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Heebo"/>
      <p:regular r:id="rId23"/>
      <p:bold r:id="rId24"/>
    </p:embeddedFont>
    <p:embeddedFont>
      <p:font typeface="Heebo Black"/>
      <p:bold r:id="rId25"/>
    </p:embeddedFont>
    <p:embeddedFont>
      <p:font typeface="Heebo ExtraBold"/>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Heebo-bold.fntdata"/><Relationship Id="rId23" Type="http://schemas.openxmlformats.org/officeDocument/2006/relationships/font" Target="fonts/Heeb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eboExtraBold-bold.fntdata"/><Relationship Id="rId25" Type="http://schemas.openxmlformats.org/officeDocument/2006/relationships/font" Target="fonts/HeeboBlack-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78b473c5e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78b473c5e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7748cecb7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37748cecb7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7748cecb7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7748cecb7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7748cecb7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7748cecb7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7748cecb7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7748cecb7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7748cecb7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7748cecb7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58ede7be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458ede7be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58ede7be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58ede7be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458ede7be1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458ede7be1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5329c5e5f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5329c5e5f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78b473c5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78b473c5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78b473c5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78b473c5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1" algn="ctr">
              <a:spcBef>
                <a:spcPts val="0"/>
              </a:spcBef>
              <a:spcAft>
                <a:spcPts val="0"/>
              </a:spcAft>
              <a:buNone/>
            </a:pPr>
            <a:r>
              <a:rPr lang="iw">
                <a:latin typeface="Heebo Black"/>
                <a:ea typeface="Heebo Black"/>
                <a:cs typeface="Heebo Black"/>
                <a:sym typeface="Heebo Black"/>
              </a:rPr>
              <a:t>הגן שלי</a:t>
            </a:r>
            <a:endParaRPr>
              <a:latin typeface="Heebo Black"/>
              <a:ea typeface="Heebo Black"/>
              <a:cs typeface="Heebo Black"/>
              <a:sym typeface="Heebo Black"/>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1018"/>
              <a:buNone/>
            </a:pPr>
            <a:r>
              <a:rPr lang="iw" sz="1602">
                <a:solidFill>
                  <a:schemeClr val="dk2"/>
                </a:solidFill>
                <a:latin typeface="Heebo"/>
                <a:ea typeface="Heebo"/>
                <a:cs typeface="Heebo"/>
                <a:sym typeface="Heebo"/>
              </a:rPr>
              <a:t>Yonatan Shtalhaim, Rony Yosef, Dave Keissar</a:t>
            </a:r>
            <a:endParaRPr sz="1602">
              <a:solidFill>
                <a:schemeClr val="dk2"/>
              </a:solidFill>
              <a:latin typeface="Heebo"/>
              <a:ea typeface="Heebo"/>
              <a:cs typeface="Heebo"/>
              <a:sym typeface="Heebo"/>
            </a:endParaRPr>
          </a:p>
          <a:p>
            <a:pPr indent="0" lvl="0" marL="0" rtl="0" algn="ctr">
              <a:lnSpc>
                <a:spcPct val="80000"/>
              </a:lnSpc>
              <a:spcBef>
                <a:spcPts val="0"/>
              </a:spcBef>
              <a:spcAft>
                <a:spcPts val="0"/>
              </a:spcAft>
              <a:buSzPts val="1018"/>
              <a:buNone/>
            </a:pPr>
            <a:r>
              <a:t/>
            </a:r>
            <a:endParaRPr sz="1602">
              <a:solidFill>
                <a:schemeClr val="dk2"/>
              </a:solidFill>
              <a:latin typeface="Heebo"/>
              <a:ea typeface="Heebo"/>
              <a:cs typeface="Heebo"/>
              <a:sym typeface="Heebo"/>
            </a:endParaRPr>
          </a:p>
        </p:txBody>
      </p:sp>
      <p:pic>
        <p:nvPicPr>
          <p:cNvPr id="130" name="Google Shape;130;p13"/>
          <p:cNvPicPr preferRelativeResize="0"/>
          <p:nvPr/>
        </p:nvPicPr>
        <p:blipFill>
          <a:blip r:embed="rId3">
            <a:alphaModFix/>
          </a:blip>
          <a:stretch>
            <a:fillRect/>
          </a:stretch>
        </p:blipFill>
        <p:spPr>
          <a:xfrm>
            <a:off x="3668253" y="392275"/>
            <a:ext cx="1619197" cy="161919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latin typeface="Heebo ExtraBold"/>
                <a:ea typeface="Heebo ExtraBold"/>
                <a:cs typeface="Heebo ExtraBold"/>
                <a:sym typeface="Heebo ExtraBold"/>
              </a:rPr>
              <a:t>עמוד הרשמה</a:t>
            </a:r>
            <a:endParaRPr>
              <a:latin typeface="Heebo ExtraBold"/>
              <a:ea typeface="Heebo ExtraBold"/>
              <a:cs typeface="Heebo ExtraBold"/>
              <a:sym typeface="Heebo ExtraBold"/>
            </a:endParaRPr>
          </a:p>
        </p:txBody>
      </p:sp>
      <p:sp>
        <p:nvSpPr>
          <p:cNvPr id="196" name="Google Shape;196;p22"/>
          <p:cNvSpPr txBox="1"/>
          <p:nvPr>
            <p:ph idx="1" type="body"/>
          </p:nvPr>
        </p:nvSpPr>
        <p:spPr>
          <a:xfrm>
            <a:off x="4373450" y="1640600"/>
            <a:ext cx="3951300" cy="2798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במסך ההרשמה על הגננת יש להזין את פרטיה ולבחור אם להצטרף לגן קיים או ליצור גן חדש במערכת.</a:t>
            </a:r>
            <a:endParaRPr/>
          </a:p>
          <a:p>
            <a:pPr indent="0" lvl="0" marL="0" rtl="1" algn="r">
              <a:spcBef>
                <a:spcPts val="1200"/>
              </a:spcBef>
              <a:spcAft>
                <a:spcPts val="1200"/>
              </a:spcAft>
              <a:buNone/>
            </a:pPr>
            <a:r>
              <a:rPr lang="iw"/>
              <a:t>במידה והגננת מצטרפת לגן קיים היא תבקש מהנהלת הגן את המספר המזהה של הגן שנמצא בעמוד הגדרות.</a:t>
            </a:r>
            <a:endParaRPr/>
          </a:p>
        </p:txBody>
      </p:sp>
      <p:pic>
        <p:nvPicPr>
          <p:cNvPr id="197" name="Google Shape;197;p22"/>
          <p:cNvPicPr preferRelativeResize="0"/>
          <p:nvPr/>
        </p:nvPicPr>
        <p:blipFill>
          <a:blip r:embed="rId3">
            <a:alphaModFix/>
          </a:blip>
          <a:stretch>
            <a:fillRect/>
          </a:stretch>
        </p:blipFill>
        <p:spPr>
          <a:xfrm>
            <a:off x="663975" y="533638"/>
            <a:ext cx="1800849" cy="36771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latin typeface="Heebo ExtraBold"/>
                <a:ea typeface="Heebo ExtraBold"/>
                <a:cs typeface="Heebo ExtraBold"/>
                <a:sym typeface="Heebo ExtraBold"/>
              </a:rPr>
              <a:t>פתרונות אחרים לבעיה</a:t>
            </a:r>
            <a:endParaRPr>
              <a:latin typeface="Heebo ExtraBold"/>
              <a:ea typeface="Heebo ExtraBold"/>
              <a:cs typeface="Heebo ExtraBold"/>
              <a:sym typeface="Heebo ExtraBold"/>
            </a:endParaRPr>
          </a:p>
        </p:txBody>
      </p:sp>
      <p:sp>
        <p:nvSpPr>
          <p:cNvPr id="203" name="Google Shape;203;p23"/>
          <p:cNvSpPr txBox="1"/>
          <p:nvPr/>
        </p:nvSpPr>
        <p:spPr>
          <a:xfrm>
            <a:off x="819150" y="1800200"/>
            <a:ext cx="7229700" cy="2001000"/>
          </a:xfrm>
          <a:prstGeom prst="rect">
            <a:avLst/>
          </a:prstGeom>
          <a:noFill/>
          <a:ln>
            <a:noFill/>
          </a:ln>
        </p:spPr>
        <p:txBody>
          <a:bodyPr anchorCtr="0" anchor="ctr" bIns="91425" lIns="91425" spcFirstLastPara="1" rIns="91425" wrap="square" tIns="91425">
            <a:spAutoFit/>
          </a:bodyPr>
          <a:lstStyle/>
          <a:p>
            <a:pPr indent="0" lvl="0" marL="0" marR="0" rtl="1" algn="r">
              <a:lnSpc>
                <a:spcPct val="115000"/>
              </a:lnSpc>
              <a:spcBef>
                <a:spcPts val="1200"/>
              </a:spcBef>
              <a:spcAft>
                <a:spcPts val="0"/>
              </a:spcAft>
              <a:buNone/>
            </a:pPr>
            <a:r>
              <a:rPr lang="iw" sz="1600">
                <a:solidFill>
                  <a:schemeClr val="dk2"/>
                </a:solidFill>
                <a:latin typeface="Heebo"/>
                <a:ea typeface="Heebo"/>
                <a:cs typeface="Heebo"/>
                <a:sym typeface="Heebo"/>
              </a:rPr>
              <a:t>•</a:t>
            </a:r>
            <a:r>
              <a:rPr lang="iw" sz="1600">
                <a:solidFill>
                  <a:schemeClr val="dk2"/>
                </a:solidFill>
                <a:latin typeface="Heebo"/>
                <a:ea typeface="Heebo"/>
                <a:cs typeface="Heebo"/>
                <a:sym typeface="Heebo"/>
              </a:rPr>
              <a:t>דף ועט - כמו פעם, שיטה זו דורשת זמן יקר של עובדי הגן ומקשה על מעקב הנתונים ותקשור בין ההורים לבין הגננות.</a:t>
            </a:r>
            <a:endParaRPr sz="1600">
              <a:solidFill>
                <a:schemeClr val="dk2"/>
              </a:solidFill>
              <a:latin typeface="Heebo"/>
              <a:ea typeface="Heebo"/>
              <a:cs typeface="Heebo"/>
              <a:sym typeface="Heebo"/>
            </a:endParaRPr>
          </a:p>
          <a:p>
            <a:pPr indent="0" lvl="0" marL="0" marR="0" rtl="1" algn="r">
              <a:lnSpc>
                <a:spcPct val="115000"/>
              </a:lnSpc>
              <a:spcBef>
                <a:spcPts val="1200"/>
              </a:spcBef>
              <a:spcAft>
                <a:spcPts val="1200"/>
              </a:spcAft>
              <a:buNone/>
            </a:pPr>
            <a:r>
              <a:rPr lang="iw" sz="1600">
                <a:solidFill>
                  <a:schemeClr val="dk2"/>
                </a:solidFill>
                <a:latin typeface="Heebo"/>
                <a:ea typeface="Heebo"/>
                <a:cs typeface="Heebo"/>
                <a:sym typeface="Heebo"/>
              </a:rPr>
              <a:t>•GanA</a:t>
            </a:r>
            <a:r>
              <a:rPr lang="iw" sz="1600">
                <a:solidFill>
                  <a:schemeClr val="dk2"/>
                </a:solidFill>
                <a:latin typeface="Heebo"/>
                <a:ea typeface="Heebo"/>
                <a:cs typeface="Heebo"/>
                <a:sym typeface="Heebo"/>
              </a:rPr>
              <a:t>pp</a:t>
            </a:r>
            <a:r>
              <a:rPr lang="iw" sz="1600">
                <a:solidFill>
                  <a:schemeClr val="dk2"/>
                </a:solidFill>
                <a:latin typeface="Heebo"/>
                <a:ea typeface="Heebo"/>
                <a:cs typeface="Heebo"/>
                <a:sym typeface="Heebo"/>
              </a:rPr>
              <a:t> - אפליקצייה מתחרה שמציעה פונקציונאליות דומה. ניתנת לשימוש על ידי חברי ההתאחדות בלבד. בנוסף ממשק האפליקציה מרובה פיצ'רים וכתוצאה מכך דורש יכולות טכנולוגיות מרובות מהמשתמש. בשונה מן האפליקציה שלנו בה שמנו את קלות השימוש במרכז על מנת להנגיש את האפליקציה לקהל רחב ביותר של גננות והורים.</a:t>
            </a:r>
            <a:endParaRPr sz="1600">
              <a:solidFill>
                <a:schemeClr val="dk2"/>
              </a:solidFill>
              <a:latin typeface="Heebo"/>
              <a:ea typeface="Heebo"/>
              <a:cs typeface="Heebo"/>
              <a:sym typeface="Heeb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latin typeface="Heebo ExtraBold"/>
                <a:ea typeface="Heebo ExtraBold"/>
                <a:cs typeface="Heebo ExtraBold"/>
                <a:sym typeface="Heebo ExtraBold"/>
              </a:rPr>
              <a:t>למה הגן שלי עדיפה</a:t>
            </a:r>
            <a:endParaRPr>
              <a:latin typeface="Heebo ExtraBold"/>
              <a:ea typeface="Heebo ExtraBold"/>
              <a:cs typeface="Heebo ExtraBold"/>
              <a:sym typeface="Heebo ExtraBold"/>
            </a:endParaRPr>
          </a:p>
        </p:txBody>
      </p:sp>
      <p:sp>
        <p:nvSpPr>
          <p:cNvPr id="209" name="Google Shape;209;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marR="0" rtl="1" algn="r">
              <a:lnSpc>
                <a:spcPct val="115000"/>
              </a:lnSpc>
              <a:spcBef>
                <a:spcPts val="1200"/>
              </a:spcBef>
              <a:spcAft>
                <a:spcPts val="0"/>
              </a:spcAft>
              <a:buNone/>
            </a:pPr>
            <a:r>
              <a:rPr lang="iw" sz="1500">
                <a:latin typeface="Heebo"/>
                <a:ea typeface="Heebo"/>
                <a:cs typeface="Heebo"/>
                <a:sym typeface="Heebo"/>
              </a:rPr>
              <a:t>•פשוטה לעבודה (הכנסת ילד, דיווח נוכחות).</a:t>
            </a:r>
            <a:endParaRPr sz="1500">
              <a:latin typeface="Heebo"/>
              <a:ea typeface="Heebo"/>
              <a:cs typeface="Heebo"/>
              <a:sym typeface="Heebo"/>
            </a:endParaRPr>
          </a:p>
          <a:p>
            <a:pPr indent="0" lvl="0" marL="0" marR="0" rtl="1" algn="r">
              <a:lnSpc>
                <a:spcPct val="115000"/>
              </a:lnSpc>
              <a:spcBef>
                <a:spcPts val="1200"/>
              </a:spcBef>
              <a:spcAft>
                <a:spcPts val="0"/>
              </a:spcAft>
              <a:buNone/>
            </a:pPr>
            <a:r>
              <a:rPr lang="iw" sz="1500">
                <a:latin typeface="Heebo"/>
                <a:ea typeface="Heebo"/>
                <a:cs typeface="Heebo"/>
                <a:sym typeface="Heebo"/>
              </a:rPr>
              <a:t>•חלוקה לקבוצות, מאפשרת ניהול פשוט למנהלת והצגת המידע הרלוונטי בלבד לגננת.</a:t>
            </a:r>
            <a:endParaRPr sz="1500">
              <a:latin typeface="Heebo"/>
              <a:ea typeface="Heebo"/>
              <a:cs typeface="Heebo"/>
              <a:sym typeface="Heebo"/>
            </a:endParaRPr>
          </a:p>
          <a:p>
            <a:pPr indent="0" lvl="0" marL="0" marR="0" rtl="1" algn="r">
              <a:lnSpc>
                <a:spcPct val="115000"/>
              </a:lnSpc>
              <a:spcBef>
                <a:spcPts val="1200"/>
              </a:spcBef>
              <a:spcAft>
                <a:spcPts val="0"/>
              </a:spcAft>
              <a:buNone/>
            </a:pPr>
            <a:r>
              <a:rPr lang="iw" sz="1500">
                <a:latin typeface="Heebo"/>
                <a:ea typeface="Heebo"/>
                <a:cs typeface="Heebo"/>
                <a:sym typeface="Heebo"/>
              </a:rPr>
              <a:t>•תזכורת למניעת שכחה - אפשרות לקבלת סמס במידה והילד לא הגיע לגן לאחר שעה </a:t>
            </a:r>
            <a:r>
              <a:rPr lang="iw" sz="1500">
                <a:latin typeface="Heebo"/>
                <a:ea typeface="Heebo"/>
                <a:cs typeface="Heebo"/>
                <a:sym typeface="Heebo"/>
              </a:rPr>
              <a:t>מסוימת. </a:t>
            </a:r>
            <a:endParaRPr sz="1500">
              <a:latin typeface="Heebo"/>
              <a:ea typeface="Heebo"/>
              <a:cs typeface="Heebo"/>
              <a:sym typeface="Heebo"/>
            </a:endParaRPr>
          </a:p>
          <a:p>
            <a:pPr indent="0" lvl="0" marL="0" marR="0" rtl="1" algn="r">
              <a:lnSpc>
                <a:spcPct val="115000"/>
              </a:lnSpc>
              <a:spcBef>
                <a:spcPts val="1200"/>
              </a:spcBef>
              <a:spcAft>
                <a:spcPts val="1200"/>
              </a:spcAft>
              <a:buNone/>
            </a:pPr>
            <a:r>
              <a:rPr lang="iw" sz="1500">
                <a:latin typeface="Heebo"/>
                <a:ea typeface="Heebo"/>
                <a:cs typeface="Heebo"/>
                <a:sym typeface="Heebo"/>
              </a:rPr>
              <a:t>•היסטוריית הגעות של הילד להורה.</a:t>
            </a:r>
            <a:endParaRPr sz="1500">
              <a:latin typeface="Heebo"/>
              <a:ea typeface="Heebo"/>
              <a:cs typeface="Heebo"/>
              <a:sym typeface="Heeb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latin typeface="Heebo ExtraBold"/>
                <a:ea typeface="Heebo ExtraBold"/>
                <a:cs typeface="Heebo ExtraBold"/>
                <a:sym typeface="Heebo ExtraBold"/>
              </a:rPr>
              <a:t>טכנולוגיות</a:t>
            </a:r>
            <a:endParaRPr>
              <a:latin typeface="Heebo ExtraBold"/>
              <a:ea typeface="Heebo ExtraBold"/>
              <a:cs typeface="Heebo ExtraBold"/>
              <a:sym typeface="Heebo ExtraBold"/>
            </a:endParaRPr>
          </a:p>
        </p:txBody>
      </p:sp>
      <p:pic>
        <p:nvPicPr>
          <p:cNvPr id="215" name="Google Shape;215;p25"/>
          <p:cNvPicPr preferRelativeResize="0"/>
          <p:nvPr/>
        </p:nvPicPr>
        <p:blipFill>
          <a:blip r:embed="rId3">
            <a:alphaModFix/>
          </a:blip>
          <a:stretch>
            <a:fillRect/>
          </a:stretch>
        </p:blipFill>
        <p:spPr>
          <a:xfrm>
            <a:off x="6258075" y="1618325"/>
            <a:ext cx="1880274" cy="769800"/>
          </a:xfrm>
          <a:prstGeom prst="rect">
            <a:avLst/>
          </a:prstGeom>
          <a:noFill/>
          <a:ln>
            <a:noFill/>
          </a:ln>
        </p:spPr>
      </p:pic>
      <p:pic>
        <p:nvPicPr>
          <p:cNvPr id="216" name="Google Shape;216;p25"/>
          <p:cNvPicPr preferRelativeResize="0"/>
          <p:nvPr/>
        </p:nvPicPr>
        <p:blipFill>
          <a:blip r:embed="rId4">
            <a:alphaModFix/>
          </a:blip>
          <a:stretch>
            <a:fillRect/>
          </a:stretch>
        </p:blipFill>
        <p:spPr>
          <a:xfrm>
            <a:off x="593900" y="1430150"/>
            <a:ext cx="5317376" cy="3038501"/>
          </a:xfrm>
          <a:prstGeom prst="rect">
            <a:avLst/>
          </a:prstGeom>
          <a:noFill/>
          <a:ln>
            <a:noFill/>
          </a:ln>
        </p:spPr>
      </p:pic>
      <p:pic>
        <p:nvPicPr>
          <p:cNvPr id="217" name="Google Shape;217;p25"/>
          <p:cNvPicPr preferRelativeResize="0"/>
          <p:nvPr/>
        </p:nvPicPr>
        <p:blipFill>
          <a:blip r:embed="rId5">
            <a:alphaModFix/>
          </a:blip>
          <a:stretch>
            <a:fillRect/>
          </a:stretch>
        </p:blipFill>
        <p:spPr>
          <a:xfrm>
            <a:off x="6446750" y="2280025"/>
            <a:ext cx="1502936" cy="769800"/>
          </a:xfrm>
          <a:prstGeom prst="rect">
            <a:avLst/>
          </a:prstGeom>
          <a:noFill/>
          <a:ln>
            <a:noFill/>
          </a:ln>
        </p:spPr>
      </p:pic>
      <p:pic>
        <p:nvPicPr>
          <p:cNvPr id="218" name="Google Shape;218;p25"/>
          <p:cNvPicPr preferRelativeResize="0"/>
          <p:nvPr/>
        </p:nvPicPr>
        <p:blipFill>
          <a:blip r:embed="rId6">
            <a:alphaModFix/>
          </a:blip>
          <a:stretch>
            <a:fillRect/>
          </a:stretch>
        </p:blipFill>
        <p:spPr>
          <a:xfrm>
            <a:off x="6364525" y="3188975"/>
            <a:ext cx="1747000" cy="518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latin typeface="Heebo ExtraBold"/>
                <a:ea typeface="Heebo ExtraBold"/>
                <a:cs typeface="Heebo ExtraBold"/>
                <a:sym typeface="Heebo ExtraBold"/>
              </a:rPr>
              <a:t>הבעיה</a:t>
            </a:r>
            <a:endParaRPr>
              <a:latin typeface="Heebo ExtraBold"/>
              <a:ea typeface="Heebo ExtraBold"/>
              <a:cs typeface="Heebo ExtraBold"/>
              <a:sym typeface="Heebo ExtraBold"/>
            </a:endParaRPr>
          </a:p>
        </p:txBody>
      </p:sp>
      <p:sp>
        <p:nvSpPr>
          <p:cNvPr id="136" name="Google Shape;136;p14"/>
          <p:cNvSpPr txBox="1"/>
          <p:nvPr>
            <p:ph idx="1" type="body"/>
          </p:nvPr>
        </p:nvSpPr>
        <p:spPr>
          <a:xfrm>
            <a:off x="819150" y="1990725"/>
            <a:ext cx="7875300" cy="2614800"/>
          </a:xfrm>
          <a:prstGeom prst="rect">
            <a:avLst/>
          </a:prstGeom>
        </p:spPr>
        <p:txBody>
          <a:bodyPr anchorCtr="0" anchor="t" bIns="91425" lIns="91425" spcFirstLastPara="1" rIns="91425" wrap="square" tIns="91425">
            <a:normAutofit/>
          </a:bodyPr>
          <a:lstStyle/>
          <a:p>
            <a:pPr indent="0" lvl="0" marL="0" rtl="1" algn="r">
              <a:spcBef>
                <a:spcPts val="1200"/>
              </a:spcBef>
              <a:spcAft>
                <a:spcPts val="0"/>
              </a:spcAft>
              <a:buNone/>
            </a:pPr>
            <a:r>
              <a:rPr lang="iw">
                <a:latin typeface="Heebo"/>
                <a:ea typeface="Heebo"/>
                <a:cs typeface="Heebo"/>
                <a:sym typeface="Heebo"/>
              </a:rPr>
              <a:t>במאה ה</a:t>
            </a:r>
            <a:r>
              <a:rPr lang="iw">
                <a:latin typeface="Heebo"/>
                <a:ea typeface="Heebo"/>
                <a:cs typeface="Heebo"/>
                <a:sym typeface="Heebo"/>
              </a:rPr>
              <a:t>-</a:t>
            </a:r>
            <a:r>
              <a:rPr lang="iw">
                <a:latin typeface="Heebo"/>
                <a:ea typeface="Heebo"/>
                <a:cs typeface="Heebo"/>
                <a:sym typeface="Heebo"/>
              </a:rPr>
              <a:t>21, בעידן הדיגיטל והמידע, הורים לילדים בגילאי גן נתקלים בבעיה שאין ביכולתם להיות מעודכנים במצב ומיקום ילדיהם. הורים רוצים לדעת שילדיהם אכן נקלטו בהצלחה לגן בבוקר, והאם בן \ בת הזוג מסר את הילד לגן בשעה המתאימה, ולא חלילה הילד נשכח ברכ</a:t>
            </a:r>
            <a:r>
              <a:rPr lang="iw">
                <a:latin typeface="Heebo"/>
                <a:ea typeface="Heebo"/>
                <a:cs typeface="Heebo"/>
                <a:sym typeface="Heebo"/>
              </a:rPr>
              <a:t>ב </a:t>
            </a:r>
            <a:r>
              <a:rPr lang="iw">
                <a:latin typeface="Heebo"/>
                <a:ea typeface="Heebo"/>
                <a:cs typeface="Heebo"/>
                <a:sym typeface="Heebo"/>
              </a:rPr>
              <a:t>במירוץ במטורף של חיי היום יום.</a:t>
            </a:r>
            <a:endParaRPr>
              <a:latin typeface="Heebo"/>
              <a:ea typeface="Heebo"/>
              <a:cs typeface="Heebo"/>
              <a:sym typeface="Heebo"/>
            </a:endParaRPr>
          </a:p>
          <a:p>
            <a:pPr indent="0" lvl="0" marL="0" rtl="1" algn="r">
              <a:spcBef>
                <a:spcPts val="1200"/>
              </a:spcBef>
              <a:spcAft>
                <a:spcPts val="1200"/>
              </a:spcAft>
              <a:buNone/>
            </a:pPr>
            <a:r>
              <a:rPr lang="iw">
                <a:latin typeface="Heebo"/>
                <a:ea typeface="Heebo"/>
                <a:cs typeface="Heebo"/>
                <a:sym typeface="Heebo"/>
              </a:rPr>
              <a:t>בנוסף, הגננות חוות קשיים בניהול הגן הן בהיבט ניהול הגן בזמן אמת והן בהיבט ביצוע מעקבי נוכחות. כיום אין לגננות דרך מיידית ומושכלת להבין מי מהילדים חסר בגן, לבדוק היסטוריה של נוכחות הילדים בגן, ובנוסף אין לגננות דרך נוחה לעדכן את ההורים שילדיהם הגיעו בבטחה לגן.</a:t>
            </a:r>
            <a:endParaRPr>
              <a:latin typeface="Heebo"/>
              <a:ea typeface="Heebo"/>
              <a:cs typeface="Heebo"/>
              <a:sym typeface="Heebo"/>
            </a:endParaRPr>
          </a:p>
        </p:txBody>
      </p:sp>
      <p:pic>
        <p:nvPicPr>
          <p:cNvPr id="137" name="Google Shape;137;p14"/>
          <p:cNvPicPr preferRelativeResize="0"/>
          <p:nvPr/>
        </p:nvPicPr>
        <p:blipFill>
          <a:blip r:embed="rId3">
            <a:alphaModFix/>
          </a:blip>
          <a:stretch>
            <a:fillRect/>
          </a:stretch>
        </p:blipFill>
        <p:spPr>
          <a:xfrm>
            <a:off x="589600" y="546075"/>
            <a:ext cx="1781101" cy="100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latin typeface="Heebo ExtraBold"/>
                <a:ea typeface="Heebo ExtraBold"/>
                <a:cs typeface="Heebo ExtraBold"/>
                <a:sym typeface="Heebo ExtraBold"/>
              </a:rPr>
              <a:t>היתרונות </a:t>
            </a:r>
            <a:r>
              <a:rPr lang="iw">
                <a:latin typeface="Heebo ExtraBold"/>
                <a:ea typeface="Heebo ExtraBold"/>
                <a:cs typeface="Heebo ExtraBold"/>
                <a:sym typeface="Heebo ExtraBold"/>
              </a:rPr>
              <a:t>של הגן שלי</a:t>
            </a:r>
            <a:endParaRPr>
              <a:latin typeface="Heebo ExtraBold"/>
              <a:ea typeface="Heebo ExtraBold"/>
              <a:cs typeface="Heebo ExtraBold"/>
              <a:sym typeface="Heebo ExtraBold"/>
            </a:endParaRPr>
          </a:p>
        </p:txBody>
      </p:sp>
      <p:sp>
        <p:nvSpPr>
          <p:cNvPr id="143" name="Google Shape;143;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marR="0" rtl="1" algn="r">
              <a:lnSpc>
                <a:spcPct val="115000"/>
              </a:lnSpc>
              <a:spcBef>
                <a:spcPts val="1200"/>
              </a:spcBef>
              <a:spcAft>
                <a:spcPts val="0"/>
              </a:spcAft>
              <a:buNone/>
            </a:pPr>
            <a:r>
              <a:rPr lang="iw" sz="1800">
                <a:latin typeface="Heebo"/>
                <a:ea typeface="Heebo"/>
                <a:cs typeface="Heebo"/>
                <a:sym typeface="Heebo"/>
              </a:rPr>
              <a:t>•מערכת פשוטה ונוחה לתקשורת בין הגננות לבין ההורים.</a:t>
            </a:r>
            <a:endParaRPr sz="1800">
              <a:latin typeface="Heebo"/>
              <a:ea typeface="Heebo"/>
              <a:cs typeface="Heebo"/>
              <a:sym typeface="Heebo"/>
            </a:endParaRPr>
          </a:p>
          <a:p>
            <a:pPr indent="0" lvl="0" marL="0" marR="0" rtl="1" algn="r">
              <a:lnSpc>
                <a:spcPct val="115000"/>
              </a:lnSpc>
              <a:spcBef>
                <a:spcPts val="1200"/>
              </a:spcBef>
              <a:spcAft>
                <a:spcPts val="0"/>
              </a:spcAft>
              <a:buNone/>
            </a:pPr>
            <a:r>
              <a:rPr lang="iw" sz="1800">
                <a:latin typeface="Heebo"/>
                <a:ea typeface="Heebo"/>
                <a:cs typeface="Heebo"/>
                <a:sym typeface="Heebo"/>
              </a:rPr>
              <a:t>•מערכת לאיסוף נתונים אודות הילדים.</a:t>
            </a:r>
            <a:endParaRPr sz="1800">
              <a:latin typeface="Heebo"/>
              <a:ea typeface="Heebo"/>
              <a:cs typeface="Heebo"/>
              <a:sym typeface="Heebo"/>
            </a:endParaRPr>
          </a:p>
          <a:p>
            <a:pPr indent="0" lvl="0" marL="0" marR="0" rtl="1" algn="r">
              <a:lnSpc>
                <a:spcPct val="115000"/>
              </a:lnSpc>
              <a:spcBef>
                <a:spcPts val="1200"/>
              </a:spcBef>
              <a:spcAft>
                <a:spcPts val="0"/>
              </a:spcAft>
              <a:buNone/>
            </a:pPr>
            <a:r>
              <a:rPr lang="iw" sz="1800">
                <a:latin typeface="Heebo"/>
                <a:ea typeface="Heebo"/>
                <a:cs typeface="Heebo"/>
                <a:sym typeface="Heebo"/>
              </a:rPr>
              <a:t>•הצגת המידע עבור הגננות, מנהלת הגן וההורים בצורה פשוטה ונוחה.</a:t>
            </a:r>
            <a:endParaRPr sz="1800">
              <a:latin typeface="Heebo"/>
              <a:ea typeface="Heebo"/>
              <a:cs typeface="Heebo"/>
              <a:sym typeface="Heebo"/>
            </a:endParaRPr>
          </a:p>
          <a:p>
            <a:pPr indent="0" lvl="0" marL="0" marR="0" rtl="1" algn="r">
              <a:lnSpc>
                <a:spcPct val="115000"/>
              </a:lnSpc>
              <a:spcBef>
                <a:spcPts val="1200"/>
              </a:spcBef>
              <a:spcAft>
                <a:spcPts val="1200"/>
              </a:spcAft>
              <a:buNone/>
            </a:pPr>
            <a:r>
              <a:rPr lang="iw" sz="1800">
                <a:latin typeface="Heebo"/>
                <a:ea typeface="Heebo"/>
                <a:cs typeface="Heebo"/>
                <a:sym typeface="Heebo"/>
              </a:rPr>
              <a:t>•עדכון ההורים בצורה פשוטה במידה והילד לא הגיע לגן.</a:t>
            </a:r>
            <a:endParaRPr sz="1800">
              <a:latin typeface="Heebo"/>
              <a:ea typeface="Heebo"/>
              <a:cs typeface="Heebo"/>
              <a:sym typeface="Heebo"/>
            </a:endParaRPr>
          </a:p>
        </p:txBody>
      </p:sp>
      <p:sp>
        <p:nvSpPr>
          <p:cNvPr id="144" name="Google Shape;144;p1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2603575" y="845600"/>
            <a:ext cx="5721300" cy="9546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lang="iw" sz="2400">
                <a:latin typeface="Heebo ExtraBold"/>
                <a:ea typeface="Heebo ExtraBold"/>
                <a:cs typeface="Heebo ExtraBold"/>
                <a:sym typeface="Heebo ExtraBold"/>
              </a:rPr>
              <a:t>המערכת פשוטה ונוחה לתקשורת בין ההורים לגננות </a:t>
            </a:r>
            <a:endParaRPr sz="2400">
              <a:latin typeface="Heebo ExtraBold"/>
              <a:ea typeface="Heebo ExtraBold"/>
              <a:cs typeface="Heebo ExtraBold"/>
              <a:sym typeface="Heebo ExtraBold"/>
            </a:endParaRPr>
          </a:p>
          <a:p>
            <a:pPr indent="0" lvl="0" marL="0" rtl="1" algn="r">
              <a:spcBef>
                <a:spcPts val="0"/>
              </a:spcBef>
              <a:spcAft>
                <a:spcPts val="0"/>
              </a:spcAft>
              <a:buSzPts val="990"/>
              <a:buNone/>
            </a:pPr>
            <a:r>
              <a:t/>
            </a:r>
            <a:endParaRPr sz="2400">
              <a:latin typeface="Heebo ExtraBold"/>
              <a:ea typeface="Heebo ExtraBold"/>
              <a:cs typeface="Heebo ExtraBold"/>
              <a:sym typeface="Heebo ExtraBold"/>
            </a:endParaRPr>
          </a:p>
          <a:p>
            <a:pPr indent="0" lvl="0" marL="0" rtl="1" algn="r">
              <a:spcBef>
                <a:spcPts val="0"/>
              </a:spcBef>
              <a:spcAft>
                <a:spcPts val="0"/>
              </a:spcAft>
              <a:buSzPts val="990"/>
              <a:buNone/>
            </a:pPr>
            <a:r>
              <a:t/>
            </a:r>
            <a:endParaRPr sz="2400">
              <a:latin typeface="Heebo ExtraBold"/>
              <a:ea typeface="Heebo ExtraBold"/>
              <a:cs typeface="Heebo ExtraBold"/>
              <a:sym typeface="Heebo ExtraBold"/>
            </a:endParaRPr>
          </a:p>
        </p:txBody>
      </p:sp>
      <p:sp>
        <p:nvSpPr>
          <p:cNvPr id="150" name="Google Shape;150;p16"/>
          <p:cNvSpPr txBox="1"/>
          <p:nvPr>
            <p:ph idx="1" type="body"/>
          </p:nvPr>
        </p:nvSpPr>
        <p:spPr>
          <a:xfrm>
            <a:off x="2822900" y="1983375"/>
            <a:ext cx="5502000" cy="2448000"/>
          </a:xfrm>
          <a:prstGeom prst="rect">
            <a:avLst/>
          </a:prstGeom>
        </p:spPr>
        <p:txBody>
          <a:bodyPr anchorCtr="0" anchor="t" bIns="91425" lIns="91425" spcFirstLastPara="1" rIns="91425" wrap="square" tIns="91425">
            <a:normAutofit/>
          </a:bodyPr>
          <a:lstStyle/>
          <a:p>
            <a:pPr indent="0" lvl="0" marL="0" rtl="1" algn="r">
              <a:lnSpc>
                <a:spcPct val="120000"/>
              </a:lnSpc>
              <a:spcBef>
                <a:spcPts val="1000"/>
              </a:spcBef>
              <a:spcAft>
                <a:spcPts val="0"/>
              </a:spcAft>
              <a:buNone/>
            </a:pPr>
            <a:r>
              <a:rPr b="1" lang="iw" sz="1800" u="sng">
                <a:latin typeface="Heebo"/>
                <a:ea typeface="Heebo"/>
                <a:cs typeface="Heebo"/>
                <a:sym typeface="Heebo"/>
              </a:rPr>
              <a:t>מסך הבית </a:t>
            </a:r>
            <a:r>
              <a:rPr b="1" lang="iw" sz="1800" u="sng">
                <a:latin typeface="Heebo"/>
                <a:ea typeface="Heebo"/>
                <a:cs typeface="Heebo"/>
                <a:sym typeface="Heebo"/>
              </a:rPr>
              <a:t>באפליקצית</a:t>
            </a:r>
            <a:r>
              <a:rPr b="1" lang="iw" sz="1800" u="sng">
                <a:latin typeface="Heebo"/>
                <a:ea typeface="Heebo"/>
                <a:cs typeface="Heebo"/>
                <a:sym typeface="Heebo"/>
              </a:rPr>
              <a:t> ההורה</a:t>
            </a:r>
            <a:endParaRPr b="1" sz="1800" u="sng">
              <a:latin typeface="Heebo"/>
              <a:ea typeface="Heebo"/>
              <a:cs typeface="Heebo"/>
              <a:sym typeface="Heebo"/>
            </a:endParaRPr>
          </a:p>
          <a:p>
            <a:pPr indent="0" lvl="0" marL="0" rtl="1" algn="r">
              <a:lnSpc>
                <a:spcPct val="120000"/>
              </a:lnSpc>
              <a:spcBef>
                <a:spcPts val="1000"/>
              </a:spcBef>
              <a:spcAft>
                <a:spcPts val="0"/>
              </a:spcAft>
              <a:buNone/>
            </a:pPr>
            <a:r>
              <a:rPr lang="iw" sz="1800">
                <a:latin typeface="Heebo"/>
                <a:ea typeface="Heebo"/>
                <a:cs typeface="Heebo"/>
                <a:sym typeface="Heebo"/>
              </a:rPr>
              <a:t>במסך זה ההורה יכול לראות את לוח הנוכחות של בנו/ביתו ולעדכן תאריכים שבהם הם עתידים לא להגיע לגן</a:t>
            </a:r>
            <a:endParaRPr sz="1800">
              <a:latin typeface="Heebo"/>
              <a:ea typeface="Heebo"/>
              <a:cs typeface="Heebo"/>
              <a:sym typeface="Heebo"/>
            </a:endParaRPr>
          </a:p>
          <a:p>
            <a:pPr indent="0" lvl="0" marL="0" rtl="1" algn="r">
              <a:lnSpc>
                <a:spcPct val="120000"/>
              </a:lnSpc>
              <a:spcBef>
                <a:spcPts val="1000"/>
              </a:spcBef>
              <a:spcAft>
                <a:spcPts val="0"/>
              </a:spcAft>
              <a:buNone/>
            </a:pPr>
            <a:r>
              <a:rPr lang="iw" sz="1800">
                <a:solidFill>
                  <a:schemeClr val="accent1"/>
                </a:solidFill>
                <a:latin typeface="Heebo"/>
                <a:ea typeface="Heebo"/>
                <a:cs typeface="Heebo"/>
                <a:sym typeface="Heebo"/>
              </a:rPr>
              <a:t>ירוק - דיווח שהילד הגיע</a:t>
            </a:r>
            <a:endParaRPr sz="1800">
              <a:solidFill>
                <a:schemeClr val="accent1"/>
              </a:solidFill>
              <a:latin typeface="Heebo"/>
              <a:ea typeface="Heebo"/>
              <a:cs typeface="Heebo"/>
              <a:sym typeface="Heebo"/>
            </a:endParaRPr>
          </a:p>
          <a:p>
            <a:pPr indent="0" lvl="0" marL="0" rtl="1" algn="r">
              <a:lnSpc>
                <a:spcPct val="120000"/>
              </a:lnSpc>
              <a:spcBef>
                <a:spcPts val="1000"/>
              </a:spcBef>
              <a:spcAft>
                <a:spcPts val="0"/>
              </a:spcAft>
              <a:buNone/>
            </a:pPr>
            <a:r>
              <a:rPr lang="iw" sz="1800">
                <a:solidFill>
                  <a:srgbClr val="FF9900"/>
                </a:solidFill>
                <a:latin typeface="Heebo"/>
                <a:ea typeface="Heebo"/>
                <a:cs typeface="Heebo"/>
                <a:sym typeface="Heebo"/>
              </a:rPr>
              <a:t>כתום - דיווח שהילד לא יגיע</a:t>
            </a:r>
            <a:endParaRPr sz="1800">
              <a:solidFill>
                <a:srgbClr val="FF9900"/>
              </a:solidFill>
              <a:latin typeface="Heebo"/>
              <a:ea typeface="Heebo"/>
              <a:cs typeface="Heebo"/>
              <a:sym typeface="Heebo"/>
            </a:endParaRPr>
          </a:p>
        </p:txBody>
      </p:sp>
      <p:sp>
        <p:nvSpPr>
          <p:cNvPr id="151" name="Google Shape;151;p1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
              <a:t> </a:t>
            </a:r>
            <a:endParaRPr/>
          </a:p>
        </p:txBody>
      </p:sp>
      <p:pic>
        <p:nvPicPr>
          <p:cNvPr id="152" name="Google Shape;152;p16"/>
          <p:cNvPicPr preferRelativeResize="0"/>
          <p:nvPr/>
        </p:nvPicPr>
        <p:blipFill>
          <a:blip r:embed="rId3">
            <a:alphaModFix/>
          </a:blip>
          <a:stretch>
            <a:fillRect/>
          </a:stretch>
        </p:blipFill>
        <p:spPr>
          <a:xfrm>
            <a:off x="581225" y="579369"/>
            <a:ext cx="2064800" cy="41451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2723850" y="845600"/>
            <a:ext cx="5601000" cy="9546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iw">
                <a:latin typeface="Heebo ExtraBold"/>
                <a:ea typeface="Heebo ExtraBold"/>
                <a:cs typeface="Heebo ExtraBold"/>
                <a:sym typeface="Heebo ExtraBold"/>
              </a:rPr>
              <a:t>מערכת לאיסוף נתונים אודות הילדים</a:t>
            </a:r>
            <a:endParaRPr>
              <a:latin typeface="Heebo ExtraBold"/>
              <a:ea typeface="Heebo ExtraBold"/>
              <a:cs typeface="Heebo ExtraBold"/>
              <a:sym typeface="Heebo ExtraBold"/>
            </a:endParaRPr>
          </a:p>
          <a:p>
            <a:pPr indent="0" lvl="0" marL="0" rtl="1" algn="r">
              <a:spcBef>
                <a:spcPts val="0"/>
              </a:spcBef>
              <a:spcAft>
                <a:spcPts val="0"/>
              </a:spcAft>
              <a:buNone/>
            </a:pPr>
            <a:r>
              <a:t/>
            </a:r>
            <a:endParaRPr>
              <a:latin typeface="Heebo ExtraBold"/>
              <a:ea typeface="Heebo ExtraBold"/>
              <a:cs typeface="Heebo ExtraBold"/>
              <a:sym typeface="Heebo ExtraBold"/>
            </a:endParaRPr>
          </a:p>
        </p:txBody>
      </p:sp>
      <p:sp>
        <p:nvSpPr>
          <p:cNvPr id="158" name="Google Shape;158;p17"/>
          <p:cNvSpPr txBox="1"/>
          <p:nvPr>
            <p:ph idx="1" type="body"/>
          </p:nvPr>
        </p:nvSpPr>
        <p:spPr>
          <a:xfrm>
            <a:off x="2943175" y="1990725"/>
            <a:ext cx="5381700" cy="2448000"/>
          </a:xfrm>
          <a:prstGeom prst="rect">
            <a:avLst/>
          </a:prstGeom>
        </p:spPr>
        <p:txBody>
          <a:bodyPr anchorCtr="0" anchor="t" bIns="91425" lIns="91425" spcFirstLastPara="1" rIns="91425" wrap="square" tIns="91425">
            <a:normAutofit lnSpcReduction="20000"/>
          </a:bodyPr>
          <a:lstStyle/>
          <a:p>
            <a:pPr indent="0" lvl="0" marL="0" marR="0" rtl="1" algn="r">
              <a:lnSpc>
                <a:spcPct val="120000"/>
              </a:lnSpc>
              <a:spcBef>
                <a:spcPts val="1000"/>
              </a:spcBef>
              <a:spcAft>
                <a:spcPts val="0"/>
              </a:spcAft>
              <a:buNone/>
            </a:pPr>
            <a:r>
              <a:rPr b="1" lang="iw" sz="1800" u="sng">
                <a:latin typeface="Heebo"/>
                <a:ea typeface="Heebo"/>
                <a:cs typeface="Heebo"/>
                <a:sym typeface="Heebo"/>
              </a:rPr>
              <a:t>מסך הבית באפליקצית הגננת</a:t>
            </a:r>
            <a:endParaRPr b="1" sz="1800" u="sng">
              <a:latin typeface="Heebo"/>
              <a:ea typeface="Heebo"/>
              <a:cs typeface="Heebo"/>
              <a:sym typeface="Heebo"/>
            </a:endParaRPr>
          </a:p>
          <a:p>
            <a:pPr indent="0" lvl="0" marL="0" marR="0" rtl="1" algn="r">
              <a:lnSpc>
                <a:spcPct val="120000"/>
              </a:lnSpc>
              <a:spcBef>
                <a:spcPts val="1000"/>
              </a:spcBef>
              <a:spcAft>
                <a:spcPts val="0"/>
              </a:spcAft>
              <a:buNone/>
            </a:pPr>
            <a:r>
              <a:rPr lang="iw" sz="1800">
                <a:latin typeface="Heebo"/>
                <a:ea typeface="Heebo"/>
                <a:cs typeface="Heebo"/>
                <a:sym typeface="Heebo"/>
              </a:rPr>
              <a:t>במסך זה מנהלת הגן יכולה לראות את מצב הנוכחות בכל קבוצה בגן.</a:t>
            </a:r>
            <a:endParaRPr sz="1800">
              <a:latin typeface="Heebo"/>
              <a:ea typeface="Heebo"/>
              <a:cs typeface="Heebo"/>
              <a:sym typeface="Heebo"/>
            </a:endParaRPr>
          </a:p>
          <a:p>
            <a:pPr indent="0" lvl="0" marL="0" marR="0" rtl="1" algn="r">
              <a:lnSpc>
                <a:spcPct val="120000"/>
              </a:lnSpc>
              <a:spcBef>
                <a:spcPts val="1000"/>
              </a:spcBef>
              <a:spcAft>
                <a:spcPts val="0"/>
              </a:spcAft>
              <a:buNone/>
            </a:pPr>
            <a:r>
              <a:rPr lang="iw" sz="1800">
                <a:latin typeface="Heebo"/>
                <a:ea typeface="Heebo"/>
                <a:cs typeface="Heebo"/>
                <a:sym typeface="Heebo"/>
              </a:rPr>
              <a:t>הגננת יכולה לעדכן נוכחות ילד בלחיצת כפתור על הילד</a:t>
            </a:r>
            <a:endParaRPr sz="1800">
              <a:latin typeface="Heebo"/>
              <a:ea typeface="Heebo"/>
              <a:cs typeface="Heebo"/>
              <a:sym typeface="Heebo"/>
            </a:endParaRPr>
          </a:p>
          <a:p>
            <a:pPr indent="0" lvl="0" marL="0" marR="0" rtl="1" algn="r">
              <a:lnSpc>
                <a:spcPct val="120000"/>
              </a:lnSpc>
              <a:spcBef>
                <a:spcPts val="1000"/>
              </a:spcBef>
              <a:spcAft>
                <a:spcPts val="0"/>
              </a:spcAft>
              <a:buNone/>
            </a:pPr>
            <a:r>
              <a:rPr lang="iw" sz="1800">
                <a:latin typeface="Heebo"/>
                <a:ea typeface="Heebo"/>
                <a:cs typeface="Heebo"/>
                <a:sym typeface="Heebo"/>
              </a:rPr>
              <a:t>הגננת יכולה להיכנס למסך הוספת ילד ולהוסיף ילד לגן</a:t>
            </a:r>
            <a:endParaRPr sz="1800">
              <a:latin typeface="Heebo"/>
              <a:ea typeface="Heebo"/>
              <a:cs typeface="Heebo"/>
              <a:sym typeface="Heebo"/>
            </a:endParaRPr>
          </a:p>
          <a:p>
            <a:pPr indent="0" lvl="0" marL="0" marR="0" rtl="1" algn="r">
              <a:lnSpc>
                <a:spcPct val="120000"/>
              </a:lnSpc>
              <a:spcBef>
                <a:spcPts val="1000"/>
              </a:spcBef>
              <a:spcAft>
                <a:spcPts val="0"/>
              </a:spcAft>
              <a:buNone/>
            </a:pPr>
            <a:r>
              <a:rPr b="1" lang="iw" sz="1800" u="sng">
                <a:latin typeface="Heebo"/>
                <a:ea typeface="Heebo"/>
                <a:cs typeface="Heebo"/>
                <a:sym typeface="Heebo"/>
              </a:rPr>
              <a:t> </a:t>
            </a:r>
            <a:endParaRPr b="1" sz="1800" u="sng">
              <a:latin typeface="Heebo"/>
              <a:ea typeface="Heebo"/>
              <a:cs typeface="Heebo"/>
              <a:sym typeface="Heebo"/>
            </a:endParaRPr>
          </a:p>
        </p:txBody>
      </p:sp>
      <p:sp>
        <p:nvSpPr>
          <p:cNvPr id="159" name="Google Shape;159;p1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
              <a:t> </a:t>
            </a:r>
            <a:endParaRPr/>
          </a:p>
        </p:txBody>
      </p:sp>
      <p:pic>
        <p:nvPicPr>
          <p:cNvPr id="160" name="Google Shape;160;p17"/>
          <p:cNvPicPr preferRelativeResize="0"/>
          <p:nvPr/>
        </p:nvPicPr>
        <p:blipFill rotWithShape="1">
          <a:blip r:embed="rId3">
            <a:alphaModFix/>
          </a:blip>
          <a:srcRect b="5413" l="0" r="0" t="5252"/>
          <a:stretch/>
        </p:blipFill>
        <p:spPr>
          <a:xfrm>
            <a:off x="400700" y="474025"/>
            <a:ext cx="2127476" cy="42237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2886575" y="647500"/>
            <a:ext cx="5494800" cy="6849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lang="iw" sz="2500">
                <a:latin typeface="Heebo ExtraBold"/>
                <a:ea typeface="Heebo ExtraBold"/>
                <a:cs typeface="Heebo ExtraBold"/>
                <a:sym typeface="Heebo ExtraBold"/>
              </a:rPr>
              <a:t>הפקת דוחות לגן בצורה פשוטה</a:t>
            </a:r>
            <a:endParaRPr sz="2500">
              <a:latin typeface="Heebo ExtraBold"/>
              <a:ea typeface="Heebo ExtraBold"/>
              <a:cs typeface="Heebo ExtraBold"/>
              <a:sym typeface="Heebo ExtraBold"/>
            </a:endParaRPr>
          </a:p>
        </p:txBody>
      </p:sp>
      <p:sp>
        <p:nvSpPr>
          <p:cNvPr id="166" name="Google Shape;166;p18"/>
          <p:cNvSpPr txBox="1"/>
          <p:nvPr>
            <p:ph idx="1" type="body"/>
          </p:nvPr>
        </p:nvSpPr>
        <p:spPr>
          <a:xfrm>
            <a:off x="3141275" y="1754525"/>
            <a:ext cx="5240100" cy="2448000"/>
          </a:xfrm>
          <a:prstGeom prst="rect">
            <a:avLst/>
          </a:prstGeom>
        </p:spPr>
        <p:txBody>
          <a:bodyPr anchorCtr="0" anchor="t" bIns="91425" lIns="91425" spcFirstLastPara="1" rIns="91425" wrap="square" tIns="91425">
            <a:normAutofit/>
          </a:bodyPr>
          <a:lstStyle/>
          <a:p>
            <a:pPr indent="0" lvl="0" marL="0" rtl="1" algn="r">
              <a:lnSpc>
                <a:spcPct val="120000"/>
              </a:lnSpc>
              <a:spcBef>
                <a:spcPts val="1000"/>
              </a:spcBef>
              <a:spcAft>
                <a:spcPts val="0"/>
              </a:spcAft>
              <a:buNone/>
            </a:pPr>
            <a:r>
              <a:rPr lang="iw" sz="1800">
                <a:latin typeface="Heebo"/>
                <a:ea typeface="Heebo"/>
                <a:cs typeface="Heebo"/>
                <a:sym typeface="Heebo"/>
              </a:rPr>
              <a:t>מסך דוחות לגננת, מאפשר להפיק דוחות אקסל לנוכחות הילדים בגן עבור כל חודש.</a:t>
            </a:r>
            <a:endParaRPr sz="1800">
              <a:latin typeface="Heebo"/>
              <a:ea typeface="Heebo"/>
              <a:cs typeface="Heebo"/>
              <a:sym typeface="Heebo"/>
            </a:endParaRPr>
          </a:p>
        </p:txBody>
      </p:sp>
      <p:sp>
        <p:nvSpPr>
          <p:cNvPr id="167" name="Google Shape;167;p1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
              <a:t> </a:t>
            </a:r>
            <a:endParaRPr/>
          </a:p>
        </p:txBody>
      </p:sp>
      <p:pic>
        <p:nvPicPr>
          <p:cNvPr id="168" name="Google Shape;168;p18"/>
          <p:cNvPicPr preferRelativeResize="0"/>
          <p:nvPr/>
        </p:nvPicPr>
        <p:blipFill rotWithShape="1">
          <a:blip r:embed="rId3">
            <a:alphaModFix/>
          </a:blip>
          <a:srcRect b="5230" l="0" r="0" t="4115"/>
          <a:stretch/>
        </p:blipFill>
        <p:spPr>
          <a:xfrm>
            <a:off x="606900" y="547300"/>
            <a:ext cx="2074500" cy="4178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2886575" y="647500"/>
            <a:ext cx="5494800" cy="6849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lang="iw" sz="2500">
                <a:latin typeface="Heebo ExtraBold"/>
                <a:ea typeface="Heebo ExtraBold"/>
                <a:cs typeface="Heebo ExtraBold"/>
                <a:sym typeface="Heebo ExtraBold"/>
              </a:rPr>
              <a:t>ניהול גן בו מספר קבוצות שונות</a:t>
            </a:r>
            <a:endParaRPr sz="2500">
              <a:latin typeface="Heebo ExtraBold"/>
              <a:ea typeface="Heebo ExtraBold"/>
              <a:cs typeface="Heebo ExtraBold"/>
              <a:sym typeface="Heebo ExtraBold"/>
            </a:endParaRPr>
          </a:p>
        </p:txBody>
      </p:sp>
      <p:sp>
        <p:nvSpPr>
          <p:cNvPr id="174" name="Google Shape;174;p19"/>
          <p:cNvSpPr txBox="1"/>
          <p:nvPr>
            <p:ph idx="1" type="body"/>
          </p:nvPr>
        </p:nvSpPr>
        <p:spPr>
          <a:xfrm>
            <a:off x="3141275" y="1754525"/>
            <a:ext cx="5240100" cy="2448000"/>
          </a:xfrm>
          <a:prstGeom prst="rect">
            <a:avLst/>
          </a:prstGeom>
        </p:spPr>
        <p:txBody>
          <a:bodyPr anchorCtr="0" anchor="t" bIns="91425" lIns="91425" spcFirstLastPara="1" rIns="91425" wrap="square" tIns="91425">
            <a:normAutofit/>
          </a:bodyPr>
          <a:lstStyle/>
          <a:p>
            <a:pPr indent="0" lvl="0" marL="0" rtl="1" algn="r">
              <a:lnSpc>
                <a:spcPct val="120000"/>
              </a:lnSpc>
              <a:spcBef>
                <a:spcPts val="1000"/>
              </a:spcBef>
              <a:spcAft>
                <a:spcPts val="0"/>
              </a:spcAft>
              <a:buNone/>
            </a:pPr>
            <a:r>
              <a:rPr lang="iw" sz="1800">
                <a:latin typeface="Heebo"/>
                <a:ea typeface="Heebo"/>
                <a:cs typeface="Heebo"/>
                <a:sym typeface="Heebo"/>
              </a:rPr>
              <a:t>מסך הגדרות לגננת, מאפשר לגננת ליצור ולעבור בין קבוצות הגן.</a:t>
            </a:r>
            <a:endParaRPr sz="1800">
              <a:latin typeface="Heebo"/>
              <a:ea typeface="Heebo"/>
              <a:cs typeface="Heebo"/>
              <a:sym typeface="Heebo"/>
            </a:endParaRPr>
          </a:p>
          <a:p>
            <a:pPr indent="0" lvl="0" marL="0" rtl="1" algn="r">
              <a:lnSpc>
                <a:spcPct val="120000"/>
              </a:lnSpc>
              <a:spcBef>
                <a:spcPts val="1000"/>
              </a:spcBef>
              <a:spcAft>
                <a:spcPts val="0"/>
              </a:spcAft>
              <a:buNone/>
            </a:pPr>
            <a:r>
              <a:rPr lang="iw" sz="1800">
                <a:latin typeface="Heebo"/>
                <a:ea typeface="Heebo"/>
                <a:cs typeface="Heebo"/>
                <a:sym typeface="Heebo"/>
              </a:rPr>
              <a:t>ניתן לצרף גננת נוספת לגן. </a:t>
            </a:r>
            <a:endParaRPr sz="1800">
              <a:latin typeface="Heebo"/>
              <a:ea typeface="Heebo"/>
              <a:cs typeface="Heebo"/>
              <a:sym typeface="Heebo"/>
            </a:endParaRPr>
          </a:p>
        </p:txBody>
      </p:sp>
      <p:sp>
        <p:nvSpPr>
          <p:cNvPr id="175" name="Google Shape;175;p1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
              <a:t> </a:t>
            </a:r>
            <a:endParaRPr/>
          </a:p>
        </p:txBody>
      </p:sp>
      <p:pic>
        <p:nvPicPr>
          <p:cNvPr id="176" name="Google Shape;176;p19"/>
          <p:cNvPicPr preferRelativeResize="0"/>
          <p:nvPr/>
        </p:nvPicPr>
        <p:blipFill rotWithShape="1">
          <a:blip r:embed="rId3">
            <a:alphaModFix/>
          </a:blip>
          <a:srcRect b="4701" l="0" r="0" t="3647"/>
          <a:stretch/>
        </p:blipFill>
        <p:spPr>
          <a:xfrm>
            <a:off x="889238" y="474025"/>
            <a:ext cx="1997325" cy="4068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latin typeface="Heebo ExtraBold"/>
                <a:ea typeface="Heebo ExtraBold"/>
                <a:cs typeface="Heebo ExtraBold"/>
                <a:sym typeface="Heebo ExtraBold"/>
              </a:rPr>
              <a:t>עמוד ראשי</a:t>
            </a:r>
            <a:endParaRPr>
              <a:latin typeface="Heebo ExtraBold"/>
              <a:ea typeface="Heebo ExtraBold"/>
              <a:cs typeface="Heebo ExtraBold"/>
              <a:sym typeface="Heebo ExtraBold"/>
            </a:endParaRPr>
          </a:p>
        </p:txBody>
      </p:sp>
      <p:sp>
        <p:nvSpPr>
          <p:cNvPr id="182" name="Google Shape;182;p20"/>
          <p:cNvSpPr txBox="1"/>
          <p:nvPr>
            <p:ph idx="1" type="body"/>
          </p:nvPr>
        </p:nvSpPr>
        <p:spPr>
          <a:xfrm>
            <a:off x="3594000" y="1559725"/>
            <a:ext cx="4731000" cy="2879100"/>
          </a:xfrm>
          <a:prstGeom prst="rect">
            <a:avLst/>
          </a:prstGeom>
        </p:spPr>
        <p:txBody>
          <a:bodyPr anchorCtr="0" anchor="t" bIns="91425" lIns="91425" spcFirstLastPara="1" rIns="91425" wrap="square" tIns="91425">
            <a:normAutofit/>
          </a:bodyPr>
          <a:lstStyle/>
          <a:p>
            <a:pPr indent="0" lvl="0" marL="0" rtl="1" algn="r">
              <a:spcBef>
                <a:spcPts val="0"/>
              </a:spcBef>
              <a:spcAft>
                <a:spcPts val="1200"/>
              </a:spcAft>
              <a:buNone/>
            </a:pPr>
            <a:r>
              <a:rPr lang="iw"/>
              <a:t>בעמוד הראשי ניתן לבחור להתחבר עם משתמש קיים או לרשום משתמש חדש למערכת</a:t>
            </a:r>
            <a:endParaRPr/>
          </a:p>
        </p:txBody>
      </p:sp>
      <p:pic>
        <p:nvPicPr>
          <p:cNvPr id="183" name="Google Shape;183;p20"/>
          <p:cNvPicPr preferRelativeResize="0"/>
          <p:nvPr/>
        </p:nvPicPr>
        <p:blipFill>
          <a:blip r:embed="rId3">
            <a:alphaModFix/>
          </a:blip>
          <a:stretch>
            <a:fillRect/>
          </a:stretch>
        </p:blipFill>
        <p:spPr>
          <a:xfrm>
            <a:off x="619625" y="578000"/>
            <a:ext cx="1980199" cy="41808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latin typeface="Heebo ExtraBold"/>
                <a:ea typeface="Heebo ExtraBold"/>
                <a:cs typeface="Heebo ExtraBold"/>
                <a:sym typeface="Heebo ExtraBold"/>
              </a:rPr>
              <a:t>עמוד התחברות</a:t>
            </a:r>
            <a:endParaRPr>
              <a:latin typeface="Heebo ExtraBold"/>
              <a:ea typeface="Heebo ExtraBold"/>
              <a:cs typeface="Heebo ExtraBold"/>
              <a:sym typeface="Heebo ExtraBold"/>
            </a:endParaRPr>
          </a:p>
        </p:txBody>
      </p:sp>
      <p:sp>
        <p:nvSpPr>
          <p:cNvPr id="189" name="Google Shape;189;p21"/>
          <p:cNvSpPr txBox="1"/>
          <p:nvPr>
            <p:ph idx="1" type="body"/>
          </p:nvPr>
        </p:nvSpPr>
        <p:spPr>
          <a:xfrm>
            <a:off x="4196100" y="1973150"/>
            <a:ext cx="4128900" cy="2465700"/>
          </a:xfrm>
          <a:prstGeom prst="rect">
            <a:avLst/>
          </a:prstGeom>
        </p:spPr>
        <p:txBody>
          <a:bodyPr anchorCtr="0" anchor="t" bIns="91425" lIns="91425" spcFirstLastPara="1" rIns="91425" wrap="square" tIns="91425">
            <a:normAutofit/>
          </a:bodyPr>
          <a:lstStyle/>
          <a:p>
            <a:pPr indent="0" lvl="0" marL="0" rtl="1" algn="r">
              <a:spcBef>
                <a:spcPts val="0"/>
              </a:spcBef>
              <a:spcAft>
                <a:spcPts val="1200"/>
              </a:spcAft>
              <a:buNone/>
            </a:pPr>
            <a:r>
              <a:rPr lang="iw"/>
              <a:t>מסך התחברות עם משתמש קיים</a:t>
            </a:r>
            <a:endParaRPr/>
          </a:p>
        </p:txBody>
      </p:sp>
      <p:pic>
        <p:nvPicPr>
          <p:cNvPr id="190" name="Google Shape;190;p21"/>
          <p:cNvPicPr preferRelativeResize="0"/>
          <p:nvPr/>
        </p:nvPicPr>
        <p:blipFill>
          <a:blip r:embed="rId3">
            <a:alphaModFix/>
          </a:blip>
          <a:stretch>
            <a:fillRect/>
          </a:stretch>
        </p:blipFill>
        <p:spPr>
          <a:xfrm>
            <a:off x="626675" y="601725"/>
            <a:ext cx="1956075" cy="38371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