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16"/>
  </p:notesMasterIdLst>
  <p:sldIdLst>
    <p:sldId id="256" r:id="rId2"/>
    <p:sldId id="259" r:id="rId3"/>
    <p:sldId id="260" r:id="rId4"/>
    <p:sldId id="261" r:id="rId5"/>
    <p:sldId id="258" r:id="rId6"/>
    <p:sldId id="262" r:id="rId7"/>
    <p:sldId id="257" r:id="rId8"/>
    <p:sldId id="263" r:id="rId9"/>
    <p:sldId id="265" r:id="rId10"/>
    <p:sldId id="266" r:id="rId11"/>
    <p:sldId id="267" r:id="rId12"/>
    <p:sldId id="268" r:id="rId13"/>
    <p:sldId id="269" r:id="rId14"/>
    <p:sldId id="264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73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C9E4E7-C6C6-424F-8B4B-72CBEFD8AF41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95475E-766E-48B3-8EEC-B2F98A588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7673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https://www.youtube.com/watch?v=ay0eInGVtfU source of image, good lecture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95475E-766E-48B3-8EEC-B2F98A588E1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7721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https://www.youtube.com/watch?v=D0MD4sRHj1M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95475E-766E-48B3-8EEC-B2F98A588E1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0447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https://www.youtube.com/watch?v=D0MD4sRHj1M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95475E-766E-48B3-8EEC-B2F98A588E1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0805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 b="1">
                <a:solidFill>
                  <a:schemeClr val="accent1">
                    <a:lumMod val="75000"/>
                  </a:schemeClr>
                </a:solidFill>
                <a:latin typeface="EB Garamond" pitchFamily="2" charset="0"/>
                <a:ea typeface="EB Garamond" pitchFamily="2" charset="0"/>
                <a:cs typeface="EB Garamond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Garamond" panose="02020404030301010803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BE65-0870-4A07-B05C-BD1FE877D0D7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8E520-5AE6-4773-B11D-9EF223949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755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BE65-0870-4A07-B05C-BD1FE877D0D7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8E520-5AE6-4773-B11D-9EF223949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71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BE65-0870-4A07-B05C-BD1FE877D0D7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8E520-5AE6-4773-B11D-9EF223949D71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747514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BE65-0870-4A07-B05C-BD1FE877D0D7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8E520-5AE6-4773-B11D-9EF223949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1972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BE65-0870-4A07-B05C-BD1FE877D0D7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8E520-5AE6-4773-B11D-9EF223949D71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640791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BE65-0870-4A07-B05C-BD1FE877D0D7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8E520-5AE6-4773-B11D-9EF223949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9594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BE65-0870-4A07-B05C-BD1FE877D0D7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8E520-5AE6-4773-B11D-9EF223949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7331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BE65-0870-4A07-B05C-BD1FE877D0D7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8E520-5AE6-4773-B11D-9EF223949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400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EB Garamond" pitchFamily="2" charset="0"/>
                <a:ea typeface="EB Garamond" pitchFamily="2" charset="0"/>
                <a:cs typeface="EB Garamond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Garamond" panose="02020404030301010803" pitchFamily="18" charset="0"/>
              </a:defRPr>
            </a:lvl1pPr>
            <a:lvl2pPr>
              <a:defRPr>
                <a:latin typeface="Garamond" panose="02020404030301010803" pitchFamily="18" charset="0"/>
              </a:defRPr>
            </a:lvl2pPr>
            <a:lvl3pPr>
              <a:defRPr>
                <a:latin typeface="Garamond" panose="02020404030301010803" pitchFamily="18" charset="0"/>
              </a:defRPr>
            </a:lvl3pPr>
            <a:lvl4pPr>
              <a:defRPr>
                <a:latin typeface="Garamond" panose="02020404030301010803" pitchFamily="18" charset="0"/>
              </a:defRPr>
            </a:lvl4pPr>
            <a:lvl5pPr>
              <a:defRPr>
                <a:latin typeface="Garamond" panose="02020404030301010803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BE65-0870-4A07-B05C-BD1FE877D0D7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8E520-5AE6-4773-B11D-9EF223949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897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BE65-0870-4A07-B05C-BD1FE877D0D7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8E520-5AE6-4773-B11D-9EF223949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443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BE65-0870-4A07-B05C-BD1FE877D0D7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8E520-5AE6-4773-B11D-9EF223949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340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BE65-0870-4A07-B05C-BD1FE877D0D7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8E520-5AE6-4773-B11D-9EF223949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341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BE65-0870-4A07-B05C-BD1FE877D0D7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8E520-5AE6-4773-B11D-9EF223949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532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BE65-0870-4A07-B05C-BD1FE877D0D7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8E520-5AE6-4773-B11D-9EF223949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478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BE65-0870-4A07-B05C-BD1FE877D0D7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8E520-5AE6-4773-B11D-9EF223949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080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BE65-0870-4A07-B05C-BD1FE877D0D7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8E520-5AE6-4773-B11D-9EF223949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371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61BE65-0870-4A07-B05C-BD1FE877D0D7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4678E520-5AE6-4773-B11D-9EF223949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625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nglish-corpora.org/coca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724A9-3213-5BEC-A17B-64E3A0A601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Teaching Machines to Read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00841D-4D6F-E4FF-1C16-6C735DBB49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Class 2</a:t>
            </a:r>
          </a:p>
        </p:txBody>
      </p:sp>
    </p:spTree>
    <p:extLst>
      <p:ext uri="{BB962C8B-B14F-4D97-AF65-F5344CB8AC3E}">
        <p14:creationId xmlns:p14="http://schemas.microsoft.com/office/powerpoint/2010/main" val="3524370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8A3A6-314E-410A-872E-A61BD0F0F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TF-IDF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8C092BF-DE4F-ADC1-6670-011C607446D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3185688"/>
            <a:ext cx="9307286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EB Garamond" pitchFamily="2" charset="0"/>
                <a:ea typeface="EB Garamond" pitchFamily="2" charset="0"/>
                <a:cs typeface="EB Garamond" pitchFamily="2" charset="0"/>
              </a:rPr>
              <a:t>D1: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EB Garamond" pitchFamily="2" charset="0"/>
                <a:ea typeface="EB Garamond" pitchFamily="2" charset="0"/>
                <a:cs typeface="EB Garamond" pitchFamily="2" charset="0"/>
              </a:rPr>
              <a:t> "The court finds the defendant guilty."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EB Garamond" pitchFamily="2" charset="0"/>
                <a:ea typeface="EB Garamond" pitchFamily="2" charset="0"/>
                <a:cs typeface="EB Garamond" pitchFamily="2" charset="0"/>
              </a:rPr>
              <a:t>D2: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EB Garamond" pitchFamily="2" charset="0"/>
                <a:ea typeface="EB Garamond" pitchFamily="2" charset="0"/>
                <a:cs typeface="EB Garamond" pitchFamily="2" charset="0"/>
              </a:rPr>
              <a:t> "The defendant pleads not guilty."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EB Garamond" pitchFamily="2" charset="0"/>
                <a:ea typeface="EB Garamond" pitchFamily="2" charset="0"/>
                <a:cs typeface="EB Garamond" pitchFamily="2" charset="0"/>
              </a:rPr>
              <a:t>D3: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EB Garamond" pitchFamily="2" charset="0"/>
                <a:ea typeface="EB Garamond" pitchFamily="2" charset="0"/>
                <a:cs typeface="EB Garamond" pitchFamily="2" charset="0"/>
              </a:rPr>
              <a:t> "The court issues a ruling in favor of the plaintiff."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2000" dirty="0">
              <a:latin typeface="EB Garamond" pitchFamily="2" charset="0"/>
              <a:ea typeface="EB Garamond" pitchFamily="2" charset="0"/>
              <a:cs typeface="EB Garamond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sz="2000" dirty="0">
                <a:latin typeface="EB Garamond" pitchFamily="2" charset="0"/>
                <a:ea typeface="EB Garamond" pitchFamily="2" charset="0"/>
                <a:cs typeface="EB Garamond" pitchFamily="2" charset="0"/>
              </a:rPr>
              <a:t>Calculate the TF term frequency of the word "defendant" in each document.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EB Garamond" pitchFamily="2" charset="0"/>
              <a:ea typeface="EB Garamond" pitchFamily="2" charset="0"/>
              <a:cs typeface="EB Garamon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04681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0E252-D83B-A586-B126-67EE2FC47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Stage 1 = calculate the TF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8607C4-8386-5C7C-6A68-6540FA0379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document 1, what’s the frequency of “defendant”? </a:t>
            </a:r>
          </a:p>
          <a:p>
            <a:r>
              <a:rPr lang="en-US" dirty="0"/>
              <a:t>Document 2?</a:t>
            </a:r>
          </a:p>
          <a:p>
            <a:r>
              <a:rPr lang="en-US" dirty="0"/>
              <a:t>Document 3?</a:t>
            </a:r>
          </a:p>
          <a:p>
            <a:endParaRPr lang="en-US" dirty="0"/>
          </a:p>
          <a:p>
            <a:r>
              <a:rPr lang="en-US" dirty="0"/>
              <a:t>TFD1​=1/6​≈0.167</a:t>
            </a:r>
          </a:p>
          <a:p>
            <a:r>
              <a:rPr lang="en-US" dirty="0"/>
              <a:t>TFD2​=1/5​=0.2</a:t>
            </a:r>
          </a:p>
          <a:p>
            <a:r>
              <a:rPr lang="en-US" dirty="0"/>
              <a:t>TFD3​=0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6757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90BFC-311E-6E58-E9FB-42DF65214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Stage 2: Calculate the </a:t>
            </a:r>
            <a:r>
              <a:rPr lang="en-US" dirty="0" err="1"/>
              <a:t>the</a:t>
            </a:r>
            <a:r>
              <a:rPr lang="en-US" dirty="0"/>
              <a:t> IDF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61E53FA-0D7B-A859-180A-E6A5345DD01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𝐼𝐷𝐹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i="1" dirty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10​(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𝐷𝐹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𝑇𝑜𝑡𝑎𝑙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𝑛𝑢𝑚𝑏𝑒𝑟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𝑑𝑜𝑐𝑢𝑚𝑒𝑛𝑡𝑠</m:t>
                        </m:r>
                      </m:den>
                    </m:f>
                    <m:r>
                      <a:rPr lang="en-US" i="1" dirty="0" smtClean="0">
                        <a:latin typeface="Cambria Math" panose="02040503050406030204" pitchFamily="18" charset="0"/>
                      </a:rPr>
                      <m:t>​)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DF = in how many documents the term appears?</a:t>
                </a:r>
              </a:p>
              <a:p>
                <a:r>
                  <a:rPr lang="en-US" dirty="0"/>
                  <a:t>What’s the total number of documents?</a:t>
                </a:r>
              </a:p>
              <a:p>
                <a:r>
                  <a:rPr lang="en-US" dirty="0"/>
                  <a:t>IDF = log(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𝑇𝑜𝑡𝑎𝑙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𝑛𝑢𝑚𝑏𝑒𝑟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𝐷𝑜𝑐𝑢𝑚𝑒𝑛𝑡𝑠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𝐷𝐹</m:t>
                        </m:r>
                      </m:den>
                    </m:f>
                    <m:r>
                      <a:rPr lang="en-US" b="0" i="0" smtClean="0">
                        <a:latin typeface="Cambria Math" panose="02040503050406030204" pitchFamily="18" charset="0"/>
                      </a:rPr>
                      <m:t>)=</m:t>
                    </m:r>
                  </m:oMath>
                </a14:m>
                <a:endParaRPr lang="en-US" b="0" i="0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log</m:t>
                    </m:r>
                    <m:d>
                      <m:dPr>
                        <m:ctrlPr>
                          <a:rPr lang="en-US" b="0" i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log</m:t>
                    </m:r>
                    <m:d>
                      <m:dPr>
                        <m:ctrlPr>
                          <a:rPr lang="en-US" b="0" i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1.5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=0.176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61E53FA-0D7B-A859-180A-E6A5345DD0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211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247A6-7CB2-B6B6-00A9-009C865FF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Stage: Finally…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FA493-4E78-7E75-584E-97D729D0AD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Multiply the TF by the IDF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03B739-12EA-E3D0-5C75-B17B373811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9029" y="2899228"/>
            <a:ext cx="6981825" cy="27432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43D2BDF-5487-379F-5D83-7EBD3F991275}"/>
              </a:ext>
            </a:extLst>
          </p:cNvPr>
          <p:cNvSpPr txBox="1"/>
          <p:nvPr/>
        </p:nvSpPr>
        <p:spPr>
          <a:xfrm>
            <a:off x="667658" y="5657671"/>
            <a:ext cx="939074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EB Garamond" pitchFamily="2" charset="0"/>
                <a:ea typeface="EB Garamond" pitchFamily="2" charset="0"/>
                <a:cs typeface="EB Garamond" pitchFamily="2" charset="0"/>
              </a:rPr>
              <a:t>The TF-IDF scores indicate that the word "defendant" is slightly more significant in D2 than in D1, as it has a higher TF-IDF score. The word does not appear in D3, so its TF-IDF score is 0 for that document.</a:t>
            </a:r>
          </a:p>
        </p:txBody>
      </p:sp>
    </p:spTree>
    <p:extLst>
      <p:ext uri="{BB962C8B-B14F-4D97-AF65-F5344CB8AC3E}">
        <p14:creationId xmlns:p14="http://schemas.microsoft.com/office/powerpoint/2010/main" val="3769350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3711B-0B3D-47BA-E9A8-1A387F7A2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Distributional Hypothesis (Time Permitting)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F5D169-4012-6BC3-4A34-7AF8B6856A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Birds of a kind flock together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532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B3BE8-FBF6-0443-1FC8-8945F0ED9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Ferdinand de Saussure 1857-1913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A0B842-7FE4-3033-8E3B-875F06A5AB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913914" cy="4351338"/>
          </a:xfrm>
        </p:spPr>
        <p:txBody>
          <a:bodyPr>
            <a:normAutofit/>
          </a:bodyPr>
          <a:lstStyle/>
          <a:p>
            <a:r>
              <a:rPr lang="en-US" dirty="0"/>
              <a:t>Swiss, father of structuralism</a:t>
            </a:r>
          </a:p>
          <a:p>
            <a:r>
              <a:rPr lang="en-US" dirty="0"/>
              <a:t>Language is a system of signs:</a:t>
            </a:r>
          </a:p>
          <a:p>
            <a:pPr lvl="1"/>
            <a:r>
              <a:rPr lang="en-US" dirty="0"/>
              <a:t>A sign is a combo of signifier-signified (and later, referent)</a:t>
            </a:r>
          </a:p>
          <a:p>
            <a:pPr lvl="1"/>
            <a:r>
              <a:rPr lang="en-US" dirty="0"/>
              <a:t>There is no </a:t>
            </a:r>
            <a:r>
              <a:rPr lang="en-US" i="1" dirty="0"/>
              <a:t>natural relation</a:t>
            </a:r>
            <a:r>
              <a:rPr lang="en-US" dirty="0"/>
              <a:t> between signifier and the signified</a:t>
            </a:r>
          </a:p>
          <a:p>
            <a:r>
              <a:rPr lang="en-US" dirty="0"/>
              <a:t>Opposition Theory: </a:t>
            </a:r>
          </a:p>
          <a:p>
            <a:r>
              <a:rPr lang="en-US" dirty="0"/>
              <a:t>A sign’s value is determined by </a:t>
            </a:r>
          </a:p>
          <a:p>
            <a:pPr marL="0" indent="0" algn="ctr">
              <a:buNone/>
            </a:pPr>
            <a:r>
              <a:rPr lang="en-US" sz="2000" dirty="0"/>
              <a:t>Within the same language, all words used to express related ideas limit each other reciprocally; synonyms like French </a:t>
            </a:r>
            <a:r>
              <a:rPr lang="en-US" sz="2000" i="1" dirty="0" err="1"/>
              <a:t>redouter</a:t>
            </a:r>
            <a:r>
              <a:rPr lang="en-US" sz="2000" dirty="0"/>
              <a:t> 'dread', </a:t>
            </a:r>
            <a:r>
              <a:rPr lang="en-US" sz="2000" i="1" dirty="0" err="1"/>
              <a:t>craindre</a:t>
            </a:r>
            <a:r>
              <a:rPr lang="en-US" sz="2000" dirty="0"/>
              <a:t> 'fear,' and </a:t>
            </a:r>
            <a:r>
              <a:rPr lang="en-US" sz="2000" i="1" dirty="0" err="1"/>
              <a:t>avoir</a:t>
            </a:r>
            <a:r>
              <a:rPr lang="en-US" sz="2000" i="1" dirty="0"/>
              <a:t> </a:t>
            </a:r>
            <a:r>
              <a:rPr lang="en-US" sz="2000" i="1" dirty="0" err="1"/>
              <a:t>peur</a:t>
            </a:r>
            <a:r>
              <a:rPr lang="en-US" sz="2000" dirty="0"/>
              <a:t> 'be afraid' have value only through their opposition: if </a:t>
            </a:r>
            <a:r>
              <a:rPr lang="en-US" sz="2000" i="1" dirty="0" err="1"/>
              <a:t>redouter</a:t>
            </a:r>
            <a:r>
              <a:rPr lang="en-US" sz="2000" dirty="0"/>
              <a:t> did not exist, all its content would go to its competitors.</a:t>
            </a: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2BCEEBB-14C0-B04E-EBDA-3750787FB3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2114" y="3030422"/>
            <a:ext cx="3497943" cy="1941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082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33DC7-584D-9611-66D6-D6B3AAC72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Implications for Language Acquisition?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12BDD-36C3-B086-B6F7-E14C0711DF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opposition theory is true, language has to be acquired either wholesale or is doomed to never be learnt</a:t>
            </a:r>
          </a:p>
          <a:p>
            <a:r>
              <a:rPr lang="en-US" dirty="0"/>
              <a:t>Sapir-Whorf Hypothesis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560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52DC9E4-B99C-3696-941B-329798BF10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89" y="0"/>
            <a:ext cx="12082911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089AF32-F10E-D652-E679-EDF2F6B26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John Searle and the Chinese Room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B40F2C8-3259-42A9-E64C-E255461E74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543629" cy="122237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109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52DC9E4-B99C-3696-941B-329798BF10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89" y="0"/>
            <a:ext cx="12082911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089AF32-F10E-D652-E679-EDF2F6B26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John Searle and the Chinese Room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B40F2C8-3259-42A9-E64C-E255461E74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543629" cy="122237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10" name="Speech Bubble: Oval 9">
            <a:extLst>
              <a:ext uri="{FF2B5EF4-FFF2-40B4-BE49-F238E27FC236}">
                <a16:creationId xmlns:a16="http://schemas.microsoft.com/office/drawing/2014/main" id="{D6CC88BD-E9F6-1CA6-9872-A32E15382642}"/>
              </a:ext>
            </a:extLst>
          </p:cNvPr>
          <p:cNvSpPr/>
          <p:nvPr/>
        </p:nvSpPr>
        <p:spPr>
          <a:xfrm>
            <a:off x="1246414" y="2922814"/>
            <a:ext cx="1727200" cy="1012371"/>
          </a:xfrm>
          <a:prstGeom prst="wedgeEllipse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Can you speak Chinese?</a:t>
            </a:r>
          </a:p>
        </p:txBody>
      </p:sp>
      <p:sp>
        <p:nvSpPr>
          <p:cNvPr id="11" name="Speech Bubble: Oval 10">
            <a:extLst>
              <a:ext uri="{FF2B5EF4-FFF2-40B4-BE49-F238E27FC236}">
                <a16:creationId xmlns:a16="http://schemas.microsoft.com/office/drawing/2014/main" id="{93B7DD3E-4161-58E4-9AB7-D1A13236DF49}"/>
              </a:ext>
            </a:extLst>
          </p:cNvPr>
          <p:cNvSpPr/>
          <p:nvPr/>
        </p:nvSpPr>
        <p:spPr>
          <a:xfrm>
            <a:off x="8365670" y="2755787"/>
            <a:ext cx="2287815" cy="1012371"/>
          </a:xfrm>
          <a:prstGeom prst="wedgeEllipseCallout">
            <a:avLst>
              <a:gd name="adj1" fmla="val -98144"/>
              <a:gd name="adj2" fmla="val 132751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/>
              <a:t>Nǐ</a:t>
            </a:r>
            <a:r>
              <a:rPr lang="en-US" dirty="0"/>
              <a:t> </a:t>
            </a:r>
            <a:r>
              <a:rPr lang="en-US" dirty="0" err="1"/>
              <a:t>huì</a:t>
            </a:r>
            <a:r>
              <a:rPr lang="en-US" dirty="0"/>
              <a:t> </a:t>
            </a:r>
            <a:r>
              <a:rPr lang="en-US" dirty="0" err="1"/>
              <a:t>shuō</a:t>
            </a:r>
            <a:r>
              <a:rPr lang="en-US" dirty="0"/>
              <a:t> </a:t>
            </a:r>
            <a:r>
              <a:rPr lang="en-US" dirty="0" err="1"/>
              <a:t>zhōngwén</a:t>
            </a:r>
            <a:r>
              <a:rPr lang="en-US" dirty="0"/>
              <a:t> ma?</a:t>
            </a:r>
          </a:p>
        </p:txBody>
      </p:sp>
    </p:spTree>
    <p:extLst>
      <p:ext uri="{BB962C8B-B14F-4D97-AF65-F5344CB8AC3E}">
        <p14:creationId xmlns:p14="http://schemas.microsoft.com/office/powerpoint/2010/main" val="3125547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33DC7-584D-9611-66D6-D6B3AAC72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Implications for Language Acquisition?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12BDD-36C3-B086-B6F7-E14C0711DF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Argument/observation: neither Searle nor the room understand Chinese</a:t>
            </a:r>
          </a:p>
          <a:p>
            <a:r>
              <a:rPr lang="en-US" dirty="0"/>
              <a:t>Hence, …</a:t>
            </a:r>
          </a:p>
          <a:p>
            <a:r>
              <a:rPr lang="en-US" dirty="0"/>
              <a:t>without "understanding" )"intentionality"), we cannot describe what the machine is doing as "thinking" </a:t>
            </a:r>
          </a:p>
          <a:p>
            <a:r>
              <a:rPr lang="en-US" dirty="0"/>
              <a:t>Q: does this have any falsifiable predictions?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0554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1C800-8AD2-C631-E759-1DEB439E7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9128" y="638089"/>
            <a:ext cx="4818888" cy="1476801"/>
          </a:xfrm>
        </p:spPr>
        <p:txBody>
          <a:bodyPr anchor="b">
            <a:normAutofit/>
          </a:bodyPr>
          <a:lstStyle/>
          <a:p>
            <a:r>
              <a:rPr lang="en-US" sz="5400" dirty="0"/>
              <a:t>History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86D155E-9322-18CF-FFB9-9CDE3CAF46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9128" y="2664886"/>
            <a:ext cx="4818888" cy="3550789"/>
          </a:xfrm>
        </p:spPr>
        <p:txBody>
          <a:bodyPr anchor="t">
            <a:normAutofit/>
          </a:bodyPr>
          <a:lstStyle/>
          <a:p>
            <a:r>
              <a:rPr lang="en-US" sz="2200" dirty="0"/>
              <a:t>1960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DF394C2-566B-2097-3410-BF54FF864F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3075"/>
            <a:ext cx="12192000" cy="591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1431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48262-C7D4-E875-B77D-EAEFF1F31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Corpus Linguistics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F6DF44-1F78-AA74-9A44-92656A6616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https://www.english-corpora.org/coca/</a:t>
            </a:r>
            <a:r>
              <a:rPr lang="en-US" dirty="0"/>
              <a:t> (sign up please)</a:t>
            </a:r>
          </a:p>
          <a:p>
            <a:r>
              <a:rPr lang="en-US" dirty="0"/>
              <a:t>one billion words of text (25+ million words each year 1990-2019) </a:t>
            </a:r>
          </a:p>
          <a:p>
            <a:r>
              <a:rPr lang="en-US" dirty="0"/>
              <a:t>Eight genres: spoken, fiction, popular magazines, newspapers, academic texts, TV and movies subtitles, blogs, and other web pages. </a:t>
            </a:r>
          </a:p>
          <a:p>
            <a:r>
              <a:rPr lang="en-US" dirty="0"/>
              <a:t>Search in COCA: </a:t>
            </a:r>
          </a:p>
          <a:p>
            <a:pPr lvl="1"/>
            <a:r>
              <a:rPr lang="en-US" dirty="0"/>
              <a:t>Gargantuan </a:t>
            </a:r>
          </a:p>
          <a:p>
            <a:pPr lvl="1"/>
            <a:r>
              <a:rPr lang="en-US" dirty="0"/>
              <a:t>Demure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83039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15634-53F3-4D24-8C6B-0F184AF29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Words to 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3A5A9A-C28E-430D-D812-47F2AED0DA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 you do that?</a:t>
            </a:r>
          </a:p>
          <a:p>
            <a:r>
              <a:rPr lang="en-US" dirty="0"/>
              <a:t>Dictionary index</a:t>
            </a:r>
          </a:p>
          <a:p>
            <a:r>
              <a:rPr lang="en-US" dirty="0"/>
              <a:t>One hot</a:t>
            </a:r>
          </a:p>
          <a:p>
            <a:endParaRPr lang="en-US" dirty="0"/>
          </a:p>
          <a:p>
            <a:r>
              <a:rPr lang="en-US" dirty="0"/>
              <a:t>Considerations:</a:t>
            </a:r>
          </a:p>
          <a:p>
            <a:pPr lvl="1"/>
            <a:r>
              <a:rPr lang="en-US" dirty="0"/>
              <a:t>New words</a:t>
            </a:r>
          </a:p>
          <a:p>
            <a:pPr lvl="1"/>
            <a:r>
              <a:rPr lang="en-US" dirty="0"/>
              <a:t>Relationships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0B926C-C866-77D3-B9FA-8818B51173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5038" y="1825625"/>
            <a:ext cx="5718762" cy="3393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75252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Red Violet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204</TotalTime>
  <Words>541</Words>
  <Application>Microsoft Office PowerPoint</Application>
  <PresentationFormat>Widescreen</PresentationFormat>
  <Paragraphs>70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Aptos</vt:lpstr>
      <vt:lpstr>Arial</vt:lpstr>
      <vt:lpstr>Cambria Math</vt:lpstr>
      <vt:lpstr>EB Garamond</vt:lpstr>
      <vt:lpstr>Garamond</vt:lpstr>
      <vt:lpstr>Trebuchet MS</vt:lpstr>
      <vt:lpstr>Wingdings 3</vt:lpstr>
      <vt:lpstr>Facet</vt:lpstr>
      <vt:lpstr>Teaching Machines to Read</vt:lpstr>
      <vt:lpstr>Ferdinand de Saussure 1857-1913</vt:lpstr>
      <vt:lpstr>Implications for Language Acquisition?</vt:lpstr>
      <vt:lpstr>John Searle and the Chinese Room</vt:lpstr>
      <vt:lpstr>John Searle and the Chinese Room</vt:lpstr>
      <vt:lpstr>Implications for Language Acquisition?</vt:lpstr>
      <vt:lpstr>History</vt:lpstr>
      <vt:lpstr>Corpus Linguistics</vt:lpstr>
      <vt:lpstr>From Words to Numbers</vt:lpstr>
      <vt:lpstr>TF-IDF</vt:lpstr>
      <vt:lpstr>Stage 1 = calculate the TF</vt:lpstr>
      <vt:lpstr>Stage 2: Calculate the the IDF</vt:lpstr>
      <vt:lpstr>Last Stage: Finally…</vt:lpstr>
      <vt:lpstr>Distributional Hypothesis (Time Permitting)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Yonathan Arbel</dc:creator>
  <cp:lastModifiedBy>Yonathan Arbel</cp:lastModifiedBy>
  <cp:revision>1</cp:revision>
  <dcterms:created xsi:type="dcterms:W3CDTF">2024-08-28T18:41:35Z</dcterms:created>
  <dcterms:modified xsi:type="dcterms:W3CDTF">2024-08-28T22:06:27Z</dcterms:modified>
</cp:coreProperties>
</file>