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4" r:id="rId3"/>
    <p:sldId id="258" r:id="rId4"/>
    <p:sldId id="256" r:id="rId6"/>
    <p:sldId id="279" r:id="rId7"/>
    <p:sldId id="280" r:id="rId8"/>
    <p:sldId id="281" r:id="rId9"/>
    <p:sldId id="282" r:id="rId10"/>
    <p:sldId id="259" r:id="rId11"/>
    <p:sldId id="264" r:id="rId12"/>
    <p:sldId id="265" r:id="rId13"/>
    <p:sldId id="257" r:id="rId14"/>
    <p:sldId id="266" r:id="rId15"/>
    <p:sldId id="274" r:id="rId16"/>
    <p:sldId id="275" r:id="rId17"/>
    <p:sldId id="269" r:id="rId18"/>
    <p:sldId id="268" r:id="rId19"/>
    <p:sldId id="276" r:id="rId20"/>
    <p:sldId id="260" r:id="rId21"/>
    <p:sldId id="261" r:id="rId22"/>
    <p:sldId id="270" r:id="rId23"/>
    <p:sldId id="271" r:id="rId24"/>
    <p:sldId id="272" r:id="rId25"/>
    <p:sldId id="283" r:id="rId26"/>
    <p:sldId id="2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699" autoAdjust="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A771F-72C1-4EAA-8FBD-96A179CCF5D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glossary/hadoop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glossary/data-lakehouse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product/data-intelligence-platfor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- an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open-source file format that stores data in a columnar format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-</a:t>
            </a:r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column-oriented </a:t>
            </a:r>
            <a:r>
              <a:rPr lang="en-US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 file format designed for efficient </a:t>
            </a:r>
            <a:r>
              <a:rPr lang="en-US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 storage and retrieval.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finalize the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Apache Spark started in 2009 as a research project at the University of California, Berkeley. Researchers were looking for a way to speed up processing jobs in </a:t>
            </a:r>
            <a:r>
              <a:rPr lang="en-US" b="0" i="0" u="none" strike="noStrike" dirty="0">
                <a:effectLst/>
                <a:latin typeface="DM Sans" panose="020F0502020204030204" pitchFamily="2" charset="0"/>
                <a:hlinkClick r:id="rId3"/>
              </a:rPr>
              <a:t>Hadoop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 systems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Datamodel</a:t>
            </a:r>
            <a:r>
              <a:rPr lang="en-US" dirty="0"/>
              <a:t> like relational database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delta lake make it special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A </a:t>
            </a:r>
            <a:r>
              <a:rPr lang="en-US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medallion architecture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 is a data design pattern used to logically organize data in a </a:t>
            </a:r>
            <a:r>
              <a:rPr lang="en-US" b="0" i="0" u="none" strike="noStrike" dirty="0" err="1">
                <a:effectLst/>
                <a:latin typeface="DM Sans" panose="020F0502020204030204" pitchFamily="2" charset="0"/>
                <a:hlinkClick r:id="rId3"/>
              </a:rPr>
              <a:t>lakehouse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,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lets see the architecture of </a:t>
            </a:r>
            <a:r>
              <a:rPr lang="en-US" dirty="0" err="1"/>
              <a:t>databricks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The </a:t>
            </a:r>
            <a:r>
              <a:rPr lang="en-US" b="0" i="0" u="none" strike="noStrike" dirty="0">
                <a:effectLst/>
                <a:latin typeface="DM Sans" panose="020F0502020204030204" pitchFamily="2" charset="0"/>
                <a:hlinkClick r:id="rId3"/>
              </a:rPr>
              <a:t>Databricks Data Intelligence Platform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 is built on </a:t>
            </a:r>
            <a:r>
              <a:rPr lang="en-US" b="0" i="0" dirty="0" err="1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lakehouse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architecture, which combines the best elements of data lakes and data warehouses to help you reduce costs and deliver on your data and AI initiatives faster.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see some components </a:t>
            </a:r>
            <a:endParaRPr lang="en-US" dirty="0"/>
          </a:p>
          <a:p>
            <a:r>
              <a:rPr lang="en-US" dirty="0"/>
              <a:t>	start </a:t>
            </a:r>
            <a:r>
              <a:rPr lang="en-US"/>
              <a:t>with interface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University of California Berkeley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Databricks is often considered superior to other data analytics platforms because </a:t>
            </a:r>
            <a:r>
              <a:rPr lang="en-US" sz="1200" dirty="0"/>
              <a:t>it provides a </a:t>
            </a:r>
            <a:r>
              <a:rPr lang="en-US" sz="1200" b="1" dirty="0">
                <a:solidFill>
                  <a:srgbClr val="FF0000"/>
                </a:solidFill>
              </a:rPr>
              <a:t>unified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FF0000"/>
                </a:solidFill>
              </a:rPr>
              <a:t>scalable</a:t>
            </a:r>
            <a:r>
              <a:rPr lang="en-US" sz="1200" dirty="0"/>
              <a:t> platform for handling large volumes of data, </a:t>
            </a:r>
            <a:r>
              <a:rPr lang="en-US" sz="1200" b="1" dirty="0">
                <a:solidFill>
                  <a:srgbClr val="FF0000"/>
                </a:solidFill>
              </a:rPr>
              <a:t>integrating data engineering</a:t>
            </a:r>
            <a:r>
              <a:rPr lang="en-US" sz="1200" dirty="0"/>
              <a:t>, </a:t>
            </a:r>
            <a:r>
              <a:rPr lang="en-US" sz="1200" b="1" dirty="0">
                <a:solidFill>
                  <a:srgbClr val="FF0000"/>
                </a:solidFill>
              </a:rPr>
              <a:t>data science</a:t>
            </a:r>
            <a:r>
              <a:rPr lang="en-US" sz="1200" dirty="0"/>
              <a:t>, and </a:t>
            </a:r>
            <a:r>
              <a:rPr lang="en-US" sz="1200" b="1" dirty="0">
                <a:solidFill>
                  <a:srgbClr val="FF0000"/>
                </a:solidFill>
              </a:rPr>
              <a:t>machine learning </a:t>
            </a:r>
            <a:r>
              <a:rPr lang="en-US" sz="1200" dirty="0"/>
              <a:t>capabilities within a </a:t>
            </a:r>
            <a:r>
              <a:rPr lang="en-US" sz="1200" b="1" dirty="0">
                <a:solidFill>
                  <a:srgbClr val="FF0000"/>
                </a:solidFill>
              </a:rPr>
              <a:t>single environment</a:t>
            </a:r>
            <a:r>
              <a:rPr lang="en-US" sz="1200" dirty="0">
                <a:solidFill>
                  <a:srgbClr val="001D35"/>
                </a:solidFill>
                <a:latin typeface="Google Sans"/>
              </a:rPr>
              <a:t>.</a:t>
            </a:r>
            <a:endParaRPr lang="en-US" sz="1200" dirty="0">
              <a:solidFill>
                <a:srgbClr val="001D35"/>
              </a:solidFill>
              <a:latin typeface="Google Sans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200" dirty="0">
              <a:solidFill>
                <a:srgbClr val="001D35"/>
              </a:solidFill>
              <a:latin typeface="Google San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making it ideal for complex data processing tasks and advanced analytics, particularly when dealing with big data and AI applications, while also offering a collaborative workspace for teams to work efficiently together.</a:t>
            </a:r>
            <a:endParaRPr lang="en-US" sz="1200" dirty="0">
              <a:latin typeface="Studio-Feixen-Sans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200" dirty="0">
              <a:solidFill>
                <a:srgbClr val="001D35"/>
              </a:solidFill>
              <a:latin typeface="Google Sans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b="1" i="1" dirty="0">
                <a:solidFill>
                  <a:srgbClr val="001D35"/>
                </a:solidFill>
                <a:effectLst/>
                <a:latin typeface="Google Sans"/>
              </a:rPr>
              <a:t>Unifying data processing involves combining data from multiple sources into a single, virtualized view. This can include data from cloud-based and on-premise sources. The goal is to create a unified view that can be used for accurate and comprehensive analysis across an organization.</a:t>
            </a:r>
            <a:endParaRPr lang="en-US" sz="1200" b="1" i="1" dirty="0">
              <a:solidFill>
                <a:srgbClr val="001D35"/>
              </a:solidFill>
              <a:latin typeface="Google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Data Engineer we are looking the following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fully understand what </a:t>
            </a:r>
            <a:r>
              <a:rPr lang="en-US" dirty="0" err="1"/>
              <a:t>lakehouse</a:t>
            </a:r>
            <a:r>
              <a:rPr lang="en-US" dirty="0"/>
              <a:t> is first we need to understand data warehouse and data lake</a:t>
            </a:r>
            <a:endParaRPr lang="en-US" dirty="0"/>
          </a:p>
          <a:p>
            <a:endParaRPr lang="en-US" dirty="0"/>
          </a:p>
          <a:p>
            <a:r>
              <a:rPr lang="en-US" sz="1200" b="0" i="0" dirty="0">
                <a:solidFill>
                  <a:srgbClr val="05192D"/>
                </a:solidFill>
                <a:effectLst/>
                <a:latin typeface="Studio-Feixen-Sans"/>
              </a:rPr>
              <a:t>Data lake:--</a:t>
            </a:r>
            <a:r>
              <a:rPr lang="en-US" sz="1200" b="0" i="0" dirty="0">
                <a:solidFill>
                  <a:srgbClr val="05192D"/>
                </a:solidFill>
                <a:effectLst/>
                <a:latin typeface="Studio-Feixen-Sans"/>
                <a:sym typeface="Wingdings" panose="05000000000000000000" pitchFamily="2" charset="2"/>
              </a:rPr>
              <a:t> </a:t>
            </a:r>
            <a:r>
              <a:rPr lang="en-US" sz="1200" b="0" i="0" dirty="0">
                <a:solidFill>
                  <a:srgbClr val="05192D"/>
                </a:solidFill>
                <a:effectLst/>
                <a:latin typeface="Studio-Feixen-Sans"/>
              </a:rPr>
              <a:t>They were great for the social media and YouTube 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ACID transactions are a set of properties that guarantee the reliability and consistency of database transactions. ACID stands for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Google Sans"/>
              </a:rPr>
              <a:t>Atomicity, </a:t>
            </a:r>
            <a:r>
              <a:rPr lang="en-US" sz="9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DM Sans" panose="020F0502020204030204" pitchFamily="2" charset="0"/>
              </a:rPr>
              <a:t>each statement in a transaction (to read, write, update or delete data) is treated as a single 	unit. Either the entire statement is executed, or none of it is executed. </a:t>
            </a:r>
            <a:endParaRPr lang="en-US" sz="9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Consistency:- 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ensures that transactions only make changes to tables in predefined, predictable ways.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Isolation :-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when multiple users are reading and writing from the same table all at once, isolation of their 	transactions ensures that the concurrent transactions don't interfere with or affect one another. 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Durability. </a:t>
            </a:r>
            <a:r>
              <a:rPr lang="en-US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ensures that changes to your data made by successfully executed transactions will be saved, even in the event of system failure.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These properties ensure that database transactions are processed reliably even in the event of system failures.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15E45-B067-45EE-86B7-031DA3B42C0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45F4D-4C41-4A0E-A1DD-94A68B3E957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D7561-E00E-4D39-ABA4-1B82485566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971" y="2924176"/>
            <a:ext cx="9144000" cy="2387600"/>
          </a:xfrm>
        </p:spPr>
        <p:txBody>
          <a:bodyPr/>
          <a:lstStyle/>
          <a:p>
            <a:r>
              <a:rPr lang="en-US" dirty="0">
                <a:latin typeface="Bell MT" panose="02020503060305020303" charset="0"/>
                <a:cs typeface="Bell MT" panose="02020503060305020303" charset="0"/>
              </a:rPr>
              <a:t>Presentation on Databricks</a:t>
            </a:r>
            <a:endParaRPr lang="en-US" dirty="0">
              <a:latin typeface="Bell MT" panose="02020503060305020303" charset="0"/>
              <a:cs typeface="Bell MT" panose="02020503060305020303" charset="0"/>
            </a:endParaRPr>
          </a:p>
        </p:txBody>
      </p:sp>
      <p:pic>
        <p:nvPicPr>
          <p:cNvPr id="4" name="Picture 3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34" y="1892300"/>
            <a:ext cx="5400675" cy="847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91" y="133744"/>
            <a:ext cx="5400675" cy="8477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3773" y="1317590"/>
            <a:ext cx="71647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Lakehouse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 lake + warehouse )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388" y="2064238"/>
            <a:ext cx="10890294" cy="483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 </a:t>
            </a:r>
            <a:r>
              <a:rPr lang="en-US" sz="2800" dirty="0" err="1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lakehouse</a:t>
            </a: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new,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data management architecture </a:t>
            </a: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combines the </a:t>
            </a:r>
            <a:r>
              <a:rPr lang="en-US" sz="2800" b="1" i="1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flexibility</a:t>
            </a: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i="1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cost-efficiency</a:t>
            </a: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800" b="1" i="1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 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lakes </a:t>
            </a: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the </a:t>
            </a:r>
            <a:r>
              <a:rPr lang="en-US" sz="2800" b="1" i="1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management</a:t>
            </a: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i="1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</a:t>
            </a: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transactions of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warehouses</a:t>
            </a: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enabling business intelligence (BI) and machine learning (ML) on all data</a:t>
            </a:r>
            <a:endParaRPr lang="en-US" sz="2800" dirty="0">
              <a:solidFill>
                <a:srgbClr val="0519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19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519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Databricks pioneered the data Lakehouse, first announcing it in 2017.</a:t>
            </a:r>
            <a:endParaRPr lang="en-US" sz="2800" dirty="0">
              <a:solidFill>
                <a:srgbClr val="0519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519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 nearly any type of data.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solidFill>
                <a:srgbClr val="0519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2274512"/>
            <a:ext cx="11254153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Delta Lake is an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storage layer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provides the foundation for tables in a Lakehouse on Databricks.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Delta Lake is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format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all operations on Databricks, and it supports features such as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 transactions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data versioning, and rollback capabilities.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allows for handling both batch and streaming data in a unified way, making it easy to work with large-scale structured data.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143" y="1613409"/>
            <a:ext cx="593211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4" b="5180"/>
          <a:stretch>
            <a:fillRect/>
          </a:stretch>
        </p:blipFill>
        <p:spPr>
          <a:xfrm>
            <a:off x="66675" y="2001795"/>
            <a:ext cx="11430000" cy="48562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63884" y="1400106"/>
            <a:ext cx="5932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Architectural transition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338" y="3135779"/>
            <a:ext cx="4429332" cy="4199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Apache Spark is an open source analytics engine used for big data workloads. handle both batches as well as real-time analytics and data processing workloads. 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458" y="2415009"/>
            <a:ext cx="5932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Spark</a:t>
            </a:r>
            <a:endParaRPr lang="en-US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pache Spark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376" y="3663"/>
            <a:ext cx="2757853" cy="132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007" y="1427082"/>
            <a:ext cx="517969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Behind the scene ….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PySpark: Everything you need to know! | by Sharan Harsoor | AI Mi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79"/>
          <a:stretch>
            <a:fillRect/>
          </a:stretch>
        </p:blipFill>
        <p:spPr bwMode="auto">
          <a:xfrm>
            <a:off x="4636318" y="2134968"/>
            <a:ext cx="7499167" cy="396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617" y="205824"/>
            <a:ext cx="5400675" cy="84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69" y="2213134"/>
            <a:ext cx="593211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mlflow</a:t>
            </a:r>
            <a:endParaRPr lang="en-US" sz="2800" b="1" dirty="0" err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369" y="3635550"/>
            <a:ext cx="114694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1B3139"/>
                </a:solidFill>
                <a:latin typeface="DM Sans" panose="020F0502020204030204" pitchFamily="2" charset="0"/>
              </a:rPr>
              <a:t>MLflow</a:t>
            </a:r>
            <a:r>
              <a:rPr lang="en-US" sz="2800" dirty="0">
                <a:solidFill>
                  <a:srgbClr val="1B3139"/>
                </a:solidFill>
                <a:latin typeface="DM Sans" panose="020F0502020204030204" pitchFamily="2" charset="0"/>
              </a:rPr>
              <a:t> is a multipurpose, expandable, open-source platform for managing </a:t>
            </a:r>
            <a:r>
              <a:rPr lang="en-US" sz="2800" b="1" dirty="0">
                <a:solidFill>
                  <a:srgbClr val="FF0000"/>
                </a:solidFill>
                <a:latin typeface="DM Sans" panose="020F0502020204030204" pitchFamily="2" charset="0"/>
              </a:rPr>
              <a:t>workflows</a:t>
            </a:r>
            <a:r>
              <a:rPr lang="en-US" sz="2800" dirty="0">
                <a:solidFill>
                  <a:srgbClr val="1B3139"/>
                </a:solidFill>
                <a:latin typeface="DM Sans" panose="020F0502020204030204" pitchFamily="2" charset="0"/>
              </a:rPr>
              <a:t> across the machine learning lifecycle. It has built-in integrations with many popular ML libraries, it can be used with any library, algorithm, or deployment tool.</a:t>
            </a:r>
            <a:endParaRPr lang="en-US" sz="2800" dirty="0">
              <a:solidFill>
                <a:srgbClr val="1B3139"/>
              </a:solidFill>
              <a:latin typeface="DM Sans" panose="020F0502020204030204" pitchFamily="2" charset="0"/>
            </a:endParaRPr>
          </a:p>
        </p:txBody>
      </p:sp>
      <p:pic>
        <p:nvPicPr>
          <p:cNvPr id="1030" name="Picture 6" descr="ML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369" y="-25158"/>
            <a:ext cx="3571875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2369" y="6165962"/>
            <a:ext cx="620007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Source:- https://mlflow.org/docs/2.2.2/concepts.html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2368" y="6534834"/>
            <a:ext cx="887465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https://www.restack.io/docs/mlflow-knowledge-mlflow-architecture-overview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632" y="1265301"/>
            <a:ext cx="11994592" cy="72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Data brick for data warehouse and data Lakehouse</a:t>
            </a:r>
            <a:endParaRPr lang="en-US" sz="36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9044" y="1971528"/>
            <a:ext cx="8168951" cy="51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brick for data warehouse</a:t>
            </a:r>
            <a:endParaRPr lang="en-US" sz="2400" b="1" i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215" y="2744586"/>
            <a:ext cx="11841009" cy="3575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data warehouse is a centralized repository for structured data, optimized for querying and reporting. This is achieved through the following steps:</a:t>
            </a:r>
            <a:endParaRPr lang="en-US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Ingestion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Load 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structured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data from 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various sources 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into Databricks.</a:t>
            </a:r>
            <a:endParaRPr lang="en-US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Transformation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Use Spark engine to clean, transform the data.</a:t>
            </a:r>
            <a:endParaRPr lang="en-US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Modeling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Implement 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modeling 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(star schema) for efficient querying.</a:t>
            </a:r>
            <a:endParaRPr lang="en-US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Storage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Store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the transformed data in a </a:t>
            </a:r>
            <a:r>
              <a:rPr lang="en-US" sz="24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structured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format in the data lake.</a:t>
            </a:r>
            <a:endParaRPr lang="en-US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Querying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Use SQL to run complex queries and generate reports.</a:t>
            </a:r>
            <a:endParaRPr lang="en-US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10" y="6488668"/>
            <a:ext cx="609289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Source:- https://docs.databricks.com/en/sql/index.html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31" y="87675"/>
            <a:ext cx="5400675" cy="8477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86178" y="1078380"/>
            <a:ext cx="8168951" cy="51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i="1" kern="100" dirty="0">
                <a:latin typeface="Arial" panose="020B0604020202020204" pitchFamily="34" charset="0"/>
                <a:cs typeface="Arial" panose="020B0604020202020204" pitchFamily="34" charset="0"/>
              </a:rPr>
              <a:t>Data brick for data Lakehouse</a:t>
            </a:r>
            <a:endParaRPr lang="en-US" sz="2400" b="1" i="1" kern="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8800" y="1700313"/>
            <a:ext cx="11487689" cy="466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It used to store both structured and unstructured data, supports transactions, and enforces data quality. Here's how Databricks can be used to create a data </a:t>
            </a:r>
            <a:r>
              <a:rPr lang="en-US" sz="23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akehouse:</a:t>
            </a:r>
            <a:endParaRPr lang="en-US" sz="23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3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Unified Data Storage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Store all types of data (structured, semi-structured, and unstructured) in a </a:t>
            </a:r>
            <a:r>
              <a:rPr lang="en-US" sz="23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single repository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23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3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Management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Use Databricks' Delta Lake to ensure data reliability, consistency, and quality.</a:t>
            </a:r>
            <a:endParaRPr lang="en-US" sz="23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3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Processing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3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 Spark engine for </a:t>
            </a:r>
            <a:r>
              <a:rPr lang="en-US" sz="23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batch and real-time 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processing.</a:t>
            </a:r>
            <a:endParaRPr lang="en-US" sz="23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3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Modeling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Apply different </a:t>
            </a:r>
            <a:r>
              <a:rPr lang="en-US" sz="2300" b="1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modeling 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(star schema) for efficient querying</a:t>
            </a:r>
            <a:endParaRPr lang="en-US" sz="23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3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Access</a:t>
            </a:r>
            <a:r>
              <a:rPr lang="en-US" sz="23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SQL for querying and Databricks' machine learning for advanced analytics.</a:t>
            </a:r>
            <a:endParaRPr lang="en-US" sz="23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1574" y="1478661"/>
            <a:ext cx="7534656" cy="51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kern="100" dirty="0">
                <a:solidFill>
                  <a:srgbClr val="FF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</a:t>
            </a:r>
            <a:r>
              <a:rPr lang="en-US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akehouse </a:t>
            </a:r>
            <a:r>
              <a:rPr lang="en-US" sz="2400" kern="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medallion architecture</a:t>
            </a:r>
            <a:endParaRPr lang="en-US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company's proces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4"/>
          <a:stretch>
            <a:fillRect/>
          </a:stretch>
        </p:blipFill>
        <p:spPr>
          <a:xfrm>
            <a:off x="461457" y="1974759"/>
            <a:ext cx="11269085" cy="46366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88668"/>
            <a:ext cx="7534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Source:- https://www.databricks.com/glossary/medallion-architecture</a:t>
            </a:r>
            <a:endParaRPr lang="en-US" i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007" y="1427082"/>
            <a:ext cx="63550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 see the Architecture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 shot of a company's company's websit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1018"/>
            <a:ext cx="4725810" cy="5076975"/>
          </a:xfrm>
          <a:prstGeom prst="rect">
            <a:avLst/>
          </a:prstGeom>
        </p:spPr>
      </p:pic>
      <p:pic>
        <p:nvPicPr>
          <p:cNvPr id="2050" name="Picture 2" descr="Databricks data intelligence platform combines unified governance such as business intelligence, streaming, data science/ai, data warehouse, and orchestration with unified data from AWS, Azure, and Google Clou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85" y="2240412"/>
            <a:ext cx="5400676" cy="435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2046" y="1426052"/>
            <a:ext cx="7805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4. Databricks Core components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046" y="6488668"/>
            <a:ext cx="8710127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Source:- https://docs.databricks.com/en/getting-started/concepts.html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4037" y="3313762"/>
            <a:ext cx="1130381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UI:-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a graphical interface for interacting with features, and data bricks objects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REST API :-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provides endpoints for modifying or requesting information about Databricks account and workspace objects. 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SQL REST API :-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The SQL REST API allows you to automate tasks on SQL objects.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CLI:- </a:t>
            </a:r>
            <a:r>
              <a:rPr lang="en-US" sz="2000" dirty="0">
                <a:solidFill>
                  <a:srgbClr val="1B3139"/>
                </a:solidFill>
                <a:latin typeface="DM Sans" panose="020F0502020204030204" pitchFamily="2" charset="0"/>
              </a:rPr>
              <a:t>is hosted on GitHub.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The CLI is built on top of the Databricks REST API.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3044" y="2238352"/>
            <a:ext cx="229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6957"/>
            <a:ext cx="9144000" cy="794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1469390"/>
            <a:ext cx="11238230" cy="4385945"/>
          </a:xfrm>
        </p:spPr>
        <p:txBody>
          <a:bodyPr>
            <a:normAutofit fontScale="625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4400" dirty="0"/>
              <a:t>What is Databricks?</a:t>
            </a:r>
            <a:endParaRPr lang="en-US" sz="4400" dirty="0"/>
          </a:p>
          <a:p>
            <a:pPr marL="742950" indent="-742950" algn="l">
              <a:buFont typeface="+mj-lt"/>
              <a:buAutoNum type="arabicPeriod"/>
            </a:pPr>
            <a:endParaRPr lang="en-US" sz="4400" dirty="0"/>
          </a:p>
          <a:p>
            <a:pPr marL="742950" indent="-742950" algn="l">
              <a:buFont typeface="+mj-lt"/>
              <a:buAutoNum type="arabicPeriod"/>
            </a:pPr>
            <a:r>
              <a:rPr lang="en-US" sz="4400" dirty="0"/>
              <a:t>Why Databricks?</a:t>
            </a:r>
            <a:endParaRPr lang="en-US" sz="4400" dirty="0"/>
          </a:p>
          <a:p>
            <a:pPr lvl="1" algn="l"/>
            <a:endParaRPr lang="en-US" sz="4000" dirty="0"/>
          </a:p>
          <a:p>
            <a:pPr marL="742950" indent="-742950" algn="l">
              <a:buFont typeface="+mj-lt"/>
              <a:buAutoNum type="arabicPeriod"/>
            </a:pPr>
            <a:r>
              <a:rPr lang="en-US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Databrick for data warehouse &amp; data Lakehouse.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l"/>
            <a:r>
              <a:rPr lang="en-US" sz="4000" dirty="0"/>
              <a:t>   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Databricks Core components.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indent="-742950" algn="l">
              <a:buFont typeface="+mj-lt"/>
              <a:buAutoNum type="arabicPeriod"/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en-US" sz="4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emonstration</a:t>
            </a:r>
            <a:r>
              <a:rPr lang="en-US" sz="4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Databricks.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endParaRPr lang="en-US" sz="6400" dirty="0"/>
          </a:p>
          <a:p>
            <a:pPr algn="l"/>
            <a:endParaRPr lang="en-US" sz="6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175423"/>
            <a:ext cx="5400675" cy="847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521" y="1089931"/>
            <a:ext cx="44798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management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521" y="1797817"/>
            <a:ext cx="115022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1B3139"/>
                </a:solidFill>
                <a:latin typeface="DM Sans" panose="020F0502020204030204" pitchFamily="2" charset="0"/>
              </a:rPr>
              <a:t>Unity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</a:t>
            </a:r>
            <a:r>
              <a:rPr lang="en-US" sz="2000" b="1" dirty="0">
                <a:solidFill>
                  <a:srgbClr val="1B3139"/>
                </a:solidFill>
                <a:latin typeface="DM Sans" panose="020F0502020204030204" pitchFamily="2" charset="0"/>
              </a:rPr>
              <a:t>Catalog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:- is a unified governance solution for data and AI assets on Databricks that provides centralized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DM Sans" panose="020F0502020204030204" pitchFamily="2" charset="0"/>
              </a:rPr>
              <a:t>access control, auditing,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lineage, and data discovery capabilities across Databricks workspaces. 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DBFS root:-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is a storage location available to all users by default.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Catalog Explorer:-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allows you to explore and manage data and AI assets, including schemas (databases), tables, models, volumes (non-tabular data), functions, and registered ML models. 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Database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:-is a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DM Sans" panose="020F0502020204030204" pitchFamily="2" charset="0"/>
              </a:rPr>
              <a:t>collection of data objects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, such as tables or views and functions, 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Table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:-A representation of structured data. You query tables with Apache Spark and Spark APIs.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l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Delta table:-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By default, all tables created in Databricks are Delta tables. Delta tables are based on the </a:t>
            </a:r>
            <a:r>
              <a:rPr lang="en-US" sz="2000" dirty="0">
                <a:solidFill>
                  <a:srgbClr val="1B3139"/>
                </a:solidFill>
                <a:latin typeface="DM Sans" panose="020F0502020204030204" pitchFamily="2" charset="0"/>
              </a:rPr>
              <a:t>Delta Lake  open source project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76961" y="0"/>
            <a:ext cx="346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Core components Cont..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7" y="230832"/>
            <a:ext cx="5400675" cy="847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6016" y="1252304"/>
            <a:ext cx="68139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computational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management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6016" y="2073453"/>
            <a:ext cx="1179996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Cluster:-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A set of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DM Sans" panose="020F0502020204030204" pitchFamily="2" charset="0"/>
              </a:rPr>
              <a:t>computation resources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and configurations on which you run notebooks and jobs.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endParaRPr lang="en-US" sz="2000" dirty="0">
              <a:solidFill>
                <a:srgbClr val="1B3139"/>
              </a:solidFill>
              <a:latin typeface="DM Sans" panose="020F0502020204030204" pitchFamily="2" charset="0"/>
            </a:endParaRPr>
          </a:p>
          <a:p>
            <a:pPr algn="just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Jobs:-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A non-interactive mechanism for orchestrating and scheduling notebooks, libraries, and other tasks. </a:t>
            </a:r>
            <a:endParaRPr lang="en-US" sz="2000" dirty="0">
              <a:solidFill>
                <a:srgbClr val="1B3139"/>
              </a:solidFill>
              <a:latin typeface="DM Sans" panose="020F0502020204030204" pitchFamily="2" charset="0"/>
            </a:endParaRPr>
          </a:p>
          <a:p>
            <a:pPr algn="just"/>
            <a:endParaRPr lang="en-US" sz="2000" b="1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Pipelines:-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Delta Live Tables Pipelines provide a declarative framework for building reliable, maintainable, and testable data processing pipelines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endParaRPr lang="en-US" sz="2000" b="1" dirty="0">
              <a:solidFill>
                <a:srgbClr val="1B3139"/>
              </a:solidFill>
              <a:latin typeface="DM Sans" panose="020F0502020204030204" pitchFamily="2" charset="0"/>
            </a:endParaRPr>
          </a:p>
          <a:p>
            <a:pPr algn="just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Workload:-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Workload is the amount of processing capability needed to perform a task or group of tasks. Databricks identifies two types of workloads: data engineering (job) and data analytics (all-purpose). 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endParaRPr lang="en-US" sz="2000" dirty="0">
              <a:solidFill>
                <a:srgbClr val="1B3139"/>
              </a:solidFill>
              <a:latin typeface="DM Sans" panose="020F0502020204030204" pitchFamily="2" charset="0"/>
            </a:endParaRPr>
          </a:p>
          <a:p>
            <a:pPr algn="just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Execution context:-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The state for a read–eval–print loop (REPL) environment for each supported programming language. The languages supported are Python, R, Scala, and SQL.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776961" y="0"/>
            <a:ext cx="346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Core components Cont..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776961" y="0"/>
            <a:ext cx="346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Core components Cont..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007" y="1779995"/>
            <a:ext cx="43046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engineering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007" y="2631182"/>
            <a:ext cx="1167394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Workspace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:- is an environment for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DM Sans" panose="020F0502020204030204" pitchFamily="2" charset="0"/>
              </a:rPr>
              <a:t>accessing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DM Sans" panose="020F0502020204030204" pitchFamily="2" charset="0"/>
              </a:rPr>
              <a:t>all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of your Databricks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DM Sans" panose="020F0502020204030204" pitchFamily="2" charset="0"/>
              </a:rPr>
              <a:t>assets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and Objects like (notebooks, libraries, dashboards, and experiments)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Notebook:- </a:t>
            </a:r>
            <a:r>
              <a:rPr lang="en-US" sz="2000" dirty="0">
                <a:solidFill>
                  <a:srgbClr val="1B3139"/>
                </a:solidFill>
                <a:latin typeface="DM Sans" panose="020F0502020204030204" pitchFamily="2" charset="0"/>
              </a:rPr>
              <a:t>is a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web-based interface for creating data science and machine learning workflows that can contain runnable commands, visualizations, and narrative text. 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Library:- </a:t>
            </a:r>
            <a:r>
              <a:rPr lang="en-US" sz="200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is a 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package of code available to the notebook or job running on your cluster. Databricks have many libraries, and you can also upload your own.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pPr algn="just"/>
            <a:r>
              <a:rPr lang="en-US" sz="2000" b="1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Git folder:- </a:t>
            </a:r>
            <a:r>
              <a:rPr lang="en-US" sz="200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is a</a:t>
            </a:r>
            <a:r>
              <a:rPr lang="en-US" sz="2000" b="0" i="0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 folder whose contents are co-versioned together by syncing them to a remote Git repository. It integrate with Git to provide source and version control for your projects.</a:t>
            </a:r>
            <a:endParaRPr lang="en-US" sz="2000" b="0" i="0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Sum up….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288757" y="2743201"/>
            <a:ext cx="11694695" cy="3640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Databrick 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atabricks</a:t>
            </a:r>
            <a:endParaRPr lang="en-US" sz="4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 of Data Engineer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624" y="473913"/>
            <a:ext cx="5400675" cy="84772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497305" y="1769166"/>
            <a:ext cx="11694695" cy="4331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Databricks in Action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 content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 your data on google sheet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pipline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Databricks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table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 function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AI agent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Dashboard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08" y="74083"/>
            <a:ext cx="5400675" cy="84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007" y="2474893"/>
            <a:ext cx="11388437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What </a:t>
            </a: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Databricks?</a:t>
            </a:r>
            <a:endParaRPr lang="en-US" sz="2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Databricks is a data and AI </a:t>
            </a: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company</a:t>
            </a: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that provides a </a:t>
            </a:r>
            <a:r>
              <a:rPr lang="en-US" sz="4000" b="1" i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unified</a:t>
            </a: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platform</a:t>
            </a: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for </a:t>
            </a: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engineering</a:t>
            </a: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and </a:t>
            </a: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analytics</a:t>
            </a: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007" y="1344407"/>
            <a:ext cx="650684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1. Introduction to Databricks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460751"/>
            <a:ext cx="11925993" cy="2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Source:-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https://www.databricks.com/company/newsroom/press-releases/databricks-announces-over-70-annualized-growth-emea-fueled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007" y="4344711"/>
            <a:ext cx="11388436" cy="181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Databricks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 global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company. Databricks provides a cloud-based platform to help enterprises build,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 data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including generative AI and other machine learning models.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608" y="74083"/>
            <a:ext cx="5400675" cy="8477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298172" y="1831453"/>
            <a:ext cx="9383238" cy="386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emerged from the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Spark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It’s founding in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by researchers from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 Berkeley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Currently DB server more than 10,000 organizations worldwide.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2024, Databricks reached over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$1.6 billion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revenue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737" y="1123567"/>
            <a:ext cx="87369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Overview about Databricks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300642"/>
            <a:ext cx="1192599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Source:- https://www.databricks.com/company/newsroom/press-releases/databricks-announces-over-70-annualized-growth-emea-fueled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https://www.forbes.com/sites/kenrickcai/2021/05/26/accidental-billionaires-databricks-ceo-ali-ghodsi-seven-berkeley-academics/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creenshot of a cell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066" y="1004298"/>
            <a:ext cx="3106934" cy="4874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" y="88858"/>
            <a:ext cx="5400675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007" y="1767007"/>
            <a:ext cx="50736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Who’s on front line?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pho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897" y="851484"/>
            <a:ext cx="6604991" cy="60065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91" y="133744"/>
            <a:ext cx="5400675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007" y="1427082"/>
            <a:ext cx="45866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 Why Databricks?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662" y="2177977"/>
            <a:ext cx="11659986" cy="4399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provides a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platform for handling large volumes of data,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Integration of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capabilities on your data within a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environment</a:t>
            </a:r>
            <a:r>
              <a:rPr lang="en-US" sz="28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it ideal for complex data processing tasks and advanced analytics, particularly when dealing with big data and AI applications, while also offering a collaborative workspace for teams to work efficiently together.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91" y="133744"/>
            <a:ext cx="5400675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007" y="1427082"/>
            <a:ext cx="72110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ctr">
              <a:spcBef>
                <a:spcPts val="750"/>
              </a:spcBef>
              <a:spcAft>
                <a:spcPts val="750"/>
              </a:spcAft>
            </a:pPr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for tool selection?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4097" y="2821232"/>
            <a:ext cx="11659986" cy="299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Whether the platform can execute complex queries quickly and minimize latency</a:t>
            </a:r>
            <a:endParaRPr lang="en-US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Whether the platform can efficiently process large volumes of data</a:t>
            </a:r>
            <a:endParaRPr lang="en-US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integration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Whether the platform can connect to various data sources</a:t>
            </a:r>
            <a:endParaRPr lang="en-US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 support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Whether the platform offers support for Different language.</a:t>
            </a:r>
            <a:endParaRPr lang="en-US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750"/>
              </a:spcBef>
              <a:spcAft>
                <a:spcPts val="1500"/>
              </a:spcAft>
            </a:pPr>
            <a:r>
              <a:rPr lang="en-US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en-US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 Whether the platform has a </a:t>
            </a:r>
            <a:r>
              <a:rPr lang="en-US" sz="24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of communication, execution </a:t>
            </a:r>
            <a:r>
              <a:rPr lang="en-US" sz="2400" dirty="0" err="1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4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006" y="6383281"/>
            <a:ext cx="10427394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Source:- https://www.dataversity.net/data-lake-strategy-its-benefits-challenges-and-implementation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91" y="133744"/>
            <a:ext cx="5400675" cy="8477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6007" y="1427082"/>
            <a:ext cx="6928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did Databricks offers?</a:t>
            </a:r>
            <a:endParaRPr lang="en-US" sz="4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7615" y="2240412"/>
            <a:ext cx="111569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They offer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Lakehouse &amp; Delta lake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(two of the Databricks good at)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7615" y="3069277"/>
            <a:ext cx="3007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warehouse 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730" y="3592497"/>
            <a:ext cx="10890294" cy="310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warehousing refers to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collecting and storing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from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sources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so it can be quickly accessed for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business insights and reporting.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tored data in rows and columns</a:t>
            </a:r>
            <a:r>
              <a:rPr lang="en-US" sz="2800" b="0" i="0" dirty="0">
                <a:solidFill>
                  <a:srgbClr val="0519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b="0" i="0" dirty="0">
              <a:solidFill>
                <a:srgbClr val="0519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519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warehouse, stores data in the form of files or folders,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47615" y="3069277"/>
            <a:ext cx="46401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text with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91" y="133744"/>
            <a:ext cx="5400675" cy="8477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0339" y="1391884"/>
            <a:ext cx="18421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lake 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9954" y="2266796"/>
            <a:ext cx="11200679" cy="3322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central location that holds a large amount of data in its raw format.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data lake uses a flat architecture and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object storage to store the data.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 nearly any type of data you could collect.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8455</Words>
  <Application>WPS Presentation</Application>
  <PresentationFormat>Widescreen</PresentationFormat>
  <Paragraphs>211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SimSun</vt:lpstr>
      <vt:lpstr>Wingdings</vt:lpstr>
      <vt:lpstr>Bell MT</vt:lpstr>
      <vt:lpstr>Aptos</vt:lpstr>
      <vt:lpstr>Segoe Print</vt:lpstr>
      <vt:lpstr>Times New Roman</vt:lpstr>
      <vt:lpstr>Google Sans</vt:lpstr>
      <vt:lpstr>ESRI AMFM Electric</vt:lpstr>
      <vt:lpstr>Studio-Feixen-Sans</vt:lpstr>
      <vt:lpstr>DM Sans</vt:lpstr>
      <vt:lpstr>Microsoft YaHei</vt:lpstr>
      <vt:lpstr>Arial Unicode MS</vt:lpstr>
      <vt:lpstr>Aptos Display</vt:lpstr>
      <vt:lpstr>Carlito</vt:lpstr>
      <vt:lpstr>Office Theme</vt:lpstr>
      <vt:lpstr>Presentation on Databricks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To Sum up….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Yonatan Girma Dadi</dc:creator>
  <cp:lastModifiedBy>Yonatan</cp:lastModifiedBy>
  <cp:revision>141</cp:revision>
  <dcterms:created xsi:type="dcterms:W3CDTF">2024-12-10T15:23:00Z</dcterms:created>
  <dcterms:modified xsi:type="dcterms:W3CDTF">2025-03-01T17:42:09Z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1B480AB906314FB697DA13DCD71A7EA7_13</vt:lpwstr>
  </property>
  <property fmtid="{D5CDD505-2E9C-101B-9397-08002B2CF9AE}" pid="3" name="KSOProductBuildVer">
    <vt:lpwstr>1033-12.2.0.19805</vt:lpwstr>
  </property>
</Properties>
</file>