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2"/>
  </p:notesMasterIdLst>
  <p:sldIdLst>
    <p:sldId id="807" r:id="rId2"/>
    <p:sldId id="809" r:id="rId3"/>
    <p:sldId id="808" r:id="rId4"/>
    <p:sldId id="816" r:id="rId5"/>
    <p:sldId id="814" r:id="rId6"/>
    <p:sldId id="812" r:id="rId7"/>
    <p:sldId id="815" r:id="rId8"/>
    <p:sldId id="810" r:id="rId9"/>
    <p:sldId id="813" r:id="rId10"/>
    <p:sldId id="811" r:id="rId11"/>
  </p:sldIdLst>
  <p:sldSz cx="14444663" cy="9753600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14B49D7-EC63-4658-BD32-E1C3791D6B2A}">
          <p14:sldIdLst>
            <p14:sldId id="807"/>
            <p14:sldId id="809"/>
            <p14:sldId id="808"/>
            <p14:sldId id="816"/>
            <p14:sldId id="814"/>
            <p14:sldId id="812"/>
            <p14:sldId id="815"/>
            <p14:sldId id="810"/>
            <p14:sldId id="813"/>
            <p14:sldId id="811"/>
          </p14:sldIdLst>
        </p14:section>
        <p14:section name="タイトルなしのセクション" id="{EE9363DC-F29A-49D3-9474-A6951D9B2B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orient="horz" pos="1348" userDrawn="1">
          <p15:clr>
            <a:srgbClr val="A4A3A4"/>
          </p15:clr>
        </p15:guide>
        <p15:guide id="3" orient="horz" pos="2573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14" userDrawn="1">
          <p15:clr>
            <a:srgbClr val="A4A3A4"/>
          </p15:clr>
        </p15:guide>
        <p15:guide id="6" orient="horz" pos="169" userDrawn="1">
          <p15:clr>
            <a:srgbClr val="A4A3A4"/>
          </p15:clr>
        </p15:guide>
        <p15:guide id="7" orient="horz" pos="623" userDrawn="1">
          <p15:clr>
            <a:srgbClr val="A4A3A4"/>
          </p15:clr>
        </p15:guide>
        <p15:guide id="8" pos="2332" userDrawn="1">
          <p15:clr>
            <a:srgbClr val="A4A3A4"/>
          </p15:clr>
        </p15:guide>
        <p15:guide id="9" pos="217" userDrawn="1">
          <p15:clr>
            <a:srgbClr val="A4A3A4"/>
          </p15:clr>
        </p15:guide>
        <p15:guide id="10" pos="8882" userDrawn="1">
          <p15:clr>
            <a:srgbClr val="A4A3A4"/>
          </p15:clr>
        </p15:guide>
        <p15:guide id="11" pos="4903" userDrawn="1">
          <p15:clr>
            <a:srgbClr val="A4A3A4"/>
          </p15:clr>
        </p15:guide>
        <p15:guide id="12" pos="8933" userDrawn="1">
          <p15:clr>
            <a:srgbClr val="A4A3A4"/>
          </p15:clr>
        </p15:guide>
        <p15:guide id="13" pos="8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7C80"/>
    <a:srgbClr val="CC99FF"/>
    <a:srgbClr val="FFCCFF"/>
    <a:srgbClr val="EAEAEA"/>
    <a:srgbClr val="0000FF"/>
    <a:srgbClr val="66FF33"/>
    <a:srgbClr val="CCFF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8903" autoAdjust="0"/>
  </p:normalViewPr>
  <p:slideViewPr>
    <p:cSldViewPr>
      <p:cViewPr varScale="1">
        <p:scale>
          <a:sx n="60" d="100"/>
          <a:sy n="60" d="100"/>
        </p:scale>
        <p:origin x="1186" y="58"/>
      </p:cViewPr>
      <p:guideLst>
        <p:guide orient="horz" pos="1847"/>
        <p:guide orient="horz" pos="1348"/>
        <p:guide orient="horz" pos="2573"/>
        <p:guide orient="horz" pos="577"/>
        <p:guide orient="horz" pos="214"/>
        <p:guide orient="horz" pos="169"/>
        <p:guide orient="horz" pos="623"/>
        <p:guide pos="2332"/>
        <p:guide pos="217"/>
        <p:guide pos="8882"/>
        <p:guide pos="4903"/>
        <p:guide pos="8933"/>
        <p:guide pos="8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989A83E4-5C03-4309-8CD3-8B3156376F81}" type="datetimeFigureOut">
              <a:rPr lang="ja-JP" altLang="en-US"/>
              <a:pPr>
                <a:defRPr/>
              </a:pPr>
              <a:t>2021/10/3</a:t>
            </a:fld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6125"/>
            <a:ext cx="55149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D0B97799-C52D-4B1B-8C6A-C4BBF31C5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9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46113" y="746125"/>
            <a:ext cx="5514975" cy="3725863"/>
          </a:xfrm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90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46113" y="746125"/>
            <a:ext cx="5514975" cy="3725863"/>
          </a:xfrm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33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46113" y="746125"/>
            <a:ext cx="5514975" cy="3725863"/>
          </a:xfrm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11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46113" y="746125"/>
            <a:ext cx="5514975" cy="3725863"/>
          </a:xfrm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57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46113" y="746125"/>
            <a:ext cx="5514975" cy="3725863"/>
          </a:xfrm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7541485" y="3363917"/>
            <a:ext cx="6398886" cy="2339975"/>
          </a:xfrm>
        </p:spPr>
        <p:txBody>
          <a:bodyPr lIns="0" anchor="t"/>
          <a:lstStyle>
            <a:lvl1pPr>
              <a:defRPr sz="44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7541485" y="2355850"/>
            <a:ext cx="6398886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サブタイトルの書式設定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13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23" indent="-28574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2958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141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324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507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690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8874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057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941E40BA-8976-4AC2-9863-434D0BBAF84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4082" y="0"/>
            <a:ext cx="12623483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4444663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6875" y="9099940"/>
            <a:ext cx="959370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10902265" y="9532564"/>
            <a:ext cx="35194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66" y="4"/>
            <a:ext cx="1774178" cy="57312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" y="6344590"/>
            <a:ext cx="8397959" cy="26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4229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838" y="323854"/>
            <a:ext cx="12237056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3840" y="1276350"/>
            <a:ext cx="13756990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34B8-4D01-444F-826B-F16850EC62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688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662464" y="323850"/>
            <a:ext cx="3438366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3837" y="323850"/>
            <a:ext cx="10149351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C180A-A7A6-4CA3-A973-E773E60583F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7545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838" y="323854"/>
            <a:ext cx="12237056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3840" y="1276350"/>
            <a:ext cx="13756990" cy="7416800"/>
          </a:xfrm>
          <a:prstGeom prst="rect">
            <a:avLst/>
          </a:prstGeom>
        </p:spPr>
        <p:txBody>
          <a:bodyPr/>
          <a:lstStyle>
            <a:lvl1pPr marL="571479" indent="-571479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2FEE-566E-428C-95B5-E91AE52A11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20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0832" y="6267450"/>
            <a:ext cx="12277611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0832" y="4133850"/>
            <a:ext cx="12277611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3" indent="0">
              <a:buNone/>
              <a:defRPr sz="1800"/>
            </a:lvl2pPr>
            <a:lvl3pPr marL="914366" indent="0">
              <a:buNone/>
              <a:defRPr sz="1600"/>
            </a:lvl3pPr>
            <a:lvl4pPr marL="1371549" indent="0">
              <a:buNone/>
              <a:defRPr sz="1400"/>
            </a:lvl4pPr>
            <a:lvl5pPr marL="1828733" indent="0">
              <a:buNone/>
              <a:defRPr sz="1400"/>
            </a:lvl5pPr>
            <a:lvl6pPr marL="2285916" indent="0">
              <a:buNone/>
              <a:defRPr sz="1400"/>
            </a:lvl6pPr>
            <a:lvl7pPr marL="2743099" indent="0">
              <a:buNone/>
              <a:defRPr sz="1400"/>
            </a:lvl7pPr>
            <a:lvl8pPr marL="3200282" indent="0">
              <a:buNone/>
              <a:defRPr sz="1400"/>
            </a:lvl8pPr>
            <a:lvl9pPr marL="3657465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7DB-3C8B-4985-91DD-91A56B162E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734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838" y="323854"/>
            <a:ext cx="12237056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3839" y="1276350"/>
            <a:ext cx="679385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06969" y="1276350"/>
            <a:ext cx="6793859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5E34-BD12-4707-91F3-7A5C88EE4F8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86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939" y="390525"/>
            <a:ext cx="12998786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941" y="2182816"/>
            <a:ext cx="6381254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2" indent="0">
              <a:buNone/>
              <a:defRPr sz="1600" b="1"/>
            </a:lvl8pPr>
            <a:lvl9pPr marL="3657465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2941" y="3092450"/>
            <a:ext cx="6381254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36946" y="2182816"/>
            <a:ext cx="6384780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2" indent="0">
              <a:buNone/>
              <a:defRPr sz="1600" b="1"/>
            </a:lvl8pPr>
            <a:lvl9pPr marL="3657465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36946" y="3092450"/>
            <a:ext cx="6384780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6410-93B2-450C-B4B3-CED10DB12A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366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838" y="323854"/>
            <a:ext cx="12237056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4853-F155-4546-9A2C-345504071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5276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24AA-6443-4BD3-8ADD-DA9EB31F8C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319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939" y="388942"/>
            <a:ext cx="4751999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47738" y="388938"/>
            <a:ext cx="8073987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2939" y="2041529"/>
            <a:ext cx="4751999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49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2" indent="0">
              <a:buNone/>
              <a:defRPr sz="900"/>
            </a:lvl8pPr>
            <a:lvl9pPr marL="3657465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A36-75F0-4D9F-A87D-B571B0A7E8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2269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1804" y="6827838"/>
            <a:ext cx="8666445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31804" y="871542"/>
            <a:ext cx="8666445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9" indent="0">
              <a:buNone/>
              <a:defRPr sz="2000"/>
            </a:lvl4pPr>
            <a:lvl5pPr marL="1828733" indent="0">
              <a:buNone/>
              <a:defRPr sz="2000"/>
            </a:lvl5pPr>
            <a:lvl6pPr marL="2285916" indent="0">
              <a:buNone/>
              <a:defRPr sz="2000"/>
            </a:lvl6pPr>
            <a:lvl7pPr marL="2743099" indent="0">
              <a:buNone/>
              <a:defRPr sz="2000"/>
            </a:lvl7pPr>
            <a:lvl8pPr marL="3200282" indent="0">
              <a:buNone/>
              <a:defRPr sz="2000"/>
            </a:lvl8pPr>
            <a:lvl9pPr marL="3657465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31804" y="7634288"/>
            <a:ext cx="8666445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49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2" indent="0">
              <a:buNone/>
              <a:defRPr sz="900"/>
            </a:lvl8pPr>
            <a:lvl9pPr marL="3657465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76A6-1325-4FCD-97AF-1A958D3281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090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989742" y="9197975"/>
            <a:ext cx="410841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23" indent="-28574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2958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141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324" indent="-228592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507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690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8874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057" indent="-22859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11B86913-155A-45B1-BDF2-953A335059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36785" y="331788"/>
            <a:ext cx="1248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43840" y="1282700"/>
            <a:ext cx="13756990" cy="741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4082" y="0"/>
            <a:ext cx="12623483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4444663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6875" y="9099940"/>
            <a:ext cx="959370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10902265" y="9532564"/>
            <a:ext cx="35194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66" y="4"/>
            <a:ext cx="1774178" cy="573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183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366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549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733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479" indent="-571479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451" indent="-571479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50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7935" indent="-571479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418" indent="-571479" algn="l" rtl="0" eaLnBrk="1" fontAlgn="base" hangingPunct="1">
        <a:spcBef>
          <a:spcPts val="1800"/>
        </a:spcBef>
        <a:spcAft>
          <a:spcPct val="0"/>
        </a:spcAft>
        <a:buSzPct val="100000"/>
        <a:buFont typeface="メイリオ" pitchFamily="50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6902" indent="-571479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085" indent="-571479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268" indent="-571479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451" indent="-571479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635" indent="-571479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6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9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2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5" algn="l" defTabSz="91436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885627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表紙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2901851" y="2356520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ボッチャしようぜ！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6646267" y="6509180"/>
            <a:ext cx="6912768" cy="2592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開発者：河原電子ビジネス専門学校</a:t>
            </a:r>
            <a:endParaRPr lang="en-US" altLang="ja-JP" sz="24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  <a:p>
            <a:pPr algn="l" defTabSz="914366"/>
            <a:r>
              <a:rPr lang="en-US" altLang="ja-JP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	    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伊関・大野・城ノ戸・米地</a:t>
            </a:r>
            <a:endParaRPr lang="en-US" altLang="ja-JP" sz="24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  <a:p>
            <a:pPr algn="l" defTabSz="914366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ジャンル：スポーツ</a:t>
            </a:r>
            <a:endParaRPr lang="en-US" altLang="ja-JP" sz="24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  <a:p>
            <a:pPr algn="l" defTabSz="914366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プラットフォーム：</a:t>
            </a:r>
            <a:r>
              <a:rPr lang="en-US" altLang="ja-JP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android</a:t>
            </a:r>
          </a:p>
          <a:p>
            <a:pPr algn="l" defTabSz="914366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ゲームジャンル：</a:t>
            </a:r>
            <a:r>
              <a:rPr lang="ja-JP" altLang="en-US" sz="20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スポーツシミュレーションゲーム</a:t>
            </a:r>
            <a:endParaRPr lang="en-US" altLang="ja-JP" sz="32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  <a:p>
            <a:pPr algn="l" defTabSz="914366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ターゲット：障がい者</a:t>
            </a:r>
            <a:endParaRPr lang="en-US" altLang="ja-JP" sz="24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  <a:p>
            <a:pPr algn="l" defTabSz="914366"/>
            <a:endParaRPr lang="ja-JP" altLang="en-US" sz="2400" dirty="0">
              <a:solidFill>
                <a:srgbClr val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0445B-12A4-4EE8-945D-41CD1BBE8A35}"/>
              </a:ext>
            </a:extLst>
          </p:cNvPr>
          <p:cNvSpPr/>
          <p:nvPr/>
        </p:nvSpPr>
        <p:spPr bwMode="auto">
          <a:xfrm>
            <a:off x="1533699" y="4156721"/>
            <a:ext cx="4536504" cy="51125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03125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885627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ゲームのルールやシステム、ギミックなど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DF5A91-19E3-41C2-9F98-A4A01A2DE9E8}"/>
              </a:ext>
            </a:extLst>
          </p:cNvPr>
          <p:cNvSpPr/>
          <p:nvPr/>
        </p:nvSpPr>
        <p:spPr bwMode="auto">
          <a:xfrm>
            <a:off x="1011641" y="1723008"/>
            <a:ext cx="12313368" cy="36692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・赤か青かは試合開始時にランダムで決まる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・投げるときに着地地点が分かるアシストがつく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・操作が一定時間行われないと自動で投げる。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エンドか</a:t>
            </a:r>
            <a:r>
              <a:rPr lang="en-US" altLang="ja-JP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エンドかで分ける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・同点の時は延長戦をする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630C1D-8C60-41F6-8040-34362079B6B2}"/>
              </a:ext>
            </a:extLst>
          </p:cNvPr>
          <p:cNvSpPr/>
          <p:nvPr/>
        </p:nvSpPr>
        <p:spPr bwMode="auto">
          <a:xfrm>
            <a:off x="4288005" y="1531634"/>
            <a:ext cx="5760640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チェックポイント★リベンジ" panose="02000600000000000000" pitchFamily="2" charset="-128"/>
                <a:ea typeface="チェックポイント★リベンジ" panose="02000600000000000000" pitchFamily="2" charset="-128"/>
                <a:cs typeface="メイリオ" pitchFamily="50" charset="-128"/>
                <a:sym typeface="ヒラギノ角ゴ Pro W3" pitchFamily="-84" charset="-128"/>
              </a:rPr>
              <a:t>ゲームシステム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49DCDFC-9018-4749-BC20-6DD2053CB329}"/>
              </a:ext>
            </a:extLst>
          </p:cNvPr>
          <p:cNvSpPr/>
          <p:nvPr/>
        </p:nvSpPr>
        <p:spPr bwMode="auto">
          <a:xfrm>
            <a:off x="1120372" y="6677000"/>
            <a:ext cx="12205356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3200" dirty="0">
              <a:solidFill>
                <a:srgbClr val="FF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・所々に穴の開いているステージ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・当たると軽く飛ばされる爆弾が置いてあるステージ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・アシストはなくなるが点数が</a:t>
            </a:r>
            <a:r>
              <a:rPr lang="en-US" altLang="ja-JP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倍になるボール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DCFB21-ADAA-4103-AA2C-403B260ADCF7}"/>
              </a:ext>
            </a:extLst>
          </p:cNvPr>
          <p:cNvSpPr/>
          <p:nvPr/>
        </p:nvSpPr>
        <p:spPr bwMode="auto">
          <a:xfrm>
            <a:off x="4280464" y="6172944"/>
            <a:ext cx="5760640" cy="780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チェックポイント★リベンジ" panose="02000600000000000000" pitchFamily="2" charset="-128"/>
                <a:ea typeface="チェックポイント★リベンジ" panose="02000600000000000000" pitchFamily="2" charset="-128"/>
                <a:cs typeface="メイリオ" pitchFamily="50" charset="-128"/>
                <a:sym typeface="ヒラギノ角ゴ Pro W3" pitchFamily="-84" charset="-128"/>
              </a:rPr>
              <a:t>ゲームギミック</a:t>
            </a:r>
          </a:p>
        </p:txBody>
      </p:sp>
    </p:spTree>
    <p:extLst>
      <p:ext uri="{BB962C8B-B14F-4D97-AF65-F5344CB8AC3E}">
        <p14:creationId xmlns:p14="http://schemas.microsoft.com/office/powerpoint/2010/main" val="338792335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885627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コンセプト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1245667" y="1888468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525587" y="3220616"/>
            <a:ext cx="10225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・メジャーではないスポーツを誰でも　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手軽に遊ぶことができる。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・身体に障害を持っている方でも簡単　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操作で楽しくプレイできる。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CBEEB3-57A7-45C5-B3C3-AD040869DBBA}"/>
              </a:ext>
            </a:extLst>
          </p:cNvPr>
          <p:cNvSpPr/>
          <p:nvPr/>
        </p:nvSpPr>
        <p:spPr bwMode="auto">
          <a:xfrm>
            <a:off x="8230443" y="5517327"/>
            <a:ext cx="5544616" cy="37519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 sz="2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2347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885627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D5039-CF71-4F57-9C56-D89AE8144CDD}"/>
              </a:ext>
            </a:extLst>
          </p:cNvPr>
          <p:cNvSpPr/>
          <p:nvPr/>
        </p:nvSpPr>
        <p:spPr bwMode="auto">
          <a:xfrm>
            <a:off x="932087" y="4876800"/>
            <a:ext cx="12500684" cy="198022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対</a:t>
            </a:r>
            <a:r>
              <a:rPr lang="en-US" altLang="ja-JP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でボッチャをするシミュレーションゲーム</a:t>
            </a:r>
            <a:endParaRPr lang="en-US" altLang="ja-JP" sz="3200" i="1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人</a:t>
            </a:r>
            <a:r>
              <a:rPr lang="en-US" altLang="ja-JP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32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球持って試合をする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1A9EF3C-C08D-46A1-A4E0-B3D71C607FEF}"/>
              </a:ext>
            </a:extLst>
          </p:cNvPr>
          <p:cNvSpPr/>
          <p:nvPr/>
        </p:nvSpPr>
        <p:spPr bwMode="auto">
          <a:xfrm>
            <a:off x="850950" y="3436640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418489439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6DA0A-1F70-4708-A161-881451A5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C86F9-9EF6-4656-8C00-750C6AD9161B}"/>
              </a:ext>
            </a:extLst>
          </p:cNvPr>
          <p:cNvSpPr/>
          <p:nvPr/>
        </p:nvSpPr>
        <p:spPr bwMode="auto">
          <a:xfrm>
            <a:off x="543746" y="3863925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*ホーム画面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D9C8C1-6053-4527-ADC5-9F4A406A9BD3}"/>
              </a:ext>
            </a:extLst>
          </p:cNvPr>
          <p:cNvSpPr/>
          <p:nvPr/>
        </p:nvSpPr>
        <p:spPr bwMode="auto">
          <a:xfrm>
            <a:off x="5278115" y="3889325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マッチ開始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A65E20-B39E-49D4-BEB4-444B15692BFF}"/>
              </a:ext>
            </a:extLst>
          </p:cNvPr>
          <p:cNvSpPr/>
          <p:nvPr/>
        </p:nvSpPr>
        <p:spPr bwMode="auto">
          <a:xfrm>
            <a:off x="9742611" y="3863925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ボール編成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9E3D68-390F-446E-A51D-7C79FA982A3F}"/>
              </a:ext>
            </a:extLst>
          </p:cNvPr>
          <p:cNvSpPr/>
          <p:nvPr/>
        </p:nvSpPr>
        <p:spPr bwMode="auto">
          <a:xfrm>
            <a:off x="546896" y="6148784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試合開始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EDFFE8-347C-4A25-B814-45938A46BA84}"/>
              </a:ext>
            </a:extLst>
          </p:cNvPr>
          <p:cNvSpPr/>
          <p:nvPr/>
        </p:nvSpPr>
        <p:spPr bwMode="auto">
          <a:xfrm>
            <a:off x="5278115" y="6172944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試合終了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97B412-5B06-48E3-803A-EDA62B052CAA}"/>
              </a:ext>
            </a:extLst>
          </p:cNvPr>
          <p:cNvSpPr/>
          <p:nvPr/>
        </p:nvSpPr>
        <p:spPr bwMode="auto">
          <a:xfrm>
            <a:off x="9742611" y="6172944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リザルト*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3BC1AA6-A07E-4703-951A-9CAD04FC0592}"/>
              </a:ext>
            </a:extLst>
          </p:cNvPr>
          <p:cNvSpPr/>
          <p:nvPr/>
        </p:nvSpPr>
        <p:spPr bwMode="auto">
          <a:xfrm>
            <a:off x="4314415" y="4177357"/>
            <a:ext cx="631256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4480E3B-0BBC-435B-8E25-0717F18D247B}"/>
              </a:ext>
            </a:extLst>
          </p:cNvPr>
          <p:cNvSpPr/>
          <p:nvPr/>
        </p:nvSpPr>
        <p:spPr bwMode="auto">
          <a:xfrm>
            <a:off x="8940774" y="4177357"/>
            <a:ext cx="631256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17E591A-414B-4908-8E83-50DC3E701AD1}"/>
              </a:ext>
            </a:extLst>
          </p:cNvPr>
          <p:cNvSpPr/>
          <p:nvPr/>
        </p:nvSpPr>
        <p:spPr bwMode="auto">
          <a:xfrm>
            <a:off x="13407387" y="4177357"/>
            <a:ext cx="1447791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17168B0-C2E1-4E45-A736-6F288EDD27AC}"/>
              </a:ext>
            </a:extLst>
          </p:cNvPr>
          <p:cNvSpPr/>
          <p:nvPr/>
        </p:nvSpPr>
        <p:spPr bwMode="auto">
          <a:xfrm>
            <a:off x="-25153" y="6460976"/>
            <a:ext cx="489547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C160639-28B8-4F02-8B7F-8FF355E4F582}"/>
              </a:ext>
            </a:extLst>
          </p:cNvPr>
          <p:cNvSpPr/>
          <p:nvPr/>
        </p:nvSpPr>
        <p:spPr bwMode="auto">
          <a:xfrm>
            <a:off x="4349254" y="6460976"/>
            <a:ext cx="631256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13FFFDB-3E4F-4DEE-9C80-C8E0C682E53A}"/>
              </a:ext>
            </a:extLst>
          </p:cNvPr>
          <p:cNvSpPr/>
          <p:nvPr/>
        </p:nvSpPr>
        <p:spPr bwMode="auto">
          <a:xfrm>
            <a:off x="8958931" y="6462464"/>
            <a:ext cx="631256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6432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 descr="背景パターン&#10;&#10;自動的に生成された説明">
            <a:extLst>
              <a:ext uri="{FF2B5EF4-FFF2-40B4-BE49-F238E27FC236}">
                <a16:creationId xmlns:a16="http://schemas.microsoft.com/office/drawing/2014/main" id="{2EDCB002-3F2D-474C-B855-E9BAB7BFDE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" y="2207741"/>
            <a:ext cx="13537503" cy="5508675"/>
          </a:xfrm>
          <a:prstGeom prst="rect">
            <a:avLst/>
          </a:prstGeom>
        </p:spPr>
      </p:pic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51470296-CDAC-4118-A29B-35233D65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80043"/>
              </p:ext>
            </p:extLst>
          </p:nvPr>
        </p:nvGraphicFramePr>
        <p:xfrm>
          <a:off x="496319" y="2212504"/>
          <a:ext cx="13537503" cy="552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2501">
                  <a:extLst>
                    <a:ext uri="{9D8B030D-6E8A-4147-A177-3AD203B41FA5}">
                      <a16:colId xmlns:a16="http://schemas.microsoft.com/office/drawing/2014/main" val="777197907"/>
                    </a:ext>
                  </a:extLst>
                </a:gridCol>
                <a:gridCol w="4512501">
                  <a:extLst>
                    <a:ext uri="{9D8B030D-6E8A-4147-A177-3AD203B41FA5}">
                      <a16:colId xmlns:a16="http://schemas.microsoft.com/office/drawing/2014/main" val="2972672068"/>
                    </a:ext>
                  </a:extLst>
                </a:gridCol>
                <a:gridCol w="4512501">
                  <a:extLst>
                    <a:ext uri="{9D8B030D-6E8A-4147-A177-3AD203B41FA5}">
                      <a16:colId xmlns:a16="http://schemas.microsoft.com/office/drawing/2014/main" val="223714215"/>
                    </a:ext>
                  </a:extLst>
                </a:gridCol>
              </a:tblGrid>
              <a:tr h="23978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800" dirty="0"/>
                        <a:t>【</a:t>
                      </a:r>
                      <a:r>
                        <a:rPr kumimoji="1" lang="ja-JP" altLang="en-US" sz="2800" dirty="0"/>
                        <a:t>柔らかいボール</a:t>
                      </a:r>
                      <a:r>
                        <a:rPr kumimoji="1" lang="en-US" altLang="ja-JP" sz="2800" dirty="0"/>
                        <a:t>】</a:t>
                      </a:r>
                    </a:p>
                    <a:p>
                      <a:r>
                        <a:rPr kumimoji="1" lang="ja-JP" altLang="en-US" sz="2400" b="1" dirty="0">
                          <a:solidFill>
                            <a:srgbClr val="FF0000"/>
                          </a:solidFill>
                        </a:rPr>
                        <a:t>〇</a:t>
                      </a:r>
                      <a:r>
                        <a:rPr kumimoji="1" lang="ja-JP" altLang="en-US" sz="2400" b="1" dirty="0"/>
                        <a:t>狙った方向に転がりやすい</a:t>
                      </a:r>
                      <a:endParaRPr kumimoji="1" lang="en-US" altLang="ja-JP" sz="2400" b="1" dirty="0"/>
                    </a:p>
                    <a:p>
                      <a:endParaRPr kumimoji="1" lang="en-US" altLang="ja-JP" sz="1800" b="1" dirty="0"/>
                    </a:p>
                    <a:p>
                      <a:r>
                        <a:rPr kumimoji="1" lang="en-US" altLang="ja-JP" sz="2400" b="1" dirty="0"/>
                        <a:t>×</a:t>
                      </a:r>
                      <a:r>
                        <a:rPr kumimoji="1" lang="ja-JP" altLang="en-US" sz="2400" b="1" dirty="0"/>
                        <a:t>ボールを動かしにくい</a:t>
                      </a:r>
                    </a:p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51637"/>
                  </a:ext>
                </a:extLst>
              </a:tr>
              <a:tr h="31227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800" dirty="0"/>
                        <a:t>【</a:t>
                      </a:r>
                      <a:r>
                        <a:rPr kumimoji="1" lang="ja-JP" altLang="en-US" sz="2800" dirty="0"/>
                        <a:t>堅いボール</a:t>
                      </a:r>
                      <a:r>
                        <a:rPr kumimoji="1" lang="en-US" altLang="ja-JP" sz="2800" dirty="0"/>
                        <a:t>】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2400" b="1" dirty="0">
                          <a:solidFill>
                            <a:srgbClr val="FF0000"/>
                          </a:solidFill>
                        </a:rPr>
                        <a:t>〇</a:t>
                      </a:r>
                      <a:r>
                        <a:rPr kumimoji="1" lang="ja-JP" altLang="en-US" sz="2400" b="1" dirty="0"/>
                        <a:t>相手の球を弾き飛ばす</a:t>
                      </a:r>
                      <a:endParaRPr kumimoji="1" lang="en-US" altLang="ja-JP" sz="24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2400" b="1" dirty="0"/>
                        <a:t>　役割を持つ</a:t>
                      </a:r>
                      <a:endParaRPr kumimoji="1" lang="en-US" altLang="ja-JP" sz="24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×</a:t>
                      </a:r>
                      <a:r>
                        <a:rPr kumimoji="1" lang="ja-JP" altLang="en-US" sz="2400" b="1" dirty="0"/>
                        <a:t>滑りすぎて思ったところに</a:t>
                      </a:r>
                      <a:endParaRPr kumimoji="1" lang="en-US" altLang="ja-JP" sz="24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2400" b="1" dirty="0"/>
                        <a:t>　置くのが難しい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91909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78AF61-5B9C-4424-AB4A-A56D2CD6C809}"/>
              </a:ext>
            </a:extLst>
          </p:cNvPr>
          <p:cNvSpPr/>
          <p:nvPr/>
        </p:nvSpPr>
        <p:spPr>
          <a:xfrm>
            <a:off x="11544805" y="2981351"/>
            <a:ext cx="80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チェックポイント★リベンジ" panose="02000600000000000000" pitchFamily="2" charset="-128"/>
                <a:ea typeface="チェックポイント★リベンジ" panose="02000600000000000000" pitchFamily="2" charset="-128"/>
              </a:rPr>
              <a:t>2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チェックポイント★リベンジ" panose="02000600000000000000" pitchFamily="2" charset="-128"/>
              <a:ea typeface="チェックポイント★リベンジ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7E93CCB-0C79-418B-9DD5-A8FCC567C6DA}"/>
              </a:ext>
            </a:extLst>
          </p:cNvPr>
          <p:cNvSpPr/>
          <p:nvPr/>
        </p:nvSpPr>
        <p:spPr>
          <a:xfrm>
            <a:off x="11428760" y="5849566"/>
            <a:ext cx="967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チェックポイント★リベンジ" panose="02000600000000000000" pitchFamily="2" charset="-128"/>
                <a:ea typeface="チェックポイント★リベンジ" panose="02000600000000000000" pitchFamily="2" charset="-128"/>
              </a:rPr>
              <a:t>4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チェックポイント★リベンジ" panose="02000600000000000000" pitchFamily="2" charset="-128"/>
              <a:ea typeface="チェックポイント★リベンジ" panose="02000600000000000000" pitchFamily="2" charset="-128"/>
            </a:endParaRP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B12412C0-9149-44C1-958F-2CD95A3B3DC7}"/>
              </a:ext>
            </a:extLst>
          </p:cNvPr>
          <p:cNvSpPr/>
          <p:nvPr/>
        </p:nvSpPr>
        <p:spPr bwMode="auto">
          <a:xfrm>
            <a:off x="13081212" y="5836965"/>
            <a:ext cx="867132" cy="923330"/>
          </a:xfrm>
          <a:prstGeom prst="homePlate">
            <a:avLst/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+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BF070A3D-D532-494D-92F4-C8142A2F6049}"/>
              </a:ext>
            </a:extLst>
          </p:cNvPr>
          <p:cNvSpPr/>
          <p:nvPr/>
        </p:nvSpPr>
        <p:spPr bwMode="auto">
          <a:xfrm rot="10800000">
            <a:off x="9950969" y="2981349"/>
            <a:ext cx="945764" cy="923330"/>
          </a:xfrm>
          <a:prstGeom prst="homePlat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ー</a:t>
            </a: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FEAEC2E3-4443-4EDB-8A38-9BE083E7AD08}"/>
              </a:ext>
            </a:extLst>
          </p:cNvPr>
          <p:cNvSpPr/>
          <p:nvPr/>
        </p:nvSpPr>
        <p:spPr bwMode="auto">
          <a:xfrm rot="10800000">
            <a:off x="9934110" y="5836964"/>
            <a:ext cx="857573" cy="923330"/>
          </a:xfrm>
          <a:prstGeom prst="homePlat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ー</a:t>
            </a: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92BBEA73-89DA-485D-A89A-A4BB7E826027}"/>
              </a:ext>
            </a:extLst>
          </p:cNvPr>
          <p:cNvSpPr/>
          <p:nvPr/>
        </p:nvSpPr>
        <p:spPr bwMode="auto">
          <a:xfrm>
            <a:off x="12996053" y="2981349"/>
            <a:ext cx="840508" cy="923330"/>
          </a:xfrm>
          <a:prstGeom prst="homePlate">
            <a:avLst/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+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559180A-C0F1-46CF-B630-757C7706F6C0}"/>
              </a:ext>
            </a:extLst>
          </p:cNvPr>
          <p:cNvSpPr/>
          <p:nvPr/>
        </p:nvSpPr>
        <p:spPr bwMode="auto">
          <a:xfrm>
            <a:off x="643062" y="840988"/>
            <a:ext cx="4672781" cy="108012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ボール編成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B20AA7C-B749-42F2-B15A-A8F687E14062}"/>
              </a:ext>
            </a:extLst>
          </p:cNvPr>
          <p:cNvSpPr/>
          <p:nvPr/>
        </p:nvSpPr>
        <p:spPr>
          <a:xfrm>
            <a:off x="10724966" y="730334"/>
            <a:ext cx="2980079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試合開始まで残り</a:t>
            </a:r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30</a:t>
            </a:r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秒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C710B81-EE99-4081-A9E1-78E9DBDA8615}"/>
              </a:ext>
            </a:extLst>
          </p:cNvPr>
          <p:cNvSpPr/>
          <p:nvPr/>
        </p:nvSpPr>
        <p:spPr bwMode="auto">
          <a:xfrm>
            <a:off x="11544805" y="8237128"/>
            <a:ext cx="2160240" cy="93610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準備</a:t>
            </a:r>
            <a:r>
              <a:rPr kumimoji="0" lang="en-US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ok</a:t>
            </a:r>
            <a:endParaRPr kumimoji="0" lang="ja-JP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6788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E515ED2A-B61C-41B2-B61F-0F089A0D0820}"/>
              </a:ext>
            </a:extLst>
          </p:cNvPr>
          <p:cNvSpPr/>
          <p:nvPr/>
        </p:nvSpPr>
        <p:spPr bwMode="auto">
          <a:xfrm>
            <a:off x="189540" y="493828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ゲームの流れ</a:t>
            </a:r>
            <a:endParaRPr lang="en-US" altLang="ja-JP" sz="40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AF8F382-E7D6-4CCD-9679-C97BD2F16F03}"/>
              </a:ext>
            </a:extLst>
          </p:cNvPr>
          <p:cNvSpPr/>
          <p:nvPr/>
        </p:nvSpPr>
        <p:spPr bwMode="auto">
          <a:xfrm>
            <a:off x="1800814" y="3999068"/>
            <a:ext cx="2121644" cy="204255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7E243EC-9E19-4E83-AED6-7018BEBB546B}"/>
              </a:ext>
            </a:extLst>
          </p:cNvPr>
          <p:cNvSpPr/>
          <p:nvPr/>
        </p:nvSpPr>
        <p:spPr bwMode="auto">
          <a:xfrm>
            <a:off x="2486619" y="3165450"/>
            <a:ext cx="6621784" cy="432048"/>
          </a:xfrm>
          <a:prstGeom prst="rightArrow">
            <a:avLst>
              <a:gd name="adj1" fmla="val 50000"/>
              <a:gd name="adj2" fmla="val 4706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1773A54-C56E-4A6B-AF26-A063472120C0}"/>
              </a:ext>
            </a:extLst>
          </p:cNvPr>
          <p:cNvSpPr/>
          <p:nvPr/>
        </p:nvSpPr>
        <p:spPr bwMode="auto">
          <a:xfrm>
            <a:off x="2953302" y="4586304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99E2571B-83DE-46CB-B72F-DC3CA8B6F119}"/>
              </a:ext>
            </a:extLst>
          </p:cNvPr>
          <p:cNvSpPr/>
          <p:nvPr/>
        </p:nvSpPr>
        <p:spPr bwMode="auto">
          <a:xfrm flipH="1">
            <a:off x="10968924" y="3132236"/>
            <a:ext cx="2121644" cy="737150"/>
          </a:xfrm>
          <a:prstGeom prst="curved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DE86BD2-915A-47B4-BBAB-BE12DCA8EF43}"/>
              </a:ext>
            </a:extLst>
          </p:cNvPr>
          <p:cNvSpPr/>
          <p:nvPr/>
        </p:nvSpPr>
        <p:spPr bwMode="auto">
          <a:xfrm>
            <a:off x="1759737" y="6288421"/>
            <a:ext cx="2436557" cy="12018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先行の人がジャックボールを投げる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FBD66FA-C949-4147-A170-8A5E9D0D69FA}"/>
              </a:ext>
            </a:extLst>
          </p:cNvPr>
          <p:cNvSpPr/>
          <p:nvPr/>
        </p:nvSpPr>
        <p:spPr bwMode="auto">
          <a:xfrm>
            <a:off x="4959626" y="6276171"/>
            <a:ext cx="2671271" cy="12711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奇数ゲーム時は赤</a:t>
            </a:r>
            <a:endParaRPr lang="en-US" altLang="ja-JP" sz="20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偶数ゲーム時は青</a:t>
            </a:r>
            <a:endParaRPr lang="en-US" altLang="ja-JP" sz="20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が先行として最初に投げる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9CCD3A0-EC57-4CE8-A873-499F3C4B9289}"/>
              </a:ext>
            </a:extLst>
          </p:cNvPr>
          <p:cNvSpPr/>
          <p:nvPr/>
        </p:nvSpPr>
        <p:spPr bwMode="auto">
          <a:xfrm>
            <a:off x="8077857" y="6351736"/>
            <a:ext cx="1796379" cy="11790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後行の人が投げる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88C0DFD-7CA2-43EE-AE90-F253A49044FE}"/>
              </a:ext>
            </a:extLst>
          </p:cNvPr>
          <p:cNvSpPr/>
          <p:nvPr/>
        </p:nvSpPr>
        <p:spPr bwMode="auto">
          <a:xfrm>
            <a:off x="10729691" y="6388968"/>
            <a:ext cx="2527900" cy="11790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20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ジャックボールからより離れた人が投げる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AB84E4E-433F-4C75-9DE8-5F7420C58787}"/>
              </a:ext>
            </a:extLst>
          </p:cNvPr>
          <p:cNvSpPr/>
          <p:nvPr/>
        </p:nvSpPr>
        <p:spPr bwMode="auto">
          <a:xfrm>
            <a:off x="5038401" y="4082609"/>
            <a:ext cx="2121644" cy="204255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E9A9703-859C-4B9B-B6D0-3F954A3FB808}"/>
              </a:ext>
            </a:extLst>
          </p:cNvPr>
          <p:cNvSpPr/>
          <p:nvPr/>
        </p:nvSpPr>
        <p:spPr bwMode="auto">
          <a:xfrm>
            <a:off x="6190889" y="4669845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326CEE5-F475-4E9F-B1AE-84244371EBA8}"/>
              </a:ext>
            </a:extLst>
          </p:cNvPr>
          <p:cNvSpPr/>
          <p:nvPr/>
        </p:nvSpPr>
        <p:spPr bwMode="auto">
          <a:xfrm>
            <a:off x="7823559" y="4057827"/>
            <a:ext cx="2121644" cy="204255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282778A-C008-4493-AB83-C44253311FDA}"/>
              </a:ext>
            </a:extLst>
          </p:cNvPr>
          <p:cNvSpPr/>
          <p:nvPr/>
        </p:nvSpPr>
        <p:spPr bwMode="auto">
          <a:xfrm>
            <a:off x="8976047" y="4645065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9966656-5139-449D-B6EC-C6CA4FD09FA1}"/>
              </a:ext>
            </a:extLst>
          </p:cNvPr>
          <p:cNvSpPr/>
          <p:nvPr/>
        </p:nvSpPr>
        <p:spPr bwMode="auto">
          <a:xfrm>
            <a:off x="11004504" y="4149824"/>
            <a:ext cx="2121644" cy="204255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3F203D3D-FCC3-4B3A-A564-418CA55469ED}"/>
              </a:ext>
            </a:extLst>
          </p:cNvPr>
          <p:cNvSpPr/>
          <p:nvPr/>
        </p:nvSpPr>
        <p:spPr bwMode="auto">
          <a:xfrm>
            <a:off x="12156992" y="4737062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7BB2371-D47B-4F3C-A6A1-169F8D1BA8C5}"/>
              </a:ext>
            </a:extLst>
          </p:cNvPr>
          <p:cNvSpPr/>
          <p:nvPr/>
        </p:nvSpPr>
        <p:spPr bwMode="auto">
          <a:xfrm>
            <a:off x="5162437" y="5400713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ED7ADB8-0C2A-42E5-BA88-2DB27E1F6C81}"/>
              </a:ext>
            </a:extLst>
          </p:cNvPr>
          <p:cNvSpPr/>
          <p:nvPr/>
        </p:nvSpPr>
        <p:spPr bwMode="auto">
          <a:xfrm>
            <a:off x="7982159" y="5375933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CB3F176-87FA-4CAF-B195-FD4D2795D228}"/>
              </a:ext>
            </a:extLst>
          </p:cNvPr>
          <p:cNvSpPr/>
          <p:nvPr/>
        </p:nvSpPr>
        <p:spPr bwMode="auto">
          <a:xfrm>
            <a:off x="8380325" y="4553965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22089DF0-B539-40FA-AE11-BC54BE5960A8}"/>
              </a:ext>
            </a:extLst>
          </p:cNvPr>
          <p:cNvSpPr/>
          <p:nvPr/>
        </p:nvSpPr>
        <p:spPr bwMode="auto">
          <a:xfrm>
            <a:off x="11439864" y="4352154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5F226028-1504-4D77-AA32-9877B0C37CF0}"/>
              </a:ext>
            </a:extLst>
          </p:cNvPr>
          <p:cNvSpPr/>
          <p:nvPr/>
        </p:nvSpPr>
        <p:spPr bwMode="auto">
          <a:xfrm>
            <a:off x="11118092" y="5527545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96B8536-8A21-4231-B4E3-34067F69AF2A}"/>
              </a:ext>
            </a:extLst>
          </p:cNvPr>
          <p:cNvSpPr/>
          <p:nvPr/>
        </p:nvSpPr>
        <p:spPr bwMode="auto">
          <a:xfrm>
            <a:off x="11617868" y="4862710"/>
            <a:ext cx="504056" cy="45838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爆発: 8 pt 62">
            <a:extLst>
              <a:ext uri="{FF2B5EF4-FFF2-40B4-BE49-F238E27FC236}">
                <a16:creationId xmlns:a16="http://schemas.microsoft.com/office/drawing/2014/main" id="{EB66963A-2739-4940-A9AF-A3F761FFA5E5}"/>
              </a:ext>
            </a:extLst>
          </p:cNvPr>
          <p:cNvSpPr/>
          <p:nvPr/>
        </p:nvSpPr>
        <p:spPr bwMode="auto">
          <a:xfrm>
            <a:off x="11675617" y="4647177"/>
            <a:ext cx="401228" cy="407819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6DDB314-FB86-43D0-9317-EB1E9097637B}"/>
              </a:ext>
            </a:extLst>
          </p:cNvPr>
          <p:cNvSpPr txBox="1"/>
          <p:nvPr/>
        </p:nvSpPr>
        <p:spPr>
          <a:xfrm>
            <a:off x="11061102" y="2415225"/>
            <a:ext cx="212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</a:t>
            </a:r>
            <a:r>
              <a:rPr kumimoji="1" lang="ja-JP" altLang="en-US" sz="3600" dirty="0"/>
              <a:t>人</a:t>
            </a:r>
            <a:r>
              <a:rPr kumimoji="1" lang="en-US" altLang="ja-JP" sz="3600" dirty="0"/>
              <a:t>6</a:t>
            </a:r>
            <a:r>
              <a:rPr kumimoji="1" lang="ja-JP" altLang="en-US" sz="3600" dirty="0"/>
              <a:t>球</a:t>
            </a:r>
          </a:p>
        </p:txBody>
      </p:sp>
    </p:spTree>
    <p:extLst>
      <p:ext uri="{BB962C8B-B14F-4D97-AF65-F5344CB8AC3E}">
        <p14:creationId xmlns:p14="http://schemas.microsoft.com/office/powerpoint/2010/main" val="1814130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F2EFD33-DC6B-4DB5-81C8-B321F3B5CC84}"/>
              </a:ext>
            </a:extLst>
          </p:cNvPr>
          <p:cNvSpPr/>
          <p:nvPr/>
        </p:nvSpPr>
        <p:spPr bwMode="auto">
          <a:xfrm>
            <a:off x="9936670" y="2356561"/>
            <a:ext cx="2825403" cy="2587645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AA5B13-7F12-4441-9A06-F5965922B263}"/>
              </a:ext>
            </a:extLst>
          </p:cNvPr>
          <p:cNvSpPr/>
          <p:nvPr/>
        </p:nvSpPr>
        <p:spPr bwMode="auto">
          <a:xfrm>
            <a:off x="11251919" y="3154720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9BB571-E47F-456A-BE77-7AB7D8E2CCC0}"/>
              </a:ext>
            </a:extLst>
          </p:cNvPr>
          <p:cNvSpPr/>
          <p:nvPr/>
        </p:nvSpPr>
        <p:spPr bwMode="auto">
          <a:xfrm>
            <a:off x="10215238" y="3959395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89978EC-18F1-42C0-9D37-51974886838A}"/>
              </a:ext>
            </a:extLst>
          </p:cNvPr>
          <p:cNvSpPr/>
          <p:nvPr/>
        </p:nvSpPr>
        <p:spPr bwMode="auto">
          <a:xfrm>
            <a:off x="10469438" y="3185226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76D883D-0C22-408F-946F-C31C065B8683}"/>
              </a:ext>
            </a:extLst>
          </p:cNvPr>
          <p:cNvSpPr/>
          <p:nvPr/>
        </p:nvSpPr>
        <p:spPr bwMode="auto">
          <a:xfrm>
            <a:off x="10203471" y="2479247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44663A6-95E8-4F43-9656-35F34F524B56}"/>
              </a:ext>
            </a:extLst>
          </p:cNvPr>
          <p:cNvSpPr/>
          <p:nvPr/>
        </p:nvSpPr>
        <p:spPr bwMode="auto">
          <a:xfrm>
            <a:off x="11935003" y="3831755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87B7E33-9E23-4DDA-9632-A8E3729F4D2B}"/>
              </a:ext>
            </a:extLst>
          </p:cNvPr>
          <p:cNvSpPr/>
          <p:nvPr/>
        </p:nvSpPr>
        <p:spPr bwMode="auto">
          <a:xfrm>
            <a:off x="452521" y="3466438"/>
            <a:ext cx="6553785" cy="2740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r>
              <a:rPr lang="ja-JP" altLang="en-US" sz="2800" b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全て投げ終わったら、ジャックボールに一番近いボールを投げた人へ</a:t>
            </a:r>
            <a:endParaRPr lang="en-US" altLang="ja-JP" sz="2800" b="1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defTabSz="914366"/>
            <a:r>
              <a:rPr lang="ja-JP" altLang="en-US" sz="2800" b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ポイントが入る。</a:t>
            </a:r>
            <a:endParaRPr lang="en-US" altLang="ja-JP" sz="2800" b="1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defTabSz="914366"/>
            <a:r>
              <a:rPr lang="ja-JP" altLang="en-US" sz="2800" b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次にジャックボールに近いボールが自分の場合のみ点数が加算される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CC5CA72A-EFB6-4F16-A938-23811C6CB102}"/>
              </a:ext>
            </a:extLst>
          </p:cNvPr>
          <p:cNvSpPr/>
          <p:nvPr/>
        </p:nvSpPr>
        <p:spPr bwMode="auto">
          <a:xfrm>
            <a:off x="7493671" y="1926788"/>
            <a:ext cx="2121644" cy="1221843"/>
          </a:xfrm>
          <a:prstGeom prst="wedgeEllipseCallout">
            <a:avLst>
              <a:gd name="adj1" fmla="val 52883"/>
              <a:gd name="adj2" fmla="val 483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この場合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赤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</a:rPr>
              <a:t>一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点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48C825-B9E3-4C7E-B277-F23764230BEF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 bwMode="auto">
          <a:xfrm flipH="1">
            <a:off x="11140692" y="3445073"/>
            <a:ext cx="111227" cy="305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6396C70-B1BB-4B35-B1C1-22C18E1E7602}"/>
              </a:ext>
            </a:extLst>
          </p:cNvPr>
          <p:cNvCxnSpPr>
            <a:stCxn id="5" idx="1"/>
            <a:endCxn id="8" idx="5"/>
          </p:cNvCxnSpPr>
          <p:nvPr/>
        </p:nvCxnSpPr>
        <p:spPr bwMode="auto">
          <a:xfrm flipH="1" flipV="1">
            <a:off x="10776422" y="2974911"/>
            <a:ext cx="573800" cy="2648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C92D2B-E8FE-4824-A427-3B8E14E303E8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0788189" y="3650384"/>
            <a:ext cx="562033" cy="3940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A6CE6F-AFD4-4647-858E-76023EC7BC9B}"/>
              </a:ext>
            </a:extLst>
          </p:cNvPr>
          <p:cNvCxnSpPr>
            <a:cxnSpLocks/>
            <a:stCxn id="5" idx="5"/>
          </p:cNvCxnSpPr>
          <p:nvPr/>
        </p:nvCxnSpPr>
        <p:spPr bwMode="auto">
          <a:xfrm>
            <a:off x="11824870" y="3650384"/>
            <a:ext cx="228311" cy="275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F6700-84F6-417A-9D12-AF9FD1753D64}"/>
              </a:ext>
            </a:extLst>
          </p:cNvPr>
          <p:cNvSpPr/>
          <p:nvPr/>
        </p:nvSpPr>
        <p:spPr>
          <a:xfrm>
            <a:off x="10413019" y="3212418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49A985-207B-4A64-BC18-422D059F154F}"/>
              </a:ext>
            </a:extLst>
          </p:cNvPr>
          <p:cNvSpPr/>
          <p:nvPr/>
        </p:nvSpPr>
        <p:spPr>
          <a:xfrm>
            <a:off x="11868897" y="3860890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</a:t>
            </a:r>
            <a:endParaRPr lang="ja-JP" alt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7391671-E1F6-447F-842E-2590054EF6BE}"/>
              </a:ext>
            </a:extLst>
          </p:cNvPr>
          <p:cNvSpPr/>
          <p:nvPr/>
        </p:nvSpPr>
        <p:spPr>
          <a:xfrm>
            <a:off x="10158819" y="2489249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91E8D6-A458-43C5-88CE-EA782159EDFB}"/>
              </a:ext>
            </a:extLst>
          </p:cNvPr>
          <p:cNvSpPr/>
          <p:nvPr/>
        </p:nvSpPr>
        <p:spPr>
          <a:xfrm>
            <a:off x="10158819" y="3947301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④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D3F4386-A134-49FC-92E1-0E45A27D6E62}"/>
              </a:ext>
            </a:extLst>
          </p:cNvPr>
          <p:cNvSpPr/>
          <p:nvPr/>
        </p:nvSpPr>
        <p:spPr bwMode="auto">
          <a:xfrm>
            <a:off x="9886627" y="6244075"/>
            <a:ext cx="2825403" cy="2587645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76BA356-FC2F-4DE6-8D6C-95B421B72887}"/>
              </a:ext>
            </a:extLst>
          </p:cNvPr>
          <p:cNvSpPr/>
          <p:nvPr/>
        </p:nvSpPr>
        <p:spPr bwMode="auto">
          <a:xfrm>
            <a:off x="11201876" y="7042234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CCFFFF">
                  <a:shade val="30000"/>
                  <a:satMod val="115000"/>
                </a:srgbClr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2B3106A-3821-4AB0-9BB7-55655E46B63F}"/>
              </a:ext>
            </a:extLst>
          </p:cNvPr>
          <p:cNvSpPr/>
          <p:nvPr/>
        </p:nvSpPr>
        <p:spPr bwMode="auto">
          <a:xfrm>
            <a:off x="10572654" y="7682585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99EDAC-AF90-408E-B1ED-6C5F406DE408}"/>
              </a:ext>
            </a:extLst>
          </p:cNvPr>
          <p:cNvSpPr/>
          <p:nvPr/>
        </p:nvSpPr>
        <p:spPr bwMode="auto">
          <a:xfrm>
            <a:off x="10419395" y="7072740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11D6BE-70B2-449E-85F6-4CE5A58DB94B}"/>
              </a:ext>
            </a:extLst>
          </p:cNvPr>
          <p:cNvSpPr/>
          <p:nvPr/>
        </p:nvSpPr>
        <p:spPr bwMode="auto">
          <a:xfrm>
            <a:off x="10153428" y="6366761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DB0259D-89BA-4571-9C68-E83468F0E3FB}"/>
              </a:ext>
            </a:extLst>
          </p:cNvPr>
          <p:cNvSpPr/>
          <p:nvPr/>
        </p:nvSpPr>
        <p:spPr bwMode="auto">
          <a:xfrm>
            <a:off x="11891849" y="7838272"/>
            <a:ext cx="671254" cy="580706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6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2089A69-45A9-4107-9008-79F57CB8915F}"/>
              </a:ext>
            </a:extLst>
          </p:cNvPr>
          <p:cNvCxnSpPr>
            <a:cxnSpLocks/>
            <a:stCxn id="21" idx="2"/>
            <a:endCxn id="23" idx="6"/>
          </p:cNvCxnSpPr>
          <p:nvPr/>
        </p:nvCxnSpPr>
        <p:spPr bwMode="auto">
          <a:xfrm flipH="1">
            <a:off x="11090649" y="7332587"/>
            <a:ext cx="111227" cy="305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3E29AEC-4040-4195-9537-D6694BE91FE1}"/>
              </a:ext>
            </a:extLst>
          </p:cNvPr>
          <p:cNvCxnSpPr>
            <a:stCxn id="21" idx="1"/>
            <a:endCxn id="24" idx="5"/>
          </p:cNvCxnSpPr>
          <p:nvPr/>
        </p:nvCxnSpPr>
        <p:spPr bwMode="auto">
          <a:xfrm flipH="1" flipV="1">
            <a:off x="10726379" y="6862425"/>
            <a:ext cx="573800" cy="2648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DB07A5-BE85-4222-91B7-EF668146DDC4}"/>
              </a:ext>
            </a:extLst>
          </p:cNvPr>
          <p:cNvCxnSpPr>
            <a:stCxn id="21" idx="3"/>
            <a:endCxn id="22" idx="7"/>
          </p:cNvCxnSpPr>
          <p:nvPr/>
        </p:nvCxnSpPr>
        <p:spPr bwMode="auto">
          <a:xfrm flipH="1">
            <a:off x="11145605" y="7537898"/>
            <a:ext cx="154574" cy="229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22FE7E7-6B8D-4EED-8A7A-942AB5D400D1}"/>
              </a:ext>
            </a:extLst>
          </p:cNvPr>
          <p:cNvCxnSpPr>
            <a:cxnSpLocks/>
            <a:stCxn id="21" idx="5"/>
          </p:cNvCxnSpPr>
          <p:nvPr/>
        </p:nvCxnSpPr>
        <p:spPr bwMode="auto">
          <a:xfrm>
            <a:off x="11774827" y="7537898"/>
            <a:ext cx="251710" cy="413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4A2CC8D-38FB-456A-B5E1-A3D00091F600}"/>
              </a:ext>
            </a:extLst>
          </p:cNvPr>
          <p:cNvSpPr/>
          <p:nvPr/>
        </p:nvSpPr>
        <p:spPr>
          <a:xfrm>
            <a:off x="10362976" y="7099932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6F6AD7-B599-4049-8DCC-78206FC1A8A7}"/>
              </a:ext>
            </a:extLst>
          </p:cNvPr>
          <p:cNvSpPr/>
          <p:nvPr/>
        </p:nvSpPr>
        <p:spPr>
          <a:xfrm>
            <a:off x="10500118" y="7674157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</a:t>
            </a:r>
            <a:endParaRPr lang="ja-JP" alt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1E5322-1850-4BF7-929F-4D9B4C957E8B}"/>
              </a:ext>
            </a:extLst>
          </p:cNvPr>
          <p:cNvSpPr/>
          <p:nvPr/>
        </p:nvSpPr>
        <p:spPr>
          <a:xfrm>
            <a:off x="11816584" y="7843700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F9620C-0C61-4ABF-BAF7-36AA96302E9A}"/>
              </a:ext>
            </a:extLst>
          </p:cNvPr>
          <p:cNvSpPr/>
          <p:nvPr/>
        </p:nvSpPr>
        <p:spPr>
          <a:xfrm>
            <a:off x="10110676" y="6356484"/>
            <a:ext cx="7840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④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7791775-D6B3-4856-95F3-EFCFCCE38DA5}"/>
              </a:ext>
            </a:extLst>
          </p:cNvPr>
          <p:cNvSpPr/>
          <p:nvPr/>
        </p:nvSpPr>
        <p:spPr bwMode="auto">
          <a:xfrm>
            <a:off x="643062" y="840988"/>
            <a:ext cx="4672781" cy="108012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66"/>
            <a:r>
              <a:rPr lang="en-US" altLang="ja-JP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1</a:t>
            </a: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ゲームの結果</a:t>
            </a:r>
          </a:p>
        </p:txBody>
      </p:sp>
      <p:sp>
        <p:nvSpPr>
          <p:cNvPr id="39" name="吹き出し: 円形 38">
            <a:extLst>
              <a:ext uri="{FF2B5EF4-FFF2-40B4-BE49-F238E27FC236}">
                <a16:creationId xmlns:a16="http://schemas.microsoft.com/office/drawing/2014/main" id="{466C93D7-8945-4A98-9EBF-70896855C12D}"/>
              </a:ext>
            </a:extLst>
          </p:cNvPr>
          <p:cNvSpPr/>
          <p:nvPr/>
        </p:nvSpPr>
        <p:spPr bwMode="auto">
          <a:xfrm>
            <a:off x="7313199" y="5909367"/>
            <a:ext cx="2121644" cy="1221843"/>
          </a:xfrm>
          <a:prstGeom prst="wedgeEllipseCallout">
            <a:avLst>
              <a:gd name="adj1" fmla="val 52883"/>
              <a:gd name="adj2" fmla="val 483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この場合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赤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</a:rPr>
              <a:t>二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戸越ゴシック" panose="02000609000000000000" pitchFamily="1" charset="-128"/>
                <a:ea typeface="戸越ゴシック" panose="02000609000000000000" pitchFamily="1" charset="-128"/>
                <a:cs typeface="メイリオ" pitchFamily="50" charset="-128"/>
                <a:sym typeface="ヒラギノ角ゴ Pro W3" pitchFamily="-84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5699655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885627" y="484312"/>
            <a:ext cx="12313368" cy="738627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ゲーム画面・操作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E3BF9DA-B306-44EC-9B1A-BC382B47D29C}"/>
              </a:ext>
            </a:extLst>
          </p:cNvPr>
          <p:cNvGrpSpPr/>
          <p:nvPr/>
        </p:nvGrpSpPr>
        <p:grpSpPr>
          <a:xfrm>
            <a:off x="870074" y="1492424"/>
            <a:ext cx="5112568" cy="7613104"/>
            <a:chOff x="2541811" y="2140496"/>
            <a:chExt cx="3960440" cy="648072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EA3865D-C450-427E-8249-3C91B9951401}"/>
                </a:ext>
              </a:extLst>
            </p:cNvPr>
            <p:cNvGrpSpPr/>
            <p:nvPr/>
          </p:nvGrpSpPr>
          <p:grpSpPr>
            <a:xfrm>
              <a:off x="2541811" y="2140496"/>
              <a:ext cx="3960440" cy="6480720"/>
              <a:chOff x="1425687" y="2212506"/>
              <a:chExt cx="3672408" cy="6480720"/>
            </a:xfrm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EBD0CC8C-4CAA-4240-AFF0-A6CF11A871C8}"/>
                  </a:ext>
                </a:extLst>
              </p:cNvPr>
              <p:cNvSpPr/>
              <p:nvPr/>
            </p:nvSpPr>
            <p:spPr bwMode="auto">
              <a:xfrm>
                <a:off x="1425687" y="2212506"/>
                <a:ext cx="3672408" cy="6480720"/>
              </a:xfrm>
              <a:prstGeom prst="roundRect">
                <a:avLst/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66"/>
                <a:endParaRPr lang="ja-JP" altLang="en-US">
                  <a:solidFill>
                    <a:srgbClr val="000000"/>
                  </a:solidFill>
                  <a:latin typeface="Calibri" pitchFamily="34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CEF5E7D-281E-43FF-9FB8-9AC1071FA69A}"/>
                  </a:ext>
                </a:extLst>
              </p:cNvPr>
              <p:cNvSpPr/>
              <p:nvPr/>
            </p:nvSpPr>
            <p:spPr bwMode="auto">
              <a:xfrm>
                <a:off x="3009863" y="8153165"/>
                <a:ext cx="504056" cy="4320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66"/>
                <a:endParaRPr lang="ja-JP" altLang="en-US">
                  <a:solidFill>
                    <a:srgbClr val="000000"/>
                  </a:solidFill>
                  <a:latin typeface="Calibri" pitchFamily="34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503A618D-40C7-47DC-9A6E-6422F5A63226}"/>
                  </a:ext>
                </a:extLst>
              </p:cNvPr>
              <p:cNvSpPr/>
              <p:nvPr/>
            </p:nvSpPr>
            <p:spPr bwMode="auto">
              <a:xfrm>
                <a:off x="2225774" y="2544100"/>
                <a:ext cx="1224136" cy="457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66"/>
                <a:endParaRPr lang="ja-JP" altLang="en-US">
                  <a:solidFill>
                    <a:srgbClr val="000000"/>
                  </a:solidFill>
                  <a:latin typeface="Calibri" pitchFamily="34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F00ABAC-E171-4C85-8F37-06626643B070}"/>
                  </a:ext>
                </a:extLst>
              </p:cNvPr>
              <p:cNvSpPr/>
              <p:nvPr/>
            </p:nvSpPr>
            <p:spPr bwMode="auto">
              <a:xfrm>
                <a:off x="3909963" y="2561181"/>
                <a:ext cx="72008" cy="10369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66"/>
                <a:endParaRPr lang="ja-JP" altLang="en-US">
                  <a:solidFill>
                    <a:srgbClr val="000000"/>
                  </a:solidFill>
                  <a:latin typeface="Calibri" pitchFamily="34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37A9383-0A5F-414F-BCE4-5BCBEFD7D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19" r="7198"/>
            <a:stretch/>
          </p:blipFill>
          <p:spPr>
            <a:xfrm>
              <a:off x="2796663" y="2718572"/>
              <a:ext cx="3450736" cy="5195356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C57E80-2210-46CA-AFAD-E15E0EB004AD}"/>
              </a:ext>
            </a:extLst>
          </p:cNvPr>
          <p:cNvSpPr/>
          <p:nvPr/>
        </p:nvSpPr>
        <p:spPr bwMode="auto">
          <a:xfrm rot="16200000">
            <a:off x="2471453" y="1281546"/>
            <a:ext cx="216024" cy="2592288"/>
          </a:xfrm>
          <a:prstGeom prst="rect">
            <a:avLst/>
          </a:prstGeom>
          <a:gradFill>
            <a:gsLst>
              <a:gs pos="0">
                <a:srgbClr val="0000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5400000" scaled="1"/>
          </a:gra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1C9BAAB-6979-4245-A661-174248A797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-2579" r="3695" b="44512"/>
          <a:stretch/>
        </p:blipFill>
        <p:spPr>
          <a:xfrm flipH="1">
            <a:off x="1111722" y="6028928"/>
            <a:ext cx="4989312" cy="22457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8F15F8-C694-46D4-ACB5-BEA654A11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290" y="6432026"/>
            <a:ext cx="1296144" cy="1201633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D5056C-F917-4924-8068-ECABA3CEA01D}"/>
              </a:ext>
            </a:extLst>
          </p:cNvPr>
          <p:cNvSpPr txBox="1"/>
          <p:nvPr/>
        </p:nvSpPr>
        <p:spPr>
          <a:xfrm>
            <a:off x="2401293" y="2199251"/>
            <a:ext cx="57256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DC5C1A4-DBD0-4F86-9D93-75926A08828C}"/>
              </a:ext>
            </a:extLst>
          </p:cNvPr>
          <p:cNvSpPr txBox="1"/>
          <p:nvPr/>
        </p:nvSpPr>
        <p:spPr>
          <a:xfrm>
            <a:off x="3293979" y="4782556"/>
            <a:ext cx="38939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1">
                    <a:lumMod val="75000"/>
                  </a:schemeClr>
                </a:solidFill>
              </a:rPr>
              <a:t>③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229631-9B7A-4E8B-9984-57BF4FF45FB4}"/>
              </a:ext>
            </a:extLst>
          </p:cNvPr>
          <p:cNvSpPr txBox="1"/>
          <p:nvPr/>
        </p:nvSpPr>
        <p:spPr>
          <a:xfrm>
            <a:off x="3293980" y="6607233"/>
            <a:ext cx="38939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41742B8A-6575-4459-B1F4-EB2774306933}"/>
              </a:ext>
            </a:extLst>
          </p:cNvPr>
          <p:cNvSpPr/>
          <p:nvPr/>
        </p:nvSpPr>
        <p:spPr bwMode="auto">
          <a:xfrm>
            <a:off x="6327749" y="1716437"/>
            <a:ext cx="7853477" cy="36131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①：投げる強さゲージ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②：メニューを開く　　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③：スライド</a:t>
            </a: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で方向を決める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　　　</a:t>
            </a:r>
            <a:r>
              <a:rPr lang="en-US" altLang="ja-JP" sz="2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メニュー画面でジャイロ操作に変更可能</a:t>
            </a:r>
            <a:r>
              <a:rPr lang="en-US" altLang="ja-JP" sz="2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)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④：</a:t>
            </a: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玉を長押しでゲージ</a:t>
            </a: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が</a:t>
            </a: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動き始める。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2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⑤：下回転をかけるかの切り替え</a:t>
            </a:r>
            <a:endParaRPr lang="en-US" altLang="ja-JP" sz="32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⑥：「山なり」「転がし」の切り替え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9C01D85-64D6-458B-80B8-C7E6CAC30DFE}"/>
              </a:ext>
            </a:extLst>
          </p:cNvPr>
          <p:cNvSpPr/>
          <p:nvPr/>
        </p:nvSpPr>
        <p:spPr bwMode="auto">
          <a:xfrm>
            <a:off x="6430025" y="6375704"/>
            <a:ext cx="7735342" cy="2849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ボールを選ぶ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↓</a:t>
            </a:r>
            <a:endParaRPr lang="en-US" altLang="ja-JP" sz="2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・投げる方向を決める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↓</a:t>
            </a:r>
            <a:endParaRPr lang="en-US" altLang="ja-JP" sz="1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・玉を長押しして強さを決める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↓</a:t>
            </a:r>
            <a:endParaRPr lang="en-US" altLang="ja-JP" sz="1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・長押ししたままフリックで玉を飛ばす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A858C6F-462F-4031-9301-606EA106FDA0}"/>
              </a:ext>
            </a:extLst>
          </p:cNvPr>
          <p:cNvSpPr/>
          <p:nvPr/>
        </p:nvSpPr>
        <p:spPr bwMode="auto">
          <a:xfrm>
            <a:off x="8494069" y="1280484"/>
            <a:ext cx="2982558" cy="628328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画面説明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F3B3338-2C0C-4C45-8970-149FBF677494}"/>
              </a:ext>
            </a:extLst>
          </p:cNvPr>
          <p:cNvSpPr/>
          <p:nvPr/>
        </p:nvSpPr>
        <p:spPr bwMode="auto">
          <a:xfrm>
            <a:off x="8763208" y="5823066"/>
            <a:ext cx="2982558" cy="628328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操作の流れ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E1BFA6-BB91-4499-B401-99652DBEAD39}"/>
              </a:ext>
            </a:extLst>
          </p:cNvPr>
          <p:cNvSpPr/>
          <p:nvPr/>
        </p:nvSpPr>
        <p:spPr bwMode="auto">
          <a:xfrm>
            <a:off x="4929222" y="2334463"/>
            <a:ext cx="572566" cy="560571"/>
          </a:xfrm>
          <a:prstGeom prst="rect">
            <a:avLst/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0F6B3E3-D00B-4CCB-A475-37ADBCAF5FC1}"/>
              </a:ext>
            </a:extLst>
          </p:cNvPr>
          <p:cNvSpPr/>
          <p:nvPr/>
        </p:nvSpPr>
        <p:spPr>
          <a:xfrm>
            <a:off x="4841043" y="2229619"/>
            <a:ext cx="7489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8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ea typeface="游明朝 Demibold" panose="02020600000000000000" pitchFamily="18" charset="-128"/>
                <a:cs typeface="Aharoni" panose="02010803020104030203" pitchFamily="2" charset="-79"/>
              </a:rPr>
              <a:t>M</a:t>
            </a:r>
            <a:endParaRPr lang="ja-JP" altLang="en-US" sz="48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ea typeface="游明朝 Demibold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D7212F-0E94-4012-9C17-3C199F1889B4}"/>
              </a:ext>
            </a:extLst>
          </p:cNvPr>
          <p:cNvSpPr txBox="1"/>
          <p:nvPr/>
        </p:nvSpPr>
        <p:spPr>
          <a:xfrm>
            <a:off x="4929222" y="2608701"/>
            <a:ext cx="57256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778B7EC-3220-4C75-82B2-B65B34B550EC}"/>
              </a:ext>
            </a:extLst>
          </p:cNvPr>
          <p:cNvSpPr/>
          <p:nvPr/>
        </p:nvSpPr>
        <p:spPr bwMode="auto">
          <a:xfrm>
            <a:off x="1404910" y="2594032"/>
            <a:ext cx="189265" cy="201046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C460235-EC8A-4B7B-90EE-DFB849366837}"/>
              </a:ext>
            </a:extLst>
          </p:cNvPr>
          <p:cNvGrpSpPr/>
          <p:nvPr/>
        </p:nvGrpSpPr>
        <p:grpSpPr>
          <a:xfrm>
            <a:off x="4542934" y="4118782"/>
            <a:ext cx="1530478" cy="805246"/>
            <a:chOff x="4509462" y="4331594"/>
            <a:chExt cx="1530478" cy="805246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445E37A-8FAD-4287-BD06-AEC84DC71BBA}"/>
                </a:ext>
              </a:extLst>
            </p:cNvPr>
            <p:cNvSpPr/>
            <p:nvPr/>
          </p:nvSpPr>
          <p:spPr bwMode="auto">
            <a:xfrm>
              <a:off x="4988418" y="4331594"/>
              <a:ext cx="572566" cy="57606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BA81BE4-7CAD-4B10-A913-2EE55746245C}"/>
                </a:ext>
              </a:extLst>
            </p:cNvPr>
            <p:cNvSpPr txBox="1"/>
            <p:nvPr/>
          </p:nvSpPr>
          <p:spPr>
            <a:xfrm>
              <a:off x="4509462" y="4675175"/>
              <a:ext cx="1530478" cy="461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403052"/>
                </a:avLst>
              </a:prstTxWarp>
              <a:spAutoFit/>
            </a:bodyPr>
            <a:lstStyle/>
            <a:p>
              <a:r>
                <a:rPr kumimoji="1" lang="ja-JP" altLang="en-US" sz="1600" b="1" dirty="0"/>
                <a:t>下回転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D7ADCFB-44D8-44B3-908C-78A24016DFDE}"/>
              </a:ext>
            </a:extLst>
          </p:cNvPr>
          <p:cNvGrpSpPr/>
          <p:nvPr/>
        </p:nvGrpSpPr>
        <p:grpSpPr>
          <a:xfrm>
            <a:off x="4552955" y="4820458"/>
            <a:ext cx="1530478" cy="806896"/>
            <a:chOff x="4522910" y="4331594"/>
            <a:chExt cx="1530478" cy="806896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38C8AEB-16F5-4B5B-97DF-F4AC9EB4987D}"/>
                </a:ext>
              </a:extLst>
            </p:cNvPr>
            <p:cNvSpPr/>
            <p:nvPr/>
          </p:nvSpPr>
          <p:spPr bwMode="auto">
            <a:xfrm>
              <a:off x="4988418" y="4331594"/>
              <a:ext cx="572566" cy="57606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BDE1C16-7D4D-46FA-BB88-5AEA4EE4F27E}"/>
                </a:ext>
              </a:extLst>
            </p:cNvPr>
            <p:cNvSpPr txBox="1"/>
            <p:nvPr/>
          </p:nvSpPr>
          <p:spPr>
            <a:xfrm>
              <a:off x="4522910" y="4676825"/>
              <a:ext cx="1530478" cy="461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403052"/>
                </a:avLst>
              </a:prstTxWarp>
              <a:spAutoFit/>
            </a:bodyPr>
            <a:lstStyle/>
            <a:p>
              <a:r>
                <a:rPr kumimoji="1" lang="ja-JP" altLang="en-US" sz="1600" b="1" dirty="0"/>
                <a:t>山なり</a:t>
              </a: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6EA274-56F9-4AF0-AF04-41578339EEB9}"/>
              </a:ext>
            </a:extLst>
          </p:cNvPr>
          <p:cNvSpPr txBox="1"/>
          <p:nvPr/>
        </p:nvSpPr>
        <p:spPr>
          <a:xfrm>
            <a:off x="5532806" y="4126496"/>
            <a:ext cx="5725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65E9F2-A2CD-4E61-B796-018829787A80}"/>
              </a:ext>
            </a:extLst>
          </p:cNvPr>
          <p:cNvSpPr txBox="1"/>
          <p:nvPr/>
        </p:nvSpPr>
        <p:spPr>
          <a:xfrm>
            <a:off x="5546594" y="4891702"/>
            <a:ext cx="5725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0023849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額縁 11">
            <a:extLst>
              <a:ext uri="{FF2B5EF4-FFF2-40B4-BE49-F238E27FC236}">
                <a16:creationId xmlns:a16="http://schemas.microsoft.com/office/drawing/2014/main" id="{25C04313-3102-4D4D-98E0-1A33DC2240EE}"/>
              </a:ext>
            </a:extLst>
          </p:cNvPr>
          <p:cNvSpPr/>
          <p:nvPr/>
        </p:nvSpPr>
        <p:spPr bwMode="auto">
          <a:xfrm>
            <a:off x="597595" y="628328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914366"/>
            <a:r>
              <a:rPr lang="ja-JP" altLang="en-US" sz="36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メニュー画面でできること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51571-153A-44C5-99E4-756E8F6026C8}"/>
              </a:ext>
            </a:extLst>
          </p:cNvPr>
          <p:cNvSpPr/>
          <p:nvPr/>
        </p:nvSpPr>
        <p:spPr bwMode="auto">
          <a:xfrm>
            <a:off x="1857735" y="3724672"/>
            <a:ext cx="11053228" cy="4248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・ゲームに戻る</a:t>
            </a:r>
            <a:endParaRPr lang="en-US" altLang="ja-JP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・ボール選びなおし</a:t>
            </a:r>
            <a:endParaRPr lang="en-US" altLang="ja-JP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・点数確認</a:t>
            </a:r>
            <a:endParaRPr lang="en-US" altLang="ja-JP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・ジャイロ操作</a:t>
            </a:r>
            <a:r>
              <a:rPr kumimoji="0" lang="en-US" altLang="ja-JP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,</a:t>
            </a: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フリック操作</a:t>
            </a: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切り替え</a:t>
            </a:r>
            <a:endParaRPr kumimoji="0" lang="en-US" altLang="ja-JP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・降参する</a:t>
            </a:r>
            <a:endParaRPr kumimoji="0" lang="en-US" altLang="ja-JP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・ゲームを終了</a:t>
            </a: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0341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21353</TotalTime>
  <Pages>0</Pages>
  <Words>485</Words>
  <Characters>0</Characters>
  <Application>Microsoft Office PowerPoint</Application>
  <PresentationFormat>ユーザー設定</PresentationFormat>
  <Lines>0</Lines>
  <Paragraphs>110</Paragraphs>
  <Slides>10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2" baseType="lpstr">
      <vt:lpstr>HGP行書体</vt:lpstr>
      <vt:lpstr>HGS創英角ｺﾞｼｯｸUB</vt:lpstr>
      <vt:lpstr>HG創英角ｺﾞｼｯｸUB</vt:lpstr>
      <vt:lpstr>チェックポイント★リベンジ</vt:lpstr>
      <vt:lpstr>ヒラギノ角ゴ Pro W3</vt:lpstr>
      <vt:lpstr>メイリオ</vt:lpstr>
      <vt:lpstr>戸越ゴシック</vt:lpstr>
      <vt:lpstr>Aharoni</vt:lpstr>
      <vt:lpstr>Arial</vt:lpstr>
      <vt:lpstr>Calibri</vt:lpstr>
      <vt:lpstr>Wingdings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ゲーム人材採用 検討タタキ</dc:title>
  <dc:creator>DeNA</dc:creator>
  <cp:lastModifiedBy>大野 優槻</cp:lastModifiedBy>
  <cp:revision>450</cp:revision>
  <cp:lastPrinted>2015-06-04T04:49:43Z</cp:lastPrinted>
  <dcterms:created xsi:type="dcterms:W3CDTF">2014-10-09T12:23:57Z</dcterms:created>
  <dcterms:modified xsi:type="dcterms:W3CDTF">2021-10-03T08:46:12Z</dcterms:modified>
</cp:coreProperties>
</file>