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60" r:id="rId4"/>
    <p:sldId id="285" r:id="rId5"/>
    <p:sldId id="263" r:id="rId6"/>
    <p:sldId id="264" r:id="rId7"/>
    <p:sldId id="265" r:id="rId8"/>
    <p:sldId id="259" r:id="rId9"/>
    <p:sldId id="266" r:id="rId10"/>
    <p:sldId id="267" r:id="rId11"/>
    <p:sldId id="268" r:id="rId12"/>
    <p:sldId id="269" r:id="rId13"/>
    <p:sldId id="270"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339319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70873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12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77137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615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3619463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3266548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259199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82446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406601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13566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258889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268538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15857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322869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3EDED9-D18C-4762-A080-DC5A7FE54F89}" type="datetimeFigureOut">
              <a:rPr kumimoji="1" lang="ja-JP" altLang="en-US" smtClean="0"/>
              <a:t>2022/2/6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223677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3EDED9-D18C-4762-A080-DC5A7FE54F89}" type="datetimeFigureOut">
              <a:rPr kumimoji="1" lang="ja-JP" altLang="en-US" smtClean="0"/>
              <a:t>2022/2/6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FFF644-5D76-40DD-AB07-F0552A2A71E7}" type="slidenum">
              <a:rPr kumimoji="1" lang="ja-JP" altLang="en-US" smtClean="0"/>
              <a:t>‹#›</a:t>
            </a:fld>
            <a:endParaRPr kumimoji="1" lang="ja-JP" altLang="en-US"/>
          </a:p>
        </p:txBody>
      </p:sp>
    </p:spTree>
    <p:extLst>
      <p:ext uri="{BB962C8B-B14F-4D97-AF65-F5344CB8AC3E}">
        <p14:creationId xmlns:p14="http://schemas.microsoft.com/office/powerpoint/2010/main" val="180992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WhTSUP-ozL8?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B1AB3-5537-40F7-BDD3-579FAA7E8022}"/>
              </a:ext>
            </a:extLst>
          </p:cNvPr>
          <p:cNvSpPr>
            <a:spLocks noGrp="1"/>
          </p:cNvSpPr>
          <p:nvPr>
            <p:ph type="ctrTitle"/>
          </p:nvPr>
        </p:nvSpPr>
        <p:spPr/>
        <p:txBody>
          <a:bodyPr/>
          <a:lstStyle/>
          <a:p>
            <a:r>
              <a:rPr kumimoji="1" lang="ja-JP" altLang="en-US" dirty="0"/>
              <a:t>メビリンス</a:t>
            </a:r>
          </a:p>
        </p:txBody>
      </p:sp>
      <p:sp>
        <p:nvSpPr>
          <p:cNvPr id="3" name="字幕 2">
            <a:extLst>
              <a:ext uri="{FF2B5EF4-FFF2-40B4-BE49-F238E27FC236}">
                <a16:creationId xmlns:a16="http://schemas.microsoft.com/office/drawing/2014/main" id="{224B346B-A2B9-4B8F-A5F4-206210FA13DE}"/>
              </a:ext>
            </a:extLst>
          </p:cNvPr>
          <p:cNvSpPr>
            <a:spLocks noGrp="1"/>
          </p:cNvSpPr>
          <p:nvPr>
            <p:ph type="subTitle" idx="1"/>
          </p:nvPr>
        </p:nvSpPr>
        <p:spPr/>
        <p:txBody>
          <a:bodyPr/>
          <a:lstStyle/>
          <a:p>
            <a:r>
              <a:rPr kumimoji="1" lang="ja-JP" altLang="en-US" dirty="0"/>
              <a:t>河原電子ビジネス専門学校　ゲームクリエイター科　</a:t>
            </a:r>
            <a:r>
              <a:rPr kumimoji="1" lang="en-US" altLang="ja-JP" dirty="0"/>
              <a:t>2</a:t>
            </a:r>
            <a:r>
              <a:rPr kumimoji="1" lang="ja-JP" altLang="en-US" dirty="0"/>
              <a:t>年生</a:t>
            </a:r>
            <a:endParaRPr kumimoji="1" lang="en-US" altLang="ja-JP" dirty="0"/>
          </a:p>
          <a:p>
            <a:r>
              <a:rPr lang="ja-JP" altLang="en-US" dirty="0"/>
              <a:t>米地　真央</a:t>
            </a:r>
            <a:endParaRPr kumimoji="1" lang="ja-JP" altLang="en-US" dirty="0"/>
          </a:p>
        </p:txBody>
      </p:sp>
    </p:spTree>
    <p:extLst>
      <p:ext uri="{BB962C8B-B14F-4D97-AF65-F5344CB8AC3E}">
        <p14:creationId xmlns:p14="http://schemas.microsoft.com/office/powerpoint/2010/main" val="298848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4" y="1748213"/>
            <a:ext cx="9527540" cy="3880773"/>
          </a:xfrm>
        </p:spPr>
        <p:txBody>
          <a:bodyPr>
            <a:normAutofit/>
          </a:bodyPr>
          <a:lstStyle/>
          <a:p>
            <a:pPr lvl="1"/>
            <a:r>
              <a:rPr lang="en-US" altLang="ja-JP" sz="2000" dirty="0"/>
              <a:t>1.</a:t>
            </a:r>
            <a:r>
              <a:rPr lang="ja-JP" altLang="en-US" sz="2000" dirty="0"/>
              <a:t>ディファ</a:t>
            </a:r>
            <a:r>
              <a:rPr lang="en-US" altLang="ja-JP" sz="2000" dirty="0"/>
              <a:t>―</a:t>
            </a:r>
            <a:r>
              <a:rPr lang="ja-JP" altLang="en-US" sz="2000" dirty="0"/>
              <a:t>ドライティングに必要な情報を</a:t>
            </a:r>
            <a:r>
              <a:rPr lang="en-US" altLang="ja-JP" sz="2000" dirty="0"/>
              <a:t>7</a:t>
            </a:r>
            <a:r>
              <a:rPr lang="ja-JP" altLang="en-US" sz="2000" dirty="0"/>
              <a:t>枚の</a:t>
            </a:r>
            <a:r>
              <a:rPr lang="en-US" altLang="ja-JP" sz="2000" dirty="0"/>
              <a:t>G-Buffer</a:t>
            </a:r>
            <a:r>
              <a:rPr lang="ja-JP" altLang="en-US" sz="2000" dirty="0"/>
              <a:t>に書き込む。</a:t>
            </a:r>
            <a:endParaRPr lang="en-US" altLang="ja-JP" sz="2000" dirty="0"/>
          </a:p>
        </p:txBody>
      </p:sp>
      <p:sp>
        <p:nvSpPr>
          <p:cNvPr id="7" name="テキスト ボックス 6">
            <a:extLst>
              <a:ext uri="{FF2B5EF4-FFF2-40B4-BE49-F238E27FC236}">
                <a16:creationId xmlns:a16="http://schemas.microsoft.com/office/drawing/2014/main" id="{42399720-7A89-41DD-B1CB-F237F77F3802}"/>
              </a:ext>
            </a:extLst>
          </p:cNvPr>
          <p:cNvSpPr txBox="1"/>
          <p:nvPr/>
        </p:nvSpPr>
        <p:spPr>
          <a:xfrm>
            <a:off x="4496818" y="2167238"/>
            <a:ext cx="1777457" cy="369332"/>
          </a:xfrm>
          <a:prstGeom prst="rect">
            <a:avLst/>
          </a:prstGeom>
          <a:noFill/>
        </p:spPr>
        <p:txBody>
          <a:bodyPr wrap="square" rtlCol="0">
            <a:spAutoFit/>
          </a:bodyPr>
          <a:lstStyle/>
          <a:p>
            <a:r>
              <a:rPr kumimoji="1" lang="en-US" altLang="ja-JP" dirty="0">
                <a:highlight>
                  <a:srgbClr val="C0C0C0"/>
                </a:highlight>
              </a:rPr>
              <a:t>G-Buffer</a:t>
            </a:r>
            <a:r>
              <a:rPr kumimoji="1" lang="ja-JP" altLang="en-US" dirty="0">
                <a:highlight>
                  <a:srgbClr val="C0C0C0"/>
                </a:highlight>
              </a:rPr>
              <a:t>の作成</a:t>
            </a:r>
            <a:endParaRPr kumimoji="1" lang="en-US" altLang="ja-JP" dirty="0">
              <a:highlight>
                <a:srgbClr val="C0C0C0"/>
              </a:highlight>
            </a:endParaRPr>
          </a:p>
        </p:txBody>
      </p:sp>
      <p:sp>
        <p:nvSpPr>
          <p:cNvPr id="9" name="タイトル 1">
            <a:extLst>
              <a:ext uri="{FF2B5EF4-FFF2-40B4-BE49-F238E27FC236}">
                <a16:creationId xmlns:a16="http://schemas.microsoft.com/office/drawing/2014/main" id="{56F13B6B-6AEB-454B-8162-EF54DCC84AB7}"/>
              </a:ext>
            </a:extLst>
          </p:cNvPr>
          <p:cNvSpPr>
            <a:spLocks noGrp="1"/>
          </p:cNvSpPr>
          <p:nvPr>
            <p:ph type="title"/>
          </p:nvPr>
        </p:nvSpPr>
        <p:spPr>
          <a:xfrm>
            <a:off x="677334" y="609600"/>
            <a:ext cx="8596668" cy="1320800"/>
          </a:xfrm>
        </p:spPr>
        <p:txBody>
          <a:bodyPr>
            <a:normAutofit/>
          </a:bodyPr>
          <a:lstStyle/>
          <a:p>
            <a:r>
              <a:rPr kumimoji="1" lang="ja-JP" altLang="en-US" dirty="0"/>
              <a:t>～</a:t>
            </a:r>
            <a:r>
              <a:rPr lang="ja-JP" altLang="en-US" dirty="0"/>
              <a:t>ディファードレンダリングとフォワードレンダリングの融合</a:t>
            </a:r>
            <a:r>
              <a:rPr kumimoji="1" lang="ja-JP" altLang="en-US" dirty="0"/>
              <a:t>～</a:t>
            </a:r>
          </a:p>
        </p:txBody>
      </p:sp>
      <p:pic>
        <p:nvPicPr>
          <p:cNvPr id="10" name="図 9" descr="グラフィカル ユーザー インターフェイス&#10;&#10;自動的に生成された説明">
            <a:extLst>
              <a:ext uri="{FF2B5EF4-FFF2-40B4-BE49-F238E27FC236}">
                <a16:creationId xmlns:a16="http://schemas.microsoft.com/office/drawing/2014/main" id="{60D7BAE2-1257-4FB1-A440-A85452B348C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23"/>
          <a:stretch/>
        </p:blipFill>
        <p:spPr>
          <a:xfrm>
            <a:off x="1716741" y="2536570"/>
            <a:ext cx="7337613" cy="4140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543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4" y="1748213"/>
            <a:ext cx="9527540" cy="3880773"/>
          </a:xfrm>
        </p:spPr>
        <p:txBody>
          <a:bodyPr>
            <a:normAutofit/>
          </a:bodyPr>
          <a:lstStyle/>
          <a:p>
            <a:pPr lvl="1"/>
            <a:r>
              <a:rPr kumimoji="1" lang="en-US" altLang="ja-JP" sz="2000" dirty="0"/>
              <a:t>2.B-Buffer</a:t>
            </a:r>
            <a:r>
              <a:rPr kumimoji="1" lang="ja-JP" altLang="en-US" sz="2000" dirty="0"/>
              <a:t>の情報をもとにディファ</a:t>
            </a:r>
            <a:r>
              <a:rPr kumimoji="1" lang="en-US" altLang="ja-JP" sz="2000" dirty="0"/>
              <a:t>―</a:t>
            </a:r>
            <a:r>
              <a:rPr kumimoji="1" lang="ja-JP" altLang="en-US" sz="2000" dirty="0"/>
              <a:t>ドライティングを行う。</a:t>
            </a:r>
            <a:endParaRPr kumimoji="1" lang="en-US" altLang="ja-JP" sz="2000" dirty="0"/>
          </a:p>
        </p:txBody>
      </p:sp>
      <p:sp>
        <p:nvSpPr>
          <p:cNvPr id="9" name="タイトル 1">
            <a:extLst>
              <a:ext uri="{FF2B5EF4-FFF2-40B4-BE49-F238E27FC236}">
                <a16:creationId xmlns:a16="http://schemas.microsoft.com/office/drawing/2014/main" id="{56F13B6B-6AEB-454B-8162-EF54DCC84AB7}"/>
              </a:ext>
            </a:extLst>
          </p:cNvPr>
          <p:cNvSpPr>
            <a:spLocks noGrp="1"/>
          </p:cNvSpPr>
          <p:nvPr>
            <p:ph type="title"/>
          </p:nvPr>
        </p:nvSpPr>
        <p:spPr>
          <a:xfrm>
            <a:off x="677334" y="609600"/>
            <a:ext cx="8596668" cy="1320800"/>
          </a:xfrm>
        </p:spPr>
        <p:txBody>
          <a:bodyPr>
            <a:normAutofit/>
          </a:bodyPr>
          <a:lstStyle/>
          <a:p>
            <a:r>
              <a:rPr kumimoji="1" lang="ja-JP" altLang="en-US" dirty="0"/>
              <a:t>～</a:t>
            </a:r>
            <a:r>
              <a:rPr lang="ja-JP" altLang="en-US" dirty="0"/>
              <a:t>ディファードレンダリングとフォワードレンダリングの融合</a:t>
            </a:r>
            <a:r>
              <a:rPr kumimoji="1" lang="ja-JP" altLang="en-US" dirty="0"/>
              <a:t>～</a:t>
            </a:r>
          </a:p>
        </p:txBody>
      </p:sp>
      <p:pic>
        <p:nvPicPr>
          <p:cNvPr id="6" name="図 5" descr="画面, テレビ, モニター, 暗い が含まれている画像&#10;&#10;自動的に生成された説明">
            <a:extLst>
              <a:ext uri="{FF2B5EF4-FFF2-40B4-BE49-F238E27FC236}">
                <a16:creationId xmlns:a16="http://schemas.microsoft.com/office/drawing/2014/main" id="{5D9FA5DB-E4E3-4F0F-97E6-17BD45E84CD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16741" y="2554058"/>
            <a:ext cx="7409330" cy="4137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a:extLst>
              <a:ext uri="{FF2B5EF4-FFF2-40B4-BE49-F238E27FC236}">
                <a16:creationId xmlns:a16="http://schemas.microsoft.com/office/drawing/2014/main" id="{42399720-7A89-41DD-B1CB-F237F77F3802}"/>
              </a:ext>
            </a:extLst>
          </p:cNvPr>
          <p:cNvSpPr txBox="1"/>
          <p:nvPr/>
        </p:nvSpPr>
        <p:spPr>
          <a:xfrm>
            <a:off x="3934403" y="2184726"/>
            <a:ext cx="2974005" cy="369332"/>
          </a:xfrm>
          <a:prstGeom prst="rect">
            <a:avLst/>
          </a:prstGeom>
          <a:noFill/>
        </p:spPr>
        <p:txBody>
          <a:bodyPr wrap="square" rtlCol="0">
            <a:spAutoFit/>
          </a:bodyPr>
          <a:lstStyle/>
          <a:p>
            <a:r>
              <a:rPr kumimoji="1" lang="ja-JP" altLang="en-US" dirty="0">
                <a:highlight>
                  <a:srgbClr val="C0C0C0"/>
                </a:highlight>
              </a:rPr>
              <a:t>ディファードライティング</a:t>
            </a:r>
          </a:p>
        </p:txBody>
      </p:sp>
    </p:spTree>
    <p:extLst>
      <p:ext uri="{BB962C8B-B14F-4D97-AF65-F5344CB8AC3E}">
        <p14:creationId xmlns:p14="http://schemas.microsoft.com/office/powerpoint/2010/main" val="314964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4" y="1748213"/>
            <a:ext cx="9527540" cy="3880773"/>
          </a:xfrm>
        </p:spPr>
        <p:txBody>
          <a:bodyPr>
            <a:normAutofit/>
          </a:bodyPr>
          <a:lstStyle/>
          <a:p>
            <a:pPr lvl="1"/>
            <a:r>
              <a:rPr lang="en-US" altLang="ja-JP" sz="2000" dirty="0"/>
              <a:t>3.</a:t>
            </a:r>
            <a:r>
              <a:rPr lang="ja-JP" altLang="en-US" sz="2000" dirty="0"/>
              <a:t>特殊なライティングのモデルをフォワードレンダリングで描画する。</a:t>
            </a:r>
            <a:endParaRPr lang="en-US" altLang="ja-JP" sz="2000" dirty="0"/>
          </a:p>
        </p:txBody>
      </p:sp>
      <p:sp>
        <p:nvSpPr>
          <p:cNvPr id="9" name="タイトル 1">
            <a:extLst>
              <a:ext uri="{FF2B5EF4-FFF2-40B4-BE49-F238E27FC236}">
                <a16:creationId xmlns:a16="http://schemas.microsoft.com/office/drawing/2014/main" id="{56F13B6B-6AEB-454B-8162-EF54DCC84AB7}"/>
              </a:ext>
            </a:extLst>
          </p:cNvPr>
          <p:cNvSpPr>
            <a:spLocks noGrp="1"/>
          </p:cNvSpPr>
          <p:nvPr>
            <p:ph type="title"/>
          </p:nvPr>
        </p:nvSpPr>
        <p:spPr>
          <a:xfrm>
            <a:off x="677334" y="609600"/>
            <a:ext cx="8596668" cy="1320800"/>
          </a:xfrm>
        </p:spPr>
        <p:txBody>
          <a:bodyPr>
            <a:normAutofit/>
          </a:bodyPr>
          <a:lstStyle/>
          <a:p>
            <a:r>
              <a:rPr kumimoji="1" lang="ja-JP" altLang="en-US" dirty="0"/>
              <a:t>～</a:t>
            </a:r>
            <a:r>
              <a:rPr lang="ja-JP" altLang="en-US" dirty="0"/>
              <a:t>ディファードレンダリングとフォワードレンダリングの融合</a:t>
            </a:r>
            <a:r>
              <a:rPr kumimoji="1" lang="ja-JP" altLang="en-US" dirty="0"/>
              <a:t>～</a:t>
            </a:r>
          </a:p>
        </p:txBody>
      </p:sp>
      <p:pic>
        <p:nvPicPr>
          <p:cNvPr id="8" name="コンテンツ プレースホルダー 7" descr="グラフィカル ユーザー インターフェイス, Web サイト&#10;&#10;自動的に生成された説明">
            <a:extLst>
              <a:ext uri="{FF2B5EF4-FFF2-40B4-BE49-F238E27FC236}">
                <a16:creationId xmlns:a16="http://schemas.microsoft.com/office/drawing/2014/main" id="{0EBFA802-1F5F-4059-B3DB-69130EDD739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16741" y="2554058"/>
            <a:ext cx="7406805" cy="4137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a:extLst>
              <a:ext uri="{FF2B5EF4-FFF2-40B4-BE49-F238E27FC236}">
                <a16:creationId xmlns:a16="http://schemas.microsoft.com/office/drawing/2014/main" id="{42399720-7A89-41DD-B1CB-F237F77F3802}"/>
              </a:ext>
            </a:extLst>
          </p:cNvPr>
          <p:cNvSpPr txBox="1"/>
          <p:nvPr/>
        </p:nvSpPr>
        <p:spPr>
          <a:xfrm>
            <a:off x="4052474" y="2184726"/>
            <a:ext cx="2735338" cy="369332"/>
          </a:xfrm>
          <a:prstGeom prst="rect">
            <a:avLst/>
          </a:prstGeom>
          <a:noFill/>
        </p:spPr>
        <p:txBody>
          <a:bodyPr wrap="square" rtlCol="0">
            <a:spAutoFit/>
          </a:bodyPr>
          <a:lstStyle/>
          <a:p>
            <a:r>
              <a:rPr kumimoji="1" lang="ja-JP" altLang="en-US" dirty="0">
                <a:highlight>
                  <a:srgbClr val="C0C0C0"/>
                </a:highlight>
              </a:rPr>
              <a:t>フォワードレンダリング</a:t>
            </a:r>
          </a:p>
        </p:txBody>
      </p:sp>
    </p:spTree>
    <p:extLst>
      <p:ext uri="{BB962C8B-B14F-4D97-AF65-F5344CB8AC3E}">
        <p14:creationId xmlns:p14="http://schemas.microsoft.com/office/powerpoint/2010/main" val="42622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4" y="2115766"/>
            <a:ext cx="9527540" cy="3880773"/>
          </a:xfrm>
        </p:spPr>
        <p:txBody>
          <a:bodyPr>
            <a:normAutofit/>
          </a:bodyPr>
          <a:lstStyle/>
          <a:p>
            <a:r>
              <a:rPr kumimoji="1" lang="ja-JP" altLang="en-US" sz="2000" dirty="0"/>
              <a:t>難しかった点</a:t>
            </a:r>
            <a:endParaRPr kumimoji="1" lang="en-US" altLang="ja-JP" sz="2000" dirty="0"/>
          </a:p>
          <a:p>
            <a:pPr lvl="1"/>
            <a:r>
              <a:rPr lang="ja-JP" altLang="en-US" sz="2000" dirty="0"/>
              <a:t>ディファードレンダリングで描画されたものが、後からフォワードレンダリングで描画されたもので上書きされてしまい、フォワードレンダリングで描画されたものしか見えなくなってしまった。</a:t>
            </a:r>
            <a:endParaRPr lang="en-US" altLang="ja-JP" sz="2000" dirty="0"/>
          </a:p>
          <a:p>
            <a:pPr lvl="1"/>
            <a:r>
              <a:rPr kumimoji="1" lang="en-US" altLang="ja-JP" sz="2000" dirty="0"/>
              <a:t>G-Buffer</a:t>
            </a:r>
            <a:r>
              <a:rPr kumimoji="1" lang="ja-JP" altLang="en-US" sz="2000" dirty="0"/>
              <a:t>作成時に使用したデプスステンシルバッファをクリアせずにとっておき、フォワードレンダリング時に再使用することで解決した。</a:t>
            </a:r>
          </a:p>
        </p:txBody>
      </p:sp>
      <p:sp>
        <p:nvSpPr>
          <p:cNvPr id="9" name="タイトル 1">
            <a:extLst>
              <a:ext uri="{FF2B5EF4-FFF2-40B4-BE49-F238E27FC236}">
                <a16:creationId xmlns:a16="http://schemas.microsoft.com/office/drawing/2014/main" id="{56F13B6B-6AEB-454B-8162-EF54DCC84AB7}"/>
              </a:ext>
            </a:extLst>
          </p:cNvPr>
          <p:cNvSpPr>
            <a:spLocks noGrp="1"/>
          </p:cNvSpPr>
          <p:nvPr>
            <p:ph type="title"/>
          </p:nvPr>
        </p:nvSpPr>
        <p:spPr>
          <a:xfrm>
            <a:off x="677334" y="609600"/>
            <a:ext cx="8596668" cy="1320800"/>
          </a:xfrm>
        </p:spPr>
        <p:txBody>
          <a:bodyPr>
            <a:normAutofit/>
          </a:bodyPr>
          <a:lstStyle/>
          <a:p>
            <a:r>
              <a:rPr kumimoji="1" lang="ja-JP" altLang="en-US" dirty="0"/>
              <a:t>～</a:t>
            </a:r>
            <a:r>
              <a:rPr lang="ja-JP" altLang="en-US" dirty="0"/>
              <a:t>ディファードレンダリングとフォワードレンダリングの融合</a:t>
            </a:r>
            <a:r>
              <a:rPr kumimoji="1" lang="ja-JP" altLang="en-US" dirty="0"/>
              <a:t>～</a:t>
            </a:r>
          </a:p>
        </p:txBody>
      </p:sp>
    </p:spTree>
    <p:extLst>
      <p:ext uri="{BB962C8B-B14F-4D97-AF65-F5344CB8AC3E}">
        <p14:creationId xmlns:p14="http://schemas.microsoft.com/office/powerpoint/2010/main" val="411644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F65EE-2597-454E-99EB-8A5C48B3DAEA}"/>
              </a:ext>
            </a:extLst>
          </p:cNvPr>
          <p:cNvSpPr>
            <a:spLocks noGrp="1"/>
          </p:cNvSpPr>
          <p:nvPr>
            <p:ph type="title"/>
          </p:nvPr>
        </p:nvSpPr>
        <p:spPr>
          <a:xfrm>
            <a:off x="766981" y="2832847"/>
            <a:ext cx="8596668" cy="1320800"/>
          </a:xfrm>
        </p:spPr>
        <p:txBody>
          <a:bodyPr/>
          <a:lstStyle/>
          <a:p>
            <a:r>
              <a:rPr kumimoji="1" lang="ja-JP" altLang="en-US" dirty="0"/>
              <a:t>以上です。</a:t>
            </a:r>
            <a:br>
              <a:rPr kumimoji="1" lang="en-US" altLang="ja-JP" dirty="0"/>
            </a:br>
            <a:r>
              <a:rPr kumimoji="1" lang="ja-JP" altLang="en-US" dirty="0"/>
              <a:t>ありがとうございました。</a:t>
            </a:r>
          </a:p>
        </p:txBody>
      </p:sp>
    </p:spTree>
    <p:extLst>
      <p:ext uri="{BB962C8B-B14F-4D97-AF65-F5344CB8AC3E}">
        <p14:creationId xmlns:p14="http://schemas.microsoft.com/office/powerpoint/2010/main" val="118385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03C2834-5084-4618-9A9D-679B1CEB8C91}"/>
              </a:ext>
            </a:extLst>
          </p:cNvPr>
          <p:cNvSpPr>
            <a:spLocks noGrp="1"/>
          </p:cNvSpPr>
          <p:nvPr>
            <p:ph idx="1"/>
          </p:nvPr>
        </p:nvSpPr>
        <p:spPr>
          <a:xfrm>
            <a:off x="235337" y="1153459"/>
            <a:ext cx="9038665" cy="5513294"/>
          </a:xfrm>
        </p:spPr>
        <p:txBody>
          <a:bodyPr>
            <a:normAutofit/>
          </a:bodyPr>
          <a:lstStyle/>
          <a:p>
            <a:r>
              <a:rPr kumimoji="1" lang="ja-JP" altLang="en-US" dirty="0"/>
              <a:t>タイトル</a:t>
            </a:r>
            <a:r>
              <a:rPr kumimoji="1" lang="en-US" altLang="ja-JP" dirty="0"/>
              <a:t>	</a:t>
            </a:r>
            <a:r>
              <a:rPr kumimoji="1" lang="ja-JP" altLang="en-US" dirty="0"/>
              <a:t>：メビリンス</a:t>
            </a:r>
            <a:endParaRPr lang="en-US" altLang="ja-JP" dirty="0"/>
          </a:p>
          <a:p>
            <a:r>
              <a:rPr kumimoji="1" lang="ja-JP" altLang="en-US" dirty="0"/>
              <a:t>ジャンル</a:t>
            </a:r>
            <a:r>
              <a:rPr kumimoji="1" lang="en-US" altLang="ja-JP" dirty="0"/>
              <a:t>	</a:t>
            </a:r>
            <a:r>
              <a:rPr kumimoji="1" lang="ja-JP" altLang="en-US" dirty="0"/>
              <a:t>：</a:t>
            </a:r>
            <a:r>
              <a:rPr lang="en-US" altLang="ja-JP" dirty="0"/>
              <a:t>3D</a:t>
            </a:r>
            <a:r>
              <a:rPr lang="ja-JP" altLang="en-US" dirty="0"/>
              <a:t>アクションパズル</a:t>
            </a:r>
            <a:endParaRPr lang="en-US" altLang="ja-JP" dirty="0"/>
          </a:p>
          <a:p>
            <a:r>
              <a:rPr lang="ja-JP" altLang="en-US" dirty="0"/>
              <a:t>開発目的</a:t>
            </a:r>
            <a:r>
              <a:rPr lang="en-US" altLang="ja-JP" dirty="0"/>
              <a:t>	</a:t>
            </a:r>
            <a:r>
              <a:rPr lang="ja-JP" altLang="en-US" dirty="0"/>
              <a:t>：日本ゲーム大賞</a:t>
            </a:r>
            <a:r>
              <a:rPr lang="en-US" altLang="ja-JP" dirty="0"/>
              <a:t>2021</a:t>
            </a:r>
            <a:r>
              <a:rPr lang="ja-JP" altLang="en-US" dirty="0"/>
              <a:t>「アマチュア部門」への応募（一次審査突破）</a:t>
            </a:r>
            <a:endParaRPr lang="en-US" altLang="ja-JP" dirty="0"/>
          </a:p>
          <a:p>
            <a:pPr marL="0" indent="0">
              <a:buNone/>
            </a:pPr>
            <a:r>
              <a:rPr lang="ja-JP" altLang="en-US" dirty="0"/>
              <a:t>     　　　　</a:t>
            </a:r>
            <a:r>
              <a:rPr lang="en-US" altLang="ja-JP" dirty="0"/>
              <a:t>	</a:t>
            </a:r>
            <a:r>
              <a:rPr lang="ja-JP" altLang="en-US" dirty="0"/>
              <a:t>：</a:t>
            </a:r>
            <a:r>
              <a:rPr lang="en-US" altLang="ja-JP" dirty="0"/>
              <a:t>U-22</a:t>
            </a:r>
            <a:r>
              <a:rPr lang="ja-JP" altLang="en-US" dirty="0"/>
              <a:t>プログラミング・コンテスト</a:t>
            </a:r>
            <a:r>
              <a:rPr lang="en-US" altLang="ja-JP" dirty="0"/>
              <a:t>2021</a:t>
            </a:r>
            <a:r>
              <a:rPr lang="ja-JP" altLang="en-US" dirty="0"/>
              <a:t>への応募</a:t>
            </a:r>
            <a:endParaRPr lang="en-US" altLang="ja-JP" dirty="0"/>
          </a:p>
          <a:p>
            <a:r>
              <a:rPr lang="ja-JP" altLang="en-US" dirty="0"/>
              <a:t>開発期間</a:t>
            </a:r>
            <a:r>
              <a:rPr lang="en-US" altLang="ja-JP" dirty="0"/>
              <a:t>	</a:t>
            </a:r>
            <a:r>
              <a:rPr lang="ja-JP" altLang="en-US" dirty="0"/>
              <a:t>：</a:t>
            </a:r>
            <a:r>
              <a:rPr lang="en-US" altLang="ja-JP" b="0" i="0" dirty="0">
                <a:solidFill>
                  <a:srgbClr val="000000"/>
                </a:solidFill>
                <a:effectLst/>
                <a:latin typeface="-apple-system"/>
              </a:rPr>
              <a:t>2021</a:t>
            </a:r>
            <a:r>
              <a:rPr lang="ja-JP" altLang="en-US" b="0" i="0" dirty="0">
                <a:solidFill>
                  <a:srgbClr val="000000"/>
                </a:solidFill>
                <a:effectLst/>
                <a:latin typeface="-apple-system"/>
              </a:rPr>
              <a:t>年</a:t>
            </a:r>
            <a:r>
              <a:rPr lang="en-US" altLang="ja-JP" b="0" i="0" dirty="0">
                <a:solidFill>
                  <a:srgbClr val="000000"/>
                </a:solidFill>
                <a:effectLst/>
                <a:latin typeface="-apple-system"/>
              </a:rPr>
              <a:t>2</a:t>
            </a:r>
            <a:r>
              <a:rPr lang="ja-JP" altLang="en-US" b="0" i="0" dirty="0">
                <a:solidFill>
                  <a:srgbClr val="000000"/>
                </a:solidFill>
                <a:effectLst/>
                <a:latin typeface="-apple-system"/>
              </a:rPr>
              <a:t>月～</a:t>
            </a:r>
            <a:r>
              <a:rPr lang="en-US" altLang="ja-JP" b="0" i="0" dirty="0">
                <a:solidFill>
                  <a:srgbClr val="000000"/>
                </a:solidFill>
                <a:effectLst/>
                <a:latin typeface="-apple-system"/>
              </a:rPr>
              <a:t>5</a:t>
            </a:r>
            <a:r>
              <a:rPr lang="ja-JP" altLang="en-US" b="0" i="0" dirty="0">
                <a:solidFill>
                  <a:srgbClr val="000000"/>
                </a:solidFill>
                <a:effectLst/>
                <a:latin typeface="-apple-system"/>
              </a:rPr>
              <a:t>月（日本ゲーム大賞</a:t>
            </a:r>
            <a:r>
              <a:rPr lang="en-US" altLang="ja-JP" b="0" i="0" dirty="0">
                <a:solidFill>
                  <a:srgbClr val="000000"/>
                </a:solidFill>
                <a:effectLst/>
                <a:latin typeface="-apple-system"/>
              </a:rPr>
              <a:t>2021</a:t>
            </a:r>
            <a:r>
              <a:rPr lang="ja-JP" altLang="en-US" b="0" i="0" dirty="0">
                <a:solidFill>
                  <a:srgbClr val="000000"/>
                </a:solidFill>
                <a:effectLst/>
                <a:latin typeface="-apple-system"/>
              </a:rPr>
              <a:t>「アマチュア部門」用期間）</a:t>
            </a:r>
            <a:endParaRPr lang="en-US" altLang="ja-JP" b="0" i="0" dirty="0">
              <a:solidFill>
                <a:srgbClr val="000000"/>
              </a:solidFill>
              <a:effectLst/>
              <a:latin typeface="-apple-system"/>
            </a:endParaRPr>
          </a:p>
          <a:p>
            <a:pPr marL="0" indent="0">
              <a:buNone/>
            </a:pPr>
            <a:r>
              <a:rPr lang="ja-JP" altLang="en-US" b="0" i="0" dirty="0">
                <a:solidFill>
                  <a:srgbClr val="000000"/>
                </a:solidFill>
                <a:effectLst/>
                <a:latin typeface="-apple-system"/>
              </a:rPr>
              <a:t>　  　　　　</a:t>
            </a:r>
            <a:r>
              <a:rPr lang="en-US" altLang="ja-JP" b="0" i="0" dirty="0">
                <a:solidFill>
                  <a:srgbClr val="000000"/>
                </a:solidFill>
                <a:effectLst/>
                <a:latin typeface="-apple-system"/>
              </a:rPr>
              <a:t>	</a:t>
            </a:r>
            <a:r>
              <a:rPr lang="ja-JP" altLang="en-US" b="0" i="0" dirty="0">
                <a:solidFill>
                  <a:srgbClr val="000000"/>
                </a:solidFill>
                <a:effectLst/>
                <a:latin typeface="-apple-system"/>
              </a:rPr>
              <a:t>：</a:t>
            </a:r>
            <a:r>
              <a:rPr lang="en-US" altLang="ja-JP" b="0" i="0" dirty="0">
                <a:solidFill>
                  <a:srgbClr val="000000"/>
                </a:solidFill>
                <a:effectLst/>
                <a:latin typeface="-apple-system"/>
              </a:rPr>
              <a:t>2021</a:t>
            </a:r>
            <a:r>
              <a:rPr lang="ja-JP" altLang="en-US" b="0" i="0" dirty="0">
                <a:solidFill>
                  <a:srgbClr val="000000"/>
                </a:solidFill>
                <a:effectLst/>
                <a:latin typeface="-apple-system"/>
              </a:rPr>
              <a:t>年</a:t>
            </a:r>
            <a:r>
              <a:rPr lang="en-US" altLang="ja-JP" b="0" i="0" dirty="0">
                <a:solidFill>
                  <a:srgbClr val="000000"/>
                </a:solidFill>
                <a:effectLst/>
                <a:latin typeface="-apple-system"/>
              </a:rPr>
              <a:t>5</a:t>
            </a:r>
            <a:r>
              <a:rPr lang="ja-JP" altLang="en-US" b="0" i="0" dirty="0">
                <a:solidFill>
                  <a:srgbClr val="000000"/>
                </a:solidFill>
                <a:effectLst/>
                <a:latin typeface="-apple-system"/>
              </a:rPr>
              <a:t>月～</a:t>
            </a:r>
            <a:r>
              <a:rPr lang="en-US" altLang="ja-JP" b="0" i="0" dirty="0">
                <a:solidFill>
                  <a:srgbClr val="000000"/>
                </a:solidFill>
                <a:effectLst/>
                <a:latin typeface="-apple-system"/>
              </a:rPr>
              <a:t>8</a:t>
            </a:r>
            <a:r>
              <a:rPr lang="ja-JP" altLang="en-US" b="0" i="0" dirty="0">
                <a:solidFill>
                  <a:srgbClr val="000000"/>
                </a:solidFill>
                <a:effectLst/>
                <a:latin typeface="-apple-system"/>
              </a:rPr>
              <a:t>月（</a:t>
            </a:r>
            <a:r>
              <a:rPr lang="en-US" altLang="ja-JP" b="0" i="0" dirty="0">
                <a:solidFill>
                  <a:srgbClr val="000000"/>
                </a:solidFill>
                <a:effectLst/>
                <a:latin typeface="-apple-system"/>
              </a:rPr>
              <a:t>U-22</a:t>
            </a:r>
            <a:r>
              <a:rPr lang="ja-JP" altLang="en-US" b="0" i="0" dirty="0">
                <a:solidFill>
                  <a:srgbClr val="000000"/>
                </a:solidFill>
                <a:effectLst/>
                <a:latin typeface="-apple-system"/>
              </a:rPr>
              <a:t>プログラミングコンテスト</a:t>
            </a:r>
            <a:r>
              <a:rPr lang="en-US" altLang="ja-JP" b="0" i="0" dirty="0">
                <a:solidFill>
                  <a:srgbClr val="000000"/>
                </a:solidFill>
                <a:effectLst/>
                <a:latin typeface="-apple-system"/>
              </a:rPr>
              <a:t>2021</a:t>
            </a:r>
            <a:r>
              <a:rPr lang="ja-JP" altLang="en-US" b="0" i="0" dirty="0">
                <a:solidFill>
                  <a:srgbClr val="000000"/>
                </a:solidFill>
                <a:effectLst/>
                <a:latin typeface="-apple-system"/>
              </a:rPr>
              <a:t>用期間）</a:t>
            </a:r>
            <a:endParaRPr lang="en-US" altLang="ja-JP" dirty="0"/>
          </a:p>
          <a:p>
            <a:r>
              <a:rPr lang="ja-JP" altLang="en-US" dirty="0"/>
              <a:t>開発環境</a:t>
            </a:r>
            <a:r>
              <a:rPr lang="en-US" altLang="ja-JP" dirty="0"/>
              <a:t>	</a:t>
            </a:r>
            <a:r>
              <a:rPr lang="ja-JP" altLang="en-US" dirty="0"/>
              <a:t>：</a:t>
            </a:r>
            <a:r>
              <a:rPr lang="en-US" altLang="ja-JP" dirty="0">
                <a:latin typeface="+mn-ea"/>
              </a:rPr>
              <a:t>C++</a:t>
            </a:r>
            <a:r>
              <a:rPr lang="ja-JP" altLang="en-US" dirty="0">
                <a:latin typeface="+mn-ea"/>
              </a:rPr>
              <a:t>、</a:t>
            </a:r>
            <a:r>
              <a:rPr kumimoji="1" lang="en-US" altLang="ja-JP" dirty="0">
                <a:latin typeface="+mn-ea"/>
              </a:rPr>
              <a:t>DirectX12</a:t>
            </a:r>
          </a:p>
          <a:p>
            <a:r>
              <a:rPr kumimoji="1" lang="ja-JP" altLang="en-US" dirty="0"/>
              <a:t>制作人数</a:t>
            </a:r>
            <a:r>
              <a:rPr kumimoji="1" lang="en-US" altLang="ja-JP" dirty="0"/>
              <a:t>	</a:t>
            </a:r>
            <a:r>
              <a:rPr kumimoji="1" lang="ja-JP" altLang="en-US" dirty="0"/>
              <a:t>：</a:t>
            </a:r>
            <a:r>
              <a:rPr lang="en-US" altLang="ja-JP" dirty="0"/>
              <a:t>3</a:t>
            </a:r>
            <a:r>
              <a:rPr lang="ja-JP" altLang="en-US" dirty="0"/>
              <a:t>人</a:t>
            </a:r>
            <a:endParaRPr lang="en-US" altLang="ja-JP" dirty="0"/>
          </a:p>
          <a:p>
            <a:r>
              <a:rPr lang="ja-JP" altLang="en-US" dirty="0"/>
              <a:t>担当箇所</a:t>
            </a:r>
            <a:r>
              <a:rPr lang="en-US" altLang="ja-JP" dirty="0"/>
              <a:t>	</a:t>
            </a:r>
            <a:r>
              <a:rPr lang="ja-JP" altLang="en-US" dirty="0"/>
              <a:t>：</a:t>
            </a:r>
            <a:r>
              <a:rPr lang="ja-JP" altLang="ja-JP" sz="1800" kern="100" dirty="0">
                <a:effectLst/>
                <a:latin typeface="+mn-ea"/>
                <a:cs typeface="Times New Roman" panose="02020603050405020304" pitchFamily="18" charset="0"/>
              </a:rPr>
              <a:t>エンジン部分、グラフィックス部分、プレイヤーの処理、</a:t>
            </a:r>
            <a:endParaRPr lang="en-US" altLang="ja-JP" kern="100" dirty="0">
              <a:latin typeface="+mn-ea"/>
              <a:cs typeface="Times New Roman" panose="02020603050405020304" pitchFamily="18" charset="0"/>
            </a:endParaRPr>
          </a:p>
          <a:p>
            <a:pPr marL="0" indent="0">
              <a:buNone/>
            </a:pPr>
            <a:r>
              <a:rPr lang="en-US" altLang="ja-JP" sz="1800" kern="100" dirty="0">
                <a:effectLst/>
                <a:latin typeface="+mn-ea"/>
                <a:cs typeface="Times New Roman" panose="02020603050405020304" pitchFamily="18" charset="0"/>
              </a:rPr>
              <a:t>			   </a:t>
            </a:r>
            <a:r>
              <a:rPr lang="ja-JP" altLang="ja-JP" sz="1800" kern="100" dirty="0">
                <a:effectLst/>
                <a:latin typeface="+mn-ea"/>
                <a:cs typeface="Times New Roman" panose="02020603050405020304" pitchFamily="18" charset="0"/>
              </a:rPr>
              <a:t>投げるアイテムの処理、セーブ処理、</a:t>
            </a:r>
            <a:r>
              <a:rPr lang="en-US" altLang="ja-JP" sz="1800" kern="100" dirty="0">
                <a:effectLst/>
                <a:latin typeface="+mn-ea"/>
                <a:cs typeface="Times New Roman" panose="02020603050405020304" pitchFamily="18" charset="0"/>
              </a:rPr>
              <a:t>UI</a:t>
            </a:r>
            <a:r>
              <a:rPr lang="ja-JP" altLang="ja-JP" sz="1800" kern="100" dirty="0">
                <a:effectLst/>
                <a:latin typeface="+mn-ea"/>
                <a:cs typeface="Times New Roman" panose="02020603050405020304" pitchFamily="18" charset="0"/>
              </a:rPr>
              <a:t>の表示</a:t>
            </a:r>
            <a:endParaRPr lang="en-US" altLang="ja-JP" dirty="0">
              <a:latin typeface="+mn-ea"/>
            </a:endParaRPr>
          </a:p>
          <a:p>
            <a:r>
              <a:rPr lang="ja-JP" altLang="en-US" dirty="0"/>
              <a:t>内容</a:t>
            </a:r>
            <a:r>
              <a:rPr lang="en-US" altLang="ja-JP" dirty="0"/>
              <a:t>		</a:t>
            </a:r>
            <a:r>
              <a:rPr lang="ja-JP" altLang="en-US" dirty="0"/>
              <a:t>：男性キャラクターがメビウスの輪のステージで、</a:t>
            </a:r>
            <a:endParaRPr lang="en-US" altLang="ja-JP" dirty="0"/>
          </a:p>
          <a:p>
            <a:pPr marL="0" indent="0">
              <a:buNone/>
            </a:pPr>
            <a:r>
              <a:rPr lang="en-US" altLang="ja-JP" dirty="0"/>
              <a:t>			</a:t>
            </a:r>
            <a:r>
              <a:rPr lang="ja-JP" altLang="en-US" dirty="0"/>
              <a:t>　アイテムを裏側に投げて性質を反転させ、</a:t>
            </a:r>
            <a:endParaRPr lang="en-US" altLang="ja-JP" dirty="0"/>
          </a:p>
          <a:p>
            <a:pPr marL="0" indent="0">
              <a:buNone/>
            </a:pPr>
            <a:r>
              <a:rPr lang="en-US" altLang="ja-JP" dirty="0"/>
              <a:t>			</a:t>
            </a:r>
            <a:r>
              <a:rPr lang="ja-JP" altLang="en-US" dirty="0"/>
              <a:t>　その性質を使ってゴールを目指すパズルゲーム。</a:t>
            </a:r>
            <a:endParaRPr kumimoji="1" lang="en-US" altLang="ja-JP" dirty="0"/>
          </a:p>
        </p:txBody>
      </p:sp>
      <p:pic>
        <p:nvPicPr>
          <p:cNvPr id="21" name="図 20" descr="大きい, 建物, 座る, ブルー が含まれている画像&#10;&#10;自動的に生成された説明">
            <a:extLst>
              <a:ext uri="{FF2B5EF4-FFF2-40B4-BE49-F238E27FC236}">
                <a16:creationId xmlns:a16="http://schemas.microsoft.com/office/drawing/2014/main" id="{5CCA9EE8-2463-4FD0-B4E3-B34B7630D7C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938807" y="3428999"/>
            <a:ext cx="3810001" cy="30949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タイトル 4">
            <a:extLst>
              <a:ext uri="{FF2B5EF4-FFF2-40B4-BE49-F238E27FC236}">
                <a16:creationId xmlns:a16="http://schemas.microsoft.com/office/drawing/2014/main" id="{54825416-E0F6-4167-B5BE-1980FFF57A6B}"/>
              </a:ext>
            </a:extLst>
          </p:cNvPr>
          <p:cNvSpPr>
            <a:spLocks noGrp="1"/>
          </p:cNvSpPr>
          <p:nvPr>
            <p:ph type="title"/>
          </p:nvPr>
        </p:nvSpPr>
        <p:spPr>
          <a:xfrm>
            <a:off x="677334" y="493059"/>
            <a:ext cx="8596668" cy="1320800"/>
          </a:xfrm>
        </p:spPr>
        <p:txBody>
          <a:bodyPr/>
          <a:lstStyle/>
          <a:p>
            <a:r>
              <a:rPr lang="ja-JP" altLang="en-US" sz="3600" dirty="0"/>
              <a:t>～作品概要～</a:t>
            </a:r>
            <a:endParaRPr lang="ja-JP" altLang="en-US" dirty="0"/>
          </a:p>
        </p:txBody>
      </p:sp>
    </p:spTree>
    <p:extLst>
      <p:ext uri="{BB962C8B-B14F-4D97-AF65-F5344CB8AC3E}">
        <p14:creationId xmlns:p14="http://schemas.microsoft.com/office/powerpoint/2010/main" val="207243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lstStyle/>
          <a:p>
            <a:r>
              <a:rPr kumimoji="1" lang="ja-JP" altLang="en-US" dirty="0"/>
              <a:t>～作品動画～</a:t>
            </a:r>
          </a:p>
        </p:txBody>
      </p:sp>
      <p:sp>
        <p:nvSpPr>
          <p:cNvPr id="6" name="テキスト ボックス 5">
            <a:extLst>
              <a:ext uri="{FF2B5EF4-FFF2-40B4-BE49-F238E27FC236}">
                <a16:creationId xmlns:a16="http://schemas.microsoft.com/office/drawing/2014/main" id="{42D2125C-CD91-456B-A86C-DD409A4FBB06}"/>
              </a:ext>
            </a:extLst>
          </p:cNvPr>
          <p:cNvSpPr txBox="1"/>
          <p:nvPr/>
        </p:nvSpPr>
        <p:spPr>
          <a:xfrm>
            <a:off x="4015284" y="789521"/>
            <a:ext cx="6365845" cy="400110"/>
          </a:xfrm>
          <a:prstGeom prst="rect">
            <a:avLst/>
          </a:prstGeom>
          <a:noFill/>
        </p:spPr>
        <p:txBody>
          <a:bodyPr wrap="none" rtlCol="0">
            <a:spAutoFit/>
          </a:bodyPr>
          <a:lstStyle/>
          <a:p>
            <a:r>
              <a:rPr lang="ja-JP" altLang="en-US" sz="2000" dirty="0">
                <a:highlight>
                  <a:srgbClr val="C0C0C0"/>
                </a:highlight>
              </a:rPr>
              <a:t>日本ゲーム大賞</a:t>
            </a:r>
            <a:r>
              <a:rPr lang="en-US" altLang="ja-JP" sz="2000" dirty="0">
                <a:highlight>
                  <a:srgbClr val="C0C0C0"/>
                </a:highlight>
              </a:rPr>
              <a:t>2021</a:t>
            </a:r>
            <a:r>
              <a:rPr lang="ja-JP" altLang="en-US" sz="2000" dirty="0">
                <a:highlight>
                  <a:srgbClr val="C0C0C0"/>
                </a:highlight>
              </a:rPr>
              <a:t>「アマチュア部門」への応募動画</a:t>
            </a:r>
            <a:endParaRPr kumimoji="1" lang="ja-JP" altLang="en-US" sz="2000" dirty="0">
              <a:highlight>
                <a:srgbClr val="C0C0C0"/>
              </a:highlight>
            </a:endParaRPr>
          </a:p>
        </p:txBody>
      </p:sp>
      <p:pic>
        <p:nvPicPr>
          <p:cNvPr id="5" name="オンライン メディア 4" title="メビリンス【日本ゲーム大賞2021「アマチュア部門」応募作品】">
            <a:hlinkClick r:id="" action="ppaction://media"/>
            <a:extLst>
              <a:ext uri="{FF2B5EF4-FFF2-40B4-BE49-F238E27FC236}">
                <a16:creationId xmlns:a16="http://schemas.microsoft.com/office/drawing/2014/main" id="{26B2B8EE-9FB3-4A65-B946-DDA2D250E6A4}"/>
              </a:ext>
            </a:extLst>
          </p:cNvPr>
          <p:cNvPicPr>
            <a:picLocks noGrp="1" noRot="1" noChangeAspect="1"/>
          </p:cNvPicPr>
          <p:nvPr>
            <p:ph idx="1"/>
            <a:videoFile r:link="rId1"/>
          </p:nvPr>
        </p:nvPicPr>
        <p:blipFill>
          <a:blip r:embed="rId3"/>
          <a:stretch>
            <a:fillRect/>
          </a:stretch>
        </p:blipFill>
        <p:spPr>
          <a:xfrm>
            <a:off x="349623" y="1189631"/>
            <a:ext cx="10031506" cy="5668369"/>
          </a:xfrm>
          <a:prstGeom prst="rect">
            <a:avLst/>
          </a:prstGeom>
        </p:spPr>
      </p:pic>
    </p:spTree>
    <p:extLst>
      <p:ext uri="{BB962C8B-B14F-4D97-AF65-F5344CB8AC3E}">
        <p14:creationId xmlns:p14="http://schemas.microsoft.com/office/powerpoint/2010/main" val="22763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lstStyle/>
          <a:p>
            <a:r>
              <a:rPr kumimoji="1" lang="ja-JP" altLang="en-US" dirty="0"/>
              <a:t>～メビウスの輪のステージでの移動～</a:t>
            </a:r>
          </a:p>
        </p:txBody>
      </p:sp>
      <p:sp>
        <p:nvSpPr>
          <p:cNvPr id="3" name="コンテンツ プレースホルダー 2">
            <a:extLst>
              <a:ext uri="{FF2B5EF4-FFF2-40B4-BE49-F238E27FC236}">
                <a16:creationId xmlns:a16="http://schemas.microsoft.com/office/drawing/2014/main" id="{5B81CE29-823E-42E4-9FCE-6979A67404D9}"/>
              </a:ext>
            </a:extLst>
          </p:cNvPr>
          <p:cNvSpPr>
            <a:spLocks noGrp="1"/>
          </p:cNvSpPr>
          <p:nvPr>
            <p:ph idx="1"/>
          </p:nvPr>
        </p:nvSpPr>
        <p:spPr>
          <a:xfrm>
            <a:off x="677333" y="2160589"/>
            <a:ext cx="9829301" cy="3880773"/>
          </a:xfrm>
        </p:spPr>
        <p:txBody>
          <a:bodyPr/>
          <a:lstStyle/>
          <a:p>
            <a:r>
              <a:rPr kumimoji="1" lang="ja-JP" altLang="en-US" sz="2000" dirty="0"/>
              <a:t>メビウスの輪のステージをスムーズに歩かせる。</a:t>
            </a:r>
            <a:endParaRPr kumimoji="1" lang="en-US" altLang="ja-JP" sz="2000" dirty="0"/>
          </a:p>
          <a:p>
            <a:r>
              <a:rPr lang="ja-JP" altLang="en-US" sz="2000" dirty="0"/>
              <a:t>以下の</a:t>
            </a:r>
            <a:r>
              <a:rPr lang="en-US" altLang="ja-JP" sz="2000" dirty="0"/>
              <a:t>3</a:t>
            </a:r>
            <a:r>
              <a:rPr lang="ja-JP" altLang="en-US" sz="2000" dirty="0"/>
              <a:t>つの手順。</a:t>
            </a:r>
            <a:endParaRPr kumimoji="1" lang="en-US" altLang="ja-JP" sz="2000" dirty="0"/>
          </a:p>
          <a:p>
            <a:pPr lvl="1"/>
            <a:r>
              <a:rPr lang="en-US" altLang="ja-JP" sz="2000" dirty="0"/>
              <a:t>1.</a:t>
            </a:r>
            <a:r>
              <a:rPr lang="ja-JP" altLang="en-US" sz="2000" dirty="0"/>
              <a:t>メビウスの輪に沿って配置されたウェイポイントで、まっすぐ移動する。</a:t>
            </a:r>
            <a:endParaRPr lang="en-US" altLang="ja-JP" sz="2000" dirty="0"/>
          </a:p>
          <a:p>
            <a:pPr lvl="1"/>
            <a:r>
              <a:rPr kumimoji="1" lang="en-US" altLang="ja-JP" sz="2000" dirty="0"/>
              <a:t>2.</a:t>
            </a:r>
            <a:r>
              <a:rPr kumimoji="1" lang="ja-JP" altLang="en-US" sz="2000" dirty="0"/>
              <a:t>プレイヤーの下方向へのレイとメビウスの輪との交差点を求める。</a:t>
            </a:r>
            <a:endParaRPr kumimoji="1" lang="en-US" altLang="ja-JP" sz="2000" dirty="0"/>
          </a:p>
          <a:p>
            <a:pPr lvl="1"/>
            <a:r>
              <a:rPr lang="en-US" altLang="ja-JP" sz="2000" dirty="0"/>
              <a:t>3.</a:t>
            </a:r>
            <a:r>
              <a:rPr lang="ja-JP" altLang="en-US" sz="2000" dirty="0"/>
              <a:t>交差点にプレイヤーを移動させる</a:t>
            </a:r>
            <a:endParaRPr lang="en-US" altLang="ja-JP" sz="2000" dirty="0"/>
          </a:p>
          <a:p>
            <a:endParaRPr kumimoji="1" lang="ja-JP" altLang="en-US" sz="2000" dirty="0"/>
          </a:p>
        </p:txBody>
      </p:sp>
    </p:spTree>
    <p:extLst>
      <p:ext uri="{BB962C8B-B14F-4D97-AF65-F5344CB8AC3E}">
        <p14:creationId xmlns:p14="http://schemas.microsoft.com/office/powerpoint/2010/main" val="99571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lstStyle/>
          <a:p>
            <a:r>
              <a:rPr kumimoji="1" lang="ja-JP" altLang="en-US" dirty="0"/>
              <a:t>～メビウスの輪のステージでの移動～</a:t>
            </a:r>
          </a:p>
        </p:txBody>
      </p:sp>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3" y="1559954"/>
            <a:ext cx="9527540" cy="3880773"/>
          </a:xfrm>
        </p:spPr>
        <p:txBody>
          <a:bodyPr>
            <a:normAutofit/>
          </a:bodyPr>
          <a:lstStyle/>
          <a:p>
            <a:r>
              <a:rPr lang="en-US" altLang="ja-JP" sz="2000" dirty="0"/>
              <a:t>1.</a:t>
            </a:r>
            <a:r>
              <a:rPr lang="ja-JP" altLang="en-US" sz="2000" dirty="0"/>
              <a:t>メビウスの輪に沿って配置されたウェイポイントで、まっすぐ移動する。</a:t>
            </a:r>
            <a:endParaRPr lang="en-US" altLang="ja-JP" sz="2000" dirty="0"/>
          </a:p>
        </p:txBody>
      </p:sp>
      <p:pic>
        <p:nvPicPr>
          <p:cNvPr id="6" name="図 5" descr="ラケット, ボール, 写真, 男 が含まれている画像&#10;&#10;自動的に生成された説明">
            <a:extLst>
              <a:ext uri="{FF2B5EF4-FFF2-40B4-BE49-F238E27FC236}">
                <a16:creationId xmlns:a16="http://schemas.microsoft.com/office/drawing/2014/main" id="{60E066C1-C3C9-4200-858A-27F019CC797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4983"/>
          <a:stretch/>
        </p:blipFill>
        <p:spPr>
          <a:xfrm>
            <a:off x="1380565" y="2433959"/>
            <a:ext cx="8041341" cy="4294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a:extLst>
              <a:ext uri="{FF2B5EF4-FFF2-40B4-BE49-F238E27FC236}">
                <a16:creationId xmlns:a16="http://schemas.microsoft.com/office/drawing/2014/main" id="{42399720-7A89-41DD-B1CB-F237F77F3802}"/>
              </a:ext>
            </a:extLst>
          </p:cNvPr>
          <p:cNvSpPr txBox="1"/>
          <p:nvPr/>
        </p:nvSpPr>
        <p:spPr>
          <a:xfrm>
            <a:off x="3946508" y="2011082"/>
            <a:ext cx="2909454" cy="369332"/>
          </a:xfrm>
          <a:prstGeom prst="rect">
            <a:avLst/>
          </a:prstGeom>
          <a:noFill/>
        </p:spPr>
        <p:txBody>
          <a:bodyPr wrap="square" rtlCol="0">
            <a:spAutoFit/>
          </a:bodyPr>
          <a:lstStyle/>
          <a:p>
            <a:r>
              <a:rPr kumimoji="1" lang="ja-JP" altLang="en-US" dirty="0">
                <a:highlight>
                  <a:srgbClr val="C0C0C0"/>
                </a:highlight>
              </a:rPr>
              <a:t>ウェイポイントでの移動</a:t>
            </a:r>
          </a:p>
        </p:txBody>
      </p:sp>
    </p:spTree>
    <p:extLst>
      <p:ext uri="{BB962C8B-B14F-4D97-AF65-F5344CB8AC3E}">
        <p14:creationId xmlns:p14="http://schemas.microsoft.com/office/powerpoint/2010/main" val="395405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lstStyle/>
          <a:p>
            <a:r>
              <a:rPr kumimoji="1" lang="ja-JP" altLang="en-US" dirty="0"/>
              <a:t>～メビウスの輪のステージでの移動～</a:t>
            </a:r>
          </a:p>
        </p:txBody>
      </p:sp>
      <p:pic>
        <p:nvPicPr>
          <p:cNvPr id="9" name="図 8" descr="写真, ラケット, ボール, 男 が含まれている画像&#10;&#10;自動的に生成された説明">
            <a:extLst>
              <a:ext uri="{FF2B5EF4-FFF2-40B4-BE49-F238E27FC236}">
                <a16:creationId xmlns:a16="http://schemas.microsoft.com/office/drawing/2014/main" id="{D35B4CF7-BE90-4340-8A0B-B29B150636E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4644"/>
          <a:stretch/>
        </p:blipFill>
        <p:spPr>
          <a:xfrm>
            <a:off x="1380564" y="2444127"/>
            <a:ext cx="8041340" cy="4283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3" y="1559954"/>
            <a:ext cx="9527540" cy="3880773"/>
          </a:xfrm>
        </p:spPr>
        <p:txBody>
          <a:bodyPr>
            <a:normAutofit/>
          </a:bodyPr>
          <a:lstStyle/>
          <a:p>
            <a:pPr lvl="1"/>
            <a:r>
              <a:rPr kumimoji="1" lang="en-US" altLang="ja-JP" sz="2000" dirty="0"/>
              <a:t>2.</a:t>
            </a:r>
            <a:r>
              <a:rPr kumimoji="1" lang="ja-JP" altLang="en-US" sz="2000" dirty="0"/>
              <a:t>プレイヤーの下方向へのレイとメビウスの輪との交差点を求める。</a:t>
            </a:r>
            <a:endParaRPr kumimoji="1" lang="en-US" altLang="ja-JP" sz="2000" dirty="0"/>
          </a:p>
        </p:txBody>
      </p:sp>
      <p:sp>
        <p:nvSpPr>
          <p:cNvPr id="10" name="テキスト ボックス 9">
            <a:extLst>
              <a:ext uri="{FF2B5EF4-FFF2-40B4-BE49-F238E27FC236}">
                <a16:creationId xmlns:a16="http://schemas.microsoft.com/office/drawing/2014/main" id="{E551054A-413C-415C-81E7-3BC34ED82AC4}"/>
              </a:ext>
            </a:extLst>
          </p:cNvPr>
          <p:cNvSpPr txBox="1"/>
          <p:nvPr/>
        </p:nvSpPr>
        <p:spPr>
          <a:xfrm>
            <a:off x="3636780" y="2020046"/>
            <a:ext cx="3528907" cy="369332"/>
          </a:xfrm>
          <a:prstGeom prst="rect">
            <a:avLst/>
          </a:prstGeom>
          <a:noFill/>
        </p:spPr>
        <p:txBody>
          <a:bodyPr wrap="square" rtlCol="0">
            <a:spAutoFit/>
          </a:bodyPr>
          <a:lstStyle/>
          <a:p>
            <a:r>
              <a:rPr kumimoji="1" lang="ja-JP" altLang="en-US" dirty="0">
                <a:highlight>
                  <a:srgbClr val="C0C0C0"/>
                </a:highlight>
              </a:rPr>
              <a:t>レイとメビウスの輪との交差点</a:t>
            </a:r>
          </a:p>
        </p:txBody>
      </p:sp>
    </p:spTree>
    <p:extLst>
      <p:ext uri="{BB962C8B-B14F-4D97-AF65-F5344CB8AC3E}">
        <p14:creationId xmlns:p14="http://schemas.microsoft.com/office/powerpoint/2010/main" val="173526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lstStyle/>
          <a:p>
            <a:r>
              <a:rPr kumimoji="1" lang="ja-JP" altLang="en-US" dirty="0"/>
              <a:t>～メビウスの輪のステージでの移動～</a:t>
            </a:r>
          </a:p>
        </p:txBody>
      </p:sp>
      <p:pic>
        <p:nvPicPr>
          <p:cNvPr id="6" name="図 5" descr="写真, 草, グリーン, カラフル が含まれている画像&#10;&#10;自動的に生成された説明">
            <a:extLst>
              <a:ext uri="{FF2B5EF4-FFF2-40B4-BE49-F238E27FC236}">
                <a16:creationId xmlns:a16="http://schemas.microsoft.com/office/drawing/2014/main" id="{3125DB85-7036-453F-AC33-4C9C8D1F0A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5249"/>
          <a:stretch/>
        </p:blipFill>
        <p:spPr>
          <a:xfrm>
            <a:off x="1380563" y="2389378"/>
            <a:ext cx="8167029" cy="4338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コンテンツ プレースホルダー 4">
            <a:extLst>
              <a:ext uri="{FF2B5EF4-FFF2-40B4-BE49-F238E27FC236}">
                <a16:creationId xmlns:a16="http://schemas.microsoft.com/office/drawing/2014/main" id="{5A40B003-8342-408F-9566-5A367697544A}"/>
              </a:ext>
            </a:extLst>
          </p:cNvPr>
          <p:cNvSpPr>
            <a:spLocks noGrp="1"/>
          </p:cNvSpPr>
          <p:nvPr>
            <p:ph idx="1"/>
          </p:nvPr>
        </p:nvSpPr>
        <p:spPr>
          <a:xfrm>
            <a:off x="677333" y="1559954"/>
            <a:ext cx="9527540" cy="3880773"/>
          </a:xfrm>
        </p:spPr>
        <p:txBody>
          <a:bodyPr>
            <a:normAutofit/>
          </a:bodyPr>
          <a:lstStyle/>
          <a:p>
            <a:pPr lvl="1"/>
            <a:r>
              <a:rPr lang="en-US" altLang="ja-JP" sz="2000" dirty="0"/>
              <a:t>3.</a:t>
            </a:r>
            <a:r>
              <a:rPr lang="ja-JP" altLang="en-US" sz="2000" dirty="0"/>
              <a:t>交差点にプレイヤーを移動させる</a:t>
            </a:r>
            <a:endParaRPr lang="en-US" altLang="ja-JP" sz="2000" dirty="0"/>
          </a:p>
        </p:txBody>
      </p:sp>
      <p:sp>
        <p:nvSpPr>
          <p:cNvPr id="7" name="テキスト ボックス 6">
            <a:extLst>
              <a:ext uri="{FF2B5EF4-FFF2-40B4-BE49-F238E27FC236}">
                <a16:creationId xmlns:a16="http://schemas.microsoft.com/office/drawing/2014/main" id="{45C7E5A4-B57B-4E49-B618-18504D0EF1D8}"/>
              </a:ext>
            </a:extLst>
          </p:cNvPr>
          <p:cNvSpPr txBox="1"/>
          <p:nvPr/>
        </p:nvSpPr>
        <p:spPr>
          <a:xfrm>
            <a:off x="3965554" y="2020046"/>
            <a:ext cx="2951097" cy="369332"/>
          </a:xfrm>
          <a:prstGeom prst="rect">
            <a:avLst/>
          </a:prstGeom>
          <a:noFill/>
        </p:spPr>
        <p:txBody>
          <a:bodyPr wrap="square" rtlCol="0">
            <a:spAutoFit/>
          </a:bodyPr>
          <a:lstStyle/>
          <a:p>
            <a:r>
              <a:rPr kumimoji="1" lang="ja-JP" altLang="en-US" dirty="0">
                <a:highlight>
                  <a:srgbClr val="C0C0C0"/>
                </a:highlight>
              </a:rPr>
              <a:t>交差点へプレイヤーを移動</a:t>
            </a:r>
          </a:p>
        </p:txBody>
      </p:sp>
    </p:spTree>
    <p:extLst>
      <p:ext uri="{BB962C8B-B14F-4D97-AF65-F5344CB8AC3E}">
        <p14:creationId xmlns:p14="http://schemas.microsoft.com/office/powerpoint/2010/main" val="158707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0BAB14E6-AA8E-4F4A-BA17-C257E5AF2C90}"/>
              </a:ext>
            </a:extLst>
          </p:cNvPr>
          <p:cNvSpPr>
            <a:spLocks noGrp="1"/>
          </p:cNvSpPr>
          <p:nvPr>
            <p:ph idx="1"/>
          </p:nvPr>
        </p:nvSpPr>
        <p:spPr>
          <a:xfrm>
            <a:off x="865592" y="1963272"/>
            <a:ext cx="8771466" cy="3069156"/>
          </a:xfrm>
        </p:spPr>
        <p:txBody>
          <a:bodyPr>
            <a:normAutofit/>
          </a:bodyPr>
          <a:lstStyle/>
          <a:p>
            <a:r>
              <a:rPr kumimoji="1" lang="ja-JP" altLang="en-US" sz="2000" dirty="0"/>
              <a:t>難しかった点</a:t>
            </a:r>
            <a:endParaRPr kumimoji="1" lang="en-US" altLang="ja-JP" sz="2000" dirty="0"/>
          </a:p>
          <a:p>
            <a:pPr lvl="1"/>
            <a:r>
              <a:rPr kumimoji="1" lang="ja-JP" altLang="en-US" sz="2000" dirty="0"/>
              <a:t>レイとメビウスの輪との交差点を求めるとき、メビウスの輪の座標や回転、拡大を考慮していない、生の頂点データ取り出してしまい、何回やっても計算がうまく合わなかった。</a:t>
            </a:r>
            <a:endParaRPr kumimoji="1" lang="en-US" altLang="ja-JP" sz="2000" dirty="0"/>
          </a:p>
          <a:p>
            <a:pPr lvl="1"/>
            <a:r>
              <a:rPr lang="ja-JP" altLang="en-US" sz="2000" dirty="0"/>
              <a:t>頂点データにメビウスの輪のワールド行列を乗算することで解決した。</a:t>
            </a:r>
            <a:endParaRPr kumimoji="1" lang="en-US" altLang="ja-JP" sz="2000" dirty="0"/>
          </a:p>
        </p:txBody>
      </p:sp>
      <p:sp>
        <p:nvSpPr>
          <p:cNvPr id="13" name="タイトル 1">
            <a:extLst>
              <a:ext uri="{FF2B5EF4-FFF2-40B4-BE49-F238E27FC236}">
                <a16:creationId xmlns:a16="http://schemas.microsoft.com/office/drawing/2014/main" id="{FF57AB73-6208-40AE-8E26-61E7B14C0CDF}"/>
              </a:ext>
            </a:extLst>
          </p:cNvPr>
          <p:cNvSpPr>
            <a:spLocks noGrp="1"/>
          </p:cNvSpPr>
          <p:nvPr>
            <p:ph type="title"/>
          </p:nvPr>
        </p:nvSpPr>
        <p:spPr>
          <a:xfrm>
            <a:off x="677334" y="609600"/>
            <a:ext cx="8596668" cy="1320800"/>
          </a:xfrm>
        </p:spPr>
        <p:txBody>
          <a:bodyPr/>
          <a:lstStyle/>
          <a:p>
            <a:r>
              <a:rPr kumimoji="1" lang="ja-JP" altLang="en-US" dirty="0"/>
              <a:t>～メビウスの輪のステージでの移動～</a:t>
            </a:r>
          </a:p>
        </p:txBody>
      </p:sp>
    </p:spTree>
    <p:extLst>
      <p:ext uri="{BB962C8B-B14F-4D97-AF65-F5344CB8AC3E}">
        <p14:creationId xmlns:p14="http://schemas.microsoft.com/office/powerpoint/2010/main" val="198274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ABD6E-9E3B-4EF9-A1D0-6E853589D0D9}"/>
              </a:ext>
            </a:extLst>
          </p:cNvPr>
          <p:cNvSpPr>
            <a:spLocks noGrp="1"/>
          </p:cNvSpPr>
          <p:nvPr>
            <p:ph type="title"/>
          </p:nvPr>
        </p:nvSpPr>
        <p:spPr/>
        <p:txBody>
          <a:bodyPr>
            <a:normAutofit/>
          </a:bodyPr>
          <a:lstStyle/>
          <a:p>
            <a:r>
              <a:rPr kumimoji="1" lang="ja-JP" altLang="en-US" dirty="0"/>
              <a:t>～</a:t>
            </a:r>
            <a:r>
              <a:rPr lang="ja-JP" altLang="en-US" dirty="0"/>
              <a:t>ディファードレンダリングとフォワードレンダリングの融合</a:t>
            </a:r>
            <a:r>
              <a:rPr kumimoji="1" lang="ja-JP" altLang="en-US" dirty="0"/>
              <a:t>～</a:t>
            </a:r>
          </a:p>
        </p:txBody>
      </p:sp>
      <p:sp>
        <p:nvSpPr>
          <p:cNvPr id="3" name="コンテンツ プレースホルダー 2">
            <a:extLst>
              <a:ext uri="{FF2B5EF4-FFF2-40B4-BE49-F238E27FC236}">
                <a16:creationId xmlns:a16="http://schemas.microsoft.com/office/drawing/2014/main" id="{5B81CE29-823E-42E4-9FCE-6979A67404D9}"/>
              </a:ext>
            </a:extLst>
          </p:cNvPr>
          <p:cNvSpPr>
            <a:spLocks noGrp="1"/>
          </p:cNvSpPr>
          <p:nvPr>
            <p:ph idx="1"/>
          </p:nvPr>
        </p:nvSpPr>
        <p:spPr>
          <a:xfrm>
            <a:off x="677333" y="2160589"/>
            <a:ext cx="9829301" cy="3880773"/>
          </a:xfrm>
        </p:spPr>
        <p:txBody>
          <a:bodyPr/>
          <a:lstStyle/>
          <a:p>
            <a:r>
              <a:rPr lang="ja-JP" altLang="en-US" sz="2000" dirty="0"/>
              <a:t>ディファードレンダリングとフォワードレンダリングの融合。</a:t>
            </a:r>
            <a:endParaRPr lang="en-US" altLang="ja-JP" sz="2000" dirty="0"/>
          </a:p>
          <a:p>
            <a:r>
              <a:rPr lang="ja-JP" altLang="en-US" sz="2000" dirty="0"/>
              <a:t>以下の</a:t>
            </a:r>
            <a:r>
              <a:rPr lang="en-US" altLang="ja-JP" sz="2000" dirty="0"/>
              <a:t>3</a:t>
            </a:r>
            <a:r>
              <a:rPr lang="ja-JP" altLang="en-US" sz="2000" dirty="0"/>
              <a:t>つの手順。</a:t>
            </a:r>
            <a:endParaRPr kumimoji="1" lang="en-US" altLang="ja-JP" sz="2000" dirty="0"/>
          </a:p>
          <a:p>
            <a:pPr lvl="1"/>
            <a:r>
              <a:rPr lang="en-US" altLang="ja-JP" sz="2000" dirty="0"/>
              <a:t>1.</a:t>
            </a:r>
            <a:r>
              <a:rPr lang="ja-JP" altLang="en-US" sz="2000" dirty="0"/>
              <a:t>ディファ</a:t>
            </a:r>
            <a:r>
              <a:rPr lang="en-US" altLang="ja-JP" sz="2000" dirty="0"/>
              <a:t>―</a:t>
            </a:r>
            <a:r>
              <a:rPr lang="ja-JP" altLang="en-US" sz="2000" dirty="0"/>
              <a:t>ドライティングに必要な情報を</a:t>
            </a:r>
            <a:r>
              <a:rPr lang="en-US" altLang="ja-JP" sz="2000" dirty="0"/>
              <a:t>7</a:t>
            </a:r>
            <a:r>
              <a:rPr lang="ja-JP" altLang="en-US" sz="2000" dirty="0"/>
              <a:t>枚の</a:t>
            </a:r>
            <a:r>
              <a:rPr lang="en-US" altLang="ja-JP" sz="2000" dirty="0"/>
              <a:t>G-Buffer</a:t>
            </a:r>
            <a:r>
              <a:rPr lang="ja-JP" altLang="en-US" sz="2000" dirty="0"/>
              <a:t>に書き込む。</a:t>
            </a:r>
            <a:endParaRPr lang="en-US" altLang="ja-JP" sz="2000" dirty="0"/>
          </a:p>
          <a:p>
            <a:pPr lvl="1"/>
            <a:r>
              <a:rPr kumimoji="1" lang="en-US" altLang="ja-JP" sz="2000" dirty="0"/>
              <a:t>2.B-Buffer</a:t>
            </a:r>
            <a:r>
              <a:rPr kumimoji="1" lang="ja-JP" altLang="en-US" sz="2000" dirty="0"/>
              <a:t>の情報をもとにディファ</a:t>
            </a:r>
            <a:r>
              <a:rPr kumimoji="1" lang="en-US" altLang="ja-JP" sz="2000" dirty="0"/>
              <a:t>―</a:t>
            </a:r>
            <a:r>
              <a:rPr kumimoji="1" lang="ja-JP" altLang="en-US" sz="2000" dirty="0"/>
              <a:t>ドライティングを行う。</a:t>
            </a:r>
            <a:endParaRPr kumimoji="1" lang="en-US" altLang="ja-JP" sz="2000" dirty="0"/>
          </a:p>
          <a:p>
            <a:pPr lvl="1"/>
            <a:r>
              <a:rPr lang="en-US" altLang="ja-JP" sz="2000" dirty="0"/>
              <a:t>3.</a:t>
            </a:r>
            <a:r>
              <a:rPr lang="ja-JP" altLang="en-US" sz="2000" dirty="0"/>
              <a:t>特殊なライティングのモデルをフォワードレンダリングで描画する。</a:t>
            </a:r>
            <a:endParaRPr lang="en-US" altLang="ja-JP" sz="2000" dirty="0"/>
          </a:p>
        </p:txBody>
      </p:sp>
    </p:spTree>
    <p:extLst>
      <p:ext uri="{BB962C8B-B14F-4D97-AF65-F5344CB8AC3E}">
        <p14:creationId xmlns:p14="http://schemas.microsoft.com/office/powerpoint/2010/main" val="1705729425"/>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250</TotalTime>
  <Words>625</Words>
  <Application>Microsoft Office PowerPoint</Application>
  <PresentationFormat>ワイド画面</PresentationFormat>
  <Paragraphs>58</Paragraphs>
  <Slides>14</Slides>
  <Notes>0</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-apple-system</vt:lpstr>
      <vt:lpstr>メイリオ</vt:lpstr>
      <vt:lpstr>Arial</vt:lpstr>
      <vt:lpstr>Trebuchet MS</vt:lpstr>
      <vt:lpstr>Wingdings 3</vt:lpstr>
      <vt:lpstr>ファセット</vt:lpstr>
      <vt:lpstr>メビリンス</vt:lpstr>
      <vt:lpstr>～作品概要～</vt:lpstr>
      <vt:lpstr>～作品動画～</vt:lpstr>
      <vt:lpstr>～メビウスの輪のステージでの移動～</vt:lpstr>
      <vt:lpstr>～メビウスの輪のステージでの移動～</vt:lpstr>
      <vt:lpstr>～メビウスの輪のステージでの移動～</vt:lpstr>
      <vt:lpstr>～メビウスの輪のステージでの移動～</vt:lpstr>
      <vt:lpstr>～メビウスの輪のステージでの移動～</vt:lpstr>
      <vt:lpstr>～ディファードレンダリングとフォワードレンダリングの融合～</vt:lpstr>
      <vt:lpstr>～ディファードレンダリングとフォワードレンダリングの融合～</vt:lpstr>
      <vt:lpstr>～ディファードレンダリングとフォワードレンダリングの融合～</vt:lpstr>
      <vt:lpstr>～ディファードレンダリングとフォワードレンダリングの融合～</vt:lpstr>
      <vt:lpstr>～ディファードレンダリングとフォワードレンダリングの融合～</vt:lpstr>
      <vt:lpstr>以上です。 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自己PR資料</dc:title>
  <dc:creator>真央 米地</dc:creator>
  <cp:lastModifiedBy>真央 米地</cp:lastModifiedBy>
  <cp:revision>23</cp:revision>
  <dcterms:created xsi:type="dcterms:W3CDTF">2021-12-15T17:43:00Z</dcterms:created>
  <dcterms:modified xsi:type="dcterms:W3CDTF">2022-02-06T13:15:14Z</dcterms:modified>
</cp:coreProperties>
</file>