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D51B-E5AA-438C-9FD7-D06AEA21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7B3-D1DA-4CA5-BBD0-8EDBA78D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CE44C-4C26-4739-9FE7-7A7E245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3716-BC9D-466C-A223-67B9EE8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8FDDF-F2BC-4003-BD29-C22041B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D6A5-0D0C-45DE-B383-91AC276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C07052-BE4E-462D-984A-069BD68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39E02-AF79-4C55-8454-77B4E37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E0580-4A79-4CCB-8B65-0DC80A3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299A-9151-4F41-8123-BA4FC57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67CBA-519F-4949-91C6-66A35E22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263C4-DCC9-461B-AFDD-0E21F5C8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DA0E5-ED28-4A55-A179-CEDD87B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EE717-E48F-4E14-8CBF-5C4C3B8D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73796-477D-47E2-9B44-B9927F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C609A-321E-4000-9C56-09CFFC4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1519-33AD-4C8E-A25E-3D81E02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5E06-546D-4145-AF0C-80314AB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5A663-9813-4116-A492-A276D47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756FD-45F7-4BEC-AE1E-73C4BC65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FCD1-9979-4B8C-831F-2AA8F43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F0C72-74B2-4938-BFB3-A7BB7CC1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5445-B2B5-4FEB-8D8E-709B2FB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E5419-6ADB-4020-9C23-B36673D1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C02E3-84BD-4245-8005-AD0EC0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7B7-B766-4D0C-A908-0CD9FE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B4FDF-1BE0-4E48-ACBE-D8E8BC72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A8D941-EA4A-44C2-A607-BB4D565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C32CE-2C71-40B2-9C42-D410D24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3236C-CED0-426D-8BF3-9843B0B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A5A0-9056-4B93-AC49-8011D6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8E5-6186-4357-A18C-52DA9E1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EB504-0CEB-46A0-8C9D-387EA504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FD30A-ACB5-4001-BC97-C20F6CA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7DDDAB-03E3-4E58-BB44-0CF1FBA8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C30B61-5EE2-45C8-9E38-2164BB69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0DF0C8-FC0A-4842-A884-8A7F3CF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13E87-4519-4C22-B76F-97029C6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4B13E2-3E51-418E-A651-048ABF7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DB4B-2907-46F5-84D5-A1607F7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35BE7-8F86-4440-9D22-C78B78B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0C8A7-5810-4093-97BB-5E1DF61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C0AEE2-0914-463D-BD54-A2E8280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2CD4-B8E3-4A74-9834-09073487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6F204-C587-4F95-A72E-342D041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E3670-117A-4184-90E3-5D631DD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B484D-539B-4343-B456-0CCB743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DEA2F-04BD-4875-B025-02D55E4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00230-5D16-4D40-87C6-B1B76749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B9522-F37A-498D-AAC0-A107921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D29CE-4EB9-47E5-9D35-CC03DD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237C06-9EB7-43B9-AB4D-D15E1EF2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BDFFD-D5ED-4DDD-96FB-FCCC6F9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94B3D7-5302-433F-89B6-1D351571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A8213-066B-48B1-AB09-997D6FD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7256E-2CE9-468A-A1D6-EEF7A3C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DBCDA-18FE-4102-9B5B-3C4B4BC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8C74A-3EA8-4A4E-B62D-0E630717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28D2C-218C-4A55-9399-20B1CCE1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5B5B-C54B-4378-8692-98C76D62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DD607-4AAC-4B4C-9581-56663B46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F4E97-AD7A-4291-95D1-50F6495E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AE9A-9087-4D68-9EE2-862E1C5D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方体 4">
            <a:extLst>
              <a:ext uri="{FF2B5EF4-FFF2-40B4-BE49-F238E27FC236}">
                <a16:creationId xmlns:a16="http://schemas.microsoft.com/office/drawing/2014/main" id="{00FFC0FA-A23E-47C2-B081-DDA6B1A46FF5}"/>
              </a:ext>
            </a:extLst>
          </p:cNvPr>
          <p:cNvSpPr/>
          <p:nvPr/>
        </p:nvSpPr>
        <p:spPr>
          <a:xfrm>
            <a:off x="1472452" y="444473"/>
            <a:ext cx="3061447" cy="2984527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b="1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9201496-A1DC-4829-9A3B-7BA4A74863C5}"/>
              </a:ext>
            </a:extLst>
          </p:cNvPr>
          <p:cNvSpPr/>
          <p:nvPr/>
        </p:nvSpPr>
        <p:spPr>
          <a:xfrm>
            <a:off x="2286000" y="2272913"/>
            <a:ext cx="259976" cy="2599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7EC6B96D-8F65-4E0B-A56E-3A56E123C2B1}"/>
              </a:ext>
            </a:extLst>
          </p:cNvPr>
          <p:cNvSpPr/>
          <p:nvPr/>
        </p:nvSpPr>
        <p:spPr>
          <a:xfrm>
            <a:off x="2545976" y="2272913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336332F-BF03-4A84-8F6A-ED123ED07C4E}"/>
              </a:ext>
            </a:extLst>
          </p:cNvPr>
          <p:cNvSpPr/>
          <p:nvPr/>
        </p:nvSpPr>
        <p:spPr>
          <a:xfrm>
            <a:off x="2550458" y="2012937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3FF6BDF-7EB7-4CAE-A840-9A62E04FFA5C}"/>
              </a:ext>
            </a:extLst>
          </p:cNvPr>
          <p:cNvSpPr/>
          <p:nvPr/>
        </p:nvSpPr>
        <p:spPr>
          <a:xfrm>
            <a:off x="2281518" y="2012937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1527096-F2AC-495A-B0BE-28BA76D1835C}"/>
              </a:ext>
            </a:extLst>
          </p:cNvPr>
          <p:cNvSpPr/>
          <p:nvPr/>
        </p:nvSpPr>
        <p:spPr>
          <a:xfrm>
            <a:off x="2012578" y="2012937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DFE168F0-3C7F-4E7C-B0BA-929183856524}"/>
              </a:ext>
            </a:extLst>
          </p:cNvPr>
          <p:cNvSpPr/>
          <p:nvPr/>
        </p:nvSpPr>
        <p:spPr>
          <a:xfrm>
            <a:off x="2003614" y="2272913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38922B8-614F-4A0A-9CBE-2EBB77A80B5E}"/>
              </a:ext>
            </a:extLst>
          </p:cNvPr>
          <p:cNvSpPr/>
          <p:nvPr/>
        </p:nvSpPr>
        <p:spPr>
          <a:xfrm>
            <a:off x="2545976" y="253288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8D32A32-57E5-47BC-A8C5-4A4269C91280}"/>
              </a:ext>
            </a:extLst>
          </p:cNvPr>
          <p:cNvSpPr/>
          <p:nvPr/>
        </p:nvSpPr>
        <p:spPr>
          <a:xfrm>
            <a:off x="2263590" y="253288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9E481F5-092D-4DF7-A82A-02E36BD04553}"/>
              </a:ext>
            </a:extLst>
          </p:cNvPr>
          <p:cNvSpPr/>
          <p:nvPr/>
        </p:nvSpPr>
        <p:spPr>
          <a:xfrm>
            <a:off x="2017060" y="253288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4C5D60-586D-4B32-A04E-4334EED443A6}"/>
              </a:ext>
            </a:extLst>
          </p:cNvPr>
          <p:cNvSpPr txBox="1"/>
          <p:nvPr/>
        </p:nvSpPr>
        <p:spPr>
          <a:xfrm>
            <a:off x="1017143" y="3422653"/>
            <a:ext cx="281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今から描画するテクセルの深度値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F6D3B9-4D19-485C-A41D-33692676C333}"/>
              </a:ext>
            </a:extLst>
          </p:cNvPr>
          <p:cNvSpPr txBox="1"/>
          <p:nvPr/>
        </p:nvSpPr>
        <p:spPr>
          <a:xfrm>
            <a:off x="985767" y="1452112"/>
            <a:ext cx="28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近傍</a:t>
            </a:r>
            <a:r>
              <a:rPr lang="en-US" altLang="ja-JP" b="1" dirty="0">
                <a:solidFill>
                  <a:srgbClr val="0070C0"/>
                </a:solidFill>
              </a:rPr>
              <a:t>8</a:t>
            </a:r>
            <a:r>
              <a:rPr lang="ja-JP" altLang="en-US" b="1" dirty="0">
                <a:solidFill>
                  <a:srgbClr val="0070C0"/>
                </a:solidFill>
              </a:rPr>
              <a:t>テクセルの深度値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1BAE0721-0D08-4EC2-A2F7-9322015DB5D8}"/>
              </a:ext>
            </a:extLst>
          </p:cNvPr>
          <p:cNvSpPr/>
          <p:nvPr/>
        </p:nvSpPr>
        <p:spPr>
          <a:xfrm>
            <a:off x="7496735" y="444473"/>
            <a:ext cx="3061447" cy="2984527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395B13-0DB3-4F9E-826E-050EB280E0EE}"/>
              </a:ext>
            </a:extLst>
          </p:cNvPr>
          <p:cNvSpPr/>
          <p:nvPr/>
        </p:nvSpPr>
        <p:spPr>
          <a:xfrm>
            <a:off x="7407091" y="2272913"/>
            <a:ext cx="259976" cy="2599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4EA0178-92C5-4AB3-90EA-07908EAD8865}"/>
              </a:ext>
            </a:extLst>
          </p:cNvPr>
          <p:cNvSpPr/>
          <p:nvPr/>
        </p:nvSpPr>
        <p:spPr>
          <a:xfrm>
            <a:off x="7667067" y="2272913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CF54247-AB40-4B88-B147-A985535BCCAF}"/>
              </a:ext>
            </a:extLst>
          </p:cNvPr>
          <p:cNvSpPr/>
          <p:nvPr/>
        </p:nvSpPr>
        <p:spPr>
          <a:xfrm>
            <a:off x="7671549" y="2012937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F05E381-841C-418E-A3B8-F1D51EA51068}"/>
              </a:ext>
            </a:extLst>
          </p:cNvPr>
          <p:cNvSpPr/>
          <p:nvPr/>
        </p:nvSpPr>
        <p:spPr>
          <a:xfrm>
            <a:off x="7402609" y="2012937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33AAE84-7695-4719-91F1-4FDEB051611C}"/>
              </a:ext>
            </a:extLst>
          </p:cNvPr>
          <p:cNvSpPr/>
          <p:nvPr/>
        </p:nvSpPr>
        <p:spPr>
          <a:xfrm>
            <a:off x="7133669" y="2012937"/>
            <a:ext cx="259976" cy="2599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7339E71-186A-404B-8D16-5EFEF19F6BB0}"/>
              </a:ext>
            </a:extLst>
          </p:cNvPr>
          <p:cNvSpPr/>
          <p:nvPr/>
        </p:nvSpPr>
        <p:spPr>
          <a:xfrm>
            <a:off x="7124705" y="2272913"/>
            <a:ext cx="259976" cy="2599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82DE8E0-01B0-4F53-A12C-C990FEBB7AB2}"/>
              </a:ext>
            </a:extLst>
          </p:cNvPr>
          <p:cNvSpPr/>
          <p:nvPr/>
        </p:nvSpPr>
        <p:spPr>
          <a:xfrm>
            <a:off x="7667067" y="253288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740A777-B7D9-46F3-A5C9-8FA01E84EBE5}"/>
              </a:ext>
            </a:extLst>
          </p:cNvPr>
          <p:cNvSpPr/>
          <p:nvPr/>
        </p:nvSpPr>
        <p:spPr>
          <a:xfrm>
            <a:off x="7384681" y="253288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DE79A6B-895A-48AB-830E-7C157C8AC636}"/>
              </a:ext>
            </a:extLst>
          </p:cNvPr>
          <p:cNvSpPr/>
          <p:nvPr/>
        </p:nvSpPr>
        <p:spPr>
          <a:xfrm>
            <a:off x="7138151" y="2532889"/>
            <a:ext cx="259976" cy="2599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D23770-E163-41B6-8B3E-BBDEF9CBAB80}"/>
              </a:ext>
            </a:extLst>
          </p:cNvPr>
          <p:cNvSpPr txBox="1"/>
          <p:nvPr/>
        </p:nvSpPr>
        <p:spPr>
          <a:xfrm>
            <a:off x="6211836" y="3417478"/>
            <a:ext cx="281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今から描画するテクセルの深度値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0316FFB-A5A7-40CA-8B1C-D9800219F28E}"/>
              </a:ext>
            </a:extLst>
          </p:cNvPr>
          <p:cNvSpPr txBox="1"/>
          <p:nvPr/>
        </p:nvSpPr>
        <p:spPr>
          <a:xfrm>
            <a:off x="6106858" y="1469012"/>
            <a:ext cx="28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近傍</a:t>
            </a:r>
            <a:r>
              <a:rPr lang="en-US" altLang="ja-JP" b="1" dirty="0">
                <a:solidFill>
                  <a:srgbClr val="0070C0"/>
                </a:solidFill>
              </a:rPr>
              <a:t>8</a:t>
            </a:r>
            <a:r>
              <a:rPr lang="ja-JP" altLang="en-US" b="1" dirty="0">
                <a:solidFill>
                  <a:srgbClr val="0070C0"/>
                </a:solidFill>
              </a:rPr>
              <a:t>テクセルの深度値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D082D86-D472-473D-B1F2-6C443E23AEDF}"/>
              </a:ext>
            </a:extLst>
          </p:cNvPr>
          <p:cNvSpPr/>
          <p:nvPr/>
        </p:nvSpPr>
        <p:spPr>
          <a:xfrm>
            <a:off x="145677" y="4489632"/>
            <a:ext cx="5555876" cy="19238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今から描画するテクセルの深度値</a:t>
            </a:r>
            <a:r>
              <a:rPr kumimoji="1" lang="ja-JP" altLang="en-US" b="1" dirty="0"/>
              <a:t>と</a:t>
            </a:r>
            <a:r>
              <a:rPr kumimoji="1" lang="ja-JP" altLang="en-US" b="1" dirty="0">
                <a:solidFill>
                  <a:srgbClr val="0070C0"/>
                </a:solidFill>
              </a:rPr>
              <a:t>近傍</a:t>
            </a:r>
            <a:r>
              <a:rPr kumimoji="1" lang="en-US" altLang="ja-JP" b="1" dirty="0">
                <a:solidFill>
                  <a:srgbClr val="0070C0"/>
                </a:solidFill>
              </a:rPr>
              <a:t>8</a:t>
            </a:r>
            <a:r>
              <a:rPr kumimoji="1" lang="ja-JP" altLang="en-US" b="1" dirty="0">
                <a:solidFill>
                  <a:srgbClr val="0070C0"/>
                </a:solidFill>
              </a:rPr>
              <a:t>テクセルの深度値の平均</a:t>
            </a:r>
            <a:r>
              <a:rPr kumimoji="1" lang="ja-JP" altLang="en-US" b="1" dirty="0"/>
              <a:t>の差の絶対値が一定以下</a:t>
            </a:r>
            <a:endParaRPr kumimoji="1" lang="en-US" altLang="ja-JP" b="1" dirty="0"/>
          </a:p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アウトラインを描画しない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C78F7958-90F8-4585-98ED-5E2AFB76EAB9}"/>
              </a:ext>
            </a:extLst>
          </p:cNvPr>
          <p:cNvSpPr/>
          <p:nvPr/>
        </p:nvSpPr>
        <p:spPr>
          <a:xfrm>
            <a:off x="6229352" y="4489632"/>
            <a:ext cx="5555876" cy="19238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今から描画するテクセルの深度値</a:t>
            </a:r>
            <a:r>
              <a:rPr kumimoji="1" lang="ja-JP" altLang="en-US" b="1" dirty="0"/>
              <a:t>と</a:t>
            </a:r>
            <a:r>
              <a:rPr kumimoji="1" lang="ja-JP" altLang="en-US" b="1" dirty="0">
                <a:solidFill>
                  <a:srgbClr val="0070C0"/>
                </a:solidFill>
              </a:rPr>
              <a:t>近傍</a:t>
            </a:r>
            <a:r>
              <a:rPr kumimoji="1" lang="en-US" altLang="ja-JP" b="1" dirty="0">
                <a:solidFill>
                  <a:srgbClr val="0070C0"/>
                </a:solidFill>
              </a:rPr>
              <a:t>8</a:t>
            </a:r>
            <a:r>
              <a:rPr kumimoji="1" lang="ja-JP" altLang="en-US" b="1" dirty="0">
                <a:solidFill>
                  <a:srgbClr val="0070C0"/>
                </a:solidFill>
              </a:rPr>
              <a:t>テクセルの深度値の平均</a:t>
            </a:r>
            <a:r>
              <a:rPr kumimoji="1" lang="ja-JP" altLang="en-US" b="1" dirty="0"/>
              <a:t>の差の絶対値が一定より大きい</a:t>
            </a:r>
          </a:p>
          <a:p>
            <a:pPr algn="ctr"/>
            <a:r>
              <a:rPr kumimoji="1" lang="ja-JP" altLang="en-US" b="1" dirty="0">
                <a:highlight>
                  <a:srgbClr val="FF0000"/>
                </a:highlight>
              </a:rPr>
              <a:t>アウトラインを描画する</a:t>
            </a: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C6FE2BE-71AD-46E2-9027-0B25E144B005}"/>
              </a:ext>
            </a:extLst>
          </p:cNvPr>
          <p:cNvSpPr/>
          <p:nvPr/>
        </p:nvSpPr>
        <p:spPr>
          <a:xfrm>
            <a:off x="1255059" y="2429435"/>
            <a:ext cx="1138517" cy="968189"/>
          </a:xfrm>
          <a:custGeom>
            <a:avLst/>
            <a:gdLst>
              <a:gd name="connsiteX0" fmla="*/ 0 w 1138517"/>
              <a:gd name="connsiteY0" fmla="*/ 968189 h 968189"/>
              <a:gd name="connsiteX1" fmla="*/ 251012 w 1138517"/>
              <a:gd name="connsiteY1" fmla="*/ 170330 h 968189"/>
              <a:gd name="connsiteX2" fmla="*/ 1138517 w 1138517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517" h="968189">
                <a:moveTo>
                  <a:pt x="0" y="968189"/>
                </a:moveTo>
                <a:cubicBezTo>
                  <a:pt x="30629" y="649942"/>
                  <a:pt x="61259" y="331695"/>
                  <a:pt x="251012" y="170330"/>
                </a:cubicBezTo>
                <a:cubicBezTo>
                  <a:pt x="440765" y="8965"/>
                  <a:pt x="789641" y="4482"/>
                  <a:pt x="113851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2F780DC1-8D78-4EC7-8E76-10E93996EC40}"/>
              </a:ext>
            </a:extLst>
          </p:cNvPr>
          <p:cNvSpPr/>
          <p:nvPr/>
        </p:nvSpPr>
        <p:spPr>
          <a:xfrm>
            <a:off x="6457600" y="2447506"/>
            <a:ext cx="1138517" cy="968189"/>
          </a:xfrm>
          <a:custGeom>
            <a:avLst/>
            <a:gdLst>
              <a:gd name="connsiteX0" fmla="*/ 0 w 1138517"/>
              <a:gd name="connsiteY0" fmla="*/ 968189 h 968189"/>
              <a:gd name="connsiteX1" fmla="*/ 251012 w 1138517"/>
              <a:gd name="connsiteY1" fmla="*/ 170330 h 968189"/>
              <a:gd name="connsiteX2" fmla="*/ 1138517 w 1138517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517" h="968189">
                <a:moveTo>
                  <a:pt x="0" y="968189"/>
                </a:moveTo>
                <a:cubicBezTo>
                  <a:pt x="30629" y="649942"/>
                  <a:pt x="61259" y="331695"/>
                  <a:pt x="251012" y="170330"/>
                </a:cubicBezTo>
                <a:cubicBezTo>
                  <a:pt x="440765" y="8965"/>
                  <a:pt x="789641" y="4482"/>
                  <a:pt x="113851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0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方体 13">
            <a:extLst>
              <a:ext uri="{FF2B5EF4-FFF2-40B4-BE49-F238E27FC236}">
                <a16:creationId xmlns:a16="http://schemas.microsoft.com/office/drawing/2014/main" id="{1BAE0721-0D08-4EC2-A2F7-9322015DB5D8}"/>
              </a:ext>
            </a:extLst>
          </p:cNvPr>
          <p:cNvSpPr/>
          <p:nvPr/>
        </p:nvSpPr>
        <p:spPr>
          <a:xfrm>
            <a:off x="4287370" y="574461"/>
            <a:ext cx="3061447" cy="2984527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395B13-0DB3-4F9E-826E-050EB280E0EE}"/>
              </a:ext>
            </a:extLst>
          </p:cNvPr>
          <p:cNvSpPr/>
          <p:nvPr/>
        </p:nvSpPr>
        <p:spPr>
          <a:xfrm>
            <a:off x="6465797" y="2368368"/>
            <a:ext cx="259976" cy="2599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4EA0178-92C5-4AB3-90EA-07908EAD8865}"/>
              </a:ext>
            </a:extLst>
          </p:cNvPr>
          <p:cNvSpPr/>
          <p:nvPr/>
        </p:nvSpPr>
        <p:spPr>
          <a:xfrm>
            <a:off x="6725773" y="2368368"/>
            <a:ext cx="259976" cy="2599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CF54247-AB40-4B88-B147-A985535BCCAF}"/>
              </a:ext>
            </a:extLst>
          </p:cNvPr>
          <p:cNvSpPr/>
          <p:nvPr/>
        </p:nvSpPr>
        <p:spPr>
          <a:xfrm>
            <a:off x="6730255" y="2108392"/>
            <a:ext cx="259976" cy="2599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F05E381-841C-418E-A3B8-F1D51EA51068}"/>
              </a:ext>
            </a:extLst>
          </p:cNvPr>
          <p:cNvSpPr/>
          <p:nvPr/>
        </p:nvSpPr>
        <p:spPr>
          <a:xfrm>
            <a:off x="6461315" y="2108392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33AAE84-7695-4719-91F1-4FDEB051611C}"/>
              </a:ext>
            </a:extLst>
          </p:cNvPr>
          <p:cNvSpPr/>
          <p:nvPr/>
        </p:nvSpPr>
        <p:spPr>
          <a:xfrm>
            <a:off x="6192375" y="2108392"/>
            <a:ext cx="259976" cy="2599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7339E71-186A-404B-8D16-5EFEF19F6BB0}"/>
              </a:ext>
            </a:extLst>
          </p:cNvPr>
          <p:cNvSpPr/>
          <p:nvPr/>
        </p:nvSpPr>
        <p:spPr>
          <a:xfrm>
            <a:off x="6183411" y="2368368"/>
            <a:ext cx="259976" cy="2599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82DE8E0-01B0-4F53-A12C-C990FEBB7AB2}"/>
              </a:ext>
            </a:extLst>
          </p:cNvPr>
          <p:cNvSpPr/>
          <p:nvPr/>
        </p:nvSpPr>
        <p:spPr>
          <a:xfrm>
            <a:off x="6725773" y="2628344"/>
            <a:ext cx="259976" cy="2599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740A777-B7D9-46F3-A5C9-8FA01E84EBE5}"/>
              </a:ext>
            </a:extLst>
          </p:cNvPr>
          <p:cNvSpPr/>
          <p:nvPr/>
        </p:nvSpPr>
        <p:spPr>
          <a:xfrm>
            <a:off x="6443387" y="2628344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DE79A6B-895A-48AB-830E-7C157C8AC636}"/>
              </a:ext>
            </a:extLst>
          </p:cNvPr>
          <p:cNvSpPr/>
          <p:nvPr/>
        </p:nvSpPr>
        <p:spPr>
          <a:xfrm>
            <a:off x="6196857" y="2628344"/>
            <a:ext cx="259976" cy="2599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D23770-E163-41B6-8B3E-BBDEF9CBAB80}"/>
              </a:ext>
            </a:extLst>
          </p:cNvPr>
          <p:cNvSpPr txBox="1"/>
          <p:nvPr/>
        </p:nvSpPr>
        <p:spPr>
          <a:xfrm>
            <a:off x="5270542" y="3512933"/>
            <a:ext cx="281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今から描画するテクセルの深度値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0316FFB-A5A7-40CA-8B1C-D9800219F28E}"/>
              </a:ext>
            </a:extLst>
          </p:cNvPr>
          <p:cNvSpPr txBox="1"/>
          <p:nvPr/>
        </p:nvSpPr>
        <p:spPr>
          <a:xfrm>
            <a:off x="5165564" y="1615081"/>
            <a:ext cx="28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近傍</a:t>
            </a:r>
            <a:r>
              <a:rPr lang="en-US" altLang="ja-JP" b="1" dirty="0">
                <a:solidFill>
                  <a:srgbClr val="0070C0"/>
                </a:solidFill>
              </a:rPr>
              <a:t>8</a:t>
            </a:r>
            <a:r>
              <a:rPr lang="ja-JP" altLang="en-US" b="1" dirty="0">
                <a:solidFill>
                  <a:srgbClr val="0070C0"/>
                </a:solidFill>
              </a:rPr>
              <a:t>テクセルの深度値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2F780DC1-8D78-4EC7-8E76-10E93996EC40}"/>
              </a:ext>
            </a:extLst>
          </p:cNvPr>
          <p:cNvSpPr/>
          <p:nvPr/>
        </p:nvSpPr>
        <p:spPr>
          <a:xfrm>
            <a:off x="5516306" y="2542961"/>
            <a:ext cx="1138517" cy="968189"/>
          </a:xfrm>
          <a:custGeom>
            <a:avLst/>
            <a:gdLst>
              <a:gd name="connsiteX0" fmla="*/ 0 w 1138517"/>
              <a:gd name="connsiteY0" fmla="*/ 968189 h 968189"/>
              <a:gd name="connsiteX1" fmla="*/ 251012 w 1138517"/>
              <a:gd name="connsiteY1" fmla="*/ 170330 h 968189"/>
              <a:gd name="connsiteX2" fmla="*/ 1138517 w 1138517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517" h="968189">
                <a:moveTo>
                  <a:pt x="0" y="968189"/>
                </a:moveTo>
                <a:cubicBezTo>
                  <a:pt x="30629" y="649942"/>
                  <a:pt x="61259" y="331695"/>
                  <a:pt x="251012" y="170330"/>
                </a:cubicBezTo>
                <a:cubicBezTo>
                  <a:pt x="440765" y="8965"/>
                  <a:pt x="789641" y="4482"/>
                  <a:pt x="113851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C07CAC2-53B4-42C6-A1FC-F72DD34664FE}"/>
              </a:ext>
            </a:extLst>
          </p:cNvPr>
          <p:cNvSpPr/>
          <p:nvPr/>
        </p:nvSpPr>
        <p:spPr>
          <a:xfrm>
            <a:off x="2738368" y="4395739"/>
            <a:ext cx="5555876" cy="19238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今から描画するテクセルの深度値</a:t>
            </a:r>
            <a:r>
              <a:rPr kumimoji="1" lang="ja-JP" altLang="en-US" b="1" dirty="0"/>
              <a:t>と</a:t>
            </a:r>
            <a:r>
              <a:rPr kumimoji="1" lang="ja-JP" altLang="en-US" b="1" dirty="0">
                <a:solidFill>
                  <a:srgbClr val="0070C0"/>
                </a:solidFill>
              </a:rPr>
              <a:t>近傍</a:t>
            </a:r>
            <a:r>
              <a:rPr kumimoji="1" lang="en-US" altLang="ja-JP" b="1" dirty="0">
                <a:solidFill>
                  <a:srgbClr val="0070C0"/>
                </a:solidFill>
              </a:rPr>
              <a:t>8</a:t>
            </a:r>
            <a:r>
              <a:rPr kumimoji="1" lang="ja-JP" altLang="en-US" b="1" dirty="0">
                <a:solidFill>
                  <a:srgbClr val="0070C0"/>
                </a:solidFill>
              </a:rPr>
              <a:t>テクセルの深度値の平均</a:t>
            </a:r>
            <a:r>
              <a:rPr kumimoji="1" lang="ja-JP" altLang="en-US" b="1" dirty="0"/>
              <a:t>の差の絶対値が一定以下</a:t>
            </a:r>
            <a:endParaRPr kumimoji="1" lang="en-US" altLang="ja-JP" b="1" dirty="0"/>
          </a:p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アウトラインを描画しない</a:t>
            </a:r>
          </a:p>
        </p:txBody>
      </p:sp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D4BE9F86-D055-4762-AFDD-AC047A23355E}"/>
              </a:ext>
            </a:extLst>
          </p:cNvPr>
          <p:cNvSpPr/>
          <p:nvPr/>
        </p:nvSpPr>
        <p:spPr>
          <a:xfrm>
            <a:off x="7680519" y="2066724"/>
            <a:ext cx="2250146" cy="1047186"/>
          </a:xfrm>
          <a:prstGeom prst="wedgeEllipseCallout">
            <a:avLst>
              <a:gd name="adj1" fmla="val -75506"/>
              <a:gd name="adj2" fmla="val 17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深度値の差が小さすぎる</a:t>
            </a:r>
          </a:p>
        </p:txBody>
      </p:sp>
    </p:spTree>
    <p:extLst>
      <p:ext uri="{BB962C8B-B14F-4D97-AF65-F5344CB8AC3E}">
        <p14:creationId xmlns:p14="http://schemas.microsoft.com/office/powerpoint/2010/main" val="122959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方体 13">
            <a:extLst>
              <a:ext uri="{FF2B5EF4-FFF2-40B4-BE49-F238E27FC236}">
                <a16:creationId xmlns:a16="http://schemas.microsoft.com/office/drawing/2014/main" id="{1BAE0721-0D08-4EC2-A2F7-9322015DB5D8}"/>
              </a:ext>
            </a:extLst>
          </p:cNvPr>
          <p:cNvSpPr/>
          <p:nvPr/>
        </p:nvSpPr>
        <p:spPr>
          <a:xfrm>
            <a:off x="4287370" y="574461"/>
            <a:ext cx="3061447" cy="2984527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395B13-0DB3-4F9E-826E-050EB280E0EE}"/>
              </a:ext>
            </a:extLst>
          </p:cNvPr>
          <p:cNvSpPr/>
          <p:nvPr/>
        </p:nvSpPr>
        <p:spPr>
          <a:xfrm>
            <a:off x="6465797" y="2368368"/>
            <a:ext cx="259976" cy="2599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4EA0178-92C5-4AB3-90EA-07908EAD8865}"/>
              </a:ext>
            </a:extLst>
          </p:cNvPr>
          <p:cNvSpPr/>
          <p:nvPr/>
        </p:nvSpPr>
        <p:spPr>
          <a:xfrm>
            <a:off x="6725773" y="2368368"/>
            <a:ext cx="259976" cy="2599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CF54247-AB40-4B88-B147-A985535BCCAF}"/>
              </a:ext>
            </a:extLst>
          </p:cNvPr>
          <p:cNvSpPr/>
          <p:nvPr/>
        </p:nvSpPr>
        <p:spPr>
          <a:xfrm>
            <a:off x="6730255" y="2108392"/>
            <a:ext cx="259976" cy="2599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F05E381-841C-418E-A3B8-F1D51EA51068}"/>
              </a:ext>
            </a:extLst>
          </p:cNvPr>
          <p:cNvSpPr/>
          <p:nvPr/>
        </p:nvSpPr>
        <p:spPr>
          <a:xfrm>
            <a:off x="6461315" y="2108392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33AAE84-7695-4719-91F1-4FDEB051611C}"/>
              </a:ext>
            </a:extLst>
          </p:cNvPr>
          <p:cNvSpPr/>
          <p:nvPr/>
        </p:nvSpPr>
        <p:spPr>
          <a:xfrm>
            <a:off x="6192375" y="2108392"/>
            <a:ext cx="259976" cy="2599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7339E71-186A-404B-8D16-5EFEF19F6BB0}"/>
              </a:ext>
            </a:extLst>
          </p:cNvPr>
          <p:cNvSpPr/>
          <p:nvPr/>
        </p:nvSpPr>
        <p:spPr>
          <a:xfrm>
            <a:off x="6183411" y="2368368"/>
            <a:ext cx="259976" cy="2599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82DE8E0-01B0-4F53-A12C-C990FEBB7AB2}"/>
              </a:ext>
            </a:extLst>
          </p:cNvPr>
          <p:cNvSpPr/>
          <p:nvPr/>
        </p:nvSpPr>
        <p:spPr>
          <a:xfrm>
            <a:off x="6725773" y="2628344"/>
            <a:ext cx="259976" cy="2599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740A777-B7D9-46F3-A5C9-8FA01E84EBE5}"/>
              </a:ext>
            </a:extLst>
          </p:cNvPr>
          <p:cNvSpPr/>
          <p:nvPr/>
        </p:nvSpPr>
        <p:spPr>
          <a:xfrm>
            <a:off x="6443387" y="2628344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DE79A6B-895A-48AB-830E-7C157C8AC636}"/>
              </a:ext>
            </a:extLst>
          </p:cNvPr>
          <p:cNvSpPr/>
          <p:nvPr/>
        </p:nvSpPr>
        <p:spPr>
          <a:xfrm>
            <a:off x="6196857" y="2628344"/>
            <a:ext cx="259976" cy="2599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D23770-E163-41B6-8B3E-BBDEF9CBAB80}"/>
              </a:ext>
            </a:extLst>
          </p:cNvPr>
          <p:cNvSpPr txBox="1"/>
          <p:nvPr/>
        </p:nvSpPr>
        <p:spPr>
          <a:xfrm>
            <a:off x="5270542" y="3512933"/>
            <a:ext cx="281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今から描画するテクセルの法線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0316FFB-A5A7-40CA-8B1C-D9800219F28E}"/>
              </a:ext>
            </a:extLst>
          </p:cNvPr>
          <p:cNvSpPr txBox="1"/>
          <p:nvPr/>
        </p:nvSpPr>
        <p:spPr>
          <a:xfrm>
            <a:off x="5165564" y="1615081"/>
            <a:ext cx="28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近傍</a:t>
            </a:r>
            <a:r>
              <a:rPr lang="en-US" altLang="ja-JP" b="1" dirty="0">
                <a:solidFill>
                  <a:srgbClr val="0070C0"/>
                </a:solidFill>
              </a:rPr>
              <a:t>8</a:t>
            </a:r>
            <a:r>
              <a:rPr lang="ja-JP" altLang="en-US" b="1" dirty="0">
                <a:solidFill>
                  <a:srgbClr val="0070C0"/>
                </a:solidFill>
              </a:rPr>
              <a:t>テクセルの法線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2F780DC1-8D78-4EC7-8E76-10E93996EC40}"/>
              </a:ext>
            </a:extLst>
          </p:cNvPr>
          <p:cNvSpPr/>
          <p:nvPr/>
        </p:nvSpPr>
        <p:spPr>
          <a:xfrm>
            <a:off x="5516306" y="2542961"/>
            <a:ext cx="1138517" cy="968189"/>
          </a:xfrm>
          <a:custGeom>
            <a:avLst/>
            <a:gdLst>
              <a:gd name="connsiteX0" fmla="*/ 0 w 1138517"/>
              <a:gd name="connsiteY0" fmla="*/ 968189 h 968189"/>
              <a:gd name="connsiteX1" fmla="*/ 251012 w 1138517"/>
              <a:gd name="connsiteY1" fmla="*/ 170330 h 968189"/>
              <a:gd name="connsiteX2" fmla="*/ 1138517 w 1138517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517" h="968189">
                <a:moveTo>
                  <a:pt x="0" y="968189"/>
                </a:moveTo>
                <a:cubicBezTo>
                  <a:pt x="30629" y="649942"/>
                  <a:pt x="61259" y="331695"/>
                  <a:pt x="251012" y="170330"/>
                </a:cubicBezTo>
                <a:cubicBezTo>
                  <a:pt x="440765" y="8965"/>
                  <a:pt x="789641" y="4482"/>
                  <a:pt x="113851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C07CAC2-53B4-42C6-A1FC-F72DD34664FE}"/>
              </a:ext>
            </a:extLst>
          </p:cNvPr>
          <p:cNvSpPr/>
          <p:nvPr/>
        </p:nvSpPr>
        <p:spPr>
          <a:xfrm>
            <a:off x="2842408" y="4395739"/>
            <a:ext cx="5347796" cy="19238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今から描画するテクセルの法線</a:t>
            </a:r>
            <a:r>
              <a:rPr kumimoji="1" lang="ja-JP" altLang="en-US" b="1" dirty="0"/>
              <a:t>と</a:t>
            </a:r>
            <a:r>
              <a:rPr kumimoji="1" lang="ja-JP" altLang="en-US" b="1" dirty="0">
                <a:solidFill>
                  <a:srgbClr val="0070C0"/>
                </a:solidFill>
              </a:rPr>
              <a:t>近傍</a:t>
            </a:r>
            <a:r>
              <a:rPr kumimoji="1" lang="en-US" altLang="ja-JP" b="1" dirty="0">
                <a:solidFill>
                  <a:srgbClr val="0070C0"/>
                </a:solidFill>
              </a:rPr>
              <a:t>8</a:t>
            </a:r>
            <a:r>
              <a:rPr kumimoji="1" lang="ja-JP" altLang="en-US" b="1" dirty="0">
                <a:solidFill>
                  <a:srgbClr val="0070C0"/>
                </a:solidFill>
              </a:rPr>
              <a:t>テクセルのそれぞれの法線</a:t>
            </a:r>
            <a:r>
              <a:rPr kumimoji="1" lang="ja-JP" altLang="en-US" b="1" dirty="0"/>
              <a:t>のどれかの内積が一定以下</a:t>
            </a:r>
            <a:endParaRPr kumimoji="1" lang="en-US" altLang="ja-JP" b="1" dirty="0"/>
          </a:p>
          <a:p>
            <a:pPr algn="ctr"/>
            <a:r>
              <a:rPr kumimoji="1" lang="ja-JP" altLang="en-US" b="1" dirty="0">
                <a:highlight>
                  <a:srgbClr val="FF0000"/>
                </a:highlight>
              </a:rPr>
              <a:t>アウトラインを描画する</a:t>
            </a:r>
          </a:p>
        </p:txBody>
      </p:sp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D4BE9F86-D055-4762-AFDD-AC047A23355E}"/>
              </a:ext>
            </a:extLst>
          </p:cNvPr>
          <p:cNvSpPr/>
          <p:nvPr/>
        </p:nvSpPr>
        <p:spPr>
          <a:xfrm>
            <a:off x="7859809" y="2616569"/>
            <a:ext cx="2250146" cy="1047186"/>
          </a:xfrm>
          <a:prstGeom prst="wedgeEllipseCallout">
            <a:avLst>
              <a:gd name="adj1" fmla="val -90247"/>
              <a:gd name="adj2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深度値の差が小さすぎる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7150AF-3FD9-4B9C-8557-58934A67A8CB}"/>
              </a:ext>
            </a:extLst>
          </p:cNvPr>
          <p:cNvCxnSpPr>
            <a:cxnSpLocks/>
          </p:cNvCxnSpPr>
          <p:nvPr/>
        </p:nvCxnSpPr>
        <p:spPr>
          <a:xfrm flipH="1">
            <a:off x="6201339" y="2486226"/>
            <a:ext cx="406042" cy="5260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1256D2-2B50-4A4A-9432-CEC31A9B4F68}"/>
              </a:ext>
            </a:extLst>
          </p:cNvPr>
          <p:cNvCxnSpPr>
            <a:cxnSpLocks/>
          </p:cNvCxnSpPr>
          <p:nvPr/>
        </p:nvCxnSpPr>
        <p:spPr>
          <a:xfrm flipH="1">
            <a:off x="6201339" y="2755393"/>
            <a:ext cx="406042" cy="5260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3982E8B-0E6B-4B8D-BE6B-DD110ACE0AAD}"/>
              </a:ext>
            </a:extLst>
          </p:cNvPr>
          <p:cNvCxnSpPr>
            <a:cxnSpLocks/>
          </p:cNvCxnSpPr>
          <p:nvPr/>
        </p:nvCxnSpPr>
        <p:spPr>
          <a:xfrm flipH="1">
            <a:off x="5923814" y="2729944"/>
            <a:ext cx="406042" cy="5260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64A725B-E97C-48DC-88B5-338A18FEBF8E}"/>
              </a:ext>
            </a:extLst>
          </p:cNvPr>
          <p:cNvCxnSpPr>
            <a:cxnSpLocks/>
          </p:cNvCxnSpPr>
          <p:nvPr/>
        </p:nvCxnSpPr>
        <p:spPr>
          <a:xfrm flipH="1">
            <a:off x="5923435" y="2500982"/>
            <a:ext cx="406042" cy="5260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72ABFAD-C315-4648-9FA1-DE095A69BAA3}"/>
              </a:ext>
            </a:extLst>
          </p:cNvPr>
          <p:cNvCxnSpPr>
            <a:cxnSpLocks/>
          </p:cNvCxnSpPr>
          <p:nvPr/>
        </p:nvCxnSpPr>
        <p:spPr>
          <a:xfrm flipH="1">
            <a:off x="5932399" y="2213692"/>
            <a:ext cx="406042" cy="5260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DCC2B57-EDC0-457A-A44E-475F3239ABC5}"/>
              </a:ext>
            </a:extLst>
          </p:cNvPr>
          <p:cNvCxnSpPr>
            <a:cxnSpLocks/>
          </p:cNvCxnSpPr>
          <p:nvPr/>
        </p:nvCxnSpPr>
        <p:spPr>
          <a:xfrm flipH="1">
            <a:off x="6175748" y="2213692"/>
            <a:ext cx="406042" cy="5260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AE66549-FCC7-4AC9-8C2D-98E20BED0EC8}"/>
              </a:ext>
            </a:extLst>
          </p:cNvPr>
          <p:cNvCxnSpPr>
            <a:cxnSpLocks/>
          </p:cNvCxnSpPr>
          <p:nvPr/>
        </p:nvCxnSpPr>
        <p:spPr>
          <a:xfrm>
            <a:off x="6885942" y="2231898"/>
            <a:ext cx="532625" cy="64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E8C86A7-8CA8-442B-A8F3-A294B31E2B68}"/>
              </a:ext>
            </a:extLst>
          </p:cNvPr>
          <p:cNvCxnSpPr>
            <a:cxnSpLocks/>
          </p:cNvCxnSpPr>
          <p:nvPr/>
        </p:nvCxnSpPr>
        <p:spPr>
          <a:xfrm>
            <a:off x="6868133" y="2519592"/>
            <a:ext cx="532625" cy="64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7AF6772-3BB0-451B-910B-94B2FC228CA6}"/>
              </a:ext>
            </a:extLst>
          </p:cNvPr>
          <p:cNvCxnSpPr>
            <a:cxnSpLocks/>
          </p:cNvCxnSpPr>
          <p:nvPr/>
        </p:nvCxnSpPr>
        <p:spPr>
          <a:xfrm>
            <a:off x="6875388" y="2760909"/>
            <a:ext cx="532625" cy="64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164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39</cp:revision>
  <dcterms:created xsi:type="dcterms:W3CDTF">2021-07-07T18:10:18Z</dcterms:created>
  <dcterms:modified xsi:type="dcterms:W3CDTF">2021-07-29T04:54:45Z</dcterms:modified>
</cp:coreProperties>
</file>