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269D01E-BC32-4049-B463-5C60D7B0CCD2}" styleName="テーマ スタイル 2 - アクセント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20000" cy="12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8CD51B-E5AA-438C-9FD7-D06AEA21B6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2C227B3-D1DA-4CA5-BBD0-8EDBA78D60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11CE44C-4C26-4739-9FE7-7A7E24587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81655-6741-4175-ADD9-444FBC533AFD}" type="datetimeFigureOut">
              <a:rPr kumimoji="1" lang="ja-JP" altLang="en-US" smtClean="0"/>
              <a:t>2021/8/3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F653716-BC9D-466C-A223-67B9EE81A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B98FDDF-F2BC-4003-BD29-C22041BE6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608AD-7DA0-440A-9CAB-1B0BCEA022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5751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70D6A5-0D0C-45DE-B383-91AC276DD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8C07052-BE4E-462D-984A-069BD68471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0439E02-AF79-4C55-8454-77B4E3722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81655-6741-4175-ADD9-444FBC533AFD}" type="datetimeFigureOut">
              <a:rPr kumimoji="1" lang="ja-JP" altLang="en-US" smtClean="0"/>
              <a:t>2021/8/3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B1E0580-4A79-4CCB-8B65-0DC80A3BE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A2E299A-9151-4F41-8123-BA4FC5710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608AD-7DA0-440A-9CAB-1B0BCEA022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5533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2467CBA-519F-4949-91C6-66A35E22CC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DB263C4-DCC9-461B-AFDD-0E21F5C810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05DA0E5-ED28-4A55-A179-CEDD87BF5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81655-6741-4175-ADD9-444FBC533AFD}" type="datetimeFigureOut">
              <a:rPr kumimoji="1" lang="ja-JP" altLang="en-US" smtClean="0"/>
              <a:t>2021/8/3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A6EE717-E48F-4E14-8CBF-5C4C3B8D4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A473796-477D-47E2-9B44-B9927FC62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608AD-7DA0-440A-9CAB-1B0BCEA022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2000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FC609A-321E-4000-9C56-09CFFC459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2DD1519-33AD-4C8E-A25E-3D81E02D0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55C5E06-546D-4145-AF0C-80314ABD7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81655-6741-4175-ADD9-444FBC533AFD}" type="datetimeFigureOut">
              <a:rPr kumimoji="1" lang="ja-JP" altLang="en-US" smtClean="0"/>
              <a:t>2021/8/3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2E5A663-9813-4116-A492-A276D47A8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8F756FD-45F7-4BEC-AE1E-73C4BC653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608AD-7DA0-440A-9CAB-1B0BCEA022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4491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78FCD1-9979-4B8C-831F-2AA8F4340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07F0C72-74B2-4938-BFB3-A7BB7CC199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C735445-B2B5-4FEB-8D8E-709B2FB8D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81655-6741-4175-ADD9-444FBC533AFD}" type="datetimeFigureOut">
              <a:rPr kumimoji="1" lang="ja-JP" altLang="en-US" smtClean="0"/>
              <a:t>2021/8/3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50E5419-6ADB-4020-9C23-B36673D1F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BC02E3-84BD-4245-8005-AD0EC071F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608AD-7DA0-440A-9CAB-1B0BCEA022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8614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EEA7B7-B766-4D0C-A908-0CD9FE9A3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A5B4FDF-1BE0-4E48-ACBE-D8E8BC72B3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EA8D941-EA4A-44C2-A607-BB4D565AFE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7FC32CE-2C71-40B2-9C42-D410D245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81655-6741-4175-ADD9-444FBC533AFD}" type="datetimeFigureOut">
              <a:rPr kumimoji="1" lang="ja-JP" altLang="en-US" smtClean="0"/>
              <a:t>2021/8/3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753236C-CED0-426D-8BF3-9843B0B66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851A5A0-9056-4B93-AC49-8011D64E6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608AD-7DA0-440A-9CAB-1B0BCEA022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9296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0C38E5-6186-4357-A18C-52DA9E1B2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27EB504-0CEB-46A0-8C9D-387EA50404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14FD30A-ACB5-4001-BC97-C20F6CAB05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27DDDAB-03E3-4E58-BB44-0CF1FBA835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4C30B61-5EE2-45C8-9E38-2164BB69CE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00DF0C8-FC0A-4842-A884-8A7F3CFA6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81655-6741-4175-ADD9-444FBC533AFD}" type="datetimeFigureOut">
              <a:rPr kumimoji="1" lang="ja-JP" altLang="en-US" smtClean="0"/>
              <a:t>2021/8/3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9B13E87-4519-4C22-B76F-97029C66B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64B13E2-3E51-418E-A651-048ABF7C5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608AD-7DA0-440A-9CAB-1B0BCEA022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6061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A1DB4B-2907-46F5-84D5-A1607F7A5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4C35BE7-8F86-4440-9D22-C78B78B80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81655-6741-4175-ADD9-444FBC533AFD}" type="datetimeFigureOut">
              <a:rPr kumimoji="1" lang="ja-JP" altLang="en-US" smtClean="0"/>
              <a:t>2021/8/3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680C8A7-5810-4093-97BB-5E1DF6185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7C0AEE2-0914-463D-BD54-A2E82806D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608AD-7DA0-440A-9CAB-1B0BCEA022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9418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53C2CD4-B8E3-4A74-9834-090734871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81655-6741-4175-ADD9-444FBC533AFD}" type="datetimeFigureOut">
              <a:rPr kumimoji="1" lang="ja-JP" altLang="en-US" smtClean="0"/>
              <a:t>2021/8/3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006F204-C587-4F95-A72E-342D0413C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0BE3670-117A-4184-90E3-5D631DDA2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608AD-7DA0-440A-9CAB-1B0BCEA022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6369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7B484D-539B-4343-B456-0CCB74370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CADEA2F-04BD-4875-B025-02D55E4F9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8800230-5D16-4D40-87C6-B1B76749E5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2DB9522-F37A-498D-AAC0-A10792170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81655-6741-4175-ADD9-444FBC533AFD}" type="datetimeFigureOut">
              <a:rPr kumimoji="1" lang="ja-JP" altLang="en-US" smtClean="0"/>
              <a:t>2021/8/3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1FD29CE-4EB9-47E5-9D35-CC03DD03B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0237C06-9EB7-43B9-AB4D-D15E1EF21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608AD-7DA0-440A-9CAB-1B0BCEA022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1274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7BDFFD-D5ED-4DDD-96FB-FCCC6F944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C94B3D7-5302-433F-89B6-1D351571F5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9CA8213-066B-48B1-AB09-997D6FD880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727256E-2CE9-468A-A1D6-EEF7A3C5E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81655-6741-4175-ADD9-444FBC533AFD}" type="datetimeFigureOut">
              <a:rPr kumimoji="1" lang="ja-JP" altLang="en-US" smtClean="0"/>
              <a:t>2021/8/3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05DBCDA-18FE-4102-9B5B-3C4B4BC36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C08C74A-3EA8-4A4E-B62D-0E6307171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608AD-7DA0-440A-9CAB-1B0BCEA022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5543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6E28D2C-218C-4A55-9399-20B1CCE14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D3A5B5B-C54B-4378-8692-98C76D62F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9BDD607-4AAC-4B4C-9581-56663B466A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81655-6741-4175-ADD9-444FBC533AFD}" type="datetimeFigureOut">
              <a:rPr kumimoji="1" lang="ja-JP" altLang="en-US" smtClean="0"/>
              <a:t>2021/8/3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1FF4E97-AD7A-4291-95D1-50F6495ED8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F10AE9A-9087-4D68-9EE2-862E1C5DEA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608AD-7DA0-440A-9CAB-1B0BCEA022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8945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抽象 が含まれている画像&#10;&#10;自動的に生成された説明">
            <a:extLst>
              <a:ext uri="{FF2B5EF4-FFF2-40B4-BE49-F238E27FC236}">
                <a16:creationId xmlns:a16="http://schemas.microsoft.com/office/drawing/2014/main" id="{6212454D-6053-4D3A-A2FF-FD2F4A20C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6914" y="618020"/>
            <a:ext cx="5758172" cy="5621959"/>
          </a:xfrm>
          <a:prstGeom prst="rect">
            <a:avLst/>
          </a:prstGeom>
        </p:spPr>
      </p:pic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7B7A81F0-2A15-46F1-9EFB-05076D132A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1146412"/>
              </p:ext>
            </p:extLst>
          </p:nvPr>
        </p:nvGraphicFramePr>
        <p:xfrm>
          <a:off x="2945500" y="555787"/>
          <a:ext cx="6301000" cy="5746423"/>
        </p:xfrm>
        <a:graphic>
          <a:graphicData uri="http://schemas.openxmlformats.org/drawingml/2006/table">
            <a:tbl>
              <a:tblPr firstRow="1" bandRow="1"/>
              <a:tblGrid>
                <a:gridCol w="315050">
                  <a:extLst>
                    <a:ext uri="{9D8B030D-6E8A-4147-A177-3AD203B41FA5}">
                      <a16:colId xmlns:a16="http://schemas.microsoft.com/office/drawing/2014/main" val="1253762292"/>
                    </a:ext>
                  </a:extLst>
                </a:gridCol>
                <a:gridCol w="315050">
                  <a:extLst>
                    <a:ext uri="{9D8B030D-6E8A-4147-A177-3AD203B41FA5}">
                      <a16:colId xmlns:a16="http://schemas.microsoft.com/office/drawing/2014/main" val="1884330551"/>
                    </a:ext>
                  </a:extLst>
                </a:gridCol>
                <a:gridCol w="315050">
                  <a:extLst>
                    <a:ext uri="{9D8B030D-6E8A-4147-A177-3AD203B41FA5}">
                      <a16:colId xmlns:a16="http://schemas.microsoft.com/office/drawing/2014/main" val="3776029422"/>
                    </a:ext>
                  </a:extLst>
                </a:gridCol>
                <a:gridCol w="315050">
                  <a:extLst>
                    <a:ext uri="{9D8B030D-6E8A-4147-A177-3AD203B41FA5}">
                      <a16:colId xmlns:a16="http://schemas.microsoft.com/office/drawing/2014/main" val="3743479277"/>
                    </a:ext>
                  </a:extLst>
                </a:gridCol>
                <a:gridCol w="315050">
                  <a:extLst>
                    <a:ext uri="{9D8B030D-6E8A-4147-A177-3AD203B41FA5}">
                      <a16:colId xmlns:a16="http://schemas.microsoft.com/office/drawing/2014/main" val="14173452"/>
                    </a:ext>
                  </a:extLst>
                </a:gridCol>
                <a:gridCol w="315050">
                  <a:extLst>
                    <a:ext uri="{9D8B030D-6E8A-4147-A177-3AD203B41FA5}">
                      <a16:colId xmlns:a16="http://schemas.microsoft.com/office/drawing/2014/main" val="298692647"/>
                    </a:ext>
                  </a:extLst>
                </a:gridCol>
                <a:gridCol w="315050">
                  <a:extLst>
                    <a:ext uri="{9D8B030D-6E8A-4147-A177-3AD203B41FA5}">
                      <a16:colId xmlns:a16="http://schemas.microsoft.com/office/drawing/2014/main" val="1336475662"/>
                    </a:ext>
                  </a:extLst>
                </a:gridCol>
                <a:gridCol w="315050">
                  <a:extLst>
                    <a:ext uri="{9D8B030D-6E8A-4147-A177-3AD203B41FA5}">
                      <a16:colId xmlns:a16="http://schemas.microsoft.com/office/drawing/2014/main" val="731383684"/>
                    </a:ext>
                  </a:extLst>
                </a:gridCol>
                <a:gridCol w="315050">
                  <a:extLst>
                    <a:ext uri="{9D8B030D-6E8A-4147-A177-3AD203B41FA5}">
                      <a16:colId xmlns:a16="http://schemas.microsoft.com/office/drawing/2014/main" val="561555905"/>
                    </a:ext>
                  </a:extLst>
                </a:gridCol>
                <a:gridCol w="315050">
                  <a:extLst>
                    <a:ext uri="{9D8B030D-6E8A-4147-A177-3AD203B41FA5}">
                      <a16:colId xmlns:a16="http://schemas.microsoft.com/office/drawing/2014/main" val="2029916611"/>
                    </a:ext>
                  </a:extLst>
                </a:gridCol>
                <a:gridCol w="315050">
                  <a:extLst>
                    <a:ext uri="{9D8B030D-6E8A-4147-A177-3AD203B41FA5}">
                      <a16:colId xmlns:a16="http://schemas.microsoft.com/office/drawing/2014/main" val="147798497"/>
                    </a:ext>
                  </a:extLst>
                </a:gridCol>
                <a:gridCol w="315050">
                  <a:extLst>
                    <a:ext uri="{9D8B030D-6E8A-4147-A177-3AD203B41FA5}">
                      <a16:colId xmlns:a16="http://schemas.microsoft.com/office/drawing/2014/main" val="963997374"/>
                    </a:ext>
                  </a:extLst>
                </a:gridCol>
                <a:gridCol w="315050">
                  <a:extLst>
                    <a:ext uri="{9D8B030D-6E8A-4147-A177-3AD203B41FA5}">
                      <a16:colId xmlns:a16="http://schemas.microsoft.com/office/drawing/2014/main" val="3101879902"/>
                    </a:ext>
                  </a:extLst>
                </a:gridCol>
                <a:gridCol w="315050">
                  <a:extLst>
                    <a:ext uri="{9D8B030D-6E8A-4147-A177-3AD203B41FA5}">
                      <a16:colId xmlns:a16="http://schemas.microsoft.com/office/drawing/2014/main" val="3162231161"/>
                    </a:ext>
                  </a:extLst>
                </a:gridCol>
                <a:gridCol w="315050">
                  <a:extLst>
                    <a:ext uri="{9D8B030D-6E8A-4147-A177-3AD203B41FA5}">
                      <a16:colId xmlns:a16="http://schemas.microsoft.com/office/drawing/2014/main" val="757480136"/>
                    </a:ext>
                  </a:extLst>
                </a:gridCol>
                <a:gridCol w="315050">
                  <a:extLst>
                    <a:ext uri="{9D8B030D-6E8A-4147-A177-3AD203B41FA5}">
                      <a16:colId xmlns:a16="http://schemas.microsoft.com/office/drawing/2014/main" val="1913967122"/>
                    </a:ext>
                  </a:extLst>
                </a:gridCol>
                <a:gridCol w="315050">
                  <a:extLst>
                    <a:ext uri="{9D8B030D-6E8A-4147-A177-3AD203B41FA5}">
                      <a16:colId xmlns:a16="http://schemas.microsoft.com/office/drawing/2014/main" val="1416226489"/>
                    </a:ext>
                  </a:extLst>
                </a:gridCol>
                <a:gridCol w="315050">
                  <a:extLst>
                    <a:ext uri="{9D8B030D-6E8A-4147-A177-3AD203B41FA5}">
                      <a16:colId xmlns:a16="http://schemas.microsoft.com/office/drawing/2014/main" val="3086359895"/>
                    </a:ext>
                  </a:extLst>
                </a:gridCol>
                <a:gridCol w="315050">
                  <a:extLst>
                    <a:ext uri="{9D8B030D-6E8A-4147-A177-3AD203B41FA5}">
                      <a16:colId xmlns:a16="http://schemas.microsoft.com/office/drawing/2014/main" val="2572466565"/>
                    </a:ext>
                  </a:extLst>
                </a:gridCol>
                <a:gridCol w="315050">
                  <a:extLst>
                    <a:ext uri="{9D8B030D-6E8A-4147-A177-3AD203B41FA5}">
                      <a16:colId xmlns:a16="http://schemas.microsoft.com/office/drawing/2014/main" val="3812803384"/>
                    </a:ext>
                  </a:extLst>
                </a:gridCol>
              </a:tblGrid>
              <a:tr h="287483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5951761"/>
                  </a:ext>
                </a:extLst>
              </a:tr>
              <a:tr h="134404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835771"/>
                  </a:ext>
                </a:extLst>
              </a:tr>
              <a:tr h="287483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0229619"/>
                  </a:ext>
                </a:extLst>
              </a:tr>
              <a:tr h="287483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5061436"/>
                  </a:ext>
                </a:extLst>
              </a:tr>
              <a:tr h="287483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0469091"/>
                  </a:ext>
                </a:extLst>
              </a:tr>
              <a:tr h="287483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5631700"/>
                  </a:ext>
                </a:extLst>
              </a:tr>
              <a:tr h="287483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2711144"/>
                  </a:ext>
                </a:extLst>
              </a:tr>
              <a:tr h="287483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7325482"/>
                  </a:ext>
                </a:extLst>
              </a:tr>
              <a:tr h="287483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659060"/>
                  </a:ext>
                </a:extLst>
              </a:tr>
              <a:tr h="287483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5179173"/>
                  </a:ext>
                </a:extLst>
              </a:tr>
              <a:tr h="287483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9513345"/>
                  </a:ext>
                </a:extLst>
              </a:tr>
              <a:tr h="287483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5866873"/>
                  </a:ext>
                </a:extLst>
              </a:tr>
              <a:tr h="287483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8791015"/>
                  </a:ext>
                </a:extLst>
              </a:tr>
              <a:tr h="287483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231820"/>
                  </a:ext>
                </a:extLst>
              </a:tr>
              <a:tr h="287483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0475395"/>
                  </a:ext>
                </a:extLst>
              </a:tr>
              <a:tr h="287483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5482067"/>
                  </a:ext>
                </a:extLst>
              </a:tr>
              <a:tr h="287483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3309885"/>
                  </a:ext>
                </a:extLst>
              </a:tr>
              <a:tr h="287483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780121"/>
                  </a:ext>
                </a:extLst>
              </a:tr>
              <a:tr h="287483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5401503"/>
                  </a:ext>
                </a:extLst>
              </a:tr>
              <a:tr h="287483"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49528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3135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抽象 が含まれている画像&#10;&#10;自動的に生成された説明">
            <a:extLst>
              <a:ext uri="{FF2B5EF4-FFF2-40B4-BE49-F238E27FC236}">
                <a16:creationId xmlns:a16="http://schemas.microsoft.com/office/drawing/2014/main" id="{6212454D-6053-4D3A-A2FF-FD2F4A20C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6914" y="618020"/>
            <a:ext cx="5758172" cy="5621959"/>
          </a:xfrm>
          <a:prstGeom prst="rect">
            <a:avLst/>
          </a:prstGeom>
        </p:spPr>
      </p:pic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7B7A81F0-2A15-46F1-9EFB-05076D132A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61881"/>
              </p:ext>
            </p:extLst>
          </p:nvPr>
        </p:nvGraphicFramePr>
        <p:xfrm>
          <a:off x="2945500" y="555787"/>
          <a:ext cx="6301000" cy="5746423"/>
        </p:xfrm>
        <a:graphic>
          <a:graphicData uri="http://schemas.openxmlformats.org/drawingml/2006/table">
            <a:tbl>
              <a:tblPr firstRow="1" bandRow="1"/>
              <a:tblGrid>
                <a:gridCol w="315050">
                  <a:extLst>
                    <a:ext uri="{9D8B030D-6E8A-4147-A177-3AD203B41FA5}">
                      <a16:colId xmlns:a16="http://schemas.microsoft.com/office/drawing/2014/main" val="1253762292"/>
                    </a:ext>
                  </a:extLst>
                </a:gridCol>
                <a:gridCol w="315050">
                  <a:extLst>
                    <a:ext uri="{9D8B030D-6E8A-4147-A177-3AD203B41FA5}">
                      <a16:colId xmlns:a16="http://schemas.microsoft.com/office/drawing/2014/main" val="1884330551"/>
                    </a:ext>
                  </a:extLst>
                </a:gridCol>
                <a:gridCol w="315050">
                  <a:extLst>
                    <a:ext uri="{9D8B030D-6E8A-4147-A177-3AD203B41FA5}">
                      <a16:colId xmlns:a16="http://schemas.microsoft.com/office/drawing/2014/main" val="3776029422"/>
                    </a:ext>
                  </a:extLst>
                </a:gridCol>
                <a:gridCol w="315050">
                  <a:extLst>
                    <a:ext uri="{9D8B030D-6E8A-4147-A177-3AD203B41FA5}">
                      <a16:colId xmlns:a16="http://schemas.microsoft.com/office/drawing/2014/main" val="3743479277"/>
                    </a:ext>
                  </a:extLst>
                </a:gridCol>
                <a:gridCol w="315050">
                  <a:extLst>
                    <a:ext uri="{9D8B030D-6E8A-4147-A177-3AD203B41FA5}">
                      <a16:colId xmlns:a16="http://schemas.microsoft.com/office/drawing/2014/main" val="14173452"/>
                    </a:ext>
                  </a:extLst>
                </a:gridCol>
                <a:gridCol w="315050">
                  <a:extLst>
                    <a:ext uri="{9D8B030D-6E8A-4147-A177-3AD203B41FA5}">
                      <a16:colId xmlns:a16="http://schemas.microsoft.com/office/drawing/2014/main" val="298692647"/>
                    </a:ext>
                  </a:extLst>
                </a:gridCol>
                <a:gridCol w="315050">
                  <a:extLst>
                    <a:ext uri="{9D8B030D-6E8A-4147-A177-3AD203B41FA5}">
                      <a16:colId xmlns:a16="http://schemas.microsoft.com/office/drawing/2014/main" val="1336475662"/>
                    </a:ext>
                  </a:extLst>
                </a:gridCol>
                <a:gridCol w="315050">
                  <a:extLst>
                    <a:ext uri="{9D8B030D-6E8A-4147-A177-3AD203B41FA5}">
                      <a16:colId xmlns:a16="http://schemas.microsoft.com/office/drawing/2014/main" val="731383684"/>
                    </a:ext>
                  </a:extLst>
                </a:gridCol>
                <a:gridCol w="315050">
                  <a:extLst>
                    <a:ext uri="{9D8B030D-6E8A-4147-A177-3AD203B41FA5}">
                      <a16:colId xmlns:a16="http://schemas.microsoft.com/office/drawing/2014/main" val="561555905"/>
                    </a:ext>
                  </a:extLst>
                </a:gridCol>
                <a:gridCol w="315050">
                  <a:extLst>
                    <a:ext uri="{9D8B030D-6E8A-4147-A177-3AD203B41FA5}">
                      <a16:colId xmlns:a16="http://schemas.microsoft.com/office/drawing/2014/main" val="2029916611"/>
                    </a:ext>
                  </a:extLst>
                </a:gridCol>
                <a:gridCol w="315050">
                  <a:extLst>
                    <a:ext uri="{9D8B030D-6E8A-4147-A177-3AD203B41FA5}">
                      <a16:colId xmlns:a16="http://schemas.microsoft.com/office/drawing/2014/main" val="147798497"/>
                    </a:ext>
                  </a:extLst>
                </a:gridCol>
                <a:gridCol w="315050">
                  <a:extLst>
                    <a:ext uri="{9D8B030D-6E8A-4147-A177-3AD203B41FA5}">
                      <a16:colId xmlns:a16="http://schemas.microsoft.com/office/drawing/2014/main" val="963997374"/>
                    </a:ext>
                  </a:extLst>
                </a:gridCol>
                <a:gridCol w="315050">
                  <a:extLst>
                    <a:ext uri="{9D8B030D-6E8A-4147-A177-3AD203B41FA5}">
                      <a16:colId xmlns:a16="http://schemas.microsoft.com/office/drawing/2014/main" val="3101879902"/>
                    </a:ext>
                  </a:extLst>
                </a:gridCol>
                <a:gridCol w="315050">
                  <a:extLst>
                    <a:ext uri="{9D8B030D-6E8A-4147-A177-3AD203B41FA5}">
                      <a16:colId xmlns:a16="http://schemas.microsoft.com/office/drawing/2014/main" val="3162231161"/>
                    </a:ext>
                  </a:extLst>
                </a:gridCol>
                <a:gridCol w="315050">
                  <a:extLst>
                    <a:ext uri="{9D8B030D-6E8A-4147-A177-3AD203B41FA5}">
                      <a16:colId xmlns:a16="http://schemas.microsoft.com/office/drawing/2014/main" val="757480136"/>
                    </a:ext>
                  </a:extLst>
                </a:gridCol>
                <a:gridCol w="315050">
                  <a:extLst>
                    <a:ext uri="{9D8B030D-6E8A-4147-A177-3AD203B41FA5}">
                      <a16:colId xmlns:a16="http://schemas.microsoft.com/office/drawing/2014/main" val="1913967122"/>
                    </a:ext>
                  </a:extLst>
                </a:gridCol>
                <a:gridCol w="315050">
                  <a:extLst>
                    <a:ext uri="{9D8B030D-6E8A-4147-A177-3AD203B41FA5}">
                      <a16:colId xmlns:a16="http://schemas.microsoft.com/office/drawing/2014/main" val="1416226489"/>
                    </a:ext>
                  </a:extLst>
                </a:gridCol>
                <a:gridCol w="315050">
                  <a:extLst>
                    <a:ext uri="{9D8B030D-6E8A-4147-A177-3AD203B41FA5}">
                      <a16:colId xmlns:a16="http://schemas.microsoft.com/office/drawing/2014/main" val="3086359895"/>
                    </a:ext>
                  </a:extLst>
                </a:gridCol>
                <a:gridCol w="315050">
                  <a:extLst>
                    <a:ext uri="{9D8B030D-6E8A-4147-A177-3AD203B41FA5}">
                      <a16:colId xmlns:a16="http://schemas.microsoft.com/office/drawing/2014/main" val="2572466565"/>
                    </a:ext>
                  </a:extLst>
                </a:gridCol>
                <a:gridCol w="315050">
                  <a:extLst>
                    <a:ext uri="{9D8B030D-6E8A-4147-A177-3AD203B41FA5}">
                      <a16:colId xmlns:a16="http://schemas.microsoft.com/office/drawing/2014/main" val="3812803384"/>
                    </a:ext>
                  </a:extLst>
                </a:gridCol>
              </a:tblGrid>
              <a:tr h="287483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5951761"/>
                  </a:ext>
                </a:extLst>
              </a:tr>
              <a:tr h="134404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835771"/>
                  </a:ext>
                </a:extLst>
              </a:tr>
              <a:tr h="287483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0229619"/>
                  </a:ext>
                </a:extLst>
              </a:tr>
              <a:tr h="287483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5061436"/>
                  </a:ext>
                </a:extLst>
              </a:tr>
              <a:tr h="287483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0469091"/>
                  </a:ext>
                </a:extLst>
              </a:tr>
              <a:tr h="287483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5631700"/>
                  </a:ext>
                </a:extLst>
              </a:tr>
              <a:tr h="287483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2711144"/>
                  </a:ext>
                </a:extLst>
              </a:tr>
              <a:tr h="287483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7325482"/>
                  </a:ext>
                </a:extLst>
              </a:tr>
              <a:tr h="287483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659060"/>
                  </a:ext>
                </a:extLst>
              </a:tr>
              <a:tr h="287483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5179173"/>
                  </a:ext>
                </a:extLst>
              </a:tr>
              <a:tr h="287483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9513345"/>
                  </a:ext>
                </a:extLst>
              </a:tr>
              <a:tr h="287483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5866873"/>
                  </a:ext>
                </a:extLst>
              </a:tr>
              <a:tr h="287483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8791015"/>
                  </a:ext>
                </a:extLst>
              </a:tr>
              <a:tr h="287483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231820"/>
                  </a:ext>
                </a:extLst>
              </a:tr>
              <a:tr h="287483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0475395"/>
                  </a:ext>
                </a:extLst>
              </a:tr>
              <a:tr h="287483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5482067"/>
                  </a:ext>
                </a:extLst>
              </a:tr>
              <a:tr h="287483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3309885"/>
                  </a:ext>
                </a:extLst>
              </a:tr>
              <a:tr h="287483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780121"/>
                  </a:ext>
                </a:extLst>
              </a:tr>
              <a:tr h="287483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5401503"/>
                  </a:ext>
                </a:extLst>
              </a:tr>
              <a:tr h="287483"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887" marR="70887" marT="35443" marB="3544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4952848"/>
                  </a:ext>
                </a:extLst>
              </a:tr>
            </a:tbl>
          </a:graphicData>
        </a:graphic>
      </p:graphicFrame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0456434-59BE-43FC-BF82-C7F5F58DBF71}"/>
              </a:ext>
            </a:extLst>
          </p:cNvPr>
          <p:cNvSpPr txBox="1"/>
          <p:nvPr/>
        </p:nvSpPr>
        <p:spPr>
          <a:xfrm>
            <a:off x="5242194" y="2393879"/>
            <a:ext cx="949960" cy="374571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800" dirty="0"/>
              <a:t>深度値の分散が小さい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D679512-D3DA-49F1-9470-52891878D845}"/>
              </a:ext>
            </a:extLst>
          </p:cNvPr>
          <p:cNvSpPr txBox="1"/>
          <p:nvPr/>
        </p:nvSpPr>
        <p:spPr>
          <a:xfrm>
            <a:off x="4038966" y="2401574"/>
            <a:ext cx="931814" cy="374571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800" dirty="0"/>
              <a:t>深度値の分散が大きい</a:t>
            </a:r>
          </a:p>
        </p:txBody>
      </p:sp>
    </p:spTree>
    <p:extLst>
      <p:ext uri="{BB962C8B-B14F-4D97-AF65-F5344CB8AC3E}">
        <p14:creationId xmlns:p14="http://schemas.microsoft.com/office/powerpoint/2010/main" val="82611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ローチャート: 処理 1">
            <a:extLst>
              <a:ext uri="{FF2B5EF4-FFF2-40B4-BE49-F238E27FC236}">
                <a16:creationId xmlns:a16="http://schemas.microsoft.com/office/drawing/2014/main" id="{62C9C050-C9F6-4FE4-BA3B-1AD15D51FCFA}"/>
              </a:ext>
            </a:extLst>
          </p:cNvPr>
          <p:cNvSpPr/>
          <p:nvPr/>
        </p:nvSpPr>
        <p:spPr>
          <a:xfrm>
            <a:off x="89647" y="5414682"/>
            <a:ext cx="11967882" cy="43927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直方体 2">
            <a:extLst>
              <a:ext uri="{FF2B5EF4-FFF2-40B4-BE49-F238E27FC236}">
                <a16:creationId xmlns:a16="http://schemas.microsoft.com/office/drawing/2014/main" id="{4C682C44-A8DE-460B-8E49-6B9251B3D091}"/>
              </a:ext>
            </a:extLst>
          </p:cNvPr>
          <p:cNvSpPr/>
          <p:nvPr/>
        </p:nvSpPr>
        <p:spPr>
          <a:xfrm>
            <a:off x="6866965" y="2008094"/>
            <a:ext cx="1237129" cy="123712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太陽 3">
            <a:extLst>
              <a:ext uri="{FF2B5EF4-FFF2-40B4-BE49-F238E27FC236}">
                <a16:creationId xmlns:a16="http://schemas.microsoft.com/office/drawing/2014/main" id="{29977D9E-D82A-4ABE-8EB4-1C25A695DC6A}"/>
              </a:ext>
            </a:extLst>
          </p:cNvPr>
          <p:cNvSpPr/>
          <p:nvPr/>
        </p:nvSpPr>
        <p:spPr>
          <a:xfrm>
            <a:off x="8462683" y="80682"/>
            <a:ext cx="1281953" cy="1281953"/>
          </a:xfrm>
          <a:prstGeom prst="sun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02C9CD91-646D-4140-B676-D3CF8929E21C}"/>
              </a:ext>
            </a:extLst>
          </p:cNvPr>
          <p:cNvSpPr/>
          <p:nvPr/>
        </p:nvSpPr>
        <p:spPr>
          <a:xfrm>
            <a:off x="7575176" y="2097741"/>
            <a:ext cx="143436" cy="14343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DCDAE77E-8F6D-4B6C-B374-CE569B5FE4AE}"/>
              </a:ext>
            </a:extLst>
          </p:cNvPr>
          <p:cNvCxnSpPr>
            <a:cxnSpLocks/>
          </p:cNvCxnSpPr>
          <p:nvPr/>
        </p:nvCxnSpPr>
        <p:spPr>
          <a:xfrm flipH="1">
            <a:off x="7646894" y="721658"/>
            <a:ext cx="1456768" cy="144780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4517264-B3BE-4DB8-9BA5-2F34441C3FC8}"/>
              </a:ext>
            </a:extLst>
          </p:cNvPr>
          <p:cNvSpPr txBox="1"/>
          <p:nvPr/>
        </p:nvSpPr>
        <p:spPr>
          <a:xfrm>
            <a:off x="5521902" y="1984793"/>
            <a:ext cx="2107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rgbClr val="FF0000"/>
                </a:solidFill>
              </a:rPr>
              <a:t>描画するピクセル</a:t>
            </a:r>
          </a:p>
        </p:txBody>
      </p:sp>
      <p:sp>
        <p:nvSpPr>
          <p:cNvPr id="13" name="右中かっこ 12">
            <a:extLst>
              <a:ext uri="{FF2B5EF4-FFF2-40B4-BE49-F238E27FC236}">
                <a16:creationId xmlns:a16="http://schemas.microsoft.com/office/drawing/2014/main" id="{9F0B93B0-72D3-4CB7-8936-FDD2794318A5}"/>
              </a:ext>
            </a:extLst>
          </p:cNvPr>
          <p:cNvSpPr/>
          <p:nvPr/>
        </p:nvSpPr>
        <p:spPr>
          <a:xfrm rot="2704862" flipH="1">
            <a:off x="7752936" y="148069"/>
            <a:ext cx="713338" cy="2073530"/>
          </a:xfrm>
          <a:prstGeom prst="rightBrace">
            <a:avLst>
              <a:gd name="adj1" fmla="val 155936"/>
              <a:gd name="adj2" fmla="val 52736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DDFB892-3202-4F3B-A741-0BC5CD7875EF}"/>
              </a:ext>
            </a:extLst>
          </p:cNvPr>
          <p:cNvSpPr txBox="1"/>
          <p:nvPr/>
        </p:nvSpPr>
        <p:spPr>
          <a:xfrm>
            <a:off x="7148015" y="562999"/>
            <a:ext cx="1027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rgbClr val="7030A0"/>
                </a:solidFill>
              </a:rPr>
              <a:t>深度値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9DE6A7A3-A350-4725-8684-CC7CB0FACC38}"/>
              </a:ext>
            </a:extLst>
          </p:cNvPr>
          <p:cNvSpPr txBox="1"/>
          <p:nvPr/>
        </p:nvSpPr>
        <p:spPr>
          <a:xfrm>
            <a:off x="9744636" y="378333"/>
            <a:ext cx="1098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rgbClr val="FFFF00"/>
                </a:solidFill>
              </a:rPr>
              <a:t>ライト</a:t>
            </a:r>
          </a:p>
        </p:txBody>
      </p:sp>
    </p:spTree>
    <p:extLst>
      <p:ext uri="{BB962C8B-B14F-4D97-AF65-F5344CB8AC3E}">
        <p14:creationId xmlns:p14="http://schemas.microsoft.com/office/powerpoint/2010/main" val="517039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227E5E80-5FA6-4A5D-B91C-298B2142524E}"/>
              </a:ext>
            </a:extLst>
          </p:cNvPr>
          <p:cNvSpPr/>
          <p:nvPr/>
        </p:nvSpPr>
        <p:spPr>
          <a:xfrm>
            <a:off x="2589914" y="3938695"/>
            <a:ext cx="7012172" cy="145068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rgbClr val="00B050"/>
                </a:solidFill>
              </a:rPr>
              <a:t>variance</a:t>
            </a:r>
            <a:r>
              <a:rPr lang="ja-JP" altLang="en-US" sz="2400" b="1" dirty="0"/>
              <a:t>　＝　</a:t>
            </a:r>
            <a:r>
              <a:rPr lang="ja-JP" altLang="en-US" sz="2400" b="1" dirty="0">
                <a:solidFill>
                  <a:srgbClr val="FF0000"/>
                </a:solidFill>
              </a:rPr>
              <a:t>二乗の平均</a:t>
            </a:r>
            <a:r>
              <a:rPr lang="ja-JP" altLang="en-US" sz="2400" b="1" dirty="0"/>
              <a:t>　－　</a:t>
            </a:r>
            <a:r>
              <a:rPr lang="ja-JP" altLang="en-US" sz="2400" b="1" dirty="0">
                <a:solidFill>
                  <a:srgbClr val="0070C0"/>
                </a:solidFill>
              </a:rPr>
              <a:t>平均の二乗</a:t>
            </a:r>
            <a:endParaRPr kumimoji="1" lang="ja-JP" altLang="en-US" sz="2400" b="1" dirty="0">
              <a:solidFill>
                <a:srgbClr val="0070C0"/>
              </a:solidFill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D644C38-BE5C-48D7-B5A5-4687E0452352}"/>
              </a:ext>
            </a:extLst>
          </p:cNvPr>
          <p:cNvSpPr txBox="1"/>
          <p:nvPr/>
        </p:nvSpPr>
        <p:spPr>
          <a:xfrm>
            <a:off x="689926" y="1099827"/>
            <a:ext cx="9864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>
                <a:solidFill>
                  <a:srgbClr val="FF0000"/>
                </a:solidFill>
              </a:rPr>
              <a:t>二乗の平均　</a:t>
            </a:r>
            <a:r>
              <a:rPr lang="ja-JP" altLang="en-US" sz="2000" b="1" dirty="0"/>
              <a:t>：</a:t>
            </a:r>
            <a:r>
              <a:rPr lang="ja-JP" altLang="en-US" sz="2000" b="1" dirty="0">
                <a:solidFill>
                  <a:srgbClr val="FF0000"/>
                </a:solidFill>
              </a:rPr>
              <a:t>　</a:t>
            </a:r>
            <a:r>
              <a:rPr lang="ja-JP" altLang="en-US" sz="2000" b="1" dirty="0">
                <a:solidFill>
                  <a:srgbClr val="7030A0"/>
                </a:solidFill>
              </a:rPr>
              <a:t>シャドウマップ</a:t>
            </a:r>
            <a:r>
              <a:rPr lang="en-US" altLang="ja-JP" sz="2000" b="1" dirty="0">
                <a:solidFill>
                  <a:srgbClr val="7030A0"/>
                </a:solidFill>
              </a:rPr>
              <a:t>.</a:t>
            </a:r>
            <a:r>
              <a:rPr lang="ja-JP" altLang="en-US" sz="2000" b="1" dirty="0"/>
              <a:t>深度値の二乗の平均値</a:t>
            </a:r>
            <a:endParaRPr kumimoji="1" lang="ja-JP" altLang="en-US" sz="2000" b="1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A1B22C3-6D39-43EA-9337-1C347714D798}"/>
              </a:ext>
            </a:extLst>
          </p:cNvPr>
          <p:cNvSpPr txBox="1"/>
          <p:nvPr/>
        </p:nvSpPr>
        <p:spPr>
          <a:xfrm>
            <a:off x="689926" y="2159256"/>
            <a:ext cx="11502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>
                <a:solidFill>
                  <a:srgbClr val="0070C0"/>
                </a:solidFill>
              </a:rPr>
              <a:t>平均の二乗　</a:t>
            </a:r>
            <a:r>
              <a:rPr lang="ja-JP" altLang="en-US" sz="2000" b="1" dirty="0"/>
              <a:t>：</a:t>
            </a:r>
            <a:r>
              <a:rPr lang="ja-JP" altLang="en-US" sz="2000" b="1" dirty="0">
                <a:solidFill>
                  <a:srgbClr val="0070C0"/>
                </a:solidFill>
              </a:rPr>
              <a:t>　</a:t>
            </a:r>
            <a:r>
              <a:rPr lang="ja-JP" altLang="en-US" sz="2000" b="1" dirty="0">
                <a:solidFill>
                  <a:srgbClr val="7030A0"/>
                </a:solidFill>
              </a:rPr>
              <a:t>シャドウマップ</a:t>
            </a:r>
            <a:r>
              <a:rPr lang="en-US" altLang="ja-JP" sz="2000" b="1" dirty="0">
                <a:solidFill>
                  <a:srgbClr val="7030A0"/>
                </a:solidFill>
              </a:rPr>
              <a:t>.</a:t>
            </a:r>
            <a:r>
              <a:rPr lang="ja-JP" altLang="en-US" sz="2000" b="1" dirty="0"/>
              <a:t>深度値の平均値　＊　</a:t>
            </a:r>
            <a:r>
              <a:rPr lang="ja-JP" altLang="en-US" sz="2000" b="1" dirty="0">
                <a:solidFill>
                  <a:srgbClr val="7030A0"/>
                </a:solidFill>
              </a:rPr>
              <a:t>シャドウマップ</a:t>
            </a:r>
            <a:r>
              <a:rPr lang="en-US" altLang="ja-JP" sz="2000" b="1" dirty="0">
                <a:solidFill>
                  <a:srgbClr val="7030A0"/>
                </a:solidFill>
              </a:rPr>
              <a:t>.</a:t>
            </a:r>
            <a:r>
              <a:rPr lang="ja-JP" altLang="en-US" sz="2000" b="1" dirty="0"/>
              <a:t>深度値の平均値</a:t>
            </a:r>
            <a:r>
              <a:rPr lang="ja-JP" altLang="en-US" sz="2000" b="1" dirty="0">
                <a:solidFill>
                  <a:srgbClr val="0070C0"/>
                </a:solidFill>
              </a:rPr>
              <a:t>　</a:t>
            </a:r>
            <a:endParaRPr kumimoji="1" lang="ja-JP" altLang="en-US" sz="2000" b="1" dirty="0">
              <a:solidFill>
                <a:srgbClr val="0070C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1AA21F8-28F6-4D3F-928E-330D4BA45501}"/>
              </a:ext>
            </a:extLst>
          </p:cNvPr>
          <p:cNvSpPr txBox="1"/>
          <p:nvPr/>
        </p:nvSpPr>
        <p:spPr>
          <a:xfrm>
            <a:off x="2939143" y="483325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rgbClr val="00B050"/>
                </a:solidFill>
              </a:rPr>
              <a:t>（分散）</a:t>
            </a:r>
            <a:endParaRPr lang="en-US" altLang="ja-JP" sz="2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6834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ローチャート: 処理 1">
            <a:extLst>
              <a:ext uri="{FF2B5EF4-FFF2-40B4-BE49-F238E27FC236}">
                <a16:creationId xmlns:a16="http://schemas.microsoft.com/office/drawing/2014/main" id="{62C9C050-C9F6-4FE4-BA3B-1AD15D51FCFA}"/>
              </a:ext>
            </a:extLst>
          </p:cNvPr>
          <p:cNvSpPr/>
          <p:nvPr/>
        </p:nvSpPr>
        <p:spPr>
          <a:xfrm>
            <a:off x="89647" y="5414682"/>
            <a:ext cx="11967882" cy="43927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直方体 2">
            <a:extLst>
              <a:ext uri="{FF2B5EF4-FFF2-40B4-BE49-F238E27FC236}">
                <a16:creationId xmlns:a16="http://schemas.microsoft.com/office/drawing/2014/main" id="{4C682C44-A8DE-460B-8E49-6B9251B3D091}"/>
              </a:ext>
            </a:extLst>
          </p:cNvPr>
          <p:cNvSpPr/>
          <p:nvPr/>
        </p:nvSpPr>
        <p:spPr>
          <a:xfrm>
            <a:off x="6866965" y="2008094"/>
            <a:ext cx="1237129" cy="123712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7B276AB-7F12-425E-9971-F7D18357829E}"/>
              </a:ext>
            </a:extLst>
          </p:cNvPr>
          <p:cNvSpPr txBox="1"/>
          <p:nvPr/>
        </p:nvSpPr>
        <p:spPr>
          <a:xfrm>
            <a:off x="2357013" y="5111535"/>
            <a:ext cx="2107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rgbClr val="FF0000"/>
                </a:solidFill>
              </a:rPr>
              <a:t>描画するピクセル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DD6371F-3D52-4617-B831-779CC57CFED1}"/>
              </a:ext>
            </a:extLst>
          </p:cNvPr>
          <p:cNvSpPr txBox="1"/>
          <p:nvPr/>
        </p:nvSpPr>
        <p:spPr>
          <a:xfrm>
            <a:off x="4384635" y="562999"/>
            <a:ext cx="37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800" b="1" dirty="0">
                <a:solidFill>
                  <a:srgbClr val="7030A0"/>
                </a:solidFill>
              </a:rPr>
              <a:t>シャドウマップ</a:t>
            </a:r>
            <a:r>
              <a:rPr lang="en-US" altLang="ja-JP" sz="1800" b="1" dirty="0">
                <a:solidFill>
                  <a:srgbClr val="7030A0"/>
                </a:solidFill>
              </a:rPr>
              <a:t>.</a:t>
            </a:r>
            <a:r>
              <a:rPr lang="ja-JP" altLang="en-US" sz="1800" b="1" dirty="0"/>
              <a:t>深度値の平均値</a:t>
            </a:r>
            <a:endParaRPr kumimoji="1" lang="ja-JP" altLang="en-US" b="1" dirty="0">
              <a:solidFill>
                <a:srgbClr val="7030A0"/>
              </a:solidFill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2EFE4D2B-2831-419D-9379-482808359E38}"/>
              </a:ext>
            </a:extLst>
          </p:cNvPr>
          <p:cNvSpPr/>
          <p:nvPr/>
        </p:nvSpPr>
        <p:spPr>
          <a:xfrm>
            <a:off x="4320988" y="5342964"/>
            <a:ext cx="143436" cy="14343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DCDAE77E-8F6D-4B6C-B374-CE569B5FE4AE}"/>
              </a:ext>
            </a:extLst>
          </p:cNvPr>
          <p:cNvCxnSpPr>
            <a:cxnSpLocks/>
          </p:cNvCxnSpPr>
          <p:nvPr/>
        </p:nvCxnSpPr>
        <p:spPr>
          <a:xfrm flipH="1">
            <a:off x="4392706" y="721658"/>
            <a:ext cx="4710955" cy="469302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FEFD1349-1C72-4C0A-BF77-6773AFCE4DDD}"/>
              </a:ext>
            </a:extLst>
          </p:cNvPr>
          <p:cNvCxnSpPr>
            <a:cxnSpLocks/>
          </p:cNvCxnSpPr>
          <p:nvPr/>
        </p:nvCxnSpPr>
        <p:spPr>
          <a:xfrm flipH="1">
            <a:off x="7646894" y="721658"/>
            <a:ext cx="1456768" cy="144780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太陽 3">
            <a:extLst>
              <a:ext uri="{FF2B5EF4-FFF2-40B4-BE49-F238E27FC236}">
                <a16:creationId xmlns:a16="http://schemas.microsoft.com/office/drawing/2014/main" id="{29977D9E-D82A-4ABE-8EB4-1C25A695DC6A}"/>
              </a:ext>
            </a:extLst>
          </p:cNvPr>
          <p:cNvSpPr/>
          <p:nvPr/>
        </p:nvSpPr>
        <p:spPr>
          <a:xfrm>
            <a:off x="8462683" y="80682"/>
            <a:ext cx="1281953" cy="1281953"/>
          </a:xfrm>
          <a:prstGeom prst="su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右中かっこ 80">
            <a:extLst>
              <a:ext uri="{FF2B5EF4-FFF2-40B4-BE49-F238E27FC236}">
                <a16:creationId xmlns:a16="http://schemas.microsoft.com/office/drawing/2014/main" id="{66729165-748C-4E03-8F98-3DC2329601F4}"/>
              </a:ext>
            </a:extLst>
          </p:cNvPr>
          <p:cNvSpPr/>
          <p:nvPr/>
        </p:nvSpPr>
        <p:spPr>
          <a:xfrm rot="2704862" flipH="1">
            <a:off x="4826637" y="1006032"/>
            <a:ext cx="1372433" cy="4573028"/>
          </a:xfrm>
          <a:prstGeom prst="rightBrace">
            <a:avLst>
              <a:gd name="adj1" fmla="val 155936"/>
              <a:gd name="adj2" fmla="val 52736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右中かっこ 13">
            <a:extLst>
              <a:ext uri="{FF2B5EF4-FFF2-40B4-BE49-F238E27FC236}">
                <a16:creationId xmlns:a16="http://schemas.microsoft.com/office/drawing/2014/main" id="{8274B598-0B28-4940-A56E-7995CEDE340F}"/>
              </a:ext>
            </a:extLst>
          </p:cNvPr>
          <p:cNvSpPr/>
          <p:nvPr/>
        </p:nvSpPr>
        <p:spPr>
          <a:xfrm rot="2704862">
            <a:off x="6561399" y="204007"/>
            <a:ext cx="1301175" cy="6657745"/>
          </a:xfrm>
          <a:prstGeom prst="rightBrace">
            <a:avLst>
              <a:gd name="adj1" fmla="val 155936"/>
              <a:gd name="adj2" fmla="val 52736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右中かっこ 11">
            <a:extLst>
              <a:ext uri="{FF2B5EF4-FFF2-40B4-BE49-F238E27FC236}">
                <a16:creationId xmlns:a16="http://schemas.microsoft.com/office/drawing/2014/main" id="{EE9B6EC2-0D4E-49DB-8DFC-1815330BCEFC}"/>
              </a:ext>
            </a:extLst>
          </p:cNvPr>
          <p:cNvSpPr/>
          <p:nvPr/>
        </p:nvSpPr>
        <p:spPr>
          <a:xfrm rot="2704862" flipH="1">
            <a:off x="7752936" y="148069"/>
            <a:ext cx="713338" cy="2073530"/>
          </a:xfrm>
          <a:prstGeom prst="rightBrace">
            <a:avLst>
              <a:gd name="adj1" fmla="val 155936"/>
              <a:gd name="adj2" fmla="val 52736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6C97C90-51E7-4E7E-A775-27C2FC6885F9}"/>
              </a:ext>
            </a:extLst>
          </p:cNvPr>
          <p:cNvSpPr txBox="1"/>
          <p:nvPr/>
        </p:nvSpPr>
        <p:spPr>
          <a:xfrm>
            <a:off x="7211986" y="4338918"/>
            <a:ext cx="4059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800" b="1" dirty="0">
                <a:solidFill>
                  <a:srgbClr val="92D050"/>
                </a:solidFill>
              </a:rPr>
              <a:t>ライトビュースクリーン空間での</a:t>
            </a:r>
            <a:r>
              <a:rPr lang="en-US" altLang="ja-JP" sz="1800" b="1" dirty="0">
                <a:solidFill>
                  <a:srgbClr val="92D050"/>
                </a:solidFill>
              </a:rPr>
              <a:t>Z</a:t>
            </a:r>
            <a:r>
              <a:rPr lang="ja-JP" altLang="en-US" sz="1800" b="1" dirty="0">
                <a:solidFill>
                  <a:srgbClr val="92D050"/>
                </a:solidFill>
              </a:rPr>
              <a:t>値</a:t>
            </a:r>
            <a:endParaRPr kumimoji="1" lang="ja-JP" altLang="en-US" b="1" dirty="0">
              <a:solidFill>
                <a:srgbClr val="92D050"/>
              </a:solidFill>
            </a:endParaRP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7EDE65BF-F660-4539-962A-22ACCD461B89}"/>
              </a:ext>
            </a:extLst>
          </p:cNvPr>
          <p:cNvSpPr/>
          <p:nvPr/>
        </p:nvSpPr>
        <p:spPr>
          <a:xfrm>
            <a:off x="3539276" y="2130123"/>
            <a:ext cx="1298726" cy="68113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accent5">
                    <a:lumMod val="75000"/>
                  </a:schemeClr>
                </a:solidFill>
              </a:rPr>
              <a:t>md</a:t>
            </a:r>
            <a:endParaRPr kumimoji="1" lang="ja-JP" alt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7541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グラフ, 折れ線グラフ&#10;&#10;自動的に生成された説明">
            <a:extLst>
              <a:ext uri="{FF2B5EF4-FFF2-40B4-BE49-F238E27FC236}">
                <a16:creationId xmlns:a16="http://schemas.microsoft.com/office/drawing/2014/main" id="{B3BE7A97-1F48-446A-A4F6-D7B049D50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1116"/>
            <a:ext cx="12192000" cy="6375768"/>
          </a:xfrm>
          <a:prstGeom prst="rect">
            <a:avLst/>
          </a:prstGeom>
        </p:spPr>
      </p:pic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FB8DD886-F4E4-4003-9A59-04CD9E41CFC0}"/>
              </a:ext>
            </a:extLst>
          </p:cNvPr>
          <p:cNvSpPr/>
          <p:nvPr/>
        </p:nvSpPr>
        <p:spPr>
          <a:xfrm>
            <a:off x="197224" y="875063"/>
            <a:ext cx="3892466" cy="81030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accent5">
                    <a:lumMod val="75000"/>
                  </a:schemeClr>
                </a:solidFill>
              </a:rPr>
              <a:t>Y</a:t>
            </a:r>
            <a:r>
              <a:rPr kumimoji="1" lang="ja-JP" altLang="en-US" b="1" dirty="0">
                <a:solidFill>
                  <a:schemeClr val="accent5">
                    <a:lumMod val="75000"/>
                  </a:schemeClr>
                </a:solidFill>
              </a:rPr>
              <a:t>軸</a:t>
            </a:r>
            <a:r>
              <a:rPr kumimoji="1" lang="ja-JP" altLang="en-US" b="1" dirty="0">
                <a:solidFill>
                  <a:schemeClr val="tx1"/>
                </a:solidFill>
              </a:rPr>
              <a:t>＝</a:t>
            </a:r>
            <a:r>
              <a:rPr kumimoji="1" lang="en-US" altLang="ja-JP" b="1" dirty="0" err="1">
                <a:solidFill>
                  <a:srgbClr val="FFFF00"/>
                </a:solidFill>
              </a:rPr>
              <a:t>lit_factor</a:t>
            </a:r>
            <a:r>
              <a:rPr kumimoji="1" lang="ja-JP" altLang="en-US" b="1" dirty="0">
                <a:solidFill>
                  <a:srgbClr val="FFFF00"/>
                </a:solidFill>
              </a:rPr>
              <a:t>（光が届く確率）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08212966-CEB9-4622-90F6-11A627770D18}"/>
              </a:ext>
            </a:extLst>
          </p:cNvPr>
          <p:cNvSpPr/>
          <p:nvPr/>
        </p:nvSpPr>
        <p:spPr>
          <a:xfrm>
            <a:off x="6259503" y="4797682"/>
            <a:ext cx="3892466" cy="81030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rgbClr val="FF0000"/>
                </a:solidFill>
              </a:rPr>
              <a:t>X</a:t>
            </a:r>
            <a:r>
              <a:rPr kumimoji="1" lang="ja-JP" altLang="en-US" b="1" dirty="0">
                <a:solidFill>
                  <a:srgbClr val="FF0000"/>
                </a:solidFill>
              </a:rPr>
              <a:t>軸</a:t>
            </a:r>
            <a:r>
              <a:rPr kumimoji="1" lang="ja-JP" altLang="en-US" b="1" dirty="0">
                <a:solidFill>
                  <a:schemeClr val="tx1"/>
                </a:solidFill>
              </a:rPr>
              <a:t>＝</a:t>
            </a:r>
            <a:r>
              <a:rPr lang="en-US" altLang="ja-JP" b="1" dirty="0">
                <a:solidFill>
                  <a:srgbClr val="00B050"/>
                </a:solidFill>
              </a:rPr>
              <a:t>variance</a:t>
            </a:r>
            <a:r>
              <a:rPr lang="ja-JP" altLang="en-US" b="1" dirty="0">
                <a:solidFill>
                  <a:srgbClr val="00B050"/>
                </a:solidFill>
              </a:rPr>
              <a:t>（分散）</a:t>
            </a:r>
            <a:endParaRPr kumimoji="1" lang="ja-JP" alt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503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グラフ, ヒストグラム&#10;&#10;自動的に生成された説明">
            <a:extLst>
              <a:ext uri="{FF2B5EF4-FFF2-40B4-BE49-F238E27FC236}">
                <a16:creationId xmlns:a16="http://schemas.microsoft.com/office/drawing/2014/main" id="{818B01E9-1633-4BAE-AC67-FE10AB5EA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2182"/>
            <a:ext cx="12192000" cy="6393635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DDC915CE-4F3C-4863-A5E0-61097B83DC5C}"/>
              </a:ext>
            </a:extLst>
          </p:cNvPr>
          <p:cNvSpPr/>
          <p:nvPr/>
        </p:nvSpPr>
        <p:spPr>
          <a:xfrm>
            <a:off x="197224" y="875063"/>
            <a:ext cx="3892466" cy="81030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accent5">
                    <a:lumMod val="75000"/>
                  </a:schemeClr>
                </a:solidFill>
              </a:rPr>
              <a:t>Y</a:t>
            </a:r>
            <a:r>
              <a:rPr kumimoji="1" lang="ja-JP" altLang="en-US" b="1" dirty="0">
                <a:solidFill>
                  <a:schemeClr val="accent5">
                    <a:lumMod val="75000"/>
                  </a:schemeClr>
                </a:solidFill>
              </a:rPr>
              <a:t>軸</a:t>
            </a:r>
            <a:r>
              <a:rPr kumimoji="1" lang="ja-JP" altLang="en-US" b="1" dirty="0">
                <a:solidFill>
                  <a:schemeClr val="tx1"/>
                </a:solidFill>
              </a:rPr>
              <a:t>＝</a:t>
            </a:r>
            <a:r>
              <a:rPr kumimoji="1" lang="en-US" altLang="ja-JP" b="1" dirty="0" err="1">
                <a:solidFill>
                  <a:srgbClr val="FFFF00"/>
                </a:solidFill>
              </a:rPr>
              <a:t>lit_factor</a:t>
            </a:r>
            <a:r>
              <a:rPr kumimoji="1" lang="ja-JP" altLang="en-US" b="1" dirty="0">
                <a:solidFill>
                  <a:srgbClr val="FFFF00"/>
                </a:solidFill>
              </a:rPr>
              <a:t>（光が届く確率）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A90A1507-8349-4DA4-83E7-611D89AAE58A}"/>
              </a:ext>
            </a:extLst>
          </p:cNvPr>
          <p:cNvSpPr/>
          <p:nvPr/>
        </p:nvSpPr>
        <p:spPr>
          <a:xfrm>
            <a:off x="6259503" y="4797682"/>
            <a:ext cx="3892466" cy="81030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rgbClr val="FF0000"/>
                </a:solidFill>
              </a:rPr>
              <a:t>X</a:t>
            </a:r>
            <a:r>
              <a:rPr kumimoji="1" lang="ja-JP" altLang="en-US" b="1" dirty="0">
                <a:solidFill>
                  <a:srgbClr val="FF0000"/>
                </a:solidFill>
              </a:rPr>
              <a:t>軸</a:t>
            </a:r>
            <a:r>
              <a:rPr kumimoji="1" lang="ja-JP" altLang="en-US" b="1" dirty="0">
                <a:solidFill>
                  <a:schemeClr val="tx1"/>
                </a:solidFill>
              </a:rPr>
              <a:t>＝</a:t>
            </a:r>
            <a:r>
              <a:rPr kumimoji="1" lang="en-US" altLang="ja-JP" b="1" dirty="0">
                <a:solidFill>
                  <a:srgbClr val="7030A0"/>
                </a:solidFill>
              </a:rPr>
              <a:t>md</a:t>
            </a:r>
            <a:endParaRPr kumimoji="1" lang="ja-JP" alt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1415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775</TotalTime>
  <Words>103</Words>
  <Application>Microsoft Office PowerPoint</Application>
  <PresentationFormat>ワイド画面</PresentationFormat>
  <Paragraphs>17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1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真央 米地</dc:creator>
  <cp:lastModifiedBy>真央 米地</cp:lastModifiedBy>
  <cp:revision>40</cp:revision>
  <dcterms:created xsi:type="dcterms:W3CDTF">2021-07-07T18:10:18Z</dcterms:created>
  <dcterms:modified xsi:type="dcterms:W3CDTF">2021-08-03T06:49:42Z</dcterms:modified>
</cp:coreProperties>
</file>