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3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7BD9A-B41E-4B9B-8B35-36FC47692660}" type="datetimeFigureOut">
              <a:rPr kumimoji="1" lang="ja-JP" altLang="en-US" smtClean="0"/>
              <a:t>2019/9/18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68842-0D41-4FFD-B70C-B878718D56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71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68842-0D41-4FFD-B70C-B878718D56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01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2019/9/18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W3C TPAC2019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E393-84F2-4EC4-8C67-5EE64E490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46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2019/9/18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W3C TPAC2019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E393-84F2-4EC4-8C67-5EE64E490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67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2019/9/18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W3C TPAC2019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E393-84F2-4EC4-8C67-5EE64E490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29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2019/9/18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W3C TPAC2019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E393-84F2-4EC4-8C67-5EE64E490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98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2019/9/18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W3C TPAC2019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E393-84F2-4EC4-8C67-5EE64E490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27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2019/9/18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W3C TPAC2019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E393-84F2-4EC4-8C67-5EE64E490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75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2019/9/18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W3C TPAC2019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E393-84F2-4EC4-8C67-5EE64E490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34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2019/9/18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W3C TPAC2019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E393-84F2-4EC4-8C67-5EE64E490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063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2019/9/18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W3C TPAC2019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E393-84F2-4EC4-8C67-5EE64E490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80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2019/9/18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W3C TPAC2019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E393-84F2-4EC4-8C67-5EE64E490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681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2019/9/18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W3C TPAC2019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E393-84F2-4EC4-8C67-5EE64E490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90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2019/9/18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W3C TPAC2019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FE393-84F2-4EC4-8C67-5EE64E490F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4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neyajp/AHA/wik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icode.org/Public/security/latest/confusables.tx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mcBCQq" TargetMode="External"/><Relationship Id="rId2" Type="http://schemas.openxmlformats.org/officeDocument/2006/relationships/hyperlink" Target="https://github.com/yoneyajp/AHA/wik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Anti-Homograph-Attacks</a:t>
            </a:r>
            <a:endParaRPr kumimoji="1" lang="ja-JP" altLang="en-US" sz="4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22357"/>
          </a:xfrm>
        </p:spPr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en-US" altLang="ja-JP" dirty="0" smtClean="0"/>
              <a:t>18 Sep 2019</a:t>
            </a:r>
          </a:p>
          <a:p>
            <a:r>
              <a:rPr kumimoji="1" lang="en-US" altLang="ja-JP" dirty="0" smtClean="0"/>
              <a:t>TPAC2019</a:t>
            </a:r>
          </a:p>
          <a:p>
            <a:r>
              <a:rPr lang="en-US" altLang="ja-JP" dirty="0">
                <a:hlinkClick r:id="rId3"/>
              </a:rPr>
              <a:t>https://github.com/yoneyajp/AHA/wiki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IRC:</a:t>
            </a:r>
            <a:r>
              <a:rPr lang="ja-JP" altLang="en-US" dirty="0"/>
              <a:t> </a:t>
            </a:r>
            <a:r>
              <a:rPr lang="en-US" altLang="ja-JP" dirty="0"/>
              <a:t>#</a:t>
            </a:r>
            <a:r>
              <a:rPr lang="en-US" altLang="ja-JP" dirty="0" smtClean="0"/>
              <a:t>aha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530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Introduction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 IDN homograph attack is widely used for phishing users to malicious web sites. There are several countermeasures for this attack, but they depend on Web applications' implementations.</a:t>
            </a:r>
          </a:p>
          <a:p>
            <a:r>
              <a:rPr lang="en-US" altLang="ja-JP" dirty="0" smtClean="0"/>
              <a:t>From </a:t>
            </a:r>
            <a:r>
              <a:rPr lang="en-US" altLang="ja-JP" dirty="0"/>
              <a:t>the end users' perspective, countermeasures should be common between Web applications to get better user experience.</a:t>
            </a:r>
          </a:p>
          <a:p>
            <a:r>
              <a:rPr kumimoji="1" lang="en-US" altLang="ja-JP" dirty="0" smtClean="0"/>
              <a:t>Where is the right place to discuss such countermeasures?</a:t>
            </a:r>
            <a:endParaRPr lang="en-US" altLang="ja-JP" dirty="0" smtClean="0"/>
          </a:p>
          <a:p>
            <a:endParaRPr kumimoji="1" lang="en-US" altLang="ja-JP" dirty="0"/>
          </a:p>
          <a:p>
            <a:pPr marL="0" indent="0" algn="ctr">
              <a:buNone/>
            </a:pPr>
            <a:r>
              <a:rPr lang="en-US" altLang="ja-JP" sz="3600" dirty="0" smtClean="0"/>
              <a:t>W3C!</a:t>
            </a:r>
            <a:endParaRPr kumimoji="1" lang="en-US" altLang="ja-JP" sz="36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2019/9/18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W3C TPAC2019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E393-84F2-4EC4-8C67-5EE64E490FD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14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Proposal for forming Community Group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To discuss countermeasures against IDN homograph attacks on Web applications, we propose forming CG (Community Group) in W3C.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en-US" altLang="ja-JP" sz="4000" b="1" dirty="0" smtClean="0"/>
              <a:t>Mitigation practices for "Homograph attacks" at user interface</a:t>
            </a:r>
          </a:p>
          <a:p>
            <a:pPr marL="0" indent="0" algn="ctr">
              <a:buNone/>
            </a:pPr>
            <a:r>
              <a:rPr lang="en-US" altLang="ja-JP" sz="4000" b="1" dirty="0" smtClean="0"/>
              <a:t>(AHA; Anti-Homograph-Attacks)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In the CG, we will draft guidelines for anti-homograph-attacks as well.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2019/9/18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W3C TPAC2019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E393-84F2-4EC4-8C67-5EE64E490FD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14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Scope of the proposed CG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We do</a:t>
            </a:r>
          </a:p>
          <a:p>
            <a:pPr lvl="1"/>
            <a:r>
              <a:rPr lang="en-US" altLang="ja-JP" dirty="0" smtClean="0"/>
              <a:t>Understand </a:t>
            </a:r>
            <a:r>
              <a:rPr lang="en-US" altLang="ja-JP" dirty="0"/>
              <a:t>visually similar characters in the Unicode character </a:t>
            </a:r>
            <a:r>
              <a:rPr lang="en-US" altLang="ja-JP" dirty="0" smtClean="0"/>
              <a:t>set.</a:t>
            </a:r>
          </a:p>
          <a:p>
            <a:pPr lvl="1"/>
            <a:r>
              <a:rPr lang="en-US" altLang="ja-JP" dirty="0" smtClean="0"/>
              <a:t>Extract pairs of visually similar characters from the Unicode character set in a MECE manner. </a:t>
            </a:r>
          </a:p>
          <a:p>
            <a:pPr lvl="1"/>
            <a:r>
              <a:rPr lang="en-US" altLang="ja-JP" dirty="0" smtClean="0"/>
              <a:t>Discuss possible countermeasures against the attacks that exploit such characters, e.g., detecting IDN homographs. </a:t>
            </a:r>
          </a:p>
          <a:p>
            <a:pPr lvl="1"/>
            <a:r>
              <a:rPr lang="en-US" altLang="ja-JP" dirty="0" smtClean="0"/>
              <a:t>Draft Web User Interface guideline against IDN homograph attacks for Web applications after collecting some possible countermeasures.</a:t>
            </a:r>
          </a:p>
          <a:p>
            <a:pPr lvl="1"/>
            <a:endParaRPr lang="en-US" altLang="ja-JP" dirty="0"/>
          </a:p>
          <a:p>
            <a:r>
              <a:rPr lang="en-US" altLang="ja-JP" dirty="0" smtClean="0"/>
              <a:t>We don’t</a:t>
            </a:r>
          </a:p>
          <a:p>
            <a:pPr lvl="1"/>
            <a:r>
              <a:rPr lang="en-US" altLang="ja-JP" dirty="0" smtClean="0"/>
              <a:t>Discuss issues such as </a:t>
            </a:r>
            <a:r>
              <a:rPr lang="en-US" altLang="ja-JP" dirty="0" err="1"/>
              <a:t>typosquatting</a:t>
            </a:r>
            <a:r>
              <a:rPr lang="en-US" altLang="ja-JP" dirty="0"/>
              <a:t> or </a:t>
            </a:r>
            <a:r>
              <a:rPr lang="en-US" altLang="ja-JP" dirty="0" smtClean="0"/>
              <a:t>hyphenations, leave them for </a:t>
            </a:r>
            <a:r>
              <a:rPr lang="en-US" altLang="ja-JP" dirty="0"/>
              <a:t>future topics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 smtClean="0"/>
              <a:t>Adopt the solution to display IDN as A-Label (Punycode) because it should sacrifice the advantage of adopting IDN.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2019/9/18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W3C TPAC2019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E393-84F2-4EC4-8C67-5EE64E490FD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30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Existing works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Unicode Technical Report #</a:t>
            </a:r>
            <a:r>
              <a:rPr lang="en-US" altLang="ja-JP" dirty="0" smtClean="0"/>
              <a:t>36: UNICODE </a:t>
            </a:r>
            <a:r>
              <a:rPr lang="en-US" altLang="ja-JP" dirty="0"/>
              <a:t>SECURITY </a:t>
            </a:r>
            <a:r>
              <a:rPr lang="en-US" altLang="ja-JP" dirty="0" smtClean="0"/>
              <a:t>CONSIDERATIONS</a:t>
            </a:r>
          </a:p>
          <a:p>
            <a:pPr lvl="1"/>
            <a:r>
              <a:rPr lang="en-US" altLang="ja-JP" dirty="0" smtClean="0">
                <a:hlinkClick r:id="rId2"/>
              </a:rPr>
              <a:t>https://www.unicode.org/Public/security/latest/confusables.txt</a:t>
            </a:r>
            <a:endParaRPr lang="en-US" altLang="ja-JP" dirty="0" smtClean="0"/>
          </a:p>
          <a:p>
            <a:r>
              <a:rPr lang="en-US" altLang="ja-JP" dirty="0" err="1" smtClean="0"/>
              <a:t>SimChar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Explained later.</a:t>
            </a: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2019/9/18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W3C TPAC2019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E393-84F2-4EC4-8C67-5EE64E490FD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36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Discussion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Size of visually similar characters’ list.</a:t>
            </a:r>
          </a:p>
          <a:p>
            <a:pPr lvl="1"/>
            <a:r>
              <a:rPr lang="en-US" altLang="ja-JP" dirty="0" smtClean="0"/>
              <a:t>Not so large (~</a:t>
            </a:r>
            <a:r>
              <a:rPr lang="en-US" altLang="ja-JP" dirty="0" smtClean="0"/>
              <a:t>50M)</a:t>
            </a:r>
            <a:endParaRPr kumimoji="1" lang="en-US" altLang="ja-JP" dirty="0" smtClean="0"/>
          </a:p>
          <a:p>
            <a:r>
              <a:rPr lang="en-US" altLang="ja-JP" dirty="0" smtClean="0"/>
              <a:t>Stability of the list.</a:t>
            </a:r>
          </a:p>
          <a:p>
            <a:pPr lvl="1"/>
            <a:r>
              <a:rPr lang="en-US" altLang="ja-JP" dirty="0" smtClean="0"/>
              <a:t>Not so often (yearly or less)</a:t>
            </a:r>
          </a:p>
          <a:p>
            <a:r>
              <a:rPr kumimoji="1" lang="en-US" altLang="ja-JP" dirty="0" smtClean="0"/>
              <a:t>Possible countermeasures (examples)</a:t>
            </a:r>
          </a:p>
          <a:p>
            <a:pPr lvl="1"/>
            <a:r>
              <a:rPr lang="en-US" altLang="ja-JP" dirty="0" smtClean="0"/>
              <a:t>Display mixed-script string in different color.</a:t>
            </a:r>
          </a:p>
          <a:p>
            <a:pPr lvl="2"/>
            <a:r>
              <a:rPr lang="en-US" altLang="ja-JP" dirty="0" smtClean="0"/>
              <a:t>“Apple” vs “</a:t>
            </a:r>
            <a:r>
              <a:rPr lang="en-US" altLang="ja-JP" dirty="0" err="1" smtClean="0"/>
              <a:t>Ap</a:t>
            </a:r>
            <a:r>
              <a:rPr lang="az-Cyrl-AZ" altLang="ja-JP" dirty="0" smtClean="0">
                <a:solidFill>
                  <a:srgbClr val="FF0000"/>
                </a:solidFill>
                <a:sym typeface="Wingdings" panose="05000000000000000000" pitchFamily="2" charset="2"/>
              </a:rPr>
              <a:t>р</a:t>
            </a:r>
            <a:r>
              <a:rPr lang="en-US" altLang="ja-JP" dirty="0" smtClean="0">
                <a:sym typeface="Wingdings" panose="05000000000000000000" pitchFamily="2" charset="2"/>
              </a:rPr>
              <a:t>le”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Display mixed-script string in unnatural spacing.</a:t>
            </a:r>
          </a:p>
          <a:p>
            <a:pPr lvl="2"/>
            <a:r>
              <a:rPr lang="en-US" altLang="ja-JP" dirty="0" smtClean="0"/>
              <a:t>“Apple” vs “</a:t>
            </a:r>
            <a:r>
              <a:rPr lang="en-US" altLang="ja-JP" dirty="0" err="1" smtClean="0"/>
              <a:t>Ap</a:t>
            </a:r>
            <a:r>
              <a:rPr lang="en-US" altLang="ja-JP" sz="1200" dirty="0" smtClean="0"/>
              <a:t> </a:t>
            </a:r>
            <a:r>
              <a:rPr lang="az-Cyrl-AZ" altLang="ja-JP" dirty="0" smtClean="0">
                <a:sym typeface="Wingdings" panose="05000000000000000000" pitchFamily="2" charset="2"/>
              </a:rPr>
              <a:t>р</a:t>
            </a:r>
            <a:r>
              <a:rPr lang="en-US" altLang="ja-JP" sz="1200" dirty="0" smtClean="0">
                <a:sym typeface="Wingdings" panose="05000000000000000000" pitchFamily="2" charset="2"/>
              </a:rPr>
              <a:t> </a:t>
            </a:r>
            <a:r>
              <a:rPr lang="en-US" altLang="ja-JP" dirty="0" smtClean="0">
                <a:sym typeface="Wingdings" panose="05000000000000000000" pitchFamily="2" charset="2"/>
              </a:rPr>
              <a:t>le”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Read aloud mixed-script string.</a:t>
            </a:r>
          </a:p>
          <a:p>
            <a:pPr lvl="2"/>
            <a:r>
              <a:rPr lang="en-US" altLang="ja-JP" dirty="0" smtClean="0"/>
              <a:t>Use another sense.</a:t>
            </a:r>
          </a:p>
          <a:p>
            <a:pPr lvl="1"/>
            <a:r>
              <a:rPr kumimoji="1" lang="en-US" altLang="ja-JP" dirty="0" smtClean="0"/>
              <a:t>Create special font set to display identifiers.</a:t>
            </a:r>
          </a:p>
          <a:p>
            <a:pPr lvl="2"/>
            <a:r>
              <a:rPr lang="en-US" altLang="ja-JP" dirty="0" smtClean="0"/>
              <a:t>Make visually similar characters distinguishable.</a:t>
            </a:r>
            <a:endParaRPr kumimoji="1" lang="en-US" altLang="ja-JP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2019/9/18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W3C TPAC2019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E393-84F2-4EC4-8C67-5EE64E490FD0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7" name="右中かっこ 6"/>
          <p:cNvSpPr/>
          <p:nvPr/>
        </p:nvSpPr>
        <p:spPr>
          <a:xfrm>
            <a:off x="6350696" y="1803422"/>
            <a:ext cx="405969" cy="146872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756665" y="2353117"/>
            <a:ext cx="35060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Embedding in Apps </a:t>
            </a:r>
            <a:r>
              <a:rPr lang="en-US" altLang="ja-JP" dirty="0" smtClean="0"/>
              <a:t>may be</a:t>
            </a:r>
            <a:r>
              <a:rPr kumimoji="1" lang="en-US" altLang="ja-JP" dirty="0" smtClean="0"/>
              <a:t> feasible</a:t>
            </a:r>
          </a:p>
        </p:txBody>
      </p:sp>
    </p:spTree>
    <p:extLst>
      <p:ext uri="{BB962C8B-B14F-4D97-AF65-F5344CB8AC3E}">
        <p14:creationId xmlns:p14="http://schemas.microsoft.com/office/powerpoint/2010/main" val="413303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Join us!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Please contact us.</a:t>
            </a:r>
          </a:p>
          <a:p>
            <a:r>
              <a:rPr lang="en-US" altLang="ja-JP" dirty="0" smtClean="0"/>
              <a:t>We will form CG if we found 5 or more interests.</a:t>
            </a:r>
          </a:p>
          <a:p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github.com/yoneyajp/AHA/wiki</a:t>
            </a:r>
            <a:r>
              <a:rPr lang="en-US" altLang="ja-JP" dirty="0" smtClean="0"/>
              <a:t>  or</a:t>
            </a:r>
          </a:p>
          <a:p>
            <a:r>
              <a:rPr lang="en-US" altLang="ja-JP" dirty="0">
                <a:hlinkClick r:id="rId3"/>
              </a:rPr>
              <a:t>http://</a:t>
            </a:r>
            <a:r>
              <a:rPr lang="en-US" altLang="ja-JP" dirty="0" smtClean="0">
                <a:hlinkClick r:id="rId3"/>
              </a:rPr>
              <a:t>bit.ly/2mcBCQq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2019/9/18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W3C TPAC2019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E393-84F2-4EC4-8C67-5EE64E490FD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263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396</Words>
  <Application>Microsoft Office PowerPoint</Application>
  <PresentationFormat>ワイド画面</PresentationFormat>
  <Paragraphs>72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Calibri</vt:lpstr>
      <vt:lpstr>Calibri Light</vt:lpstr>
      <vt:lpstr>Wingdings</vt:lpstr>
      <vt:lpstr>Office テーマ</vt:lpstr>
      <vt:lpstr>Anti-Homograph-Attacks</vt:lpstr>
      <vt:lpstr>Introduction</vt:lpstr>
      <vt:lpstr>Proposal for forming Community Group</vt:lpstr>
      <vt:lpstr>Scope of the proposed CG</vt:lpstr>
      <vt:lpstr>Existing works</vt:lpstr>
      <vt:lpstr>Discussion</vt:lpstr>
      <vt:lpstr>Join us!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Anti-Homograph-Attack</dc:title>
  <dc:creator>yone</dc:creator>
  <cp:lastModifiedBy>yone</cp:lastModifiedBy>
  <cp:revision>11</cp:revision>
  <dcterms:created xsi:type="dcterms:W3CDTF">2019-09-16T09:28:56Z</dcterms:created>
  <dcterms:modified xsi:type="dcterms:W3CDTF">2019-09-18T00:39:43Z</dcterms:modified>
</cp:coreProperties>
</file>