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676A9-CE7C-4D8D-A2CD-D021E887361E}">
  <a:tblStyle styleId="{308676A9-CE7C-4D8D-A2CD-D021E8873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DE480A-FEE6-4A49-8F58-4BB20DCD43B5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E9"/>
          </a:solidFill>
        </a:fill>
      </a:tcStyle>
    </a:wholeTbl>
    <a:band1H>
      <a:tcTxStyle/>
      <a:tcStyle>
        <a:tcBdr/>
        <a:fill>
          <a:solidFill>
            <a:srgbClr val="D6D3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D3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A6A6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7A6A6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A6A6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A6A6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c0bedc6cb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c0bedc6cb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5ddf09b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5ddf09b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c0bedc6cb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c0bedc6cb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c0bedc6c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c0bedc6cb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5ddf09b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5ddf09b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c0bedc6c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c0bedc6cb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5ddf09ba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5ddf09ba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c0bedc6cb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c0bedc6cb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c0bedc6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c0bedc6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c0bedc6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c0bedc6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c0bedc6c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c0bedc6c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c0bedc6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c0bedc6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0bedc6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0bedc6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0bedc6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0bedc6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0bedc6cb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0bedc6cb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c0bedc6cb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c0bedc6cb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627000" y="220050"/>
            <a:ext cx="85206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MZ 세대를 위한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1인가구 식생활 분석 서비스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설계서</a:t>
            </a:r>
            <a:endParaRPr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22300" y="1763250"/>
            <a:ext cx="20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노은비 손정빈</a:t>
            </a:r>
            <a:endParaRPr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-3600" y="2932625"/>
            <a:ext cx="915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7" name="Google Shape;57;p13"/>
          <p:cNvGraphicFramePr/>
          <p:nvPr/>
        </p:nvGraphicFramePr>
        <p:xfrm>
          <a:off x="-3600" y="2932625"/>
          <a:ext cx="9151200" cy="2443036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5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No.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Name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Content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Version</a:t>
                      </a:r>
                      <a:endParaRPr sz="800" b="1"/>
                    </a:p>
                  </a:txBody>
                  <a:tcPr marL="91425" marR="91425" marT="18000" marB="180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노은비 손정빈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초안 작성</a:t>
                      </a: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0.1</a:t>
                      </a: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18000" marB="180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1"/>
          <p:cNvGraphicFramePr/>
          <p:nvPr/>
        </p:nvGraphicFramePr>
        <p:xfrm>
          <a:off x="56000" y="90500"/>
          <a:ext cx="89461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조리 식품 &gt; 하위 품목 선택)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Instant-cooked  &gt; Instant-cooked_Rice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5" name="Google Shape;235;p21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1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38" name="Google Shape;238;p21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39" name="Google Shape;239;p21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40" name="Google Shape;240;p21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41" name="Google Shape;241;p21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45" name="Google Shape;245;p21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1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47" name="Google Shape;247;p21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48" name="Google Shape;248;p21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49" name="Google Shape;249;p21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50" name="Google Shape;250;p21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51" name="Google Shape;251;p21"/>
          <p:cNvGraphicFramePr/>
          <p:nvPr>
            <p:extLst>
              <p:ext uri="{D42A27DB-BD31-4B8C-83A1-F6EECF244321}">
                <p14:modId xmlns:p14="http://schemas.microsoft.com/office/powerpoint/2010/main" val="1984038090"/>
              </p:ext>
            </p:extLst>
          </p:nvPr>
        </p:nvGraphicFramePr>
        <p:xfrm>
          <a:off x="7496163" y="1535825"/>
          <a:ext cx="1647225" cy="15832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1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 조리 식품 페이지 내의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“밥” 품목 선택시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2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2" name="Google Shape;252;p21"/>
          <p:cNvGraphicFramePr/>
          <p:nvPr/>
        </p:nvGraphicFramePr>
        <p:xfrm>
          <a:off x="1976175" y="1535813"/>
          <a:ext cx="4963700" cy="6900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2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밥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국/찌개/탕류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죽/스프류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떡볶이/면류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육류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수산물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만두/피자류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소스/양념류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3" name="Google Shape;253;p21"/>
          <p:cNvSpPr/>
          <p:nvPr/>
        </p:nvSpPr>
        <p:spPr>
          <a:xfrm>
            <a:off x="1705050" y="17215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1924050" y="1471225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3014675" y="1840738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825" y="2571750"/>
            <a:ext cx="1813491" cy="229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/>
          <p:nvPr/>
        </p:nvSpPr>
        <p:spPr>
          <a:xfrm>
            <a:off x="3217100" y="25717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2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섭취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Instant-eating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4" name="Google Shape;264;p22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67" name="Google Shape;267;p22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68" name="Google Shape;268;p22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69" name="Google Shape;269;p22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70" name="Google Shape;270;p22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74" name="Google Shape;274;p22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2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76" name="Google Shape;276;p22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77" name="Google Shape;277;p22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78" name="Google Shape;278;p22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79" name="Google Shape;279;p22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80" name="Google Shape;280;p22"/>
          <p:cNvGraphicFramePr/>
          <p:nvPr/>
        </p:nvGraphicFramePr>
        <p:xfrm>
          <a:off x="7496163" y="1535813"/>
          <a:ext cx="1626725" cy="14118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즉석 섭취 식품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즉석섭취식품의 연도별 주요 구입 품목 4항목 비율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1" name="Google Shape;281;p22"/>
          <p:cNvSpPr/>
          <p:nvPr/>
        </p:nvSpPr>
        <p:spPr>
          <a:xfrm>
            <a:off x="371475" y="202409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978700" y="203571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283" name="Google Shape;283;p22"/>
          <p:cNvGraphicFramePr/>
          <p:nvPr/>
        </p:nvGraphicFramePr>
        <p:xfrm>
          <a:off x="1976175" y="1535813"/>
          <a:ext cx="4953775" cy="48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5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김밥류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햄버거/샌드위치류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도시락류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반찬류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4" name="Google Shape;284;p22"/>
          <p:cNvSpPr/>
          <p:nvPr/>
        </p:nvSpPr>
        <p:spPr>
          <a:xfrm>
            <a:off x="119000" y="19786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22"/>
          <p:cNvSpPr txBox="1"/>
          <p:nvPr/>
        </p:nvSpPr>
        <p:spPr>
          <a:xfrm>
            <a:off x="7545900" y="29866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(즉석섭취식품 4종)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23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섭취 식품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Instant-eating &gt; Instant-eating_kimbab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4" name="Google Shape;294;p23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3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3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97" name="Google Shape;297;p23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98" name="Google Shape;298;p23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99" name="Google Shape;299;p23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00" name="Google Shape;300;p23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3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2" name="Google Shape;3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04" name="Google Shape;304;p23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3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06" name="Google Shape;306;p23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07" name="Google Shape;307;p23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08" name="Google Shape;308;p23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09" name="Google Shape;309;p23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10" name="Google Shape;310;p23"/>
          <p:cNvGraphicFramePr/>
          <p:nvPr/>
        </p:nvGraphicFramePr>
        <p:xfrm>
          <a:off x="7496163" y="1535813"/>
          <a:ext cx="1647225" cy="1593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즉석 섭취 식품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“식사류”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p23"/>
          <p:cNvSpPr/>
          <p:nvPr/>
        </p:nvSpPr>
        <p:spPr>
          <a:xfrm>
            <a:off x="1697775" y="1594013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552675" y="1589323"/>
            <a:ext cx="13620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636175" y="161427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371475" y="202409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5" name="Google Shape;315;p23"/>
          <p:cNvGraphicFramePr/>
          <p:nvPr/>
        </p:nvGraphicFramePr>
        <p:xfrm>
          <a:off x="1976175" y="1535813"/>
          <a:ext cx="4953775" cy="48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25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김밥류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햄버거/샌드위치류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도시락류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반찬류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6" name="Google Shape;3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13" y="2532925"/>
            <a:ext cx="1823476" cy="2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3"/>
          <p:cNvSpPr/>
          <p:nvPr/>
        </p:nvSpPr>
        <p:spPr>
          <a:xfrm>
            <a:off x="3229263" y="25329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24"/>
          <p:cNvGraphicFramePr/>
          <p:nvPr/>
        </p:nvGraphicFramePr>
        <p:xfrm>
          <a:off x="56000" y="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(신선 편의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DietInfo &gt; FreshConvenience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4" name="Google Shape;324;p24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24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27" name="Google Shape;327;p24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28" name="Google Shape;328;p24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29" name="Google Shape;329;p24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30" name="Google Shape;330;p24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34" name="Google Shape;334;p24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24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36" name="Google Shape;336;p24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37" name="Google Shape;337;p24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38" name="Google Shape;338;p24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39" name="Google Shape;339;p24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40" name="Google Shape;340;p24"/>
          <p:cNvGraphicFramePr/>
          <p:nvPr/>
        </p:nvGraphicFramePr>
        <p:xfrm>
          <a:off x="7496163" y="153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신선 편의 식품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신선 편의 식품의 연도별 주요 구입 품목 3항목 비율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1" name="Google Shape;341;p24"/>
          <p:cNvSpPr/>
          <p:nvPr/>
        </p:nvSpPr>
        <p:spPr>
          <a:xfrm>
            <a:off x="381000" y="22799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988225" y="22915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343" name="Google Shape;343;p24"/>
          <p:cNvGraphicFramePr/>
          <p:nvPr/>
        </p:nvGraphicFramePr>
        <p:xfrm>
          <a:off x="1976175" y="1535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샐러드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신선편의채소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신선편의과일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" name="Google Shape;344;p24"/>
          <p:cNvSpPr/>
          <p:nvPr/>
        </p:nvSpPr>
        <p:spPr>
          <a:xfrm>
            <a:off x="119000" y="22356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4"/>
          <p:cNvSpPr txBox="1"/>
          <p:nvPr/>
        </p:nvSpPr>
        <p:spPr>
          <a:xfrm>
            <a:off x="7496175" y="3128975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(신선 편의 식품 3종)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25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(신선 편의 식품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FreshConvenience &gt; FreshConvenience_Salad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4" name="Google Shape;354;p25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25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25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57" name="Google Shape;357;p25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58" name="Google Shape;358;p25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59" name="Google Shape;359;p25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60" name="Google Shape;360;p25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5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64" name="Google Shape;364;p25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5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66" name="Google Shape;366;p25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67" name="Google Shape;367;p25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68" name="Google Shape;368;p25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69" name="Google Shape;369;p25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370" name="Google Shape;370;p25"/>
          <p:cNvGraphicFramePr/>
          <p:nvPr/>
        </p:nvGraphicFramePr>
        <p:xfrm>
          <a:off x="7496163" y="1535813"/>
          <a:ext cx="1626725" cy="15371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신선 편의 식품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“샐러드”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1" name="Google Shape;371;p25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샐러드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신선편의채소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신선편의과일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25"/>
          <p:cNvSpPr/>
          <p:nvPr/>
        </p:nvSpPr>
        <p:spPr>
          <a:xfrm>
            <a:off x="1704900" y="1620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2152650" y="1495263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3243275" y="186477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3297513" y="2608563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200" y="2571750"/>
            <a:ext cx="1839953" cy="2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381000" y="22799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26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(밀키트)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MealKit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4" name="Google Shape;384;p26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6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6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387" name="Google Shape;387;p26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388" name="Google Shape;388;p26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389" name="Google Shape;389;p26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390" name="Google Shape;390;p26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6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2" name="Google Shape;3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6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394" name="Google Shape;394;p26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26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396" name="Google Shape;396;p26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397" name="Google Shape;397;p26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398" name="Google Shape;398;p26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399" name="Google Shape;399;p26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00" name="Google Shape;400;p26"/>
          <p:cNvGraphicFramePr/>
          <p:nvPr/>
        </p:nvGraphicFramePr>
        <p:xfrm>
          <a:off x="7496163" y="1535813"/>
          <a:ext cx="1675300" cy="1322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밀키트 으로 이동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밀키트의 연도별 주요 구입 품목 3항목 비율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1" name="Google Shape;401;p26"/>
          <p:cNvSpPr/>
          <p:nvPr/>
        </p:nvSpPr>
        <p:spPr>
          <a:xfrm>
            <a:off x="371475" y="25232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978700" y="25348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403" name="Google Shape;403;p26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동양식밀키트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서양식밀키트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" name="Google Shape;404;p26"/>
          <p:cNvSpPr/>
          <p:nvPr/>
        </p:nvSpPr>
        <p:spPr>
          <a:xfrm>
            <a:off x="119000" y="25054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407" name="Google Shape;4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26"/>
          <p:cNvSpPr txBox="1"/>
          <p:nvPr/>
        </p:nvSpPr>
        <p:spPr>
          <a:xfrm>
            <a:off x="7534775" y="29866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(밀키트 3종)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27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(밀키트 &gt; 하위 카테고리)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MealKit &gt; MealKit_Korean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4" name="Google Shape;414;p27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7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27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417" name="Google Shape;417;p27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418" name="Google Shape;418;p27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419" name="Google Shape;419;p27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420" name="Google Shape;420;p27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7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2" name="Google Shape;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7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424" name="Google Shape;424;p27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27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426" name="Google Shape;426;p27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427" name="Google Shape;427;p27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428" name="Google Shape;428;p27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429" name="Google Shape;429;p27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30" name="Google Shape;430;p27"/>
          <p:cNvGraphicFramePr/>
          <p:nvPr/>
        </p:nvGraphicFramePr>
        <p:xfrm>
          <a:off x="7496163" y="1535813"/>
          <a:ext cx="1626725" cy="182050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밀키트 페이지 내의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“한식 밀키트” 품목 선택시,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하단에 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쿠팡, 마켓컬리 기반 품목 판매량이 가장 높은 “브랜드” 1~3위 생성 및 카테고리 1위 제품 정보 및 해당 브랜드 등록 식품 상품 수 제공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" name="Google Shape;431;p27"/>
          <p:cNvSpPr/>
          <p:nvPr/>
        </p:nvSpPr>
        <p:spPr>
          <a:xfrm>
            <a:off x="371475" y="2523249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2" name="Google Shape;432;p27"/>
          <p:cNvGraphicFramePr/>
          <p:nvPr/>
        </p:nvGraphicFramePr>
        <p:xfrm>
          <a:off x="1976175" y="1535813"/>
          <a:ext cx="4953775" cy="356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동양식밀키트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서양식밀키트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3" name="Google Shape;433;p27"/>
          <p:cNvSpPr/>
          <p:nvPr/>
        </p:nvSpPr>
        <p:spPr>
          <a:xfrm>
            <a:off x="2152650" y="1485800"/>
            <a:ext cx="1362000" cy="4902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3243275" y="185531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1704900" y="1620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520" y="2571750"/>
            <a:ext cx="2021704" cy="2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/>
          <p:cNvSpPr/>
          <p:nvPr/>
        </p:nvSpPr>
        <p:spPr>
          <a:xfrm>
            <a:off x="3305900" y="2623468"/>
            <a:ext cx="219000" cy="238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1705050" y="457142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28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(식품 트렌드 보기)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Main &gt; DietInfo &gt; FoodTrends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4" name="Google Shape;444;p28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8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8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447" name="Google Shape;447;p28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448" name="Google Shape;448;p28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449" name="Google Shape;449;p28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450" name="Google Shape;450;p28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2" name="Google Shape;4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8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454" name="Google Shape;454;p28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8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456" name="Google Shape;456;p28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457" name="Google Shape;457;p28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458" name="Google Shape;458;p28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459" name="Google Shape;459;p28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460" name="Google Shape;460;p28"/>
          <p:cNvGraphicFramePr/>
          <p:nvPr/>
        </p:nvGraphicFramePr>
        <p:xfrm>
          <a:off x="7496163" y="1623238"/>
          <a:ext cx="1647225" cy="1943264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식품 트렌드 페이지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쿠팡, 마켓컬리 크롤링 데이터 기반 사용 빈도 수 명사 기준으로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워드 클라우드 시각화.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 데이터 해석 결과 도출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명사별 카테고리 군집 분석 데이터 시각 자료 제공 및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명사 사이의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상호관계 파악 가능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" name="Google Shape;461;p28"/>
          <p:cNvSpPr/>
          <p:nvPr/>
        </p:nvSpPr>
        <p:spPr>
          <a:xfrm>
            <a:off x="90954" y="3202776"/>
            <a:ext cx="1000200" cy="2631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841088" y="3421563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pic>
        <p:nvPicPr>
          <p:cNvPr id="463" name="Google Shape;46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99" y="1474176"/>
            <a:ext cx="2330289" cy="14648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4" name="Google Shape;464;p28"/>
          <p:cNvSpPr/>
          <p:nvPr/>
        </p:nvSpPr>
        <p:spPr>
          <a:xfrm>
            <a:off x="56000" y="35396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4438863" y="1623250"/>
            <a:ext cx="2407500" cy="1166700"/>
          </a:xfrm>
          <a:prstGeom prst="wedgeRoundRectCallout">
            <a:avLst>
              <a:gd name="adj1" fmla="val -60197"/>
              <a:gd name="adj2" fmla="val -3755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2023년 00월 00일 조사 기준.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쿠팡, 마켓컬리 데이터 조사 결과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000FF"/>
                </a:solidFill>
              </a:rPr>
              <a:t>ㅇㅇㅇㅇ</a:t>
            </a:r>
            <a:r>
              <a:rPr lang="ko" sz="900"/>
              <a:t> 단어가 가장 많이 사용된 것으로 확인되고,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000FF"/>
                </a:solidFill>
              </a:rPr>
              <a:t>ㅇㅇㅇㅇ</a:t>
            </a:r>
            <a:r>
              <a:rPr lang="ko" sz="900"/>
              <a:t> 단어가 가장 적게 사용된 것으로 확인 됩니다.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466" name="Google Shape;466;p28"/>
          <p:cNvSpPr txBox="1"/>
          <p:nvPr/>
        </p:nvSpPr>
        <p:spPr>
          <a:xfrm>
            <a:off x="2778875" y="4851000"/>
            <a:ext cx="2136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예시 이미지 입니다.</a:t>
            </a:r>
            <a:endParaRPr sz="700" b="1">
              <a:solidFill>
                <a:srgbClr val="666666"/>
              </a:solidFill>
            </a:endParaRPr>
          </a:p>
        </p:txBody>
      </p:sp>
      <p:pic>
        <p:nvPicPr>
          <p:cNvPr id="467" name="Google Shape;4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375" y="3088100"/>
            <a:ext cx="4034100" cy="18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8"/>
          <p:cNvSpPr/>
          <p:nvPr/>
        </p:nvSpPr>
        <p:spPr>
          <a:xfrm>
            <a:off x="1609950" y="1474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2453450" y="30769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288675" y="1474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5725" y="180450"/>
            <a:ext cx="685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434343"/>
                </a:solidFill>
              </a:rPr>
              <a:t>1인가구 식생활 분석 서비스 개요</a:t>
            </a:r>
            <a:endParaRPr sz="2000" b="1">
              <a:solidFill>
                <a:srgbClr val="434343"/>
              </a:solidFill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75731" y="1582125"/>
          <a:ext cx="8592550" cy="3385400"/>
        </p:xfrm>
        <a:graphic>
          <a:graphicData uri="http://schemas.openxmlformats.org/drawingml/2006/table">
            <a:tbl>
              <a:tblPr firstRow="1" bandRow="1">
                <a:noFill/>
                <a:tableStyleId>{48DE480A-FEE6-4A49-8F58-4BB20DCD43B5}</a:tableStyleId>
              </a:tblPr>
              <a:tblGrid>
                <a:gridCol w="18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구분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서비스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</a:t>
                      </a:r>
                      <a:r>
                        <a:rPr lang="ko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HMR 선호도 분석 및 데이터 시각화 서비스, 식생활 트렌드 분석 서비스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기획 배경</a:t>
                      </a:r>
                      <a:endParaRPr sz="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증가로 다양해진 식생활 모습과 변화하는 식품 트렌드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트렌드를 주도하는 MZ세대의 식생활 분석을 통해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기획 목적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HMR 식품군 선호도 파악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1인가구의 식생활 관련 트렌드 변화 파악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" sz="800" b="1" u="none" strike="noStrike" cap="none"/>
                        <a:t>기대 효과</a:t>
                      </a:r>
                      <a:endParaRPr sz="800" b="1" u="none" strike="noStrike" cap="none"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식품 기업의 마케팅 전략 및 경쟁력 강화 목적으로 활용 가능.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1인가구에 대한 이해도 상승 및 파악한 트렌드와 패턴을 기반으로 만들 수 있는 신 제품군으로 1인가구들의 식품 만족도 상승 기여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주요 기능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HMR 전체 카테고리 선호도 분석 및 데이터 시각화 6종(주로 구입하는 간편식 품목, 구입 주기, 이용 용도, 구입처, 지출액, 구매 이유 및 만족도)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선호도 및 구매 패턴 분석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품목별 인기 HMR 제품 정보 제공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1인가구 식생활 트렌드 분석 및 시각자료 제공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주요 고객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식품 관련 기업 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u="none" strike="noStrike" cap="none"/>
                        <a:t>서비스 </a:t>
                      </a:r>
                      <a:r>
                        <a:rPr lang="ko" sz="800" b="1"/>
                        <a:t>채널</a:t>
                      </a:r>
                      <a:endParaRPr/>
                    </a:p>
                  </a:txBody>
                  <a:tcPr marL="68350" marR="68350" marT="34175" marB="34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웹 브라우저</a:t>
                      </a:r>
                      <a:endParaRPr sz="8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105700" y="2433700"/>
            <a:ext cx="2573700" cy="2181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93625" y="413915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로그인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79150" y="413915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회원가입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29375" y="2872425"/>
            <a:ext cx="1635600" cy="27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ID</a:t>
            </a:r>
            <a:endParaRPr sz="800"/>
          </a:p>
        </p:txBody>
      </p:sp>
      <p:sp>
        <p:nvSpPr>
          <p:cNvPr id="72" name="Google Shape;72;p15"/>
          <p:cNvSpPr/>
          <p:nvPr/>
        </p:nvSpPr>
        <p:spPr>
          <a:xfrm>
            <a:off x="3529375" y="3184849"/>
            <a:ext cx="1635600" cy="27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Password</a:t>
            </a:r>
            <a:endParaRPr sz="800"/>
          </a:p>
        </p:txBody>
      </p:sp>
      <p:sp>
        <p:nvSpPr>
          <p:cNvPr id="73" name="Google Shape;73;p15"/>
          <p:cNvSpPr txBox="1"/>
          <p:nvPr/>
        </p:nvSpPr>
        <p:spPr>
          <a:xfrm>
            <a:off x="3070900" y="4615300"/>
            <a:ext cx="264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0000FF"/>
                </a:solidFill>
              </a:rPr>
              <a:t>아이디 찾기 / 비밀번호 찾기</a:t>
            </a:r>
            <a:endParaRPr sz="800">
              <a:solidFill>
                <a:srgbClr val="0000FF"/>
              </a:solidFill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Login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5" name="Google Shape;75;p15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78" name="Google Shape;78;p15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79" name="Google Shape;79;p15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80" name="Google Shape;80;p15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163025" y="19685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82775" y="32048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282775" y="2892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282775" y="41391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347125" y="41391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886700" y="464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 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55988" y="1428500"/>
          <a:ext cx="1675300" cy="196024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메인 페이지 배경과 동일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ID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Password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로그인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페이지 이동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 찾기 페이지 이동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찾기 페이지 이동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9" name="Google Shape;89;p15"/>
          <p:cNvSpPr/>
          <p:nvPr/>
        </p:nvSpPr>
        <p:spPr>
          <a:xfrm>
            <a:off x="4462200" y="464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7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E06666"/>
                </a:solidFill>
              </a:rPr>
              <a:t>로그인 정보 없을 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6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Join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8" name="Google Shape;98;p16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01" name="Google Shape;101;p16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02" name="Google Shape;102;p16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171825" y="1869350"/>
            <a:ext cx="2450400" cy="29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572000" y="43892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회원가입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529425" y="230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 입력</a:t>
            </a:r>
            <a:endParaRPr sz="800"/>
          </a:p>
        </p:txBody>
      </p:sp>
      <p:sp>
        <p:nvSpPr>
          <p:cNvPr id="108" name="Google Shape;108;p16"/>
          <p:cNvSpPr/>
          <p:nvPr/>
        </p:nvSpPr>
        <p:spPr>
          <a:xfrm>
            <a:off x="3529425" y="254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 입력</a:t>
            </a:r>
            <a:endParaRPr sz="800"/>
          </a:p>
        </p:txBody>
      </p:sp>
      <p:sp>
        <p:nvSpPr>
          <p:cNvPr id="109" name="Google Shape;109;p16"/>
          <p:cNvSpPr/>
          <p:nvPr/>
        </p:nvSpPr>
        <p:spPr>
          <a:xfrm>
            <a:off x="3529425" y="2788075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 입력</a:t>
            </a:r>
            <a:endParaRPr sz="800"/>
          </a:p>
        </p:txBody>
      </p:sp>
      <p:sp>
        <p:nvSpPr>
          <p:cNvPr id="110" name="Google Shape;110;p16"/>
          <p:cNvSpPr/>
          <p:nvPr/>
        </p:nvSpPr>
        <p:spPr>
          <a:xfrm>
            <a:off x="3529425" y="318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 입력</a:t>
            </a:r>
            <a:endParaRPr sz="800"/>
          </a:p>
        </p:txBody>
      </p:sp>
      <p:sp>
        <p:nvSpPr>
          <p:cNvPr id="111" name="Google Shape;111;p16"/>
          <p:cNvSpPr/>
          <p:nvPr/>
        </p:nvSpPr>
        <p:spPr>
          <a:xfrm>
            <a:off x="3529425" y="342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생년월일 8자리</a:t>
            </a:r>
            <a:endParaRPr sz="800"/>
          </a:p>
        </p:txBody>
      </p:sp>
      <p:sp>
        <p:nvSpPr>
          <p:cNvPr id="112" name="Google Shape;112;p16"/>
          <p:cNvSpPr/>
          <p:nvPr/>
        </p:nvSpPr>
        <p:spPr>
          <a:xfrm>
            <a:off x="3529425" y="3669350"/>
            <a:ext cx="1635600" cy="2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전화번호 입력</a:t>
            </a:r>
            <a:endParaRPr sz="800"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55988" y="1428500"/>
          <a:ext cx="1675300" cy="196024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아이디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비밀번호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이메일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이름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생년월일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가입자 전화번호 입력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7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버튼</a:t>
                      </a:r>
                      <a:endParaRPr sz="7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" name="Google Shape;114;p16"/>
          <p:cNvSpPr/>
          <p:nvPr/>
        </p:nvSpPr>
        <p:spPr>
          <a:xfrm>
            <a:off x="3310425" y="230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310425" y="254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10425" y="27880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310425" y="318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310425" y="342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310425" y="36693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347125" y="4389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7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7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아이디 찾기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FindID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6" name="Google Shape;126;p17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29" name="Google Shape;129;p17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30" name="Google Shape;130;p17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31" name="Google Shape;131;p17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391075" y="1840750"/>
            <a:ext cx="2573700" cy="263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985975" y="38691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lt1"/>
                </a:solidFill>
              </a:rPr>
              <a:t>아이디 찾기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85800" y="21335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이름을 입력해 주세요.</a:t>
            </a:r>
            <a:endParaRPr sz="700"/>
          </a:p>
        </p:txBody>
      </p:sp>
      <p:sp>
        <p:nvSpPr>
          <p:cNvPr id="136" name="Google Shape;136;p17"/>
          <p:cNvSpPr/>
          <p:nvPr/>
        </p:nvSpPr>
        <p:spPr>
          <a:xfrm>
            <a:off x="685800" y="2402642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</a:rPr>
              <a:t>가입하신 분의 </a:t>
            </a:r>
            <a:r>
              <a:rPr lang="ko-KR" altLang="en-US" sz="700" dirty="0" smtClean="0">
                <a:solidFill>
                  <a:schemeClr val="dk1"/>
                </a:solidFill>
              </a:rPr>
              <a:t>생년월일을</a:t>
            </a:r>
            <a:r>
              <a:rPr lang="ko" sz="700" dirty="0" smtClean="0">
                <a:solidFill>
                  <a:schemeClr val="dk1"/>
                </a:solidFill>
              </a:rPr>
              <a:t> </a:t>
            </a:r>
            <a:r>
              <a:rPr lang="ko" sz="700" dirty="0">
                <a:solidFill>
                  <a:schemeClr val="dk1"/>
                </a:solidFill>
              </a:rPr>
              <a:t>입력해 주세요.</a:t>
            </a:r>
            <a:endParaRPr sz="800" dirty="0"/>
          </a:p>
        </p:txBody>
      </p:sp>
      <p:sp>
        <p:nvSpPr>
          <p:cNvPr id="137" name="Google Shape;137;p17"/>
          <p:cNvSpPr/>
          <p:nvPr/>
        </p:nvSpPr>
        <p:spPr>
          <a:xfrm>
            <a:off x="685800" y="2673308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이메일을 입력해 주세요.</a:t>
            </a:r>
            <a:endParaRPr sz="700"/>
          </a:p>
        </p:txBody>
      </p:sp>
      <p:sp>
        <p:nvSpPr>
          <p:cNvPr id="138" name="Google Shape;138;p17"/>
          <p:cNvSpPr/>
          <p:nvPr/>
        </p:nvSpPr>
        <p:spPr>
          <a:xfrm>
            <a:off x="685800" y="2942425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가입하신 분의 전화번호를 입력해 주세요.</a:t>
            </a:r>
            <a:endParaRPr sz="800"/>
          </a:p>
        </p:txBody>
      </p:sp>
      <p:graphicFrame>
        <p:nvGraphicFramePr>
          <p:cNvPr id="139" name="Google Shape;139;p17"/>
          <p:cNvGraphicFramePr/>
          <p:nvPr>
            <p:extLst>
              <p:ext uri="{D42A27DB-BD31-4B8C-83A1-F6EECF244321}">
                <p14:modId xmlns:p14="http://schemas.microsoft.com/office/powerpoint/2010/main" val="3989139208"/>
              </p:ext>
            </p:extLst>
          </p:nvPr>
        </p:nvGraphicFramePr>
        <p:xfrm>
          <a:off x="3509475" y="1766230"/>
          <a:ext cx="1675300" cy="144529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Function</a:t>
                      </a:r>
                      <a:endParaRPr sz="800" b="1" dirty="0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이름 입력</a:t>
                      </a:r>
                      <a:endParaRPr lang="en-US" altLang="ko-KR" sz="800" dirty="0" smtClean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생년월일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전화번호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아이디 찾기 버튼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Google Shape;140;p17"/>
          <p:cNvSpPr/>
          <p:nvPr/>
        </p:nvSpPr>
        <p:spPr>
          <a:xfrm>
            <a:off x="466800" y="2161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66800" y="24172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66800" y="26733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66800" y="29294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766975" y="3869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rgbClr val="E06666"/>
                </a:solidFill>
              </a:rPr>
              <a:t>정보</a:t>
            </a:r>
            <a:r>
              <a:rPr lang="en-US" altLang="ko" sz="1200" b="1" dirty="0" smtClean="0">
                <a:solidFill>
                  <a:srgbClr val="E06666"/>
                </a:solidFill>
              </a:rPr>
              <a:t> </a:t>
            </a:r>
            <a:r>
              <a:rPr lang="ko-KR" altLang="en-US" sz="1200" b="1" dirty="0" smtClean="0">
                <a:solidFill>
                  <a:srgbClr val="E06666"/>
                </a:solidFill>
              </a:rPr>
              <a:t>일치하지 않을</a:t>
            </a:r>
            <a:r>
              <a:rPr lang="ko" sz="1200" b="1" dirty="0" smtClean="0">
                <a:solidFill>
                  <a:srgbClr val="E06666"/>
                </a:solidFill>
              </a:rPr>
              <a:t> </a:t>
            </a:r>
            <a:r>
              <a:rPr lang="ko" sz="1200" b="1" dirty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4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  <p:sp>
        <p:nvSpPr>
          <p:cNvPr id="25" name="Google Shape;91;p15"/>
          <p:cNvSpPr txBox="1"/>
          <p:nvPr/>
        </p:nvSpPr>
        <p:spPr>
          <a:xfrm>
            <a:off x="7022350" y="2921285"/>
            <a:ext cx="1814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E06666"/>
                </a:solidFill>
              </a:rPr>
              <a:t>일치하는 정보 존재 </a:t>
            </a:r>
            <a:r>
              <a:rPr lang="ko" sz="1200" b="1" dirty="0" smtClean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6" name="Google Shape;92;p15"/>
          <p:cNvSpPr txBox="1"/>
          <p:nvPr/>
        </p:nvSpPr>
        <p:spPr>
          <a:xfrm>
            <a:off x="6979500" y="3352635"/>
            <a:ext cx="2164500" cy="7386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 smtClean="0"/>
              <a:t>“</a:t>
            </a:r>
            <a:r>
              <a:rPr lang="ko-KR" altLang="en-US" sz="1300" dirty="0" smtClean="0"/>
              <a:t>입력하신 회원님의 아이디는 </a:t>
            </a:r>
            <a:r>
              <a:rPr lang="en-US" altLang="ko-KR" sz="1300" dirty="0" smtClean="0"/>
              <a:t>{} </a:t>
            </a:r>
            <a:r>
              <a:rPr lang="ko-KR" altLang="en-US" sz="1300" dirty="0" smtClean="0"/>
              <a:t>입니다</a:t>
            </a:r>
            <a:r>
              <a:rPr lang="ko" sz="1300" dirty="0" smtClean="0"/>
              <a:t>.”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알림창 생성</a:t>
            </a:r>
            <a:endParaRPr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8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비밀번호 찾기 페이지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FindPassword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0" name="Google Shape;150;p18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54" name="Google Shape;154;p18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55" name="Google Shape;155;p18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sp>
        <p:nvSpPr>
          <p:cNvPr id="156" name="Google Shape;156;p18"/>
          <p:cNvSpPr/>
          <p:nvPr/>
        </p:nvSpPr>
        <p:spPr>
          <a:xfrm>
            <a:off x="391075" y="1840750"/>
            <a:ext cx="2573700" cy="263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985975" y="3869100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lt1"/>
                </a:solidFill>
              </a:rPr>
              <a:t>비밀번호 찾기</a:t>
            </a:r>
            <a:endParaRPr sz="600" b="1"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85800" y="21335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이름을 입력해 주세요.</a:t>
            </a:r>
            <a:endParaRPr sz="700"/>
          </a:p>
        </p:txBody>
      </p:sp>
      <p:sp>
        <p:nvSpPr>
          <p:cNvPr id="159" name="Google Shape;159;p18"/>
          <p:cNvSpPr/>
          <p:nvPr/>
        </p:nvSpPr>
        <p:spPr>
          <a:xfrm>
            <a:off x="685800" y="2675667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</a:rPr>
              <a:t>가입하신 분의 </a:t>
            </a:r>
            <a:r>
              <a:rPr lang="ko-KR" altLang="en-US" sz="700" dirty="0" smtClean="0">
                <a:solidFill>
                  <a:schemeClr val="dk1"/>
                </a:solidFill>
              </a:rPr>
              <a:t>생년월일을</a:t>
            </a:r>
            <a:r>
              <a:rPr lang="ko" sz="700" dirty="0" smtClean="0">
                <a:solidFill>
                  <a:schemeClr val="dk1"/>
                </a:solidFill>
              </a:rPr>
              <a:t> </a:t>
            </a:r>
            <a:r>
              <a:rPr lang="ko" sz="700" dirty="0">
                <a:solidFill>
                  <a:schemeClr val="dk1"/>
                </a:solidFill>
              </a:rPr>
              <a:t>입력해 주세요.</a:t>
            </a:r>
            <a:endParaRPr sz="800" dirty="0"/>
          </a:p>
        </p:txBody>
      </p:sp>
      <p:sp>
        <p:nvSpPr>
          <p:cNvPr id="160" name="Google Shape;160;p18"/>
          <p:cNvSpPr/>
          <p:nvPr/>
        </p:nvSpPr>
        <p:spPr>
          <a:xfrm>
            <a:off x="685800" y="2946333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이메일을 입력해 주세요.</a:t>
            </a:r>
            <a:endParaRPr sz="700"/>
          </a:p>
        </p:txBody>
      </p:sp>
      <p:sp>
        <p:nvSpPr>
          <p:cNvPr id="161" name="Google Shape;161;p18"/>
          <p:cNvSpPr/>
          <p:nvPr/>
        </p:nvSpPr>
        <p:spPr>
          <a:xfrm>
            <a:off x="685800" y="3215450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가입하신 분의 전화번호를 입력해 주세요.</a:t>
            </a:r>
            <a:endParaRPr sz="800"/>
          </a:p>
        </p:txBody>
      </p:sp>
      <p:sp>
        <p:nvSpPr>
          <p:cNvPr id="162" name="Google Shape;162;p18"/>
          <p:cNvSpPr/>
          <p:nvPr/>
        </p:nvSpPr>
        <p:spPr>
          <a:xfrm>
            <a:off x="685800" y="2404613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가입하신 분의 아이디를 입력해 주세요.</a:t>
            </a:r>
            <a:endParaRPr sz="7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18"/>
          <p:cNvGraphicFramePr/>
          <p:nvPr>
            <p:extLst>
              <p:ext uri="{D42A27DB-BD31-4B8C-83A1-F6EECF244321}">
                <p14:modId xmlns:p14="http://schemas.microsoft.com/office/powerpoint/2010/main" val="488458522"/>
              </p:ext>
            </p:extLst>
          </p:nvPr>
        </p:nvGraphicFramePr>
        <p:xfrm>
          <a:off x="3998800" y="1893791"/>
          <a:ext cx="1675300" cy="170277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이름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아이디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3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생년월일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4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이메일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5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전화번호 입력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6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비밀번호 찾기 버튼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Google Shape;165;p18"/>
          <p:cNvSpPr/>
          <p:nvPr/>
        </p:nvSpPr>
        <p:spPr>
          <a:xfrm>
            <a:off x="466800" y="2161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66800" y="24191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66800" y="26733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66800" y="29443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66800" y="321545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5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766975" y="386910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6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4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1;p15"/>
          <p:cNvSpPr txBox="1"/>
          <p:nvPr/>
        </p:nvSpPr>
        <p:spPr>
          <a:xfrm>
            <a:off x="7022300" y="1315975"/>
            <a:ext cx="18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rgbClr val="E06666"/>
                </a:solidFill>
              </a:rPr>
              <a:t>정보</a:t>
            </a:r>
            <a:r>
              <a:rPr lang="en-US" altLang="ko" sz="1200" b="1" dirty="0" smtClean="0">
                <a:solidFill>
                  <a:srgbClr val="E06666"/>
                </a:solidFill>
              </a:rPr>
              <a:t> </a:t>
            </a:r>
            <a:r>
              <a:rPr lang="ko-KR" altLang="en-US" sz="1200" b="1" dirty="0" smtClean="0">
                <a:solidFill>
                  <a:srgbClr val="E06666"/>
                </a:solidFill>
              </a:rPr>
              <a:t>일치하지 않을</a:t>
            </a:r>
            <a:r>
              <a:rPr lang="ko" sz="1200" b="1" dirty="0" smtClean="0">
                <a:solidFill>
                  <a:srgbClr val="E06666"/>
                </a:solidFill>
              </a:rPr>
              <a:t> </a:t>
            </a:r>
            <a:r>
              <a:rPr lang="ko" sz="1200" b="1" dirty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6" name="Google Shape;92;p15"/>
          <p:cNvSpPr txBox="1"/>
          <p:nvPr/>
        </p:nvSpPr>
        <p:spPr>
          <a:xfrm>
            <a:off x="6979450" y="1747325"/>
            <a:ext cx="2164500" cy="53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“없는 회원 정보입니다.”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알림창 생성</a:t>
            </a:r>
            <a:endParaRPr sz="1000"/>
          </a:p>
        </p:txBody>
      </p:sp>
      <p:sp>
        <p:nvSpPr>
          <p:cNvPr id="27" name="Google Shape;91;p15"/>
          <p:cNvSpPr txBox="1"/>
          <p:nvPr/>
        </p:nvSpPr>
        <p:spPr>
          <a:xfrm>
            <a:off x="7022350" y="2921285"/>
            <a:ext cx="18144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E06666"/>
                </a:solidFill>
              </a:rPr>
              <a:t>일치하는 정보 존재 </a:t>
            </a:r>
            <a:r>
              <a:rPr lang="ko" sz="1200" b="1" dirty="0" smtClean="0">
                <a:solidFill>
                  <a:srgbClr val="E06666"/>
                </a:solidFill>
              </a:rPr>
              <a:t>시</a:t>
            </a:r>
            <a:endParaRPr sz="1200" b="1" dirty="0">
              <a:solidFill>
                <a:srgbClr val="E06666"/>
              </a:solidFill>
            </a:endParaRPr>
          </a:p>
        </p:txBody>
      </p:sp>
      <p:sp>
        <p:nvSpPr>
          <p:cNvPr id="28" name="Google Shape;92;p15"/>
          <p:cNvSpPr txBox="1"/>
          <p:nvPr/>
        </p:nvSpPr>
        <p:spPr>
          <a:xfrm>
            <a:off x="6979500" y="3352635"/>
            <a:ext cx="2164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비밀번호 재설정 페이지로 이동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8"/>
          <p:cNvGraphicFramePr/>
          <p:nvPr>
            <p:extLst>
              <p:ext uri="{D42A27DB-BD31-4B8C-83A1-F6EECF244321}">
                <p14:modId xmlns:p14="http://schemas.microsoft.com/office/powerpoint/2010/main" val="3688535005"/>
              </p:ext>
            </p:extLst>
          </p:nvPr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비밀번호 찾기 </a:t>
                      </a:r>
                      <a:r>
                        <a:rPr lang="ko-KR" altLang="en-US" sz="900" dirty="0" smtClean="0"/>
                        <a:t>재설정 페이지</a:t>
                      </a:r>
                      <a:endParaRPr sz="900" dirty="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Main &gt; </a:t>
                      </a:r>
                      <a:r>
                        <a:rPr lang="ko" sz="900" dirty="0" smtClean="0"/>
                        <a:t>FindPassword</a:t>
                      </a:r>
                      <a:r>
                        <a:rPr lang="en-US" altLang="ko" sz="900" dirty="0" smtClean="0"/>
                        <a:t> &gt; </a:t>
                      </a:r>
                      <a:r>
                        <a:rPr lang="en-US" altLang="ko" sz="900" dirty="0" err="1" smtClean="0"/>
                        <a:t>RePassword</a:t>
                      </a:r>
                      <a:endParaRPr sz="900" dirty="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0" name="Google Shape;150;p18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54" name="Google Shape;154;p18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55" name="Google Shape;155;p18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sp>
        <p:nvSpPr>
          <p:cNvPr id="156" name="Google Shape;156;p18"/>
          <p:cNvSpPr/>
          <p:nvPr/>
        </p:nvSpPr>
        <p:spPr>
          <a:xfrm>
            <a:off x="908875" y="1605635"/>
            <a:ext cx="2573700" cy="263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2503775" y="3633985"/>
            <a:ext cx="706800" cy="2400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solidFill>
                  <a:schemeClr val="lt1"/>
                </a:solidFill>
              </a:rPr>
              <a:t>비밀번호 </a:t>
            </a:r>
            <a:r>
              <a:rPr lang="ko-KR" altLang="en-US" sz="600" b="1" dirty="0" smtClean="0">
                <a:solidFill>
                  <a:schemeClr val="lt1"/>
                </a:solidFill>
              </a:rPr>
              <a:t>재설정</a:t>
            </a:r>
            <a:endParaRPr sz="600" b="1" dirty="0"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203600" y="1898435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재 설정 비밀번호 입력</a:t>
            </a:r>
            <a:endParaRPr sz="700" dirty="0"/>
          </a:p>
        </p:txBody>
      </p:sp>
      <p:sp>
        <p:nvSpPr>
          <p:cNvPr id="162" name="Google Shape;162;p18"/>
          <p:cNvSpPr/>
          <p:nvPr/>
        </p:nvSpPr>
        <p:spPr>
          <a:xfrm>
            <a:off x="1203600" y="2169498"/>
            <a:ext cx="2043000" cy="26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700" dirty="0"/>
              <a:t>재 설정 비밀번호 </a:t>
            </a:r>
            <a:r>
              <a:rPr lang="ko-KR" altLang="en-US" sz="700" dirty="0" smtClean="0"/>
              <a:t>입력 확인</a:t>
            </a:r>
            <a:endParaRPr lang="ko-KR" altLang="en-US" sz="700" dirty="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18"/>
          <p:cNvGraphicFramePr/>
          <p:nvPr>
            <p:extLst>
              <p:ext uri="{D42A27DB-BD31-4B8C-83A1-F6EECF244321}">
                <p14:modId xmlns:p14="http://schemas.microsoft.com/office/powerpoint/2010/main" val="4079994744"/>
              </p:ext>
            </p:extLst>
          </p:nvPr>
        </p:nvGraphicFramePr>
        <p:xfrm>
          <a:off x="3998800" y="1893791"/>
          <a:ext cx="1675300" cy="93034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비밀번호 재설정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2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비밀번호 재설정 체크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/>
                        <a:t>3</a:t>
                      </a:r>
                      <a:endParaRPr sz="800" b="1" dirty="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비밀번호 재설정 버튼</a:t>
                      </a:r>
                      <a:endParaRPr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18"/>
          <p:cNvSpPr/>
          <p:nvPr/>
        </p:nvSpPr>
        <p:spPr>
          <a:xfrm>
            <a:off x="984600" y="192598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984600" y="2184060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284775" y="363398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 smtClean="0">
                <a:solidFill>
                  <a:schemeClr val="lt1"/>
                </a:solidFill>
              </a:rPr>
              <a:t>3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24" name="Google Shape;90;p15"/>
          <p:cNvCxnSpPr/>
          <p:nvPr/>
        </p:nvCxnSpPr>
        <p:spPr>
          <a:xfrm>
            <a:off x="6965150" y="1253900"/>
            <a:ext cx="7200" cy="38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474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9"/>
          <p:cNvGraphicFramePr/>
          <p:nvPr/>
        </p:nvGraphicFramePr>
        <p:xfrm>
          <a:off x="56000" y="90500"/>
          <a:ext cx="87068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식생활 정보 페이지 (HMR 한눈에 보기)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DietInfo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6" name="Google Shape;176;p19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19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179" name="Google Shape;179;p19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180" name="Google Shape;180;p19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182" name="Google Shape;182;p19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186" name="Google Shape;186;p19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9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188" name="Google Shape;188;p19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191" name="Google Shape;191;p19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pic>
        <p:nvPicPr>
          <p:cNvPr id="192" name="Google Shape;192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225" y="2275875"/>
            <a:ext cx="4851624" cy="2867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93" name="Google Shape;193;p19"/>
          <p:cNvGraphicFramePr/>
          <p:nvPr/>
        </p:nvGraphicFramePr>
        <p:xfrm>
          <a:off x="7496163" y="1482513"/>
          <a:ext cx="1647225" cy="15208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“식생활정보”</a:t>
                      </a:r>
                      <a:r>
                        <a:rPr lang="ko" sz="800"/>
                        <a:t> 클릭 시 식생활정보 페이지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2018 ~ 2022년 HMR 식품 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제공 데이터 목록 체크 박스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박스 체크 시 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해당 데이터 시각화 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자료  제공 (6종)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19"/>
          <p:cNvSpPr/>
          <p:nvPr/>
        </p:nvSpPr>
        <p:spPr>
          <a:xfrm>
            <a:off x="3286125" y="777813"/>
            <a:ext cx="1000200" cy="3654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4207675" y="930825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067125" y="9308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757175" y="153582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198" name="Google Shape;198;p19"/>
          <p:cNvGraphicFramePr/>
          <p:nvPr/>
        </p:nvGraphicFramePr>
        <p:xfrm>
          <a:off x="1976175" y="1535813"/>
          <a:ext cx="4963725" cy="4581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65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주로 구입하는 간편식 품목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구입 주기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주 이용 용도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주 구입처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월 평균 간편식 구입 지출액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간편식 구입 이유, 만족도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9"/>
          <p:cNvSpPr/>
          <p:nvPr/>
        </p:nvSpPr>
        <p:spPr>
          <a:xfrm>
            <a:off x="1757175" y="22758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0"/>
          <p:cNvGraphicFramePr/>
          <p:nvPr/>
        </p:nvGraphicFramePr>
        <p:xfrm>
          <a:off x="56000" y="90500"/>
          <a:ext cx="8946175" cy="49032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8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3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Title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식생활 정보 페이지 (즉석 조리 식품)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Page Path</a:t>
                      </a:r>
                      <a:endParaRPr sz="900" b="1"/>
                    </a:p>
                  </a:txBody>
                  <a:tcPr marL="54000" marR="54000" marT="54000" marB="54000">
                    <a:solidFill>
                      <a:srgbClr val="BFBFB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Main &gt;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DietInfo &gt; Instant-cooked</a:t>
                      </a:r>
                      <a:endParaRPr sz="900"/>
                    </a:p>
                  </a:txBody>
                  <a:tcPr marL="54000" marR="54000" marT="54000" marB="54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5" name="Google Shape;205;p20"/>
          <p:cNvCxnSpPr/>
          <p:nvPr/>
        </p:nvCxnSpPr>
        <p:spPr>
          <a:xfrm>
            <a:off x="598" y="667100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0" y="1253925"/>
            <a:ext cx="914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0"/>
          <p:cNvSpPr txBox="1"/>
          <p:nvPr/>
        </p:nvSpPr>
        <p:spPr>
          <a:xfrm>
            <a:off x="1857400" y="791163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주거형태 추천</a:t>
            </a:r>
            <a:endParaRPr sz="1000" b="1"/>
          </a:p>
        </p:txBody>
      </p:sp>
      <p:sp>
        <p:nvSpPr>
          <p:cNvPr id="208" name="Google Shape;208;p20"/>
          <p:cNvSpPr txBox="1"/>
          <p:nvPr/>
        </p:nvSpPr>
        <p:spPr>
          <a:xfrm>
            <a:off x="334692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식생활 정보</a:t>
            </a:r>
            <a:endParaRPr sz="1000" b="1"/>
          </a:p>
        </p:txBody>
      </p:sp>
      <p:sp>
        <p:nvSpPr>
          <p:cNvPr id="209" name="Google Shape;209;p20"/>
          <p:cNvSpPr txBox="1"/>
          <p:nvPr/>
        </p:nvSpPr>
        <p:spPr>
          <a:xfrm>
            <a:off x="4836450" y="791175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청약 정보</a:t>
            </a:r>
            <a:endParaRPr sz="1000" b="1"/>
          </a:p>
        </p:txBody>
      </p:sp>
      <p:sp>
        <p:nvSpPr>
          <p:cNvPr id="210" name="Google Shape;210;p20"/>
          <p:cNvSpPr txBox="1"/>
          <p:nvPr/>
        </p:nvSpPr>
        <p:spPr>
          <a:xfrm>
            <a:off x="6168775" y="791150"/>
            <a:ext cx="100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알림 마당</a:t>
            </a:r>
            <a:endParaRPr sz="1000" b="1"/>
          </a:p>
        </p:txBody>
      </p:sp>
      <p:cxnSp>
        <p:nvCxnSpPr>
          <p:cNvPr id="211" name="Google Shape;211;p20"/>
          <p:cNvCxnSpPr/>
          <p:nvPr/>
        </p:nvCxnSpPr>
        <p:spPr>
          <a:xfrm>
            <a:off x="1300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7496175" y="1243025"/>
            <a:ext cx="0" cy="39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300" y="791175"/>
            <a:ext cx="3908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-100" y="1428750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HMR 한눈에 보기</a:t>
            </a:r>
            <a:endParaRPr sz="1000" b="1"/>
          </a:p>
        </p:txBody>
      </p:sp>
      <p:cxnSp>
        <p:nvCxnSpPr>
          <p:cNvPr id="215" name="Google Shape;215;p20"/>
          <p:cNvCxnSpPr/>
          <p:nvPr/>
        </p:nvCxnSpPr>
        <p:spPr>
          <a:xfrm rot="10800000">
            <a:off x="-100" y="3128975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0"/>
          <p:cNvSpPr txBox="1"/>
          <p:nvPr/>
        </p:nvSpPr>
        <p:spPr>
          <a:xfrm>
            <a:off x="338000" y="17617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조리 식품</a:t>
            </a:r>
            <a:endParaRPr sz="800" b="1"/>
          </a:p>
        </p:txBody>
      </p:sp>
      <p:sp>
        <p:nvSpPr>
          <p:cNvPr id="217" name="Google Shape;217;p20"/>
          <p:cNvSpPr txBox="1"/>
          <p:nvPr/>
        </p:nvSpPr>
        <p:spPr>
          <a:xfrm>
            <a:off x="338000" y="20188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즉석 섭취 식품</a:t>
            </a:r>
            <a:endParaRPr sz="800" b="1"/>
          </a:p>
        </p:txBody>
      </p:sp>
      <p:sp>
        <p:nvSpPr>
          <p:cNvPr id="218" name="Google Shape;218;p20"/>
          <p:cNvSpPr txBox="1"/>
          <p:nvPr/>
        </p:nvSpPr>
        <p:spPr>
          <a:xfrm>
            <a:off x="338000" y="227587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신선 편의 식품</a:t>
            </a:r>
            <a:endParaRPr sz="800" b="1"/>
          </a:p>
        </p:txBody>
      </p:sp>
      <p:sp>
        <p:nvSpPr>
          <p:cNvPr id="219" name="Google Shape;219;p20"/>
          <p:cNvSpPr txBox="1"/>
          <p:nvPr/>
        </p:nvSpPr>
        <p:spPr>
          <a:xfrm>
            <a:off x="338000" y="2532925"/>
            <a:ext cx="8835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/>
              <a:t>밀키트</a:t>
            </a:r>
            <a:endParaRPr sz="800" b="1"/>
          </a:p>
        </p:txBody>
      </p:sp>
      <p:sp>
        <p:nvSpPr>
          <p:cNvPr id="220" name="Google Shape;220;p20"/>
          <p:cNvSpPr txBox="1"/>
          <p:nvPr/>
        </p:nvSpPr>
        <p:spPr>
          <a:xfrm>
            <a:off x="-100" y="3202775"/>
            <a:ext cx="1221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000" rIns="91425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식품 트렌드 보기</a:t>
            </a:r>
            <a:endParaRPr sz="1000" b="1"/>
          </a:p>
        </p:txBody>
      </p:sp>
      <p:graphicFrame>
        <p:nvGraphicFramePr>
          <p:cNvPr id="221" name="Google Shape;221;p20"/>
          <p:cNvGraphicFramePr/>
          <p:nvPr/>
        </p:nvGraphicFramePr>
        <p:xfrm>
          <a:off x="7496163" y="1535813"/>
          <a:ext cx="1675300" cy="1325375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3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No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Function</a:t>
                      </a:r>
                      <a:endParaRPr sz="800" b="1"/>
                    </a:p>
                  </a:txBody>
                  <a:tcPr marL="18000" marR="18000" marT="18000" marB="18000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1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“식생활 정보 페이지” 내의 즉석 조리식품 으로 이동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2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페이지 이동 시,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즉석조리식품의 연도별 주요 구입 품목 8항목</a:t>
                      </a: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시각데이터 제공</a:t>
                      </a:r>
                      <a:endParaRPr sz="80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2" name="Google Shape;222;p20"/>
          <p:cNvSpPr/>
          <p:nvPr/>
        </p:nvSpPr>
        <p:spPr>
          <a:xfrm>
            <a:off x="371475" y="1761774"/>
            <a:ext cx="735900" cy="159600"/>
          </a:xfrm>
          <a:prstGeom prst="rect">
            <a:avLst/>
          </a:prstGeom>
          <a:solidFill>
            <a:srgbClr val="C9DAF8">
              <a:alpha val="38610"/>
            </a:srgbClr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978700" y="1773388"/>
            <a:ext cx="51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A86E8"/>
                </a:solidFill>
              </a:rPr>
              <a:t>Click!</a:t>
            </a:r>
            <a:endParaRPr sz="900" b="1">
              <a:solidFill>
                <a:srgbClr val="4A86E8"/>
              </a:solidFill>
            </a:endParaRPr>
          </a:p>
        </p:txBody>
      </p:sp>
      <p:graphicFrame>
        <p:nvGraphicFramePr>
          <p:cNvPr id="224" name="Google Shape;224;p20"/>
          <p:cNvGraphicFramePr/>
          <p:nvPr/>
        </p:nvGraphicFramePr>
        <p:xfrm>
          <a:off x="1976175" y="1535813"/>
          <a:ext cx="4963700" cy="690050"/>
        </p:xfrm>
        <a:graphic>
          <a:graphicData uri="http://schemas.openxmlformats.org/drawingml/2006/table">
            <a:tbl>
              <a:tblPr>
                <a:noFill/>
                <a:tableStyleId>{308676A9-CE7C-4D8D-A2CD-D021E887361E}</a:tableStyleId>
              </a:tblPr>
              <a:tblGrid>
                <a:gridCol w="12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밥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국/찌개/탕류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죽/스프류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떡볶이/면류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육류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수산물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만두/피자류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/>
                        <a:t>소스/양념류</a:t>
                      </a:r>
                      <a:endParaRPr sz="800" b="1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20"/>
          <p:cNvSpPr/>
          <p:nvPr/>
        </p:nvSpPr>
        <p:spPr>
          <a:xfrm>
            <a:off x="119000" y="1721575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976175" y="2518538"/>
            <a:ext cx="219000" cy="240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2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2111925" y="4609975"/>
            <a:ext cx="4114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666666"/>
                </a:solidFill>
              </a:rPr>
              <a:t>화면 설계 자료를 위한 실제 데이터와 무관한 예시 차트 입니다. </a:t>
            </a:r>
            <a:endParaRPr sz="700" b="1">
              <a:solidFill>
                <a:srgbClr val="666666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7534775" y="2861200"/>
            <a:ext cx="159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시각 데이터 4종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(즉석조리식품 8종)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/>
            </a:r>
            <a:br>
              <a:rPr lang="ko" sz="1000" b="1"/>
            </a:br>
            <a:r>
              <a:rPr lang="ko" sz="600" b="1"/>
              <a:t>- 연도별 주로 구입하는 간편식 세부 품목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구입 주기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주 이용 용도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 b="1"/>
              <a:t>- 연도별 해당 품목 간편식 주 구입처 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25" y="2532925"/>
            <a:ext cx="4065151" cy="207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1628</Words>
  <Application>Microsoft Office PowerPoint</Application>
  <PresentationFormat>화면 슬라이드 쇼(16:9)</PresentationFormat>
  <Paragraphs>547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6</cp:revision>
  <dcterms:modified xsi:type="dcterms:W3CDTF">2023-05-31T02:43:40Z</dcterms:modified>
</cp:coreProperties>
</file>