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Malgun Gothic" panose="020B0503020000020004" pitchFamily="50" charset="-127"/>
      <p:regular r:id="rId15"/>
      <p:bold r:id="rId16"/>
    </p:embeddedFont>
    <p:embeddedFont>
      <p:font typeface="Alfa Slab One" panose="020B0600000101010101" charset="0"/>
      <p:regular r:id="rId17"/>
    </p:embeddedFont>
    <p:embeddedFont>
      <p:font typeface="Malgun Gothic" panose="020B0503020000020004" pitchFamily="50" charset="-127"/>
      <p:regular r:id="rId15"/>
      <p:bold r:id="rId16"/>
    </p:embeddedFont>
    <p:embeddedFont>
      <p:font typeface="Roboto" panose="020B0600000101010101" charset="0"/>
      <p:regular r:id="rId18"/>
      <p:bold r:id="rId19"/>
      <p:italic r:id="rId20"/>
      <p:boldItalic r:id="rId21"/>
    </p:embeddedFont>
    <p:embeddedFont>
      <p:font typeface="Impact" panose="020B0806030902050204" pitchFamily="3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y9GxGhfhDLFVplGVaJ3n7WSHG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FE2E6B-A093-454F-B76C-DF82F549B993}">
  <a:tblStyle styleId="{D2FE2E6B-A093-454F-B76C-DF82F549B99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f0803b73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1f0803b73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f0803b73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1f0803b73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11df4574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211df457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327d72351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4327d7235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f0803b73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f0803b73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f0803b736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f0803b736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f0803b736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f0803b736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f0803b73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f0803b73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f07541fbd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1f07541fbd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426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-4300775" y="-3054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-4110775" y="-26981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-4300775" y="-3054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-4300775" y="-3054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-4300775" y="-3054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-4300775" y="-3054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-4110775" y="-26981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625" y="-14250"/>
            <a:ext cx="12192000" cy="6886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5425"/>
            <a:ext cx="4556283" cy="45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750" y="5"/>
            <a:ext cx="4949675" cy="37920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 flipH="1">
            <a:off x="0" y="3561921"/>
            <a:ext cx="12192000" cy="3152365"/>
          </a:xfrm>
          <a:prstGeom prst="flowChartManualInpu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50000">
                <a:srgbClr val="FFFFFF">
                  <a:alpha val="91764"/>
                </a:srgbClr>
              </a:gs>
              <a:gs pos="100000">
                <a:schemeClr val="lt1"/>
              </a:gs>
            </a:gsLst>
            <a:lin ang="480012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highlight>
                <a:srgbClr val="88888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>
            <a:off x="2025" y="1408050"/>
            <a:ext cx="12283200" cy="5464200"/>
            <a:chOff x="67125" y="2241999"/>
            <a:chExt cx="12283200" cy="5464200"/>
          </a:xfrm>
        </p:grpSpPr>
        <p:sp>
          <p:nvSpPr>
            <p:cNvPr id="89" name="Google Shape;89;p1"/>
            <p:cNvSpPr/>
            <p:nvPr/>
          </p:nvSpPr>
          <p:spPr>
            <a:xfrm>
              <a:off x="86850" y="5585199"/>
              <a:ext cx="12239700" cy="2121000"/>
            </a:xfrm>
            <a:prstGeom prst="rect">
              <a:avLst/>
            </a:prstGeom>
            <a:gradFill>
              <a:gsLst>
                <a:gs pos="0">
                  <a:srgbClr val="000000">
                    <a:alpha val="49803"/>
                  </a:srgbClr>
                </a:gs>
                <a:gs pos="50000">
                  <a:srgbClr val="000000">
                    <a:alpha val="9803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 flipH="1">
              <a:off x="67125" y="2241999"/>
              <a:ext cx="12283200" cy="3343200"/>
            </a:xfrm>
            <a:prstGeom prst="rtTriangle">
              <a:avLst/>
            </a:prstGeom>
            <a:gradFill>
              <a:gsLst>
                <a:gs pos="0">
                  <a:srgbClr val="DDDDDD"/>
                </a:gs>
                <a:gs pos="100000">
                  <a:srgbClr val="919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1" name="Google Shape;91;p1"/>
          <p:cNvSpPr txBox="1"/>
          <p:nvPr/>
        </p:nvSpPr>
        <p:spPr>
          <a:xfrm>
            <a:off x="628025" y="5286200"/>
            <a:ext cx="8154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dk1"/>
                </a:solidFill>
              </a:rPr>
              <a:t>MZ 세대를 위한 1인가구 </a:t>
            </a:r>
            <a:endParaRPr sz="4000" b="1">
              <a:solidFill>
                <a:schemeClr val="dk1"/>
              </a:solidFill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61440" y="239039"/>
            <a:ext cx="3276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One-person households Project with One_Team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 rot="-2363337" flipH="1">
            <a:off x="7506682" y="4247861"/>
            <a:ext cx="6321009" cy="3329944"/>
          </a:xfrm>
          <a:custGeom>
            <a:avLst/>
            <a:gdLst/>
            <a:ahLst/>
            <a:cxnLst/>
            <a:rect l="l" t="t" r="r" b="b"/>
            <a:pathLst>
              <a:path w="6243105" h="3221720" extrusionOk="0">
                <a:moveTo>
                  <a:pt x="0" y="393190"/>
                </a:moveTo>
                <a:lnTo>
                  <a:pt x="2326973" y="3221720"/>
                </a:lnTo>
                <a:lnTo>
                  <a:pt x="624310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69803"/>
                </a:srgbClr>
              </a:gs>
              <a:gs pos="100000">
                <a:schemeClr val="l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628025" y="6019500"/>
            <a:ext cx="988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434343"/>
                </a:solidFill>
                <a:highlight>
                  <a:srgbClr val="D9D9D9"/>
                </a:highlight>
              </a:rPr>
              <a:t>공급자를 위한 1인 가구 식생활 관련 정보 제공 및 플랫폼 서비스</a:t>
            </a:r>
            <a:endParaRPr sz="2400" b="1">
              <a:solidFill>
                <a:srgbClr val="434343"/>
              </a:solidFill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f0803b736_0_11"/>
          <p:cNvSpPr txBox="1"/>
          <p:nvPr/>
        </p:nvSpPr>
        <p:spPr>
          <a:xfrm>
            <a:off x="1429128" y="775619"/>
            <a:ext cx="365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구상 기능 및 기대 효과 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207" name="Google Shape;207;g21f0803b736_0_11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</a:rPr>
              <a:t>2-3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208" name="Google Shape;208;g21f0803b736_0_11"/>
          <p:cNvSpPr txBox="1"/>
          <p:nvPr/>
        </p:nvSpPr>
        <p:spPr>
          <a:xfrm>
            <a:off x="550904" y="221625"/>
            <a:ext cx="7578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80"/>
                </a:solidFill>
                <a:highlight>
                  <a:schemeClr val="lt1"/>
                </a:highlight>
              </a:rPr>
              <a:t>1인 가구 식생활 관련 정보 제공 및 플랫폼 서비스</a:t>
            </a:r>
            <a:endParaRPr sz="1000" b="1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80"/>
              </a:solidFill>
              <a:highlight>
                <a:schemeClr val="lt1"/>
              </a:highlight>
            </a:endParaRPr>
          </a:p>
        </p:txBody>
      </p:sp>
      <p:sp>
        <p:nvSpPr>
          <p:cNvPr id="209" name="Google Shape;209;g21f0803b736_0_11"/>
          <p:cNvSpPr txBox="1"/>
          <p:nvPr/>
        </p:nvSpPr>
        <p:spPr>
          <a:xfrm>
            <a:off x="954800" y="1731225"/>
            <a:ext cx="3745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Alfa Slab One"/>
                <a:ea typeface="Alfa Slab One"/>
                <a:cs typeface="Alfa Slab One"/>
                <a:sym typeface="Alfa Slab One"/>
              </a:rPr>
              <a:t>2.     </a:t>
            </a:r>
            <a:r>
              <a:rPr lang="ko-KR" sz="1600" b="1">
                <a:solidFill>
                  <a:schemeClr val="dk1"/>
                </a:solidFill>
              </a:rPr>
              <a:t>비정형 데이터 텍스트 마이닝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</a:rPr>
              <a:t>         서비스</a:t>
            </a:r>
            <a:endParaRPr sz="17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10" name="Google Shape;210;g21f0803b736_0_11"/>
          <p:cNvSpPr txBox="1"/>
          <p:nvPr/>
        </p:nvSpPr>
        <p:spPr>
          <a:xfrm>
            <a:off x="1429275" y="2717500"/>
            <a:ext cx="30750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300" b="1" u="sng" dirty="0" err="1">
                <a:solidFill>
                  <a:schemeClr val="dk1"/>
                </a:solidFill>
              </a:rPr>
              <a:t>ex</a:t>
            </a:r>
            <a:r>
              <a:rPr lang="ko-KR" sz="1300" b="1" u="sng" dirty="0">
                <a:solidFill>
                  <a:schemeClr val="dk1"/>
                </a:solidFill>
              </a:rPr>
              <a:t>)</a:t>
            </a:r>
            <a:r>
              <a:rPr lang="ko-KR" sz="1300" dirty="0">
                <a:solidFill>
                  <a:schemeClr val="dk1"/>
                </a:solidFill>
              </a:rPr>
              <a:t> 2022~2023년의 1인가구와 식품에  관련된 트렌드 단어들 집합.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300" dirty="0">
                <a:solidFill>
                  <a:schemeClr val="dk1"/>
                </a:solidFill>
              </a:rPr>
              <a:t>뉴스기사, SNS, 각종 사이트 등 </a:t>
            </a:r>
            <a:r>
              <a:rPr lang="ko-KR" sz="1300" dirty="0" err="1">
                <a:solidFill>
                  <a:schemeClr val="dk1"/>
                </a:solidFill>
              </a:rPr>
              <a:t>크롤링</a:t>
            </a:r>
            <a:r>
              <a:rPr lang="ko-KR" sz="1300" dirty="0">
                <a:solidFill>
                  <a:schemeClr val="dk1"/>
                </a:solidFill>
              </a:rPr>
              <a:t> 가능한 매체, 텍스트 </a:t>
            </a:r>
            <a:r>
              <a:rPr lang="ko-KR" sz="1300" dirty="0" err="1">
                <a:solidFill>
                  <a:schemeClr val="dk1"/>
                </a:solidFill>
              </a:rPr>
              <a:t>마이닝이</a:t>
            </a:r>
            <a:r>
              <a:rPr lang="ko-KR" sz="1300" dirty="0">
                <a:solidFill>
                  <a:schemeClr val="dk1"/>
                </a:solidFill>
              </a:rPr>
              <a:t> 가능한 컨텐츠를 대상으로 데이터 수집,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300" dirty="0">
                <a:solidFill>
                  <a:schemeClr val="dk1"/>
                </a:solidFill>
              </a:rPr>
              <a:t>변경되는 트렌드 정보를 시각화하여 한눈에 보기 쉽게 제단.</a:t>
            </a:r>
            <a:endParaRPr sz="1300" dirty="0">
              <a:solidFill>
                <a:schemeClr val="dk1"/>
              </a:solidFill>
            </a:endParaRPr>
          </a:p>
        </p:txBody>
      </p:sp>
      <p:pic>
        <p:nvPicPr>
          <p:cNvPr id="211" name="Google Shape;211;g21f0803b736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550" y="1306850"/>
            <a:ext cx="6247800" cy="481737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1f0803b736_0_11"/>
          <p:cNvSpPr txBox="1"/>
          <p:nvPr/>
        </p:nvSpPr>
        <p:spPr>
          <a:xfrm>
            <a:off x="5718275" y="6075000"/>
            <a:ext cx="598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실제 뉴스기사, 통계 등에 있는 키워드, 2023년의 트렌드 분석을 통해 제작한 워드클라우드 입니다.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f0803b736_0_50"/>
          <p:cNvSpPr txBox="1"/>
          <p:nvPr/>
        </p:nvSpPr>
        <p:spPr>
          <a:xfrm>
            <a:off x="1429128" y="775619"/>
            <a:ext cx="365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구상 기능 및 기대 효과 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218" name="Google Shape;218;g21f0803b736_0_50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</a:rPr>
              <a:t>2-3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219" name="Google Shape;219;g21f0803b736_0_50"/>
          <p:cNvSpPr txBox="1"/>
          <p:nvPr/>
        </p:nvSpPr>
        <p:spPr>
          <a:xfrm>
            <a:off x="550904" y="221625"/>
            <a:ext cx="7578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80"/>
                </a:solidFill>
                <a:highlight>
                  <a:schemeClr val="lt1"/>
                </a:highlight>
              </a:rPr>
              <a:t>1인 가구 식생활 관련 정보 제공 및 플랫폼 서비스</a:t>
            </a:r>
            <a:endParaRPr sz="1000" b="1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80"/>
              </a:solidFill>
              <a:highlight>
                <a:schemeClr val="lt1"/>
              </a:highlight>
            </a:endParaRPr>
          </a:p>
        </p:txBody>
      </p:sp>
      <p:sp>
        <p:nvSpPr>
          <p:cNvPr id="220" name="Google Shape;220;g21f0803b736_0_50"/>
          <p:cNvSpPr txBox="1"/>
          <p:nvPr/>
        </p:nvSpPr>
        <p:spPr>
          <a:xfrm>
            <a:off x="954800" y="1731225"/>
            <a:ext cx="3745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Alfa Slab One"/>
                <a:ea typeface="Alfa Slab One"/>
                <a:cs typeface="Alfa Slab One"/>
                <a:sym typeface="Alfa Slab One"/>
              </a:rPr>
              <a:t>3.     </a:t>
            </a:r>
            <a:r>
              <a:rPr lang="ko-KR" sz="1500" b="1">
                <a:solidFill>
                  <a:schemeClr val="dk1"/>
                </a:solidFill>
              </a:rPr>
              <a:t>키워드 관련 뉴스기사 매거진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221" name="Google Shape;221;g21f0803b736_0_50"/>
          <p:cNvSpPr txBox="1"/>
          <p:nvPr/>
        </p:nvSpPr>
        <p:spPr>
          <a:xfrm>
            <a:off x="1429125" y="2450050"/>
            <a:ext cx="2662800" cy="21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-KR" sz="1300">
                <a:solidFill>
                  <a:schemeClr val="dk1"/>
                </a:solidFill>
              </a:rPr>
              <a:t>1인 가구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-KR" sz="1300">
                <a:solidFill>
                  <a:schemeClr val="dk1"/>
                </a:solidFill>
              </a:rPr>
              <a:t>식생활 관련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-KR" sz="1300">
                <a:solidFill>
                  <a:schemeClr val="dk1"/>
                </a:solidFill>
              </a:rPr>
              <a:t>변하는 트렌드 관련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-KR" sz="1300">
                <a:solidFill>
                  <a:schemeClr val="dk1"/>
                </a:solidFill>
              </a:rPr>
              <a:t>식품회사군의 신제품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-KR" sz="1300">
                <a:solidFill>
                  <a:schemeClr val="dk1"/>
                </a:solidFill>
              </a:rPr>
              <a:t>부정적 사회기사 (Needs)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등, 텍스트 마이닝을 통해</a:t>
            </a:r>
            <a:br>
              <a:rPr lang="ko-KR" sz="1300">
                <a:solidFill>
                  <a:schemeClr val="dk1"/>
                </a:solidFill>
              </a:rPr>
            </a:br>
            <a:r>
              <a:rPr lang="ko-KR" sz="1300">
                <a:solidFill>
                  <a:schemeClr val="dk1"/>
                </a:solidFill>
              </a:rPr>
              <a:t>관련 뉴스들 수시 업데이트 카테고리 형성.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2" name="Google Shape;222;g21f0803b736_0_50"/>
          <p:cNvSpPr txBox="1"/>
          <p:nvPr/>
        </p:nvSpPr>
        <p:spPr>
          <a:xfrm>
            <a:off x="6880325" y="5313000"/>
            <a:ext cx="5077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자체 제작한 </a:t>
            </a:r>
            <a:r>
              <a:rPr lang="ko-KR" sz="1000" dirty="0" err="1">
                <a:latin typeface="Malgun Gothic"/>
                <a:ea typeface="Malgun Gothic"/>
                <a:cs typeface="Malgun Gothic"/>
                <a:sym typeface="Malgun Gothic"/>
              </a:rPr>
              <a:t>워드클라우드를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토대로 들어 본 예시입니다. </a:t>
            </a:r>
            <a:b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000" dirty="0" err="1">
                <a:latin typeface="Malgun Gothic"/>
                <a:ea typeface="Malgun Gothic"/>
                <a:cs typeface="Malgun Gothic"/>
                <a:sym typeface="Malgun Gothic"/>
              </a:rPr>
              <a:t>텍스트마이닝을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통해 관련 뉴스기사를 접할 수 있도록 구상해 보았습니다.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3" name="Google Shape;223;g21f0803b736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650" y="1416400"/>
            <a:ext cx="3250125" cy="25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1f0803b736_0_50"/>
          <p:cNvSpPr/>
          <p:nvPr/>
        </p:nvSpPr>
        <p:spPr>
          <a:xfrm>
            <a:off x="6830475" y="2332825"/>
            <a:ext cx="388200" cy="400200"/>
          </a:xfrm>
          <a:prstGeom prst="ellipse">
            <a:avLst/>
          </a:prstGeom>
          <a:solidFill>
            <a:srgbClr val="E7E6E6">
              <a:alpha val="0"/>
            </a:srgb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225" name="Google Shape;225;g21f0803b736_0_50"/>
          <p:cNvCxnSpPr>
            <a:stCxn id="224" idx="6"/>
          </p:cNvCxnSpPr>
          <p:nvPr/>
        </p:nvCxnSpPr>
        <p:spPr>
          <a:xfrm rot="10800000" flipH="1">
            <a:off x="7218675" y="2518225"/>
            <a:ext cx="2570700" cy="147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g21f0803b736_0_50"/>
          <p:cNvCxnSpPr/>
          <p:nvPr/>
        </p:nvCxnSpPr>
        <p:spPr>
          <a:xfrm>
            <a:off x="9789375" y="2518225"/>
            <a:ext cx="0" cy="8499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7" name="Google Shape;227;g21f0803b736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0975" y="3380062"/>
            <a:ext cx="5016550" cy="18478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8" name="Google Shape;228;g21f0803b736_0_50"/>
          <p:cNvSpPr txBox="1"/>
          <p:nvPr/>
        </p:nvSpPr>
        <p:spPr>
          <a:xfrm>
            <a:off x="8614125" y="2132725"/>
            <a:ext cx="350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Click!</a:t>
            </a:r>
            <a:endParaRPr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g21f0803b736_0_50"/>
          <p:cNvSpPr txBox="1"/>
          <p:nvPr/>
        </p:nvSpPr>
        <p:spPr>
          <a:xfrm>
            <a:off x="1429125" y="4786825"/>
            <a:ext cx="5141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사업, 기업인측 컬럼 확인</a:t>
            </a:r>
            <a:br>
              <a:rPr lang="ko-KR"/>
            </a:br>
            <a:r>
              <a:rPr lang="ko-KR"/>
              <a:t>주제 및 타겟 선정 -&gt; 데이터 정리 후 소비자 니즈 파악에 용이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11df45746_0_9"/>
          <p:cNvSpPr txBox="1"/>
          <p:nvPr/>
        </p:nvSpPr>
        <p:spPr>
          <a:xfrm>
            <a:off x="1429128" y="775619"/>
            <a:ext cx="365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기대효과 정리</a:t>
            </a:r>
            <a:endParaRPr sz="2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g2211df45746_0_9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</a:rPr>
              <a:t>2-4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236" name="Google Shape;236;g2211df45746_0_9"/>
          <p:cNvSpPr txBox="1"/>
          <p:nvPr/>
        </p:nvSpPr>
        <p:spPr>
          <a:xfrm>
            <a:off x="550904" y="221625"/>
            <a:ext cx="7578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80"/>
                </a:solidFill>
                <a:highlight>
                  <a:schemeClr val="lt1"/>
                </a:highlight>
              </a:rPr>
              <a:t>1인 가구 식생활 관련 정보 제공 및 플랫폼 서비스</a:t>
            </a:r>
            <a:endParaRPr sz="1000" b="1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80"/>
              </a:solidFill>
              <a:highlight>
                <a:schemeClr val="lt1"/>
              </a:highlight>
            </a:endParaRPr>
          </a:p>
        </p:txBody>
      </p:sp>
      <p:sp>
        <p:nvSpPr>
          <p:cNvPr id="237" name="Google Shape;237;g2211df45746_0_9"/>
          <p:cNvSpPr/>
          <p:nvPr/>
        </p:nvSpPr>
        <p:spPr>
          <a:xfrm>
            <a:off x="2918602" y="3064400"/>
            <a:ext cx="2643300" cy="1670400"/>
          </a:xfrm>
          <a:prstGeom prst="round2DiagRect">
            <a:avLst>
              <a:gd name="adj1" fmla="val 38588"/>
              <a:gd name="adj2" fmla="val 0"/>
            </a:avLst>
          </a:prstGeom>
          <a:gradFill>
            <a:gsLst>
              <a:gs pos="0">
                <a:srgbClr val="000000">
                  <a:alpha val="49803"/>
                </a:srgbClr>
              </a:gs>
              <a:gs pos="5000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</a:rPr>
              <a:t>변경되는 트렌드 정보</a:t>
            </a:r>
            <a:br>
              <a:rPr lang="ko-KR" sz="1200" b="1">
                <a:solidFill>
                  <a:schemeClr val="dk1"/>
                </a:solidFill>
              </a:rPr>
            </a:br>
            <a:r>
              <a:rPr lang="ko-KR" sz="1200" b="1">
                <a:solidFill>
                  <a:schemeClr val="dk1"/>
                </a:solidFill>
              </a:rPr>
              <a:t>실시간 파악 가능 </a:t>
            </a:r>
            <a:endParaRPr sz="1200" b="1"/>
          </a:p>
        </p:txBody>
      </p:sp>
      <p:sp>
        <p:nvSpPr>
          <p:cNvPr id="240" name="Google Shape;240;g2211df45746_0_9"/>
          <p:cNvSpPr txBox="1"/>
          <p:nvPr/>
        </p:nvSpPr>
        <p:spPr>
          <a:xfrm>
            <a:off x="1615738" y="2939614"/>
            <a:ext cx="190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lt1"/>
                </a:solidFill>
              </a:rPr>
              <a:t>정형 데이터 시각화</a:t>
            </a:r>
            <a:endParaRPr sz="1500" b="1">
              <a:solidFill>
                <a:schemeClr val="lt1"/>
              </a:solidFill>
            </a:endParaRPr>
          </a:p>
        </p:txBody>
      </p:sp>
      <p:sp>
        <p:nvSpPr>
          <p:cNvPr id="241" name="Google Shape;241;g2211df45746_0_9"/>
          <p:cNvSpPr/>
          <p:nvPr/>
        </p:nvSpPr>
        <p:spPr>
          <a:xfrm>
            <a:off x="2918602" y="2777205"/>
            <a:ext cx="2643300" cy="803400"/>
          </a:xfrm>
          <a:prstGeom prst="round2DiagRect">
            <a:avLst>
              <a:gd name="adj1" fmla="val 40929"/>
              <a:gd name="adj2" fmla="val 0"/>
            </a:avLst>
          </a:prstGeom>
          <a:gradFill>
            <a:gsLst>
              <a:gs pos="0">
                <a:srgbClr val="002060">
                  <a:alpha val="34901"/>
                </a:srgbClr>
              </a:gs>
              <a:gs pos="50000">
                <a:srgbClr val="002060"/>
              </a:gs>
              <a:gs pos="100000">
                <a:srgbClr val="002060"/>
              </a:gs>
            </a:gsLst>
            <a:lin ang="4799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211df45746_0_9"/>
          <p:cNvSpPr txBox="1"/>
          <p:nvPr/>
        </p:nvSpPr>
        <p:spPr>
          <a:xfrm>
            <a:off x="3289985" y="2978802"/>
            <a:ext cx="190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lt1"/>
                </a:solidFill>
              </a:rPr>
              <a:t>비정형 데이터 텍스트 마이닝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243" name="Google Shape;243;g2211df45746_0_9"/>
          <p:cNvSpPr/>
          <p:nvPr/>
        </p:nvSpPr>
        <p:spPr>
          <a:xfrm>
            <a:off x="6505177" y="3064400"/>
            <a:ext cx="2643300" cy="1670400"/>
          </a:xfrm>
          <a:prstGeom prst="round2DiagRect">
            <a:avLst>
              <a:gd name="adj1" fmla="val 38588"/>
              <a:gd name="adj2" fmla="val 0"/>
            </a:avLst>
          </a:prstGeom>
          <a:gradFill>
            <a:gsLst>
              <a:gs pos="0">
                <a:srgbClr val="000000">
                  <a:alpha val="49803"/>
                </a:srgbClr>
              </a:gs>
              <a:gs pos="50000">
                <a:srgbClr val="000000">
                  <a:alpha val="9803"/>
                </a:srgbClr>
              </a:gs>
              <a:gs pos="100000">
                <a:srgbClr val="000000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b="1">
                <a:solidFill>
                  <a:schemeClr val="dk1"/>
                </a:solidFill>
              </a:rPr>
              <a:t>트랜드 및 이슈에 민감한 MZ세대를 비롯하여</a:t>
            </a:r>
            <a:br>
              <a:rPr lang="ko-KR" sz="1200" b="1">
                <a:solidFill>
                  <a:schemeClr val="dk1"/>
                </a:solidFill>
              </a:rPr>
            </a:br>
            <a:r>
              <a:rPr lang="ko-KR" sz="1200" b="1">
                <a:solidFill>
                  <a:schemeClr val="dk1"/>
                </a:solidFill>
              </a:rPr>
              <a:t>현 사회 및 시장의 움직임 관측</a:t>
            </a:r>
            <a:br>
              <a:rPr lang="ko-KR" sz="1200" b="1">
                <a:solidFill>
                  <a:schemeClr val="dk1"/>
                </a:solidFill>
              </a:rPr>
            </a:br>
            <a:r>
              <a:rPr lang="ko-KR" sz="1200" b="1">
                <a:solidFill>
                  <a:schemeClr val="dk1"/>
                </a:solidFill>
              </a:rPr>
              <a:t>및 향후 예측 간접 지원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</p:txBody>
      </p:sp>
      <p:grpSp>
        <p:nvGrpSpPr>
          <p:cNvPr id="244" name="Google Shape;244;g2211df45746_0_9"/>
          <p:cNvGrpSpPr/>
          <p:nvPr/>
        </p:nvGrpSpPr>
        <p:grpSpPr>
          <a:xfrm>
            <a:off x="6505177" y="2777205"/>
            <a:ext cx="2643300" cy="803400"/>
            <a:chOff x="160805" y="3336742"/>
            <a:chExt cx="2643300" cy="803400"/>
          </a:xfrm>
        </p:grpSpPr>
        <p:sp>
          <p:nvSpPr>
            <p:cNvPr id="245" name="Google Shape;245;g2211df45746_0_9"/>
            <p:cNvSpPr/>
            <p:nvPr/>
          </p:nvSpPr>
          <p:spPr>
            <a:xfrm>
              <a:off x="160805" y="3336742"/>
              <a:ext cx="2643300" cy="803400"/>
            </a:xfrm>
            <a:prstGeom prst="round2DiagRect">
              <a:avLst>
                <a:gd name="adj1" fmla="val 40929"/>
                <a:gd name="adj2" fmla="val 0"/>
              </a:avLst>
            </a:prstGeom>
            <a:gradFill>
              <a:gsLst>
                <a:gs pos="0">
                  <a:srgbClr val="002060">
                    <a:alpha val="34901"/>
                  </a:srgbClr>
                </a:gs>
                <a:gs pos="50000">
                  <a:srgbClr val="002060"/>
                </a:gs>
                <a:gs pos="100000">
                  <a:srgbClr val="002060"/>
                </a:gs>
              </a:gsLst>
              <a:lin ang="47990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g2211df45746_0_9"/>
            <p:cNvSpPr txBox="1"/>
            <p:nvPr/>
          </p:nvSpPr>
          <p:spPr>
            <a:xfrm>
              <a:off x="532113" y="3538414"/>
              <a:ext cx="190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500" b="1" dirty="0">
                  <a:solidFill>
                    <a:schemeClr val="lt1"/>
                  </a:solidFill>
                </a:rPr>
                <a:t>텍스트 </a:t>
              </a:r>
              <a:r>
                <a:rPr lang="ko-KR" sz="1500" b="1" dirty="0" err="1">
                  <a:solidFill>
                    <a:schemeClr val="lt1"/>
                  </a:solidFill>
                </a:rPr>
                <a:t>마이닝으로</a:t>
              </a:r>
              <a:endParaRPr sz="1500" b="1" dirty="0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lt1"/>
                  </a:solidFill>
                </a:rPr>
                <a:t>관련 뉴스기사 및 컬럼 제공</a:t>
              </a:r>
              <a:endParaRPr sz="1500" b="1" dirty="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 rot="766787">
            <a:off x="-417039" y="4643235"/>
            <a:ext cx="7487513" cy="2932103"/>
          </a:xfrm>
          <a:custGeom>
            <a:avLst/>
            <a:gdLst/>
            <a:ahLst/>
            <a:cxnLst/>
            <a:rect l="l" t="t" r="r" b="b"/>
            <a:pathLst>
              <a:path w="7487513" h="2932103" extrusionOk="0">
                <a:moveTo>
                  <a:pt x="0" y="0"/>
                </a:moveTo>
                <a:lnTo>
                  <a:pt x="7487513" y="0"/>
                </a:lnTo>
                <a:lnTo>
                  <a:pt x="7487513" y="1384613"/>
                </a:lnTo>
                <a:lnTo>
                  <a:pt x="665070" y="2932103"/>
                </a:lnTo>
                <a:close/>
              </a:path>
            </a:pathLst>
          </a:custGeom>
          <a:gradFill>
            <a:gsLst>
              <a:gs pos="0">
                <a:srgbClr val="002060">
                  <a:alpha val="34901"/>
                </a:srgbClr>
              </a:gs>
              <a:gs pos="50000">
                <a:srgbClr val="002060"/>
              </a:gs>
              <a:gs pos="100000">
                <a:srgbClr val="002060"/>
              </a:gs>
            </a:gsLst>
            <a:lin ang="4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0" y="6705600"/>
            <a:ext cx="12192000" cy="152400"/>
            <a:chOff x="0" y="0"/>
            <a:chExt cx="12192000" cy="152400"/>
          </a:xfrm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12192000" cy="1524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0" y="0"/>
              <a:ext cx="1943100" cy="152400"/>
            </a:xfrm>
            <a:prstGeom prst="rect">
              <a:avLst/>
            </a:prstGeom>
            <a:solidFill>
              <a:srgbClr val="FAA0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3" name="Google Shape;103;p2"/>
          <p:cNvSpPr/>
          <p:nvPr/>
        </p:nvSpPr>
        <p:spPr>
          <a:xfrm>
            <a:off x="9999000" y="0"/>
            <a:ext cx="2193000" cy="2130900"/>
          </a:xfrm>
          <a:prstGeom prst="rect">
            <a:avLst/>
          </a:prstGeom>
          <a:solidFill>
            <a:srgbClr val="F4F4F4"/>
          </a:solidFill>
          <a:ln w="9525" cap="flat" cmpd="sng">
            <a:solidFill>
              <a:srgbClr val="F7F7F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5"/>
            <a:ext cx="10199074" cy="5669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2"/>
          <p:cNvGrpSpPr/>
          <p:nvPr/>
        </p:nvGrpSpPr>
        <p:grpSpPr>
          <a:xfrm>
            <a:off x="0" y="1409701"/>
            <a:ext cx="12192000" cy="5448299"/>
            <a:chOff x="0" y="1409700"/>
            <a:chExt cx="12192000" cy="5448299"/>
          </a:xfrm>
        </p:grpSpPr>
        <p:sp>
          <p:nvSpPr>
            <p:cNvPr id="106" name="Google Shape;106;p2"/>
            <p:cNvSpPr/>
            <p:nvPr/>
          </p:nvSpPr>
          <p:spPr>
            <a:xfrm>
              <a:off x="0" y="4737099"/>
              <a:ext cx="12192000" cy="212090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flipH="1">
              <a:off x="0" y="1409700"/>
              <a:ext cx="12192000" cy="3343275"/>
            </a:xfrm>
            <a:prstGeom prst="rtTriangle">
              <a:avLst/>
            </a:prstGeom>
            <a:gradFill>
              <a:gsLst>
                <a:gs pos="0">
                  <a:srgbClr val="000000">
                    <a:alpha val="49803"/>
                  </a:srgbClr>
                </a:gs>
                <a:gs pos="50000">
                  <a:srgbClr val="000000">
                    <a:alpha val="9803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08" name="Google Shape;108;p2"/>
          <p:cNvCxnSpPr/>
          <p:nvPr/>
        </p:nvCxnSpPr>
        <p:spPr>
          <a:xfrm>
            <a:off x="7605486" y="3918857"/>
            <a:ext cx="3999139" cy="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p2"/>
          <p:cNvSpPr txBox="1"/>
          <p:nvPr/>
        </p:nvSpPr>
        <p:spPr>
          <a:xfrm>
            <a:off x="520699" y="5625275"/>
            <a:ext cx="4349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/>
              <a:t>1인가구 식생활 분석 서비스</a:t>
            </a:r>
            <a:endParaRPr sz="1700" b="1"/>
          </a:p>
        </p:txBody>
      </p:sp>
      <p:sp>
        <p:nvSpPr>
          <p:cNvPr id="110" name="Google Shape;110;p2"/>
          <p:cNvSpPr txBox="1"/>
          <p:nvPr/>
        </p:nvSpPr>
        <p:spPr>
          <a:xfrm>
            <a:off x="8205852" y="5061600"/>
            <a:ext cx="3276000" cy="1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/>
              <a:t>2-1 기획의도</a:t>
            </a:r>
            <a:endParaRPr sz="1800" b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/>
              <a:t>2-2 프로젝트 목표</a:t>
            </a:r>
            <a:endParaRPr sz="1800" b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/>
              <a:t>2-3 제공 기능 및 기대 효과</a:t>
            </a:r>
            <a:endParaRPr sz="1800" b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/>
              <a:t>2-4 기대 효과 정리</a:t>
            </a:r>
            <a:endParaRPr sz="1800" b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/>
              <a:t>2-5 사용 데이터 자료</a:t>
            </a:r>
            <a:endParaRPr sz="1800" b="1"/>
          </a:p>
        </p:txBody>
      </p:sp>
      <p:sp>
        <p:nvSpPr>
          <p:cNvPr id="111" name="Google Shape;111;p2"/>
          <p:cNvSpPr txBox="1"/>
          <p:nvPr/>
        </p:nvSpPr>
        <p:spPr>
          <a:xfrm>
            <a:off x="611900" y="6226110"/>
            <a:ext cx="3276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One-person households Project with One_Team</a:t>
            </a:r>
            <a:endParaRPr sz="1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8991848" y="2305350"/>
            <a:ext cx="30453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0" b="1">
                <a:latin typeface="Impact"/>
                <a:ea typeface="Impact"/>
                <a:cs typeface="Impact"/>
                <a:sym typeface="Impact"/>
              </a:rPr>
              <a:t>02</a:t>
            </a:r>
            <a:endParaRPr sz="14000" b="1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327d72351_0_6"/>
          <p:cNvSpPr txBox="1"/>
          <p:nvPr/>
        </p:nvSpPr>
        <p:spPr>
          <a:xfrm>
            <a:off x="8314378" y="218339"/>
            <a:ext cx="3276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MZ 세대를 위한 1인가구 생활 패턴 분석 서비스</a:t>
            </a:r>
            <a:endParaRPr/>
          </a:p>
        </p:txBody>
      </p:sp>
      <p:sp>
        <p:nvSpPr>
          <p:cNvPr id="118" name="Google Shape;118;g24327d72351_0_6"/>
          <p:cNvSpPr txBox="1"/>
          <p:nvPr/>
        </p:nvSpPr>
        <p:spPr>
          <a:xfrm>
            <a:off x="611618" y="218339"/>
            <a:ext cx="3276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One-person households Project with One_Team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" name="Google Shape;119;g24327d72351_0_6"/>
          <p:cNvGraphicFramePr/>
          <p:nvPr>
            <p:extLst>
              <p:ext uri="{D42A27DB-BD31-4B8C-83A1-F6EECF244321}">
                <p14:modId xmlns:p14="http://schemas.microsoft.com/office/powerpoint/2010/main" val="899994353"/>
              </p:ext>
            </p:extLst>
          </p:nvPr>
        </p:nvGraphicFramePr>
        <p:xfrm>
          <a:off x="557939" y="2715163"/>
          <a:ext cx="11072175" cy="3592500"/>
        </p:xfrm>
        <a:graphic>
          <a:graphicData uri="http://schemas.openxmlformats.org/drawingml/2006/table">
            <a:tbl>
              <a:tblPr firstRow="1" bandRow="1">
                <a:noFill/>
                <a:tableStyleId>{D2FE2E6B-A093-454F-B76C-DF82F549B993}</a:tableStyleId>
              </a:tblPr>
              <a:tblGrid>
                <a:gridCol w="66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lt1"/>
                          </a:solidFill>
                        </a:rPr>
                        <a:t>NO</a:t>
                      </a:r>
                      <a:endParaRPr sz="1100" b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lt1"/>
                          </a:solidFill>
                        </a:rPr>
                        <a:t>Version</a:t>
                      </a:r>
                      <a:endParaRPr sz="1100" b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lt1"/>
                          </a:solidFill>
                        </a:rPr>
                        <a:t>Date</a:t>
                      </a:r>
                      <a:endParaRPr sz="1100" b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lt1"/>
                          </a:solidFill>
                        </a:rPr>
                        <a:t>Page</a:t>
                      </a:r>
                      <a:endParaRPr sz="1100" b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dk1"/>
                          </a:solidFill>
                        </a:rPr>
                        <a:t>0.1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dk1"/>
                          </a:solidFill>
                        </a:rPr>
                        <a:t>2023-05-07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dk1"/>
                          </a:solidFill>
                        </a:rPr>
                        <a:t>1p – 1</a:t>
                      </a:r>
                      <a:r>
                        <a:rPr lang="ko-KR" sz="1100" dirty="0"/>
                        <a:t>2</a:t>
                      </a:r>
                      <a:r>
                        <a:rPr lang="ko-KR" sz="1100" b="0" u="none" strike="noStrike" cap="none" dirty="0">
                          <a:solidFill>
                            <a:schemeClr val="dk1"/>
                          </a:solidFill>
                        </a:rPr>
                        <a:t>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 err="1">
                          <a:solidFill>
                            <a:schemeClr val="dk1"/>
                          </a:solidFill>
                        </a:rPr>
                        <a:t>기획안</a:t>
                      </a:r>
                      <a:r>
                        <a:rPr lang="ko-KR" sz="1100" b="0" u="none" strike="noStrike" cap="none" dirty="0">
                          <a:solidFill>
                            <a:schemeClr val="dk1"/>
                          </a:solidFill>
                        </a:rPr>
                        <a:t> 초기 내용 작성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</a:rPr>
                        <a:t>0.2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</a:rPr>
                        <a:t>2023-05-11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b="0" u="none" strike="noStrike" cap="none" dirty="0" smtClean="0">
                          <a:solidFill>
                            <a:schemeClr val="dk1"/>
                          </a:solidFill>
                        </a:rPr>
                        <a:t>1p – 41p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err="1" smtClean="0"/>
                        <a:t>기획안</a:t>
                      </a:r>
                      <a:r>
                        <a:rPr lang="ko-KR" altLang="en-US" sz="1100" dirty="0" smtClean="0"/>
                        <a:t> 수정</a:t>
                      </a:r>
                      <a:endParaRPr sz="11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</a:rPr>
                        <a:t>0.3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</a:rPr>
                        <a:t>2023-05-18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 dirty="0" smtClean="0">
                          <a:solidFill>
                            <a:schemeClr val="dk1"/>
                          </a:solidFill>
                        </a:rPr>
                        <a:t>1p</a:t>
                      </a:r>
                      <a:r>
                        <a:rPr lang="en-US" sz="11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12p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손정빈</a:t>
                      </a:r>
                      <a:r>
                        <a:rPr lang="ko-KR" altLang="en-US" sz="1100" dirty="0" smtClean="0"/>
                        <a:t> 개인 작업</a:t>
                      </a:r>
                      <a:r>
                        <a:rPr lang="ko-KR" altLang="en-US" sz="1100" baseline="0" dirty="0" smtClean="0"/>
                        <a:t> 내용 분류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120" name="Google Shape;120;g24327d72351_0_6"/>
          <p:cNvGrpSpPr/>
          <p:nvPr/>
        </p:nvGrpSpPr>
        <p:grpSpPr>
          <a:xfrm>
            <a:off x="557895" y="2253282"/>
            <a:ext cx="3660323" cy="338700"/>
            <a:chOff x="557895" y="2253282"/>
            <a:chExt cx="3660323" cy="338700"/>
          </a:xfrm>
        </p:grpSpPr>
        <p:grpSp>
          <p:nvGrpSpPr>
            <p:cNvPr id="121" name="Google Shape;121;g24327d72351_0_6"/>
            <p:cNvGrpSpPr/>
            <p:nvPr/>
          </p:nvGrpSpPr>
          <p:grpSpPr>
            <a:xfrm>
              <a:off x="557895" y="2318881"/>
              <a:ext cx="56400" cy="212059"/>
              <a:chOff x="703218" y="2420147"/>
              <a:chExt cx="56401" cy="212059"/>
            </a:xfrm>
          </p:grpSpPr>
          <p:sp>
            <p:nvSpPr>
              <p:cNvPr id="122" name="Google Shape;122;g24327d72351_0_6"/>
              <p:cNvSpPr/>
              <p:nvPr/>
            </p:nvSpPr>
            <p:spPr>
              <a:xfrm rot="5400000">
                <a:off x="685968" y="2437397"/>
                <a:ext cx="90900" cy="564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3" name="Google Shape;123;g24327d72351_0_6"/>
              <p:cNvSpPr/>
              <p:nvPr/>
            </p:nvSpPr>
            <p:spPr>
              <a:xfrm rot="5400000">
                <a:off x="666469" y="2539057"/>
                <a:ext cx="129900" cy="564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" name="Google Shape;124;g24327d72351_0_6"/>
            <p:cNvSpPr txBox="1"/>
            <p:nvPr/>
          </p:nvSpPr>
          <p:spPr>
            <a:xfrm>
              <a:off x="586118" y="2253282"/>
              <a:ext cx="3632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Document History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5" name="Google Shape;125;g24327d72351_0_6"/>
          <p:cNvSpPr txBox="1"/>
          <p:nvPr/>
        </p:nvSpPr>
        <p:spPr>
          <a:xfrm>
            <a:off x="4662834" y="1274070"/>
            <a:ext cx="287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History</a:t>
            </a:r>
            <a:endParaRPr sz="4000" b="1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f0803b736_1_23"/>
          <p:cNvSpPr/>
          <p:nvPr/>
        </p:nvSpPr>
        <p:spPr>
          <a:xfrm>
            <a:off x="977300" y="3110600"/>
            <a:ext cx="10023300" cy="3277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highlight>
                <a:schemeClr val="dk1"/>
              </a:highlight>
            </a:endParaRPr>
          </a:p>
        </p:txBody>
      </p:sp>
      <p:sp>
        <p:nvSpPr>
          <p:cNvPr id="131" name="Google Shape;131;g21f0803b736_1_23"/>
          <p:cNvSpPr txBox="1"/>
          <p:nvPr/>
        </p:nvSpPr>
        <p:spPr>
          <a:xfrm>
            <a:off x="1504833" y="706767"/>
            <a:ext cx="42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000" b="1">
                <a:solidFill>
                  <a:schemeClr val="dk1"/>
                </a:solidFill>
              </a:rPr>
              <a:t>공통 주제 </a:t>
            </a:r>
            <a:endParaRPr sz="1900" b="1"/>
          </a:p>
        </p:txBody>
      </p:sp>
      <p:sp>
        <p:nvSpPr>
          <p:cNvPr id="132" name="Google Shape;132;g21f0803b736_1_23"/>
          <p:cNvSpPr txBox="1"/>
          <p:nvPr/>
        </p:nvSpPr>
        <p:spPr>
          <a:xfrm>
            <a:off x="551200" y="676333"/>
            <a:ext cx="90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</a:rPr>
              <a:t>2-1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33" name="Google Shape;133;g21f0803b736_1_23"/>
          <p:cNvSpPr txBox="1"/>
          <p:nvPr/>
        </p:nvSpPr>
        <p:spPr>
          <a:xfrm>
            <a:off x="3645800" y="1655637"/>
            <a:ext cx="468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2000" b="1">
                <a:solidFill>
                  <a:schemeClr val="dk1"/>
                </a:solidFill>
              </a:rPr>
              <a:t>증가하는 MZ세대 1인가구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134" name="Google Shape;134;g21f0803b736_1_23"/>
          <p:cNvSpPr txBox="1"/>
          <p:nvPr/>
        </p:nvSpPr>
        <p:spPr>
          <a:xfrm>
            <a:off x="3989300" y="2371725"/>
            <a:ext cx="399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rgbClr val="999999"/>
                </a:solidFill>
              </a:rPr>
              <a:t>- 서울시 1인가구 중 청년비중이 48.9%로 가장 높음</a:t>
            </a:r>
            <a:endParaRPr sz="1300">
              <a:solidFill>
                <a:srgbClr val="999999"/>
              </a:solidFill>
            </a:endParaRPr>
          </a:p>
        </p:txBody>
      </p:sp>
      <p:sp>
        <p:nvSpPr>
          <p:cNvPr id="135" name="Google Shape;135;g21f0803b736_1_23"/>
          <p:cNvSpPr txBox="1"/>
          <p:nvPr/>
        </p:nvSpPr>
        <p:spPr>
          <a:xfrm>
            <a:off x="550904" y="221625"/>
            <a:ext cx="7578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80"/>
                </a:solidFill>
                <a:highlight>
                  <a:schemeClr val="lt1"/>
                </a:highlight>
              </a:rPr>
              <a:t>1인 가구 식생활 관련 정보 제공 및 플랫폼 서비스</a:t>
            </a:r>
            <a:endParaRPr sz="1000" b="1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80"/>
              </a:solidFill>
              <a:highlight>
                <a:schemeClr val="lt1"/>
              </a:highlight>
            </a:endParaRPr>
          </a:p>
        </p:txBody>
      </p:sp>
      <p:pic>
        <p:nvPicPr>
          <p:cNvPr id="136" name="Google Shape;136;g21f0803b736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825" y="3730375"/>
            <a:ext cx="5168968" cy="193765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7" name="Google Shape;137;g21f0803b736_1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225" y="3440650"/>
            <a:ext cx="2795750" cy="26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1f0803b736_1_23"/>
          <p:cNvSpPr/>
          <p:nvPr/>
        </p:nvSpPr>
        <p:spPr>
          <a:xfrm>
            <a:off x="5955750" y="4963500"/>
            <a:ext cx="1451950" cy="201175"/>
          </a:xfrm>
          <a:prstGeom prst="flowChartProcess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f0803b736_1_169"/>
          <p:cNvSpPr/>
          <p:nvPr/>
        </p:nvSpPr>
        <p:spPr>
          <a:xfrm>
            <a:off x="977300" y="3193700"/>
            <a:ext cx="10023300" cy="31944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highlight>
                <a:schemeClr val="dk1"/>
              </a:highlight>
            </a:endParaRPr>
          </a:p>
        </p:txBody>
      </p:sp>
      <p:sp>
        <p:nvSpPr>
          <p:cNvPr id="144" name="Google Shape;144;g21f0803b736_1_169"/>
          <p:cNvSpPr txBox="1"/>
          <p:nvPr/>
        </p:nvSpPr>
        <p:spPr>
          <a:xfrm>
            <a:off x="1504833" y="706767"/>
            <a:ext cx="42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기획 의도</a:t>
            </a:r>
            <a:endParaRPr sz="1900" b="1"/>
          </a:p>
        </p:txBody>
      </p:sp>
      <p:sp>
        <p:nvSpPr>
          <p:cNvPr id="145" name="Google Shape;145;g21f0803b736_1_169"/>
          <p:cNvSpPr txBox="1"/>
          <p:nvPr/>
        </p:nvSpPr>
        <p:spPr>
          <a:xfrm>
            <a:off x="551200" y="676333"/>
            <a:ext cx="90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</a:rPr>
              <a:t>2-1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46" name="Google Shape;146;g21f0803b736_1_169"/>
          <p:cNvSpPr txBox="1"/>
          <p:nvPr/>
        </p:nvSpPr>
        <p:spPr>
          <a:xfrm>
            <a:off x="3645800" y="1655637"/>
            <a:ext cx="468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트렌드를 주도하는 MZ세대 1인가구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147" name="Google Shape;147;g21f0803b736_1_169"/>
          <p:cNvSpPr txBox="1"/>
          <p:nvPr/>
        </p:nvSpPr>
        <p:spPr>
          <a:xfrm>
            <a:off x="4062450" y="2131200"/>
            <a:ext cx="4067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999999"/>
                </a:solidFill>
              </a:rPr>
              <a:t>- 외식 트렌드를 이끄는 청년 1인가구</a:t>
            </a:r>
            <a:endParaRPr sz="1200">
              <a:solidFill>
                <a:srgbClr val="999999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999999"/>
                </a:solidFill>
              </a:rPr>
              <a:t>- 간편식 및 밀키트 시장의 급성장</a:t>
            </a:r>
            <a:endParaRPr sz="1200">
              <a:solidFill>
                <a:srgbClr val="999999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999999"/>
                </a:solidFill>
              </a:rPr>
              <a:t>-혼밥 혼술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48" name="Google Shape;148;g21f0803b736_1_169"/>
          <p:cNvSpPr txBox="1"/>
          <p:nvPr/>
        </p:nvSpPr>
        <p:spPr>
          <a:xfrm>
            <a:off x="550904" y="221625"/>
            <a:ext cx="7578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80"/>
                </a:solidFill>
                <a:highlight>
                  <a:schemeClr val="lt1"/>
                </a:highlight>
              </a:rPr>
              <a:t>1인 가구 식생활 관련 정보 제공 및 플랫폼 서비스</a:t>
            </a:r>
            <a:endParaRPr sz="1000" b="1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80"/>
              </a:solidFill>
              <a:highlight>
                <a:schemeClr val="lt1"/>
              </a:highlight>
            </a:endParaRPr>
          </a:p>
        </p:txBody>
      </p:sp>
      <p:pic>
        <p:nvPicPr>
          <p:cNvPr id="149" name="Google Shape;149;g21f0803b736_1_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800" y="3753941"/>
            <a:ext cx="4067100" cy="2073934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0" name="Google Shape;150;g21f0803b736_1_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700" y="3575742"/>
            <a:ext cx="4200001" cy="2430333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f0803b736_1_150"/>
          <p:cNvSpPr/>
          <p:nvPr/>
        </p:nvSpPr>
        <p:spPr>
          <a:xfrm>
            <a:off x="977300" y="3110600"/>
            <a:ext cx="10023300" cy="3277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highlight>
                <a:schemeClr val="dk1"/>
              </a:highlight>
            </a:endParaRPr>
          </a:p>
        </p:txBody>
      </p:sp>
      <p:pic>
        <p:nvPicPr>
          <p:cNvPr id="156" name="Google Shape;156;g21f0803b736_1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975" y="3866988"/>
            <a:ext cx="4503924" cy="157292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7" name="Google Shape;157;g21f0803b736_1_150"/>
          <p:cNvSpPr txBox="1"/>
          <p:nvPr/>
        </p:nvSpPr>
        <p:spPr>
          <a:xfrm>
            <a:off x="1504833" y="706767"/>
            <a:ext cx="42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기획 의도</a:t>
            </a:r>
            <a:endParaRPr sz="1900" b="1"/>
          </a:p>
        </p:txBody>
      </p:sp>
      <p:sp>
        <p:nvSpPr>
          <p:cNvPr id="158" name="Google Shape;158;g21f0803b736_1_150"/>
          <p:cNvSpPr txBox="1"/>
          <p:nvPr/>
        </p:nvSpPr>
        <p:spPr>
          <a:xfrm>
            <a:off x="551200" y="676333"/>
            <a:ext cx="90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</a:rPr>
              <a:t>2-1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59" name="Google Shape;159;g21f0803b736_1_150"/>
          <p:cNvSpPr txBox="1"/>
          <p:nvPr/>
        </p:nvSpPr>
        <p:spPr>
          <a:xfrm>
            <a:off x="3752850" y="1697825"/>
            <a:ext cx="46863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“혼밥” 하는 비율이 높으며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간편식과 배달음식의 소비가 높게 나타남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160" name="Google Shape;160;g21f0803b736_1_150"/>
          <p:cNvSpPr/>
          <p:nvPr/>
        </p:nvSpPr>
        <p:spPr>
          <a:xfrm>
            <a:off x="1663950" y="4872900"/>
            <a:ext cx="3546250" cy="247525"/>
          </a:xfrm>
          <a:prstGeom prst="flowChart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1f0803b736_1_150"/>
          <p:cNvSpPr txBox="1"/>
          <p:nvPr/>
        </p:nvSpPr>
        <p:spPr>
          <a:xfrm>
            <a:off x="550904" y="221625"/>
            <a:ext cx="7578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80"/>
                </a:solidFill>
                <a:highlight>
                  <a:schemeClr val="lt1"/>
                </a:highlight>
              </a:rPr>
              <a:t>1인 가구 식생활 관련 정보 제공 및 플랫폼 서비스</a:t>
            </a:r>
            <a:endParaRPr sz="1000" b="1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80"/>
              </a:solidFill>
              <a:highlight>
                <a:schemeClr val="lt1"/>
              </a:highlight>
            </a:endParaRPr>
          </a:p>
        </p:txBody>
      </p:sp>
      <p:pic>
        <p:nvPicPr>
          <p:cNvPr id="162" name="Google Shape;162;g21f0803b736_1_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3259750"/>
            <a:ext cx="4545700" cy="29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21f0803b736_1_150"/>
          <p:cNvSpPr/>
          <p:nvPr/>
        </p:nvSpPr>
        <p:spPr>
          <a:xfrm>
            <a:off x="6316700" y="5514975"/>
            <a:ext cx="4098000" cy="19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4" name="Google Shape;164;g21f0803b736_1_150"/>
          <p:cNvCxnSpPr/>
          <p:nvPr/>
        </p:nvCxnSpPr>
        <p:spPr>
          <a:xfrm>
            <a:off x="6328250" y="4331050"/>
            <a:ext cx="22989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g21f0803b736_1_150"/>
          <p:cNvSpPr txBox="1"/>
          <p:nvPr/>
        </p:nvSpPr>
        <p:spPr>
          <a:xfrm>
            <a:off x="3989300" y="2562225"/>
            <a:ext cx="3999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rgbClr val="999999"/>
                </a:solidFill>
              </a:rPr>
              <a:t>- kosis 통계자료 확인. 온라인 쇼핑몰 이용 빈도 수 2018~2022년 1.8% -&gt; 20.9%, 약 11배 증가.</a:t>
            </a:r>
            <a:endParaRPr sz="13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f0803b736_0_94"/>
          <p:cNvSpPr txBox="1"/>
          <p:nvPr/>
        </p:nvSpPr>
        <p:spPr>
          <a:xfrm>
            <a:off x="1504833" y="706767"/>
            <a:ext cx="42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기획 의도</a:t>
            </a:r>
            <a:endParaRPr sz="1900" b="1"/>
          </a:p>
        </p:txBody>
      </p:sp>
      <p:sp>
        <p:nvSpPr>
          <p:cNvPr id="171" name="Google Shape;171;g21f0803b736_0_94"/>
          <p:cNvSpPr txBox="1"/>
          <p:nvPr/>
        </p:nvSpPr>
        <p:spPr>
          <a:xfrm>
            <a:off x="551200" y="676333"/>
            <a:ext cx="90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</a:rPr>
              <a:t>2-1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72" name="Google Shape;172;g21f0803b736_0_94"/>
          <p:cNvSpPr txBox="1"/>
          <p:nvPr/>
        </p:nvSpPr>
        <p:spPr>
          <a:xfrm>
            <a:off x="550904" y="221625"/>
            <a:ext cx="7578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80"/>
                </a:solidFill>
                <a:highlight>
                  <a:schemeClr val="lt1"/>
                </a:highlight>
              </a:rPr>
              <a:t>1인 가구 식생활 관련 정보 제공 및 플랫폼 서비스</a:t>
            </a:r>
            <a:endParaRPr sz="1000" b="1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80"/>
              </a:solidFill>
              <a:highlight>
                <a:schemeClr val="lt1"/>
              </a:highlight>
            </a:endParaRPr>
          </a:p>
        </p:txBody>
      </p:sp>
      <p:sp>
        <p:nvSpPr>
          <p:cNvPr id="173" name="Google Shape;173;g21f0803b736_0_94"/>
          <p:cNvSpPr txBox="1"/>
          <p:nvPr/>
        </p:nvSpPr>
        <p:spPr>
          <a:xfrm>
            <a:off x="3645800" y="1655637"/>
            <a:ext cx="468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계속 변화하는 시장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174" name="Google Shape;174;g21f0803b736_0_94"/>
          <p:cNvSpPr txBox="1"/>
          <p:nvPr/>
        </p:nvSpPr>
        <p:spPr>
          <a:xfrm>
            <a:off x="3706700" y="2178825"/>
            <a:ext cx="4564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rgbClr val="999999"/>
                </a:solidFill>
              </a:rPr>
              <a:t>- 1인가구의 “플랫폼” 을 타겟으로 창업하는 스타트업 증가</a:t>
            </a:r>
            <a:br>
              <a:rPr lang="ko-KR" sz="1200">
                <a:solidFill>
                  <a:srgbClr val="999999"/>
                </a:solidFill>
              </a:rPr>
            </a:br>
            <a:r>
              <a:rPr lang="ko-KR" sz="1200">
                <a:solidFill>
                  <a:srgbClr val="999999"/>
                </a:solidFill>
              </a:rPr>
              <a:t>- 정보와 경험 부족으로 파업하는 스타트업 다수.</a:t>
            </a:r>
            <a:endParaRPr sz="1200">
              <a:solidFill>
                <a:srgbClr val="999999"/>
              </a:solidFill>
            </a:endParaRPr>
          </a:p>
        </p:txBody>
      </p:sp>
      <p:pic>
        <p:nvPicPr>
          <p:cNvPr id="175" name="Google Shape;175;g21f0803b736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150" y="4274625"/>
            <a:ext cx="3836450" cy="22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1f0803b736_0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2050" y="1916225"/>
            <a:ext cx="2434924" cy="20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1f0803b736_0_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125" y="3004600"/>
            <a:ext cx="4949707" cy="344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f07541fbd_1_112"/>
          <p:cNvSpPr/>
          <p:nvPr/>
        </p:nvSpPr>
        <p:spPr>
          <a:xfrm>
            <a:off x="1404425" y="1842175"/>
            <a:ext cx="9402300" cy="784200"/>
          </a:xfrm>
          <a:prstGeom prst="foldedCorner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4000">
                <a:schemeClr val="lt1"/>
              </a:gs>
              <a:gs pos="100000">
                <a:srgbClr val="D9D9D9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dist="47625" dir="15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chemeClr val="dk1"/>
                </a:solidFill>
              </a:rPr>
              <a:t>1인 가구를 타겟으로 식품을 개발하는 공급처에  정보를 전달하여</a:t>
            </a:r>
            <a:br>
              <a:rPr lang="ko-KR" b="1">
                <a:solidFill>
                  <a:schemeClr val="dk1"/>
                </a:solidFill>
              </a:rPr>
            </a:br>
            <a:r>
              <a:rPr lang="ko-KR" b="1">
                <a:solidFill>
                  <a:schemeClr val="dk1"/>
                </a:solidFill>
              </a:rPr>
              <a:t>새로운 시장의 형성과 안정성을 제공하는 것에 도움을 주는 것을 목표로 한다.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183" name="Google Shape;183;g21f07541fbd_1_112"/>
          <p:cNvSpPr txBox="1"/>
          <p:nvPr/>
        </p:nvSpPr>
        <p:spPr>
          <a:xfrm>
            <a:off x="1429123" y="775625"/>
            <a:ext cx="57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프로젝트 목표</a:t>
            </a:r>
            <a:endParaRPr/>
          </a:p>
        </p:txBody>
      </p:sp>
      <p:sp>
        <p:nvSpPr>
          <p:cNvPr id="184" name="Google Shape;184;g21f07541fbd_1_112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</a:rPr>
              <a:t>2-2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85" name="Google Shape;185;g21f07541fbd_1_112"/>
          <p:cNvSpPr txBox="1"/>
          <p:nvPr/>
        </p:nvSpPr>
        <p:spPr>
          <a:xfrm>
            <a:off x="550904" y="221625"/>
            <a:ext cx="7578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80"/>
                </a:solidFill>
                <a:highlight>
                  <a:schemeClr val="lt1"/>
                </a:highlight>
              </a:rPr>
              <a:t>1인 가구 식생활 관련 정보 제공 및 플랫폼 서비스</a:t>
            </a:r>
            <a:endParaRPr sz="1000" b="1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80"/>
              </a:solidFill>
              <a:highlight>
                <a:schemeClr val="lt1"/>
              </a:highlight>
            </a:endParaRPr>
          </a:p>
        </p:txBody>
      </p:sp>
      <p:sp>
        <p:nvSpPr>
          <p:cNvPr id="186" name="Google Shape;186;g21f07541fbd_1_112"/>
          <p:cNvSpPr/>
          <p:nvPr/>
        </p:nvSpPr>
        <p:spPr>
          <a:xfrm>
            <a:off x="1404425" y="2871950"/>
            <a:ext cx="9402300" cy="784200"/>
          </a:xfrm>
          <a:prstGeom prst="foldedCorner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4000">
                <a:schemeClr val="lt1"/>
              </a:gs>
              <a:gs pos="100000">
                <a:srgbClr val="D9D9D9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dist="47625" dir="15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</a:rPr>
              <a:t>늘어나는 MZ 세대 1인 가구의 식생활 선호도와 관련된 변화를 파악 후 과거 통계 데이터의 시각화를 통해 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</a:rPr>
              <a:t>공급처에서 데이터를 가공, 정보를 모으는 시간을 단축한다.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7" name="Google Shape;187;g21f07541fbd_1_112"/>
          <p:cNvSpPr/>
          <p:nvPr/>
        </p:nvSpPr>
        <p:spPr>
          <a:xfrm>
            <a:off x="1404425" y="3901725"/>
            <a:ext cx="9402300" cy="784200"/>
          </a:xfrm>
          <a:prstGeom prst="foldedCorner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4000">
                <a:schemeClr val="lt1"/>
              </a:gs>
              <a:gs pos="100000">
                <a:srgbClr val="D9D9D9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dist="47625" dir="15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</a:rPr>
              <a:t>텍스트 마이닝을 통하여 현재의 트렌드를 시각, 즉각 확인이 가능하며 관련된 이슈를 한번에 찾아보며 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</a:rPr>
              <a:t>소비자의 니즈를 찾기 용이할 수 있도록 도움을 준다.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8" name="Google Shape;188;g21f07541fbd_1_112"/>
          <p:cNvSpPr/>
          <p:nvPr/>
        </p:nvSpPr>
        <p:spPr>
          <a:xfrm>
            <a:off x="1404425" y="4931500"/>
            <a:ext cx="9402300" cy="784200"/>
          </a:xfrm>
          <a:prstGeom prst="foldedCorner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4000">
                <a:schemeClr val="lt1"/>
              </a:gs>
              <a:gs pos="100000">
                <a:srgbClr val="D9D9D9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dist="47625" dir="15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</a:rPr>
              <a:t>연도별 소비 패턴을 파악하여 향 후 소비자의 수요를 예측해 공급자가 해당 예측 자료를 바탕으로 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</a:rPr>
              <a:t>생산량을 조절하거나 재고 관리를 효율적으로 할 수 있다.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0"/>
          <p:cNvPicPr preferRelativeResize="0"/>
          <p:nvPr/>
        </p:nvPicPr>
        <p:blipFill rotWithShape="1">
          <a:blip r:embed="rId3">
            <a:alphaModFix/>
          </a:blip>
          <a:srcRect t="3470" b="3479"/>
          <a:stretch/>
        </p:blipFill>
        <p:spPr>
          <a:xfrm>
            <a:off x="-1" y="1990476"/>
            <a:ext cx="5375813" cy="3962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46" name="Google Shape;246;p10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</a:t>
            </a:r>
            <a:endParaRPr sz="2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10"/>
          <p:cNvSpPr txBox="1"/>
          <p:nvPr/>
        </p:nvSpPr>
        <p:spPr>
          <a:xfrm>
            <a:off x="6096000" y="1997606"/>
            <a:ext cx="35301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1인가구 식생활 트렌드</a:t>
            </a:r>
            <a:endParaRPr/>
          </a:p>
        </p:txBody>
      </p:sp>
      <p:sp>
        <p:nvSpPr>
          <p:cNvPr id="248" name="Google Shape;248;p10"/>
          <p:cNvSpPr txBox="1"/>
          <p:nvPr/>
        </p:nvSpPr>
        <p:spPr>
          <a:xfrm>
            <a:off x="6845534" y="2729144"/>
            <a:ext cx="353013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쿠팡, 온라인 식품몰 크롤링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10"/>
          <p:cNvSpPr txBox="1"/>
          <p:nvPr/>
        </p:nvSpPr>
        <p:spPr>
          <a:xfrm>
            <a:off x="6845534" y="3549176"/>
            <a:ext cx="4342931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SNS 크롤링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6318522" y="2729144"/>
            <a:ext cx="527012" cy="527012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6318522" y="3549176"/>
            <a:ext cx="527012" cy="527012"/>
          </a:xfrm>
          <a:prstGeom prst="ellipse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477478" y="252400"/>
            <a:ext cx="25663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80"/>
                </a:solidFill>
                <a:latin typeface="Malgun Gothic"/>
                <a:ea typeface="Malgun Gothic"/>
                <a:cs typeface="Malgun Gothic"/>
                <a:sym typeface="Malgun Gothic"/>
              </a:rPr>
              <a:t>1인가구 식생활 정보 제공 서비스</a:t>
            </a:r>
            <a:endParaRPr/>
          </a:p>
        </p:txBody>
      </p:sp>
      <p:sp>
        <p:nvSpPr>
          <p:cNvPr id="253" name="Google Shape;253;p10"/>
          <p:cNvSpPr txBox="1"/>
          <p:nvPr/>
        </p:nvSpPr>
        <p:spPr>
          <a:xfrm>
            <a:off x="1494044" y="775619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목표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929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와이드스크린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Malgun Gothic</vt:lpstr>
      <vt:lpstr>Alfa Slab One</vt:lpstr>
      <vt:lpstr>Malgun Gothic</vt:lpstr>
      <vt:lpstr>Roboto</vt:lpstr>
      <vt:lpstr>Impact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won</dc:creator>
  <cp:lastModifiedBy>user</cp:lastModifiedBy>
  <cp:revision>1</cp:revision>
  <dcterms:created xsi:type="dcterms:W3CDTF">2023-04-28T07:44:01Z</dcterms:created>
  <dcterms:modified xsi:type="dcterms:W3CDTF">2023-05-18T07:40:43Z</dcterms:modified>
</cp:coreProperties>
</file>