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5" r:id="rId3"/>
    <p:sldId id="424" r:id="rId4"/>
    <p:sldId id="363" r:id="rId5"/>
    <p:sldId id="426" r:id="rId6"/>
    <p:sldId id="455" r:id="rId7"/>
    <p:sldId id="427" r:id="rId8"/>
    <p:sldId id="428" r:id="rId9"/>
    <p:sldId id="429" r:id="rId10"/>
    <p:sldId id="431" r:id="rId11"/>
    <p:sldId id="430" r:id="rId12"/>
    <p:sldId id="432" r:id="rId13"/>
    <p:sldId id="433" r:id="rId14"/>
    <p:sldId id="434" r:id="rId15"/>
    <p:sldId id="435" r:id="rId16"/>
    <p:sldId id="436" r:id="rId17"/>
    <p:sldId id="437" r:id="rId18"/>
    <p:sldId id="439" r:id="rId19"/>
    <p:sldId id="438" r:id="rId20"/>
    <p:sldId id="456" r:id="rId21"/>
    <p:sldId id="454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362" r:id="rId37"/>
  </p:sldIdLst>
  <p:sldSz cx="12192000" cy="6858000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4160" autoAdjust="0"/>
  </p:normalViewPr>
  <p:slideViewPr>
    <p:cSldViewPr>
      <p:cViewPr varScale="1">
        <p:scale>
          <a:sx n="114" d="100"/>
          <a:sy n="114" d="100"/>
        </p:scale>
        <p:origin x="744" y="108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8C6A30E-E36A-4365-9DFD-FAE04A453B83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2021-05-22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7D3C5DB-C643-4F38-9DEA-2CE505560845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4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AEFF6A8-00C0-4EE8-BDCB-C5C5CA3A8524}" type="datetimeFigureOut">
              <a:rPr lang="ko-KR" altLang="en-US" smtClean="0"/>
              <a:pPr>
                <a:defRPr/>
              </a:pPr>
              <a:t>2021-05-22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9DD3ABF5-9710-4E94-98D9-18CEFAA2B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02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통계학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B48B5C7-2B2C-4741-A6A1-2B0B48FF4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27ADD6-8145-416F-B5EF-AEF57A1B6709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8D7E1-5AF7-45B0-96BC-6805FA4D45C8}"/>
              </a:ext>
            </a:extLst>
          </p:cNvPr>
          <p:cNvSpPr/>
          <p:nvPr userDrawn="1"/>
        </p:nvSpPr>
        <p:spPr>
          <a:xfrm>
            <a:off x="1772623" y="5682733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모집단과 표본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17BC9-3230-42E7-97F5-AA12F3442E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021288"/>
            <a:ext cx="343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Population and Sample</a:t>
            </a:r>
          </a:p>
        </p:txBody>
      </p:sp>
    </p:spTree>
    <p:extLst>
      <p:ext uri="{BB962C8B-B14F-4D97-AF65-F5344CB8AC3E}">
        <p14:creationId xmlns:p14="http://schemas.microsoft.com/office/powerpoint/2010/main" val="16944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974417" y="0"/>
            <a:ext cx="4413887" cy="523220"/>
            <a:chOff x="6685508" y="188640"/>
            <a:chExt cx="3311746" cy="522566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1749018" cy="522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모집단과 표본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89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02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2BCE13CD-ECC7-49DC-84A9-E640324F99D6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237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7BDCF0-BA9B-4A61-B6C8-53B4DE730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38D73-F64C-4C34-B53E-E6AE720055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0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99251E-D0B3-491C-9C55-26EA35FC6181}" type="datetime1">
              <a:rPr lang="ko-KR" altLang="en-US"/>
              <a:pPr>
                <a:defRPr/>
              </a:pPr>
              <a:t>2021-05-22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11FC44E6-C6CF-4B50-9479-607F248053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단순 무작위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모집단에서 일정한 규칙에 따라 표본을 기계적으로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ex. </a:t>
            </a:r>
            <a:r>
              <a:rPr lang="ko-KR" altLang="en-US" sz="1800" b="0" dirty="0">
                <a:solidFill>
                  <a:schemeClr val="tx1"/>
                </a:solidFill>
              </a:rPr>
              <a:t>컴퓨터로 추출하거나 난수표를 활용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체계적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 번호를 부여하고 일정한 </a:t>
            </a:r>
            <a:r>
              <a:rPr lang="en-US" altLang="ko-KR" sz="1800" b="0" dirty="0">
                <a:solidFill>
                  <a:schemeClr val="tx1"/>
                </a:solidFill>
              </a:rPr>
              <a:t>n</a:t>
            </a:r>
            <a:r>
              <a:rPr lang="ko-KR" altLang="en-US" sz="1800" b="0" dirty="0">
                <a:solidFill>
                  <a:schemeClr val="tx1"/>
                </a:solidFill>
              </a:rPr>
              <a:t>개의 간격으로 표본을 추출하는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668A-9186-4204-AED2-AC0D5082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56" y="4221088"/>
            <a:ext cx="93059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비례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모집단을 여러 개의 이질적 집단으로 구분한 후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 집단의 구성 개수에 비례하도록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latinLnBrk="0">
              <a:defRPr/>
            </a:pPr>
            <a:r>
              <a:rPr lang="ko-KR" altLang="en-US" dirty="0"/>
              <a:t>다단계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비례 </a:t>
            </a:r>
            <a:r>
              <a:rPr lang="ko-KR" altLang="en-US" sz="1800" b="0" dirty="0" err="1">
                <a:solidFill>
                  <a:schemeClr val="tx1"/>
                </a:solidFill>
              </a:rPr>
              <a:t>층화</a:t>
            </a:r>
            <a:r>
              <a:rPr lang="ko-KR" altLang="en-US" sz="1800" b="0" dirty="0">
                <a:solidFill>
                  <a:schemeClr val="tx1"/>
                </a:solidFill>
              </a:rPr>
              <a:t> 표본추출에서 상</a:t>
            </a:r>
            <a:r>
              <a:rPr lang="en-US" altLang="ko-KR" sz="1800" b="0" dirty="0">
                <a:solidFill>
                  <a:schemeClr val="tx1"/>
                </a:solidFill>
              </a:rPr>
              <a:t>-</a:t>
            </a:r>
            <a:r>
              <a:rPr lang="ko-KR" altLang="en-US" sz="1800" b="0" dirty="0">
                <a:solidFill>
                  <a:schemeClr val="tx1"/>
                </a:solidFill>
              </a:rPr>
              <a:t>하위 표본 단위를 미리 설정하고 그에 맞추어 다시 추출하는 방법</a:t>
            </a:r>
          </a:p>
        </p:txBody>
      </p:sp>
      <p:pic>
        <p:nvPicPr>
          <p:cNvPr id="1843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435601"/>
            <a:ext cx="71993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D281D3-E90E-4A06-8304-44DD1D9D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8" y="2564904"/>
            <a:ext cx="7199312" cy="1234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군집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구성이 내부 이질적이면서 외부 동질적으로 구성되어 있다면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 전체를 조사하지 않고 몇 개의 군집을 표본으로 선택해서 조사하는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946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7199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>
              <a:defRPr/>
            </a:pPr>
            <a:r>
              <a:rPr lang="ko-KR" altLang="en-US" dirty="0"/>
              <a:t>편의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편의에 따라 시간이나 장소에 구애 받지 않고 임의적으로 표본을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조사하기 쉽고 비용이 적게 드는 장점에 비해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모집단에 대한 대표성을 나타내기 힘들며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실수나 오류가 가장 많이 발생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판단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조사자가 적합하다고 판단한 구성원들을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5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편의 표본추출과 다른 점은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선택할지의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여부를 조사자가 판단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할당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속성을 대표할 만한 연령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학력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직업 등의 구분을 결정하고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각각에 대한 표본의 개수를 미리 결정한다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</a:rPr>
              <a:t>이후 조사자가 결정한 표본의 개수에 따라 임의적으로 표본을 추출하는 방법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자발적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의지와는 별개로 응답자가 원하여 조사에 응하는 경우를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높은 사람들이 주로 조사에 응하게 될 것이므로 결과의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왜곡이 발생할 가능성이 크다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4237057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표본의 분포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62769-8977-4F9B-A610-8FA06236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20" y="2708920"/>
            <a:ext cx="7827102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268413"/>
            <a:ext cx="8642350" cy="52562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추출한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후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표본의 특성을 파악하기 위해 표본분포의 확인이 필요표본평균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표본비율을 통해 이후에 배우는 통계분석을 무리 없이 진행할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2355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420889"/>
            <a:ext cx="6911975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정규분포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 중 가장 단순하면서 많이 나타나는 형태의 분포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어떤 사건이 일어난 빈도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(frequency)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를 계산하여 그래프로 나타내면</a:t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중심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을 기준으로 좌우가 대칭되는 분포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78F60-14E5-4B4C-840B-934D2C28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284984"/>
            <a:ext cx="446722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표준화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단순한 현상은 정규분포만을 이용해도 결과를 알아내는 데 문제가 없지만 대부분의 연구에서는 복잡한 관계에 대한 분석 결과가 필요하므로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여러 특성에 대한 분석 결과들을 서로 비교할 수 있도록 만드는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표준화란 기준점을 동일하게 맞춰 조사자가 자료들을 쉽게 비교할 수 있도록       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만드는 과정으로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표준정규분포는 평균은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0,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표준편차는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로 만든다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931E5-E57C-4B73-B575-16485BBE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941168"/>
            <a:ext cx="6275670" cy="9940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표본의 개수가 충분할 때 표준화 과정을 거친 정규분포를 표준정규분포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(standard normal distribution),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혹은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z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분포라고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41910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표준정규분포는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88B118-AF95-473D-8511-0BC12434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3432943"/>
            <a:ext cx="2736304" cy="715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1673E-0971-49DE-98CD-E1CB3B145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32" y="5784375"/>
            <a:ext cx="80010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표본분포와 중심극한정리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모집단과 표본추출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표본의 분포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5BE8B-485A-4155-9E14-C1D66715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44586"/>
            <a:ext cx="9315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표본이 충분하지 못한 경우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즉 표본의 개수가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개를 넘지 못하는 경우에는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분포를 사용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561975" indent="-40005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모집단은 정규분포를 이룬다는 가정이 필요하며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분포도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&gt;1’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A073D2C-545A-43BF-BE58-751E3316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11" y="3263009"/>
            <a:ext cx="2790891" cy="648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1A8993-EC1E-4A86-B9D6-E0E056EC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225628"/>
            <a:ext cx="7226765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2765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060575"/>
            <a:ext cx="4679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1" y="2160588"/>
            <a:ext cx="8413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780929"/>
            <a:ext cx="3143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분포와 </a:t>
            </a:r>
            <a:r>
              <a:rPr lang="en-US" altLang="ko-KR" dirty="0"/>
              <a:t>t</a:t>
            </a:r>
            <a:r>
              <a:rPr lang="ko-KR" altLang="en-US" dirty="0"/>
              <a:t>분포의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E3D24-95CD-45AE-887F-F7EA61A7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74" y="3501802"/>
            <a:ext cx="557212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표본분산의 확률분포</a:t>
            </a:r>
          </a:p>
        </p:txBody>
      </p:sp>
      <p:pic>
        <p:nvPicPr>
          <p:cNvPr id="2867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8" y="2971849"/>
            <a:ext cx="192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" y="3300463"/>
            <a:ext cx="1943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60" y="4769611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4149080"/>
            <a:ext cx="376078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baseline="30000" dirty="0"/>
                  <a:t>2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정규분포로부터 도출되고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분포의 제곱에 대한 분포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항상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보다 큰 값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 확률변수                         이 표준정규분포이면서 독립이라면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                  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은 새로운 확률변수를 구성하게 되고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이 분포를 자유도가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</a:t>
                </a: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표본분산의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두 개의 분산에 관한 추론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F(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는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1800" b="0" i="1" baseline="30000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에 대한 분산</a:t>
                </a: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분산이 같은 모집단에서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𝑋𝑛</m:t>
                    </m:r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𝒴</m:t>
                    </m:r>
                    <m:r>
                      <a:rPr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만큼 표본을 구하고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분산이</a:t>
                </a:r>
                <a:b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일 때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는 각 비율을 나타냄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358633"/>
            <a:ext cx="4398696" cy="3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표본비율의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표본비율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ko-KR" altLang="en-US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은 모집단의 특성 중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모비율을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추정하기 위해 사용됨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주로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성공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실패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남성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여성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구매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비구매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등과 같이 어느 한 사건이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발생하는 베르누이 시행의 이항분포를 활용하여 표본비율의 분포를 구한다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</a:t>
                </a:r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8D97246-6E9B-4F3E-8461-F0BB362F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46" y="3789040"/>
            <a:ext cx="7063507" cy="23658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1444005"/>
            <a:ext cx="7814960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표본분포와 중심극한정리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633" y="2564904"/>
            <a:ext cx="6911975" cy="369332"/>
          </a:xfrm>
          <a:prstGeom prst="rect">
            <a:avLst/>
          </a:prstGeom>
          <a:blipFill rotWithShape="0">
            <a:blip r:embed="rId2"/>
            <a:stretch>
              <a:fillRect l="-794" t="-13333" b="-266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  <a:ea typeface="맑은 고딕" panose="020B0503020000020004" pitchFamily="50" charset="-127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</a:t>
            </a:r>
            <a:r>
              <a:rPr lang="en-US" altLang="ko-KR" sz="1800" b="0" dirty="0">
                <a:solidFill>
                  <a:schemeClr val="tx1"/>
                </a:solidFill>
              </a:rPr>
              <a:t>(sample distribution)</a:t>
            </a:r>
            <a:r>
              <a:rPr lang="ko-KR" altLang="en-US" sz="1800" b="0" dirty="0">
                <a:solidFill>
                  <a:schemeClr val="tx1"/>
                </a:solidFill>
              </a:rPr>
              <a:t>는 표본에서 도출되는 통계량에 대한 확률분포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표본분포는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추정하기 위한 표본 통계량의 확률분포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여러 번 측정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Ex. 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일간의 통학 시간이 각각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37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25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49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33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56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분이 소요되었다면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 통학 시간은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모집단의 구성이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개로 되어 있으므로 간단히 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경우를 비교해보면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277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429000"/>
            <a:ext cx="54006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혹은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추출할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각 경우의 수에 대한 평균을 구해보면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379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241426"/>
            <a:ext cx="68405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379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2406651"/>
            <a:ext cx="32400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198939"/>
            <a:ext cx="32400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482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062039"/>
            <a:ext cx="5432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602600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모집단과 표본추출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1451" y="25654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모집단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+mn-ea"/>
                <a:ea typeface="맑은 고딕" panose="020B0503020000020004" pitchFamily="50" charset="-127"/>
              </a:rPr>
              <a:t>모수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통계량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표본추출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11625"/>
            <a:ext cx="8543925" cy="31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표본평균의 오차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추정했을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통계량 간의 차이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686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538288"/>
            <a:ext cx="62658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표본의 개수가 늘어날수록 통계량이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가까워짐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129CA-5533-45AF-B8D3-29631BC4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24944"/>
            <a:ext cx="10729192" cy="20399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(Central Limit Theorem : CLT)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는 표본의 개수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(n)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충분하다면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모르는 상황에서도 표본 통계량으로 정규분포를 구성하여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추정할 수 있다는 것이다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중심극한정리에서는 모집단이 정규분포를 이루지 않아도 표본의 개수가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충분하다면 정규분포를 이루게 된다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DDD08-B184-4604-970B-DC8B03E4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500437"/>
            <a:ext cx="4073020" cy="1946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0C116-7E8F-423E-BEC8-C11E1A64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7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중심극한정리를 이용하면 정규분포의 모양으로 확인할 수 있어서 평균을 바로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정규분포로 구성하면 그래프의 가장 높은 상단이 평균이 되므로 평균값을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59376" y="4292600"/>
            <a:ext cx="1484313" cy="6492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중심극한정리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017F0-8153-4BC7-A96E-5A21679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1" y="3500436"/>
            <a:ext cx="4073020" cy="1946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D5070B-EDB5-42DD-A9F7-5D1BCEEC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A3302-48A0-4ABF-96D3-F6B82C92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24050"/>
            <a:ext cx="7962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모집단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</a:t>
            </a:r>
            <a:r>
              <a:rPr lang="en-US" altLang="ko-KR" sz="1800" b="0" dirty="0">
                <a:solidFill>
                  <a:schemeClr val="tx1"/>
                </a:solidFill>
              </a:rPr>
              <a:t>(population)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:</a:t>
            </a:r>
            <a:r>
              <a:rPr lang="ko-KR" altLang="en-US" sz="1800" b="0" dirty="0">
                <a:solidFill>
                  <a:schemeClr val="tx1"/>
                </a:solidFill>
              </a:rPr>
              <a:t> 통계분석 방법을 적용할 관심 대상의 전체 집합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물리적인 한계로 인해 모집단 전체를 전수조사하기는 쉽지 않다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400" dirty="0"/>
              <a:t>표본</a:t>
            </a:r>
            <a:endParaRPr lang="en-US" altLang="ko-KR" sz="2400" dirty="0"/>
          </a:p>
          <a:p>
            <a:pPr marL="1533525" indent="-1533525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</a:t>
            </a:r>
            <a:r>
              <a:rPr lang="en-US" altLang="ko-KR" sz="1800" b="0" dirty="0">
                <a:solidFill>
                  <a:schemeClr val="tx1"/>
                </a:solidFill>
              </a:rPr>
              <a:t>(sample) :</a:t>
            </a:r>
            <a:r>
              <a:rPr lang="ko-KR" altLang="en-US" sz="1800" b="0" dirty="0">
                <a:solidFill>
                  <a:schemeClr val="tx1"/>
                </a:solidFill>
              </a:rPr>
              <a:t> 과학적인 절차를 적용하여 모집단을 대표할 수 있는 일부를 추출하여 직접적인 조사 대상이 된 모집단의 일부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262276-026A-4FDE-8C25-4DF8B9E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132856"/>
            <a:ext cx="7632848" cy="9697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모수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 err="1">
                <a:solidFill>
                  <a:schemeClr val="tx1"/>
                </a:solidFill>
              </a:rPr>
              <a:t>모수</a:t>
            </a:r>
            <a:r>
              <a:rPr lang="en-US" altLang="ko-KR" sz="1800" b="0" dirty="0">
                <a:solidFill>
                  <a:schemeClr val="tx1"/>
                </a:solidFill>
              </a:rPr>
              <a:t>(parameter) :</a:t>
            </a:r>
            <a:r>
              <a:rPr lang="ko-KR" altLang="en-US" sz="1800" b="0" dirty="0">
                <a:solidFill>
                  <a:schemeClr val="tx1"/>
                </a:solidFill>
              </a:rPr>
              <a:t> 모집단을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모평균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모비율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통계량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통계량</a:t>
            </a:r>
            <a:r>
              <a:rPr lang="en-US" altLang="ko-KR" sz="1800" b="0" dirty="0">
                <a:solidFill>
                  <a:schemeClr val="tx1"/>
                </a:solidFill>
              </a:rPr>
              <a:t>(statistic) : </a:t>
            </a:r>
            <a:r>
              <a:rPr lang="ko-KR" altLang="en-US" sz="1800" b="0" dirty="0">
                <a:solidFill>
                  <a:schemeClr val="tx1"/>
                </a:solidFill>
              </a:rPr>
              <a:t>표본을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1331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4310064"/>
            <a:ext cx="6381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B919E-55FE-4226-9DE5-A93EAAD6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16832"/>
            <a:ext cx="9277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0BC9C-764D-48F8-8346-B6B57B3B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09" y="1082756"/>
            <a:ext cx="6207433" cy="1538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CE0A89-0AEB-4C86-854F-D07E6EF4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09" y="2711141"/>
            <a:ext cx="6207433" cy="4014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9"/>
            <a:ext cx="80486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제목 3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표본추출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가장 정확한 조사 방법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모집단을 대상으로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But, </a:t>
            </a:r>
            <a:r>
              <a:rPr lang="ko-KR" altLang="en-US" sz="1800" b="0" dirty="0">
                <a:solidFill>
                  <a:schemeClr val="tx1"/>
                </a:solidFill>
              </a:rPr>
              <a:t>대부분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표본으로 조사를 진행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(probability sampling method)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표본추출의 방법은 동일한 확률 하에서 표본을 구성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비확률적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(non-probability sampling method)</a:t>
            </a:r>
          </a:p>
          <a:p>
            <a:pPr marL="342900" indent="-34290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확률과는 상관없이 조사자가 자신의 의지로 표본을 뽑거나 조사 대상이 </a:t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ko-KR" altLang="en-US" sz="1800" b="0" dirty="0">
                <a:solidFill>
                  <a:schemeClr val="tx1"/>
                </a:solidFill>
              </a:rPr>
              <a:t>자발적으로 표본을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구성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963</Words>
  <Application>Microsoft Office PowerPoint</Application>
  <PresentationFormat>와이드스크린</PresentationFormat>
  <Paragraphs>158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Wingdings</vt:lpstr>
      <vt:lpstr>Cambria Math</vt:lpstr>
      <vt:lpstr>맑은 고딕</vt:lpstr>
      <vt:lpstr>Office 테마</vt:lpstr>
      <vt:lpstr>PowerPoint 프레젠테이션</vt:lpstr>
      <vt:lpstr>목 차</vt:lpstr>
      <vt:lpstr>PowerPoint 프레젠테이션</vt:lpstr>
      <vt:lpstr>모집단과 표본</vt:lpstr>
      <vt:lpstr>모집단과 표본</vt:lpstr>
      <vt:lpstr>모집단과 표본</vt:lpstr>
      <vt:lpstr>모집단과 표본</vt:lpstr>
      <vt:lpstr>PowerPoint 프레젠테이션</vt:lpstr>
      <vt:lpstr>표본추출 방법</vt:lpstr>
      <vt:lpstr>확률적 표본추출</vt:lpstr>
      <vt:lpstr>확률적 표본추출</vt:lpstr>
      <vt:lpstr>확률적 표본추출</vt:lpstr>
      <vt:lpstr>비확률적 표본추출</vt:lpstr>
      <vt:lpstr>비확률적 표본추출</vt:lpstr>
      <vt:lpstr>PowerPoint 프레젠테이션</vt:lpstr>
      <vt:lpstr>PowerPoint 프레젠테이션</vt:lpstr>
      <vt:lpstr>표준화</vt:lpstr>
      <vt:lpstr>표준화</vt:lpstr>
      <vt:lpstr>표본평균의 확률분포</vt:lpstr>
      <vt:lpstr>표본평균의 확률분포</vt:lpstr>
      <vt:lpstr>표본평균의 확률분포</vt:lpstr>
      <vt:lpstr>표본평균의 확률분포</vt:lpstr>
      <vt:lpstr>표본분산의 확률분포</vt:lpstr>
      <vt:lpstr>표본분산의 확률분포</vt:lpstr>
      <vt:lpstr>표본비율의 확률분포</vt:lpstr>
      <vt:lpstr>PowerPoint 프레젠테이션</vt:lpstr>
      <vt:lpstr>표본분포</vt:lpstr>
      <vt:lpstr>표본분포</vt:lpstr>
      <vt:lpstr>표본분포</vt:lpstr>
      <vt:lpstr>표본분포</vt:lpstr>
      <vt:lpstr>표본평균의 오차</vt:lpstr>
      <vt:lpstr>표본평균의 오차</vt:lpstr>
      <vt:lpstr>중심극한정리</vt:lpstr>
      <vt:lpstr>중심극한정리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lee sinbok</cp:lastModifiedBy>
  <cp:revision>462</cp:revision>
  <dcterms:created xsi:type="dcterms:W3CDTF">2012-07-11T10:23:22Z</dcterms:created>
  <dcterms:modified xsi:type="dcterms:W3CDTF">2021-05-22T08:32:50Z</dcterms:modified>
</cp:coreProperties>
</file>