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25" r:id="rId3"/>
    <p:sldId id="424" r:id="rId4"/>
    <p:sldId id="363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8" r:id="rId21"/>
    <p:sldId id="587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509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05" r:id="rId51"/>
    <p:sldId id="617" r:id="rId52"/>
    <p:sldId id="618" r:id="rId53"/>
    <p:sldId id="619" r:id="rId54"/>
    <p:sldId id="620" r:id="rId55"/>
    <p:sldId id="621" r:id="rId56"/>
    <p:sldId id="570" r:id="rId57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HY신명조" panose="02030600000101010101" pitchFamily="18" charset="-127"/>
      <p:regular r:id="rId65"/>
    </p:embeddedFont>
    <p:embeddedFont>
      <p:font typeface="맑은 고딕" panose="020B0503020000020004" pitchFamily="50" charset="-127"/>
      <p:regular r:id="rId66"/>
      <p:bold r:id="rId6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8BE9FF"/>
    <a:srgbClr val="009E9A"/>
    <a:srgbClr val="006699"/>
    <a:srgbClr val="00C4F2"/>
    <a:srgbClr val="FF6600"/>
    <a:srgbClr val="FF9933"/>
    <a:srgbClr val="C35D09"/>
    <a:srgbClr val="FFCC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6" autoAdjust="0"/>
    <p:restoredTop sz="94160" autoAdjust="0"/>
  </p:normalViewPr>
  <p:slideViewPr>
    <p:cSldViewPr>
      <p:cViewPr varScale="1">
        <p:scale>
          <a:sx n="114" d="100"/>
          <a:sy n="114" d="100"/>
        </p:scale>
        <p:origin x="1620" y="84"/>
      </p:cViewPr>
      <p:guideLst>
        <p:guide orient="horz" pos="572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2021-05-24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554347" y="4974267"/>
            <a:ext cx="1338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확률</a:t>
            </a:r>
            <a:endParaRPr kumimoji="1" lang="en-US" altLang="ko-KR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7234451" y="5805264"/>
            <a:ext cx="16587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Probability</a:t>
            </a:r>
            <a:endParaRPr kumimoji="1" lang="ko-KR" altLang="en-US" sz="2400" kern="1200" dirty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150323" y="93663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800" b="1" spc="-150" dirty="0">
                <a:solidFill>
                  <a:srgbClr val="00C4F2"/>
                </a:solidFill>
                <a:ea typeface="맑은 고딕" panose="020B0503020000020004" pitchFamily="50" charset="-127"/>
              </a:rPr>
              <a:t>사건</a:t>
            </a: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wmf"/><Relationship Id="rId7" Type="http://schemas.openxmlformats.org/officeDocument/2006/relationships/image" Target="../media/image2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28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4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90.bin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76.w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77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9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7.wmf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9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0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3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1.png"/><Relationship Id="rId7" Type="http://schemas.openxmlformats.org/officeDocument/2006/relationships/image" Target="../media/image114.wmf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16.png"/><Relationship Id="rId9" Type="http://schemas.openxmlformats.org/officeDocument/2006/relationships/image" Target="../media/image115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898396"/>
            <a:ext cx="8028756" cy="1095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85800" y="1094758"/>
                <a:ext cx="7670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>
                    <a:latin typeface="+mn-ea"/>
                    <a:ea typeface="+mn-ea"/>
                  </a:rPr>
                  <a:t>곱사건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intersection of events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>
                    <a:latin typeface="+mn-ea"/>
                    <a:ea typeface="+mn-ea"/>
                  </a:rPr>
                  <a:t>: </a:t>
                </a:r>
                <a:r>
                  <a:rPr lang="ko-KR" altLang="en-US" sz="2000" dirty="0">
                    <a:latin typeface="+mn-ea"/>
                    <a:ea typeface="+mn-ea"/>
                  </a:rPr>
                  <a:t>두 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안에 모두 포함된 실험 결과로 구성된 사건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94758"/>
                <a:ext cx="76708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74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56444"/>
              </p:ext>
            </p:extLst>
          </p:nvPr>
        </p:nvGraphicFramePr>
        <p:xfrm>
          <a:off x="2663825" y="2479427"/>
          <a:ext cx="3714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800" imgH="279400" progId="Equation.DSMT4">
                  <p:embed/>
                </p:oleObj>
              </mc:Choice>
              <mc:Fallback>
                <p:oleObj name="Equation" r:id="rId4" imgW="19558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479427"/>
                        <a:ext cx="3714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84" y="3862412"/>
            <a:ext cx="423263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52700" y="3448574"/>
            <a:ext cx="393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+mn-ea"/>
                <a:ea typeface="+mn-ea"/>
              </a:rPr>
              <a:t>곱사건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16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584200" y="1023716"/>
                <a:ext cx="7894886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1200"/>
                  </a:spcBef>
                  <a:buSzPct val="90000"/>
                  <a:buFont typeface="Wingdings" panose="05000000000000000000" pitchFamily="2" charset="2"/>
                  <a:buChar char="v"/>
                  <a:defRPr/>
                </a:pPr>
                <a:r>
                  <a:rPr lang="ko-KR" altLang="en-US" sz="2000" spc="-50" dirty="0"/>
                  <a:t>다음과 같이 공통인 원소를 갖지 않는 두 </a:t>
                </a:r>
                <a14:m>
                  <m:oMath xmlns:m="http://schemas.openxmlformats.org/officeDocument/2006/math">
                    <m:r>
                      <a:rPr lang="ko-KR" altLang="en-US" sz="2000" i="1" spc="-50" dirty="0" smtClean="0">
                        <a:latin typeface="Cambria Math"/>
                      </a:rPr>
                      <m:t>사건</m:t>
                    </m:r>
                    <m:r>
                      <a:rPr lang="ko-KR" altLang="en-US" sz="2000" i="1" spc="-50" dirty="0" smtClean="0">
                        <a:latin typeface="Cambria Math"/>
                      </a:rPr>
                      <m:t> </m:t>
                    </m:r>
                    <m:r>
                      <a:rPr lang="en-US" altLang="ko-KR" sz="2000" i="1" spc="-50" dirty="0">
                        <a:latin typeface="Cambria Math"/>
                      </a:rPr>
                      <m:t>𝐴</m:t>
                    </m:r>
                    <m:r>
                      <a:rPr lang="ko-KR" altLang="en-US" sz="2000" i="1" spc="-50" dirty="0">
                        <a:latin typeface="Cambria Math"/>
                      </a:rPr>
                      <m:t>와</m:t>
                    </m:r>
                    <m:r>
                      <a:rPr lang="ko-KR" altLang="en-US" sz="2000" i="1" spc="-50" dirty="0">
                        <a:latin typeface="Cambria Math"/>
                      </a:rPr>
                      <m:t> </m:t>
                    </m:r>
                    <m:r>
                      <a:rPr lang="en-US" altLang="ko-KR" sz="2000" i="1" spc="-50" dirty="0">
                        <a:latin typeface="Cambria Math"/>
                      </a:rPr>
                      <m:t>𝐵</m:t>
                    </m:r>
                  </m:oMath>
                </a14:m>
                <a:r>
                  <a:rPr lang="ko-KR" altLang="en-US" sz="2000" spc="-50" dirty="0"/>
                  <a:t>를</a:t>
                </a:r>
                <a:r>
                  <a:rPr lang="ko-KR" altLang="en-US" sz="2000" spc="-50" dirty="0">
                    <a:solidFill>
                      <a:srgbClr val="0070C0"/>
                    </a:solidFill>
                  </a:rPr>
                  <a:t> </a:t>
                </a:r>
                <a:br>
                  <a:rPr lang="en-US" altLang="ko-KR" sz="2000" spc="-50" dirty="0">
                    <a:solidFill>
                      <a:srgbClr val="0070C0"/>
                    </a:solidFill>
                  </a:rPr>
                </a:br>
                <a:r>
                  <a:rPr lang="ko-KR" altLang="en-US" sz="2000" b="1" spc="-50" dirty="0"/>
                  <a:t>서로 배반</a:t>
                </a:r>
                <a:r>
                  <a:rPr lang="en-US" altLang="ko-KR" sz="2000" b="1" spc="-50" baseline="30000" dirty="0"/>
                  <a:t>mutually exclusive events</a:t>
                </a:r>
                <a:r>
                  <a:rPr lang="ko-KR" altLang="en-US" sz="2000" spc="-50" dirty="0"/>
                  <a:t>이라 한다</a:t>
                </a:r>
                <a:r>
                  <a:rPr lang="en-US" altLang="ko-KR" sz="2000" spc="-50" dirty="0"/>
                  <a:t>.</a:t>
                </a: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023716"/>
                <a:ext cx="7894886" cy="403572"/>
              </a:xfrm>
              <a:prstGeom prst="rect">
                <a:avLst/>
              </a:prstGeom>
              <a:blipFill rotWithShape="1">
                <a:blip r:embed="rId3"/>
                <a:stretch>
                  <a:fillRect l="-541" t="-6061" b="-10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584200" y="1963516"/>
                <a:ext cx="8001000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ko-KR" altLang="en-US" sz="2000" dirty="0">
                    <a:latin typeface="Book Antiqua" pitchFamily="18" charset="0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, …, </m:t>
                    </m:r>
                    <m:r>
                      <a:rPr lang="en-US" altLang="ko-KR" sz="2000" i="1" dirty="0">
                        <a:latin typeface="Cambria Math"/>
                      </a:rPr>
                      <m:t>𝐴𝑛</m:t>
                    </m:r>
                  </m:oMath>
                </a14:m>
                <a:r>
                  <a:rPr lang="ko-KR" altLang="en-US" sz="2000" i="1" dirty="0">
                    <a:latin typeface="Book Antiqua" pitchFamily="18" charset="0"/>
                  </a:rPr>
                  <a:t> </a:t>
                </a:r>
                <a:r>
                  <a:rPr lang="ko-KR" altLang="en-US" sz="2000" dirty="0">
                    <a:latin typeface="Book Antiqua" pitchFamily="18" charset="0"/>
                  </a:rPr>
                  <a:t>중에서 다음과 같이 임의의 두 사건을 선정할 때</a:t>
                </a:r>
                <a:r>
                  <a:rPr lang="en-US" altLang="ko-KR" sz="2000" dirty="0">
                    <a:latin typeface="Book Antiqua" pitchFamily="18" charset="0"/>
                  </a:rPr>
                  <a:t>, </a:t>
                </a:r>
                <a:r>
                  <a:rPr lang="ko-KR" altLang="en-US" sz="2000" dirty="0">
                    <a:latin typeface="Book Antiqua" pitchFamily="18" charset="0"/>
                  </a:rPr>
                  <a:t>이 두 사건이 서로 배반인 경우에 이 사건들을 </a:t>
                </a:r>
                <a:r>
                  <a:rPr lang="ko-KR" altLang="en-US" sz="2000" b="1" dirty="0">
                    <a:latin typeface="Book Antiqua" pitchFamily="18" charset="0"/>
                  </a:rPr>
                  <a:t>쌍마다 배반 사건</a:t>
                </a:r>
                <a:r>
                  <a:rPr lang="en-US" altLang="ko-KR" sz="2000" b="1" baseline="30000" dirty="0" err="1">
                    <a:latin typeface="Book Antiqua" pitchFamily="18" charset="0"/>
                  </a:rPr>
                  <a:t>pairwisely</a:t>
                </a:r>
                <a:r>
                  <a:rPr lang="en-US" altLang="ko-KR" sz="2000" b="1" baseline="30000" dirty="0">
                    <a:latin typeface="Book Antiqua" pitchFamily="18" charset="0"/>
                  </a:rPr>
                  <a:t> mutually exclusive events</a:t>
                </a:r>
                <a:r>
                  <a:rPr lang="ko-KR" altLang="en-US" sz="2000" dirty="0">
                    <a:latin typeface="Book Antiqua" pitchFamily="18" charset="0"/>
                  </a:rPr>
                  <a:t>이라 한다</a:t>
                </a:r>
                <a:r>
                  <a:rPr lang="en-US" altLang="ko-KR" sz="2000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963516"/>
                <a:ext cx="8001000" cy="403572"/>
              </a:xfrm>
              <a:prstGeom prst="rect">
                <a:avLst/>
              </a:prstGeom>
              <a:blipFill rotWithShape="1">
                <a:blip r:embed="rId4"/>
                <a:stretch>
                  <a:fillRect l="-686" t="-10606" b="-1787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76" y="4025901"/>
            <a:ext cx="6976050" cy="235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93" y="3124200"/>
            <a:ext cx="4377216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7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곱사건의</a:t>
            </a:r>
            <a:r>
              <a:rPr lang="ko-KR" altLang="en-US" dirty="0"/>
              <a:t> 성질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28205"/>
              </p:ext>
            </p:extLst>
          </p:nvPr>
        </p:nvGraphicFramePr>
        <p:xfrm>
          <a:off x="237671" y="933677"/>
          <a:ext cx="5539246" cy="204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1143000" progId="Equation.DSMT4">
                  <p:embed/>
                </p:oleObj>
              </mc:Choice>
              <mc:Fallback>
                <p:oleObj name="Equation" r:id="rId2" imgW="30226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71" y="933677"/>
                        <a:ext cx="5539246" cy="2041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949" y="785912"/>
            <a:ext cx="518864" cy="22320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ea typeface="+mn-ea"/>
              </a:rPr>
              <a:t>①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ea typeface="+mn-ea"/>
              </a:rPr>
              <a:t>②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ea typeface="+mn-ea"/>
              </a:rPr>
              <a:t>③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ea typeface="+mn-ea"/>
              </a:rPr>
              <a:t>④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ea typeface="+mn-ea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2055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2850" y="850900"/>
            <a:ext cx="8730650" cy="2685271"/>
            <a:chOff x="9486900" y="1771650"/>
            <a:chExt cx="14773275" cy="454379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1771650"/>
              <a:ext cx="14773275" cy="331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5413" y="5524865"/>
              <a:ext cx="10572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3645024"/>
                <a:ext cx="8358246" cy="374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우선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, 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,  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 ,  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𝐷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를 구하면 각각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358246" cy="374141"/>
              </a:xfrm>
              <a:prstGeom prst="rect">
                <a:avLst/>
              </a:prstGeom>
              <a:blipFill rotWithShape="0">
                <a:blip r:embed="rId5"/>
                <a:stretch>
                  <a:fillRect l="-438" t="-3279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98104"/>
              </p:ext>
            </p:extLst>
          </p:nvPr>
        </p:nvGraphicFramePr>
        <p:xfrm>
          <a:off x="446856" y="4295579"/>
          <a:ext cx="7909744" cy="132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76700" imgH="685800" progId="Equation.DSMT4">
                  <p:embed/>
                </p:oleObj>
              </mc:Choice>
              <mc:Fallback>
                <p:oleObj name="Equation" r:id="rId6" imgW="40767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56" y="4295579"/>
                        <a:ext cx="7909744" cy="1327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79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76339"/>
              </p:ext>
            </p:extLst>
          </p:nvPr>
        </p:nvGraphicFramePr>
        <p:xfrm>
          <a:off x="415767" y="1369994"/>
          <a:ext cx="6335032" cy="292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1168400" progId="Equation.DSMT4">
                  <p:embed/>
                </p:oleObj>
              </mc:Choice>
              <mc:Fallback>
                <p:oleObj name="Equation" r:id="rId2" imgW="25273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7" y="1369994"/>
                        <a:ext cx="6335032" cy="2923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279" y="1219002"/>
                <a:ext cx="518864" cy="623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 anchor="t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𝑎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9" y="1219002"/>
                <a:ext cx="518864" cy="623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2056809"/>
                <a:ext cx="518864" cy="623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 anchor="t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𝑏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56809"/>
                <a:ext cx="518864" cy="6237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279" y="3366616"/>
                <a:ext cx="518864" cy="623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 anchor="t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sz="2400" b="0" i="1" dirty="0" smtClean="0">
                          <a:latin typeface="Cambria Math"/>
                          <a:ea typeface="+mn-ea"/>
                        </a:rPr>
                        <m:t>𝑐</m:t>
                      </m:r>
                      <m:r>
                        <a:rPr lang="en-US" altLang="ko-KR" sz="2400" b="0" i="1" dirty="0" smtClean="0"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9" y="3366616"/>
                <a:ext cx="518864" cy="6237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870475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898396"/>
            <a:ext cx="8028756" cy="1400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>
                    <a:latin typeface="+mn-ea"/>
                    <a:ea typeface="+mn-ea"/>
                  </a:rPr>
                  <a:t>차사건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 difference of events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>
                    <a:latin typeface="+mn-ea"/>
                    <a:ea typeface="+mn-ea"/>
                  </a:rPr>
                  <a:t>: </a:t>
                </a:r>
                <a:r>
                  <a:rPr lang="ko-KR" altLang="en-US" sz="2000" dirty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안에는 포함되지만 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안에 포함되지 않는 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실험 결과로 구성된 사건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301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543401"/>
            <a:ext cx="4597400" cy="79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584200" y="3796632"/>
                <a:ext cx="7894886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ko-KR" altLang="en-US" sz="2000" dirty="0">
                    <a:latin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2000" dirty="0">
                    <a:latin typeface="+mn-ea"/>
                  </a:rPr>
                  <a:t>안에 포함되지 않는 모든 실험 결과들의 집합을 </a:t>
                </a:r>
                <a:r>
                  <a:rPr lang="ko-KR" altLang="en-US" sz="2000" b="1" dirty="0">
                    <a:latin typeface="+mn-ea"/>
                  </a:rPr>
                  <a:t>여사건</a:t>
                </a:r>
                <a:r>
                  <a:rPr lang="en-US" altLang="ko-KR" sz="2000" b="1" baseline="30000" dirty="0">
                    <a:latin typeface="+mn-ea"/>
                  </a:rPr>
                  <a:t>complementary event</a:t>
                </a:r>
                <a:r>
                  <a:rPr lang="ko-KR" altLang="en-US" sz="2000" dirty="0">
                    <a:latin typeface="+mn-ea"/>
                  </a:rPr>
                  <a:t>이라 한다</a:t>
                </a:r>
                <a:r>
                  <a:rPr lang="en-US" altLang="ko-KR" sz="20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3796632"/>
                <a:ext cx="7894886" cy="403572"/>
              </a:xfrm>
              <a:prstGeom prst="rect">
                <a:avLst/>
              </a:prstGeom>
              <a:blipFill rotWithShape="1">
                <a:blip r:embed="rId5"/>
                <a:stretch>
                  <a:fillRect l="-695" t="-7576" b="-10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4645174"/>
            <a:ext cx="4016376" cy="72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5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132856"/>
            <a:ext cx="8788400" cy="236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5750" y="4497770"/>
            <a:ext cx="382905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spc="-150" dirty="0" err="1">
                <a:latin typeface="+mn-ea"/>
                <a:ea typeface="+mn-ea"/>
              </a:rPr>
              <a:t>차사건</a:t>
            </a:r>
            <a:endParaRPr lang="ko-KR" altLang="en-US" sz="1700" spc="-15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350" y="4497770"/>
            <a:ext cx="382905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spc="-150" dirty="0">
                <a:latin typeface="+mn-ea"/>
                <a:ea typeface="+mn-ea"/>
              </a:rPr>
              <a:t>여사건</a:t>
            </a:r>
          </a:p>
        </p:txBody>
      </p:sp>
    </p:spTree>
    <p:extLst>
      <p:ext uri="{BB962C8B-B14F-4D97-AF65-F5344CB8AC3E}">
        <p14:creationId xmlns:p14="http://schemas.microsoft.com/office/powerpoint/2010/main" val="368974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여사건의 성질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65690"/>
              </p:ext>
            </p:extLst>
          </p:nvPr>
        </p:nvGraphicFramePr>
        <p:xfrm>
          <a:off x="431825" y="965026"/>
          <a:ext cx="23399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900" imgH="685800" progId="Equation.DSMT4">
                  <p:embed/>
                </p:oleObj>
              </mc:Choice>
              <mc:Fallback>
                <p:oleObj name="Equation" r:id="rId2" imgW="13589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25" y="965026"/>
                        <a:ext cx="23399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467544" y="2538511"/>
            <a:ext cx="8028756" cy="1191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5800" y="2747573"/>
                <a:ext cx="76708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 err="1">
                    <a:latin typeface="+mn-ea"/>
                    <a:ea typeface="+mn-ea"/>
                  </a:rPr>
                  <a:t>합사건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 union of events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>
                    <a:latin typeface="+mn-ea"/>
                    <a:ea typeface="+mn-ea"/>
                  </a:rPr>
                  <a:t>: </a:t>
                </a:r>
                <a:r>
                  <a:rPr lang="ko-KR" altLang="en-US" sz="2000" dirty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또는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안에 포함되는 실험 결과로 구성된 사건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47573"/>
                <a:ext cx="76708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874" t="-735"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" y="4005064"/>
            <a:ext cx="4230914" cy="72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65270"/>
            <a:ext cx="3602796" cy="213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60032" y="6165304"/>
            <a:ext cx="349656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spc="-150" dirty="0" err="1">
                <a:latin typeface="+mn-ea"/>
                <a:ea typeface="+mn-ea"/>
              </a:rPr>
              <a:t>합사건</a:t>
            </a:r>
            <a:endParaRPr lang="ko-KR" altLang="en-US" sz="1700" spc="-15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20" y="862112"/>
            <a:ext cx="518864" cy="15254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latin typeface="+mn-ea"/>
                <a:ea typeface="+mn-ea"/>
              </a:rPr>
              <a:t>①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ko-KR" sz="2400" dirty="0">
                <a:latin typeface="+mn-ea"/>
                <a:ea typeface="+mn-ea"/>
              </a:rPr>
              <a:t>②</a:t>
            </a:r>
            <a:r>
              <a:rPr lang="ko-KR" altLang="en-US" sz="2400" dirty="0">
                <a:latin typeface="+mn-ea"/>
                <a:ea typeface="+mn-ea"/>
              </a:rPr>
              <a:t>③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76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179512" y="836712"/>
            <a:ext cx="8785671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임의의 두 사건 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 </a:t>
            </a:r>
            <a:r>
              <a:rPr lang="en-US" altLang="ko-KR" sz="2000" i="1" dirty="0">
                <a:latin typeface="Book Antiqua" pitchFamily="18" charset="0"/>
              </a:rPr>
              <a:t>B</a:t>
            </a:r>
            <a:r>
              <a:rPr lang="ko-KR" altLang="en-US" sz="2000" dirty="0">
                <a:latin typeface="Book Antiqua" pitchFamily="18" charset="0"/>
              </a:rPr>
              <a:t>의 </a:t>
            </a:r>
            <a:r>
              <a:rPr lang="ko-KR" altLang="en-US" sz="2000" dirty="0" err="1">
                <a:latin typeface="Book Antiqua" pitchFamily="18" charset="0"/>
              </a:rPr>
              <a:t>합사건은</a:t>
            </a:r>
            <a:r>
              <a:rPr lang="ko-KR" altLang="en-US" sz="2000" dirty="0">
                <a:latin typeface="Book Antiqua" pitchFamily="18" charset="0"/>
              </a:rPr>
              <a:t> 다음과 같이 쌍마다 배반인 세 사건의 </a:t>
            </a:r>
            <a:r>
              <a:rPr lang="ko-KR" altLang="en-US" sz="2000" dirty="0" err="1">
                <a:latin typeface="Book Antiqua" pitchFamily="18" charset="0"/>
              </a:rPr>
              <a:t>합사건이다</a:t>
            </a:r>
            <a:r>
              <a:rPr lang="en-US" altLang="ko-KR" sz="2000" dirty="0">
                <a:latin typeface="Book Antiqua" pitchFamily="18" charset="0"/>
              </a:rPr>
              <a:t>.</a:t>
            </a:r>
            <a:endParaRPr lang="ko-KR" altLang="en-US" sz="2000" dirty="0">
              <a:latin typeface="Book Antiqua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9" y="1772816"/>
            <a:ext cx="5350100" cy="90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179512" y="3241452"/>
            <a:ext cx="8785671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다음과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같이 사건 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en-US" altLang="ko-KR" sz="2000" i="1" baseline="-25000" dirty="0">
                <a:latin typeface="Book Antiqua" pitchFamily="18" charset="0"/>
              </a:rPr>
              <a:t>1</a:t>
            </a:r>
            <a:r>
              <a:rPr lang="en-US" altLang="ko-KR" sz="2000" i="1" dirty="0">
                <a:latin typeface="Book Antiqua" pitchFamily="18" charset="0"/>
              </a:rPr>
              <a:t>, A</a:t>
            </a:r>
            <a:r>
              <a:rPr lang="en-US" altLang="ko-KR" sz="2000" i="1" baseline="-25000" dirty="0">
                <a:latin typeface="Book Antiqua" pitchFamily="18" charset="0"/>
              </a:rPr>
              <a:t>2</a:t>
            </a:r>
            <a:r>
              <a:rPr lang="en-US" altLang="ko-KR" sz="2000" i="1" dirty="0">
                <a:latin typeface="Book Antiqua" pitchFamily="18" charset="0"/>
              </a:rPr>
              <a:t>, …, A</a:t>
            </a:r>
            <a:r>
              <a:rPr lang="en-US" altLang="ko-KR" sz="2000" i="1" baseline="-25000" dirty="0">
                <a:latin typeface="Book Antiqua" pitchFamily="18" charset="0"/>
              </a:rPr>
              <a:t>n</a:t>
            </a:r>
            <a:r>
              <a:rPr lang="ko-KR" altLang="en-US" sz="2000" dirty="0">
                <a:latin typeface="Book Antiqua" pitchFamily="18" charset="0"/>
              </a:rPr>
              <a:t>이 쌍마다 배반이고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이 사건들의 </a:t>
            </a:r>
            <a:r>
              <a:rPr lang="ko-KR" altLang="en-US" sz="2000" dirty="0" err="1">
                <a:latin typeface="Book Antiqua" pitchFamily="18" charset="0"/>
              </a:rPr>
              <a:t>합사건이</a:t>
            </a:r>
            <a:r>
              <a:rPr lang="ko-KR" altLang="en-US" sz="2000" dirty="0">
                <a:latin typeface="Book Antiqua" pitchFamily="18" charset="0"/>
              </a:rPr>
              <a:t> 표본공간 </a:t>
            </a:r>
            <a:r>
              <a:rPr lang="en-US" altLang="ko-KR" sz="2000" dirty="0">
                <a:latin typeface="Book Antiqua" pitchFamily="18" charset="0"/>
              </a:rPr>
              <a:t>S</a:t>
            </a:r>
            <a:r>
              <a:rPr lang="ko-KR" altLang="en-US" sz="2000" dirty="0">
                <a:latin typeface="Book Antiqua" pitchFamily="18" charset="0"/>
              </a:rPr>
              <a:t>가 될 때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이 사건들을 </a:t>
            </a:r>
            <a:r>
              <a:rPr lang="en-US" altLang="ko-KR" sz="2000" dirty="0">
                <a:latin typeface="Book Antiqua" pitchFamily="18" charset="0"/>
              </a:rPr>
              <a:t>S</a:t>
            </a:r>
            <a:r>
              <a:rPr lang="ko-KR" altLang="en-US" sz="2000" dirty="0">
                <a:latin typeface="Book Antiqua" pitchFamily="18" charset="0"/>
              </a:rPr>
              <a:t>의 </a:t>
            </a:r>
            <a:r>
              <a:rPr lang="ko-KR" altLang="en-US" sz="2000" b="1" dirty="0">
                <a:latin typeface="Book Antiqua" pitchFamily="18" charset="0"/>
              </a:rPr>
              <a:t>분할</a:t>
            </a:r>
            <a:r>
              <a:rPr lang="en-US" altLang="ko-KR" sz="2000" b="1" baseline="30000" dirty="0">
                <a:latin typeface="Book Antiqua" pitchFamily="18" charset="0"/>
              </a:rPr>
              <a:t>partition</a:t>
            </a:r>
            <a:r>
              <a:rPr lang="ko-KR" altLang="en-US" sz="2000" dirty="0">
                <a:latin typeface="Book Antiqua" pitchFamily="18" charset="0"/>
              </a:rPr>
              <a:t>이라 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21279"/>
              </p:ext>
            </p:extLst>
          </p:nvPr>
        </p:nvGraphicFramePr>
        <p:xfrm>
          <a:off x="646339" y="4205514"/>
          <a:ext cx="4041775" cy="106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300" imgH="685800" progId="Equation.DSMT4">
                  <p:embed/>
                </p:oleObj>
              </mc:Choice>
              <mc:Fallback>
                <p:oleObj name="Equation" r:id="rId4" imgW="25273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39" y="4205514"/>
                        <a:ext cx="4041775" cy="1069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720" y="4126012"/>
            <a:ext cx="518864" cy="4078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latin typeface="+mn-ea"/>
                <a:ea typeface="+mn-ea"/>
              </a:rPr>
              <a:t>①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720" y="4672112"/>
            <a:ext cx="518864" cy="4967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ko-KR" sz="2400" dirty="0">
                <a:latin typeface="+mn-ea"/>
                <a:ea typeface="+mn-ea"/>
              </a:rPr>
              <a:t>②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38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합사건의</a:t>
            </a:r>
            <a:r>
              <a:rPr lang="ko-KR" altLang="en-US" dirty="0"/>
              <a:t> 성질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35" y="4429048"/>
            <a:ext cx="3371396" cy="19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71971"/>
              </p:ext>
            </p:extLst>
          </p:nvPr>
        </p:nvGraphicFramePr>
        <p:xfrm>
          <a:off x="236442" y="852221"/>
          <a:ext cx="7125503" cy="4088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6100" imgH="2565400" progId="Equation.DSMT4">
                  <p:embed/>
                </p:oleObj>
              </mc:Choice>
              <mc:Fallback>
                <p:oleObj name="Equation" r:id="rId3" imgW="4356100" imgH="2565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42" y="852221"/>
                        <a:ext cx="7125503" cy="4088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422" y="82566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①</a:t>
            </a:r>
            <a:endParaRPr lang="en-US" altLang="ko-KR" sz="2400" dirty="0">
              <a:latin typeface="+mn-ea"/>
              <a:ea typeface="+mn-ea"/>
            </a:endParaRPr>
          </a:p>
          <a:p>
            <a:pPr algn="ctr"/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422" y="119142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②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422" y="154847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③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422" y="191423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④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422" y="2393210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⑤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422" y="2758969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⑥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422" y="3116020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⑦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422" y="3481779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⑧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422" y="4152340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⑨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422" y="4518099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⑩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1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642938" y="3309938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4529" y="3294665"/>
              <a:ext cx="620667" cy="462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3.3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1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조건부 확률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42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8" y="1101879"/>
              <a:ext cx="62066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3.1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사건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확률의 개념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5503" y="231926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  <p:grpSp>
        <p:nvGrpSpPr>
          <p:cNvPr id="20" name="그룹 9"/>
          <p:cNvGrpSpPr>
            <a:grpSpLocks/>
          </p:cNvGrpSpPr>
          <p:nvPr/>
        </p:nvGrpSpPr>
        <p:grpSpPr bwMode="auto">
          <a:xfrm>
            <a:off x="642938" y="4437112"/>
            <a:ext cx="6953250" cy="719137"/>
            <a:chOff x="643260" y="3173386"/>
            <a:chExt cx="6953076" cy="720000"/>
          </a:xfrm>
        </p:grpSpPr>
        <p:sp>
          <p:nvSpPr>
            <p:cNvPr id="2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4529" y="3294665"/>
              <a:ext cx="620667" cy="462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3.4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1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베이즈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정리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4359"/>
            <a:ext cx="8715376" cy="312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4122946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우선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사건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A, B,  C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구하면 각각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indent="419100"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 = { 2, 4, 6, 8, 10, 12, 14, 16, 18, 20, 22, 24, 26, 28, 30, 32, 34, 36 }</a:t>
            </a:r>
          </a:p>
          <a:p>
            <a:pPr indent="419100"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B = { 3, 6, 9, 12, 15, 18, 21, 24, 27, 30, 33, 36 }</a:t>
            </a:r>
          </a:p>
          <a:p>
            <a:pPr indent="419100"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C = { 4, 14, 24, 34 }</a:t>
            </a:r>
          </a:p>
        </p:txBody>
      </p:sp>
    </p:spTree>
    <p:extLst>
      <p:ext uri="{BB962C8B-B14F-4D97-AF65-F5344CB8AC3E}">
        <p14:creationId xmlns:p14="http://schemas.microsoft.com/office/powerpoint/2010/main" val="142078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511390"/>
            <a:ext cx="8358246" cy="386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(a) A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= { 0, 00, 1, 3, 5, 7, 9, 11, 13, 15, 17, 19, 21, 23, 25, 27, 29, 31, 33, 35 }</a:t>
            </a:r>
          </a:p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(b) B∩C = { 24 }</a:t>
            </a:r>
          </a:p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(c) (A∪B)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= </a:t>
            </a:r>
            <a:r>
              <a:rPr lang="en-US" altLang="ko-KR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en-US" altLang="ko-KR" spc="-150" baseline="40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en-US" altLang="ko-KR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∩B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0, 00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홀수들 중에서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배수가 아닌 숫자들로 구성된 사건이므로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17500" indent="-317500" algn="ctr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(A∪B)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= { 0, 00, 1, 5, 7, 11, 13, 17, 19, 23, 25, 29, 31, 35 }</a:t>
            </a:r>
          </a:p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(d) A∩C = C, B∩C = { 24 }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(A∪B)∩C = (A∩C) ∪(B∩C)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사건은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17500" indent="-317500" algn="ctr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(A∪B)∩C = { 4, 14, 24, 34 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0475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379725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확률의 개념</a:t>
            </a:r>
          </a:p>
        </p:txBody>
      </p:sp>
    </p:spTree>
    <p:extLst>
      <p:ext uri="{BB962C8B-B14F-4D97-AF65-F5344CB8AC3E}">
        <p14:creationId xmlns:p14="http://schemas.microsoft.com/office/powerpoint/2010/main" val="289575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3688" y="2780928"/>
            <a:ext cx="5688632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898396"/>
            <a:ext cx="8028756" cy="1400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107458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고전적 확률</a:t>
            </a:r>
            <a:r>
              <a:rPr lang="en-US" altLang="ko-KR" sz="2000" b="1" baseline="30000" dirty="0">
                <a:latin typeface="+mn-ea"/>
                <a:ea typeface="+mn-ea"/>
              </a:rPr>
              <a:t>classical probability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표본공간을 이루는 원소의 수에 대한 사건 안에 들어 있는 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ko-KR" altLang="en-US" sz="2000" dirty="0">
                <a:latin typeface="+mn-ea"/>
                <a:ea typeface="+mn-ea"/>
              </a:rPr>
              <a:t>원소의 상대적인 비율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4321572"/>
            <a:ext cx="7894886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+mn-ea"/>
              </a:rPr>
              <a:t>고전적 확률은 유한개의 원소로 구성된 표본공간 안에 있는 개개의 원소들이 거의 동등하게 나타나는 경우에 사용한다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32744" y="2993132"/>
            <a:ext cx="5923632" cy="723900"/>
            <a:chOff x="3378820" y="3571876"/>
            <a:chExt cx="5923632" cy="7239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1"/>
                <p:cNvGraphicFramePr>
                  <a:graphicFrameLocks noChangeAspect="1"/>
                </p:cNvGraphicFramePr>
                <p:nvPr/>
              </p:nvGraphicFramePr>
              <p:xfrm>
                <a:off x="3378820" y="3571876"/>
                <a:ext cx="1465263" cy="723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" imgW="850680" imgH="431640" progId="Equation.DSMT4">
                        <p:embed/>
                      </p:oleObj>
                    </mc:Choice>
                    <mc:Fallback>
                      <p:oleObj name="Equation" r:id="rId3" imgW="85068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8820" y="3571876"/>
                              <a:ext cx="1465263" cy="723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1"/>
                <p:cNvGraphicFramePr>
                  <a:graphicFrameLocks noChangeAspect="1"/>
                </p:cNvGraphicFramePr>
                <p:nvPr/>
              </p:nvGraphicFramePr>
              <p:xfrm>
                <a:off x="3378820" y="3571876"/>
                <a:ext cx="1465263" cy="723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296" name="Equation" r:id="rId6" imgW="850680" imgH="431640" progId="Equation.DSMT4">
                        <p:embed/>
                      </p:oleObj>
                    </mc:Choice>
                    <mc:Fallback>
                      <p:oleObj name="Equation" r:id="rId6" imgW="85068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8820" y="3571876"/>
                              <a:ext cx="1465263" cy="723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57752" y="3702610"/>
                  <a:ext cx="4444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Bef>
                      <a:spcPct val="20000"/>
                    </a:spcBef>
                  </a:pPr>
                  <a:r>
                    <a:rPr lang="en-US" altLang="ko-KR" i="1" dirty="0">
                      <a:latin typeface="Book Antiqua" pitchFamily="18" charset="0"/>
                    </a:rPr>
                    <a:t>, n(A) </a:t>
                  </a:r>
                  <a:r>
                    <a:rPr lang="en-US" altLang="ko-KR" dirty="0">
                      <a:latin typeface="Book Antiqua" pitchFamily="18" charset="0"/>
                    </a:rPr>
                    <a:t>:</a:t>
                  </a:r>
                  <a:r>
                    <a:rPr lang="en-US" altLang="ko-KR" i="1" dirty="0">
                      <a:latin typeface="Book Antiqua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𝐴</m:t>
                      </m:r>
                    </m:oMath>
                  </a14:m>
                  <a:r>
                    <a:rPr lang="en-US" altLang="ko-KR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pc="-150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안에 들어 있는 원소의 개수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752" y="3702610"/>
                  <a:ext cx="44447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97" t="-14754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85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2" y="834225"/>
            <a:ext cx="8689678" cy="197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3528" y="2996952"/>
            <a:ext cx="8358246" cy="237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예제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2]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3]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으로부터 표본공간과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(A∩B)∩(C∩D)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85910"/>
              </p:ext>
            </p:extLst>
          </p:nvPr>
        </p:nvGraphicFramePr>
        <p:xfrm>
          <a:off x="827584" y="4511650"/>
          <a:ext cx="46656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11400" imgH="355600" progId="Equation.DSMT4">
                  <p:embed/>
                </p:oleObj>
              </mc:Choice>
              <mc:Fallback>
                <p:oleObj name="Equation" r:id="rId3" imgW="23114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11650"/>
                        <a:ext cx="46656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50545"/>
              </p:ext>
            </p:extLst>
          </p:nvPr>
        </p:nvGraphicFramePr>
        <p:xfrm>
          <a:off x="428625" y="3581821"/>
          <a:ext cx="8280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02100" imgH="330200" progId="Equation.DSMT4">
                  <p:embed/>
                </p:oleObj>
              </mc:Choice>
              <mc:Fallback>
                <p:oleObj name="Equation" r:id="rId5" imgW="41021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581821"/>
                        <a:ext cx="8280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90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3528" y="825252"/>
                <a:ext cx="835824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표본공간 안의 원소 수는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𝑆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 = 16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 = 4 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</a:t>
                </a:r>
                <a:b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[(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)∩(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𝐷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)] = 1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구하고자 하는 확률은 각각 다음과 같다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25252"/>
                <a:ext cx="8358246" cy="757130"/>
              </a:xfrm>
              <a:prstGeom prst="rect">
                <a:avLst/>
              </a:prstGeom>
              <a:blipFill rotWithShape="0">
                <a:blip r:embed="rId3"/>
                <a:stretch>
                  <a:fillRect l="-584" t="-2400" b="-5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09706"/>
              </p:ext>
            </p:extLst>
          </p:nvPr>
        </p:nvGraphicFramePr>
        <p:xfrm>
          <a:off x="500063" y="1940496"/>
          <a:ext cx="4821237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500" imgH="762000" progId="Equation.DSMT4">
                  <p:embed/>
                </p:oleObj>
              </mc:Choice>
              <mc:Fallback>
                <p:oleObj name="Equation" r:id="rId4" imgW="23495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940496"/>
                        <a:ext cx="4821237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91522" y="2057567"/>
            <a:ext cx="487681" cy="1271283"/>
            <a:chOff x="226422" y="825667"/>
            <a:chExt cx="487681" cy="1271283"/>
          </a:xfrm>
        </p:grpSpPr>
        <p:sp>
          <p:nvSpPr>
            <p:cNvPr id="5" name="TextBox 4"/>
            <p:cNvSpPr txBox="1"/>
            <p:nvPr/>
          </p:nvSpPr>
          <p:spPr>
            <a:xfrm>
              <a:off x="226422" y="825667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>
                  <a:latin typeface="+mn-ea"/>
                  <a:ea typeface="+mn-ea"/>
                </a:rPr>
                <a:t>①</a:t>
              </a:r>
              <a:endParaRPr lang="en-US" altLang="ko-KR" sz="2400" dirty="0">
                <a:latin typeface="+mn-ea"/>
                <a:ea typeface="+mn-ea"/>
              </a:endParaRPr>
            </a:p>
            <a:p>
              <a:pPr algn="ctr"/>
              <a:endParaRPr lang="en-US" altLang="ko-KR" sz="2400" dirty="0"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422" y="1712126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>
                  <a:latin typeface="+mn-ea"/>
                  <a:ea typeface="+mn-ea"/>
                </a:rPr>
                <a:t>②</a:t>
              </a:r>
              <a:endParaRPr lang="en-US" altLang="ko-KR" sz="24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77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898396"/>
            <a:ext cx="8028756" cy="2581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>
                    <a:latin typeface="+mn-ea"/>
                    <a:ea typeface="+mn-ea"/>
                  </a:rPr>
                  <a:t>공리론적</a:t>
                </a:r>
                <a:r>
                  <a:rPr lang="ko-KR" altLang="en-US" sz="2000" b="1" dirty="0">
                    <a:latin typeface="+mn-ea"/>
                    <a:ea typeface="+mn-ea"/>
                  </a:rPr>
                  <a:t> 확률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axiomatic probability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spc="-100" dirty="0">
                    <a:latin typeface="+mn-ea"/>
                    <a:ea typeface="+mn-ea"/>
                  </a:rPr>
                  <a:t>: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다음 세 가지 공리를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만족하는 표본공간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에서 실수로 대응하는 </a:t>
                </a:r>
                <a:br>
                  <a:rPr lang="en-US" altLang="ko-KR" sz="2000" spc="-100" dirty="0">
                    <a:latin typeface="+mn-ea"/>
                    <a:ea typeface="+mn-ea"/>
                  </a:rPr>
                </a:br>
                <a:r>
                  <a:rPr lang="en-US" altLang="ko-KR" sz="2000" spc="-100" dirty="0">
                    <a:latin typeface="+mn-ea"/>
                    <a:ea typeface="+mn-ea"/>
                  </a:rPr>
                  <a:t> 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함수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를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의미</a:t>
                </a:r>
                <a:endParaRPr lang="en-US" altLang="ko-KR" sz="2000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301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18480" y="2204864"/>
                <a:ext cx="6273800" cy="997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[</m:t>
                      </m:r>
                      <m:r>
                        <a:rPr lang="ko-KR" altLang="en-US" i="1" spc="-100" dirty="0">
                          <a:latin typeface="Cambria Math"/>
                          <a:ea typeface="+mn-ea"/>
                        </a:rPr>
                        <m:t>공리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 1] 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𝑃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𝑆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) = 1</m:t>
                      </m:r>
                    </m:oMath>
                  </m:oMathPara>
                </a14:m>
                <a:endParaRPr lang="en-US" altLang="ko-KR" spc="-1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i="0" spc="-100" dirty="0">
                    <a:latin typeface="+mj-lt"/>
                    <a:ea typeface="+mn-ea"/>
                  </a:rPr>
                  <a:t>[</a:t>
                </a:r>
                <a:r>
                  <a:rPr lang="ko-KR" altLang="en-US" i="0" spc="-100" dirty="0">
                    <a:latin typeface="+mj-lt"/>
                    <a:ea typeface="+mn-ea"/>
                  </a:rPr>
                  <a:t>공리</a:t>
                </a:r>
                <a:r>
                  <a:rPr lang="en-US" altLang="ko-KR" i="0" spc="-100" dirty="0">
                    <a:latin typeface="+mj-lt"/>
                    <a:ea typeface="+mn-ea"/>
                  </a:rPr>
                  <a:t> 2] </a:t>
                </a:r>
                <a14:m>
                  <m:oMath xmlns:m="http://schemas.openxmlformats.org/officeDocument/2006/math"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⊂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𝑆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이면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 ≥ 0</m:t>
                    </m:r>
                  </m:oMath>
                </a14:m>
                <a:endParaRPr lang="en-US" altLang="ko-KR" spc="-1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i="0" spc="-100" dirty="0">
                    <a:latin typeface="+mj-lt"/>
                    <a:ea typeface="+mn-ea"/>
                  </a:rPr>
                  <a:t>[</a:t>
                </a:r>
                <a:r>
                  <a:rPr lang="ko-KR" altLang="en-US" i="0" spc="-100" dirty="0">
                    <a:latin typeface="+mj-lt"/>
                    <a:ea typeface="+mn-ea"/>
                  </a:rPr>
                  <a:t>공리 </a:t>
                </a:r>
                <a:r>
                  <a:rPr lang="en-US" altLang="ko-KR" i="0" spc="-100" dirty="0">
                    <a:latin typeface="+mj-lt"/>
                    <a:ea typeface="+mn-ea"/>
                  </a:rPr>
                  <a:t>3] </a:t>
                </a:r>
                <a14:m>
                  <m:oMath xmlns:m="http://schemas.openxmlformats.org/officeDocument/2006/math"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와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𝐵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가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서로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배반이면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∪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 =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 +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ko-KR" altLang="en-US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80" y="2204864"/>
                <a:ext cx="6273800" cy="997645"/>
              </a:xfrm>
              <a:prstGeom prst="rect">
                <a:avLst/>
              </a:prstGeom>
              <a:blipFill rotWithShape="1">
                <a:blip r:embed="rId3"/>
                <a:stretch>
                  <a:fillRect l="-777" b="-9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467545" y="3838352"/>
                <a:ext cx="8028756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 latinLnBrk="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2000" spc="-100" dirty="0">
                    <a:latin typeface="Book Antiqua" pitchFamily="18" charset="0"/>
                  </a:rPr>
                  <a:t>일반적으로 </a:t>
                </a:r>
                <a:r>
                  <a:rPr lang="en-US" altLang="ko-KR" sz="2000" spc="-100" dirty="0">
                    <a:latin typeface="Book Antiqua" pitchFamily="18" charset="0"/>
                  </a:rPr>
                  <a:t>[</a:t>
                </a:r>
                <a:r>
                  <a:rPr lang="ko-KR" altLang="en-US" sz="2000" spc="-100" dirty="0">
                    <a:latin typeface="Book Antiqua" pitchFamily="18" charset="0"/>
                  </a:rPr>
                  <a:t>공리 </a:t>
                </a:r>
                <a:r>
                  <a:rPr lang="en-US" altLang="ko-KR" sz="2000" spc="-100" dirty="0">
                    <a:latin typeface="Book Antiqua" pitchFamily="18" charset="0"/>
                  </a:rPr>
                  <a:t>3]</a:t>
                </a:r>
                <a:r>
                  <a:rPr lang="ko-KR" altLang="en-US" sz="2000" spc="-100" dirty="0">
                    <a:latin typeface="Book Antiqua" pitchFamily="18" charset="0"/>
                  </a:rPr>
                  <a:t>은 쌍마다 배반인 사건들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spc="-100" baseline="-25000" dirty="0">
                        <a:latin typeface="Cambria Math"/>
                      </a:rPr>
                      <m:t>1</m:t>
                    </m:r>
                    <m:r>
                      <a:rPr lang="en-US" altLang="ko-KR" sz="2000" i="1" spc="-100" dirty="0">
                        <a:latin typeface="Cambria Math"/>
                      </a:rPr>
                      <m:t>, </m:t>
                    </m:r>
                    <m:r>
                      <a:rPr lang="en-US" altLang="ko-KR" sz="2000" i="1" spc="-100" dirty="0">
                        <a:latin typeface="Cambria Math"/>
                      </a:rPr>
                      <m:t>𝐴</m:t>
                    </m:r>
                    <m:r>
                      <a:rPr lang="en-US" altLang="ko-KR" sz="2000" i="1" spc="-100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spc="-100" dirty="0">
                        <a:latin typeface="Cambria Math"/>
                      </a:rPr>
                      <m:t>, …, </m:t>
                    </m:r>
                    <m:r>
                      <a:rPr lang="en-US" altLang="ko-KR" sz="2000" i="1" spc="-100" dirty="0">
                        <a:latin typeface="Cambria Math"/>
                      </a:rPr>
                      <m:t>𝐴𝑛</m:t>
                    </m:r>
                  </m:oMath>
                </a14:m>
                <a:r>
                  <a:rPr lang="ko-KR" altLang="en-US" sz="2000" spc="-100" dirty="0">
                    <a:latin typeface="Book Antiqua" pitchFamily="18" charset="0"/>
                  </a:rPr>
                  <a:t>에 대하여 다음과 같이 확장할 수 있다</a:t>
                </a:r>
                <a:r>
                  <a:rPr lang="en-US" altLang="ko-KR" sz="2000" spc="-100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5" y="3838352"/>
                <a:ext cx="8028756" cy="403572"/>
              </a:xfrm>
              <a:prstGeom prst="rect">
                <a:avLst/>
              </a:prstGeom>
              <a:blipFill rotWithShape="1">
                <a:blip r:embed="rId5"/>
                <a:stretch>
                  <a:fillRect l="-683" t="-1515" b="-1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35" y="4725144"/>
            <a:ext cx="3129930" cy="11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7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67545" y="803052"/>
            <a:ext cx="8028756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 spc="-100" dirty="0" err="1">
                <a:latin typeface="Book Antiqua" pitchFamily="18" charset="0"/>
              </a:rPr>
              <a:t>공리론적인</a:t>
            </a:r>
            <a:r>
              <a:rPr lang="ko-KR" altLang="en-US" sz="2000" spc="-100" dirty="0">
                <a:latin typeface="Book Antiqua" pitchFamily="18" charset="0"/>
              </a:rPr>
              <a:t> 확률의 개념은 기하학적인 의미에서 다음과 같이 구한다</a:t>
            </a:r>
            <a:r>
              <a:rPr lang="en-US" altLang="ko-KR" sz="2000" spc="-100" dirty="0">
                <a:latin typeface="Book Antiqua" pitchFamily="18" charset="0"/>
              </a:rPr>
              <a:t>. </a:t>
            </a:r>
            <a:r>
              <a:rPr lang="ko-KR" altLang="en-US" sz="2000" spc="-100" dirty="0">
                <a:latin typeface="Book Antiqua" pitchFamily="18" charset="0"/>
              </a:rPr>
              <a:t>여기서 영역의 크기라 함은 표본공간이 직선인 경우는 길이를 나타내고</a:t>
            </a:r>
            <a:r>
              <a:rPr lang="en-US" altLang="ko-KR" sz="2000" spc="-100" dirty="0">
                <a:latin typeface="Book Antiqua" pitchFamily="18" charset="0"/>
              </a:rPr>
              <a:t>, </a:t>
            </a:r>
            <a:r>
              <a:rPr lang="ko-KR" altLang="en-US" sz="2000" spc="-100" dirty="0">
                <a:latin typeface="Book Antiqua" pitchFamily="18" charset="0"/>
              </a:rPr>
              <a:t>평면 또는 공간인 경우에는 각각 넓이와 부피를 의미한다</a:t>
            </a:r>
            <a:r>
              <a:rPr lang="en-US" altLang="ko-KR" sz="2000" spc="-100" dirty="0">
                <a:latin typeface="Book Antiqua" pitchFamily="18" charset="0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18772"/>
            <a:ext cx="4622800" cy="128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3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825465"/>
            <a:ext cx="8766847" cy="237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97" y="3212976"/>
            <a:ext cx="3013954" cy="320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7136" y="3284984"/>
                <a:ext cx="5068960" cy="2751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남자와 여자가 영화관 앞에 도착한 시각을 각각 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12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시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12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시</a:t>
                </a:r>
                <a14:m>
                  <m:oMath xmlns:m="http://schemas.openxmlformats.org/officeDocument/2006/math"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분이라 할 때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사람의 도착 시각의 차이가 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10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 이내이어야 만날 수 있다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즉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사람이 만나는 사건은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|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𝑥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–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𝑦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| ≤ 10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이 사건을 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하자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그러면 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시간은 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60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분이므로 표본공간의 넓이는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60</m:t>
                    </m:r>
                    <m:r>
                      <a:rPr lang="en-US" altLang="ko-KR" i="1" spc="-150" baseline="30000" dirty="0" smtClean="0">
                        <a:latin typeface="Cambria Math"/>
                        <a:ea typeface="HY신명조" panose="02030600000101010101" pitchFamily="18" charset="-127"/>
                      </a:rPr>
                      <m:t>2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3600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는 다음 그림과 같다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6" y="3284984"/>
                <a:ext cx="5068960" cy="2751522"/>
              </a:xfrm>
              <a:prstGeom prst="rect">
                <a:avLst/>
              </a:prstGeom>
              <a:blipFill rotWithShape="0">
                <a:blip r:embed="rId4"/>
                <a:stretch>
                  <a:fillRect l="-962" t="-887" r="-361" b="-1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79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135" y="3068960"/>
            <a:ext cx="83259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넓이는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3600 – 2500 = 1100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확률은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55475"/>
              </p:ext>
            </p:extLst>
          </p:nvPr>
        </p:nvGraphicFramePr>
        <p:xfrm>
          <a:off x="3422149" y="2172421"/>
          <a:ext cx="2193173" cy="68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291973" progId="Equation.DSMT4">
                  <p:embed/>
                </p:oleObj>
              </mc:Choice>
              <mc:Fallback>
                <p:oleObj name="Equation" r:id="rId2" imgW="939392" imgH="29197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149" y="2172421"/>
                        <a:ext cx="2193173" cy="680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22646"/>
              </p:ext>
            </p:extLst>
          </p:nvPr>
        </p:nvGraphicFramePr>
        <p:xfrm>
          <a:off x="3493587" y="3615908"/>
          <a:ext cx="1857329" cy="67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291973" progId="Equation.DSMT4">
                  <p:embed/>
                </p:oleObj>
              </mc:Choice>
              <mc:Fallback>
                <p:oleObj name="Equation" r:id="rId4" imgW="799753" imgH="2919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587" y="3615908"/>
                        <a:ext cx="1857329" cy="67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836712"/>
            <a:ext cx="576064" cy="470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7650" y="1259692"/>
                <a:ext cx="8284790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그림에서 두 직각삼각형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pc="-150" dirty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i="1" spc="-150" baseline="30000" dirty="0">
                        <a:latin typeface="Cambria Math"/>
                        <a:ea typeface="HY신명조" panose="02030600000101010101" pitchFamily="18" charset="-127"/>
                      </a:rPr>
                      <m:t>𝑐</m:t>
                    </m:r>
                  </m:oMath>
                </a14:m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)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의 밑면과 높이가 각각 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50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인 동일한 삼각형이므로 두 삼각형 넓이의 합은 다음과 같다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259692"/>
                <a:ext cx="8284790" cy="757130"/>
              </a:xfrm>
              <a:prstGeom prst="rect">
                <a:avLst/>
              </a:prstGeom>
              <a:blipFill rotWithShape="0">
                <a:blip r:embed="rId8"/>
                <a:stretch>
                  <a:fillRect l="-662" t="-3226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2393604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사건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성질</a:t>
            </a:r>
            <a:r>
              <a:rPr lang="en-US" altLang="ko-KR" dirty="0"/>
              <a:t>_</a:t>
            </a:r>
            <a:r>
              <a:rPr lang="ko-KR" altLang="en-US" dirty="0"/>
              <a:t>여사건 법칙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 txBox="1">
                <a:spLocks/>
              </p:cNvSpPr>
              <p:nvPr/>
            </p:nvSpPr>
            <p:spPr bwMode="auto">
              <a:xfrm>
                <a:off x="277513" y="905272"/>
                <a:ext cx="8615661" cy="783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000" indent="-288000" latinLnBrk="0">
                  <a:lnSpc>
                    <a:spcPct val="12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v"/>
                </a:pPr>
                <a:r>
                  <a:rPr lang="ko-KR" altLang="en-US" sz="2000" dirty="0">
                    <a:latin typeface="Book Antiqua" pitchFamily="18" charset="0"/>
                  </a:rPr>
                  <a:t>임의의 사건 </a:t>
                </a:r>
                <a:r>
                  <a:rPr lang="en-US" altLang="ko-KR" sz="2000" i="1" dirty="0">
                    <a:latin typeface="Book Antiqua" pitchFamily="18" charset="0"/>
                  </a:rPr>
                  <a:t>A</a:t>
                </a:r>
                <a:r>
                  <a:rPr lang="ko-KR" altLang="en-US" sz="2000" dirty="0">
                    <a:latin typeface="Book Antiqua" pitchFamily="18" charset="0"/>
                  </a:rPr>
                  <a:t>에 대하여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dirty="0" err="1" smtClean="0">
                        <a:latin typeface="Cambria Math"/>
                        <a:ea typeface="바탕"/>
                      </a:rPr>
                      <m:t>∪</m:t>
                    </m:r>
                    <m:r>
                      <a:rPr lang="en-US" altLang="ko-KR" sz="2000" i="1" dirty="0" err="1" smtClean="0">
                        <a:latin typeface="Cambria Math"/>
                        <a:ea typeface="바탕"/>
                      </a:rPr>
                      <m:t>𝐴𝑐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  <m:r>
                      <a:rPr lang="ko-KR" altLang="en-US" sz="2000" i="1" dirty="0" smtClean="0">
                        <a:latin typeface="Cambria Math"/>
                      </a:rPr>
                      <m:t>이고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2000" i="1" dirty="0" smtClean="0">
                        <a:latin typeface="Cambria Math"/>
                      </a:rPr>
                      <m:t>                    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Book Antiqua" pitchFamily="18" charset="0"/>
                  </a:rPr>
                  <a:t>이므로 </a:t>
                </a:r>
                <a:br>
                  <a:rPr lang="en-US" altLang="ko-KR" sz="2000" dirty="0">
                    <a:latin typeface="Book Antiqua" pitchFamily="18" charset="0"/>
                  </a:rPr>
                </a:br>
                <a:r>
                  <a:rPr lang="en-US" altLang="ko-KR" sz="2000" dirty="0">
                    <a:latin typeface="Book Antiqua" pitchFamily="18" charset="0"/>
                  </a:rPr>
                  <a:t>[</a:t>
                </a:r>
                <a:r>
                  <a:rPr lang="ko-KR" altLang="en-US" sz="2000" dirty="0">
                    <a:latin typeface="Book Antiqua" pitchFamily="18" charset="0"/>
                  </a:rPr>
                  <a:t>공리 </a:t>
                </a:r>
                <a:r>
                  <a:rPr lang="en-US" altLang="ko-KR" sz="2000" dirty="0">
                    <a:latin typeface="Book Antiqua" pitchFamily="18" charset="0"/>
                  </a:rPr>
                  <a:t>1]</a:t>
                </a:r>
                <a:r>
                  <a:rPr lang="ko-KR" altLang="en-US" sz="2000" dirty="0">
                    <a:latin typeface="Book Antiqua" pitchFamily="18" charset="0"/>
                  </a:rPr>
                  <a:t>과 </a:t>
                </a:r>
                <a:r>
                  <a:rPr lang="en-US" altLang="ko-KR" sz="2000" dirty="0">
                    <a:latin typeface="Book Antiqua" pitchFamily="18" charset="0"/>
                  </a:rPr>
                  <a:t>[</a:t>
                </a:r>
                <a:r>
                  <a:rPr lang="ko-KR" altLang="en-US" sz="2000" dirty="0">
                    <a:latin typeface="Book Antiqua" pitchFamily="18" charset="0"/>
                  </a:rPr>
                  <a:t>공리 </a:t>
                </a:r>
                <a:r>
                  <a:rPr lang="en-US" altLang="ko-KR" sz="2000" dirty="0">
                    <a:latin typeface="Book Antiqua" pitchFamily="18" charset="0"/>
                  </a:rPr>
                  <a:t>3]</a:t>
                </a:r>
                <a:r>
                  <a:rPr lang="ko-KR" altLang="en-US" sz="2000" dirty="0">
                    <a:latin typeface="Book Antiqua" pitchFamily="18" charset="0"/>
                  </a:rPr>
                  <a:t>에 의해 다음이 성립한다</a:t>
                </a:r>
                <a:r>
                  <a:rPr lang="en-US" altLang="ko-KR" sz="2000" dirty="0">
                    <a:latin typeface="Book Antiqua" pitchFamily="18" charset="0"/>
                  </a:rPr>
                  <a:t>.</a:t>
                </a:r>
                <a:endParaRPr lang="en-US" altLang="ko-KR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513" y="905272"/>
                <a:ext cx="8615661" cy="783828"/>
              </a:xfrm>
              <a:prstGeom prst="rect">
                <a:avLst/>
              </a:prstGeom>
              <a:blipFill rotWithShape="1">
                <a:blip r:embed="rId4"/>
                <a:stretch>
                  <a:fillRect l="-637" b="-179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65244"/>
              </p:ext>
            </p:extLst>
          </p:nvPr>
        </p:nvGraphicFramePr>
        <p:xfrm>
          <a:off x="5170488" y="922338"/>
          <a:ext cx="11922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626" imgH="164957" progId="Equation.DSMT4">
                  <p:embed/>
                </p:oleObj>
              </mc:Choice>
              <mc:Fallback>
                <p:oleObj name="Equation" r:id="rId5" imgW="545626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922338"/>
                        <a:ext cx="11922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277513" y="2111772"/>
                <a:ext cx="8615661" cy="108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2000" i="1" dirty="0" smtClean="0">
                          <a:latin typeface="Cambria Math"/>
                        </a:rPr>
                        <m:t>= </m:t>
                      </m:r>
                      <m:r>
                        <a:rPr lang="en-US" altLang="ko-KR" sz="200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err="1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2000" i="1" dirty="0" err="1">
                              <a:latin typeface="Cambria Math"/>
                              <a:ea typeface="바탕"/>
                            </a:rPr>
                            <m:t>∪</m:t>
                          </m:r>
                          <m:r>
                            <a:rPr lang="en-US" altLang="ko-KR" sz="2000" i="1" dirty="0" err="1">
                              <a:latin typeface="Cambria Math"/>
                              <a:ea typeface="바탕"/>
                            </a:rPr>
                            <m:t>𝐴𝑐</m:t>
                          </m:r>
                          <m:r>
                            <a:rPr lang="en-US" altLang="ko-KR" sz="2000" i="1" dirty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sz="2000" i="1" dirty="0">
                          <a:latin typeface="Cambria Math"/>
                        </a:rPr>
                        <m:t>= </m:t>
                      </m:r>
                      <m:r>
                        <a:rPr lang="en-US" altLang="ko-KR" sz="20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ko-KR" sz="2000" i="1" dirty="0">
                          <a:latin typeface="Cambria Math"/>
                        </a:rPr>
                        <m:t>+ </m:t>
                      </m:r>
                      <m:r>
                        <a:rPr lang="en-US" altLang="ko-KR" sz="20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2000" i="1" baseline="40000" dirty="0">
                              <a:latin typeface="Cambria Math"/>
                              <a:ea typeface="바탕"/>
                            </a:rPr>
                            <m:t>𝑐</m:t>
                          </m:r>
                          <m:r>
                            <a:rPr lang="en-US" altLang="ko-KR" sz="2000" i="1" dirty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sz="2000" i="1" dirty="0">
                          <a:latin typeface="Cambria Math"/>
                        </a:rPr>
                        <m:t>= 1</m:t>
                      </m:r>
                    </m:oMath>
                  </m:oMathPara>
                </a14:m>
                <a:br>
                  <a:rPr lang="en-US" altLang="ko-KR" sz="2000" dirty="0">
                    <a:latin typeface="Book Antiqua" pitchFamily="18" charset="0"/>
                  </a:rPr>
                </a:br>
                <a:r>
                  <a:rPr lang="en-US" altLang="ko-KR" sz="2000" dirty="0">
                    <a:latin typeface="Book Antiqua" pitchFamily="18" charset="0"/>
                  </a:rPr>
                  <a:t>    </a:t>
                </a:r>
                <a:r>
                  <a:rPr lang="ko-KR" altLang="en-US" sz="2000" dirty="0">
                    <a:latin typeface="Book Antiqua" pitchFamily="18" charset="0"/>
                  </a:rPr>
                  <a:t>따라서</a:t>
                </a:r>
                <a:r>
                  <a:rPr lang="en-US" altLang="ko-KR" sz="2000" dirty="0">
                    <a:latin typeface="Book Antiqua" pitchFamily="18" charset="0"/>
                  </a:rPr>
                  <a:t> </a:t>
                </a:r>
                <a:r>
                  <a:rPr lang="ko-KR" altLang="en-US" sz="2000" dirty="0">
                    <a:latin typeface="Book Antiqua" pitchFamily="18" charset="0"/>
                  </a:rPr>
                  <a:t>사건 </a:t>
                </a:r>
                <a:r>
                  <a:rPr lang="en-US" altLang="ko-KR" sz="2000" i="1" dirty="0">
                    <a:latin typeface="Book Antiqua" pitchFamily="18" charset="0"/>
                  </a:rPr>
                  <a:t>A</a:t>
                </a:r>
                <a:r>
                  <a:rPr lang="ko-KR" altLang="en-US" sz="2000" dirty="0">
                    <a:latin typeface="Book Antiqua" pitchFamily="18" charset="0"/>
                  </a:rPr>
                  <a:t>의 여사건 </a:t>
                </a:r>
                <a:r>
                  <a:rPr lang="en-US" altLang="ko-KR" sz="2000" i="1" dirty="0">
                    <a:latin typeface="Book Antiqua" pitchFamily="18" charset="0"/>
                    <a:ea typeface="바탕"/>
                  </a:rPr>
                  <a:t>A</a:t>
                </a:r>
                <a:r>
                  <a:rPr lang="en-US" altLang="ko-KR" sz="2000" i="1" baseline="40000" dirty="0">
                    <a:latin typeface="Book Antiqua" pitchFamily="18" charset="0"/>
                    <a:ea typeface="바탕"/>
                  </a:rPr>
                  <a:t>c </a:t>
                </a:r>
                <a:r>
                  <a:rPr lang="ko-KR" altLang="en-US" sz="2000" dirty="0">
                    <a:latin typeface="Book Antiqua" pitchFamily="18" charset="0"/>
                  </a:rPr>
                  <a:t>의 확률은 다음과 같다</a:t>
                </a:r>
                <a:r>
                  <a:rPr lang="en-US" altLang="ko-KR" sz="2000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513" y="2111772"/>
                <a:ext cx="8615661" cy="1088628"/>
              </a:xfrm>
              <a:prstGeom prst="rect">
                <a:avLst/>
              </a:prstGeom>
              <a:blipFill rotWithShape="1">
                <a:blip r:embed="rId7"/>
                <a:stretch>
                  <a:fillRect b="-11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523696"/>
            <a:ext cx="2527300" cy="69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45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성질</a:t>
            </a:r>
            <a:r>
              <a:rPr lang="en-US" altLang="ko-KR" dirty="0"/>
              <a:t>_</a:t>
            </a:r>
            <a:r>
              <a:rPr lang="ko-KR" altLang="en-US" dirty="0"/>
              <a:t>여사건 법칙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⊂ </a:t>
            </a:r>
            <a:r>
              <a:rPr lang="en-US" altLang="ko-KR" sz="2000" i="1" dirty="0">
                <a:latin typeface="Book Antiqua" pitchFamily="18" charset="0"/>
              </a:rPr>
              <a:t>B</a:t>
            </a:r>
            <a:r>
              <a:rPr lang="ko-KR" altLang="en-US" sz="2000" dirty="0">
                <a:latin typeface="Book Antiqua" pitchFamily="18" charset="0"/>
              </a:rPr>
              <a:t>이면 </a:t>
            </a:r>
            <a:r>
              <a:rPr lang="en-US" altLang="ko-KR" sz="2000" i="1" dirty="0">
                <a:latin typeface="Book Antiqua" pitchFamily="18" charset="0"/>
              </a:rPr>
              <a:t>B = A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∪</a:t>
            </a:r>
            <a:r>
              <a:rPr lang="en-US" altLang="ko-KR" sz="2000" i="1" dirty="0">
                <a:latin typeface="Book Antiqua" pitchFamily="18" charset="0"/>
              </a:rPr>
              <a:t>(B – A)</a:t>
            </a:r>
            <a:r>
              <a:rPr lang="ko-KR" altLang="en-US" sz="2000" dirty="0">
                <a:latin typeface="Book Antiqua" pitchFamily="18" charset="0"/>
              </a:rPr>
              <a:t>이고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두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사건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 </a:t>
            </a:r>
            <a:r>
              <a:rPr lang="en-US" altLang="ko-KR" sz="2000" i="1" dirty="0">
                <a:latin typeface="Book Antiqua" pitchFamily="18" charset="0"/>
              </a:rPr>
              <a:t>(B – A)</a:t>
            </a:r>
            <a:r>
              <a:rPr lang="ko-KR" altLang="en-US" sz="2000" dirty="0">
                <a:latin typeface="Book Antiqua" pitchFamily="18" charset="0"/>
              </a:rPr>
              <a:t>는 서로 배반이므로 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77513" y="2111772"/>
            <a:ext cx="8615661" cy="108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i="1" dirty="0">
                <a:latin typeface="Book Antiqua" pitchFamily="18" charset="0"/>
              </a:rPr>
              <a:t>P(B) = P</a:t>
            </a:r>
            <a:r>
              <a:rPr lang="en-US" altLang="ko-KR" sz="2000" dirty="0">
                <a:latin typeface="Book Antiqua" pitchFamily="18" charset="0"/>
              </a:rPr>
              <a:t>[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∪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(B </a:t>
            </a:r>
            <a:r>
              <a:rPr lang="en-US" altLang="ko-KR" sz="2000" dirty="0">
                <a:latin typeface="Book Antiqua" pitchFamily="18" charset="0"/>
                <a:ea typeface="바탕"/>
              </a:rPr>
              <a:t>- 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A</a:t>
            </a:r>
            <a:r>
              <a:rPr lang="en-US" altLang="ko-KR" sz="2000" i="1" dirty="0">
                <a:latin typeface="Book Antiqua" pitchFamily="18" charset="0"/>
              </a:rPr>
              <a:t>)</a:t>
            </a:r>
            <a:r>
              <a:rPr lang="en-US" altLang="ko-KR" sz="2000" dirty="0">
                <a:latin typeface="Book Antiqua" pitchFamily="18" charset="0"/>
              </a:rPr>
              <a:t>] </a:t>
            </a:r>
            <a:r>
              <a:rPr lang="en-US" altLang="ko-KR" sz="2000" i="1" dirty="0">
                <a:latin typeface="Book Antiqua" pitchFamily="18" charset="0"/>
              </a:rPr>
              <a:t>= P(A) + P(B – A)</a:t>
            </a:r>
          </a:p>
          <a:p>
            <a:pPr marL="0" indent="0">
              <a:buNone/>
            </a:pPr>
            <a:endParaRPr lang="en-US" altLang="ko-KR" sz="2000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Book Antiqua" pitchFamily="18" charset="0"/>
              </a:rPr>
              <a:t>      </a:t>
            </a:r>
            <a:r>
              <a:rPr lang="ko-KR" altLang="en-US" sz="2000" dirty="0">
                <a:latin typeface="Book Antiqua" pitchFamily="18" charset="0"/>
              </a:rPr>
              <a:t>그리고</a:t>
            </a:r>
            <a:r>
              <a:rPr lang="en-US" altLang="ko-KR" sz="2000" dirty="0">
                <a:latin typeface="Book Antiqua" pitchFamily="18" charset="0"/>
              </a:rPr>
              <a:t> [</a:t>
            </a:r>
            <a:r>
              <a:rPr lang="ko-KR" altLang="en-US" sz="2000" dirty="0">
                <a:latin typeface="Book Antiqua" pitchFamily="18" charset="0"/>
              </a:rPr>
              <a:t>공리 </a:t>
            </a:r>
            <a:r>
              <a:rPr lang="en-US" altLang="ko-KR" sz="2000" dirty="0">
                <a:latin typeface="Book Antiqua" pitchFamily="18" charset="0"/>
              </a:rPr>
              <a:t>2]</a:t>
            </a:r>
            <a:r>
              <a:rPr lang="ko-KR" altLang="en-US" sz="2000" dirty="0">
                <a:latin typeface="Book Antiqua" pitchFamily="18" charset="0"/>
              </a:rPr>
              <a:t>에 의해 </a:t>
            </a:r>
            <a:r>
              <a:rPr lang="en-US" altLang="ko-KR" sz="2000" i="1" dirty="0">
                <a:latin typeface="Book Antiqua" pitchFamily="18" charset="0"/>
              </a:rPr>
              <a:t>P(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B - A</a:t>
            </a:r>
            <a:r>
              <a:rPr lang="en-US" altLang="ko-KR" sz="2000" i="1" dirty="0">
                <a:latin typeface="Book Antiqua" pitchFamily="18" charset="0"/>
              </a:rPr>
              <a:t>) 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≥ </a:t>
            </a:r>
            <a:r>
              <a:rPr lang="en-US" altLang="ko-KR" sz="2000" i="1" dirty="0">
                <a:latin typeface="Book Antiqua" pitchFamily="18" charset="0"/>
              </a:rPr>
              <a:t>0</a:t>
            </a:r>
            <a:r>
              <a:rPr lang="ko-KR" altLang="en-US" sz="2000" dirty="0">
                <a:latin typeface="Book Antiqua" pitchFamily="18" charset="0"/>
              </a:rPr>
              <a:t>이므로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다음을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얻는다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764135"/>
            <a:ext cx="3822700" cy="225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32385"/>
              </p:ext>
            </p:extLst>
          </p:nvPr>
        </p:nvGraphicFramePr>
        <p:xfrm>
          <a:off x="830263" y="3789040"/>
          <a:ext cx="279558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330057" progId="Equation.DSMT4">
                  <p:embed/>
                </p:oleObj>
              </mc:Choice>
              <mc:Fallback>
                <p:oleObj name="Equation" r:id="rId4" imgW="1231366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789040"/>
                        <a:ext cx="279558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47122" y="3746667"/>
            <a:ext cx="487681" cy="750583"/>
            <a:chOff x="226422" y="825667"/>
            <a:chExt cx="487681" cy="750583"/>
          </a:xfrm>
        </p:grpSpPr>
        <p:sp>
          <p:nvSpPr>
            <p:cNvPr id="9" name="TextBox 8"/>
            <p:cNvSpPr txBox="1"/>
            <p:nvPr/>
          </p:nvSpPr>
          <p:spPr>
            <a:xfrm>
              <a:off x="226422" y="825667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>
                  <a:latin typeface="+mn-ea"/>
                  <a:ea typeface="+mn-ea"/>
                </a:rPr>
                <a:t>①</a:t>
              </a:r>
              <a:endParaRPr lang="en-US" altLang="ko-KR" sz="2400" dirty="0">
                <a:latin typeface="+mn-ea"/>
                <a:ea typeface="+mn-ea"/>
              </a:endParaRPr>
            </a:p>
            <a:p>
              <a:pPr algn="ctr"/>
              <a:endParaRPr lang="en-US" altLang="ko-KR" sz="2400" dirty="0"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6422" y="1191426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>
                  <a:latin typeface="+mn-ea"/>
                  <a:ea typeface="+mn-ea"/>
                </a:rPr>
                <a:t>②</a:t>
              </a:r>
              <a:endParaRPr lang="en-US" altLang="ko-KR" sz="24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88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성질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856472"/>
            <a:ext cx="8820150" cy="162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2564904"/>
            <a:ext cx="8358246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서로 다른 주사위를 던져서 나올 수 있는 모든 경우의 수는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36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두 눈의 수가 동일한 사건은 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 = { (1, 1), (2, 2), (3, 3), (4, 4), (5, 5), (6, 6) }</a:t>
            </a:r>
          </a:p>
          <a:p>
            <a:pPr>
              <a:lnSpc>
                <a:spcPct val="13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P(A) = 1/6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주사위 두 눈의 수가 서로 다른 사건은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Ac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확률은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692"/>
              </p:ext>
            </p:extLst>
          </p:nvPr>
        </p:nvGraphicFramePr>
        <p:xfrm>
          <a:off x="2958928" y="5122612"/>
          <a:ext cx="3049986" cy="72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366" imgH="291973" progId="Equation.DSMT4">
                  <p:embed/>
                </p:oleObj>
              </mc:Choice>
              <mc:Fallback>
                <p:oleObj name="Equation" r:id="rId3" imgW="1231366" imgH="29197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28" y="5122612"/>
                        <a:ext cx="3049986" cy="722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714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성질</a:t>
            </a:r>
            <a:r>
              <a:rPr lang="en-US" altLang="ko-KR" dirty="0"/>
              <a:t>_</a:t>
            </a:r>
            <a:r>
              <a:rPr lang="ko-KR" altLang="en-US" dirty="0"/>
              <a:t>덧셈법칙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임의의 두 사건 </a:t>
            </a:r>
            <a:r>
              <a:rPr lang="en-US" altLang="ko-KR" sz="2000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 </a:t>
            </a:r>
            <a:r>
              <a:rPr lang="en-US" altLang="ko-KR" sz="2000" dirty="0">
                <a:latin typeface="Book Antiqua" pitchFamily="18" charset="0"/>
              </a:rPr>
              <a:t>B</a:t>
            </a:r>
            <a:r>
              <a:rPr lang="ko-KR" altLang="en-US" sz="2000" dirty="0">
                <a:latin typeface="Book Antiqua" pitchFamily="18" charset="0"/>
              </a:rPr>
              <a:t>가 배반이면 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99" y="1456846"/>
            <a:ext cx="3175572" cy="66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57" y="1484784"/>
            <a:ext cx="3409931" cy="201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277513" y="3933056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</a:t>
            </a:r>
            <a:r>
              <a:rPr lang="en-US" altLang="ko-KR" sz="2000" dirty="0">
                <a:latin typeface="Book Antiqua" pitchFamily="18" charset="0"/>
              </a:rPr>
              <a:t> B</a:t>
            </a:r>
            <a:r>
              <a:rPr lang="ko-KR" altLang="en-US" sz="2000" dirty="0">
                <a:latin typeface="Book Antiqua" pitchFamily="18" charset="0"/>
              </a:rPr>
              <a:t>가 배반이 아니면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704"/>
              </p:ext>
            </p:extLst>
          </p:nvPr>
        </p:nvGraphicFramePr>
        <p:xfrm>
          <a:off x="539552" y="4509120"/>
          <a:ext cx="466883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400" imgH="330200" progId="Equation.DSMT4">
                  <p:embed/>
                </p:oleObj>
              </mc:Choice>
              <mc:Fallback>
                <p:oleObj name="Equation" r:id="rId5" imgW="2057400" imgH="330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09120"/>
                        <a:ext cx="4668837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72" y="4457141"/>
            <a:ext cx="3477790" cy="199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3919" y="447861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①</a:t>
            </a:r>
            <a:endParaRPr lang="en-US" altLang="ko-KR" sz="2400" dirty="0">
              <a:latin typeface="+mn-ea"/>
              <a:ea typeface="+mn-ea"/>
            </a:endParaRPr>
          </a:p>
          <a:p>
            <a:pPr algn="ctr"/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19" y="484437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②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529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성질</a:t>
            </a:r>
            <a:r>
              <a:rPr lang="en-US" altLang="ko-KR" dirty="0"/>
              <a:t>_</a:t>
            </a:r>
            <a:r>
              <a:rPr lang="ko-KR" altLang="en-US" dirty="0"/>
              <a:t>덧셈법칙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임의의 세 사건 </a:t>
            </a:r>
            <a:r>
              <a:rPr lang="en-US" altLang="ko-KR" sz="2000" dirty="0">
                <a:latin typeface="Book Antiqua" pitchFamily="18" charset="0"/>
              </a:rPr>
              <a:t>A, B, C</a:t>
            </a:r>
            <a:r>
              <a:rPr lang="ko-KR" altLang="en-US" sz="2000" dirty="0">
                <a:latin typeface="Book Antiqua" pitchFamily="18" charset="0"/>
              </a:rPr>
              <a:t>에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87668" cy="120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73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성질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8" y="742319"/>
            <a:ext cx="8834415" cy="385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4668604"/>
                <a:ext cx="8358246" cy="103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7663" indent="-347663">
                  <a:lnSpc>
                    <a:spcPct val="120000"/>
                  </a:lnSpc>
                </a:pP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(a)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동판 결함에 의한 원인을 </a:t>
                </a:r>
                <a:r>
                  <a:rPr lang="en-US" altLang="ko-KR" sz="1700" i="1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균열 결함에 의한 원인을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0.02,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0.09 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0.007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두 원인 중에서 어느 하나에 의해 불량품이 나올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68604"/>
                <a:ext cx="8358246" cy="1034129"/>
              </a:xfrm>
              <a:prstGeom prst="rect">
                <a:avLst/>
              </a:prstGeom>
              <a:blipFill rotWithShape="1">
                <a:blip r:embed="rId4"/>
                <a:stretch>
                  <a:fillRect l="-438" t="-592" b="-3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74218"/>
              </p:ext>
            </p:extLst>
          </p:nvPr>
        </p:nvGraphicFramePr>
        <p:xfrm>
          <a:off x="1619250" y="5871936"/>
          <a:ext cx="61674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800" imgH="165100" progId="Equation.DSMT4">
                  <p:embed/>
                </p:oleObj>
              </mc:Choice>
              <mc:Fallback>
                <p:oleObj name="Equation" r:id="rId5" imgW="2717800" imgH="165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71936"/>
                        <a:ext cx="61674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897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성질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398382"/>
            <a:ext cx="835824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20000"/>
              </a:lnSpc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원인이 아닌 다른 원인에 의한 불량품이 나오는 사건이므로 구하고자 하는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80387"/>
              </p:ext>
            </p:extLst>
          </p:nvPr>
        </p:nvGraphicFramePr>
        <p:xfrm>
          <a:off x="2857500" y="2180346"/>
          <a:ext cx="34020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90500" progId="Equation.DSMT4">
                  <p:embed/>
                </p:oleObj>
              </mc:Choice>
              <mc:Fallback>
                <p:oleObj name="Equation" r:id="rId2" imgW="14986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180346"/>
                        <a:ext cx="34020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3082039"/>
            <a:ext cx="835824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20000"/>
              </a:lnSpc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(c)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균열 결함에만 의해 불량품이 나오는 사건은 이고 이므로 구하고자 하는 확률은 </a:t>
            </a:r>
            <a:b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35711"/>
              </p:ext>
            </p:extLst>
          </p:nvPr>
        </p:nvGraphicFramePr>
        <p:xfrm>
          <a:off x="1758280" y="3920033"/>
          <a:ext cx="5334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500" imgH="165100" progId="Equation.DSMT4">
                  <p:embed/>
                </p:oleObj>
              </mc:Choice>
              <mc:Fallback>
                <p:oleObj name="Equation" r:id="rId4" imgW="2349500" imgH="165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280" y="3920033"/>
                        <a:ext cx="53340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836712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6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379725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3.3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조건부 확률</a:t>
            </a:r>
          </a:p>
        </p:txBody>
      </p:sp>
    </p:spTree>
    <p:extLst>
      <p:ext uri="{BB962C8B-B14F-4D97-AF65-F5344CB8AC3E}">
        <p14:creationId xmlns:p14="http://schemas.microsoft.com/office/powerpoint/2010/main" val="189721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조건부 확률의 정의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7544" y="898396"/>
            <a:ext cx="8028756" cy="1409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>
                    <a:latin typeface="+mn-ea"/>
                    <a:ea typeface="+mn-ea"/>
                  </a:rPr>
                  <a:t>조건부</a:t>
                </a:r>
                <a:r>
                  <a:rPr lang="en-US" altLang="ko-KR" sz="2000" b="1" dirty="0">
                    <a:latin typeface="+mn-ea"/>
                    <a:ea typeface="+mn-ea"/>
                  </a:rPr>
                  <a:t> </a:t>
                </a:r>
                <a:r>
                  <a:rPr lang="ko-KR" altLang="en-US" sz="2000" b="1" dirty="0">
                    <a:latin typeface="+mn-ea"/>
                    <a:ea typeface="+mn-ea"/>
                  </a:rPr>
                  <a:t>확률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conditional probability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0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보다 큰 확률을 가지고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어떤 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가 이미 발생했다는 조건 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아래서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가 나타날 확률을 의미하고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|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로 나타냄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301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1" y="2924496"/>
            <a:ext cx="3107872" cy="264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3067175"/>
            <a:ext cx="4731658" cy="108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29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조건부 확률의 정의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6072" y="783771"/>
            <a:ext cx="8804729" cy="4632297"/>
            <a:chOff x="136072" y="783771"/>
            <a:chExt cx="8804729" cy="463229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72" y="783771"/>
              <a:ext cx="8804729" cy="463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708921"/>
              <a:ext cx="5976664" cy="1386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40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0" y="1082058"/>
            <a:ext cx="767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+mn-ea"/>
                <a:ea typeface="+mn-ea"/>
              </a:rPr>
              <a:t>통계 실험</a:t>
            </a:r>
            <a:r>
              <a:rPr lang="en-US" altLang="ko-KR" sz="2000" b="1" baseline="30000" dirty="0">
                <a:latin typeface="+mn-ea"/>
                <a:ea typeface="+mn-ea"/>
              </a:rPr>
              <a:t>statistical experiment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spc="-100" dirty="0">
                <a:latin typeface="+mn-ea"/>
                <a:ea typeface="+mn-ea"/>
              </a:rPr>
              <a:t>어떤 통계적 목적 아래서 관찰이나 측정을 얻어내는 일련의 과정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2669388"/>
            <a:ext cx="8028756" cy="1191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2916549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시행</a:t>
            </a:r>
            <a:r>
              <a:rPr lang="en-US" altLang="ko-KR" sz="2000" b="1" baseline="30000" dirty="0">
                <a:latin typeface="+mn-ea"/>
                <a:ea typeface="+mn-ea"/>
              </a:rPr>
              <a:t>trial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spc="-100" dirty="0">
                <a:latin typeface="+mn-ea"/>
                <a:ea typeface="+mn-ea"/>
              </a:rPr>
              <a:t>통계실험을 반복하는 </a:t>
            </a:r>
            <a:r>
              <a:rPr lang="ko-KR" altLang="en-US" sz="2000" dirty="0">
                <a:latin typeface="+mn-ea"/>
                <a:ea typeface="+mn-ea"/>
              </a:rPr>
              <a:t>것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4460088"/>
            <a:ext cx="8028756" cy="1635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85800" y="4707249"/>
                <a:ext cx="7670800" cy="11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>
                    <a:latin typeface="+mn-ea"/>
                    <a:ea typeface="+mn-ea"/>
                  </a:rPr>
                  <a:t>표본공간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sample space</a:t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>
                    <a:latin typeface="+mn-ea"/>
                    <a:ea typeface="+mn-ea"/>
                  </a:rPr>
                  <a:t>: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어떤 통계적 목적을 가지고 실험을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실시할 때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기록되거나 관찰될 수  </a:t>
                </a:r>
                <a:br>
                  <a:rPr lang="en-US" altLang="ko-KR" sz="2000" spc="-100" dirty="0">
                    <a:latin typeface="+mn-ea"/>
                    <a:ea typeface="+mn-ea"/>
                  </a:rPr>
                </a:br>
                <a:r>
                  <a:rPr lang="en-US" altLang="ko-KR" sz="2000" spc="-100" dirty="0">
                    <a:latin typeface="+mn-ea"/>
                    <a:ea typeface="+mn-ea"/>
                  </a:rPr>
                  <a:t> 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있는 모든 결과들의 집합을 의미하며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로 나타냄</a:t>
                </a: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07249"/>
                <a:ext cx="7670800" cy="1164806"/>
              </a:xfrm>
              <a:prstGeom prst="rect">
                <a:avLst/>
              </a:prstGeom>
              <a:blipFill rotWithShape="1">
                <a:blip r:embed="rId2"/>
                <a:stretch>
                  <a:fillRect l="-874" t="-524" b="-8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조건부 확률의 정의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4" y="809275"/>
            <a:ext cx="465473" cy="42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528" y="1392100"/>
                <a:ext cx="8358246" cy="103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20000"/>
                  </a:lnSpc>
                </a:pP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(a)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머리 크기가 작은 라켓이 선정되는 사건은 손잡이 굵기에 따라 분할되므로 구하고자 하는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 marL="363538" indent="-363538"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0.18 + 0.20 + 0.15 = 0.53,    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0.25 + 0.20 = 0.45</m:t>
                      </m:r>
                    </m:oMath>
                  </m:oMathPara>
                </a14:m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92100"/>
                <a:ext cx="8358246" cy="1034129"/>
              </a:xfrm>
              <a:prstGeom prst="rect">
                <a:avLst/>
              </a:prstGeom>
              <a:blipFill rotWithShape="1">
                <a:blip r:embed="rId4"/>
                <a:stretch>
                  <a:fillRect l="-438" t="-588"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3528" y="2636912"/>
                <a:ext cx="8358246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20000"/>
                  </a:lnSpc>
                </a:pP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(b)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0.20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구하고자 하는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36912"/>
                <a:ext cx="8358246" cy="406265"/>
              </a:xfrm>
              <a:prstGeom prst="rect">
                <a:avLst/>
              </a:prstGeom>
              <a:blipFill rotWithShape="1">
                <a:blip r:embed="rId5"/>
                <a:stretch>
                  <a:fillRect l="-438" t="-1515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38853"/>
              </p:ext>
            </p:extLst>
          </p:nvPr>
        </p:nvGraphicFramePr>
        <p:xfrm>
          <a:off x="1227138" y="3086602"/>
          <a:ext cx="6570662" cy="68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600" imgH="317500" progId="Equation.DSMT4">
                  <p:embed/>
                </p:oleObj>
              </mc:Choice>
              <mc:Fallback>
                <p:oleObj name="Equation" r:id="rId6" imgW="3022600" imgH="317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086602"/>
                        <a:ext cx="6570662" cy="687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4059311"/>
                <a:ext cx="8358246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20000"/>
                  </a:lnSpc>
                </a:pP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(c)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손잡이 굵기가 중간 이상인 사건을 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C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b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𝐶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0.12 + 0.25 + 0.18 + 0.20 = 0.75</m:t>
                      </m:r>
                    </m:oMath>
                  </m:oMathPara>
                </a14:m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59311"/>
                <a:ext cx="8358246" cy="720197"/>
              </a:xfrm>
              <a:prstGeom prst="rect">
                <a:avLst/>
              </a:prstGeom>
              <a:blipFill rotWithShape="1">
                <a:blip r:embed="rId8"/>
                <a:stretch>
                  <a:fillRect l="-438" t="-847" b="-2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8250" y="4936624"/>
                <a:ext cx="8214925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사건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는 머리 크기가 작으면서 손잡이 굵기가 중간 이상인 사건이므로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) = 0.18 + 0.20 = 0.38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그러므로 구하고자 하는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0" y="4936624"/>
                <a:ext cx="8214925" cy="720197"/>
              </a:xfrm>
              <a:prstGeom prst="rect">
                <a:avLst/>
              </a:prstGeom>
              <a:blipFill rotWithShape="1">
                <a:blip r:embed="rId9"/>
                <a:stretch>
                  <a:fillRect l="-445" t="-847"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76456"/>
              </p:ext>
            </p:extLst>
          </p:nvPr>
        </p:nvGraphicFramePr>
        <p:xfrm>
          <a:off x="2984502" y="5799809"/>
          <a:ext cx="3047998" cy="64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7950" imgH="317362" progId="Equation.DSMT4">
                  <p:embed/>
                </p:oleObj>
              </mc:Choice>
              <mc:Fallback>
                <p:oleObj name="Equation" r:id="rId10" imgW="1497950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2" y="5799809"/>
                        <a:ext cx="3047998" cy="64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625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조건부 확률의 정의로부터 다음을 얻는다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19302" y="1563611"/>
            <a:ext cx="4851398" cy="1397468"/>
            <a:chOff x="800101" y="1431541"/>
            <a:chExt cx="7289800" cy="2099859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1" y="1431541"/>
              <a:ext cx="7289800" cy="107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2597949"/>
              <a:ext cx="7058024" cy="933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33691"/>
              </p:ext>
            </p:extLst>
          </p:nvPr>
        </p:nvGraphicFramePr>
        <p:xfrm>
          <a:off x="661193" y="3501008"/>
          <a:ext cx="62150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65600" imgH="1955800" progId="Equation.DSMT4">
                  <p:embed/>
                </p:oleObj>
              </mc:Choice>
              <mc:Fallback>
                <p:oleObj name="Equation" r:id="rId5" imgW="4165600" imgH="1955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" y="3501008"/>
                        <a:ext cx="6215063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4885" y="3452391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①</a:t>
            </a:r>
            <a:endParaRPr lang="en-US" altLang="ko-KR" sz="2400" dirty="0">
              <a:latin typeface="+mn-ea"/>
              <a:ea typeface="+mn-ea"/>
            </a:endParaRPr>
          </a:p>
          <a:p>
            <a:pPr algn="ctr"/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85" y="3940071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②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85" y="5011225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③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67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70" y="1124744"/>
            <a:ext cx="5995961" cy="526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곱의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법칙에 대한 수형도</a:t>
            </a:r>
            <a:endParaRPr lang="en-US" altLang="ko-KR" sz="2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07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9"/>
          <a:stretch/>
        </p:blipFill>
        <p:spPr bwMode="auto">
          <a:xfrm>
            <a:off x="812800" y="757422"/>
            <a:ext cx="3403600" cy="221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158" y="3375224"/>
                <a:ext cx="8429684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00" dirty="0">
                    <a:latin typeface="+mn-ea"/>
                    <a:ea typeface="+mn-ea"/>
                  </a:rPr>
                  <a:t>이 주머니에서 차례대로 바둑돌 두 개를 꺼낼 때</a:t>
                </a:r>
                <a:r>
                  <a:rPr lang="en-US" altLang="ko-KR" spc="-100" dirty="0">
                    <a:latin typeface="+mn-ea"/>
                    <a:ea typeface="+mn-ea"/>
                  </a:rPr>
                  <a:t>, </a:t>
                </a:r>
                <a:r>
                  <a:rPr lang="ko-KR" altLang="en-US" spc="-100" dirty="0">
                    <a:latin typeface="+mn-ea"/>
                    <a:ea typeface="+mn-ea"/>
                  </a:rPr>
                  <a:t>처음에 검은색 바둑돌을 꺼내고</a:t>
                </a:r>
                <a:r>
                  <a:rPr lang="en-US" altLang="ko-KR" spc="-100" dirty="0">
                    <a:latin typeface="+mn-ea"/>
                    <a:ea typeface="+mn-ea"/>
                  </a:rPr>
                  <a:t> </a:t>
                </a:r>
                <a:br>
                  <a:rPr lang="en-US" altLang="ko-KR" spc="-100" dirty="0">
                    <a:latin typeface="+mn-ea"/>
                    <a:ea typeface="+mn-ea"/>
                  </a:rPr>
                </a:br>
                <a:r>
                  <a:rPr lang="ko-KR" altLang="en-US" spc="-100" dirty="0">
                    <a:latin typeface="+mn-ea"/>
                    <a:ea typeface="+mn-ea"/>
                  </a:rPr>
                  <a:t>두 번째 흰색 바둑돌을 꺼낼 확률</a:t>
                </a:r>
                <a:endParaRPr lang="en-US" altLang="ko-KR" spc="-100" dirty="0">
                  <a:latin typeface="+mn-ea"/>
                  <a:ea typeface="+mn-ea"/>
                </a:endParaRPr>
              </a:p>
              <a:p>
                <a:pPr indent="3175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spc="-100" dirty="0">
                    <a:latin typeface="+mn-ea"/>
                    <a:ea typeface="+mn-ea"/>
                  </a:rPr>
                  <a:t>처음에 검은색 바둑돌을 꺼내는</a:t>
                </a:r>
                <a:r>
                  <a:rPr lang="en-US" altLang="ko-KR" spc="-100" dirty="0">
                    <a:latin typeface="+mn-ea"/>
                    <a:ea typeface="+mn-ea"/>
                  </a:rPr>
                  <a:t> </a:t>
                </a:r>
                <a:r>
                  <a:rPr lang="ko-KR" altLang="en-US" spc="-100" dirty="0">
                    <a:latin typeface="+mn-ea"/>
                    <a:ea typeface="+mn-ea"/>
                  </a:rPr>
                  <a:t>사건</a:t>
                </a:r>
                <a:endParaRPr lang="en-US" altLang="ko-KR" spc="-100" dirty="0">
                  <a:latin typeface="+mn-ea"/>
                  <a:ea typeface="+mn-ea"/>
                </a:endParaRPr>
              </a:p>
              <a:p>
                <a:pPr indent="3175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spc="-100" dirty="0">
                    <a:latin typeface="+mn-ea"/>
                    <a:ea typeface="+mn-ea"/>
                  </a:rPr>
                  <a:t>두 번째 흰색 바둑돌을 꺼내는 사건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3375224"/>
                <a:ext cx="8429684" cy="1421928"/>
              </a:xfrm>
              <a:prstGeom prst="rect">
                <a:avLst/>
              </a:prstGeom>
              <a:blipFill rotWithShape="1">
                <a:blip r:embed="rId4"/>
                <a:stretch>
                  <a:fillRect l="-651" t="-429" b="-3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1619672" y="4941168"/>
            <a:ext cx="5832648" cy="1296988"/>
            <a:chOff x="571472" y="4476899"/>
            <a:chExt cx="5832648" cy="1296988"/>
          </a:xfrm>
        </p:grpSpPr>
        <p:sp>
          <p:nvSpPr>
            <p:cNvPr id="9" name="TextBox 8"/>
            <p:cNvSpPr txBox="1"/>
            <p:nvPr/>
          </p:nvSpPr>
          <p:spPr>
            <a:xfrm>
              <a:off x="571472" y="457200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복원추출인 경우 </a:t>
              </a:r>
              <a:r>
                <a:rPr lang="en-US" altLang="ko-KR" dirty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5265122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+mn-ea"/>
                  <a:ea typeface="+mn-ea"/>
                </a:rPr>
                <a:t>비복원추출인</a:t>
              </a:r>
              <a:r>
                <a:rPr lang="ko-KR" altLang="en-US" dirty="0">
                  <a:latin typeface="+mn-ea"/>
                  <a:ea typeface="+mn-ea"/>
                </a:rPr>
                <a:t> 경우 </a:t>
              </a:r>
              <a:r>
                <a:rPr lang="en-US" altLang="ko-KR" dirty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1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267658"/>
                </p:ext>
              </p:extLst>
            </p:nvPr>
          </p:nvGraphicFramePr>
          <p:xfrm>
            <a:off x="2898920" y="4476899"/>
            <a:ext cx="3505200" cy="1296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349360" imgH="888840" progId="Equation.DSMT4">
                    <p:embed/>
                  </p:oleObj>
                </mc:Choice>
                <mc:Fallback>
                  <p:oleObj name="Equation" r:id="rId5" imgW="234936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920" y="4476899"/>
                          <a:ext cx="3505200" cy="1296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7" r="272"/>
          <a:stretch/>
        </p:blipFill>
        <p:spPr bwMode="auto">
          <a:xfrm>
            <a:off x="5003800" y="757422"/>
            <a:ext cx="3403600" cy="221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73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756237"/>
            <a:ext cx="8775700" cy="264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3528" y="3614384"/>
            <a:ext cx="835824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lnSpc>
                <a:spcPct val="120000"/>
              </a:lnSpc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차례대로 꺼낸 카드가 에이스인 사건을 각각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A, B, C, D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 하면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비복원추출에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의해 카드를 뽑으므로  구하고자 하는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33987"/>
              </p:ext>
            </p:extLst>
          </p:nvPr>
        </p:nvGraphicFramePr>
        <p:xfrm>
          <a:off x="1477963" y="4662140"/>
          <a:ext cx="56657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7300" imgH="635000" progId="Equation.DSMT4">
                  <p:embed/>
                </p:oleObj>
              </mc:Choice>
              <mc:Fallback>
                <p:oleObj name="Equation" r:id="rId3" imgW="3797300" imgH="635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662140"/>
                        <a:ext cx="56657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58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340768"/>
            <a:ext cx="835824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lnSpc>
                <a:spcPct val="120000"/>
              </a:lnSpc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(b)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복원추출에 의해 카드를 뽑으므로  구하고자 하는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68181"/>
              </p:ext>
            </p:extLst>
          </p:nvPr>
        </p:nvGraphicFramePr>
        <p:xfrm>
          <a:off x="1475656" y="1975055"/>
          <a:ext cx="56657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300" imgH="635000" progId="Equation.DSMT4">
                  <p:embed/>
                </p:oleObj>
              </mc:Choice>
              <mc:Fallback>
                <p:oleObj name="Equation" r:id="rId2" imgW="3797300" imgH="635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75055"/>
                        <a:ext cx="56657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836712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7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독립사건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925612"/>
            <a:ext cx="8028756" cy="1436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85800" y="1172773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spc="-100" dirty="0">
                    <a:latin typeface="+mn-ea"/>
                    <a:ea typeface="+mn-ea"/>
                  </a:rPr>
                  <a:t>독립 사건</a:t>
                </a:r>
                <a:r>
                  <a:rPr lang="en-US" altLang="ko-KR" sz="2000" b="1" spc="-100" baseline="30000" dirty="0">
                    <a:latin typeface="+mn-ea"/>
                    <a:ea typeface="+mn-ea"/>
                  </a:rPr>
                  <a:t>independent events</a:t>
                </a:r>
                <a:br>
                  <a:rPr lang="en-US" altLang="ko-KR" sz="2000" spc="-100" dirty="0">
                    <a:latin typeface="+mn-ea"/>
                    <a:ea typeface="+mn-ea"/>
                  </a:rPr>
                </a:br>
                <a:r>
                  <a:rPr lang="en-US" altLang="ko-KR" sz="2000" spc="-100" dirty="0">
                    <a:latin typeface="+mn-ea"/>
                    <a:ea typeface="+mn-ea"/>
                  </a:rPr>
                  <a:t>: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다음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조건을 만족하는 두 사건</a:t>
                </a:r>
                <a14:m>
                  <m:oMath xmlns:m="http://schemas.openxmlformats.org/officeDocument/2006/math">
                    <m:r>
                      <a:rPr lang="ko-KR" altLang="en-US" sz="2000" i="1" spc="-100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를 의미하며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독립이 아닌 </a:t>
                </a:r>
                <a:br>
                  <a:rPr lang="en-US" altLang="ko-KR" sz="2000" spc="-100" dirty="0">
                    <a:latin typeface="+mn-ea"/>
                    <a:ea typeface="+mn-ea"/>
                  </a:rPr>
                </a:b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두 사건을 종속사건이라 한다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2773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24" y="2768391"/>
            <a:ext cx="4206676" cy="76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161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독립사건의 성질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42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조건부 확률의 정의로부터 다음을 얻는다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498968"/>
              </p:ext>
            </p:extLst>
          </p:nvPr>
        </p:nvGraphicFramePr>
        <p:xfrm>
          <a:off x="1948854" y="1490663"/>
          <a:ext cx="435133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9100" imgH="965200" progId="Equation.DSMT4">
                  <p:embed/>
                </p:oleObj>
              </mc:Choice>
              <mc:Fallback>
                <p:oleObj name="Equation" r:id="rId3" imgW="2959100" imgH="96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854" y="1490663"/>
                        <a:ext cx="4351338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277513" y="3610372"/>
            <a:ext cx="8615661" cy="42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세 개 이상의 사건에 대한 독립성</a:t>
            </a:r>
            <a:endParaRPr lang="en-US" altLang="ko-KR" sz="2000" dirty="0">
              <a:latin typeface="Book Antiqua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161892"/>
              </p:ext>
            </p:extLst>
          </p:nvPr>
        </p:nvGraphicFramePr>
        <p:xfrm>
          <a:off x="683568" y="4201071"/>
          <a:ext cx="62865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54500" imgH="762000" progId="Equation.DSMT4">
                  <p:embed/>
                </p:oleObj>
              </mc:Choice>
              <mc:Fallback>
                <p:oleObj name="Equation" r:id="rId5" imgW="42545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1071"/>
                        <a:ext cx="62865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0922" y="411496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①</a:t>
            </a:r>
            <a:endParaRPr lang="en-US" altLang="ko-KR" sz="2400" dirty="0">
              <a:latin typeface="+mn-ea"/>
              <a:ea typeface="+mn-ea"/>
            </a:endParaRPr>
          </a:p>
          <a:p>
            <a:pPr algn="ctr"/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922" y="476012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②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13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독립사건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4" y="836525"/>
            <a:ext cx="8709025" cy="21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4" y="2996952"/>
            <a:ext cx="465473" cy="42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3573016"/>
                <a:ext cx="8528372" cy="1647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세 번째 배터리에서 처음으로 불량품이 나오는 사건은 처음 두 번 반복하여 양품이 나오고 세 번째에서 처음으로 불량품이 나오는 경우이다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그러므로 처음에 불량품이 나오면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A,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번째에서 불량품이 나오면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세 번째에서 양품이 나오면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C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하자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그러면 각 사건이 독립이므로 다음을 얻는다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0.001, 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𝐶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0.999</m:t>
                      </m:r>
                    </m:oMath>
                  </m:oMathPara>
                </a14:m>
                <a:endParaRPr lang="ko-KR" altLang="en-US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구하고자 하는 확률은 다음과 같다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3016"/>
                <a:ext cx="8528372" cy="1647631"/>
              </a:xfrm>
              <a:prstGeom prst="rect">
                <a:avLst/>
              </a:prstGeom>
              <a:blipFill rotWithShape="1">
                <a:blip r:embed="rId5"/>
                <a:stretch>
                  <a:fillRect l="-357" b="-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031985"/>
              </p:ext>
            </p:extLst>
          </p:nvPr>
        </p:nvGraphicFramePr>
        <p:xfrm>
          <a:off x="2967038" y="5432348"/>
          <a:ext cx="3179762" cy="87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98600" imgH="647640" progId="Equation.DSMT4">
                  <p:embed/>
                </p:oleObj>
              </mc:Choice>
              <mc:Fallback>
                <p:oleObj name="Equation" r:id="rId6" imgW="2298600" imgH="647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5432348"/>
                        <a:ext cx="3179762" cy="876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539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182555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3.4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베이즈정리</a:t>
            </a:r>
            <a:endParaRPr lang="ko-KR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59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0" y="1145558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원소</a:t>
            </a:r>
            <a:r>
              <a:rPr lang="en-US" altLang="ko-KR" sz="2000" b="1" baseline="30000" dirty="0">
                <a:latin typeface="+mn-ea"/>
                <a:ea typeface="+mn-ea"/>
              </a:rPr>
              <a:t>element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또는 </a:t>
            </a:r>
            <a:r>
              <a:rPr lang="ko-KR" altLang="en-US" sz="2000" b="1" dirty="0" err="1">
                <a:latin typeface="+mn-ea"/>
                <a:ea typeface="+mn-ea"/>
              </a:rPr>
              <a:t>표본점</a:t>
            </a:r>
            <a:r>
              <a:rPr lang="en-US" altLang="ko-KR" sz="2000" b="1" baseline="30000" dirty="0">
                <a:latin typeface="+mn-ea"/>
                <a:ea typeface="+mn-ea"/>
              </a:rPr>
              <a:t>sample point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spc="-100" dirty="0">
                <a:latin typeface="+mn-ea"/>
                <a:ea typeface="+mn-ea"/>
              </a:rPr>
              <a:t>통계 실험에서 나타날 수</a:t>
            </a:r>
            <a:r>
              <a:rPr lang="en-US" altLang="ko-KR" sz="2000" spc="-100" dirty="0">
                <a:latin typeface="+mn-ea"/>
                <a:ea typeface="+mn-ea"/>
              </a:rPr>
              <a:t> </a:t>
            </a:r>
            <a:r>
              <a:rPr lang="ko-KR" altLang="en-US" sz="2000" spc="-100" dirty="0">
                <a:latin typeface="+mn-ea"/>
                <a:ea typeface="+mn-ea"/>
              </a:rPr>
              <a:t>있는 개개의 실험 결과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2669388"/>
            <a:ext cx="8028756" cy="1191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2916549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사건</a:t>
            </a:r>
            <a:r>
              <a:rPr lang="en-US" altLang="ko-KR" sz="2000" baseline="30000" dirty="0">
                <a:latin typeface="+mn-ea"/>
                <a:ea typeface="+mn-ea"/>
              </a:rPr>
              <a:t>event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특정한 </a:t>
            </a:r>
            <a:r>
              <a:rPr lang="ko-KR" altLang="en-US" sz="2000" dirty="0" err="1">
                <a:latin typeface="+mn-ea"/>
                <a:ea typeface="+mn-ea"/>
              </a:rPr>
              <a:t>표본점들로</a:t>
            </a:r>
            <a:r>
              <a:rPr lang="ko-KR" altLang="en-US" sz="2000" dirty="0">
                <a:latin typeface="+mn-ea"/>
                <a:ea typeface="+mn-ea"/>
              </a:rPr>
              <a:t> 구성된 표본공간의 부분집합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72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전확률</a:t>
            </a:r>
            <a:r>
              <a:rPr lang="ko-KR" altLang="en-US" dirty="0"/>
              <a:t> 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5536" y="990286"/>
                <a:ext cx="5950272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>
                        <a:latin typeface="Cambria Math"/>
                        <a:ea typeface="+mn-ea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표본공간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의 분할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𝐴𝑖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) &gt; 0 , </m:t>
                    </m:r>
                    <m:r>
                      <a:rPr lang="en-US" altLang="ko-KR" i="1" dirty="0" err="1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 = 1, 2, 3</m:t>
                    </m:r>
                  </m:oMath>
                </a14:m>
                <a:endParaRPr lang="en-US" altLang="ko-KR" i="1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임의의 사건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90286"/>
                <a:ext cx="5950272" cy="757130"/>
              </a:xfrm>
              <a:prstGeom prst="rect">
                <a:avLst/>
              </a:prstGeom>
              <a:blipFill rotWithShape="1">
                <a:blip r:embed="rId3"/>
                <a:stretch>
                  <a:fillRect t="-800" b="-7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8596" y="2430369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1 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∩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2 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∩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3 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∩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사건</a:t>
                </a:r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의 분할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2430369"/>
                <a:ext cx="8286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00106"/>
              </p:ext>
            </p:extLst>
          </p:nvPr>
        </p:nvGraphicFramePr>
        <p:xfrm>
          <a:off x="1932005" y="2933824"/>
          <a:ext cx="51403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040" imgH="482400" progId="Equation.DSMT4">
                  <p:embed/>
                </p:oleObj>
              </mc:Choice>
              <mc:Fallback>
                <p:oleObj name="Equation" r:id="rId5" imgW="3416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05" y="2933824"/>
                        <a:ext cx="51403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3050181" y="1844824"/>
            <a:ext cx="729731" cy="312742"/>
          </a:xfrm>
          <a:prstGeom prst="down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29123"/>
            <a:ext cx="3657600" cy="23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882873"/>
            <a:ext cx="6382072" cy="958627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68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56" y="2639133"/>
            <a:ext cx="3225800" cy="10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전확률</a:t>
            </a:r>
            <a:r>
              <a:rPr lang="ko-KR" altLang="en-US" dirty="0"/>
              <a:t> 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393053" y="1006575"/>
                <a:ext cx="6339187" cy="783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buNone/>
                </a:pPr>
                <a:r>
                  <a:rPr lang="ko-KR" altLang="en-US" sz="2000" dirty="0">
                    <a:latin typeface="Book Antiqua" pitchFamily="18" charset="0"/>
                  </a:rPr>
                  <a:t> 일반적으로</a:t>
                </a:r>
                <a:r>
                  <a:rPr lang="en-US" altLang="ko-KR" sz="2000" dirty="0">
                    <a:latin typeface="Book Antiqu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, …, </m:t>
                    </m:r>
                    <m:r>
                      <a:rPr lang="en-US" altLang="ko-KR" sz="2000" i="1" dirty="0">
                        <a:latin typeface="Cambria Math"/>
                      </a:rPr>
                      <m:t>𝐴𝑛</m:t>
                    </m:r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Book Antiqua" pitchFamily="18" charset="0"/>
                  </a:rPr>
                  <a:t>: </a:t>
                </a:r>
                <a:r>
                  <a:rPr lang="ko-KR" altLang="en-US" sz="2000" dirty="0">
                    <a:latin typeface="Book Antiqua" pitchFamily="18" charset="0"/>
                  </a:rPr>
                  <a:t>표본공간 </a:t>
                </a:r>
                <a:r>
                  <a:rPr lang="en-US" altLang="ko-KR" sz="2000" i="1" dirty="0">
                    <a:latin typeface="Book Antiqua" pitchFamily="18" charset="0"/>
                  </a:rPr>
                  <a:t>S</a:t>
                </a:r>
                <a:r>
                  <a:rPr lang="ko-KR" altLang="en-US" sz="2000" dirty="0">
                    <a:latin typeface="Book Antiqua" pitchFamily="18" charset="0"/>
                  </a:rPr>
                  <a:t>의 분할</a:t>
                </a:r>
                <a:r>
                  <a:rPr lang="en-US" altLang="ko-KR" sz="2000" dirty="0">
                    <a:latin typeface="Book Antiqua" pitchFamily="18" charset="0"/>
                  </a:rPr>
                  <a:t>, </a:t>
                </a:r>
                <a:br>
                  <a:rPr lang="en-US" altLang="ko-KR" sz="20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sz="20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2000" i="1" dirty="0" smtClean="0">
                          <a:latin typeface="Cambria Math"/>
                        </a:rPr>
                        <m:t>𝐴𝑖</m:t>
                      </m:r>
                      <m:r>
                        <a:rPr lang="en-US" altLang="ko-KR" sz="2000" i="1" dirty="0">
                          <a:latin typeface="Cambria Math"/>
                        </a:rPr>
                        <m:t>) &gt; 0 , </m:t>
                      </m:r>
                      <m:r>
                        <a:rPr lang="en-US" altLang="ko-KR" sz="2000" i="1" dirty="0" err="1">
                          <a:latin typeface="Cambria Math"/>
                        </a:rPr>
                        <m:t>𝑖</m:t>
                      </m:r>
                      <m:r>
                        <a:rPr lang="en-US" altLang="ko-KR" sz="2000" i="1" dirty="0">
                          <a:latin typeface="Cambria Math"/>
                        </a:rPr>
                        <m:t> = 1, 2, …, </m:t>
                      </m:r>
                      <m:r>
                        <a:rPr lang="en-US" altLang="ko-KR" sz="20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ko-KR" sz="2000" i="1" dirty="0">
                  <a:latin typeface="Book Antiqua" pitchFamily="18" charset="0"/>
                </a:endParaRPr>
              </a:p>
              <a:p>
                <a:pPr marL="252000" indent="-252000" latinLnBrk="0">
                  <a:lnSpc>
                    <a:spcPct val="120000"/>
                  </a:lnSpc>
                  <a:buNone/>
                </a:pPr>
                <a:r>
                  <a:rPr lang="en-US" altLang="ko-KR" sz="2000" i="1" dirty="0">
                    <a:latin typeface="Book Antiqua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𝐵</m:t>
                    </m:r>
                    <m:r>
                      <a:rPr lang="en-US" altLang="ko-KR" sz="2000" i="1" dirty="0" smtClean="0">
                        <a:latin typeface="Cambria Math"/>
                      </a:rPr>
                      <m:t> : </m:t>
                    </m:r>
                  </m:oMath>
                </a14:m>
                <a:r>
                  <a:rPr lang="ko-KR" altLang="en-US" sz="2000" dirty="0">
                    <a:latin typeface="Book Antiqua" pitchFamily="18" charset="0"/>
                  </a:rPr>
                  <a:t>임의의 사건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053" y="1006575"/>
                <a:ext cx="6339187" cy="783828"/>
              </a:xfrm>
              <a:prstGeom prst="rect">
                <a:avLst/>
              </a:prstGeom>
              <a:blipFill rotWithShape="1">
                <a:blip r:embed="rId4"/>
                <a:stretch>
                  <a:fillRect t="-775" b="-68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아래쪽 화살표 11"/>
          <p:cNvSpPr/>
          <p:nvPr/>
        </p:nvSpPr>
        <p:spPr>
          <a:xfrm>
            <a:off x="3050181" y="2383750"/>
            <a:ext cx="729731" cy="312742"/>
          </a:xfrm>
          <a:prstGeom prst="down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528" y="908720"/>
            <a:ext cx="6382072" cy="1479327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58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전확률</a:t>
            </a:r>
            <a:r>
              <a:rPr lang="ko-KR" altLang="en-US" dirty="0"/>
              <a:t> 공식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801597"/>
            <a:ext cx="8820150" cy="241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28" y="3356992"/>
                <a:ext cx="8358246" cy="103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폐질환을 앓고 있는 사람을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0.07</m:t>
                    </m:r>
                    <m:r>
                      <a:rPr lang="ko-KR" altLang="en-US" sz="1700" i="1" spc="-150" dirty="0">
                        <a:latin typeface="Cambria Math"/>
                        <a:ea typeface="HY신명조" panose="02030600000101010101" pitchFamily="18" charset="-127"/>
                      </a:rPr>
                      <m:t>이므로</m:t>
                    </m:r>
                    <m:r>
                      <a:rPr lang="ko-KR" altLang="en-US" sz="1700" i="1" spc="-150" dirty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𝐴𝑐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) = 0.93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이제 임의로 선정한 사람이 </a:t>
                </a:r>
                <a:r>
                  <a:rPr lang="ko-KR" altLang="en-US" sz="17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흡연가일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사건을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|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0.85,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err="1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err="1">
                        <a:latin typeface="Cambria Math"/>
                        <a:ea typeface="HY신명조" panose="02030600000101010101" pitchFamily="18" charset="-127"/>
                      </a:rPr>
                      <m:t>|</m:t>
                    </m:r>
                    <m:r>
                      <a:rPr lang="en-US" altLang="ko-KR" sz="1700" i="1" spc="-150" dirty="0" err="1">
                        <a:latin typeface="Cambria Math"/>
                        <a:ea typeface="HY신명조" panose="02030600000101010101" pitchFamily="18" charset="-127"/>
                      </a:rPr>
                      <m:t>𝐴𝑐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) = 0.25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임의로 선정한 사람이 </a:t>
                </a:r>
                <a:r>
                  <a:rPr lang="ko-KR" altLang="en-US" sz="17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흡연가일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8358246" cy="1034129"/>
              </a:xfrm>
              <a:prstGeom prst="rect">
                <a:avLst/>
              </a:prstGeom>
              <a:blipFill rotWithShape="1">
                <a:blip r:embed="rId4"/>
                <a:stretch>
                  <a:fillRect l="-438" t="-592" b="-3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41006"/>
              </p:ext>
            </p:extLst>
          </p:nvPr>
        </p:nvGraphicFramePr>
        <p:xfrm>
          <a:off x="2814638" y="4656734"/>
          <a:ext cx="3484562" cy="100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673100" progId="Equation.DSMT4">
                  <p:embed/>
                </p:oleObj>
              </mc:Choice>
              <mc:Fallback>
                <p:oleObj name="Equation" r:id="rId5" imgW="2286000" imgH="673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656734"/>
                        <a:ext cx="3484562" cy="1003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658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87624" y="1541368"/>
            <a:ext cx="6720722" cy="4047872"/>
            <a:chOff x="1509960" y="1009902"/>
            <a:chExt cx="5205181" cy="3135066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000240"/>
              <a:ext cx="15716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2214554"/>
              <a:ext cx="5238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42" y="3130035"/>
              <a:ext cx="48577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43042" y="1357298"/>
              <a:ext cx="5810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오른쪽 화살표 12"/>
            <p:cNvSpPr/>
            <p:nvPr/>
          </p:nvSpPr>
          <p:spPr>
            <a:xfrm>
              <a:off x="2428860" y="2285992"/>
              <a:ext cx="357190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403975">
              <a:off x="2428860" y="1571612"/>
              <a:ext cx="357190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20120528">
              <a:off x="2428860" y="3130035"/>
              <a:ext cx="357190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4857752" y="2285992"/>
              <a:ext cx="571504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00695" y="2285993"/>
              <a:ext cx="1214446" cy="335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509960" y="1009902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latin typeface="+mn-ea"/>
                  <a:ea typeface="+mn-ea"/>
                </a:rPr>
                <a:t>생산공장</a:t>
              </a:r>
              <a:r>
                <a:rPr lang="en-US" altLang="ko-KR" sz="1400" spc="-100" dirty="0">
                  <a:latin typeface="+mn-ea"/>
                  <a:ea typeface="+mn-ea"/>
                </a:rPr>
                <a:t>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42" y="1867638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latin typeface="+mn-ea"/>
                  <a:ea typeface="+mn-ea"/>
                </a:rPr>
                <a:t>공장 </a:t>
              </a:r>
              <a:r>
                <a:rPr lang="en-US" altLang="ko-KR" sz="1400" spc="-100" dirty="0">
                  <a:latin typeface="+mn-ea"/>
                  <a:ea typeface="+mn-ea"/>
                </a:rPr>
                <a:t>1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0988" y="2743485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latin typeface="+mn-ea"/>
                  <a:ea typeface="+mn-ea"/>
                </a:rPr>
                <a:t>공장 </a:t>
              </a:r>
              <a:r>
                <a:rPr lang="en-US" altLang="ko-KR" sz="1400" spc="-100" dirty="0">
                  <a:latin typeface="+mn-ea"/>
                  <a:ea typeface="+mn-ea"/>
                </a:rPr>
                <a:t>2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1604" y="3631563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latin typeface="+mn-ea"/>
                  <a:ea typeface="+mn-ea"/>
                </a:rPr>
                <a:t>공장 </a:t>
              </a:r>
              <a:r>
                <a:rPr lang="en-US" altLang="ko-KR" sz="1400" spc="-100" dirty="0">
                  <a:latin typeface="+mn-ea"/>
                  <a:ea typeface="+mn-ea"/>
                </a:rPr>
                <a:t>3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992" y="2906909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latin typeface="+mn-ea"/>
                  <a:ea typeface="+mn-ea"/>
                </a:rPr>
                <a:t>대형 </a:t>
              </a:r>
              <a:r>
                <a:rPr lang="ko-KR" altLang="en-US" sz="1400" spc="-100" dirty="0" err="1">
                  <a:latin typeface="+mn-ea"/>
                  <a:ea typeface="+mn-ea"/>
                </a:rPr>
                <a:t>마트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0694" y="2714620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latin typeface="+mn-ea"/>
                  <a:ea typeface="+mn-ea"/>
                </a:rPr>
                <a:t>불량품 발견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 rot="5400000">
              <a:off x="5643570" y="3786190"/>
              <a:ext cx="71438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5400000" flipH="1" flipV="1">
              <a:off x="1822431" y="4036223"/>
              <a:ext cx="21431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28794" y="4143380"/>
              <a:ext cx="4071966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3108" y="3677518"/>
              <a:ext cx="3857652" cy="40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00" dirty="0" err="1">
                  <a:latin typeface="+mn-ea"/>
                  <a:ea typeface="+mn-ea"/>
                </a:rPr>
                <a:t>베이즈</a:t>
              </a:r>
              <a:r>
                <a:rPr lang="ko-KR" altLang="en-US" sz="1400" spc="-100" dirty="0">
                  <a:latin typeface="+mn-ea"/>
                  <a:ea typeface="+mn-ea"/>
                </a:rPr>
                <a:t> 정리를 이용하여 불량품이 </a:t>
              </a:r>
              <a:endParaRPr lang="en-US" altLang="ko-KR" sz="1400" spc="-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400" spc="-100" dirty="0">
                  <a:latin typeface="+mn-ea"/>
                  <a:ea typeface="+mn-ea"/>
                </a:rPr>
                <a:t>어느 공장에서 생산되었는지 추정함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583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59000" y="1828054"/>
            <a:ext cx="4470400" cy="1343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0034" y="847167"/>
                <a:ext cx="8358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…,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표본공간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의 분할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𝐴𝑖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 &gt; 0 , 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= 1, 2, …,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endParaRPr lang="en-US" altLang="ko-KR" i="1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 &gt; 0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인 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가 발생했다는 조건 아래서</a:t>
                </a:r>
                <a:r>
                  <a:rPr lang="en-US" altLang="ko-KR" dirty="0">
                    <a:latin typeface="+mn-ea"/>
                    <a:ea typeface="+mn-ea"/>
                  </a:rPr>
                  <a:t>,  </a:t>
                </a:r>
                <a:r>
                  <a:rPr lang="ko-KR" altLang="en-US" dirty="0">
                    <a:latin typeface="+mn-ea"/>
                    <a:ea typeface="+mn-ea"/>
                  </a:rPr>
                  <a:t>조건부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err="1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|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 ?</m:t>
                    </m:r>
                  </m:oMath>
                </a14:m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847167"/>
                <a:ext cx="8358246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32164"/>
              </p:ext>
            </p:extLst>
          </p:nvPr>
        </p:nvGraphicFramePr>
        <p:xfrm>
          <a:off x="2479079" y="2043801"/>
          <a:ext cx="38211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672840" progId="Equation.DSMT4">
                  <p:embed/>
                </p:oleObj>
              </mc:Choice>
              <mc:Fallback>
                <p:oleObj name="Equation" r:id="rId4" imgW="2539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079" y="2043801"/>
                        <a:ext cx="3821113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아래쪽 화살표 29"/>
          <p:cNvSpPr/>
          <p:nvPr/>
        </p:nvSpPr>
        <p:spPr>
          <a:xfrm>
            <a:off x="4063119" y="3185010"/>
            <a:ext cx="729731" cy="312742"/>
          </a:xfrm>
          <a:prstGeom prst="downArrow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539664"/>
            <a:ext cx="4721226" cy="176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 txBox="1">
                <a:spLocks/>
              </p:cNvSpPr>
              <p:nvPr/>
            </p:nvSpPr>
            <p:spPr bwMode="auto">
              <a:xfrm>
                <a:off x="469900" y="5517232"/>
                <a:ext cx="8206556" cy="419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7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 latinLnBrk="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900" spc="-100" dirty="0">
                    <a:latin typeface="Book Antiqua" pitchFamily="18" charset="0"/>
                  </a:rPr>
                  <a:t>사건 </a:t>
                </a:r>
                <a:r>
                  <a:rPr lang="en-US" altLang="ko-KR" sz="1900" i="1" spc="-100" dirty="0">
                    <a:latin typeface="Book Antiqua" pitchFamily="18" charset="0"/>
                  </a:rPr>
                  <a:t>B</a:t>
                </a:r>
                <a:r>
                  <a:rPr lang="ko-KR" altLang="en-US" sz="1900" spc="-100" dirty="0">
                    <a:latin typeface="Book Antiqua" pitchFamily="18" charset="0"/>
                  </a:rPr>
                  <a:t>의 원인을 제공하는 확률</a:t>
                </a:r>
                <a14:m>
                  <m:oMath xmlns:m="http://schemas.openxmlformats.org/officeDocument/2006/math">
                    <m:r>
                      <a:rPr lang="ko-KR" altLang="en-US" sz="1900" i="1" spc="-100" dirty="0" smtClean="0">
                        <a:latin typeface="Cambria Math"/>
                      </a:rPr>
                      <m:t> </m:t>
                    </m:r>
                    <m:r>
                      <a:rPr lang="en-US" altLang="ko-KR" sz="1900" i="1" spc="-100" dirty="0">
                        <a:latin typeface="Cambria Math"/>
                      </a:rPr>
                      <m:t>𝑃</m:t>
                    </m:r>
                    <m:r>
                      <a:rPr lang="en-US" altLang="ko-KR" sz="1900" i="1" spc="-100" dirty="0">
                        <a:latin typeface="Cambria Math"/>
                      </a:rPr>
                      <m:t>(</m:t>
                    </m:r>
                    <m:r>
                      <a:rPr lang="en-US" altLang="ko-KR" sz="1900" i="1" spc="-100" dirty="0">
                        <a:latin typeface="Cambria Math"/>
                      </a:rPr>
                      <m:t>𝐴𝑖</m:t>
                    </m:r>
                    <m:r>
                      <a:rPr lang="en-US" altLang="ko-KR" sz="1900" i="1" spc="-100" dirty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900" spc="-100" dirty="0">
                    <a:latin typeface="Book Antiqua" pitchFamily="18" charset="0"/>
                  </a:rPr>
                  <a:t>를 </a:t>
                </a:r>
                <a:r>
                  <a:rPr lang="ko-KR" altLang="en-US" sz="1900" b="1" spc="-100" dirty="0">
                    <a:latin typeface="Book Antiqua" pitchFamily="18" charset="0"/>
                  </a:rPr>
                  <a:t>사전확률</a:t>
                </a:r>
                <a:r>
                  <a:rPr lang="en-US" altLang="ko-KR" sz="1900" b="1" spc="-100" baseline="30000" dirty="0">
                    <a:latin typeface="Book Antiqua" pitchFamily="18" charset="0"/>
                  </a:rPr>
                  <a:t>prior probability</a:t>
                </a:r>
                <a:r>
                  <a:rPr lang="ko-KR" altLang="en-US" sz="1900" b="1" spc="-100" dirty="0">
                    <a:latin typeface="Book Antiqua" pitchFamily="18" charset="0"/>
                  </a:rPr>
                  <a:t> </a:t>
                </a:r>
                <a:r>
                  <a:rPr lang="ko-KR" altLang="en-US" sz="1900" spc="-100" dirty="0">
                    <a:latin typeface="Book Antiqua" pitchFamily="18" charset="0"/>
                  </a:rPr>
                  <a:t>이라 하고</a:t>
                </a:r>
                <a:r>
                  <a:rPr lang="en-US" altLang="ko-KR" sz="1900" spc="-100" dirty="0">
                    <a:latin typeface="Book Antiqua" pitchFamily="18" charset="0"/>
                  </a:rPr>
                  <a:t>, </a:t>
                </a:r>
                <a:br>
                  <a:rPr lang="en-US" altLang="ko-KR" sz="1900" spc="-100" dirty="0">
                    <a:latin typeface="Book Antiqua" pitchFamily="18" charset="0"/>
                  </a:rPr>
                </a:br>
                <a:r>
                  <a:rPr lang="ko-KR" altLang="en-US" sz="1900" spc="-100" dirty="0">
                    <a:latin typeface="Book Antiqua" pitchFamily="18" charset="0"/>
                  </a:rPr>
                  <a:t>사건 </a:t>
                </a:r>
                <a:r>
                  <a:rPr lang="en-US" altLang="ko-KR" sz="1900" i="1" spc="-100" dirty="0">
                    <a:latin typeface="Book Antiqua" pitchFamily="18" charset="0"/>
                  </a:rPr>
                  <a:t>B</a:t>
                </a:r>
                <a:r>
                  <a:rPr lang="ko-KR" altLang="en-US" sz="1900" spc="-100" dirty="0">
                    <a:latin typeface="Book Antiqua" pitchFamily="18" charset="0"/>
                  </a:rPr>
                  <a:t>가 발생한 이후의 확률</a:t>
                </a:r>
                <a:r>
                  <a:rPr lang="en-US" altLang="ko-KR" sz="1900" spc="-100" dirty="0">
                    <a:latin typeface="Book Antiqu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900" i="1" spc="-100" dirty="0" smtClean="0">
                        <a:latin typeface="Cambria Math"/>
                      </a:rPr>
                      <m:t>𝑃</m:t>
                    </m:r>
                    <m:r>
                      <a:rPr lang="en-US" altLang="ko-KR" sz="1900" i="1" spc="-100" dirty="0" smtClean="0">
                        <a:latin typeface="Cambria Math"/>
                      </a:rPr>
                      <m:t>(</m:t>
                    </m:r>
                    <m:r>
                      <a:rPr lang="en-US" altLang="ko-KR" sz="1900" i="1" spc="-100" dirty="0" err="1">
                        <a:latin typeface="Cambria Math"/>
                      </a:rPr>
                      <m:t>𝐴</m:t>
                    </m:r>
                    <m:r>
                      <a:rPr lang="en-US" altLang="ko-KR" sz="1900" i="1" spc="-100" baseline="-25000" dirty="0" err="1">
                        <a:latin typeface="Cambria Math"/>
                      </a:rPr>
                      <m:t>𝑖</m:t>
                    </m:r>
                    <m:r>
                      <a:rPr lang="en-US" altLang="ko-KR" sz="1900" i="1" spc="-100" dirty="0" err="1">
                        <a:latin typeface="Cambria Math"/>
                      </a:rPr>
                      <m:t>|</m:t>
                    </m:r>
                    <m:r>
                      <a:rPr lang="en-US" altLang="ko-KR" sz="1900" i="1" spc="-100" dirty="0" err="1">
                        <a:latin typeface="Cambria Math"/>
                      </a:rPr>
                      <m:t>𝐵</m:t>
                    </m:r>
                    <m:r>
                      <a:rPr lang="en-US" altLang="ko-KR" sz="1900" i="1" spc="-100" dirty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900" spc="-100" dirty="0">
                    <a:latin typeface="Book Antiqua" pitchFamily="18" charset="0"/>
                  </a:rPr>
                  <a:t>를 </a:t>
                </a:r>
                <a:r>
                  <a:rPr lang="ko-KR" altLang="en-US" sz="1900" b="1" spc="-100" dirty="0">
                    <a:latin typeface="Book Antiqua" pitchFamily="18" charset="0"/>
                  </a:rPr>
                  <a:t>사후확률</a:t>
                </a:r>
                <a:r>
                  <a:rPr lang="en-US" altLang="ko-KR" sz="1900" b="1" spc="-100" baseline="30000" dirty="0">
                    <a:latin typeface="Book Antiqua" pitchFamily="18" charset="0"/>
                  </a:rPr>
                  <a:t>posterior probability</a:t>
                </a:r>
                <a:r>
                  <a:rPr lang="ko-KR" altLang="en-US" sz="1900" spc="-100" dirty="0">
                    <a:latin typeface="Book Antiqua" pitchFamily="18" charset="0"/>
                  </a:rPr>
                  <a:t>이라 한다</a:t>
                </a:r>
                <a:r>
                  <a:rPr lang="en-US" altLang="ko-KR" sz="1900" spc="-100" dirty="0">
                    <a:latin typeface="Book Antiqua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3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900" y="5517232"/>
                <a:ext cx="8206556" cy="419968"/>
              </a:xfrm>
              <a:prstGeom prst="rect">
                <a:avLst/>
              </a:prstGeom>
              <a:blipFill rotWithShape="1">
                <a:blip r:embed="rId8"/>
                <a:stretch>
                  <a:fillRect l="-520" t="-1449" b="-1072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864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8" y="811809"/>
            <a:ext cx="8737601" cy="31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1059542" y="3429000"/>
                <a:ext cx="7616913" cy="898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선정된 환자가 이 질병에 걸리는 사건을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A,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진단 시험에서 양성 반응을 보이는 사건을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다음을 얻는다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0.001, 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i="1" spc="-150" dirty="0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𝑐</m:t>
                          </m:r>
                        </m:sup>
                      </m:sSup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0.999,   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|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) = 0.995,   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err="1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600" i="1" spc="-150" dirty="0" err="1">
                          <a:latin typeface="Cambria Math"/>
                          <a:ea typeface="HY신명조" panose="02030600000101010101" pitchFamily="18" charset="-127"/>
                        </a:rPr>
                        <m:t>|</m:t>
                      </m:r>
                      <m:sSup>
                        <m:sSupPr>
                          <m:ctrlPr>
                            <a:rPr lang="en-US" altLang="ko-KR" sz="1600" i="1" spc="-150" dirty="0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𝐶</m:t>
                          </m:r>
                        </m:sup>
                      </m:sSup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) = 0.01</m:t>
                      </m:r>
                    </m:oMath>
                  </m:oMathPara>
                </a14:m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ko-KR" altLang="en-US" sz="16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전확률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공식에 의해 환자가 진단 시험에서 양성 반응을 보일 확률은 다음과 같다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z="16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베이즈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정리에 의해 진단 시험에 양성 반응을 보인 환자가 실제로 이 질병에 걸렸을 확률은 다음과 같다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9542" y="3429000"/>
                <a:ext cx="7616913" cy="898061"/>
              </a:xfrm>
              <a:prstGeom prst="rect">
                <a:avLst/>
              </a:prstGeom>
              <a:blipFill rotWithShape="1">
                <a:blip r:embed="rId5"/>
                <a:stretch>
                  <a:fillRect l="-480" t="-680" b="-20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55291"/>
              </p:ext>
            </p:extLst>
          </p:nvPr>
        </p:nvGraphicFramePr>
        <p:xfrm>
          <a:off x="3056862" y="4771189"/>
          <a:ext cx="3394042" cy="499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431800" progId="Equation.DSMT4">
                  <p:embed/>
                </p:oleObj>
              </mc:Choice>
              <mc:Fallback>
                <p:oleObj name="Equation" r:id="rId6" imgW="28702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862" y="4771189"/>
                        <a:ext cx="3394042" cy="499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23290"/>
              </p:ext>
            </p:extLst>
          </p:nvPr>
        </p:nvGraphicFramePr>
        <p:xfrm>
          <a:off x="2998788" y="5991225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71720" imgH="457200" progId="Equation.DSMT4">
                  <p:embed/>
                </p:oleObj>
              </mc:Choice>
              <mc:Fallback>
                <p:oleObj name="Equation" r:id="rId8" imgW="377172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5991225"/>
                        <a:ext cx="449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124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4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20531"/>
            <a:ext cx="8794296" cy="167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8280000" cy="22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1107458"/>
            <a:ext cx="7670800" cy="740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>
                <a:latin typeface="+mn-ea"/>
                <a:ea typeface="+mn-ea"/>
              </a:rPr>
              <a:t>이산표본공간</a:t>
            </a:r>
            <a:r>
              <a:rPr lang="en-US" altLang="ko-KR" sz="2000" b="1" baseline="30000" dirty="0">
                <a:latin typeface="+mn-ea"/>
                <a:ea typeface="+mn-ea"/>
              </a:rPr>
              <a:t>discrete sample space</a:t>
            </a:r>
            <a:br>
              <a:rPr lang="en-US" altLang="ko-KR" sz="2000" b="1" dirty="0">
                <a:latin typeface="+mn-ea"/>
                <a:ea typeface="+mn-ea"/>
              </a:rPr>
            </a:br>
            <a:r>
              <a:rPr lang="en-US" altLang="ko-KR" sz="2000" spc="-100" dirty="0">
                <a:latin typeface="+mn-ea"/>
                <a:ea typeface="+mn-ea"/>
              </a:rPr>
              <a:t>: </a:t>
            </a:r>
            <a:r>
              <a:rPr lang="ko-KR" altLang="en-US" sz="2000" spc="-100" dirty="0">
                <a:latin typeface="+mn-ea"/>
                <a:ea typeface="+mn-ea"/>
              </a:rPr>
              <a:t>유한집합이거나 셈을 할 수 있는 무한집합인 표본공간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560" y="2636912"/>
            <a:ext cx="7872040" cy="561109"/>
            <a:chOff x="611560" y="2780928"/>
            <a:chExt cx="7872040" cy="561109"/>
          </a:xfrm>
        </p:grpSpPr>
        <p:sp>
          <p:nvSpPr>
            <p:cNvPr id="11" name="순서도: 순차적 액세스 저장소 1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42084" y="3299940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내용 개체 틀 1"/>
                <p:cNvSpPr txBox="1">
                  <a:spLocks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Blip>
                      <a:blip r:embed="rId2"/>
                    </a:buBlip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spcBef>
                      <a:spcPts val="1200"/>
                    </a:spcBef>
                    <a:buSzPct val="90000"/>
                    <a:buNone/>
                    <a:defRPr/>
                  </a:pPr>
                  <a:r>
                    <a:rPr lang="ko-KR" altLang="en-US" sz="2000" b="1" spc="-50" dirty="0">
                      <a:solidFill>
                        <a:srgbClr val="00A0C6"/>
                      </a:solidFill>
                    </a:rPr>
                    <a:t>주사위 한 번 던지기 </a:t>
                  </a:r>
                  <a:r>
                    <a:rPr lang="en-US" altLang="ko-KR" sz="2000" b="1" spc="-50" dirty="0">
                      <a:solidFill>
                        <a:srgbClr val="00A0C6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 = {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𝟔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 }</m:t>
                      </m:r>
                    </m:oMath>
                  </a14:m>
                  <a:endParaRPr lang="en-US" altLang="ko-KR" sz="2000" b="1" spc="-50" dirty="0">
                    <a:solidFill>
                      <a:srgbClr val="00A0C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내용 개체 틀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71" t="-7576" b="-257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spc="-100" dirty="0">
                    <a:latin typeface="+mn-ea"/>
                    <a:ea typeface="+mn-ea"/>
                  </a:rPr>
                  <a:t>1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의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눈이 나올 때까지 주사위를 던진 횟수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: 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 = { 1, 2, 3, …  }</m:t>
                    </m:r>
                  </m:oMath>
                </a14:m>
                <a:endParaRPr lang="ko-KR" altLang="en-US" sz="2000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60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1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1107458"/>
            <a:ext cx="767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+mn-ea"/>
                <a:ea typeface="+mn-ea"/>
              </a:rPr>
              <a:t>연속표본공간</a:t>
            </a:r>
            <a:r>
              <a:rPr lang="en-US" altLang="ko-KR" sz="2000" b="1" baseline="30000" dirty="0">
                <a:latin typeface="+mn-ea"/>
                <a:ea typeface="+mn-ea"/>
              </a:rPr>
              <a:t>continuous sample space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유한구간 또는 무한구간인 표본공간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560" y="2636912"/>
            <a:ext cx="7872040" cy="561109"/>
            <a:chOff x="611560" y="2780928"/>
            <a:chExt cx="7872040" cy="561109"/>
          </a:xfrm>
        </p:grpSpPr>
        <p:sp>
          <p:nvSpPr>
            <p:cNvPr id="11" name="순서도: 순차적 액세스 저장소 1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42084" y="3299940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내용 개체 틀 1"/>
                <p:cNvSpPr txBox="1">
                  <a:spLocks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Blip>
                      <a:blip r:embed="rId2"/>
                    </a:buBlip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spcBef>
                      <a:spcPts val="1200"/>
                    </a:spcBef>
                    <a:buSzPct val="90000"/>
                    <a:buNone/>
                    <a:defRPr/>
                  </a:pPr>
                  <a:r>
                    <a:rPr lang="ko-KR" altLang="en-US" sz="2000" b="1" spc="-50" dirty="0">
                      <a:solidFill>
                        <a:srgbClr val="00A0C6"/>
                      </a:solidFill>
                    </a:rPr>
                    <a:t>우리나라 농구선수의 키 </a:t>
                  </a:r>
                  <a:r>
                    <a:rPr lang="en-US" altLang="ko-KR" sz="2000" b="1" spc="-50" dirty="0">
                      <a:solidFill>
                        <a:srgbClr val="00A0C6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 = [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𝟏𝟕𝟖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𝟐𝟎𝟕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]</m:t>
                      </m:r>
                    </m:oMath>
                  </a14:m>
                  <a:endParaRPr lang="en-US" altLang="ko-KR" sz="2000" b="1" spc="-50" dirty="0">
                    <a:solidFill>
                      <a:srgbClr val="00A0C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내용 개체 틀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71" t="-7576" b="-257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spc="-100" dirty="0">
                    <a:latin typeface="+mn-ea"/>
                    <a:ea typeface="+mn-ea"/>
                  </a:rPr>
                  <a:t>새로 교체한 형광등의 수명 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 = [0,  ∞)</m:t>
                    </m:r>
                  </m:oMath>
                </a14:m>
                <a:endParaRPr lang="ko-KR" altLang="en-US" sz="2000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60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7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791221"/>
            <a:ext cx="8766630" cy="204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4" y="2996952"/>
            <a:ext cx="502079" cy="38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3613451"/>
            <a:ext cx="8358246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발전기의 가동여부를 순서쌍으로 나타내면 표본공간은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발전기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D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가동 여부에 관계없이 발전기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전기를 생산하는 사건은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20000"/>
              </a:lnSpc>
              <a:tabLst>
                <a:tab pos="4122738" algn="l"/>
              </a:tabLst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20000"/>
              </a:lnSpc>
              <a:tabLst>
                <a:tab pos="4122738" algn="l"/>
              </a:tabLst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 = { (1, 1, 0, 0), (1, 1, 1, 0), (1, 1, 0, 1), (1, 1, 1, 1) } 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41762"/>
              </p:ext>
            </p:extLst>
          </p:nvPr>
        </p:nvGraphicFramePr>
        <p:xfrm>
          <a:off x="428625" y="4203997"/>
          <a:ext cx="8280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2100" imgH="330200" progId="Equation.DSMT4">
                  <p:embed/>
                </p:oleObj>
              </mc:Choice>
              <mc:Fallback>
                <p:oleObj name="Equation" r:id="rId4" imgW="41021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203997"/>
                        <a:ext cx="8280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8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2248</Words>
  <Application>Microsoft Office PowerPoint</Application>
  <PresentationFormat>화면 슬라이드 쇼(4:3)</PresentationFormat>
  <Paragraphs>222</Paragraphs>
  <Slides>56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Arial</vt:lpstr>
      <vt:lpstr>HY신명조</vt:lpstr>
      <vt:lpstr>Wingdings</vt:lpstr>
      <vt:lpstr>Cambria Math</vt:lpstr>
      <vt:lpstr>맑은 고딕</vt:lpstr>
      <vt:lpstr>Book Antiqua</vt:lpstr>
      <vt:lpstr>Office 테마</vt:lpstr>
      <vt:lpstr>Equation</vt:lpstr>
      <vt:lpstr>PowerPoint 프레젠테이션</vt:lpstr>
      <vt:lpstr>목 차</vt:lpstr>
      <vt:lpstr>PowerPoint 프레젠테이션</vt:lpstr>
      <vt:lpstr>표본공간과 사건</vt:lpstr>
      <vt:lpstr>표본공간과 사건</vt:lpstr>
      <vt:lpstr>표본공간과 사건</vt:lpstr>
      <vt:lpstr>표본공간과 사건</vt:lpstr>
      <vt:lpstr>표본공간과 사건</vt:lpstr>
      <vt:lpstr>표본공간과 사건</vt:lpstr>
      <vt:lpstr>사건의 연산</vt:lpstr>
      <vt:lpstr>사건의 연산</vt:lpstr>
      <vt:lpstr>곱사건의 성질</vt:lpstr>
      <vt:lpstr>사건의 연산</vt:lpstr>
      <vt:lpstr>사건의 연산</vt:lpstr>
      <vt:lpstr>사건의 연산</vt:lpstr>
      <vt:lpstr>사건의 연산</vt:lpstr>
      <vt:lpstr>여사건의 성질</vt:lpstr>
      <vt:lpstr>사건의 연산</vt:lpstr>
      <vt:lpstr>합사건의 성질</vt:lpstr>
      <vt:lpstr>사건의 연산</vt:lpstr>
      <vt:lpstr>사건의 연산</vt:lpstr>
      <vt:lpstr>PowerPoint 프레젠테이션</vt:lpstr>
      <vt:lpstr>확률의 의미</vt:lpstr>
      <vt:lpstr>확률의 의미</vt:lpstr>
      <vt:lpstr>확률의 의미</vt:lpstr>
      <vt:lpstr>확률의 의미</vt:lpstr>
      <vt:lpstr>확률의 의미</vt:lpstr>
      <vt:lpstr>확률의 의미</vt:lpstr>
      <vt:lpstr>확률의 의미</vt:lpstr>
      <vt:lpstr>확률의 성질_여사건 법칙</vt:lpstr>
      <vt:lpstr>확률의 성질_여사건 법칙</vt:lpstr>
      <vt:lpstr>확률의 성질</vt:lpstr>
      <vt:lpstr>확률의 성질_덧셈법칙</vt:lpstr>
      <vt:lpstr>확률의 성질_덧셈법칙</vt:lpstr>
      <vt:lpstr>확률의 성질</vt:lpstr>
      <vt:lpstr>확률의 성질</vt:lpstr>
      <vt:lpstr>PowerPoint 프레젠테이션</vt:lpstr>
      <vt:lpstr>조건부 확률의 정의</vt:lpstr>
      <vt:lpstr>조건부 확률의 정의</vt:lpstr>
      <vt:lpstr>조건부 확률의 정의</vt:lpstr>
      <vt:lpstr>곱의 법칙</vt:lpstr>
      <vt:lpstr>곱의 법칙</vt:lpstr>
      <vt:lpstr>곱의 법칙</vt:lpstr>
      <vt:lpstr>곱의 법칙</vt:lpstr>
      <vt:lpstr>곱의 법칙</vt:lpstr>
      <vt:lpstr>독립사건</vt:lpstr>
      <vt:lpstr>독립사건의 성질</vt:lpstr>
      <vt:lpstr>독립사건</vt:lpstr>
      <vt:lpstr>PowerPoint 프레젠테이션</vt:lpstr>
      <vt:lpstr>전확률 공식</vt:lpstr>
      <vt:lpstr>전확률 공식</vt:lpstr>
      <vt:lpstr>전확률 공식</vt:lpstr>
      <vt:lpstr>베이즈 정리</vt:lpstr>
      <vt:lpstr>베이즈 정리</vt:lpstr>
      <vt:lpstr>베이즈 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lee sinbok</cp:lastModifiedBy>
  <cp:revision>573</cp:revision>
  <dcterms:created xsi:type="dcterms:W3CDTF">2012-07-11T10:23:22Z</dcterms:created>
  <dcterms:modified xsi:type="dcterms:W3CDTF">2021-05-24T12:52:39Z</dcterms:modified>
</cp:coreProperties>
</file>