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4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107C10"/>
    <a:srgbClr val="4472C4"/>
    <a:srgbClr val="50E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BABF29-1C41-FBB8-D521-E77D79A593F1}" v="84" dt="2023-06-12T16:31:09.5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95020" autoAdjust="0"/>
  </p:normalViewPr>
  <p:slideViewPr>
    <p:cSldViewPr snapToGrid="0">
      <p:cViewPr>
        <p:scale>
          <a:sx n="89" d="100"/>
          <a:sy n="89" d="100"/>
        </p:scale>
        <p:origin x="-388" y="-312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442D-B6B2-49ED-AFB5-6E17584FADD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E283-074F-43D5-99DC-F5504A04D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442D-B6B2-49ED-AFB5-6E17584FADD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E283-074F-43D5-99DC-F5504A04D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4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442D-B6B2-49ED-AFB5-6E17584FADD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E283-074F-43D5-99DC-F5504A04D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65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442D-B6B2-49ED-AFB5-6E17584FADD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E283-074F-43D5-99DC-F5504A04D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43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442D-B6B2-49ED-AFB5-6E17584FADD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E283-074F-43D5-99DC-F5504A04D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442D-B6B2-49ED-AFB5-6E17584FADD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E283-074F-43D5-99DC-F5504A04D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62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442D-B6B2-49ED-AFB5-6E17584FADD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E283-074F-43D5-99DC-F5504A04D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33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442D-B6B2-49ED-AFB5-6E17584FADD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E283-074F-43D5-99DC-F5504A04D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73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442D-B6B2-49ED-AFB5-6E17584FADD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E283-074F-43D5-99DC-F5504A04D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80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442D-B6B2-49ED-AFB5-6E17584FADD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E283-074F-43D5-99DC-F5504A04D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997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442D-B6B2-49ED-AFB5-6E17584FADD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E283-074F-43D5-99DC-F5504A04D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1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9442D-B6B2-49ED-AFB5-6E17584FADD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1E283-074F-43D5-99DC-F5504A04D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67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7.png"/><Relationship Id="rId18" Type="http://schemas.openxmlformats.org/officeDocument/2006/relationships/image" Target="../media/image3.sv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0.svg"/><Relationship Id="rId15" Type="http://schemas.openxmlformats.org/officeDocument/2006/relationships/image" Target="../media/image9.png"/><Relationship Id="rId10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Rectangle 237">
            <a:extLst>
              <a:ext uri="{FF2B5EF4-FFF2-40B4-BE49-F238E27FC236}">
                <a16:creationId xmlns:a16="http://schemas.microsoft.com/office/drawing/2014/main" xmlns="" id="{5A9F2311-8E26-629F-CCCB-7093AE440FE7}"/>
              </a:ext>
            </a:extLst>
          </p:cNvPr>
          <p:cNvSpPr/>
          <p:nvPr/>
        </p:nvSpPr>
        <p:spPr>
          <a:xfrm>
            <a:off x="2716620" y="3058024"/>
            <a:ext cx="5742240" cy="3964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Segoe UI Semibold"/>
                <a:cs typeface="Segoe UI Semibold"/>
              </a:rPr>
              <a:t>Langchain</a:t>
            </a:r>
            <a:r>
              <a:rPr lang="en-US" sz="1400" dirty="0" smtClean="0">
                <a:solidFill>
                  <a:schemeClr val="tx1"/>
                </a:solidFill>
                <a:latin typeface="Segoe UI Semibold"/>
                <a:cs typeface="Segoe UI Semibold"/>
              </a:rPr>
              <a:t> Tools and Agents</a:t>
            </a:r>
            <a:endParaRPr lang="en-US" sz="1400" dirty="0">
              <a:solidFill>
                <a:schemeClr val="tx1"/>
              </a:solidFill>
              <a:latin typeface="Segoe UI Semibold"/>
              <a:cs typeface="Segoe UI Semibold"/>
            </a:endParaRP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xmlns="" id="{6EAC557F-5572-BFA3-86BF-04CD763B77DF}"/>
              </a:ext>
            </a:extLst>
          </p:cNvPr>
          <p:cNvSpPr/>
          <p:nvPr/>
        </p:nvSpPr>
        <p:spPr>
          <a:xfrm>
            <a:off x="5298203" y="3360641"/>
            <a:ext cx="3088560" cy="31413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Agent</a:t>
            </a:r>
            <a:endParaRPr lang="en-US" sz="13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xmlns="" id="{879E476C-7DCC-3E99-A0B9-4D790BFCAD1D}"/>
              </a:ext>
            </a:extLst>
          </p:cNvPr>
          <p:cNvSpPr/>
          <p:nvPr/>
        </p:nvSpPr>
        <p:spPr>
          <a:xfrm>
            <a:off x="8923129" y="3184874"/>
            <a:ext cx="4739630" cy="38373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Assessment report</a:t>
            </a:r>
            <a:endParaRPr lang="en-US" sz="14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xmlns="" id="{AA0D122E-D17D-EC4E-3A3B-2C6337C50952}"/>
              </a:ext>
            </a:extLst>
          </p:cNvPr>
          <p:cNvSpPr/>
          <p:nvPr/>
        </p:nvSpPr>
        <p:spPr>
          <a:xfrm>
            <a:off x="171581" y="4347817"/>
            <a:ext cx="2449480" cy="26409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Web</a:t>
            </a:r>
            <a:endParaRPr lang="en-US" sz="14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xmlns="" id="{2697D0D2-FD3E-A44F-8310-0BF0CFC4E797}"/>
              </a:ext>
            </a:extLst>
          </p:cNvPr>
          <p:cNvSpPr/>
          <p:nvPr/>
        </p:nvSpPr>
        <p:spPr>
          <a:xfrm>
            <a:off x="171581" y="2664959"/>
            <a:ext cx="2449480" cy="15472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Store</a:t>
            </a: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xmlns="" id="{FF565350-D5D6-14E2-06F5-1C6F5BA1108D}"/>
              </a:ext>
            </a:extLst>
          </p:cNvPr>
          <p:cNvSpPr/>
          <p:nvPr/>
        </p:nvSpPr>
        <p:spPr>
          <a:xfrm>
            <a:off x="5677129" y="428074"/>
            <a:ext cx="3071681" cy="21517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Preprocess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xmlns="" id="{1391D2F0-FF7F-6956-328A-B450F95A60C0}"/>
              </a:ext>
            </a:extLst>
          </p:cNvPr>
          <p:cNvSpPr/>
          <p:nvPr/>
        </p:nvSpPr>
        <p:spPr>
          <a:xfrm>
            <a:off x="2716621" y="418719"/>
            <a:ext cx="2854976" cy="21517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Ingest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xmlns="" id="{0ED9562C-2BBE-858A-1330-EBEC5645986F}"/>
              </a:ext>
            </a:extLst>
          </p:cNvPr>
          <p:cNvSpPr txBox="1"/>
          <p:nvPr/>
        </p:nvSpPr>
        <p:spPr>
          <a:xfrm>
            <a:off x="12539459" y="2010795"/>
            <a:ext cx="98396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xmlns="" id="{AC717DE1-7234-419F-30F4-4FFA2695498F}"/>
              </a:ext>
            </a:extLst>
          </p:cNvPr>
          <p:cNvSpPr txBox="1"/>
          <p:nvPr/>
        </p:nvSpPr>
        <p:spPr>
          <a:xfrm>
            <a:off x="12318716" y="988614"/>
            <a:ext cx="13440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User query</a:t>
            </a:r>
          </a:p>
        </p:txBody>
      </p:sp>
      <p:pic>
        <p:nvPicPr>
          <p:cNvPr id="121" name="Picture 120">
            <a:extLst>
              <a:ext uri="{FF2B5EF4-FFF2-40B4-BE49-F238E27FC236}">
                <a16:creationId xmlns:a16="http://schemas.microsoft.com/office/drawing/2014/main" xmlns="" id="{0CFACA6A-7145-F5CA-D375-0667A1906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317" y="4605868"/>
            <a:ext cx="658368" cy="658368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E4C5080C-D995-9EFA-A53E-413212E383A1}"/>
              </a:ext>
            </a:extLst>
          </p:cNvPr>
          <p:cNvSpPr txBox="1"/>
          <p:nvPr/>
        </p:nvSpPr>
        <p:spPr>
          <a:xfrm>
            <a:off x="10705327" y="6346476"/>
            <a:ext cx="2914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AI architect/</a:t>
            </a:r>
            <a:r>
              <a:rPr lang="en-US" sz="1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EngineerCheck</a:t>
            </a:r>
            <a:r>
              <a:rPr lang="en-US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answers and might need to adjust tool and agent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1D662E61-F8D9-C452-04AF-CE645A9B297F}"/>
              </a:ext>
            </a:extLst>
          </p:cNvPr>
          <p:cNvSpPr txBox="1"/>
          <p:nvPr/>
        </p:nvSpPr>
        <p:spPr>
          <a:xfrm>
            <a:off x="9593427" y="5922561"/>
            <a:ext cx="86138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Answer</a:t>
            </a:r>
          </a:p>
        </p:txBody>
      </p:sp>
      <p:pic>
        <p:nvPicPr>
          <p:cNvPr id="3" name="Picture 2" descr="A blue circle with white circles&#10;&#10;Description automatically generated with medium confidence">
            <a:extLst>
              <a:ext uri="{FF2B5EF4-FFF2-40B4-BE49-F238E27FC236}">
                <a16:creationId xmlns:a16="http://schemas.microsoft.com/office/drawing/2014/main" xmlns="" id="{133DA3EF-D1AE-2997-8220-752EAC6595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08" y="5628971"/>
            <a:ext cx="539255" cy="539255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xmlns="" id="{312F1862-D873-3542-8C73-3E7AA6CEFC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9281437" y="3378892"/>
            <a:ext cx="361928" cy="36192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D555FFD2-95D9-99C3-F101-1B29B25CF8F8}"/>
              </a:ext>
            </a:extLst>
          </p:cNvPr>
          <p:cNvSpPr/>
          <p:nvPr/>
        </p:nvSpPr>
        <p:spPr>
          <a:xfrm>
            <a:off x="5979837" y="4443037"/>
            <a:ext cx="1248101" cy="551112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Agent_001</a:t>
            </a:r>
            <a:endParaRPr lang="en-US" sz="1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xmlns="" id="{DBC1AA65-0622-695B-406C-FEC9D23C249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t="33136" r="19321"/>
          <a:stretch/>
        </p:blipFill>
        <p:spPr>
          <a:xfrm>
            <a:off x="5690307" y="4585165"/>
            <a:ext cx="304520" cy="252374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D7E5C35B-3679-34BE-0234-F61C03AACAE2}"/>
              </a:ext>
            </a:extLst>
          </p:cNvPr>
          <p:cNvSpPr/>
          <p:nvPr/>
        </p:nvSpPr>
        <p:spPr>
          <a:xfrm>
            <a:off x="5979837" y="5808505"/>
            <a:ext cx="1248101" cy="551112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Agent_007</a:t>
            </a:r>
            <a:endParaRPr lang="en-US" sz="1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xmlns="" id="{0B25B7E3-C287-A06F-1328-B1DE9925B93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t="33136" r="19321"/>
          <a:stretch/>
        </p:blipFill>
        <p:spPr>
          <a:xfrm>
            <a:off x="5690307" y="5950633"/>
            <a:ext cx="304520" cy="252374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1FB40D72-0CEE-6C17-F95C-7BE325812AF3}"/>
              </a:ext>
            </a:extLst>
          </p:cNvPr>
          <p:cNvSpPr/>
          <p:nvPr/>
        </p:nvSpPr>
        <p:spPr>
          <a:xfrm>
            <a:off x="5979837" y="5122108"/>
            <a:ext cx="1235541" cy="551112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Agent_002</a:t>
            </a:r>
            <a:endParaRPr lang="en-US" sz="1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xmlns="" id="{59C484D6-1F02-A846-4365-84503358F6A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t="33136" r="19321"/>
          <a:stretch/>
        </p:blipFill>
        <p:spPr>
          <a:xfrm>
            <a:off x="5690307" y="5264236"/>
            <a:ext cx="304520" cy="252374"/>
          </a:xfrm>
          <a:prstGeom prst="rect">
            <a:avLst/>
          </a:prstGeom>
        </p:spPr>
      </p:pic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xmlns="" id="{1F08BB81-2B4B-30DF-62B3-BDA211454FF0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12054424" y="3640572"/>
            <a:ext cx="197785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xmlns="" id="{3E5F4D6B-F3A0-93B1-7710-0ACF6648B3F8}"/>
              </a:ext>
            </a:extLst>
          </p:cNvPr>
          <p:cNvCxnSpPr>
            <a:cxnSpLocks/>
          </p:cNvCxnSpPr>
          <p:nvPr/>
        </p:nvCxnSpPr>
        <p:spPr>
          <a:xfrm flipV="1">
            <a:off x="1796873" y="5912274"/>
            <a:ext cx="1124921" cy="12063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xmlns="" id="{F39129D3-1977-2BE5-3E95-1895AD77BFD4}"/>
              </a:ext>
            </a:extLst>
          </p:cNvPr>
          <p:cNvCxnSpPr>
            <a:cxnSpLocks/>
          </p:cNvCxnSpPr>
          <p:nvPr/>
        </p:nvCxnSpPr>
        <p:spPr>
          <a:xfrm>
            <a:off x="4746622" y="5184860"/>
            <a:ext cx="930507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xmlns="" id="{249F45EF-85AE-95D9-1424-DE3509E34E87}"/>
              </a:ext>
            </a:extLst>
          </p:cNvPr>
          <p:cNvCxnSpPr>
            <a:cxnSpLocks/>
          </p:cNvCxnSpPr>
          <p:nvPr/>
        </p:nvCxnSpPr>
        <p:spPr>
          <a:xfrm flipV="1">
            <a:off x="7168725" y="5467125"/>
            <a:ext cx="2151586" cy="5184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ectangle 205">
            <a:extLst>
              <a:ext uri="{FF2B5EF4-FFF2-40B4-BE49-F238E27FC236}">
                <a16:creationId xmlns:a16="http://schemas.microsoft.com/office/drawing/2014/main" xmlns="" id="{E3E3CC9E-0BB1-1456-EC98-C56AB05F9133}"/>
              </a:ext>
            </a:extLst>
          </p:cNvPr>
          <p:cNvSpPr/>
          <p:nvPr/>
        </p:nvSpPr>
        <p:spPr>
          <a:xfrm>
            <a:off x="2773495" y="511252"/>
            <a:ext cx="7595355" cy="2051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92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xmlns="" id="{EE35D808-C354-303A-203A-E0E0B7B54F8E}"/>
              </a:ext>
            </a:extLst>
          </p:cNvPr>
          <p:cNvSpPr txBox="1"/>
          <p:nvPr/>
        </p:nvSpPr>
        <p:spPr>
          <a:xfrm>
            <a:off x="2773495" y="-11057"/>
            <a:ext cx="24820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Batch pipeline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xmlns="" id="{E0815D21-6FCF-CBCE-90DF-662F3BE17FAF}"/>
              </a:ext>
            </a:extLst>
          </p:cNvPr>
          <p:cNvSpPr txBox="1"/>
          <p:nvPr/>
        </p:nvSpPr>
        <p:spPr>
          <a:xfrm>
            <a:off x="3916765" y="1015745"/>
            <a:ext cx="811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sz="1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Load</a:t>
            </a:r>
            <a:endParaRPr lang="en-US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xmlns="" id="{D5FD1CBE-75B3-258C-6C54-0D910A733C5F}"/>
              </a:ext>
            </a:extLst>
          </p:cNvPr>
          <p:cNvSpPr txBox="1"/>
          <p:nvPr/>
        </p:nvSpPr>
        <p:spPr>
          <a:xfrm>
            <a:off x="3937741" y="2582635"/>
            <a:ext cx="117176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Store embeddings</a:t>
            </a:r>
          </a:p>
        </p:txBody>
      </p:sp>
      <p:pic>
        <p:nvPicPr>
          <p:cNvPr id="210" name="Graphic 209">
            <a:extLst>
              <a:ext uri="{FF2B5EF4-FFF2-40B4-BE49-F238E27FC236}">
                <a16:creationId xmlns:a16="http://schemas.microsoft.com/office/drawing/2014/main" xmlns="" id="{58B4BA02-EB4D-2367-30A2-128ED7F312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083598" y="3179136"/>
            <a:ext cx="518889" cy="518889"/>
          </a:xfrm>
          <a:prstGeom prst="rect">
            <a:avLst/>
          </a:prstGeom>
        </p:spPr>
      </p:pic>
      <p:sp>
        <p:nvSpPr>
          <p:cNvPr id="212" name="TextBox 211">
            <a:extLst>
              <a:ext uri="{FF2B5EF4-FFF2-40B4-BE49-F238E27FC236}">
                <a16:creationId xmlns:a16="http://schemas.microsoft.com/office/drawing/2014/main" xmlns="" id="{04BCCC18-F9BC-9109-3D78-0024EF6112D5}"/>
              </a:ext>
            </a:extLst>
          </p:cNvPr>
          <p:cNvSpPr txBox="1"/>
          <p:nvPr/>
        </p:nvSpPr>
        <p:spPr>
          <a:xfrm>
            <a:off x="7419131" y="1873686"/>
            <a:ext cx="1344043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200" dirty="0">
                <a:latin typeface="Segoe UI"/>
                <a:cs typeface="Segoe UI"/>
              </a:rPr>
              <a:t>Language model</a:t>
            </a:r>
            <a:endParaRPr lang="en-US" dirty="0"/>
          </a:p>
          <a:p>
            <a:pPr algn="ctr"/>
            <a:r>
              <a:rPr lang="en-US" sz="1200" dirty="0">
                <a:latin typeface="Segoe UI"/>
                <a:cs typeface="Segoe UI"/>
              </a:rPr>
              <a:t>  (</a:t>
            </a:r>
            <a:r>
              <a:rPr lang="en-US" sz="1200" dirty="0" err="1" smtClean="0">
                <a:latin typeface="Segoe UI"/>
                <a:cs typeface="Segoe UI"/>
              </a:rPr>
              <a:t>embeddings</a:t>
            </a:r>
            <a:r>
              <a:rPr lang="en-US" sz="1200" dirty="0" smtClean="0">
                <a:latin typeface="Segoe UI"/>
                <a:cs typeface="Segoe UI"/>
              </a:rPr>
              <a:t>: </a:t>
            </a:r>
            <a:r>
              <a:rPr lang="en-US" sz="1200" dirty="0" smtClean="0"/>
              <a:t>text-embedding-ada-002</a:t>
            </a:r>
            <a:r>
              <a:rPr lang="en-US" sz="1200" dirty="0" smtClean="0">
                <a:latin typeface="Segoe UI"/>
                <a:cs typeface="Segoe UI"/>
              </a:rPr>
              <a:t>)</a:t>
            </a:r>
            <a:endParaRPr lang="en-US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xmlns="" id="{64EFDFC7-CAC5-CB6C-E9F0-02CF39C059AA}"/>
              </a:ext>
            </a:extLst>
          </p:cNvPr>
          <p:cNvSpPr txBox="1"/>
          <p:nvPr/>
        </p:nvSpPr>
        <p:spPr>
          <a:xfrm>
            <a:off x="3119190" y="1742361"/>
            <a:ext cx="1558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Company </a:t>
            </a:r>
            <a:r>
              <a:rPr lang="en-US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SEC filing reports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15" name="Graphic 214">
            <a:extLst>
              <a:ext uri="{FF2B5EF4-FFF2-40B4-BE49-F238E27FC236}">
                <a16:creationId xmlns:a16="http://schemas.microsoft.com/office/drawing/2014/main" xmlns="" id="{B60375E1-27B2-3E3E-F888-EEC110E860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4827173" y="1231258"/>
            <a:ext cx="471030" cy="471030"/>
          </a:xfrm>
          <a:prstGeom prst="rect">
            <a:avLst/>
          </a:prstGeom>
        </p:spPr>
      </p:pic>
      <p:sp>
        <p:nvSpPr>
          <p:cNvPr id="216" name="TextBox 215">
            <a:extLst>
              <a:ext uri="{FF2B5EF4-FFF2-40B4-BE49-F238E27FC236}">
                <a16:creationId xmlns:a16="http://schemas.microsoft.com/office/drawing/2014/main" xmlns="" id="{0F8E4A7F-47CD-2B10-E2B9-C910E786BFE4}"/>
              </a:ext>
            </a:extLst>
          </p:cNvPr>
          <p:cNvSpPr txBox="1"/>
          <p:nvPr/>
        </p:nvSpPr>
        <p:spPr>
          <a:xfrm>
            <a:off x="4523624" y="1826424"/>
            <a:ext cx="1138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Langchain</a:t>
            </a:r>
            <a:r>
              <a:rPr lang="en-US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PDF loader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17" name="Picture 216" descr="A picture containing screenshot, rectangle, graphics, electric blue&#10;&#10;Description automatically generated">
            <a:extLst>
              <a:ext uri="{FF2B5EF4-FFF2-40B4-BE49-F238E27FC236}">
                <a16:creationId xmlns:a16="http://schemas.microsoft.com/office/drawing/2014/main" xmlns="" id="{3501833B-F166-6CC0-A34C-572C7651FDB1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044" y="1188046"/>
            <a:ext cx="535157" cy="557455"/>
          </a:xfrm>
          <a:prstGeom prst="rect">
            <a:avLst/>
          </a:prstGeom>
        </p:spPr>
      </p:pic>
      <p:sp>
        <p:nvSpPr>
          <p:cNvPr id="218" name="TextBox 217">
            <a:extLst>
              <a:ext uri="{FF2B5EF4-FFF2-40B4-BE49-F238E27FC236}">
                <a16:creationId xmlns:a16="http://schemas.microsoft.com/office/drawing/2014/main" xmlns="" id="{21341170-DBB5-B24A-5188-5021E737B754}"/>
              </a:ext>
            </a:extLst>
          </p:cNvPr>
          <p:cNvSpPr txBox="1"/>
          <p:nvPr/>
        </p:nvSpPr>
        <p:spPr>
          <a:xfrm>
            <a:off x="5995842" y="1842683"/>
            <a:ext cx="12378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Doc chunking</a:t>
            </a:r>
          </a:p>
        </p:txBody>
      </p:sp>
      <p:grpSp>
        <p:nvGrpSpPr>
          <p:cNvPr id="219" name="Group 218">
            <a:extLst>
              <a:ext uri="{FF2B5EF4-FFF2-40B4-BE49-F238E27FC236}">
                <a16:creationId xmlns:a16="http://schemas.microsoft.com/office/drawing/2014/main" xmlns="" id="{DD1C8841-F24B-4FDD-B726-5FC07AD344E9}"/>
              </a:ext>
            </a:extLst>
          </p:cNvPr>
          <p:cNvGrpSpPr/>
          <p:nvPr/>
        </p:nvGrpSpPr>
        <p:grpSpPr>
          <a:xfrm>
            <a:off x="6351639" y="1159370"/>
            <a:ext cx="562620" cy="614806"/>
            <a:chOff x="3289565" y="3523817"/>
            <a:chExt cx="537669" cy="548640"/>
          </a:xfrm>
        </p:grpSpPr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xmlns="" id="{879255FC-1F9E-D509-617C-2612AAE877CD}"/>
                </a:ext>
              </a:extLst>
            </p:cNvPr>
            <p:cNvGrpSpPr/>
            <p:nvPr/>
          </p:nvGrpSpPr>
          <p:grpSpPr>
            <a:xfrm>
              <a:off x="3289565" y="3523817"/>
              <a:ext cx="537669" cy="548640"/>
              <a:chOff x="3289565" y="3523817"/>
              <a:chExt cx="537669" cy="548640"/>
            </a:xfrm>
          </p:grpSpPr>
          <p:pic>
            <p:nvPicPr>
              <p:cNvPr id="222" name="Picture 221" descr="A picture containing screenshot, colorfulness, blue&#10;&#10;Description automatically generated">
                <a:extLst>
                  <a:ext uri="{FF2B5EF4-FFF2-40B4-BE49-F238E27FC236}">
                    <a16:creationId xmlns:a16="http://schemas.microsoft.com/office/drawing/2014/main" xmlns="" id="{23E7888E-DFF2-62EF-3D61-6A473D32D5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89565" y="3523817"/>
                <a:ext cx="537669" cy="548640"/>
              </a:xfrm>
              <a:prstGeom prst="rect">
                <a:avLst/>
              </a:prstGeom>
            </p:spPr>
          </p:pic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xmlns="" id="{4BED10D7-B62C-849E-E50C-12AC1F3623FD}"/>
                  </a:ext>
                </a:extLst>
              </p:cNvPr>
              <p:cNvSpPr/>
              <p:nvPr/>
            </p:nvSpPr>
            <p:spPr>
              <a:xfrm>
                <a:off x="3519610" y="3698849"/>
                <a:ext cx="256032" cy="261610"/>
              </a:xfrm>
              <a:prstGeom prst="rect">
                <a:avLst/>
              </a:prstGeom>
              <a:solidFill>
                <a:srgbClr val="50E6FF"/>
              </a:solidFill>
              <a:ln>
                <a:solidFill>
                  <a:srgbClr val="50E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592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xmlns="" id="{1B2FE209-712B-8E83-023A-250C735D92C7}"/>
                </a:ext>
              </a:extLst>
            </p:cNvPr>
            <p:cNvSpPr/>
            <p:nvPr/>
          </p:nvSpPr>
          <p:spPr>
            <a:xfrm>
              <a:off x="3340952" y="3656268"/>
              <a:ext cx="88237" cy="27432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92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xmlns="" id="{74F1E79A-B05F-72A2-D90E-7138646A8FFA}"/>
              </a:ext>
            </a:extLst>
          </p:cNvPr>
          <p:cNvCxnSpPr>
            <a:cxnSpLocks/>
          </p:cNvCxnSpPr>
          <p:nvPr/>
        </p:nvCxnSpPr>
        <p:spPr>
          <a:xfrm flipV="1">
            <a:off x="3864201" y="1433193"/>
            <a:ext cx="962972" cy="1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xmlns="" id="{0B4C7C38-0928-1AE2-5B7C-108C4D821579}"/>
              </a:ext>
            </a:extLst>
          </p:cNvPr>
          <p:cNvCxnSpPr>
            <a:cxnSpLocks/>
          </p:cNvCxnSpPr>
          <p:nvPr/>
        </p:nvCxnSpPr>
        <p:spPr>
          <a:xfrm>
            <a:off x="5298203" y="1433193"/>
            <a:ext cx="1053436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xmlns="" id="{90546C15-B516-CF0F-86BC-5AB1AFD7A4F2}"/>
              </a:ext>
            </a:extLst>
          </p:cNvPr>
          <p:cNvCxnSpPr>
            <a:cxnSpLocks/>
          </p:cNvCxnSpPr>
          <p:nvPr/>
        </p:nvCxnSpPr>
        <p:spPr>
          <a:xfrm>
            <a:off x="6914259" y="1433193"/>
            <a:ext cx="834608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xmlns="" id="{8AA717CA-BF51-4D8C-B7D8-0A2B590EFF46}"/>
              </a:ext>
            </a:extLst>
          </p:cNvPr>
          <p:cNvSpPr/>
          <p:nvPr/>
        </p:nvSpPr>
        <p:spPr>
          <a:xfrm>
            <a:off x="9593427" y="5275128"/>
            <a:ext cx="658368" cy="48296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32500" lnSpcReduction="20000"/>
          </a:bodyPr>
          <a:lstStyle/>
          <a:p>
            <a:pPr algn="ctr"/>
            <a:r>
              <a:rPr lang="en-US" sz="408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</a:t>
            </a:r>
            <a:r>
              <a:rPr lang="en-US" sz="2592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</a:t>
            </a:r>
            <a:r>
              <a:rPr lang="en-US" sz="3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</a:t>
            </a:r>
            <a:r>
              <a:rPr lang="en-US" sz="336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sz="1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</a:t>
            </a:r>
            <a:r>
              <a:rPr lang="en-US" sz="408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</a:t>
            </a:r>
            <a:r>
              <a:rPr lang="en-US" sz="2592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TextTex</a:t>
            </a:r>
            <a:r>
              <a:rPr lang="en-US" sz="3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tText</a:t>
            </a:r>
            <a:r>
              <a:rPr lang="en-US" sz="2592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xmlns="" id="{86B91D2C-0FA8-D90B-3CE7-F5F36EF9EFB3}"/>
              </a:ext>
            </a:extLst>
          </p:cNvPr>
          <p:cNvSpPr txBox="1"/>
          <p:nvPr/>
        </p:nvSpPr>
        <p:spPr>
          <a:xfrm>
            <a:off x="3668117" y="4738689"/>
            <a:ext cx="1252991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sz="1200" dirty="0">
                <a:latin typeface="Segoe UI"/>
                <a:cs typeface="Segoe UI"/>
              </a:rPr>
              <a:t>Bing </a:t>
            </a:r>
            <a:r>
              <a:rPr lang="en-US" sz="1200" dirty="0" smtClean="0">
                <a:latin typeface="Segoe UI"/>
                <a:cs typeface="Segoe UI"/>
              </a:rPr>
              <a:t>Search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xmlns="" id="{1EF87747-0C27-E77B-98B4-E1151AEDCCF5}"/>
              </a:ext>
            </a:extLst>
          </p:cNvPr>
          <p:cNvSpPr txBox="1"/>
          <p:nvPr/>
        </p:nvSpPr>
        <p:spPr>
          <a:xfrm>
            <a:off x="7528398" y="5018618"/>
            <a:ext cx="1615345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sz="1200" dirty="0" smtClean="0">
                <a:latin typeface="Segoe UI"/>
                <a:cs typeface="Segoe UI"/>
              </a:rPr>
              <a:t>Produce findings based on questionnaire</a:t>
            </a:r>
            <a:endParaRPr lang="en-US" sz="1200" dirty="0">
              <a:latin typeface="Segoe UI"/>
              <a:cs typeface="Segoe U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2535D0C-66F0-6BF6-664A-667628D0C01E}"/>
              </a:ext>
            </a:extLst>
          </p:cNvPr>
          <p:cNvSpPr txBox="1"/>
          <p:nvPr/>
        </p:nvSpPr>
        <p:spPr>
          <a:xfrm>
            <a:off x="10814568" y="4661744"/>
            <a:ext cx="13440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Generate reports per user’s prompt</a:t>
            </a:r>
            <a:endParaRPr lang="en-US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 descr="A picture containing graphics, creativity&#10;&#10;Description automatically generated">
            <a:extLst>
              <a:ext uri="{FF2B5EF4-FFF2-40B4-BE49-F238E27FC236}">
                <a16:creationId xmlns:a16="http://schemas.microsoft.com/office/drawing/2014/main" xmlns="" id="{5D0ED615-57E2-E032-7F50-F555622378B6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3174" y="5685454"/>
            <a:ext cx="599288" cy="599288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xmlns="" id="{CDB3EEDD-DDFD-70FB-AC7C-C32F2551CCED}"/>
              </a:ext>
            </a:extLst>
          </p:cNvPr>
          <p:cNvSpPr/>
          <p:nvPr/>
        </p:nvSpPr>
        <p:spPr>
          <a:xfrm>
            <a:off x="4162588" y="1273173"/>
            <a:ext cx="320040" cy="320040"/>
          </a:xfrm>
          <a:prstGeom prst="ellipse">
            <a:avLst/>
          </a:prstGeom>
          <a:solidFill>
            <a:srgbClr val="107C1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473DC32B-6773-0650-70DB-6B1D6A6301FE}"/>
              </a:ext>
            </a:extLst>
          </p:cNvPr>
          <p:cNvSpPr/>
          <p:nvPr/>
        </p:nvSpPr>
        <p:spPr>
          <a:xfrm>
            <a:off x="7228577" y="1273173"/>
            <a:ext cx="320040" cy="320040"/>
          </a:xfrm>
          <a:prstGeom prst="ellipse">
            <a:avLst/>
          </a:prstGeom>
          <a:solidFill>
            <a:srgbClr val="107C1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xmlns="" id="{0874E566-64BF-B8C7-6225-663188056532}"/>
              </a:ext>
            </a:extLst>
          </p:cNvPr>
          <p:cNvSpPr/>
          <p:nvPr/>
        </p:nvSpPr>
        <p:spPr>
          <a:xfrm>
            <a:off x="5724463" y="1273173"/>
            <a:ext cx="320040" cy="320040"/>
          </a:xfrm>
          <a:prstGeom prst="ellipse">
            <a:avLst/>
          </a:prstGeom>
          <a:solidFill>
            <a:srgbClr val="107C1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xmlns="" id="{663C5F37-3EB0-29FC-2501-CEE189CD10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2252209" y="3459609"/>
            <a:ext cx="361928" cy="361928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67C57C40-5B8C-3B0A-DC68-241B6E24F598}"/>
              </a:ext>
            </a:extLst>
          </p:cNvPr>
          <p:cNvSpPr txBox="1"/>
          <p:nvPr/>
        </p:nvSpPr>
        <p:spPr>
          <a:xfrm>
            <a:off x="9390415" y="5007413"/>
            <a:ext cx="1197438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280" dirty="0">
                <a:solidFill>
                  <a:srgbClr val="4472C4"/>
                </a:solidFill>
                <a:ea typeface="Ebrima" panose="02000000000000000000" pitchFamily="2" charset="0"/>
                <a:cs typeface="Ebrima" panose="02000000000000000000" pitchFamily="2" charset="0"/>
              </a:rPr>
              <a:t>[   ]</a:t>
            </a:r>
          </a:p>
        </p:txBody>
      </p:sp>
      <p:pic>
        <p:nvPicPr>
          <p:cNvPr id="157" name="Picture 156" descr="A picture containing circle, screenshot, colorfulness, graphics&#10;&#10;Description automatically generated">
            <a:extLst>
              <a:ext uri="{FF2B5EF4-FFF2-40B4-BE49-F238E27FC236}">
                <a16:creationId xmlns:a16="http://schemas.microsoft.com/office/drawing/2014/main" xmlns="" id="{92004104-11C8-5F8D-A1D4-513DB6A0858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809" y="4550841"/>
            <a:ext cx="669127" cy="669127"/>
          </a:xfrm>
          <a:prstGeom prst="rect">
            <a:avLst/>
          </a:prstGeom>
        </p:spPr>
      </p:pic>
      <p:sp>
        <p:nvSpPr>
          <p:cNvPr id="158" name="TextBox 157">
            <a:extLst>
              <a:ext uri="{FF2B5EF4-FFF2-40B4-BE49-F238E27FC236}">
                <a16:creationId xmlns:a16="http://schemas.microsoft.com/office/drawing/2014/main" xmlns="" id="{EAF2D004-942A-E6F0-E500-3C8C0C59E5C7}"/>
              </a:ext>
            </a:extLst>
          </p:cNvPr>
          <p:cNvSpPr txBox="1"/>
          <p:nvPr/>
        </p:nvSpPr>
        <p:spPr>
          <a:xfrm>
            <a:off x="2711601" y="3389183"/>
            <a:ext cx="2209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Tools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 descr="A yellow and blue lightning bolt&#10;&#10;Description automatically generated with medium confidence">
            <a:extLst>
              <a:ext uri="{FF2B5EF4-FFF2-40B4-BE49-F238E27FC236}">
                <a16:creationId xmlns:a16="http://schemas.microsoft.com/office/drawing/2014/main" xmlns="" id="{F236AE69-B48C-B8B1-0721-8CD416C5E67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450" y="3610015"/>
            <a:ext cx="627844" cy="62784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B07DA3EA-C4C6-6BAB-1A27-4B3D62286CCE}"/>
              </a:ext>
            </a:extLst>
          </p:cNvPr>
          <p:cNvSpPr/>
          <p:nvPr/>
        </p:nvSpPr>
        <p:spPr>
          <a:xfrm>
            <a:off x="2801277" y="3360641"/>
            <a:ext cx="2317052" cy="3425922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92">
              <a:ln>
                <a:solidFill>
                  <a:schemeClr val="tx1"/>
                </a:solidFill>
                <a:prstDash val="sysDash"/>
              </a:ln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7B400333-1333-C229-BE2D-D1D5A4F7D8AF}"/>
              </a:ext>
            </a:extLst>
          </p:cNvPr>
          <p:cNvSpPr txBox="1"/>
          <p:nvPr/>
        </p:nvSpPr>
        <p:spPr>
          <a:xfrm>
            <a:off x="7724920" y="1147005"/>
            <a:ext cx="847586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Azure OpenAI Service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xmlns="" id="{656F1BFF-F807-9816-0CCD-893FCF88B234}"/>
              </a:ext>
            </a:extLst>
          </p:cNvPr>
          <p:cNvCxnSpPr>
            <a:cxnSpLocks/>
          </p:cNvCxnSpPr>
          <p:nvPr/>
        </p:nvCxnSpPr>
        <p:spPr>
          <a:xfrm rot="5400000">
            <a:off x="4495110" y="-831402"/>
            <a:ext cx="1009966" cy="6256858"/>
          </a:xfrm>
          <a:prstGeom prst="bentConnector2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A2E37CC4-EDF4-8642-3AD9-E951EA536546}"/>
              </a:ext>
            </a:extLst>
          </p:cNvPr>
          <p:cNvSpPr txBox="1"/>
          <p:nvPr/>
        </p:nvSpPr>
        <p:spPr>
          <a:xfrm>
            <a:off x="10877142" y="3897592"/>
            <a:ext cx="847586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Azure OpenAI Service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xmlns="" id="{82FCC328-F6FD-45BD-5CDE-8EB8E9CC56FB}"/>
              </a:ext>
            </a:extLst>
          </p:cNvPr>
          <p:cNvSpPr txBox="1"/>
          <p:nvPr/>
        </p:nvSpPr>
        <p:spPr>
          <a:xfrm>
            <a:off x="731519" y="3740820"/>
            <a:ext cx="1140145" cy="276999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FAISS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xmlns="" id="{AA0D122E-D17D-EC4E-3A3B-2C6337C50952}"/>
              </a:ext>
            </a:extLst>
          </p:cNvPr>
          <p:cNvSpPr/>
          <p:nvPr/>
        </p:nvSpPr>
        <p:spPr>
          <a:xfrm>
            <a:off x="171581" y="415142"/>
            <a:ext cx="2449480" cy="21646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Cloud</a:t>
            </a:r>
            <a:endParaRPr lang="en-US" sz="14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19" name="Picture 118" descr="A blue circle with white circles&#10;&#10;Description automatically generated with medium confidence">
            <a:extLst>
              <a:ext uri="{FF2B5EF4-FFF2-40B4-BE49-F238E27FC236}">
                <a16:creationId xmlns:a16="http://schemas.microsoft.com/office/drawing/2014/main" xmlns="" id="{133DA3EF-D1AE-2997-8220-752EAC6595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02" y="1076115"/>
            <a:ext cx="854862" cy="854862"/>
          </a:xfrm>
          <a:prstGeom prst="rect">
            <a:avLst/>
          </a:prstGeom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xmlns="" id="{64EFDFC7-CAC5-CB6C-E9F0-02CF39C059AA}"/>
              </a:ext>
            </a:extLst>
          </p:cNvPr>
          <p:cNvSpPr txBox="1"/>
          <p:nvPr/>
        </p:nvSpPr>
        <p:spPr>
          <a:xfrm>
            <a:off x="1619563" y="786989"/>
            <a:ext cx="779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Sec.gov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xmlns="" id="{74F1E79A-B05F-72A2-D90E-7138646A8FFA}"/>
              </a:ext>
            </a:extLst>
          </p:cNvPr>
          <p:cNvCxnSpPr>
            <a:cxnSpLocks/>
          </p:cNvCxnSpPr>
          <p:nvPr/>
        </p:nvCxnSpPr>
        <p:spPr>
          <a:xfrm flipV="1">
            <a:off x="2315743" y="1430053"/>
            <a:ext cx="962972" cy="1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xmlns="" id="{86B91D2C-0FA8-D90B-3CE7-F5F36EF9EFB3}"/>
              </a:ext>
            </a:extLst>
          </p:cNvPr>
          <p:cNvSpPr txBox="1"/>
          <p:nvPr/>
        </p:nvSpPr>
        <p:spPr>
          <a:xfrm>
            <a:off x="3633280" y="3678041"/>
            <a:ext cx="1120844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sz="1200" dirty="0" err="1" smtClean="0">
                <a:latin typeface="Segoe UI"/>
                <a:cs typeface="Segoe UI"/>
              </a:rPr>
              <a:t>Langchain</a:t>
            </a:r>
            <a:r>
              <a:rPr lang="en-US" sz="1200" dirty="0" smtClean="0">
                <a:latin typeface="Segoe UI"/>
                <a:cs typeface="Segoe UI"/>
              </a:rPr>
              <a:t> Retriever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8" name="Picture 137" descr="A picture containing circle, screenshot, colorfulness, graphics&#10;&#10;Description automatically generated">
            <a:extLst>
              <a:ext uri="{FF2B5EF4-FFF2-40B4-BE49-F238E27FC236}">
                <a16:creationId xmlns:a16="http://schemas.microsoft.com/office/drawing/2014/main" xmlns="" id="{92004104-11C8-5F8D-A1D4-513DB6A0858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861" y="5577712"/>
            <a:ext cx="669127" cy="669127"/>
          </a:xfrm>
          <a:prstGeom prst="rect">
            <a:avLst/>
          </a:prstGeom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xmlns="" id="{86B91D2C-0FA8-D90B-3CE7-F5F36EF9EFB3}"/>
              </a:ext>
            </a:extLst>
          </p:cNvPr>
          <p:cNvSpPr txBox="1"/>
          <p:nvPr/>
        </p:nvSpPr>
        <p:spPr>
          <a:xfrm>
            <a:off x="3663339" y="5773775"/>
            <a:ext cx="1269136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sz="1200" dirty="0" smtClean="0">
                <a:latin typeface="Segoe UI"/>
                <a:cs typeface="Segoe UI"/>
              </a:rPr>
              <a:t>Yahoo finance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xmlns="" id="{3E5F4D6B-F3A0-93B1-7710-0ACF6648B3F8}"/>
              </a:ext>
            </a:extLst>
          </p:cNvPr>
          <p:cNvCxnSpPr>
            <a:cxnSpLocks/>
          </p:cNvCxnSpPr>
          <p:nvPr/>
        </p:nvCxnSpPr>
        <p:spPr>
          <a:xfrm>
            <a:off x="2149514" y="4912853"/>
            <a:ext cx="705281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xmlns="" id="{F39129D3-1977-2BE5-3E95-1895AD77BFD4}"/>
              </a:ext>
            </a:extLst>
          </p:cNvPr>
          <p:cNvCxnSpPr>
            <a:cxnSpLocks/>
          </p:cNvCxnSpPr>
          <p:nvPr/>
        </p:nvCxnSpPr>
        <p:spPr>
          <a:xfrm flipV="1">
            <a:off x="11692853" y="3635768"/>
            <a:ext cx="414629" cy="461665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xmlns="" id="{249F45EF-85AE-95D9-1424-DE3509E34E87}"/>
              </a:ext>
            </a:extLst>
          </p:cNvPr>
          <p:cNvCxnSpPr>
            <a:cxnSpLocks/>
          </p:cNvCxnSpPr>
          <p:nvPr/>
        </p:nvCxnSpPr>
        <p:spPr>
          <a:xfrm flipV="1">
            <a:off x="1609379" y="3821537"/>
            <a:ext cx="1385071" cy="5184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xmlns="" id="{879E476C-7DCC-3E99-A0B9-4D790BFCAD1D}"/>
              </a:ext>
            </a:extLst>
          </p:cNvPr>
          <p:cNvSpPr/>
          <p:nvPr/>
        </p:nvSpPr>
        <p:spPr>
          <a:xfrm>
            <a:off x="9091940" y="415142"/>
            <a:ext cx="4570819" cy="21552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Assessment report review</a:t>
            </a:r>
            <a:endParaRPr lang="en-US" sz="14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59" name="Picture 158" descr="A picture containing graphics, creativity&#10;&#10;Description automatically generated">
            <a:extLst>
              <a:ext uri="{FF2B5EF4-FFF2-40B4-BE49-F238E27FC236}">
                <a16:creationId xmlns:a16="http://schemas.microsoft.com/office/drawing/2014/main" xmlns="" id="{5D0ED615-57E2-E032-7F50-F555622378B6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580" y="1055867"/>
            <a:ext cx="599288" cy="599288"/>
          </a:xfrm>
          <a:prstGeom prst="rect">
            <a:avLst/>
          </a:prstGeom>
        </p:spPr>
      </p:pic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xmlns="" id="{F39129D3-1977-2BE5-3E95-1895AD77BFD4}"/>
              </a:ext>
            </a:extLst>
          </p:cNvPr>
          <p:cNvCxnSpPr>
            <a:cxnSpLocks/>
          </p:cNvCxnSpPr>
          <p:nvPr/>
        </p:nvCxnSpPr>
        <p:spPr>
          <a:xfrm flipH="1">
            <a:off x="7036594" y="3635768"/>
            <a:ext cx="2114986" cy="4805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" name="Graphic 122">
            <a:extLst>
              <a:ext uri="{FF2B5EF4-FFF2-40B4-BE49-F238E27FC236}">
                <a16:creationId xmlns:a16="http://schemas.microsoft.com/office/drawing/2014/main" xmlns="" id="{D5D9D7CB-17CB-1018-C87F-B8081922A1B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12741837" y="1115808"/>
            <a:ext cx="658368" cy="658368"/>
          </a:xfrm>
          <a:prstGeom prst="rect">
            <a:avLst/>
          </a:prstGeom>
        </p:spPr>
      </p:pic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xmlns="" id="{F39129D3-1977-2BE5-3E95-1895AD77BFD4}"/>
              </a:ext>
            </a:extLst>
          </p:cNvPr>
          <p:cNvCxnSpPr>
            <a:cxnSpLocks/>
          </p:cNvCxnSpPr>
          <p:nvPr/>
        </p:nvCxnSpPr>
        <p:spPr>
          <a:xfrm flipH="1" flipV="1">
            <a:off x="10368850" y="5472310"/>
            <a:ext cx="2092495" cy="42628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xmlns="" id="{F39129D3-1977-2BE5-3E95-1895AD77BFD4}"/>
              </a:ext>
            </a:extLst>
          </p:cNvPr>
          <p:cNvCxnSpPr>
            <a:cxnSpLocks/>
            <a:endCxn id="62" idx="1"/>
          </p:cNvCxnSpPr>
          <p:nvPr/>
        </p:nvCxnSpPr>
        <p:spPr>
          <a:xfrm flipV="1">
            <a:off x="10271176" y="4220758"/>
            <a:ext cx="605966" cy="818897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xmlns="" id="{22535D0C-66F0-6BF6-664A-667628D0C01E}"/>
              </a:ext>
            </a:extLst>
          </p:cNvPr>
          <p:cNvSpPr txBox="1"/>
          <p:nvPr/>
        </p:nvSpPr>
        <p:spPr>
          <a:xfrm>
            <a:off x="10705327" y="5685472"/>
            <a:ext cx="13440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Generate reports review</a:t>
            </a:r>
            <a:endParaRPr lang="en-US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xmlns="" id="{22535D0C-66F0-6BF6-664A-667628D0C01E}"/>
              </a:ext>
            </a:extLst>
          </p:cNvPr>
          <p:cNvSpPr txBox="1"/>
          <p:nvPr/>
        </p:nvSpPr>
        <p:spPr>
          <a:xfrm>
            <a:off x="9029306" y="3841451"/>
            <a:ext cx="13440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Assessment questions</a:t>
            </a:r>
            <a:endParaRPr lang="en-US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xmlns="" id="{22535D0C-66F0-6BF6-664A-667628D0C01E}"/>
              </a:ext>
            </a:extLst>
          </p:cNvPr>
          <p:cNvSpPr txBox="1"/>
          <p:nvPr/>
        </p:nvSpPr>
        <p:spPr>
          <a:xfrm>
            <a:off x="10380685" y="1757749"/>
            <a:ext cx="1344043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End user/expert on assessment</a:t>
            </a:r>
            <a:endParaRPr lang="en-US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xmlns="" id="{F39129D3-1977-2BE5-3E95-1895AD77BFD4}"/>
              </a:ext>
            </a:extLst>
          </p:cNvPr>
          <p:cNvCxnSpPr>
            <a:cxnSpLocks/>
          </p:cNvCxnSpPr>
          <p:nvPr/>
        </p:nvCxnSpPr>
        <p:spPr>
          <a:xfrm flipH="1">
            <a:off x="8148713" y="6577308"/>
            <a:ext cx="2380109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xmlns="" id="{F39129D3-1977-2BE5-3E95-1895AD77BFD4}"/>
              </a:ext>
            </a:extLst>
          </p:cNvPr>
          <p:cNvCxnSpPr>
            <a:cxnSpLocks/>
          </p:cNvCxnSpPr>
          <p:nvPr/>
        </p:nvCxnSpPr>
        <p:spPr>
          <a:xfrm flipH="1">
            <a:off x="9516884" y="2204026"/>
            <a:ext cx="1474932" cy="1174866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xmlns="" id="{249F45EF-85AE-95D9-1424-DE3509E34E87}"/>
              </a:ext>
            </a:extLst>
          </p:cNvPr>
          <p:cNvCxnSpPr>
            <a:cxnSpLocks/>
          </p:cNvCxnSpPr>
          <p:nvPr/>
        </p:nvCxnSpPr>
        <p:spPr>
          <a:xfrm flipH="1" flipV="1">
            <a:off x="11129963" y="2204026"/>
            <a:ext cx="1331382" cy="1248916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xmlns="" id="{F39129D3-1977-2BE5-3E95-1895AD77BFD4}"/>
              </a:ext>
            </a:extLst>
          </p:cNvPr>
          <p:cNvCxnSpPr>
            <a:cxnSpLocks/>
          </p:cNvCxnSpPr>
          <p:nvPr/>
        </p:nvCxnSpPr>
        <p:spPr>
          <a:xfrm flipV="1">
            <a:off x="11323427" y="1355512"/>
            <a:ext cx="1290710" cy="19014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xmlns="" id="{F39129D3-1977-2BE5-3E95-1895AD77BFD4}"/>
              </a:ext>
            </a:extLst>
          </p:cNvPr>
          <p:cNvCxnSpPr>
            <a:cxnSpLocks/>
          </p:cNvCxnSpPr>
          <p:nvPr/>
        </p:nvCxnSpPr>
        <p:spPr>
          <a:xfrm>
            <a:off x="13071021" y="1769458"/>
            <a:ext cx="80623" cy="3988634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xmlns="" id="{22535D0C-66F0-6BF6-664A-667628D0C01E}"/>
              </a:ext>
            </a:extLst>
          </p:cNvPr>
          <p:cNvSpPr txBox="1"/>
          <p:nvPr/>
        </p:nvSpPr>
        <p:spPr>
          <a:xfrm>
            <a:off x="6697740" y="3735104"/>
            <a:ext cx="13440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Agent read in the questions</a:t>
            </a:r>
            <a:endParaRPr lang="en-US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xmlns="" id="{22535D0C-66F0-6BF6-664A-667628D0C01E}"/>
              </a:ext>
            </a:extLst>
          </p:cNvPr>
          <p:cNvSpPr txBox="1"/>
          <p:nvPr/>
        </p:nvSpPr>
        <p:spPr>
          <a:xfrm>
            <a:off x="5288906" y="3950547"/>
            <a:ext cx="13440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Agent uses different tools</a:t>
            </a:r>
            <a:endParaRPr lang="en-US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xmlns="" id="{82FCC328-F6FD-45BD-5CDE-8EB8E9CC56FB}"/>
              </a:ext>
            </a:extLst>
          </p:cNvPr>
          <p:cNvSpPr txBox="1"/>
          <p:nvPr/>
        </p:nvSpPr>
        <p:spPr>
          <a:xfrm>
            <a:off x="883919" y="6346352"/>
            <a:ext cx="1140145" cy="461665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Yahoo finance news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xmlns="" id="{82FCC328-F6FD-45BD-5CDE-8EB8E9CC56FB}"/>
              </a:ext>
            </a:extLst>
          </p:cNvPr>
          <p:cNvSpPr txBox="1"/>
          <p:nvPr/>
        </p:nvSpPr>
        <p:spPr>
          <a:xfrm>
            <a:off x="11863100" y="3929169"/>
            <a:ext cx="1140145" cy="276999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eports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872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 Them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 2013 - 2022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12527</TotalTime>
  <Words>102</Words>
  <Application>Microsoft Office PowerPoint</Application>
  <PresentationFormat>Custom</PresentationFormat>
  <Paragraphs>46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 2013 - 2022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Modular Architecture for deploying multiple LLMs and other Services with Chain-of-Thought Prompting and LangChain</dc:title>
  <dc:creator>Brandon Cowen</dc:creator>
  <cp:lastModifiedBy>Yong Liu</cp:lastModifiedBy>
  <cp:revision>33</cp:revision>
  <dcterms:created xsi:type="dcterms:W3CDTF">2023-04-19T19:16:12Z</dcterms:created>
  <dcterms:modified xsi:type="dcterms:W3CDTF">2023-11-30T21:59:44Z</dcterms:modified>
</cp:coreProperties>
</file>