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298" r:id="rId78"/>
    <p:sldId id="299" r:id="rId79"/>
    <p:sldId id="300" r:id="rId80"/>
    <p:sldId id="301" r:id="rId81"/>
    <p:sldId id="302" r:id="rId82"/>
    <p:sldId id="303" r:id="rId83"/>
    <p:sldId id="304" r:id="rId84"/>
    <p:sldId id="305" r:id="rId85"/>
    <p:sldId id="306" r:id="rId86"/>
    <p:sldId id="307" r:id="rId87"/>
    <p:sldId id="308" r:id="rId88"/>
    <p:sldId id="309" r:id="rId89"/>
    <p:sldId id="310" r:id="rId90"/>
    <p:sldId id="311" r:id="rId91"/>
    <p:sldId id="312" r:id="rId92"/>
    <p:sldId id="313" r:id="rId93"/>
    <p:sldId id="314" r:id="rId94"/>
    <p:sldId id="315" r:id="rId95"/>
    <p:sldId id="316" r:id="rId96"/>
    <p:sldId id="317" r:id="rId97"/>
    <p:sldId id="318" r:id="rId98"/>
    <p:sldId id="319" r:id="rId99"/>
    <p:sldId id="320" r:id="rId100"/>
    <p:sldId id="321" r:id="rId101"/>
    <p:sldId id="322" r:id="rId102"/>
    <p:sldId id="323" r:id="rId103"/>
    <p:sldId id="324" r:id="rId104"/>
    <p:sldId id="325" r:id="rId105"/>
    <p:sldId id="326" r:id="rId106"/>
    <p:sldId id="327" r:id="rId107"/>
  </p:sldIdLst>
  <p:sldSz cx="8712200" cy="6527800"/>
  <p:notesSz cx="8712200" cy="6527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65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67" y="-20320"/>
            <a:ext cx="8698865" cy="207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6830" y="3655568"/>
            <a:ext cx="6098540" cy="163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83BED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483BED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5610" y="1501394"/>
            <a:ext cx="3789807" cy="4308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86783" y="1501394"/>
            <a:ext cx="3789807" cy="4308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350" y="301625"/>
            <a:ext cx="5645150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2412" y="1139825"/>
            <a:ext cx="4446270" cy="146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83BED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2148" y="6070854"/>
            <a:ext cx="2787904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5610" y="6070854"/>
            <a:ext cx="2003806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72784" y="6070854"/>
            <a:ext cx="2003806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7" Type="http://schemas.openxmlformats.org/officeDocument/2006/relationships/image" Target="../media/image358.png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7.png"/><Relationship Id="rId5" Type="http://schemas.openxmlformats.org/officeDocument/2006/relationships/image" Target="../media/image356.png"/><Relationship Id="rId4" Type="http://schemas.openxmlformats.org/officeDocument/2006/relationships/image" Target="../media/image355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2.png"/><Relationship Id="rId21" Type="http://schemas.openxmlformats.org/officeDocument/2006/relationships/image" Target="../media/image59.png"/><Relationship Id="rId7" Type="http://schemas.openxmlformats.org/officeDocument/2006/relationships/image" Target="../media/image7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jp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9" Type="http://schemas.openxmlformats.org/officeDocument/2006/relationships/image" Target="../media/image110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42" Type="http://schemas.openxmlformats.org/officeDocument/2006/relationships/image" Target="../media/image113.png"/><Relationship Id="rId47" Type="http://schemas.openxmlformats.org/officeDocument/2006/relationships/image" Target="../media/image118.png"/><Relationship Id="rId50" Type="http://schemas.openxmlformats.org/officeDocument/2006/relationships/image" Target="../media/image121.png"/><Relationship Id="rId55" Type="http://schemas.openxmlformats.org/officeDocument/2006/relationships/image" Target="../media/image126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9" Type="http://schemas.openxmlformats.org/officeDocument/2006/relationships/image" Target="../media/image100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37" Type="http://schemas.openxmlformats.org/officeDocument/2006/relationships/image" Target="../media/image108.png"/><Relationship Id="rId40" Type="http://schemas.openxmlformats.org/officeDocument/2006/relationships/image" Target="../media/image111.png"/><Relationship Id="rId45" Type="http://schemas.openxmlformats.org/officeDocument/2006/relationships/image" Target="../media/image116.png"/><Relationship Id="rId53" Type="http://schemas.openxmlformats.org/officeDocument/2006/relationships/image" Target="../media/image124.png"/><Relationship Id="rId58" Type="http://schemas.openxmlformats.org/officeDocument/2006/relationships/image" Target="../media/image129.png"/><Relationship Id="rId5" Type="http://schemas.openxmlformats.org/officeDocument/2006/relationships/image" Target="../media/image76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Relationship Id="rId43" Type="http://schemas.openxmlformats.org/officeDocument/2006/relationships/image" Target="../media/image114.png"/><Relationship Id="rId48" Type="http://schemas.openxmlformats.org/officeDocument/2006/relationships/image" Target="../media/image119.png"/><Relationship Id="rId56" Type="http://schemas.openxmlformats.org/officeDocument/2006/relationships/image" Target="../media/image127.png"/><Relationship Id="rId8" Type="http://schemas.openxmlformats.org/officeDocument/2006/relationships/image" Target="../media/image79.png"/><Relationship Id="rId51" Type="http://schemas.openxmlformats.org/officeDocument/2006/relationships/image" Target="../media/image122.png"/><Relationship Id="rId3" Type="http://schemas.openxmlformats.org/officeDocument/2006/relationships/image" Target="../media/image74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38" Type="http://schemas.openxmlformats.org/officeDocument/2006/relationships/image" Target="../media/image109.png"/><Relationship Id="rId46" Type="http://schemas.openxmlformats.org/officeDocument/2006/relationships/image" Target="../media/image117.png"/><Relationship Id="rId59" Type="http://schemas.openxmlformats.org/officeDocument/2006/relationships/image" Target="../media/image130.png"/><Relationship Id="rId20" Type="http://schemas.openxmlformats.org/officeDocument/2006/relationships/image" Target="../media/image91.png"/><Relationship Id="rId41" Type="http://schemas.openxmlformats.org/officeDocument/2006/relationships/image" Target="../media/image112.png"/><Relationship Id="rId54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36" Type="http://schemas.openxmlformats.org/officeDocument/2006/relationships/image" Target="../media/image107.png"/><Relationship Id="rId49" Type="http://schemas.openxmlformats.org/officeDocument/2006/relationships/image" Target="../media/image120.png"/><Relationship Id="rId57" Type="http://schemas.openxmlformats.org/officeDocument/2006/relationships/image" Target="../media/image128.png"/><Relationship Id="rId10" Type="http://schemas.openxmlformats.org/officeDocument/2006/relationships/image" Target="../media/image81.png"/><Relationship Id="rId31" Type="http://schemas.openxmlformats.org/officeDocument/2006/relationships/image" Target="../media/image102.png"/><Relationship Id="rId44" Type="http://schemas.openxmlformats.org/officeDocument/2006/relationships/image" Target="../media/image115.png"/><Relationship Id="rId52" Type="http://schemas.openxmlformats.org/officeDocument/2006/relationships/image" Target="../media/image123.png"/><Relationship Id="rId60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jpg"/><Relationship Id="rId7" Type="http://schemas.openxmlformats.org/officeDocument/2006/relationships/image" Target="../media/image137.png"/><Relationship Id="rId2" Type="http://schemas.openxmlformats.org/officeDocument/2006/relationships/image" Target="../media/image1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jpg"/><Relationship Id="rId4" Type="http://schemas.openxmlformats.org/officeDocument/2006/relationships/image" Target="../media/image1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5.png"/><Relationship Id="rId21" Type="http://schemas.openxmlformats.org/officeDocument/2006/relationships/image" Target="../media/image100.png"/><Relationship Id="rId34" Type="http://schemas.openxmlformats.org/officeDocument/2006/relationships/image" Target="../media/image182.png"/><Relationship Id="rId42" Type="http://schemas.openxmlformats.org/officeDocument/2006/relationships/image" Target="../media/image189.png"/><Relationship Id="rId47" Type="http://schemas.openxmlformats.org/officeDocument/2006/relationships/image" Target="../media/image194.png"/><Relationship Id="rId50" Type="http://schemas.openxmlformats.org/officeDocument/2006/relationships/image" Target="../media/image197.png"/><Relationship Id="rId55" Type="http://schemas.openxmlformats.org/officeDocument/2006/relationships/image" Target="../media/image202.png"/><Relationship Id="rId63" Type="http://schemas.openxmlformats.org/officeDocument/2006/relationships/image" Target="../media/image210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6" Type="http://schemas.openxmlformats.org/officeDocument/2006/relationships/image" Target="../media/image166.png"/><Relationship Id="rId29" Type="http://schemas.openxmlformats.org/officeDocument/2006/relationships/image" Target="../media/image178.png"/><Relationship Id="rId11" Type="http://schemas.openxmlformats.org/officeDocument/2006/relationships/image" Target="../media/image161.png"/><Relationship Id="rId24" Type="http://schemas.openxmlformats.org/officeDocument/2006/relationships/image" Target="../media/image173.png"/><Relationship Id="rId32" Type="http://schemas.openxmlformats.org/officeDocument/2006/relationships/image" Target="../media/image180.png"/><Relationship Id="rId37" Type="http://schemas.openxmlformats.org/officeDocument/2006/relationships/image" Target="../media/image184.png"/><Relationship Id="rId40" Type="http://schemas.openxmlformats.org/officeDocument/2006/relationships/image" Target="../media/image187.png"/><Relationship Id="rId45" Type="http://schemas.openxmlformats.org/officeDocument/2006/relationships/image" Target="../media/image192.png"/><Relationship Id="rId53" Type="http://schemas.openxmlformats.org/officeDocument/2006/relationships/image" Target="../media/image200.png"/><Relationship Id="rId58" Type="http://schemas.openxmlformats.org/officeDocument/2006/relationships/image" Target="../media/image205.png"/><Relationship Id="rId5" Type="http://schemas.openxmlformats.org/officeDocument/2006/relationships/image" Target="../media/image155.png"/><Relationship Id="rId61" Type="http://schemas.openxmlformats.org/officeDocument/2006/relationships/image" Target="../media/image208.png"/><Relationship Id="rId19" Type="http://schemas.openxmlformats.org/officeDocument/2006/relationships/image" Target="../media/image169.png"/><Relationship Id="rId14" Type="http://schemas.openxmlformats.org/officeDocument/2006/relationships/image" Target="../media/image164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Relationship Id="rId30" Type="http://schemas.openxmlformats.org/officeDocument/2006/relationships/image" Target="../media/image179.png"/><Relationship Id="rId35" Type="http://schemas.openxmlformats.org/officeDocument/2006/relationships/image" Target="../media/image183.png"/><Relationship Id="rId43" Type="http://schemas.openxmlformats.org/officeDocument/2006/relationships/image" Target="../media/image190.png"/><Relationship Id="rId48" Type="http://schemas.openxmlformats.org/officeDocument/2006/relationships/image" Target="../media/image195.png"/><Relationship Id="rId56" Type="http://schemas.openxmlformats.org/officeDocument/2006/relationships/image" Target="../media/image203.png"/><Relationship Id="rId64" Type="http://schemas.openxmlformats.org/officeDocument/2006/relationships/image" Target="../media/image211.png"/><Relationship Id="rId8" Type="http://schemas.openxmlformats.org/officeDocument/2006/relationships/image" Target="../media/image158.png"/><Relationship Id="rId51" Type="http://schemas.openxmlformats.org/officeDocument/2006/relationships/image" Target="../media/image198.png"/><Relationship Id="rId3" Type="http://schemas.openxmlformats.org/officeDocument/2006/relationships/image" Target="../media/image153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5" Type="http://schemas.openxmlformats.org/officeDocument/2006/relationships/image" Target="../media/image174.png"/><Relationship Id="rId33" Type="http://schemas.openxmlformats.org/officeDocument/2006/relationships/image" Target="../media/image181.png"/><Relationship Id="rId38" Type="http://schemas.openxmlformats.org/officeDocument/2006/relationships/image" Target="../media/image185.png"/><Relationship Id="rId46" Type="http://schemas.openxmlformats.org/officeDocument/2006/relationships/image" Target="../media/image193.png"/><Relationship Id="rId59" Type="http://schemas.openxmlformats.org/officeDocument/2006/relationships/image" Target="../media/image206.png"/><Relationship Id="rId20" Type="http://schemas.openxmlformats.org/officeDocument/2006/relationships/image" Target="../media/image170.png"/><Relationship Id="rId41" Type="http://schemas.openxmlformats.org/officeDocument/2006/relationships/image" Target="../media/image188.png"/><Relationship Id="rId54" Type="http://schemas.openxmlformats.org/officeDocument/2006/relationships/image" Target="../media/image201.png"/><Relationship Id="rId6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5" Type="http://schemas.openxmlformats.org/officeDocument/2006/relationships/image" Target="../media/image165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36" Type="http://schemas.openxmlformats.org/officeDocument/2006/relationships/image" Target="../media/image85.png"/><Relationship Id="rId49" Type="http://schemas.openxmlformats.org/officeDocument/2006/relationships/image" Target="../media/image196.png"/><Relationship Id="rId57" Type="http://schemas.openxmlformats.org/officeDocument/2006/relationships/image" Target="../media/image204.png"/><Relationship Id="rId10" Type="http://schemas.openxmlformats.org/officeDocument/2006/relationships/image" Target="../media/image160.png"/><Relationship Id="rId31" Type="http://schemas.openxmlformats.org/officeDocument/2006/relationships/image" Target="../media/image127.png"/><Relationship Id="rId44" Type="http://schemas.openxmlformats.org/officeDocument/2006/relationships/image" Target="../media/image191.png"/><Relationship Id="rId52" Type="http://schemas.openxmlformats.org/officeDocument/2006/relationships/image" Target="../media/image199.png"/><Relationship Id="rId60" Type="http://schemas.openxmlformats.org/officeDocument/2006/relationships/image" Target="../media/image207.png"/><Relationship Id="rId65" Type="http://schemas.openxmlformats.org/officeDocument/2006/relationships/image" Target="../media/image212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39" Type="http://schemas.openxmlformats.org/officeDocument/2006/relationships/image" Target="../media/image1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jpg"/><Relationship Id="rId2" Type="http://schemas.openxmlformats.org/officeDocument/2006/relationships/image" Target="../media/image21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10" Type="http://schemas.openxmlformats.org/officeDocument/2006/relationships/image" Target="../media/image253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60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5" Type="http://schemas.openxmlformats.org/officeDocument/2006/relationships/image" Target="../media/image265.jpg"/><Relationship Id="rId4" Type="http://schemas.openxmlformats.org/officeDocument/2006/relationships/image" Target="../media/image2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7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7.png"/><Relationship Id="rId4" Type="http://schemas.openxmlformats.org/officeDocument/2006/relationships/image" Target="../media/image28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3" Type="http://schemas.openxmlformats.org/officeDocument/2006/relationships/image" Target="../media/image288.png"/><Relationship Id="rId7" Type="http://schemas.openxmlformats.org/officeDocument/2006/relationships/image" Target="../media/image292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90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5.png"/><Relationship Id="rId4" Type="http://schemas.openxmlformats.org/officeDocument/2006/relationships/image" Target="../media/image30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9.png"/><Relationship Id="rId4" Type="http://schemas.openxmlformats.org/officeDocument/2006/relationships/image" Target="../media/image30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png"/><Relationship Id="rId3" Type="http://schemas.openxmlformats.org/officeDocument/2006/relationships/image" Target="../media/image315.png"/><Relationship Id="rId7" Type="http://schemas.openxmlformats.org/officeDocument/2006/relationships/image" Target="../media/image318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7.png"/><Relationship Id="rId5" Type="http://schemas.openxmlformats.org/officeDocument/2006/relationships/image" Target="../media/image313.png"/><Relationship Id="rId4" Type="http://schemas.openxmlformats.org/officeDocument/2006/relationships/image" Target="../media/image316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4.png"/><Relationship Id="rId5" Type="http://schemas.openxmlformats.org/officeDocument/2006/relationships/image" Target="../media/image323.png"/><Relationship Id="rId4" Type="http://schemas.openxmlformats.org/officeDocument/2006/relationships/image" Target="../media/image32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png"/><Relationship Id="rId3" Type="http://schemas.openxmlformats.org/officeDocument/2006/relationships/image" Target="../media/image333.png"/><Relationship Id="rId7" Type="http://schemas.openxmlformats.org/officeDocument/2006/relationships/image" Target="../media/image337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6.png"/><Relationship Id="rId11" Type="http://schemas.openxmlformats.org/officeDocument/2006/relationships/image" Target="../media/image341.png"/><Relationship Id="rId5" Type="http://schemas.openxmlformats.org/officeDocument/2006/relationships/image" Target="../media/image335.png"/><Relationship Id="rId10" Type="http://schemas.openxmlformats.org/officeDocument/2006/relationships/image" Target="../media/image340.png"/><Relationship Id="rId4" Type="http://schemas.openxmlformats.org/officeDocument/2006/relationships/image" Target="../media/image334.png"/><Relationship Id="rId9" Type="http://schemas.openxmlformats.org/officeDocument/2006/relationships/image" Target="../media/image339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33.png"/><Relationship Id="rId7" Type="http://schemas.openxmlformats.org/officeDocument/2006/relationships/image" Target="../media/image342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6.png"/><Relationship Id="rId11" Type="http://schemas.openxmlformats.org/officeDocument/2006/relationships/image" Target="../media/image339.png"/><Relationship Id="rId5" Type="http://schemas.openxmlformats.org/officeDocument/2006/relationships/image" Target="../media/image335.png"/><Relationship Id="rId10" Type="http://schemas.openxmlformats.org/officeDocument/2006/relationships/image" Target="../media/image344.png"/><Relationship Id="rId4" Type="http://schemas.openxmlformats.org/officeDocument/2006/relationships/image" Target="../media/image334.png"/><Relationship Id="rId9" Type="http://schemas.openxmlformats.org/officeDocument/2006/relationships/image" Target="../media/image343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3" Type="http://schemas.openxmlformats.org/officeDocument/2006/relationships/image" Target="../media/image334.png"/><Relationship Id="rId7" Type="http://schemas.openxmlformats.org/officeDocument/2006/relationships/image" Target="../media/image345.jpg"/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6.png"/><Relationship Id="rId11" Type="http://schemas.openxmlformats.org/officeDocument/2006/relationships/image" Target="../media/image349.png"/><Relationship Id="rId5" Type="http://schemas.openxmlformats.org/officeDocument/2006/relationships/image" Target="../media/image335.png"/><Relationship Id="rId10" Type="http://schemas.openxmlformats.org/officeDocument/2006/relationships/image" Target="../media/image348.png"/><Relationship Id="rId4" Type="http://schemas.openxmlformats.org/officeDocument/2006/relationships/image" Target="../media/image333.png"/><Relationship Id="rId9" Type="http://schemas.openxmlformats.org/officeDocument/2006/relationships/image" Target="../media/image34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4206875"/>
            <a:ext cx="1970405" cy="608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dirty="0"/>
              <a:t>考试题</a:t>
            </a:r>
            <a:r>
              <a:rPr sz="3800" spc="-50" dirty="0"/>
              <a:t>型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523875"/>
            <a:ext cx="8705850" cy="5334000"/>
          </a:xfrm>
          <a:custGeom>
            <a:avLst/>
            <a:gdLst/>
            <a:ahLst/>
            <a:cxnLst/>
            <a:rect l="l" t="t" r="r" b="b"/>
            <a:pathLst>
              <a:path w="8705850" h="5334000">
                <a:moveTo>
                  <a:pt x="0" y="0"/>
                </a:moveTo>
                <a:lnTo>
                  <a:pt x="8705850" y="0"/>
                </a:lnTo>
                <a:lnTo>
                  <a:pt x="8705850" y="5334000"/>
                </a:lnTo>
                <a:lnTo>
                  <a:pt x="0" y="53340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236854"/>
            <a:ext cx="815149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95"/>
              </a:spcBef>
              <a:tabLst>
                <a:tab pos="755015" algn="l"/>
              </a:tabLst>
            </a:pPr>
            <a:r>
              <a:rPr lang="en-US" sz="2300" b="0" spc="-25" dirty="0">
                <a:latin typeface="宋体"/>
                <a:cs typeface="宋体"/>
              </a:rPr>
              <a:t>4</a:t>
            </a:r>
            <a:r>
              <a:rPr sz="2300" b="0" spc="-25" dirty="0" smtClean="0">
                <a:latin typeface="宋体"/>
                <a:cs typeface="宋体"/>
              </a:rPr>
              <a:t>.9</a:t>
            </a:r>
            <a:r>
              <a:rPr sz="2300" b="0" dirty="0">
                <a:latin typeface="宋体"/>
                <a:cs typeface="宋体"/>
              </a:rPr>
              <a:t>	</a:t>
            </a:r>
            <a:r>
              <a:rPr sz="2300" b="0" spc="-5" dirty="0">
                <a:latin typeface="宋体"/>
                <a:cs typeface="宋体"/>
              </a:rPr>
              <a:t>三相异步电动机在相同电源电压下，满载和空载启动时，启动电流是否相同？启动转矩是否相同？</a:t>
            </a:r>
            <a:endParaRPr sz="23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1216025"/>
            <a:ext cx="47510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答：启动电流一样，启动转矩相同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225" y="2238375"/>
            <a:ext cx="3762375" cy="1085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000" y="2238375"/>
            <a:ext cx="3219450" cy="1123949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687" y="377825"/>
            <a:ext cx="81673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920115" algn="l"/>
              </a:tabLst>
            </a:pPr>
            <a:r>
              <a:rPr lang="en-US" sz="2300" b="0" spc="-20" dirty="0">
                <a:latin typeface="宋体"/>
                <a:cs typeface="宋体"/>
              </a:rPr>
              <a:t>4</a:t>
            </a:r>
            <a:r>
              <a:rPr sz="2300" b="0" spc="-20" dirty="0" smtClean="0">
                <a:latin typeface="宋体"/>
                <a:cs typeface="宋体"/>
              </a:rPr>
              <a:t>.10</a:t>
            </a:r>
            <a:r>
              <a:rPr sz="2300" b="0" dirty="0">
                <a:latin typeface="宋体"/>
                <a:cs typeface="宋体"/>
              </a:rPr>
              <a:t>	</a:t>
            </a:r>
            <a:r>
              <a:rPr sz="2300" b="0" spc="5" dirty="0">
                <a:latin typeface="宋体"/>
                <a:cs typeface="宋体"/>
              </a:rPr>
              <a:t>三相异步电机 为什么不运行在</a:t>
            </a:r>
            <a:r>
              <a:rPr sz="2300" b="0" spc="-245" dirty="0">
                <a:latin typeface="宋体"/>
                <a:cs typeface="宋体"/>
              </a:rPr>
              <a:t>T</a:t>
            </a:r>
            <a:r>
              <a:rPr sz="2250" spc="-367" baseline="-20370" dirty="0"/>
              <a:t>max</a:t>
            </a:r>
            <a:r>
              <a:rPr sz="2300" b="0" dirty="0">
                <a:latin typeface="宋体"/>
                <a:cs typeface="宋体"/>
              </a:rPr>
              <a:t>或接近</a:t>
            </a:r>
            <a:r>
              <a:rPr sz="2300" b="0" spc="-245" dirty="0">
                <a:latin typeface="宋体"/>
                <a:cs typeface="宋体"/>
              </a:rPr>
              <a:t>T</a:t>
            </a:r>
            <a:r>
              <a:rPr sz="2250" spc="-367" baseline="-20370" dirty="0"/>
              <a:t>max</a:t>
            </a:r>
            <a:r>
              <a:rPr sz="2300" b="0" spc="-10" dirty="0">
                <a:latin typeface="宋体"/>
                <a:cs typeface="宋体"/>
              </a:rPr>
              <a:t>的情况下？</a:t>
            </a:r>
            <a:endParaRPr sz="23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262" y="815975"/>
            <a:ext cx="8053070" cy="7702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5400" marR="17780">
              <a:lnSpc>
                <a:spcPts val="2700"/>
              </a:lnSpc>
              <a:spcBef>
                <a:spcPts val="64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答：一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般</a:t>
            </a:r>
            <a:r>
              <a:rPr sz="2700" b="1" spc="-26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397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max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是</a:t>
            </a:r>
            <a:r>
              <a:rPr sz="2700" b="1" spc="-254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38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的</a:t>
            </a:r>
            <a:r>
              <a:rPr sz="2700" b="1" spc="-240" dirty="0">
                <a:solidFill>
                  <a:srgbClr val="FF3300"/>
                </a:solidFill>
                <a:latin typeface="Times New Roman"/>
                <a:cs typeface="Times New Roman"/>
              </a:rPr>
              <a:t>2~2.5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倍</a:t>
            </a:r>
            <a:r>
              <a:rPr sz="2300" spc="40" dirty="0">
                <a:solidFill>
                  <a:srgbClr val="FF3300"/>
                </a:solidFill>
                <a:latin typeface="宋体"/>
                <a:cs typeface="宋体"/>
              </a:rPr>
              <a:t>，在</a:t>
            </a:r>
            <a:r>
              <a:rPr sz="2700" b="1" spc="-26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397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max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或接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近</a:t>
            </a:r>
            <a:r>
              <a:rPr sz="2700" b="1" spc="-26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397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max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运行时</a:t>
            </a:r>
            <a:r>
              <a:rPr sz="2300" spc="-114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700" b="1" spc="-114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550" b="1" spc="-17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大很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多，电机会被烧坏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337" y="2530475"/>
            <a:ext cx="7913370" cy="7702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根据异步电动机的固有机械特性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在</a:t>
            </a:r>
            <a:r>
              <a:rPr sz="2700" b="1" spc="-350" dirty="0">
                <a:solidFill>
                  <a:srgbClr val="FF3300"/>
                </a:solidFill>
                <a:latin typeface="Times New Roman"/>
                <a:cs typeface="Times New Roman"/>
              </a:rPr>
              <a:t>Tmax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或接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近</a:t>
            </a:r>
            <a:r>
              <a:rPr sz="2700" b="1" spc="-350" dirty="0">
                <a:solidFill>
                  <a:srgbClr val="FF3300"/>
                </a:solidFill>
                <a:latin typeface="Times New Roman"/>
                <a:cs typeface="Times New Roman"/>
              </a:rPr>
              <a:t>Tmax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的情况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下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运行是非常不稳定的，有可能造成电动机的停转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5892" y="3864173"/>
            <a:ext cx="1794486" cy="15620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37" y="6350"/>
            <a:ext cx="108902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10" dirty="0" smtClean="0">
                <a:solidFill>
                  <a:srgbClr val="FF0000"/>
                </a:solidFill>
                <a:latin typeface="宋体"/>
                <a:cs typeface="宋体"/>
              </a:rPr>
              <a:t>***</a:t>
            </a:r>
            <a:r>
              <a:rPr lang="en-US" sz="2300" spc="-10" dirty="0" smtClean="0">
                <a:solidFill>
                  <a:srgbClr val="FF0000"/>
                </a:solidFill>
                <a:latin typeface="宋体"/>
                <a:cs typeface="宋体"/>
              </a:rPr>
              <a:t>4</a:t>
            </a:r>
            <a:r>
              <a:rPr sz="2300" spc="-10" dirty="0" smtClean="0">
                <a:solidFill>
                  <a:srgbClr val="FF0000"/>
                </a:solidFill>
                <a:latin typeface="宋体"/>
                <a:cs typeface="宋体"/>
              </a:rPr>
              <a:t>.11</a:t>
            </a:r>
            <a:endParaRPr sz="23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987" y="6350"/>
            <a:ext cx="563689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有一台三相异步电动机，其铭牌数据如下</a:t>
            </a:r>
            <a:r>
              <a:rPr sz="2300" spc="-50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0350" y="990600"/>
          <a:ext cx="8425813" cy="102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1210309"/>
                <a:gridCol w="743585"/>
                <a:gridCol w="810260"/>
                <a:gridCol w="953135"/>
                <a:gridCol w="1124585"/>
                <a:gridCol w="743585"/>
                <a:gridCol w="886459"/>
                <a:gridCol w="986790"/>
              </a:tblGrid>
              <a:tr h="652145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150" b="1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100" b="1" spc="-15" baseline="-17857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50" b="1" spc="-10" dirty="0">
                          <a:latin typeface="Times New Roman"/>
                          <a:cs typeface="Times New Roman"/>
                        </a:rPr>
                        <a:t>/KW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150" b="1" spc="-2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00" b="1" spc="-315" baseline="-17857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50" b="1" spc="-210" dirty="0">
                          <a:latin typeface="Times New Roman"/>
                          <a:cs typeface="Times New Roman"/>
                        </a:rPr>
                        <a:t>/r.min</a:t>
                      </a:r>
                      <a:r>
                        <a:rPr sz="2100" b="1" spc="-315" baseline="11904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b="1" spc="-75" baseline="11904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 baseline="11904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150" b="1" spc="-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100" b="1" spc="-30" baseline="-17857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50" b="1" spc="-20" dirty="0">
                          <a:latin typeface="Times New Roman"/>
                          <a:cs typeface="Times New Roman"/>
                        </a:rPr>
                        <a:t>/V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η</a:t>
                      </a:r>
                      <a:r>
                        <a:rPr sz="2100" b="1" spc="-37" baseline="-17857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 baseline="-17857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150" b="1" spc="-10" dirty="0">
                          <a:latin typeface="Times New Roman"/>
                          <a:cs typeface="Times New Roman"/>
                        </a:rPr>
                        <a:t>cosφ</a:t>
                      </a:r>
                      <a:r>
                        <a:rPr sz="2100" b="1" spc="-15" baseline="-17857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 baseline="-17857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1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b="1" spc="-15" baseline="-17857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2150" b="1" spc="-10" dirty="0">
                          <a:latin typeface="Times New Roman"/>
                          <a:cs typeface="Times New Roman"/>
                        </a:rPr>
                        <a:t>/I</a:t>
                      </a:r>
                      <a:r>
                        <a:rPr sz="2100" b="1" spc="-15" baseline="-17857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 baseline="-17857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490"/>
                        </a:lnSpc>
                      </a:pPr>
                      <a:r>
                        <a:rPr sz="215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b="1" spc="-15" baseline="-17857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2150" b="1" spc="-10" dirty="0">
                          <a:latin typeface="Times New Roman"/>
                          <a:cs typeface="Times New Roman"/>
                        </a:rPr>
                        <a:t>/T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490"/>
                        </a:lnSpc>
                      </a:pP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b="1" spc="-37" baseline="-17857" dirty="0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/T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50" b="1" spc="-25" dirty="0">
                          <a:latin typeface="微软雅黑"/>
                          <a:cs typeface="微软雅黑"/>
                        </a:rPr>
                        <a:t>接法</a:t>
                      </a:r>
                      <a:endParaRPr sz="1850">
                        <a:latin typeface="微软雅黑"/>
                        <a:cs typeface="微软雅黑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b="1" spc="-20" dirty="0">
                          <a:latin typeface="Times New Roman"/>
                          <a:cs typeface="Times New Roman"/>
                        </a:rPr>
                        <a:t>1470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380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0.9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0.9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6.5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1.2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b="1" spc="-25" dirty="0">
                          <a:latin typeface="Times New Roman"/>
                          <a:cs typeface="Times New Roman"/>
                        </a:rPr>
                        <a:t>2.0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b="1" dirty="0">
                          <a:latin typeface="Times New Roman"/>
                          <a:cs typeface="Times New Roman"/>
                        </a:rPr>
                        <a:t>Δ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087" y="2121821"/>
            <a:ext cx="8329295" cy="29794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63500" marR="55880" indent="334645">
              <a:lnSpc>
                <a:spcPct val="117800"/>
              </a:lnSpc>
              <a:spcBef>
                <a:spcPts val="160"/>
              </a:spcBef>
              <a:buSzPct val="108695"/>
              <a:buFont typeface="Times New Roman"/>
              <a:buAutoNum type="arabicParenBoth"/>
              <a:tabLst>
                <a:tab pos="398145" algn="l"/>
              </a:tabLst>
            </a:pPr>
            <a:r>
              <a:rPr sz="2300" spc="10" dirty="0">
                <a:latin typeface="宋体"/>
                <a:cs typeface="宋体"/>
              </a:rPr>
              <a:t>当负载转矩为</a:t>
            </a:r>
            <a:r>
              <a:rPr sz="2300" spc="35" dirty="0">
                <a:latin typeface="宋体"/>
                <a:cs typeface="宋体"/>
              </a:rPr>
              <a:t>250N.m</a:t>
            </a:r>
            <a:r>
              <a:rPr sz="2300" spc="10" dirty="0">
                <a:latin typeface="宋体"/>
                <a:cs typeface="宋体"/>
              </a:rPr>
              <a:t>时，试问在</a:t>
            </a:r>
            <a:r>
              <a:rPr sz="2300" spc="-110" dirty="0">
                <a:latin typeface="宋体"/>
                <a:cs typeface="宋体"/>
              </a:rPr>
              <a:t>U=U</a:t>
            </a:r>
            <a:r>
              <a:rPr sz="2250" b="1" spc="-165" baseline="-22222" dirty="0">
                <a:latin typeface="微软雅黑"/>
                <a:cs typeface="微软雅黑"/>
              </a:rPr>
              <a:t>N</a:t>
            </a:r>
            <a:r>
              <a:rPr sz="2300" spc="10" dirty="0">
                <a:latin typeface="宋体"/>
                <a:cs typeface="宋体"/>
              </a:rPr>
              <a:t>和</a:t>
            </a:r>
            <a:r>
              <a:rPr sz="2300" spc="-65" dirty="0">
                <a:latin typeface="宋体"/>
                <a:cs typeface="宋体"/>
              </a:rPr>
              <a:t>U</a:t>
            </a:r>
            <a:r>
              <a:rPr sz="2250" b="1" spc="-97" baseline="-22222" dirty="0">
                <a:latin typeface="微软雅黑"/>
                <a:cs typeface="微软雅黑"/>
              </a:rPr>
              <a:t>1</a:t>
            </a:r>
            <a:r>
              <a:rPr sz="2300" spc="-65" dirty="0">
                <a:latin typeface="宋体"/>
                <a:cs typeface="宋体"/>
              </a:rPr>
              <a:t>=0.8U</a:t>
            </a:r>
            <a:r>
              <a:rPr sz="2250" b="1" spc="-97" baseline="-22222" dirty="0">
                <a:latin typeface="微软雅黑"/>
                <a:cs typeface="微软雅黑"/>
              </a:rPr>
              <a:t>N</a:t>
            </a:r>
            <a:r>
              <a:rPr sz="2300" spc="10" dirty="0">
                <a:latin typeface="宋体"/>
                <a:cs typeface="宋体"/>
              </a:rPr>
              <a:t>两种情况下电动机能否启动？</a:t>
            </a:r>
            <a:endParaRPr sz="2300">
              <a:latin typeface="宋体"/>
              <a:cs typeface="宋体"/>
            </a:endParaRPr>
          </a:p>
          <a:p>
            <a:pPr marL="63500" marR="255904" indent="334645">
              <a:lnSpc>
                <a:spcPct val="116500"/>
              </a:lnSpc>
              <a:spcBef>
                <a:spcPts val="1030"/>
              </a:spcBef>
              <a:buSzPct val="108695"/>
              <a:buFont typeface="Times New Roman"/>
              <a:buAutoNum type="arabicParenBoth"/>
              <a:tabLst>
                <a:tab pos="398145" algn="l"/>
              </a:tabLst>
            </a:pPr>
            <a:r>
              <a:rPr sz="2300" spc="10" dirty="0">
                <a:latin typeface="宋体"/>
                <a:cs typeface="宋体"/>
              </a:rPr>
              <a:t>欲采用</a:t>
            </a:r>
            <a:r>
              <a:rPr sz="2300" spc="20" dirty="0">
                <a:latin typeface="宋体"/>
                <a:cs typeface="宋体"/>
              </a:rPr>
              <a:t>Y</a:t>
            </a:r>
            <a:r>
              <a:rPr sz="2300" spc="50" dirty="0">
                <a:latin typeface="宋体"/>
                <a:cs typeface="宋体"/>
              </a:rPr>
              <a:t>- </a:t>
            </a:r>
            <a:r>
              <a:rPr sz="2700" b="1" spc="-380" dirty="0">
                <a:latin typeface="Arial"/>
                <a:cs typeface="Arial"/>
              </a:rPr>
              <a:t>Δ</a:t>
            </a:r>
            <a:r>
              <a:rPr sz="2300" spc="10" dirty="0">
                <a:latin typeface="宋体"/>
                <a:cs typeface="宋体"/>
              </a:rPr>
              <a:t>换接启动，问当负载转矩为</a:t>
            </a:r>
            <a:r>
              <a:rPr sz="2300" spc="-60" dirty="0">
                <a:latin typeface="宋体"/>
                <a:cs typeface="宋体"/>
              </a:rPr>
              <a:t>0.45T</a:t>
            </a:r>
            <a:r>
              <a:rPr sz="2250" b="1" spc="-89" baseline="-22222" dirty="0">
                <a:latin typeface="微软雅黑"/>
                <a:cs typeface="微软雅黑"/>
              </a:rPr>
              <a:t>N</a:t>
            </a:r>
            <a:r>
              <a:rPr sz="2300" spc="10" dirty="0">
                <a:latin typeface="宋体"/>
                <a:cs typeface="宋体"/>
              </a:rPr>
              <a:t>和</a:t>
            </a:r>
            <a:r>
              <a:rPr sz="2300" spc="-60" dirty="0">
                <a:latin typeface="宋体"/>
                <a:cs typeface="宋体"/>
              </a:rPr>
              <a:t>0.35T</a:t>
            </a:r>
            <a:r>
              <a:rPr sz="2250" b="1" spc="-89" baseline="-22222" dirty="0">
                <a:latin typeface="微软雅黑"/>
                <a:cs typeface="微软雅黑"/>
              </a:rPr>
              <a:t>N</a:t>
            </a:r>
            <a:r>
              <a:rPr sz="2300" spc="15" dirty="0">
                <a:latin typeface="宋体"/>
                <a:cs typeface="宋体"/>
              </a:rPr>
              <a:t>两种</a:t>
            </a:r>
            <a:r>
              <a:rPr sz="2300" spc="10" dirty="0">
                <a:latin typeface="宋体"/>
                <a:cs typeface="宋体"/>
              </a:rPr>
              <a:t>情况下，电动机能否启动？</a:t>
            </a:r>
            <a:endParaRPr sz="2300">
              <a:latin typeface="宋体"/>
              <a:cs typeface="宋体"/>
            </a:endParaRPr>
          </a:p>
          <a:p>
            <a:pPr marL="63500" marR="246379" indent="334645">
              <a:lnSpc>
                <a:spcPct val="117800"/>
              </a:lnSpc>
              <a:spcBef>
                <a:spcPts val="1110"/>
              </a:spcBef>
              <a:buSzPct val="108695"/>
              <a:buFont typeface="Times New Roman"/>
              <a:buAutoNum type="arabicParenBoth"/>
              <a:tabLst>
                <a:tab pos="398145" algn="l"/>
              </a:tabLst>
            </a:pPr>
            <a:r>
              <a:rPr sz="2300" spc="10" dirty="0">
                <a:latin typeface="宋体"/>
                <a:cs typeface="宋体"/>
              </a:rPr>
              <a:t>若采用自耦变压器降压启动，设降压比为</a:t>
            </a:r>
            <a:r>
              <a:rPr sz="2300" spc="30" dirty="0">
                <a:latin typeface="宋体"/>
                <a:cs typeface="宋体"/>
              </a:rPr>
              <a:t>0.64</a:t>
            </a:r>
            <a:r>
              <a:rPr sz="2300" spc="10" dirty="0">
                <a:latin typeface="宋体"/>
                <a:cs typeface="宋体"/>
              </a:rPr>
              <a:t>，求电源线路中通过的启动电流和电动机的启动转矩。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" y="847725"/>
            <a:ext cx="6581775" cy="1181100"/>
            <a:chOff x="174625" y="847725"/>
            <a:chExt cx="6581775" cy="1181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25" y="847725"/>
              <a:ext cx="5276850" cy="8000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625" y="1609725"/>
              <a:ext cx="6581775" cy="419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475" y="3524250"/>
            <a:ext cx="7334250" cy="11334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625" y="2066925"/>
            <a:ext cx="7315200" cy="4190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7187" y="4559300"/>
            <a:ext cx="766572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850" b="1" dirty="0">
                <a:latin typeface="微软雅黑"/>
                <a:cs typeface="微软雅黑"/>
              </a:rPr>
              <a:t>若采用自耦变压器降压启动，设降压比为</a:t>
            </a:r>
            <a:r>
              <a:rPr sz="1850" b="1" spc="-25" dirty="0">
                <a:latin typeface="微软雅黑"/>
                <a:cs typeface="微软雅黑"/>
              </a:rPr>
              <a:t>0.64，</a:t>
            </a:r>
            <a:r>
              <a:rPr sz="1850" b="1" dirty="0">
                <a:latin typeface="微软雅黑"/>
                <a:cs typeface="微软雅黑"/>
              </a:rPr>
              <a:t>求电源线路中通过的启</a:t>
            </a:r>
            <a:r>
              <a:rPr sz="1850" b="1" spc="-50" dirty="0">
                <a:latin typeface="微软雅黑"/>
                <a:cs typeface="微软雅黑"/>
              </a:rPr>
              <a:t>动</a:t>
            </a:r>
            <a:r>
              <a:rPr sz="1850" b="1" dirty="0">
                <a:latin typeface="微软雅黑"/>
                <a:cs typeface="微软雅黑"/>
              </a:rPr>
              <a:t>电流和电动机的启动转矩</a:t>
            </a:r>
            <a:r>
              <a:rPr sz="1850" b="1" spc="-50" dirty="0"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  <a:p>
            <a:pPr marL="140970">
              <a:lnSpc>
                <a:spcPct val="100000"/>
              </a:lnSpc>
              <a:spcBef>
                <a:spcPts val="330"/>
              </a:spcBef>
            </a:pPr>
            <a:r>
              <a:rPr sz="2600" spc="-25" dirty="0">
                <a:latin typeface="Times New Roman"/>
                <a:cs typeface="Times New Roman"/>
              </a:rPr>
              <a:t>(3)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487" y="73025"/>
            <a:ext cx="814514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50" b="1" dirty="0">
                <a:latin typeface="微软雅黑"/>
                <a:cs typeface="微软雅黑"/>
              </a:rPr>
              <a:t>当负载转矩为</a:t>
            </a:r>
            <a:r>
              <a:rPr sz="1850" b="1" spc="-254" dirty="0">
                <a:latin typeface="微软雅黑"/>
                <a:cs typeface="微软雅黑"/>
              </a:rPr>
              <a:t>250N.m</a:t>
            </a:r>
            <a:r>
              <a:rPr sz="1850" b="1" dirty="0">
                <a:latin typeface="微软雅黑"/>
                <a:cs typeface="微软雅黑"/>
              </a:rPr>
              <a:t>时，试问在</a:t>
            </a:r>
            <a:r>
              <a:rPr sz="1850" b="1" spc="-445" dirty="0">
                <a:latin typeface="微软雅黑"/>
                <a:cs typeface="微软雅黑"/>
              </a:rPr>
              <a:t>U=U</a:t>
            </a:r>
            <a:r>
              <a:rPr sz="1875" b="1" spc="-667" baseline="-20000" dirty="0">
                <a:latin typeface="微软雅黑"/>
                <a:cs typeface="微软雅黑"/>
              </a:rPr>
              <a:t>N</a:t>
            </a:r>
            <a:r>
              <a:rPr sz="1850" b="1" dirty="0">
                <a:latin typeface="微软雅黑"/>
                <a:cs typeface="微软雅黑"/>
              </a:rPr>
              <a:t>和</a:t>
            </a:r>
            <a:r>
              <a:rPr sz="1850" b="1" spc="-229" dirty="0">
                <a:latin typeface="微软雅黑"/>
                <a:cs typeface="微软雅黑"/>
              </a:rPr>
              <a:t>U</a:t>
            </a:r>
            <a:r>
              <a:rPr sz="1875" b="1" spc="-345" baseline="-20000" dirty="0">
                <a:latin typeface="微软雅黑"/>
                <a:cs typeface="微软雅黑"/>
              </a:rPr>
              <a:t>1</a:t>
            </a:r>
            <a:r>
              <a:rPr sz="1850" b="1" spc="-229" dirty="0">
                <a:latin typeface="微软雅黑"/>
                <a:cs typeface="微软雅黑"/>
              </a:rPr>
              <a:t>=0.8U</a:t>
            </a:r>
            <a:r>
              <a:rPr sz="1875" b="1" spc="-345" baseline="-20000" dirty="0">
                <a:latin typeface="微软雅黑"/>
                <a:cs typeface="微软雅黑"/>
              </a:rPr>
              <a:t>N</a:t>
            </a:r>
            <a:r>
              <a:rPr sz="1850" b="1" dirty="0">
                <a:latin typeface="微软雅黑"/>
                <a:cs typeface="微软雅黑"/>
              </a:rPr>
              <a:t>两种情况下电动机能否启动</a:t>
            </a:r>
            <a:r>
              <a:rPr sz="1850" b="1" spc="-50" dirty="0">
                <a:latin typeface="微软雅黑"/>
                <a:cs typeface="微软雅黑"/>
              </a:rPr>
              <a:t>？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7512" y="2547620"/>
            <a:ext cx="7497445" cy="7797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 marR="30480">
              <a:lnSpc>
                <a:spcPct val="117600"/>
              </a:lnSpc>
              <a:spcBef>
                <a:spcPts val="165"/>
              </a:spcBef>
              <a:tabLst>
                <a:tab pos="1122680" algn="l"/>
              </a:tabLst>
            </a:pPr>
            <a:r>
              <a:rPr sz="1850" dirty="0"/>
              <a:t>欲采用</a:t>
            </a:r>
            <a:r>
              <a:rPr sz="1850" spc="-25" dirty="0"/>
              <a:t>Y-</a:t>
            </a:r>
            <a:r>
              <a:rPr sz="1850" dirty="0"/>
              <a:t>	</a:t>
            </a:r>
            <a:r>
              <a:rPr sz="2250" spc="-350" dirty="0">
                <a:latin typeface="Arial"/>
                <a:cs typeface="Arial"/>
              </a:rPr>
              <a:t>Δ</a:t>
            </a:r>
            <a:r>
              <a:rPr sz="1850" dirty="0"/>
              <a:t>换接启动，问当负载转矩为</a:t>
            </a:r>
            <a:r>
              <a:rPr sz="1850" spc="-120" dirty="0"/>
              <a:t>0.45T</a:t>
            </a:r>
            <a:r>
              <a:rPr sz="1875" spc="-179" baseline="-20000" dirty="0"/>
              <a:t>N</a:t>
            </a:r>
            <a:r>
              <a:rPr sz="1850" dirty="0"/>
              <a:t>和</a:t>
            </a:r>
            <a:r>
              <a:rPr sz="1850" spc="-120" dirty="0"/>
              <a:t>0.35T</a:t>
            </a:r>
            <a:r>
              <a:rPr sz="1875" spc="-179" baseline="-20000" dirty="0"/>
              <a:t>N</a:t>
            </a:r>
            <a:r>
              <a:rPr sz="1850" dirty="0"/>
              <a:t>两种情况下，</a:t>
            </a:r>
            <a:r>
              <a:rPr sz="1850" spc="-50" dirty="0"/>
              <a:t>电</a:t>
            </a:r>
            <a:r>
              <a:rPr sz="1850" dirty="0"/>
              <a:t>动机能否启动</a:t>
            </a:r>
            <a:r>
              <a:rPr sz="1850" spc="-50" dirty="0"/>
              <a:t>？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99100" y="476250"/>
            <a:ext cx="3105150" cy="7143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3325" y="5410200"/>
            <a:ext cx="582930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7" y="177800"/>
            <a:ext cx="1207770" cy="7226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65"/>
              </a:spcBef>
            </a:pPr>
            <a:r>
              <a:rPr sz="2300" spc="-10" dirty="0" smtClean="0">
                <a:latin typeface="宋体"/>
                <a:cs typeface="宋体"/>
              </a:rPr>
              <a:t>***</a:t>
            </a:r>
            <a:r>
              <a:rPr lang="en-US" sz="2300" spc="-10" dirty="0" smtClean="0">
                <a:latin typeface="宋体"/>
                <a:cs typeface="宋体"/>
              </a:rPr>
              <a:t>4</a:t>
            </a:r>
            <a:r>
              <a:rPr sz="2300" spc="-10" dirty="0" smtClean="0">
                <a:latin typeface="宋体"/>
                <a:cs typeface="宋体"/>
              </a:rPr>
              <a:t>.15</a:t>
            </a:r>
            <a:r>
              <a:rPr sz="2300" dirty="0">
                <a:latin typeface="宋体"/>
                <a:cs typeface="宋体"/>
              </a:rPr>
              <a:t>优缺点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8787" y="177800"/>
            <a:ext cx="652272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0" dirty="0">
                <a:latin typeface="宋体"/>
                <a:cs typeface="宋体"/>
              </a:rPr>
              <a:t>异步电动机有哪几种调速方法？各种调速方法有</a:t>
            </a:r>
            <a:r>
              <a:rPr sz="2300" b="0" spc="-50" dirty="0">
                <a:latin typeface="宋体"/>
                <a:cs typeface="宋体"/>
              </a:rPr>
              <a:t>何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1170550"/>
            <a:ext cx="8138795" cy="44164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76200" marR="452755">
              <a:lnSpc>
                <a:spcPct val="115399"/>
              </a:lnSpc>
              <a:spcBef>
                <a:spcPts val="150"/>
              </a:spcBef>
            </a:pPr>
            <a:r>
              <a:rPr sz="2300" spc="-90" dirty="0">
                <a:solidFill>
                  <a:srgbClr val="1E487C"/>
                </a:solidFill>
                <a:latin typeface="宋体"/>
                <a:cs typeface="宋体"/>
              </a:rPr>
              <a:t>答：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调压调速：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可无级调速，但减</a:t>
            </a:r>
            <a:r>
              <a:rPr sz="2300" spc="-30" dirty="0">
                <a:solidFill>
                  <a:srgbClr val="1E487C"/>
                </a:solidFill>
                <a:latin typeface="宋体"/>
                <a:cs typeface="宋体"/>
              </a:rPr>
              <a:t>小</a:t>
            </a:r>
            <a:r>
              <a:rPr sz="2600" spc="-275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1E487C"/>
                </a:solidFill>
                <a:latin typeface="宋体"/>
                <a:cs typeface="宋体"/>
              </a:rPr>
              <a:t>时，</a:t>
            </a:r>
            <a:r>
              <a:rPr sz="2600" spc="-114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300" spc="-30" dirty="0">
                <a:solidFill>
                  <a:srgbClr val="1E487C"/>
                </a:solidFill>
                <a:latin typeface="宋体"/>
                <a:cs typeface="宋体"/>
              </a:rPr>
              <a:t>按</a:t>
            </a:r>
            <a:r>
              <a:rPr sz="2600" spc="-225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475" spc="-337" baseline="15151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减少，所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以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调速范围不大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76200" marR="43180" indent="566420">
              <a:lnSpc>
                <a:spcPct val="122300"/>
              </a:lnSpc>
              <a:spcBef>
                <a:spcPts val="135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转子电路串电阻调速：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只适于线绕式。启动电阻可兼作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调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速电阻，简单、可靠，但属有级调速。随转速降低，特性变软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低速损耗大，用在重复短期运转的机械，如起重机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76200" marR="262255" indent="566420">
              <a:lnSpc>
                <a:spcPct val="122300"/>
              </a:lnSpc>
              <a:spcBef>
                <a:spcPts val="135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变极对数调速：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多速电动机，体积大，价贵，有级调速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结构简单，效率高，调速附加设备少。用于机电联合调速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76200" marR="281305" indent="566420">
              <a:lnSpc>
                <a:spcPct val="122300"/>
              </a:lnSpc>
              <a:spcBef>
                <a:spcPts val="135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变频调速：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用于一般鼠笼式异步电动机，采用晶闸管变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频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装置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37" y="177800"/>
            <a:ext cx="8580120" cy="2341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7415" algn="l"/>
              </a:tabLst>
            </a:pPr>
            <a:r>
              <a:rPr lang="en-US" sz="2300" spc="-20" dirty="0">
                <a:latin typeface="宋体"/>
                <a:cs typeface="宋体"/>
              </a:rPr>
              <a:t>4</a:t>
            </a:r>
            <a:r>
              <a:rPr sz="2300" spc="-20" dirty="0" smtClean="0">
                <a:latin typeface="宋体"/>
                <a:cs typeface="宋体"/>
              </a:rPr>
              <a:t>.16</a:t>
            </a:r>
            <a:r>
              <a:rPr sz="2300" dirty="0">
                <a:latin typeface="宋体"/>
                <a:cs typeface="宋体"/>
              </a:rPr>
              <a:t>	</a:t>
            </a:r>
            <a:r>
              <a:rPr sz="2300" spc="-5" dirty="0">
                <a:latin typeface="宋体"/>
                <a:cs typeface="宋体"/>
              </a:rPr>
              <a:t>什么叫恒功率调速？什么叫恒转矩调速？</a:t>
            </a:r>
            <a:endParaRPr sz="23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宋体"/>
              <a:cs typeface="宋体"/>
            </a:endParaRPr>
          </a:p>
          <a:p>
            <a:pPr marL="298450" marR="5080">
              <a:lnSpc>
                <a:spcPts val="2700"/>
              </a:lnSpc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答：在调速过程中，无论速度高低，当电动机电流保持不变时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电磁转矩也不变，这种调速叫恒转矩调速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 dirty="0">
              <a:latin typeface="宋体"/>
              <a:cs typeface="宋体"/>
            </a:endParaRPr>
          </a:p>
          <a:p>
            <a:pPr marL="298450" marR="5080" indent="590550">
              <a:lnSpc>
                <a:spcPts val="2700"/>
              </a:lnSpc>
              <a:spcBef>
                <a:spcPts val="135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在调速过程中，无论速度高低，当电动机电流保持不变时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功率也不变，叫恒功率调速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87" y="320675"/>
            <a:ext cx="682752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7415" algn="l"/>
              </a:tabLst>
            </a:pPr>
            <a:r>
              <a:rPr lang="en-US" sz="2300" b="0" spc="-20" dirty="0">
                <a:latin typeface="宋体"/>
                <a:cs typeface="宋体"/>
              </a:rPr>
              <a:t>4</a:t>
            </a:r>
            <a:r>
              <a:rPr sz="2300" b="0" spc="-20" dirty="0" smtClean="0">
                <a:latin typeface="宋体"/>
                <a:cs typeface="宋体"/>
              </a:rPr>
              <a:t>.18</a:t>
            </a:r>
            <a:r>
              <a:rPr sz="2300" b="0" dirty="0">
                <a:latin typeface="宋体"/>
                <a:cs typeface="宋体"/>
              </a:rPr>
              <a:t>	</a:t>
            </a:r>
            <a:r>
              <a:rPr sz="2300" b="0" spc="-5" dirty="0">
                <a:latin typeface="宋体"/>
                <a:cs typeface="宋体"/>
              </a:rPr>
              <a:t>异步电动机有哪几种制动状态？各有何特点？</a:t>
            </a:r>
            <a:endParaRPr sz="23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1311275"/>
            <a:ext cx="7751445" cy="34563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43204" algn="just">
              <a:lnSpc>
                <a:spcPct val="96500"/>
              </a:lnSpc>
              <a:spcBef>
                <a:spcPts val="220"/>
              </a:spcBef>
            </a:pPr>
            <a:r>
              <a:rPr sz="2300" spc="-90" dirty="0">
                <a:solidFill>
                  <a:srgbClr val="1E487C"/>
                </a:solidFill>
                <a:latin typeface="宋体"/>
                <a:cs typeface="宋体"/>
              </a:rPr>
              <a:t>答：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反馈制动：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用于起重机高速下放重物，反馈制动时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，动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能变为电能回馈给电网，较经济，只能在高于同步转速下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使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用。</a:t>
            </a:r>
            <a:endParaRPr sz="2300">
              <a:latin typeface="宋体"/>
              <a:cs typeface="宋体"/>
            </a:endParaRPr>
          </a:p>
          <a:p>
            <a:pPr marL="12700" marR="5080" indent="566420">
              <a:lnSpc>
                <a:spcPct val="96900"/>
              </a:lnSpc>
              <a:spcBef>
                <a:spcPts val="1450"/>
              </a:spcBef>
            </a:pPr>
            <a:r>
              <a:rPr sz="2300" spc="10" dirty="0">
                <a:solidFill>
                  <a:srgbClr val="1E487C"/>
                </a:solidFill>
                <a:latin typeface="宋体"/>
                <a:cs typeface="宋体"/>
              </a:rPr>
              <a:t>反接制动</a:t>
            </a:r>
            <a:r>
              <a:rPr sz="2300" spc="45" dirty="0">
                <a:solidFill>
                  <a:srgbClr val="1E487C"/>
                </a:solidFill>
                <a:latin typeface="宋体"/>
                <a:cs typeface="宋体"/>
              </a:rPr>
              <a:t>：</a:t>
            </a:r>
            <a:r>
              <a:rPr sz="2300" spc="-65" dirty="0">
                <a:solidFill>
                  <a:srgbClr val="1E487C"/>
                </a:solidFill>
                <a:latin typeface="宋体"/>
                <a:cs typeface="宋体"/>
              </a:rPr>
              <a:t>电源反接时，制动电流大，定子或转子需</a:t>
            </a:r>
            <a:r>
              <a:rPr sz="2300" spc="20" dirty="0">
                <a:solidFill>
                  <a:srgbClr val="1E487C"/>
                </a:solidFill>
                <a:latin typeface="宋体"/>
                <a:cs typeface="宋体"/>
              </a:rPr>
              <a:t>串</a:t>
            </a:r>
            <a:r>
              <a:rPr sz="2300" spc="-65" dirty="0">
                <a:solidFill>
                  <a:srgbClr val="1E487C"/>
                </a:solidFill>
                <a:latin typeface="宋体"/>
                <a:cs typeface="宋体"/>
              </a:rPr>
              <a:t>接电阻，制动速度快容易造成反转，准确停车有一定困难</a:t>
            </a:r>
            <a:r>
              <a:rPr sz="2300" spc="15" dirty="0">
                <a:solidFill>
                  <a:srgbClr val="1E487C"/>
                </a:solidFill>
                <a:latin typeface="宋体"/>
                <a:cs typeface="宋体"/>
              </a:rPr>
              <a:t>， </a:t>
            </a:r>
            <a:r>
              <a:rPr sz="2300" spc="-65" dirty="0">
                <a:solidFill>
                  <a:srgbClr val="1E487C"/>
                </a:solidFill>
                <a:latin typeface="宋体"/>
                <a:cs typeface="宋体"/>
              </a:rPr>
              <a:t>电能损耗大。当倒拉制动时，用于低速下放重物，机械功率</a:t>
            </a:r>
            <a:r>
              <a:rPr sz="2300" spc="20" dirty="0">
                <a:solidFill>
                  <a:srgbClr val="1E487C"/>
                </a:solidFill>
                <a:latin typeface="宋体"/>
                <a:cs typeface="宋体"/>
              </a:rPr>
              <a:t>、</a:t>
            </a:r>
            <a:r>
              <a:rPr sz="2300" spc="-65" dirty="0">
                <a:solidFill>
                  <a:srgbClr val="1E487C"/>
                </a:solidFill>
                <a:latin typeface="宋体"/>
                <a:cs typeface="宋体"/>
              </a:rPr>
              <a:t>电功率都消耗在电阻上</a:t>
            </a:r>
            <a:r>
              <a:rPr sz="2300" spc="2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2700" marR="243204" indent="566420">
              <a:lnSpc>
                <a:spcPts val="2630"/>
              </a:lnSpc>
              <a:spcBef>
                <a:spcPts val="156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能耗制动：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比较常用的准确停车方法，制动效果比反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接</a:t>
            </a:r>
            <a:r>
              <a:rPr sz="2300" spc="-70" dirty="0">
                <a:solidFill>
                  <a:srgbClr val="1E487C"/>
                </a:solidFill>
                <a:latin typeface="宋体"/>
                <a:cs typeface="宋体"/>
              </a:rPr>
              <a:t>制动差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6099" y="2520950"/>
            <a:ext cx="47307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200" dirty="0">
                <a:latin typeface="Times New Roman"/>
                <a:cs typeface="Times New Roman"/>
              </a:rPr>
              <a:t>KMR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9950" y="619125"/>
            <a:ext cx="1304925" cy="4629150"/>
            <a:chOff x="869950" y="619125"/>
            <a:chExt cx="1304925" cy="4629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650" y="2162175"/>
              <a:ext cx="38100" cy="476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750" y="2924175"/>
              <a:ext cx="38100" cy="476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950" y="2419350"/>
              <a:ext cx="381000" cy="561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550" y="2419350"/>
              <a:ext cx="95250" cy="219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275" y="2162175"/>
              <a:ext cx="38100" cy="476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475" y="2419350"/>
              <a:ext cx="381000" cy="561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125" y="2419350"/>
              <a:ext cx="95250" cy="2190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850" y="2162175"/>
              <a:ext cx="38100" cy="476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850" y="2924175"/>
              <a:ext cx="38100" cy="476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0050" y="2419350"/>
              <a:ext cx="381000" cy="561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6750" y="2419350"/>
              <a:ext cx="95250" cy="2190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825" y="2762250"/>
              <a:ext cx="942975" cy="38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550" y="1266825"/>
              <a:ext cx="200025" cy="971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6750" y="1266825"/>
              <a:ext cx="180975" cy="9715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4850" y="619125"/>
              <a:ext cx="38100" cy="3905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0475" y="981075"/>
              <a:ext cx="914400" cy="3429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700" y="619125"/>
              <a:ext cx="38100" cy="3905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4750" y="981075"/>
              <a:ext cx="180975" cy="3429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7600" y="4333875"/>
              <a:ext cx="981075" cy="914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4750" y="3829050"/>
              <a:ext cx="38100" cy="7334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74850" y="3829050"/>
              <a:ext cx="38100" cy="73342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41499" y="196850"/>
            <a:ext cx="57658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1165" algn="l"/>
              </a:tabLst>
            </a:pPr>
            <a:r>
              <a:rPr sz="1700" b="1" spc="-50" dirty="0">
                <a:latin typeface="Times New Roman"/>
                <a:cs typeface="Times New Roman"/>
              </a:rPr>
              <a:t>A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-50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0174" y="234950"/>
            <a:ext cx="16827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05" dirty="0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41649" y="720725"/>
            <a:ext cx="330200" cy="935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80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105"/>
              </a:spcBef>
            </a:pPr>
            <a:r>
              <a:rPr sz="1700" b="1" spc="-140" dirty="0">
                <a:latin typeface="Times New Roman"/>
                <a:cs typeface="Times New Roman"/>
              </a:rPr>
              <a:t>FU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69975" y="619125"/>
            <a:ext cx="2476500" cy="3714750"/>
            <a:chOff x="1069975" y="619125"/>
            <a:chExt cx="2476500" cy="371475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9975" y="3381375"/>
              <a:ext cx="161925" cy="8001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2075" y="2162175"/>
              <a:ext cx="38100" cy="4762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275" y="2419350"/>
              <a:ext cx="381000" cy="5619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3975" y="2419350"/>
              <a:ext cx="95250" cy="2190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0225" y="2162175"/>
              <a:ext cx="38100" cy="4762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6850" y="2419350"/>
              <a:ext cx="381000" cy="5619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03550" y="2419350"/>
              <a:ext cx="114300" cy="2190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4750" y="619125"/>
              <a:ext cx="2343150" cy="17049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9800" y="2162175"/>
              <a:ext cx="38100" cy="4762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4750" y="2924175"/>
              <a:ext cx="2343150" cy="14097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79800" y="2924175"/>
              <a:ext cx="38100" cy="3429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5475" y="2419350"/>
              <a:ext cx="381000" cy="5619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3125" y="2419350"/>
              <a:ext cx="95250" cy="2190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8250" y="2762250"/>
              <a:ext cx="942975" cy="381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3900" y="2181225"/>
              <a:ext cx="714375" cy="3810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31899" y="3702050"/>
            <a:ext cx="2257425" cy="2208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25" dirty="0">
                <a:latin typeface="Times New Roman"/>
                <a:cs typeface="Times New Roman"/>
              </a:rPr>
              <a:t>FR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92075" algn="ctr">
              <a:lnSpc>
                <a:spcPts val="1689"/>
              </a:lnSpc>
            </a:pPr>
            <a:r>
              <a:rPr sz="15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  <a:p>
            <a:pPr marL="99060" algn="ctr">
              <a:lnSpc>
                <a:spcPts val="1689"/>
              </a:lnSpc>
            </a:pPr>
            <a:r>
              <a:rPr sz="1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3~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  <a:spcBef>
                <a:spcPts val="1075"/>
              </a:spcBef>
            </a:pPr>
            <a:r>
              <a:rPr sz="2300" dirty="0">
                <a:solidFill>
                  <a:srgbClr val="000099"/>
                </a:solidFill>
                <a:latin typeface="宋体"/>
                <a:cs typeface="宋体"/>
              </a:rPr>
              <a:t>正反转控制线</a:t>
            </a:r>
            <a:r>
              <a:rPr sz="2300" spc="-50" dirty="0">
                <a:solidFill>
                  <a:srgbClr val="000099"/>
                </a:solidFill>
                <a:latin typeface="宋体"/>
                <a:cs typeface="宋体"/>
              </a:rPr>
              <a:t>路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3299" y="1978025"/>
            <a:ext cx="451484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95" dirty="0">
                <a:latin typeface="Times New Roman"/>
                <a:cs typeface="Times New Roman"/>
              </a:rPr>
              <a:t>KMF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22775" y="552450"/>
            <a:ext cx="3495675" cy="43529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1775" y="657225"/>
            <a:ext cx="3413918" cy="51911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00775" y="4921250"/>
            <a:ext cx="17418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latin typeface="微软雅黑"/>
                <a:cs typeface="微软雅黑"/>
              </a:rPr>
              <a:t>串电阻启动</a:t>
            </a:r>
            <a:endParaRPr sz="27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0425" y="447675"/>
            <a:ext cx="2314575" cy="5467350"/>
          </a:xfrm>
          <a:custGeom>
            <a:avLst/>
            <a:gdLst/>
            <a:ahLst/>
            <a:cxnLst/>
            <a:rect l="l" t="t" r="r" b="b"/>
            <a:pathLst>
              <a:path w="2314575" h="5467350">
                <a:moveTo>
                  <a:pt x="0" y="0"/>
                </a:moveTo>
                <a:lnTo>
                  <a:pt x="2314575" y="0"/>
                </a:lnTo>
                <a:lnTo>
                  <a:pt x="2314575" y="5467350"/>
                </a:lnTo>
                <a:lnTo>
                  <a:pt x="0" y="54673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420" y="2454275"/>
            <a:ext cx="52006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65" dirty="0">
                <a:latin typeface="Times New Roman"/>
                <a:cs typeface="Times New Roman"/>
              </a:rPr>
              <a:t>KM1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6117" y="1120775"/>
            <a:ext cx="358140" cy="1042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2150" b="1" spc="-10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b="1" spc="-105" dirty="0">
                <a:latin typeface="Times New Roman"/>
                <a:cs typeface="Times New Roman"/>
              </a:rPr>
              <a:t>FU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03700" y="2552700"/>
            <a:ext cx="1343025" cy="3143250"/>
            <a:chOff x="4203700" y="2552700"/>
            <a:chExt cx="1343025" cy="3143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3700" y="4848225"/>
              <a:ext cx="600075" cy="2762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1375" y="4676775"/>
              <a:ext cx="895350" cy="10191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9950" y="2552700"/>
              <a:ext cx="57150" cy="542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9475" y="3390900"/>
              <a:ext cx="57150" cy="5429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2775" y="2828925"/>
              <a:ext cx="371475" cy="638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2800" y="2828925"/>
              <a:ext cx="114300" cy="266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1425" y="2552700"/>
              <a:ext cx="57150" cy="5429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1425" y="3390900"/>
              <a:ext cx="57150" cy="4381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5200" y="2828925"/>
              <a:ext cx="371475" cy="6381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4275" y="2828925"/>
              <a:ext cx="123825" cy="2667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3850" y="2552700"/>
              <a:ext cx="57150" cy="5429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3850" y="3390900"/>
              <a:ext cx="57150" cy="5429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7150" y="2828925"/>
              <a:ext cx="371475" cy="6381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5275" y="2828925"/>
              <a:ext cx="114300" cy="266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6125" y="3209925"/>
              <a:ext cx="857250" cy="5715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967287" y="4826000"/>
            <a:ext cx="265430" cy="642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034">
              <a:lnSpc>
                <a:spcPts val="2415"/>
              </a:lnSpc>
              <a:spcBef>
                <a:spcPts val="125"/>
              </a:spcBef>
            </a:pPr>
            <a:r>
              <a:rPr sz="2150" spc="-170" dirty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415"/>
              </a:lnSpc>
            </a:pPr>
            <a:r>
              <a:rPr sz="2150" spc="-155" dirty="0">
                <a:solidFill>
                  <a:srgbClr val="FF3300"/>
                </a:solidFill>
                <a:latin typeface="Times New Roman"/>
                <a:cs typeface="Times New Roman"/>
              </a:rPr>
              <a:t>3~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94225" y="628650"/>
            <a:ext cx="1038225" cy="4305300"/>
            <a:chOff x="4594225" y="628650"/>
            <a:chExt cx="1038225" cy="430530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1900" y="4124325"/>
              <a:ext cx="57150" cy="609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9950" y="4124325"/>
              <a:ext cx="57150" cy="8096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03850" y="4124325"/>
              <a:ext cx="57150" cy="8096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1900" y="628650"/>
              <a:ext cx="57150" cy="5715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3850" y="628650"/>
              <a:ext cx="57150" cy="5715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4725" y="1114425"/>
              <a:ext cx="847725" cy="14954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60900" y="1533525"/>
              <a:ext cx="152400" cy="10763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70475" y="1114425"/>
              <a:ext cx="200025" cy="5048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9950" y="628650"/>
              <a:ext cx="57150" cy="5715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08525" y="1114425"/>
              <a:ext cx="200025" cy="5048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94225" y="3562350"/>
              <a:ext cx="171450" cy="89535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261842" y="3435350"/>
            <a:ext cx="35814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FR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956175" y="2076450"/>
            <a:ext cx="3028950" cy="2771775"/>
            <a:chOff x="4956175" y="2076450"/>
            <a:chExt cx="3028950" cy="2771775"/>
          </a:xfrm>
        </p:grpSpPr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56175" y="3562350"/>
              <a:ext cx="990600" cy="9239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9050" y="2295525"/>
              <a:ext cx="1219200" cy="2286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37275" y="3752850"/>
              <a:ext cx="304800" cy="571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9700" y="2447925"/>
              <a:ext cx="180975" cy="1619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9700" y="2562225"/>
              <a:ext cx="180975" cy="1619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9700" y="2676525"/>
              <a:ext cx="180975" cy="1619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9700" y="2790825"/>
              <a:ext cx="180975" cy="1619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9700" y="2905125"/>
              <a:ext cx="180975" cy="1619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9700" y="2238375"/>
              <a:ext cx="180975" cy="1619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9700" y="2352675"/>
              <a:ext cx="180975" cy="161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9700" y="2466975"/>
              <a:ext cx="180975" cy="1619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9700" y="2581275"/>
              <a:ext cx="180975" cy="1619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1000" y="2076450"/>
              <a:ext cx="2524125" cy="4476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84925" y="3667125"/>
              <a:ext cx="495300" cy="1428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42125" y="2543175"/>
              <a:ext cx="342900" cy="571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27875" y="2438400"/>
              <a:ext cx="571500" cy="1619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46825" y="2943225"/>
              <a:ext cx="409575" cy="3810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46775" y="2733675"/>
              <a:ext cx="371475" cy="48577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13500" y="2695575"/>
              <a:ext cx="1066800" cy="21526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51500" y="3962400"/>
              <a:ext cx="904875" cy="5429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1000" y="4648200"/>
              <a:ext cx="1143000" cy="571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03975" y="4791075"/>
              <a:ext cx="314325" cy="5715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65825" y="4124325"/>
              <a:ext cx="219075" cy="257175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204620" y="2473325"/>
            <a:ext cx="52006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65" dirty="0">
                <a:latin typeface="Times New Roman"/>
                <a:cs typeface="Times New Roman"/>
              </a:rPr>
              <a:t>KM2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52170" y="3406775"/>
            <a:ext cx="52006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65" dirty="0">
                <a:latin typeface="Times New Roman"/>
                <a:cs typeface="Times New Roman"/>
              </a:rPr>
              <a:t>KM2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90220" y="4778375"/>
            <a:ext cx="52006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65" dirty="0">
                <a:latin typeface="Times New Roman"/>
                <a:cs typeface="Times New Roman"/>
              </a:rPr>
              <a:t>KM2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61" name="object 6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75898" y="581312"/>
            <a:ext cx="2866238" cy="3963165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981075" y="4749800"/>
            <a:ext cx="13989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latin typeface="微软雅黑"/>
                <a:cs typeface="微软雅黑"/>
              </a:rPr>
              <a:t>多速电机</a:t>
            </a:r>
            <a:endParaRPr sz="27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225425"/>
            <a:ext cx="158940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dirty="0"/>
              <a:t>控制回</a:t>
            </a:r>
            <a:r>
              <a:rPr sz="3050" spc="-50" dirty="0"/>
              <a:t>路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182" y="1107901"/>
            <a:ext cx="6335077" cy="41202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325" y="723900"/>
            <a:ext cx="7886699" cy="5391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587" y="177800"/>
            <a:ext cx="373189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0" dirty="0">
                <a:solidFill>
                  <a:srgbClr val="000099"/>
                </a:solidFill>
                <a:latin typeface="宋体"/>
                <a:cs typeface="宋体"/>
              </a:rPr>
              <a:t>2</a:t>
            </a:r>
            <a:r>
              <a:rPr sz="2300" b="0" spc="-5" dirty="0">
                <a:solidFill>
                  <a:srgbClr val="000099"/>
                </a:solidFill>
                <a:latin typeface="宋体"/>
                <a:cs typeface="宋体"/>
              </a:rPr>
              <a:t>.星形-三角形换接起动控制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7975" y="1019175"/>
            <a:ext cx="2847975" cy="2905125"/>
            <a:chOff x="4117975" y="1019175"/>
            <a:chExt cx="2847975" cy="2905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9000" y="1019175"/>
              <a:ext cx="2266950" cy="2905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7975" y="2028825"/>
              <a:ext cx="1866900" cy="6667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22600" y="2028825"/>
            <a:ext cx="1152525" cy="361950"/>
            <a:chOff x="3022600" y="2028825"/>
            <a:chExt cx="1152525" cy="3619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600" y="2047875"/>
              <a:ext cx="657225" cy="38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5050" y="2028825"/>
              <a:ext cx="600075" cy="3524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8400" y="2295525"/>
              <a:ext cx="304800" cy="9525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0675" y="1714500"/>
            <a:ext cx="1409700" cy="6762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76467" y="1377950"/>
            <a:ext cx="59690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55" dirty="0">
                <a:solidFill>
                  <a:srgbClr val="C536C8"/>
                </a:solidFill>
                <a:latin typeface="Times New Roman"/>
                <a:cs typeface="Times New Roman"/>
              </a:rPr>
              <a:t>KMF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3492" y="1511300"/>
            <a:ext cx="44132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35" dirty="0">
                <a:latin typeface="Times New Roman"/>
                <a:cs typeface="Times New Roman"/>
              </a:rPr>
              <a:t>SB1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75025" y="2028825"/>
            <a:ext cx="1266825" cy="876300"/>
            <a:chOff x="3375025" y="2028825"/>
            <a:chExt cx="1266825" cy="8763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5025" y="2686050"/>
              <a:ext cx="447675" cy="38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4175" y="2686050"/>
              <a:ext cx="447675" cy="381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7925" y="2667000"/>
              <a:ext cx="533400" cy="2381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9825" y="2628900"/>
              <a:ext cx="95250" cy="1714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4700" y="2028825"/>
              <a:ext cx="38100" cy="6667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033117" y="2682875"/>
            <a:ext cx="59690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55" dirty="0">
                <a:solidFill>
                  <a:srgbClr val="C536C8"/>
                </a:solidFill>
                <a:latin typeface="Times New Roman"/>
                <a:cs typeface="Times New Roman"/>
              </a:rPr>
              <a:t>KMF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84325" y="1714500"/>
            <a:ext cx="1752600" cy="542925"/>
            <a:chOff x="1584325" y="1714500"/>
            <a:chExt cx="1752600" cy="54292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9700" y="2047875"/>
              <a:ext cx="657225" cy="38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4325" y="2047875"/>
              <a:ext cx="657225" cy="381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60575" y="1781175"/>
              <a:ext cx="676275" cy="4762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0125" y="2162175"/>
              <a:ext cx="314325" cy="952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4400" y="1714500"/>
              <a:ext cx="38100" cy="35242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1292" y="1644650"/>
            <a:ext cx="47307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30" dirty="0">
                <a:solidFill>
                  <a:srgbClr val="663300"/>
                </a:solidFill>
                <a:latin typeface="Times New Roman"/>
                <a:cs typeface="Times New Roman"/>
              </a:rPr>
              <a:t>SBF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61225" y="866775"/>
            <a:ext cx="1123950" cy="533400"/>
            <a:chOff x="7261225" y="866775"/>
            <a:chExt cx="1123950" cy="533400"/>
          </a:xfrm>
        </p:grpSpPr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32750" y="1362075"/>
              <a:ext cx="352425" cy="381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61225" y="1362075"/>
              <a:ext cx="352425" cy="381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51725" y="1000125"/>
              <a:ext cx="628650" cy="3905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85075" y="866775"/>
              <a:ext cx="419100" cy="17145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462242" y="615950"/>
            <a:ext cx="35814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05" dirty="0">
                <a:latin typeface="Times New Roman"/>
                <a:cs typeface="Times New Roman"/>
              </a:rPr>
              <a:t>FR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65275" y="1647825"/>
            <a:ext cx="6515100" cy="2057400"/>
            <a:chOff x="1565275" y="1647825"/>
            <a:chExt cx="6515100" cy="2057400"/>
          </a:xfrm>
        </p:grpSpPr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70675" y="3028950"/>
              <a:ext cx="1409700" cy="6762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65275" y="1647825"/>
              <a:ext cx="38100" cy="4381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17975" y="3371850"/>
              <a:ext cx="657225" cy="381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22600" y="3371850"/>
              <a:ext cx="657225" cy="381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75050" y="3352800"/>
              <a:ext cx="609600" cy="3524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08400" y="3600450"/>
              <a:ext cx="314325" cy="9525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052667" y="2740025"/>
            <a:ext cx="62484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70" dirty="0">
                <a:solidFill>
                  <a:srgbClr val="FF3300"/>
                </a:solidFill>
                <a:latin typeface="Times New Roman"/>
                <a:cs typeface="Times New Roman"/>
              </a:rPr>
              <a:t>KMR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98825" y="3352800"/>
            <a:ext cx="1266825" cy="885825"/>
            <a:chOff x="3298825" y="3352800"/>
            <a:chExt cx="1266825" cy="885825"/>
          </a:xfrm>
        </p:grpSpPr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98825" y="4019550"/>
              <a:ext cx="447675" cy="381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7975" y="4019550"/>
              <a:ext cx="447675" cy="381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41725" y="4000500"/>
              <a:ext cx="533400" cy="2381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03625" y="3962400"/>
              <a:ext cx="95250" cy="1714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18025" y="3352800"/>
              <a:ext cx="38100" cy="67627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128367" y="4149725"/>
            <a:ext cx="62484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70" dirty="0">
                <a:solidFill>
                  <a:srgbClr val="0000FF"/>
                </a:solidFill>
                <a:latin typeface="Times New Roman"/>
                <a:cs typeface="Times New Roman"/>
              </a:rPr>
              <a:t>KMR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70200" y="1647825"/>
            <a:ext cx="5200650" cy="2409825"/>
            <a:chOff x="2870200" y="1647825"/>
            <a:chExt cx="5200650" cy="2409825"/>
          </a:xfrm>
        </p:grpSpPr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32750" y="1647825"/>
              <a:ext cx="38100" cy="17526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670675" y="2057400"/>
              <a:ext cx="447675" cy="381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51525" y="2057400"/>
              <a:ext cx="447675" cy="381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194425" y="1857375"/>
              <a:ext cx="533400" cy="2381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156325" y="1857375"/>
              <a:ext cx="123825" cy="2762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1525" y="3362325"/>
              <a:ext cx="447675" cy="381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0675" y="3362325"/>
              <a:ext cx="447675" cy="381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4425" y="3162300"/>
              <a:ext cx="533400" cy="23812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56325" y="3162300"/>
              <a:ext cx="123825" cy="27622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70200" y="2028825"/>
              <a:ext cx="600075" cy="2028825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033492" y="1425575"/>
            <a:ext cx="62484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70" dirty="0">
                <a:solidFill>
                  <a:srgbClr val="FF3300"/>
                </a:solidFill>
                <a:latin typeface="Times New Roman"/>
                <a:cs typeface="Times New Roman"/>
              </a:rPr>
              <a:t>KMR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6367" y="2806700"/>
            <a:ext cx="59690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55" dirty="0">
                <a:solidFill>
                  <a:srgbClr val="C536C8"/>
                </a:solidFill>
                <a:latin typeface="Times New Roman"/>
                <a:cs typeface="Times New Roman"/>
              </a:rPr>
              <a:t>KMF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870325" y="1676400"/>
            <a:ext cx="2181225" cy="1895475"/>
            <a:chOff x="3870325" y="1676400"/>
            <a:chExt cx="2181225" cy="1895475"/>
          </a:xfrm>
        </p:grpSpPr>
        <p:pic>
          <p:nvPicPr>
            <p:cNvPr id="61" name="object 6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79950" y="2057400"/>
              <a:ext cx="1371600" cy="381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594225" y="2009775"/>
              <a:ext cx="504825" cy="6667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908550" y="1771650"/>
              <a:ext cx="676275" cy="48577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18100" y="2162175"/>
              <a:ext cx="304800" cy="9525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70325" y="1676400"/>
              <a:ext cx="2076450" cy="1895475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5138142" y="1587500"/>
            <a:ext cx="50101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35" dirty="0">
                <a:solidFill>
                  <a:srgbClr val="00CC00"/>
                </a:solidFill>
                <a:latin typeface="Times New Roman"/>
                <a:cs typeface="Times New Roman"/>
              </a:rPr>
              <a:t>SBR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765550" y="2124075"/>
            <a:ext cx="1714500" cy="1447800"/>
            <a:chOff x="3765550" y="2124075"/>
            <a:chExt cx="1714500" cy="1447800"/>
          </a:xfrm>
        </p:grpSpPr>
        <p:pic>
          <p:nvPicPr>
            <p:cNvPr id="68" name="object 6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803775" y="3086100"/>
              <a:ext cx="676275" cy="48577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3325" y="3476625"/>
              <a:ext cx="304800" cy="9525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918075" y="3028950"/>
              <a:ext cx="38100" cy="3524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65550" y="2124075"/>
              <a:ext cx="1447800" cy="1095375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2174974" y="4244975"/>
            <a:ext cx="47307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200" dirty="0">
                <a:solidFill>
                  <a:srgbClr val="0000FF"/>
                </a:solidFill>
                <a:latin typeface="Times New Roman"/>
                <a:cs typeface="Times New Roman"/>
              </a:rPr>
              <a:t>KMR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60375" y="3990975"/>
            <a:ext cx="781050" cy="2219325"/>
            <a:chOff x="460375" y="3990975"/>
            <a:chExt cx="781050" cy="2219325"/>
          </a:xfrm>
        </p:grpSpPr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300" y="3990975"/>
              <a:ext cx="38100" cy="35242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1350" y="4533900"/>
              <a:ext cx="38100" cy="35242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0375" y="4171950"/>
              <a:ext cx="257175" cy="4191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03250" y="4171950"/>
              <a:ext cx="76200" cy="17145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9000" y="3990975"/>
              <a:ext cx="38100" cy="3524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8500" y="4171950"/>
              <a:ext cx="257175" cy="41910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60425" y="4171950"/>
              <a:ext cx="76200" cy="1714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6175" y="3990975"/>
              <a:ext cx="38100" cy="35242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6175" y="4533900"/>
              <a:ext cx="38100" cy="35242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55675" y="4171950"/>
              <a:ext cx="257175" cy="41910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27125" y="4171950"/>
              <a:ext cx="76200" cy="17145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6100" y="4419600"/>
              <a:ext cx="600075" cy="3810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2775" y="5543550"/>
              <a:ext cx="628650" cy="666750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828675" y="5626100"/>
            <a:ext cx="194945" cy="4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ts val="1689"/>
              </a:lnSpc>
              <a:spcBef>
                <a:spcPts val="100"/>
              </a:spcBef>
            </a:pPr>
            <a:r>
              <a:rPr sz="1500" spc="-130" dirty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89"/>
              </a:lnSpc>
            </a:pPr>
            <a:r>
              <a:rPr sz="1500" spc="-95" dirty="0">
                <a:solidFill>
                  <a:srgbClr val="FF3300"/>
                </a:solidFill>
                <a:latin typeface="Times New Roman"/>
                <a:cs typeface="Times New Roman"/>
              </a:rPr>
              <a:t>3~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03250" y="2895600"/>
            <a:ext cx="695325" cy="2819400"/>
            <a:chOff x="603250" y="2895600"/>
            <a:chExt cx="695325" cy="2819400"/>
          </a:xfrm>
        </p:grpSpPr>
        <p:pic>
          <p:nvPicPr>
            <p:cNvPr id="89" name="object 8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27125" y="3352800"/>
              <a:ext cx="123825" cy="70485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31825" y="2895600"/>
              <a:ext cx="38100" cy="28575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03250" y="3143250"/>
              <a:ext cx="695325" cy="91440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46175" y="2895600"/>
              <a:ext cx="38100" cy="28575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50875" y="3143250"/>
              <a:ext cx="133350" cy="25717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41350" y="5181600"/>
              <a:ext cx="38100" cy="53340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46175" y="5181600"/>
              <a:ext cx="38100" cy="533400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79474" y="3844925"/>
            <a:ext cx="451484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95" dirty="0">
                <a:solidFill>
                  <a:srgbClr val="C536C8"/>
                </a:solidFill>
                <a:latin typeface="Times New Roman"/>
                <a:cs typeface="Times New Roman"/>
              </a:rPr>
              <a:t>KMF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03349" y="2479039"/>
            <a:ext cx="968375" cy="12065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b="1" dirty="0">
                <a:latin typeface="Times New Roman"/>
                <a:cs typeface="Times New Roman"/>
              </a:rPr>
              <a:t>A</a:t>
            </a:r>
            <a:r>
              <a:rPr sz="1700" b="1" spc="37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B</a:t>
            </a:r>
            <a:r>
              <a:rPr sz="1700" b="1" spc="450" dirty="0">
                <a:latin typeface="Times New Roman"/>
                <a:cs typeface="Times New Roman"/>
              </a:rPr>
              <a:t> </a:t>
            </a:r>
            <a:r>
              <a:rPr sz="2550" b="1" spc="-75" baseline="-4901" dirty="0">
                <a:latin typeface="Times New Roman"/>
                <a:cs typeface="Times New Roman"/>
              </a:rPr>
              <a:t>C</a:t>
            </a:r>
            <a:endParaRPr sz="2550" baseline="-4901">
              <a:latin typeface="Times New Roman"/>
              <a:cs typeface="Times New Roman"/>
            </a:endParaRPr>
          </a:p>
          <a:p>
            <a:pPr marL="755650">
              <a:lnSpc>
                <a:spcPct val="100000"/>
              </a:lnSpc>
              <a:spcBef>
                <a:spcPts val="885"/>
              </a:spcBef>
            </a:pPr>
            <a:r>
              <a:rPr sz="1700" b="1" spc="-80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  <a:p>
            <a:pPr marL="708025">
              <a:lnSpc>
                <a:spcPct val="100000"/>
              </a:lnSpc>
              <a:spcBef>
                <a:spcPts val="1410"/>
              </a:spcBef>
            </a:pPr>
            <a:r>
              <a:rPr sz="1700" b="1" spc="-140" dirty="0">
                <a:latin typeface="Times New Roman"/>
                <a:cs typeface="Times New Roman"/>
              </a:rPr>
              <a:t>FU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98" name="object 98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84200" y="4867275"/>
            <a:ext cx="114300" cy="581025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222349" y="5092700"/>
            <a:ext cx="27305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40" dirty="0">
                <a:latin typeface="Times New Roman"/>
                <a:cs typeface="Times New Roman"/>
              </a:rPr>
              <a:t>FR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175" y="2524125"/>
            <a:ext cx="8048625" cy="4003675"/>
            <a:chOff x="3175" y="2524125"/>
            <a:chExt cx="8048625" cy="4003675"/>
          </a:xfrm>
        </p:grpSpPr>
        <p:pic>
          <p:nvPicPr>
            <p:cNvPr id="101" name="object 10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55750" y="3990975"/>
              <a:ext cx="38100" cy="35242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65250" y="4171950"/>
              <a:ext cx="257175" cy="41910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36700" y="4171950"/>
              <a:ext cx="76200" cy="17145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22450" y="3990975"/>
              <a:ext cx="38100" cy="35242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22425" y="4171950"/>
              <a:ext cx="257175" cy="41910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793875" y="4171950"/>
              <a:ext cx="85725" cy="17145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50875" y="2895600"/>
              <a:ext cx="1476375" cy="121920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79625" y="3990975"/>
              <a:ext cx="38100" cy="35242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079625" y="4533900"/>
              <a:ext cx="38100" cy="25717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50875" y="4533900"/>
              <a:ext cx="1476375" cy="101917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898650" y="4171950"/>
              <a:ext cx="257175" cy="41910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051050" y="4171950"/>
              <a:ext cx="76200" cy="17145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89075" y="4419600"/>
              <a:ext cx="600075" cy="3810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165225" y="4010025"/>
              <a:ext cx="457200" cy="3810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75" y="2524125"/>
              <a:ext cx="2705100" cy="4003675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651625" y="3648075"/>
              <a:ext cx="1400175" cy="981075"/>
            </a:xfrm>
            <a:prstGeom prst="rect">
              <a:avLst/>
            </a:prstGeom>
          </p:spPr>
        </p:pic>
      </p:grpSp>
      <p:sp>
        <p:nvSpPr>
          <p:cNvPr id="117" name="object 117"/>
          <p:cNvSpPr txBox="1"/>
          <p:nvPr/>
        </p:nvSpPr>
        <p:spPr>
          <a:xfrm>
            <a:off x="6796087" y="4235450"/>
            <a:ext cx="12077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电器互</a:t>
            </a:r>
            <a:r>
              <a:rPr sz="2300" spc="-50" dirty="0">
                <a:solidFill>
                  <a:srgbClr val="FF0000"/>
                </a:solidFill>
                <a:latin typeface="宋体"/>
                <a:cs typeface="宋体"/>
              </a:rPr>
              <a:t>锁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118" name="object 11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451350" y="704850"/>
            <a:ext cx="257175" cy="1628775"/>
          </a:xfrm>
          <a:prstGeom prst="rect">
            <a:avLst/>
          </a:prstGeom>
        </p:spPr>
      </p:pic>
      <p:sp>
        <p:nvSpPr>
          <p:cNvPr id="119" name="object 119"/>
          <p:cNvSpPr txBox="1"/>
          <p:nvPr/>
        </p:nvSpPr>
        <p:spPr>
          <a:xfrm>
            <a:off x="4029075" y="1006475"/>
            <a:ext cx="874394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75" dirty="0">
                <a:solidFill>
                  <a:srgbClr val="1E487C"/>
                </a:solidFill>
                <a:latin typeface="宋体"/>
                <a:cs typeface="宋体"/>
              </a:rPr>
              <a:t>机械互</a:t>
            </a:r>
            <a:r>
              <a:rPr sz="1700" spc="-50" dirty="0">
                <a:solidFill>
                  <a:srgbClr val="1E487C"/>
                </a:solidFill>
                <a:latin typeface="宋体"/>
                <a:cs typeface="宋体"/>
              </a:rPr>
              <a:t>锁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214687" y="5197475"/>
            <a:ext cx="912494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双保</a:t>
            </a:r>
            <a:r>
              <a:rPr sz="2300" spc="-50" dirty="0">
                <a:latin typeface="宋体"/>
                <a:cs typeface="宋体"/>
              </a:rPr>
              <a:t>险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424362" y="4789804"/>
            <a:ext cx="2979420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95"/>
              </a:spcBef>
            </a:pPr>
            <a:r>
              <a:rPr sz="2300" dirty="0">
                <a:latin typeface="宋体"/>
                <a:cs typeface="宋体"/>
              </a:rPr>
              <a:t>机械互锁（复合按钮</a:t>
            </a:r>
            <a:r>
              <a:rPr sz="2300" spc="-50" dirty="0">
                <a:latin typeface="宋体"/>
                <a:cs typeface="宋体"/>
              </a:rPr>
              <a:t>）</a:t>
            </a:r>
            <a:r>
              <a:rPr sz="2300" dirty="0">
                <a:latin typeface="宋体"/>
                <a:cs typeface="宋体"/>
              </a:rPr>
              <a:t>电器互锁（互锁触头</a:t>
            </a:r>
            <a:r>
              <a:rPr sz="2300" spc="-50" dirty="0">
                <a:latin typeface="宋体"/>
                <a:cs typeface="宋体"/>
              </a:rPr>
              <a:t>）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122" name="object 122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165600" y="5105400"/>
            <a:ext cx="219075" cy="704850"/>
          </a:xfrm>
          <a:prstGeom prst="rect">
            <a:avLst/>
          </a:prstGeom>
        </p:spPr>
      </p:pic>
      <p:sp>
        <p:nvSpPr>
          <p:cNvPr id="123" name="object 123"/>
          <p:cNvSpPr txBox="1">
            <a:spLocks noGrp="1"/>
          </p:cNvSpPr>
          <p:nvPr>
            <p:ph type="title"/>
          </p:nvPr>
        </p:nvSpPr>
        <p:spPr>
          <a:xfrm>
            <a:off x="190500" y="44450"/>
            <a:ext cx="512318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170" dirty="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sz="3050" spc="-250" dirty="0">
                <a:solidFill>
                  <a:srgbClr val="000099"/>
                </a:solidFill>
                <a:latin typeface="Times New Roman"/>
                <a:cs typeface="Times New Roman"/>
              </a:rPr>
              <a:t>. </a:t>
            </a:r>
            <a:r>
              <a:rPr spc="-5" dirty="0">
                <a:solidFill>
                  <a:srgbClr val="000099"/>
                </a:solidFill>
              </a:rPr>
              <a:t>正反转控制线路</a:t>
            </a:r>
            <a:r>
              <a:rPr sz="3050" spc="-505" dirty="0">
                <a:solidFill>
                  <a:srgbClr val="000099"/>
                </a:solidFill>
                <a:latin typeface="Times New Roman"/>
                <a:cs typeface="Times New Roman"/>
              </a:rPr>
              <a:t>—</a:t>
            </a:r>
            <a:r>
              <a:rPr spc="-25" dirty="0">
                <a:solidFill>
                  <a:srgbClr val="000099"/>
                </a:solidFill>
              </a:rPr>
              <a:t>双重互锁保护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8812" y="815975"/>
            <a:ext cx="32194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30" dirty="0">
                <a:solidFill>
                  <a:srgbClr val="001F5F"/>
                </a:solidFill>
                <a:latin typeface="宋体"/>
                <a:cs typeface="宋体"/>
              </a:rPr>
              <a:t>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6787" y="870198"/>
            <a:ext cx="207327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5"/>
              </a:lnSpc>
            </a:pPr>
            <a:r>
              <a:rPr sz="2300" spc="-1080" dirty="0">
                <a:solidFill>
                  <a:srgbClr val="001F5F"/>
                </a:solidFill>
                <a:latin typeface="宋体"/>
                <a:cs typeface="宋体"/>
              </a:rPr>
              <a:t>点动动，，又又要要能能长长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612" y="870198"/>
            <a:ext cx="2349500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>
              <a:lnSpc>
                <a:spcPts val="2460"/>
              </a:lnSpc>
            </a:pPr>
            <a:r>
              <a:rPr sz="2300" spc="-1165" dirty="0">
                <a:solidFill>
                  <a:srgbClr val="001F5F"/>
                </a:solidFill>
                <a:latin typeface="宋体"/>
                <a:cs typeface="宋体"/>
              </a:rPr>
              <a:t>但但在在实实际际工工作作</a:t>
            </a:r>
            <a:endParaRPr sz="2300">
              <a:latin typeface="宋体"/>
              <a:cs typeface="宋体"/>
            </a:endParaRPr>
          </a:p>
          <a:p>
            <a:pPr>
              <a:lnSpc>
                <a:spcPts val="2625"/>
              </a:lnSpc>
              <a:spcBef>
                <a:spcPts val="165"/>
              </a:spcBef>
            </a:pPr>
            <a:r>
              <a:rPr sz="2300" spc="-1095" dirty="0">
                <a:solidFill>
                  <a:srgbClr val="001F5F"/>
                </a:solidFill>
                <a:latin typeface="宋体"/>
                <a:cs typeface="宋体"/>
              </a:rPr>
              <a:t>期期连连续续工工作作((即即长长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2237" y="1187450"/>
            <a:ext cx="32194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30" dirty="0">
                <a:solidFill>
                  <a:srgbClr val="001F5F"/>
                </a:solidFill>
                <a:latin typeface="宋体"/>
                <a:cs typeface="宋体"/>
              </a:rPr>
              <a:t>动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762" y="870198"/>
            <a:ext cx="2959100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300" spc="-1120" dirty="0">
                <a:solidFill>
                  <a:srgbClr val="001F5F"/>
                </a:solidFill>
                <a:latin typeface="宋体"/>
                <a:cs typeface="宋体"/>
              </a:rPr>
              <a:t>中，，生生产产设设备备往往往往既既要要</a:t>
            </a:r>
            <a:endParaRPr sz="2300">
              <a:latin typeface="宋体"/>
              <a:cs typeface="宋体"/>
            </a:endParaRPr>
          </a:p>
          <a:p>
            <a:pPr marL="171450">
              <a:lnSpc>
                <a:spcPts val="2625"/>
              </a:lnSpc>
              <a:spcBef>
                <a:spcPts val="165"/>
              </a:spcBef>
            </a:pPr>
            <a:r>
              <a:rPr sz="2300" spc="-869" dirty="0">
                <a:solidFill>
                  <a:srgbClr val="001F5F"/>
                </a:solidFill>
                <a:latin typeface="宋体"/>
                <a:cs typeface="宋体"/>
              </a:rPr>
              <a:t>))。。</a:t>
            </a:r>
            <a:endParaRPr sz="2300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00" y="790575"/>
            <a:ext cx="8696325" cy="5076825"/>
            <a:chOff x="12700" y="790575"/>
            <a:chExt cx="8696325" cy="50768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828675"/>
              <a:ext cx="2847974" cy="15335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400" y="895350"/>
              <a:ext cx="2905124" cy="17335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200" y="2190750"/>
              <a:ext cx="2914650" cy="3676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7750" y="790575"/>
              <a:ext cx="2581274" cy="19621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3625" y="2495550"/>
              <a:ext cx="190500" cy="8572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14412" y="3835400"/>
            <a:ext cx="22618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选择工作状态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700" b="1" spc="-25" dirty="0">
                <a:solidFill>
                  <a:srgbClr val="1E487C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3262" y="3883025"/>
            <a:ext cx="60452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994" dirty="0">
                <a:solidFill>
                  <a:srgbClr val="1E487C"/>
                </a:solidFill>
                <a:latin typeface="宋体"/>
                <a:cs typeface="宋体"/>
              </a:rPr>
              <a:t>打开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32200" y="2638425"/>
            <a:ext cx="4657725" cy="324802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233862" y="3635375"/>
            <a:ext cx="149034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当按动按</a:t>
            </a:r>
            <a:r>
              <a:rPr sz="2300" spc="-415" dirty="0">
                <a:solidFill>
                  <a:srgbClr val="1E487C"/>
                </a:solidFill>
                <a:latin typeface="宋体"/>
                <a:cs typeface="宋体"/>
              </a:rPr>
              <a:t>钮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6950" y="3778250"/>
            <a:ext cx="11176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670" dirty="0">
                <a:solidFill>
                  <a:srgbClr val="1E487C"/>
                </a:solid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3187" y="3587750"/>
            <a:ext cx="15843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为长动工作</a:t>
            </a:r>
            <a:r>
              <a:rPr sz="2700" b="1" spc="-50" dirty="0">
                <a:solidFill>
                  <a:srgbClr val="1E487C"/>
                </a:solidFill>
                <a:latin typeface="Times New Roman"/>
                <a:cs typeface="Times New Roman"/>
              </a:rPr>
              <a:t>,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51075" y="2733675"/>
            <a:ext cx="5819775" cy="3794125"/>
            <a:chOff x="2251075" y="2733675"/>
            <a:chExt cx="5819775" cy="3794125"/>
          </a:xfrm>
        </p:grpSpPr>
        <p:sp>
          <p:nvSpPr>
            <p:cNvPr id="20" name="object 20"/>
            <p:cNvSpPr/>
            <p:nvPr/>
          </p:nvSpPr>
          <p:spPr>
            <a:xfrm>
              <a:off x="3851275" y="4695824"/>
              <a:ext cx="4200525" cy="1047750"/>
            </a:xfrm>
            <a:custGeom>
              <a:avLst/>
              <a:gdLst/>
              <a:ahLst/>
              <a:cxnLst/>
              <a:rect l="l" t="t" r="r" b="b"/>
              <a:pathLst>
                <a:path w="4200525" h="1047750">
                  <a:moveTo>
                    <a:pt x="590550" y="1028700"/>
                  </a:moveTo>
                  <a:lnTo>
                    <a:pt x="0" y="1028700"/>
                  </a:lnTo>
                  <a:lnTo>
                    <a:pt x="0" y="1047750"/>
                  </a:lnTo>
                  <a:lnTo>
                    <a:pt x="590550" y="1047750"/>
                  </a:lnTo>
                  <a:lnTo>
                    <a:pt x="590550" y="1028700"/>
                  </a:lnTo>
                  <a:close/>
                </a:path>
                <a:path w="4200525" h="1047750">
                  <a:moveTo>
                    <a:pt x="3219450" y="342900"/>
                  </a:moveTo>
                  <a:lnTo>
                    <a:pt x="2857500" y="342900"/>
                  </a:lnTo>
                  <a:lnTo>
                    <a:pt x="2266950" y="342900"/>
                  </a:lnTo>
                  <a:lnTo>
                    <a:pt x="2066925" y="342900"/>
                  </a:lnTo>
                  <a:lnTo>
                    <a:pt x="0" y="342900"/>
                  </a:lnTo>
                  <a:lnTo>
                    <a:pt x="0" y="361950"/>
                  </a:lnTo>
                  <a:lnTo>
                    <a:pt x="2066925" y="361950"/>
                  </a:lnTo>
                  <a:lnTo>
                    <a:pt x="2266950" y="361950"/>
                  </a:lnTo>
                  <a:lnTo>
                    <a:pt x="2857500" y="361950"/>
                  </a:lnTo>
                  <a:lnTo>
                    <a:pt x="3219450" y="361950"/>
                  </a:lnTo>
                  <a:lnTo>
                    <a:pt x="3219450" y="342900"/>
                  </a:lnTo>
                  <a:close/>
                </a:path>
                <a:path w="4200525" h="1047750">
                  <a:moveTo>
                    <a:pt x="4191000" y="342900"/>
                  </a:moveTo>
                  <a:lnTo>
                    <a:pt x="3305175" y="342900"/>
                  </a:lnTo>
                  <a:lnTo>
                    <a:pt x="3305175" y="361950"/>
                  </a:lnTo>
                  <a:lnTo>
                    <a:pt x="4191000" y="361950"/>
                  </a:lnTo>
                  <a:lnTo>
                    <a:pt x="4191000" y="342900"/>
                  </a:lnTo>
                  <a:close/>
                </a:path>
                <a:path w="4200525" h="1047750">
                  <a:moveTo>
                    <a:pt x="4200525" y="685800"/>
                  </a:moveTo>
                  <a:lnTo>
                    <a:pt x="4200525" y="685800"/>
                  </a:lnTo>
                  <a:lnTo>
                    <a:pt x="0" y="685800"/>
                  </a:lnTo>
                  <a:lnTo>
                    <a:pt x="0" y="704850"/>
                  </a:lnTo>
                  <a:lnTo>
                    <a:pt x="4200525" y="704850"/>
                  </a:lnTo>
                  <a:lnTo>
                    <a:pt x="4200525" y="685800"/>
                  </a:lnTo>
                  <a:close/>
                </a:path>
                <a:path w="4200525" h="1047750">
                  <a:moveTo>
                    <a:pt x="4200525" y="0"/>
                  </a:moveTo>
                  <a:lnTo>
                    <a:pt x="3676650" y="0"/>
                  </a:lnTo>
                  <a:lnTo>
                    <a:pt x="3086100" y="0"/>
                  </a:lnTo>
                  <a:lnTo>
                    <a:pt x="3086100" y="19050"/>
                  </a:lnTo>
                  <a:lnTo>
                    <a:pt x="3676650" y="19050"/>
                  </a:lnTo>
                  <a:lnTo>
                    <a:pt x="4200525" y="19050"/>
                  </a:lnTo>
                  <a:lnTo>
                    <a:pt x="4200525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1075" y="2733675"/>
              <a:ext cx="5819775" cy="379412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560512" y="3378200"/>
            <a:ext cx="62115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450" baseline="-21739" dirty="0">
                <a:solidFill>
                  <a:srgbClr val="1E487C"/>
                </a:solidFill>
                <a:latin typeface="宋体"/>
                <a:cs typeface="宋体"/>
              </a:rPr>
              <a:t>采用选择</a:t>
            </a:r>
            <a:r>
              <a:rPr sz="3450" spc="-772" baseline="-21739" dirty="0">
                <a:solidFill>
                  <a:srgbClr val="1E487C"/>
                </a:solidFill>
                <a:latin typeface="宋体"/>
                <a:cs typeface="宋体"/>
              </a:rPr>
              <a:t>开</a:t>
            </a:r>
            <a:r>
              <a:rPr sz="2300" spc="-1789" dirty="0">
                <a:solidFill>
                  <a:srgbClr val="1E487C"/>
                </a:solidFill>
                <a:latin typeface="宋体"/>
                <a:cs typeface="宋体"/>
              </a:rPr>
              <a:t>为</a:t>
            </a:r>
            <a:r>
              <a:rPr sz="3450" spc="-772" baseline="-21739" dirty="0">
                <a:solidFill>
                  <a:srgbClr val="1E487C"/>
                </a:solidFill>
                <a:latin typeface="宋体"/>
                <a:cs typeface="宋体"/>
              </a:rPr>
              <a:t>关</a:t>
            </a:r>
            <a:r>
              <a:rPr sz="2300" spc="-1714" dirty="0">
                <a:solidFill>
                  <a:srgbClr val="1E487C"/>
                </a:solidFill>
                <a:latin typeface="宋体"/>
                <a:cs typeface="宋体"/>
              </a:rPr>
              <a:t>消</a:t>
            </a:r>
            <a:r>
              <a:rPr sz="4050" b="1" spc="-472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S</a:t>
            </a:r>
            <a:r>
              <a:rPr sz="3450" spc="-2685" baseline="-21739" dirty="0">
                <a:solidFill>
                  <a:srgbClr val="1E487C"/>
                </a:solidFill>
                <a:latin typeface="宋体"/>
                <a:cs typeface="宋体"/>
              </a:rPr>
              <a:t>来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除上述缺点，图中采用中间继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电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8412" y="3930650"/>
            <a:ext cx="43637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而按复合按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钮</a:t>
            </a:r>
            <a:r>
              <a:rPr sz="2700" b="1" spc="-215" dirty="0">
                <a:solidFill>
                  <a:srgbClr val="1E487C"/>
                </a:solidFill>
                <a:latin typeface="Times New Roman"/>
                <a:cs typeface="Times New Roman"/>
              </a:rPr>
              <a:t>SB</a:t>
            </a:r>
            <a:r>
              <a:rPr sz="2700" b="1" spc="-23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2550" b="1" spc="-900" baseline="35947" dirty="0">
                <a:solidFill>
                  <a:srgbClr val="1E487C"/>
                </a:solidFill>
                <a:latin typeface="Times New Roman"/>
                <a:cs typeface="Times New Roman"/>
              </a:rPr>
              <a:t>1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时为点动工作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2212" y="3721100"/>
            <a:ext cx="56622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器</a:t>
            </a:r>
            <a:r>
              <a:rPr sz="2700" b="1" spc="-320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进行连锁控制。当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按</a:t>
            </a:r>
            <a:r>
              <a:rPr sz="2700" b="1" spc="-215" dirty="0">
                <a:solidFill>
                  <a:srgbClr val="1E487C"/>
                </a:solidFill>
                <a:latin typeface="Times New Roman"/>
                <a:cs typeface="Times New Roman"/>
              </a:rPr>
              <a:t>SB</a:t>
            </a:r>
            <a:r>
              <a:rPr sz="2700" b="1" spc="6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1E487C"/>
                </a:solidFill>
                <a:latin typeface="微软雅黑"/>
                <a:cs typeface="微软雅黑"/>
              </a:rPr>
              <a:t>时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，通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过</a:t>
            </a:r>
            <a:r>
              <a:rPr sz="2700" b="1" spc="-320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2300" spc="-715" dirty="0">
                <a:solidFill>
                  <a:srgbClr val="1E487C"/>
                </a:solidFill>
                <a:latin typeface="宋体"/>
                <a:cs typeface="宋体"/>
              </a:rPr>
              <a:t>接通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9012" y="4064000"/>
            <a:ext cx="70192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450" baseline="-21739" dirty="0">
                <a:solidFill>
                  <a:srgbClr val="1E487C"/>
                </a:solidFill>
                <a:latin typeface="宋体"/>
                <a:cs typeface="宋体"/>
              </a:rPr>
              <a:t>时为点动</a:t>
            </a:r>
            <a:r>
              <a:rPr sz="3450" spc="-217" baseline="-21739" dirty="0">
                <a:solidFill>
                  <a:srgbClr val="1E487C"/>
                </a:solidFill>
                <a:latin typeface="宋体"/>
                <a:cs typeface="宋体"/>
              </a:rPr>
              <a:t>工</a:t>
            </a:r>
            <a:r>
              <a:rPr sz="2700" b="1" spc="-1970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3450" spc="-885" baseline="-21739" dirty="0">
                <a:solidFill>
                  <a:srgbClr val="1E487C"/>
                </a:solidFill>
                <a:latin typeface="宋体"/>
                <a:cs typeface="宋体"/>
              </a:rPr>
              <a:t>作</a:t>
            </a:r>
            <a:r>
              <a:rPr sz="2700" b="1" spc="-1920" dirty="0">
                <a:solidFill>
                  <a:srgbClr val="1E487C"/>
                </a:solidFill>
                <a:latin typeface="Times New Roman"/>
                <a:cs typeface="Times New Roman"/>
              </a:rPr>
              <a:t>M</a:t>
            </a:r>
            <a:r>
              <a:rPr sz="3450" spc="-1170" baseline="-21739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spc="-1490" dirty="0">
                <a:solidFill>
                  <a:srgbClr val="1E487C"/>
                </a:solidFill>
                <a:latin typeface="宋体"/>
                <a:cs typeface="宋体"/>
              </a:rPr>
              <a:t>且</a:t>
            </a:r>
            <a:r>
              <a:rPr sz="4050" b="1" spc="-472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S</a:t>
            </a:r>
            <a:r>
              <a:rPr sz="3450" spc="-2910" baseline="-21739" dirty="0">
                <a:solidFill>
                  <a:srgbClr val="1E487C"/>
                </a:solidFill>
                <a:latin typeface="宋体"/>
                <a:cs typeface="宋体"/>
              </a:rPr>
              <a:t>闭</a:t>
            </a:r>
            <a:r>
              <a:rPr sz="2700" b="1" spc="-320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2300" spc="-2165" dirty="0">
                <a:solidFill>
                  <a:srgbClr val="1E487C"/>
                </a:solidFill>
                <a:latin typeface="宋体"/>
                <a:cs typeface="宋体"/>
              </a:rPr>
              <a:t>自</a:t>
            </a:r>
            <a:r>
              <a:rPr sz="3450" spc="-217" baseline="-21739" dirty="0">
                <a:solidFill>
                  <a:srgbClr val="1E487C"/>
                </a:solidFill>
                <a:latin typeface="宋体"/>
                <a:cs typeface="宋体"/>
              </a:rPr>
              <a:t>合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锁</a:t>
            </a:r>
            <a:r>
              <a:rPr sz="2700" b="1" spc="-35" dirty="0">
                <a:solidFill>
                  <a:srgbClr val="1E487C"/>
                </a:solidFill>
                <a:latin typeface="Times New Roman"/>
                <a:cs typeface="Times New Roman"/>
              </a:rPr>
              <a:t>, 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使电动机长</a:t>
            </a:r>
            <a:r>
              <a:rPr sz="2300" spc="-330" dirty="0">
                <a:solidFill>
                  <a:srgbClr val="1E487C"/>
                </a:solidFill>
                <a:latin typeface="宋体"/>
                <a:cs typeface="宋体"/>
              </a:rPr>
              <a:t>动</a:t>
            </a:r>
            <a:r>
              <a:rPr sz="2550" b="1" spc="-787" baseline="16339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工作；若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按</a:t>
            </a:r>
            <a:r>
              <a:rPr sz="2700" b="1" spc="-25" dirty="0">
                <a:solidFill>
                  <a:srgbClr val="1E487C"/>
                </a:solidFill>
                <a:latin typeface="Times New Roman"/>
                <a:cs typeface="Times New Roman"/>
              </a:rPr>
              <a:t>SB</a:t>
            </a:r>
            <a:r>
              <a:rPr sz="2550" b="1" spc="-37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endParaRPr sz="2550" baseline="-1797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6312" y="4406900"/>
            <a:ext cx="7138034" cy="7797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0800" marR="43180">
              <a:lnSpc>
                <a:spcPts val="2700"/>
              </a:lnSpc>
              <a:spcBef>
                <a:spcPts val="640"/>
              </a:spcBef>
            </a:pPr>
            <a:r>
              <a:rPr sz="3450" baseline="-21739" dirty="0">
                <a:solidFill>
                  <a:srgbClr val="1E487C"/>
                </a:solidFill>
                <a:latin typeface="宋体"/>
                <a:cs typeface="宋体"/>
              </a:rPr>
              <a:t>时为长动</a:t>
            </a:r>
            <a:r>
              <a:rPr sz="3450" spc="-330" baseline="-21739" dirty="0">
                <a:solidFill>
                  <a:srgbClr val="1E487C"/>
                </a:solidFill>
                <a:latin typeface="宋体"/>
                <a:cs typeface="宋体"/>
              </a:rPr>
              <a:t>工</a:t>
            </a:r>
            <a:r>
              <a:rPr sz="2300" spc="-2090" dirty="0">
                <a:solidFill>
                  <a:srgbClr val="1E487C"/>
                </a:solidFill>
                <a:latin typeface="宋体"/>
                <a:cs typeface="宋体"/>
              </a:rPr>
              <a:t>时</a:t>
            </a:r>
            <a:r>
              <a:rPr sz="3450" spc="-277" baseline="-21739" dirty="0">
                <a:solidFill>
                  <a:srgbClr val="1E487C"/>
                </a:solidFill>
                <a:latin typeface="宋体"/>
                <a:cs typeface="宋体"/>
              </a:rPr>
              <a:t>作</a:t>
            </a:r>
            <a:r>
              <a:rPr sz="2700" b="1" spc="-495" dirty="0">
                <a:solidFill>
                  <a:srgbClr val="1E487C"/>
                </a:solidFill>
                <a:latin typeface="Times New Roman"/>
                <a:cs typeface="Times New Roman"/>
              </a:rPr>
              <a:t>,</a:t>
            </a:r>
            <a:r>
              <a:rPr sz="3450" spc="-2235" baseline="-21739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r>
              <a:rPr sz="2300" b="1" spc="-780" dirty="0">
                <a:solidFill>
                  <a:srgbClr val="1E487C"/>
                </a:solidFill>
                <a:latin typeface="微软雅黑"/>
                <a:cs typeface="微软雅黑"/>
              </a:rPr>
              <a:t>由</a:t>
            </a:r>
            <a:r>
              <a:rPr sz="3450" spc="-2295" baseline="-21739" dirty="0">
                <a:solidFill>
                  <a:srgbClr val="1E487C"/>
                </a:solidFill>
                <a:latin typeface="宋体"/>
                <a:cs typeface="宋体"/>
              </a:rPr>
              <a:t>由</a:t>
            </a:r>
            <a:r>
              <a:rPr sz="2300" b="1" spc="-780" dirty="0">
                <a:solidFill>
                  <a:srgbClr val="1E487C"/>
                </a:solidFill>
                <a:latin typeface="微软雅黑"/>
                <a:cs typeface="微软雅黑"/>
              </a:rPr>
              <a:t>于</a:t>
            </a:r>
            <a:r>
              <a:rPr sz="3450" spc="-2295" baseline="-21739" dirty="0">
                <a:solidFill>
                  <a:srgbClr val="1E487C"/>
                </a:solidFill>
                <a:latin typeface="宋体"/>
                <a:cs typeface="宋体"/>
              </a:rPr>
              <a:t>于</a:t>
            </a:r>
            <a:r>
              <a:rPr sz="2300" spc="-935" dirty="0">
                <a:solidFill>
                  <a:srgbClr val="1E487C"/>
                </a:solidFill>
                <a:latin typeface="宋体"/>
                <a:cs typeface="宋体"/>
              </a:rPr>
              <a:t>没有</a:t>
            </a:r>
            <a:r>
              <a:rPr sz="3450" spc="-660" baseline="25362" dirty="0">
                <a:solidFill>
                  <a:srgbClr val="1E487C"/>
                </a:solidFill>
                <a:latin typeface="宋体"/>
                <a:cs typeface="宋体"/>
              </a:rPr>
              <a:t>但</a:t>
            </a:r>
            <a:r>
              <a:rPr sz="2300" spc="-1864" dirty="0">
                <a:solidFill>
                  <a:srgbClr val="1E487C"/>
                </a:solidFill>
                <a:latin typeface="宋体"/>
                <a:cs typeface="宋体"/>
              </a:rPr>
              <a:t>接</a:t>
            </a:r>
            <a:r>
              <a:rPr sz="3450" spc="-660" baseline="25362" dirty="0">
                <a:solidFill>
                  <a:srgbClr val="1E487C"/>
                </a:solidFill>
                <a:latin typeface="宋体"/>
                <a:cs typeface="宋体"/>
              </a:rPr>
              <a:t>此</a:t>
            </a:r>
            <a:r>
              <a:rPr sz="2300" spc="-1864" dirty="0">
                <a:solidFill>
                  <a:srgbClr val="1E487C"/>
                </a:solidFill>
                <a:latin typeface="宋体"/>
                <a:cs typeface="宋体"/>
              </a:rPr>
              <a:t>通</a:t>
            </a:r>
            <a:r>
              <a:rPr sz="3450" spc="-547" baseline="25362" dirty="0">
                <a:solidFill>
                  <a:srgbClr val="1E487C"/>
                </a:solidFill>
                <a:latin typeface="宋体"/>
                <a:cs typeface="宋体"/>
              </a:rPr>
              <a:t>线</a:t>
            </a:r>
            <a:r>
              <a:rPr sz="2700" b="1" spc="-1745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3450" spc="-1282" baseline="25362" dirty="0">
                <a:solidFill>
                  <a:srgbClr val="1E487C"/>
                </a:solidFill>
                <a:latin typeface="宋体"/>
                <a:cs typeface="宋体"/>
              </a:rPr>
              <a:t>路</a:t>
            </a:r>
            <a:r>
              <a:rPr sz="2700" b="1" spc="-210" dirty="0">
                <a:solidFill>
                  <a:srgbClr val="1E487C"/>
                </a:solidFill>
                <a:latin typeface="Times New Roman"/>
                <a:cs typeface="Times New Roman"/>
              </a:rPr>
              <a:t>, </a:t>
            </a:r>
            <a:r>
              <a:rPr sz="3450" spc="-3247" baseline="25362" dirty="0">
                <a:solidFill>
                  <a:srgbClr val="1E487C"/>
                </a:solidFill>
                <a:latin typeface="宋体"/>
                <a:cs typeface="宋体"/>
              </a:rPr>
              <a:t>的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所</a:t>
            </a:r>
            <a:r>
              <a:rPr sz="3450" spc="-3247" baseline="25362" dirty="0">
                <a:solidFill>
                  <a:srgbClr val="1E487C"/>
                </a:solidFill>
                <a:latin typeface="宋体"/>
                <a:cs typeface="宋体"/>
              </a:rPr>
              <a:t>可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以</a:t>
            </a:r>
            <a:r>
              <a:rPr sz="3450" spc="-3247" baseline="25362" dirty="0">
                <a:solidFill>
                  <a:srgbClr val="1E487C"/>
                </a:solidFill>
                <a:latin typeface="宋体"/>
                <a:cs typeface="宋体"/>
              </a:rPr>
              <a:t>靠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不</a:t>
            </a:r>
            <a:r>
              <a:rPr sz="3450" spc="-3247" baseline="25362" dirty="0">
                <a:solidFill>
                  <a:srgbClr val="1E487C"/>
                </a:solidFill>
                <a:latin typeface="宋体"/>
                <a:cs typeface="宋体"/>
              </a:rPr>
              <a:t>性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能</a:t>
            </a:r>
            <a:r>
              <a:rPr sz="3450" spc="-3247" baseline="25362" dirty="0">
                <a:solidFill>
                  <a:srgbClr val="1E487C"/>
                </a:solidFill>
                <a:latin typeface="宋体"/>
                <a:cs typeface="宋体"/>
              </a:rPr>
              <a:t>不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将</a:t>
            </a:r>
            <a:r>
              <a:rPr sz="3450" spc="-3135" baseline="25362" dirty="0">
                <a:solidFill>
                  <a:srgbClr val="1E487C"/>
                </a:solidFill>
                <a:latin typeface="宋体"/>
                <a:cs typeface="宋体"/>
              </a:rPr>
              <a:t>高</a:t>
            </a:r>
            <a:r>
              <a:rPr sz="2700" b="1" spc="-130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2700" b="1" spc="-2375" dirty="0">
                <a:solidFill>
                  <a:srgbClr val="1E487C"/>
                </a:solidFill>
                <a:latin typeface="Times New Roman"/>
                <a:cs typeface="Times New Roman"/>
              </a:rPr>
              <a:t>M</a:t>
            </a:r>
            <a:r>
              <a:rPr sz="4050" b="1" spc="-187" baseline="21604" dirty="0">
                <a:solidFill>
                  <a:srgbClr val="1E487C"/>
                </a:solidFill>
                <a:latin typeface="Times New Roman"/>
                <a:cs typeface="Times New Roman"/>
              </a:rPr>
              <a:t>, </a:t>
            </a:r>
            <a:r>
              <a:rPr sz="3450" spc="-2122" baseline="25362" dirty="0">
                <a:solidFill>
                  <a:srgbClr val="993300"/>
                </a:solidFill>
                <a:latin typeface="宋体"/>
                <a:cs typeface="宋体"/>
              </a:rPr>
              <a:t>如</a:t>
            </a:r>
            <a:r>
              <a:rPr sz="2300" spc="-890" dirty="0">
                <a:solidFill>
                  <a:srgbClr val="1E487C"/>
                </a:solidFill>
                <a:latin typeface="宋体"/>
                <a:cs typeface="宋体"/>
              </a:rPr>
              <a:t>自</a:t>
            </a:r>
            <a:r>
              <a:rPr sz="3450" spc="-2122" baseline="25362" dirty="0">
                <a:solidFill>
                  <a:srgbClr val="993300"/>
                </a:solidFill>
                <a:latin typeface="宋体"/>
                <a:cs typeface="宋体"/>
              </a:rPr>
              <a:t>果</a:t>
            </a:r>
            <a:r>
              <a:rPr sz="2300" spc="-815" dirty="0">
                <a:solidFill>
                  <a:srgbClr val="1E487C"/>
                </a:solidFill>
                <a:latin typeface="宋体"/>
                <a:cs typeface="宋体"/>
              </a:rPr>
              <a:t>锁</a:t>
            </a:r>
            <a:r>
              <a:rPr sz="4050" b="1" spc="-1995" baseline="21604" dirty="0">
                <a:solidFill>
                  <a:srgbClr val="993300"/>
                </a:solidFill>
                <a:latin typeface="Times New Roman"/>
                <a:cs typeface="Times New Roman"/>
              </a:rPr>
              <a:t>K</a:t>
            </a:r>
            <a:r>
              <a:rPr sz="2300" spc="-141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4050" b="1" spc="-202" baseline="21604" dirty="0">
                <a:solidFill>
                  <a:srgbClr val="993300"/>
                </a:solidFill>
                <a:latin typeface="Times New Roman"/>
                <a:cs typeface="Times New Roman"/>
              </a:rPr>
              <a:t>M</a:t>
            </a:r>
            <a:r>
              <a:rPr sz="3450" baseline="-21739" dirty="0">
                <a:solidFill>
                  <a:srgbClr val="1E487C"/>
                </a:solidFill>
                <a:latin typeface="宋体"/>
                <a:cs typeface="宋体"/>
              </a:rPr>
              <a:t>此线路操</a:t>
            </a:r>
            <a:r>
              <a:rPr sz="3450" spc="-330" baseline="-21739" dirty="0">
                <a:solidFill>
                  <a:srgbClr val="1E487C"/>
                </a:solidFill>
                <a:latin typeface="宋体"/>
                <a:cs typeface="宋体"/>
              </a:rPr>
              <a:t>作</a:t>
            </a:r>
            <a:r>
              <a:rPr sz="2300" spc="-2090" dirty="0">
                <a:solidFill>
                  <a:srgbClr val="1E487C"/>
                </a:solidFill>
                <a:latin typeface="宋体"/>
                <a:cs typeface="宋体"/>
              </a:rPr>
              <a:t>仅</a:t>
            </a:r>
            <a:r>
              <a:rPr sz="3450" spc="-330" baseline="-21739" dirty="0">
                <a:solidFill>
                  <a:srgbClr val="1E487C"/>
                </a:solidFill>
                <a:latin typeface="宋体"/>
                <a:cs typeface="宋体"/>
              </a:rPr>
              <a:t>时</a:t>
            </a:r>
            <a:r>
              <a:rPr sz="2300" spc="-2090" dirty="0">
                <a:solidFill>
                  <a:srgbClr val="1E487C"/>
                </a:solidFill>
                <a:latin typeface="宋体"/>
                <a:cs typeface="宋体"/>
              </a:rPr>
              <a:t>能</a:t>
            </a:r>
            <a:r>
              <a:rPr sz="3450" spc="-330" baseline="-21739" dirty="0">
                <a:solidFill>
                  <a:srgbClr val="1E487C"/>
                </a:solidFill>
                <a:latin typeface="宋体"/>
                <a:cs typeface="宋体"/>
              </a:rPr>
              <a:t>多</a:t>
            </a:r>
            <a:r>
              <a:rPr sz="2300" spc="-2090" dirty="0">
                <a:solidFill>
                  <a:srgbClr val="1E487C"/>
                </a:solidFill>
                <a:latin typeface="宋体"/>
                <a:cs typeface="宋体"/>
              </a:rPr>
              <a:t>点</a:t>
            </a:r>
            <a:r>
              <a:rPr sz="3450" spc="-330" baseline="-21739" dirty="0">
                <a:solidFill>
                  <a:srgbClr val="1E487C"/>
                </a:solidFill>
                <a:latin typeface="宋体"/>
                <a:cs typeface="宋体"/>
              </a:rPr>
              <a:t>了</a:t>
            </a:r>
            <a:r>
              <a:rPr sz="2300" spc="-2090" dirty="0">
                <a:solidFill>
                  <a:srgbClr val="1E487C"/>
                </a:solidFill>
                <a:latin typeface="宋体"/>
                <a:cs typeface="宋体"/>
              </a:rPr>
              <a:t>动</a:t>
            </a:r>
            <a:r>
              <a:rPr sz="3450" spc="-330" baseline="-21739" dirty="0">
                <a:solidFill>
                  <a:srgbClr val="1E487C"/>
                </a:solidFill>
                <a:latin typeface="宋体"/>
                <a:cs typeface="宋体"/>
              </a:rPr>
              <a:t>一</a:t>
            </a:r>
            <a:r>
              <a:rPr sz="2300" spc="-815" dirty="0">
                <a:solidFill>
                  <a:srgbClr val="1E487C"/>
                </a:solidFill>
                <a:latin typeface="宋体"/>
                <a:cs typeface="宋体"/>
              </a:rPr>
              <a:t>工</a:t>
            </a:r>
            <a:r>
              <a:rPr sz="3450" spc="-2235" baseline="25362" dirty="0">
                <a:solidFill>
                  <a:srgbClr val="993300"/>
                </a:solidFill>
                <a:latin typeface="宋体"/>
                <a:cs typeface="宋体"/>
              </a:rPr>
              <a:t>的</a:t>
            </a:r>
            <a:r>
              <a:rPr sz="2300" spc="-815" dirty="0">
                <a:solidFill>
                  <a:srgbClr val="1E487C"/>
                </a:solidFill>
                <a:latin typeface="宋体"/>
                <a:cs typeface="宋体"/>
              </a:rPr>
              <a:t>作</a:t>
            </a:r>
            <a:r>
              <a:rPr sz="3450" spc="-2235" baseline="25362" dirty="0">
                <a:solidFill>
                  <a:srgbClr val="993300"/>
                </a:solidFill>
                <a:latin typeface="宋体"/>
                <a:cs typeface="宋体"/>
              </a:rPr>
              <a:t>释</a:t>
            </a:r>
            <a:r>
              <a:rPr sz="2300" spc="-815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3450" spc="-2235" baseline="25362" dirty="0">
                <a:solidFill>
                  <a:srgbClr val="993300"/>
                </a:solidFill>
                <a:latin typeface="宋体"/>
                <a:cs typeface="宋体"/>
              </a:rPr>
              <a:t>放</a:t>
            </a:r>
            <a:r>
              <a:rPr sz="2300" spc="-815" dirty="0">
                <a:solidFill>
                  <a:srgbClr val="1E487C"/>
                </a:solidFill>
                <a:latin typeface="宋体"/>
                <a:cs typeface="宋体"/>
              </a:rPr>
              <a:t>且</a:t>
            </a:r>
            <a:r>
              <a:rPr sz="3450" spc="-2235" baseline="25362" dirty="0">
                <a:solidFill>
                  <a:srgbClr val="993300"/>
                </a:solidFill>
                <a:latin typeface="宋体"/>
                <a:cs typeface="宋体"/>
              </a:rPr>
              <a:t>动</a:t>
            </a:r>
            <a:r>
              <a:rPr sz="2300" spc="-815" dirty="0">
                <a:solidFill>
                  <a:srgbClr val="1E487C"/>
                </a:solidFill>
                <a:latin typeface="宋体"/>
                <a:cs typeface="宋体"/>
              </a:rPr>
              <a:t>当</a:t>
            </a:r>
            <a:r>
              <a:rPr sz="3450" spc="-2235" baseline="25362" dirty="0">
                <a:solidFill>
                  <a:srgbClr val="993300"/>
                </a:solidFill>
                <a:latin typeface="宋体"/>
                <a:cs typeface="宋体"/>
              </a:rPr>
              <a:t>作</a:t>
            </a:r>
            <a:r>
              <a:rPr sz="2300" spc="-815" dirty="0">
                <a:solidFill>
                  <a:srgbClr val="1E487C"/>
                </a:solidFill>
                <a:latin typeface="宋体"/>
                <a:cs typeface="宋体"/>
              </a:rPr>
              <a:t>电</a:t>
            </a:r>
            <a:r>
              <a:rPr sz="3450" spc="-2235" baseline="25362" dirty="0">
                <a:solidFill>
                  <a:srgbClr val="993300"/>
                </a:solidFill>
                <a:latin typeface="宋体"/>
                <a:cs typeface="宋体"/>
              </a:rPr>
              <a:t>缓</a:t>
            </a:r>
            <a:r>
              <a:rPr sz="2300" spc="-815" dirty="0">
                <a:solidFill>
                  <a:srgbClr val="1E487C"/>
                </a:solidFill>
                <a:latin typeface="宋体"/>
                <a:cs typeface="宋体"/>
              </a:rPr>
              <a:t>动</a:t>
            </a:r>
            <a:r>
              <a:rPr sz="3450" spc="-2235" baseline="25362" dirty="0">
                <a:solidFill>
                  <a:srgbClr val="993300"/>
                </a:solidFill>
                <a:latin typeface="宋体"/>
                <a:cs typeface="宋体"/>
              </a:rPr>
              <a:t>慢</a:t>
            </a:r>
            <a:r>
              <a:rPr sz="2300" spc="-780" dirty="0">
                <a:solidFill>
                  <a:srgbClr val="1E487C"/>
                </a:solidFill>
                <a:latin typeface="宋体"/>
                <a:cs typeface="宋体"/>
              </a:rPr>
              <a:t>机</a:t>
            </a:r>
            <a:r>
              <a:rPr sz="4050" b="1" spc="157" baseline="21604" dirty="0">
                <a:solidFill>
                  <a:srgbClr val="993300"/>
                </a:solidFill>
                <a:latin typeface="Times New Roman"/>
                <a:cs typeface="Times New Roman"/>
              </a:rPr>
              <a:t>,</a:t>
            </a:r>
            <a:r>
              <a:rPr sz="2300" spc="-1565" dirty="0">
                <a:solidFill>
                  <a:srgbClr val="1E487C"/>
                </a:solidFill>
                <a:latin typeface="宋体"/>
                <a:cs typeface="宋体"/>
              </a:rPr>
              <a:t>已</a:t>
            </a:r>
            <a:r>
              <a:rPr sz="3450" spc="-1110" baseline="25362" dirty="0">
                <a:solidFill>
                  <a:srgbClr val="993300"/>
                </a:solidFill>
                <a:latin typeface="宋体"/>
                <a:cs typeface="宋体"/>
              </a:rPr>
              <a:t>将</a:t>
            </a:r>
            <a:r>
              <a:rPr sz="2300" spc="-1565" dirty="0">
                <a:solidFill>
                  <a:srgbClr val="1E487C"/>
                </a:solidFill>
                <a:latin typeface="宋体"/>
                <a:cs typeface="宋体"/>
              </a:rPr>
              <a:t>经</a:t>
            </a:r>
            <a:r>
              <a:rPr sz="3450" spc="-1110" baseline="25362" dirty="0">
                <a:solidFill>
                  <a:srgbClr val="993300"/>
                </a:solidFill>
                <a:latin typeface="宋体"/>
                <a:cs typeface="宋体"/>
              </a:rPr>
              <a:t>因</a:t>
            </a:r>
            <a:r>
              <a:rPr sz="2300" spc="-1490" dirty="0">
                <a:solidFill>
                  <a:srgbClr val="1E487C"/>
                </a:solidFill>
                <a:latin typeface="宋体"/>
                <a:cs typeface="宋体"/>
              </a:rPr>
              <a:t>起</a:t>
            </a:r>
            <a:r>
              <a:rPr sz="4050" b="1" spc="-270" baseline="21604" dirty="0">
                <a:solidFill>
                  <a:srgbClr val="993300"/>
                </a:solidFill>
                <a:latin typeface="Times New Roman"/>
                <a:cs typeface="Times New Roman"/>
              </a:rPr>
              <a:t>S</a:t>
            </a:r>
            <a:r>
              <a:rPr sz="4050" b="1" spc="-2475" baseline="21604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r>
              <a:rPr sz="2300" spc="-1005" dirty="0">
                <a:solidFill>
                  <a:srgbClr val="1E487C"/>
                </a:solidFill>
                <a:latin typeface="宋体"/>
                <a:cs typeface="宋体"/>
              </a:rPr>
              <a:t>动</a:t>
            </a:r>
            <a:r>
              <a:rPr sz="2550" b="1" u="heavy" spc="-345" baseline="16339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450" spc="-2910" baseline="25362" dirty="0">
                <a:solidFill>
                  <a:srgbClr val="993300"/>
                </a:solidFill>
                <a:latin typeface="宋体"/>
                <a:cs typeface="宋体"/>
              </a:rPr>
              <a:t>的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长</a:t>
            </a:r>
            <a:r>
              <a:rPr sz="2300" spc="-365" dirty="0">
                <a:solidFill>
                  <a:srgbClr val="1E487C"/>
                </a:solidFill>
                <a:latin typeface="宋体"/>
                <a:cs typeface="宋体"/>
              </a:rPr>
              <a:t>动</a:t>
            </a:r>
            <a:r>
              <a:rPr sz="3450" spc="-75" baseline="25362" dirty="0">
                <a:solidFill>
                  <a:srgbClr val="993300"/>
                </a:solidFill>
                <a:latin typeface="宋体"/>
                <a:cs typeface="宋体"/>
              </a:rPr>
              <a:t>断</a:t>
            </a:r>
            <a:endParaRPr sz="3450" baseline="25362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9012" y="5349875"/>
            <a:ext cx="673544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450" baseline="18115" dirty="0">
                <a:solidFill>
                  <a:srgbClr val="1E487C"/>
                </a:solidFill>
                <a:latin typeface="宋体"/>
                <a:cs typeface="宋体"/>
              </a:rPr>
              <a:t>个动作，故不太方便</a:t>
            </a:r>
            <a:r>
              <a:rPr sz="3450" spc="-1560" baseline="18115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r>
              <a:rPr sz="2300" dirty="0">
                <a:solidFill>
                  <a:srgbClr val="993300"/>
                </a:solidFill>
                <a:latin typeface="宋体"/>
                <a:cs typeface="宋体"/>
              </a:rPr>
              <a:t>得电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，并使电动</a:t>
            </a:r>
            <a:r>
              <a:rPr sz="2300" spc="-405" dirty="0">
                <a:solidFill>
                  <a:srgbClr val="1E487C"/>
                </a:solidFill>
                <a:latin typeface="宋体"/>
                <a:cs typeface="宋体"/>
              </a:rPr>
              <a:t>机</a:t>
            </a:r>
            <a:r>
              <a:rPr sz="2550" b="1" spc="-675" baseline="35947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长动</a:t>
            </a:r>
            <a:r>
              <a:rPr sz="2300" spc="-2280" dirty="0">
                <a:solidFill>
                  <a:srgbClr val="1E487C"/>
                </a:solidFill>
                <a:latin typeface="宋体"/>
                <a:cs typeface="宋体"/>
              </a:rPr>
              <a:t>工</a:t>
            </a:r>
            <a:r>
              <a:rPr sz="2550" b="1" spc="-1275" baseline="35947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300" spc="-30" dirty="0">
                <a:solidFill>
                  <a:srgbClr val="1E487C"/>
                </a:solidFill>
                <a:latin typeface="宋体"/>
                <a:cs typeface="宋体"/>
              </a:rPr>
              <a:t>工作。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6812" y="5092700"/>
            <a:ext cx="56686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工作后</a:t>
            </a:r>
            <a:r>
              <a:rPr sz="2300" spc="-640" dirty="0">
                <a:solidFill>
                  <a:srgbClr val="1E487C"/>
                </a:solidFill>
                <a:latin typeface="宋体"/>
                <a:cs typeface="宋体"/>
              </a:rPr>
              <a:t>， 若</a:t>
            </a:r>
            <a:r>
              <a:rPr sz="3450" spc="-1447" baseline="25362" dirty="0">
                <a:solidFill>
                  <a:srgbClr val="993300"/>
                </a:solidFill>
                <a:latin typeface="宋体"/>
                <a:cs typeface="宋体"/>
              </a:rPr>
              <a:t>触</a:t>
            </a:r>
            <a:r>
              <a:rPr sz="2300" spc="-1340" dirty="0">
                <a:solidFill>
                  <a:srgbClr val="1E487C"/>
                </a:solidFill>
                <a:latin typeface="宋体"/>
                <a:cs typeface="宋体"/>
              </a:rPr>
              <a:t>再</a:t>
            </a:r>
            <a:r>
              <a:rPr sz="3450" spc="-1447" baseline="25362" dirty="0">
                <a:solidFill>
                  <a:srgbClr val="993300"/>
                </a:solidFill>
                <a:latin typeface="宋体"/>
                <a:cs typeface="宋体"/>
              </a:rPr>
              <a:t>点</a:t>
            </a:r>
            <a:r>
              <a:rPr sz="2300" spc="-1340" dirty="0">
                <a:solidFill>
                  <a:srgbClr val="1E487C"/>
                </a:solidFill>
                <a:latin typeface="宋体"/>
                <a:cs typeface="宋体"/>
              </a:rPr>
              <a:t>按</a:t>
            </a:r>
            <a:r>
              <a:rPr sz="3450" spc="-1447" baseline="25362" dirty="0">
                <a:solidFill>
                  <a:srgbClr val="993300"/>
                </a:solidFill>
                <a:latin typeface="宋体"/>
                <a:cs typeface="宋体"/>
              </a:rPr>
              <a:t>过</a:t>
            </a:r>
            <a:r>
              <a:rPr sz="2300" spc="-1340" dirty="0">
                <a:solidFill>
                  <a:srgbClr val="1E487C"/>
                </a:solidFill>
                <a:latin typeface="宋体"/>
                <a:cs typeface="宋体"/>
              </a:rPr>
              <a:t>点</a:t>
            </a:r>
            <a:r>
              <a:rPr sz="3450" spc="-1447" baseline="25362" dirty="0">
                <a:solidFill>
                  <a:srgbClr val="993300"/>
                </a:solidFill>
                <a:latin typeface="宋体"/>
                <a:cs typeface="宋体"/>
              </a:rPr>
              <a:t>早</a:t>
            </a:r>
            <a:r>
              <a:rPr sz="2300" spc="-1340" dirty="0">
                <a:solidFill>
                  <a:srgbClr val="1E487C"/>
                </a:solidFill>
                <a:latin typeface="宋体"/>
                <a:cs typeface="宋体"/>
              </a:rPr>
              <a:t>动</a:t>
            </a:r>
            <a:r>
              <a:rPr sz="3450" spc="-1447" baseline="25362" dirty="0">
                <a:solidFill>
                  <a:srgbClr val="993300"/>
                </a:solidFill>
                <a:latin typeface="宋体"/>
                <a:cs typeface="宋体"/>
              </a:rPr>
              <a:t>闭</a:t>
            </a:r>
            <a:r>
              <a:rPr sz="2300" spc="-1340" dirty="0">
                <a:solidFill>
                  <a:srgbClr val="1E487C"/>
                </a:solidFill>
                <a:latin typeface="宋体"/>
                <a:cs typeface="宋体"/>
              </a:rPr>
              <a:t>按</a:t>
            </a:r>
            <a:r>
              <a:rPr sz="3450" spc="-1447" baseline="25362" dirty="0">
                <a:solidFill>
                  <a:srgbClr val="993300"/>
                </a:solidFill>
                <a:latin typeface="宋体"/>
                <a:cs typeface="宋体"/>
              </a:rPr>
              <a:t>合</a:t>
            </a:r>
            <a:r>
              <a:rPr sz="2300" spc="-1305" dirty="0">
                <a:solidFill>
                  <a:srgbClr val="1E487C"/>
                </a:solidFill>
                <a:latin typeface="宋体"/>
                <a:cs typeface="宋体"/>
              </a:rPr>
              <a:t>钮</a:t>
            </a:r>
            <a:r>
              <a:rPr sz="4050" b="1" spc="-225" baseline="21604" dirty="0">
                <a:solidFill>
                  <a:srgbClr val="993300"/>
                </a:solidFill>
                <a:latin typeface="Times New Roman"/>
                <a:cs typeface="Times New Roman"/>
              </a:rPr>
              <a:t>, </a:t>
            </a:r>
            <a:r>
              <a:rPr sz="3450" spc="-2910" baseline="25362" dirty="0">
                <a:solidFill>
                  <a:srgbClr val="993300"/>
                </a:solidFill>
                <a:latin typeface="宋体"/>
                <a:cs typeface="宋体"/>
              </a:rPr>
              <a:t>使</a:t>
            </a:r>
            <a:r>
              <a:rPr sz="2700" b="1" spc="-204" dirty="0">
                <a:solidFill>
                  <a:srgbClr val="1E487C"/>
                </a:solidFill>
                <a:latin typeface="Times New Roman"/>
                <a:cs typeface="Times New Roman"/>
              </a:rPr>
              <a:t>S</a:t>
            </a:r>
            <a:r>
              <a:rPr sz="2700" b="1" spc="-1090" dirty="0">
                <a:solidFill>
                  <a:srgbClr val="1E487C"/>
                </a:solidFill>
                <a:latin typeface="Times New Roman"/>
                <a:cs typeface="Times New Roman"/>
              </a:rPr>
              <a:t>B</a:t>
            </a:r>
            <a:r>
              <a:rPr sz="4050" b="1" spc="-900" baseline="21604" dirty="0">
                <a:solidFill>
                  <a:srgbClr val="993300"/>
                </a:solidFill>
                <a:latin typeface="Times New Roman"/>
                <a:cs typeface="Times New Roman"/>
              </a:rPr>
              <a:t>K</a:t>
            </a:r>
            <a:r>
              <a:rPr sz="2700" b="1" spc="-330" dirty="0">
                <a:solidFill>
                  <a:srgbClr val="1E487C"/>
                </a:solidFill>
                <a:latin typeface="Times New Roman"/>
                <a:cs typeface="Times New Roman"/>
              </a:rPr>
              <a:t>,</a:t>
            </a:r>
            <a:r>
              <a:rPr sz="4050" b="1" spc="-2010" baseline="21604" dirty="0">
                <a:solidFill>
                  <a:srgbClr val="993300"/>
                </a:solidFill>
                <a:latin typeface="Times New Roman"/>
                <a:cs typeface="Times New Roman"/>
              </a:rPr>
              <a:t>M</a:t>
            </a:r>
            <a:r>
              <a:rPr sz="2700" b="1" spc="-540" dirty="0">
                <a:solidFill>
                  <a:srgbClr val="1E487C"/>
                </a:solidFill>
                <a:latin typeface="Times New Roman"/>
                <a:cs typeface="Times New Roman"/>
              </a:rPr>
              <a:t>S</a:t>
            </a:r>
            <a:r>
              <a:rPr sz="3450" spc="-3022" baseline="25362" dirty="0">
                <a:solidFill>
                  <a:srgbClr val="993300"/>
                </a:solidFill>
                <a:latin typeface="宋体"/>
                <a:cs typeface="宋体"/>
              </a:rPr>
              <a:t>继</a:t>
            </a:r>
            <a:r>
              <a:rPr sz="2700" b="1" spc="-190" dirty="0">
                <a:solidFill>
                  <a:srgbClr val="1E487C"/>
                </a:solidFill>
                <a:latin typeface="Times New Roman"/>
                <a:cs typeface="Times New Roman"/>
              </a:rPr>
              <a:t>B</a:t>
            </a:r>
            <a:r>
              <a:rPr sz="2700" b="1" spc="-229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3450" spc="-3247" baseline="25362" dirty="0">
                <a:solidFill>
                  <a:srgbClr val="993300"/>
                </a:solidFill>
                <a:latin typeface="宋体"/>
                <a:cs typeface="宋体"/>
              </a:rPr>
              <a:t>续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将</a:t>
            </a:r>
            <a:r>
              <a:rPr sz="3450" spc="-3247" baseline="25362" dirty="0">
                <a:solidFill>
                  <a:srgbClr val="993300"/>
                </a:solidFill>
                <a:latin typeface="宋体"/>
                <a:cs typeface="宋体"/>
              </a:rPr>
              <a:t>自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不</a:t>
            </a:r>
            <a:r>
              <a:rPr sz="3450" spc="-3247" baseline="25362" dirty="0">
                <a:solidFill>
                  <a:srgbClr val="993300"/>
                </a:solidFill>
                <a:latin typeface="宋体"/>
                <a:cs typeface="宋体"/>
              </a:rPr>
              <a:t>锁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能</a:t>
            </a:r>
            <a:r>
              <a:rPr sz="3450" spc="-3247" baseline="25362" dirty="0">
                <a:solidFill>
                  <a:srgbClr val="993300"/>
                </a:solidFill>
                <a:latin typeface="宋体"/>
                <a:cs typeface="宋体"/>
              </a:rPr>
              <a:t>而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再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62212" y="5483225"/>
            <a:ext cx="12077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起作用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95275" y="168275"/>
            <a:ext cx="203644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0" spc="-45" dirty="0">
                <a:solidFill>
                  <a:srgbClr val="000099"/>
                </a:solidFill>
                <a:latin typeface="宋体"/>
                <a:cs typeface="宋体"/>
              </a:rPr>
              <a:t>3</a:t>
            </a:r>
            <a:r>
              <a:rPr sz="2300" b="0" spc="-70" dirty="0">
                <a:solidFill>
                  <a:srgbClr val="000099"/>
                </a:solidFill>
                <a:latin typeface="宋体"/>
                <a:cs typeface="宋体"/>
              </a:rPr>
              <a:t>.点动控制线路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" y="1266825"/>
            <a:ext cx="7972424" cy="42274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581025"/>
            <a:ext cx="6438899" cy="52863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0" spc="-254" dirty="0">
                <a:latin typeface="Times New Roman"/>
                <a:cs typeface="Times New Roman"/>
              </a:rPr>
              <a:t>1</a:t>
            </a:r>
            <a:r>
              <a:rPr b="0" spc="-75" dirty="0">
                <a:latin typeface="宋体"/>
                <a:cs typeface="宋体"/>
              </a:rPr>
              <a:t>、填空题</a:t>
            </a:r>
            <a:r>
              <a:rPr b="0" spc="-200" dirty="0">
                <a:latin typeface="宋体"/>
                <a:cs typeface="宋体"/>
              </a:rPr>
              <a:t>（</a:t>
            </a:r>
            <a:r>
              <a:rPr sz="3050" b="0" spc="-200" dirty="0">
                <a:latin typeface="Times New Roman"/>
                <a:cs typeface="Times New Roman"/>
              </a:rPr>
              <a:t>20</a:t>
            </a:r>
            <a:r>
              <a:rPr b="0" spc="-75" dirty="0">
                <a:latin typeface="宋体"/>
                <a:cs typeface="宋体"/>
              </a:rPr>
              <a:t>分，每空</a:t>
            </a:r>
            <a:r>
              <a:rPr sz="3050" b="0" spc="-254" dirty="0">
                <a:latin typeface="Times New Roman"/>
                <a:cs typeface="Times New Roman"/>
              </a:rPr>
              <a:t>1</a:t>
            </a:r>
            <a:r>
              <a:rPr b="0" spc="-75" dirty="0">
                <a:latin typeface="宋体"/>
                <a:cs typeface="宋体"/>
              </a:rPr>
              <a:t>分或</a:t>
            </a:r>
            <a:r>
              <a:rPr sz="3050" b="0" spc="-254" dirty="0">
                <a:latin typeface="Times New Roman"/>
                <a:cs typeface="Times New Roman"/>
              </a:rPr>
              <a:t>2</a:t>
            </a:r>
            <a:r>
              <a:rPr b="0" spc="-75" dirty="0">
                <a:latin typeface="宋体"/>
                <a:cs typeface="宋体"/>
              </a:rPr>
              <a:t>分</a:t>
            </a:r>
            <a:r>
              <a:rPr b="0" spc="-50" dirty="0">
                <a:latin typeface="宋体"/>
                <a:cs typeface="宋体"/>
              </a:rPr>
              <a:t>）</a:t>
            </a:r>
            <a:endParaRPr sz="30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587" y="1025525"/>
            <a:ext cx="459740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ts val="3170"/>
              </a:lnSpc>
              <a:spcBef>
                <a:spcPts val="100"/>
              </a:spcBef>
            </a:pPr>
            <a:r>
              <a:rPr sz="2700" b="1" spc="-27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宋体"/>
                <a:cs typeface="宋体"/>
              </a:rPr>
              <a:t>、他励直流电动机的制动方法有</a:t>
            </a:r>
            <a:r>
              <a:rPr sz="2300" spc="-50" dirty="0">
                <a:latin typeface="宋体"/>
                <a:cs typeface="宋体"/>
              </a:rPr>
              <a:t>（</a:t>
            </a:r>
            <a:endParaRPr sz="2300">
              <a:latin typeface="宋体"/>
              <a:cs typeface="宋体"/>
            </a:endParaRPr>
          </a:p>
          <a:p>
            <a:pPr marL="12700">
              <a:lnSpc>
                <a:spcPts val="2690"/>
              </a:lnSpc>
              <a:tabLst>
                <a:tab pos="1174115" algn="l"/>
              </a:tabLst>
            </a:pPr>
            <a:r>
              <a:rPr sz="2300" spc="-50" dirty="0">
                <a:latin typeface="宋体"/>
                <a:cs typeface="宋体"/>
              </a:rPr>
              <a:t>（</a:t>
            </a:r>
            <a:r>
              <a:rPr sz="2300" dirty="0">
                <a:latin typeface="宋体"/>
                <a:cs typeface="宋体"/>
              </a:rPr>
              <a:t>	）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012" y="1073150"/>
            <a:ext cx="91122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）、</a:t>
            </a:r>
            <a:r>
              <a:rPr sz="2300" spc="-50" dirty="0">
                <a:latin typeface="宋体"/>
                <a:cs typeface="宋体"/>
              </a:rPr>
              <a:t>（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0937" y="1073150"/>
            <a:ext cx="61595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）</a:t>
            </a:r>
            <a:r>
              <a:rPr sz="2300" spc="-50" dirty="0">
                <a:latin typeface="宋体"/>
                <a:cs typeface="宋体"/>
              </a:rPr>
              <a:t>、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587" y="2168525"/>
            <a:ext cx="7702550" cy="7226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65"/>
              </a:spcBef>
              <a:tabLst>
                <a:tab pos="2640965" algn="l"/>
              </a:tabLst>
            </a:pPr>
            <a:r>
              <a:rPr sz="2300" dirty="0">
                <a:latin typeface="宋体"/>
                <a:cs typeface="宋体"/>
              </a:rPr>
              <a:t>三相鼠笼式异步电动机在相同电源电压下，空载启动比满</a:t>
            </a:r>
            <a:r>
              <a:rPr sz="2300" spc="-50" dirty="0">
                <a:latin typeface="宋体"/>
                <a:cs typeface="宋体"/>
              </a:rPr>
              <a:t>载</a:t>
            </a:r>
            <a:r>
              <a:rPr sz="2300" dirty="0">
                <a:latin typeface="宋体"/>
                <a:cs typeface="宋体"/>
              </a:rPr>
              <a:t>启动的启动转矩</a:t>
            </a:r>
            <a:r>
              <a:rPr sz="2300" spc="-50" dirty="0">
                <a:latin typeface="宋体"/>
                <a:cs typeface="宋体"/>
              </a:rPr>
              <a:t>（</a:t>
            </a:r>
            <a:r>
              <a:rPr sz="2300" dirty="0">
                <a:latin typeface="宋体"/>
                <a:cs typeface="宋体"/>
              </a:rPr>
              <a:t>	）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218" y="622463"/>
            <a:ext cx="7278588" cy="49814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25" y="234950"/>
            <a:ext cx="41421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000099"/>
                </a:solidFill>
              </a:rPr>
              <a:t>4</a:t>
            </a:r>
            <a:r>
              <a:rPr spc="-20" dirty="0">
                <a:solidFill>
                  <a:srgbClr val="000099"/>
                </a:solidFill>
              </a:rPr>
              <a:t>.多电动机的连锁控制线路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964564"/>
            <a:ext cx="7103745" cy="1035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6115">
              <a:lnSpc>
                <a:spcPct val="135200"/>
              </a:lnSpc>
              <a:spcBef>
                <a:spcPts val="95"/>
              </a:spcBef>
              <a:buSzPct val="110204"/>
              <a:buFont typeface="Lucida Sans Unicode"/>
              <a:buChar char="•"/>
              <a:tabLst>
                <a:tab pos="678815" algn="l"/>
                <a:tab pos="679450" algn="l"/>
              </a:tabLst>
            </a:pPr>
            <a:r>
              <a:rPr sz="2450" b="1" spc="-70" dirty="0">
                <a:solidFill>
                  <a:srgbClr val="000099"/>
                </a:solidFill>
                <a:latin typeface="微软雅黑"/>
                <a:cs typeface="微软雅黑"/>
              </a:rPr>
              <a:t>保护一个电器通电时，另一个电器不能通电，若需后者通电，则前者必须先断电的一种保护。</a:t>
            </a:r>
            <a:endParaRPr sz="24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862" y="3340100"/>
            <a:ext cx="1122045" cy="8026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00"/>
              </a:spcBef>
            </a:pPr>
            <a:r>
              <a:rPr sz="1700" b="1" dirty="0">
                <a:solidFill>
                  <a:srgbClr val="FF0000"/>
                </a:solidFill>
                <a:latin typeface="微软雅黑"/>
                <a:cs typeface="微软雅黑"/>
              </a:rPr>
              <a:t>启动顺</a:t>
            </a:r>
            <a:r>
              <a:rPr sz="1700" b="1" spc="-50" dirty="0">
                <a:solidFill>
                  <a:srgbClr val="FF0000"/>
                </a:solidFill>
                <a:latin typeface="微软雅黑"/>
                <a:cs typeface="微软雅黑"/>
              </a:rPr>
              <a:t>序 </a:t>
            </a:r>
            <a:r>
              <a:rPr sz="1700" b="1" dirty="0">
                <a:solidFill>
                  <a:srgbClr val="FF0000"/>
                </a:solidFill>
                <a:latin typeface="微软雅黑"/>
                <a:cs typeface="微软雅黑"/>
              </a:rPr>
              <a:t>停车顺</a:t>
            </a:r>
            <a:r>
              <a:rPr sz="1700" b="1" spc="-50" dirty="0">
                <a:solidFill>
                  <a:srgbClr val="FF0000"/>
                </a:solidFill>
                <a:latin typeface="微软雅黑"/>
                <a:cs typeface="微软雅黑"/>
              </a:rPr>
              <a:t>序 </a:t>
            </a:r>
            <a:r>
              <a:rPr sz="1700" b="1" dirty="0">
                <a:solidFill>
                  <a:srgbClr val="FF0000"/>
                </a:solidFill>
                <a:latin typeface="微软雅黑"/>
                <a:cs typeface="微软雅黑"/>
              </a:rPr>
              <a:t>长动、点</a:t>
            </a:r>
            <a:r>
              <a:rPr sz="1700" b="1" spc="-50" dirty="0">
                <a:solidFill>
                  <a:srgbClr val="FF0000"/>
                </a:solidFill>
                <a:latin typeface="微软雅黑"/>
                <a:cs typeface="微软雅黑"/>
              </a:rPr>
              <a:t>动</a:t>
            </a:r>
            <a:endParaRPr sz="17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350" y="2057400"/>
            <a:ext cx="7772400" cy="3800475"/>
            <a:chOff x="641350" y="2057400"/>
            <a:chExt cx="7772400" cy="3800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0275" y="2209800"/>
              <a:ext cx="4943474" cy="28335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350" y="2371725"/>
              <a:ext cx="2790825" cy="3486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0750" y="2057400"/>
              <a:ext cx="4924424" cy="30956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4112" y="73025"/>
            <a:ext cx="32848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001F5F"/>
                </a:solidFill>
              </a:rPr>
              <a:t>1）</a:t>
            </a:r>
            <a:r>
              <a:rPr spc="-20" dirty="0">
                <a:solidFill>
                  <a:srgbClr val="001F5F"/>
                </a:solidFill>
              </a:rPr>
              <a:t>两台电动机的互锁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1025" y="823594"/>
            <a:ext cx="5574665" cy="76835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439"/>
              </a:spcBef>
              <a:buFont typeface="Lucida Sans Unicode"/>
              <a:buChar char="•"/>
              <a:tabLst>
                <a:tab pos="278765" algn="l"/>
                <a:tab pos="279400" algn="l"/>
              </a:tabLst>
            </a:pPr>
            <a:r>
              <a:rPr sz="2150" b="1" spc="-235" dirty="0">
                <a:solidFill>
                  <a:srgbClr val="001F5F"/>
                </a:solidFill>
                <a:latin typeface="Times New Roman"/>
                <a:cs typeface="Times New Roman"/>
              </a:rPr>
              <a:t>1M</a:t>
            </a:r>
            <a:r>
              <a:rPr sz="1850" b="1" spc="-50" dirty="0">
                <a:solidFill>
                  <a:srgbClr val="001F5F"/>
                </a:solidFill>
                <a:latin typeface="微软雅黑"/>
                <a:cs typeface="微软雅黑"/>
              </a:rPr>
              <a:t>启动，</a:t>
            </a:r>
            <a:r>
              <a:rPr sz="215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2M</a:t>
            </a:r>
            <a:r>
              <a:rPr sz="1850" b="1" dirty="0">
                <a:solidFill>
                  <a:srgbClr val="001F5F"/>
                </a:solidFill>
                <a:latin typeface="微软雅黑"/>
                <a:cs typeface="微软雅黑"/>
              </a:rPr>
              <a:t>才能启动，</a:t>
            </a:r>
            <a:r>
              <a:rPr sz="1850" b="1" spc="-10" dirty="0">
                <a:solidFill>
                  <a:srgbClr val="CC0000"/>
                </a:solidFill>
                <a:latin typeface="微软雅黑"/>
                <a:cs typeface="微软雅黑"/>
              </a:rPr>
              <a:t>但同时停车</a:t>
            </a:r>
            <a:endParaRPr sz="1850">
              <a:latin typeface="微软雅黑"/>
              <a:cs typeface="微软雅黑"/>
            </a:endParaRPr>
          </a:p>
          <a:p>
            <a:pPr marL="274320" indent="-262255">
              <a:lnSpc>
                <a:spcPct val="100000"/>
              </a:lnSpc>
              <a:spcBef>
                <a:spcPts val="345"/>
              </a:spcBef>
              <a:buSzPct val="116216"/>
              <a:buFont typeface="Lucida Sans Unicode"/>
              <a:buChar char="•"/>
              <a:tabLst>
                <a:tab pos="274320" algn="l"/>
                <a:tab pos="274955" algn="l"/>
              </a:tabLst>
            </a:pPr>
            <a:r>
              <a:rPr sz="1850" b="1" dirty="0">
                <a:solidFill>
                  <a:srgbClr val="001F5F"/>
                </a:solidFill>
                <a:latin typeface="微软雅黑"/>
                <a:cs typeface="微软雅黑"/>
              </a:rPr>
              <a:t>如润滑油泵</a:t>
            </a:r>
            <a:r>
              <a:rPr sz="2150" b="1" spc="-220" dirty="0">
                <a:solidFill>
                  <a:srgbClr val="001F5F"/>
                </a:solidFill>
                <a:latin typeface="Times New Roman"/>
                <a:cs typeface="Times New Roman"/>
              </a:rPr>
              <a:t>(1M)</a:t>
            </a:r>
            <a:r>
              <a:rPr sz="1850" b="1" dirty="0">
                <a:solidFill>
                  <a:srgbClr val="001F5F"/>
                </a:solidFill>
                <a:latin typeface="微软雅黑"/>
                <a:cs typeface="微软雅黑"/>
              </a:rPr>
              <a:t>必须先启动</a:t>
            </a:r>
            <a:r>
              <a:rPr sz="2150" b="1" spc="-21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850" b="1" dirty="0">
                <a:solidFill>
                  <a:srgbClr val="001F5F"/>
                </a:solidFill>
                <a:latin typeface="微软雅黑"/>
                <a:cs typeface="微软雅黑"/>
              </a:rPr>
              <a:t>主传动</a:t>
            </a:r>
            <a:r>
              <a:rPr sz="2150" b="1" spc="-220" dirty="0">
                <a:solidFill>
                  <a:srgbClr val="001F5F"/>
                </a:solidFill>
                <a:latin typeface="Times New Roman"/>
                <a:cs typeface="Times New Roman"/>
              </a:rPr>
              <a:t>(2M)</a:t>
            </a:r>
            <a:r>
              <a:rPr sz="1850" b="1" spc="-10" dirty="0">
                <a:solidFill>
                  <a:srgbClr val="001F5F"/>
                </a:solidFill>
                <a:latin typeface="微软雅黑"/>
                <a:cs typeface="微软雅黑"/>
              </a:rPr>
              <a:t>才能再启动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3775" y="5397500"/>
            <a:ext cx="192214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75" dirty="0">
                <a:solidFill>
                  <a:srgbClr val="CC0000"/>
                </a:solidFill>
                <a:latin typeface="宋体"/>
                <a:cs typeface="宋体"/>
              </a:rPr>
              <a:t>工作互锁，同时停</a:t>
            </a:r>
            <a:r>
              <a:rPr sz="1700" spc="-50" dirty="0">
                <a:solidFill>
                  <a:srgbClr val="CC0000"/>
                </a:solidFill>
                <a:latin typeface="宋体"/>
                <a:cs typeface="宋体"/>
              </a:rPr>
              <a:t>车</a:t>
            </a:r>
            <a:endParaRPr sz="1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462" y="92075"/>
            <a:ext cx="32848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001F5F"/>
                </a:solidFill>
              </a:rPr>
              <a:t>1）</a:t>
            </a:r>
            <a:r>
              <a:rPr spc="-20" dirty="0">
                <a:solidFill>
                  <a:srgbClr val="001F5F"/>
                </a:solidFill>
              </a:rPr>
              <a:t>两台电动机的互锁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225" y="716562"/>
            <a:ext cx="4145915" cy="12528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8290" indent="-275590">
              <a:lnSpc>
                <a:spcPct val="100000"/>
              </a:lnSpc>
              <a:spcBef>
                <a:spcPts val="805"/>
              </a:spcBef>
              <a:buSzPct val="102564"/>
              <a:buFont typeface="Lucida Sans Unicode"/>
              <a:buChar char="•"/>
              <a:tabLst>
                <a:tab pos="288290" algn="l"/>
                <a:tab pos="288925" algn="l"/>
              </a:tabLst>
            </a:pPr>
            <a:r>
              <a:rPr sz="195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1M</a:t>
            </a:r>
            <a:r>
              <a:rPr sz="1800" b="1" spc="-45" dirty="0">
                <a:solidFill>
                  <a:srgbClr val="001F5F"/>
                </a:solidFill>
                <a:latin typeface="微软雅黑"/>
                <a:cs typeface="微软雅黑"/>
              </a:rPr>
              <a:t>启动，</a:t>
            </a:r>
            <a:r>
              <a:rPr sz="195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2M</a:t>
            </a:r>
            <a:r>
              <a:rPr sz="1800" b="1" spc="-10" dirty="0">
                <a:solidFill>
                  <a:srgbClr val="001F5F"/>
                </a:solidFill>
                <a:latin typeface="微软雅黑"/>
                <a:cs typeface="微软雅黑"/>
              </a:rPr>
              <a:t>才能启动，</a:t>
            </a:r>
            <a:r>
              <a:rPr sz="1800" b="1" spc="-20" dirty="0">
                <a:solidFill>
                  <a:srgbClr val="CC0000"/>
                </a:solidFill>
                <a:latin typeface="微软雅黑"/>
                <a:cs typeface="微软雅黑"/>
              </a:rPr>
              <a:t>可以单独停车</a:t>
            </a:r>
            <a:endParaRPr sz="1800">
              <a:latin typeface="微软雅黑"/>
              <a:cs typeface="微软雅黑"/>
            </a:endParaRPr>
          </a:p>
          <a:p>
            <a:pPr marL="283845" indent="-271780">
              <a:lnSpc>
                <a:spcPct val="100000"/>
              </a:lnSpc>
              <a:spcBef>
                <a:spcPts val="810"/>
              </a:spcBef>
              <a:buSzPct val="111111"/>
              <a:buFont typeface="Lucida Sans Unicode"/>
              <a:buChar char="•"/>
              <a:tabLst>
                <a:tab pos="283845" algn="l"/>
                <a:tab pos="284480" algn="l"/>
              </a:tabLst>
            </a:pPr>
            <a:r>
              <a:rPr sz="1800" b="1" spc="-10" dirty="0">
                <a:solidFill>
                  <a:srgbClr val="001F5F"/>
                </a:solidFill>
                <a:latin typeface="微软雅黑"/>
                <a:cs typeface="微软雅黑"/>
              </a:rPr>
              <a:t>主轴旋转</a:t>
            </a:r>
            <a:r>
              <a:rPr sz="195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(1M),</a:t>
            </a:r>
            <a:r>
              <a:rPr sz="1800" b="1" spc="-10" dirty="0">
                <a:solidFill>
                  <a:srgbClr val="001F5F"/>
                </a:solidFill>
                <a:latin typeface="微软雅黑"/>
                <a:cs typeface="微软雅黑"/>
              </a:rPr>
              <a:t>进给装置</a:t>
            </a:r>
            <a:r>
              <a:rPr sz="1950" b="1" spc="-150" dirty="0">
                <a:solidFill>
                  <a:srgbClr val="001F5F"/>
                </a:solidFill>
                <a:latin typeface="Times New Roman"/>
                <a:cs typeface="Times New Roman"/>
              </a:rPr>
              <a:t>(2M)</a:t>
            </a:r>
            <a:r>
              <a:rPr sz="1800" b="1" spc="-20" dirty="0">
                <a:solidFill>
                  <a:srgbClr val="001F5F"/>
                </a:solidFill>
                <a:latin typeface="微软雅黑"/>
                <a:cs typeface="微软雅黑"/>
              </a:rPr>
              <a:t>才能工作</a:t>
            </a:r>
            <a:endParaRPr sz="1800">
              <a:latin typeface="微软雅黑"/>
              <a:cs typeface="微软雅黑"/>
            </a:endParaRPr>
          </a:p>
          <a:p>
            <a:pPr marL="283845" indent="-271780">
              <a:lnSpc>
                <a:spcPct val="100000"/>
              </a:lnSpc>
              <a:spcBef>
                <a:spcPts val="1060"/>
              </a:spcBef>
              <a:buSzPct val="111111"/>
              <a:buFont typeface="Lucida Sans Unicode"/>
              <a:buChar char="•"/>
              <a:tabLst>
                <a:tab pos="283845" algn="l"/>
                <a:tab pos="284480" algn="l"/>
              </a:tabLst>
            </a:pPr>
            <a:r>
              <a:rPr sz="1800" b="1" spc="-10" dirty="0">
                <a:solidFill>
                  <a:srgbClr val="001F5F"/>
                </a:solidFill>
                <a:latin typeface="微软雅黑"/>
                <a:cs typeface="微软雅黑"/>
              </a:rPr>
              <a:t>可单独</a:t>
            </a:r>
            <a:r>
              <a:rPr sz="2000" spc="-25" dirty="0">
                <a:solidFill>
                  <a:srgbClr val="001F5F"/>
                </a:solidFill>
                <a:latin typeface="宋体"/>
                <a:cs typeface="宋体"/>
              </a:rPr>
              <a:t>停车</a:t>
            </a:r>
            <a:endParaRPr sz="20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775" y="2371725"/>
            <a:ext cx="2790825" cy="3486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8575" y="1400175"/>
            <a:ext cx="2952750" cy="4381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76837" y="1406525"/>
            <a:ext cx="283654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工作互锁,可单独停</a:t>
            </a:r>
            <a:r>
              <a:rPr sz="2300" spc="-50" dirty="0">
                <a:solidFill>
                  <a:srgbClr val="FF0000"/>
                </a:solidFill>
                <a:latin typeface="宋体"/>
                <a:cs typeface="宋体"/>
              </a:rPr>
              <a:t>车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6335" y="2657475"/>
            <a:ext cx="5304589" cy="30674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387" y="642619"/>
            <a:ext cx="6998970" cy="13036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90"/>
              </a:spcBef>
            </a:pPr>
            <a:r>
              <a:rPr sz="2150" spc="-434" dirty="0">
                <a:solidFill>
                  <a:srgbClr val="CC0000"/>
                </a:solidFill>
                <a:latin typeface="Lucida Sans Unicode"/>
                <a:cs typeface="Lucida Sans Unicode"/>
              </a:rPr>
              <a:t>•</a:t>
            </a:r>
            <a:r>
              <a:rPr sz="2150" b="1" spc="-434" dirty="0">
                <a:solidFill>
                  <a:srgbClr val="CC0000"/>
                </a:solidFill>
                <a:latin typeface="Times New Roman"/>
                <a:cs typeface="Times New Roman"/>
              </a:rPr>
              <a:t>1M</a:t>
            </a:r>
            <a:r>
              <a:rPr sz="1850" b="1" dirty="0">
                <a:solidFill>
                  <a:srgbClr val="CC0000"/>
                </a:solidFill>
                <a:latin typeface="微软雅黑"/>
                <a:cs typeface="微软雅黑"/>
              </a:rPr>
              <a:t>启动</a:t>
            </a:r>
            <a:r>
              <a:rPr sz="1850" b="1" spc="-145" dirty="0">
                <a:solidFill>
                  <a:srgbClr val="CC0000"/>
                </a:solidFill>
                <a:latin typeface="微软雅黑"/>
                <a:cs typeface="微软雅黑"/>
              </a:rPr>
              <a:t>，</a:t>
            </a:r>
            <a:r>
              <a:rPr sz="2150" b="1" spc="-145" dirty="0">
                <a:solidFill>
                  <a:srgbClr val="CC0000"/>
                </a:solidFill>
                <a:latin typeface="Times New Roman"/>
                <a:cs typeface="Times New Roman"/>
              </a:rPr>
              <a:t>2M</a:t>
            </a:r>
            <a:r>
              <a:rPr sz="1850" b="1" dirty="0">
                <a:solidFill>
                  <a:srgbClr val="CC0000"/>
                </a:solidFill>
                <a:latin typeface="微软雅黑"/>
                <a:cs typeface="微软雅黑"/>
              </a:rPr>
              <a:t>才能启动，且</a:t>
            </a:r>
            <a:r>
              <a:rPr sz="2150" b="1" spc="-235" dirty="0">
                <a:solidFill>
                  <a:srgbClr val="CC0000"/>
                </a:solidFill>
                <a:latin typeface="Times New Roman"/>
                <a:cs typeface="Times New Roman"/>
              </a:rPr>
              <a:t>2M</a:t>
            </a:r>
            <a:r>
              <a:rPr sz="1850" b="1" dirty="0">
                <a:solidFill>
                  <a:srgbClr val="CC0000"/>
                </a:solidFill>
                <a:latin typeface="微软雅黑"/>
                <a:cs typeface="微软雅黑"/>
              </a:rPr>
              <a:t>停止后</a:t>
            </a:r>
            <a:r>
              <a:rPr sz="2150" b="1" spc="-235" dirty="0">
                <a:solidFill>
                  <a:srgbClr val="CC0000"/>
                </a:solidFill>
                <a:latin typeface="Times New Roman"/>
                <a:cs typeface="Times New Roman"/>
              </a:rPr>
              <a:t>1M</a:t>
            </a:r>
            <a:r>
              <a:rPr sz="1850" b="1" dirty="0">
                <a:solidFill>
                  <a:srgbClr val="CC0000"/>
                </a:solidFill>
                <a:latin typeface="微软雅黑"/>
                <a:cs typeface="微软雅黑"/>
              </a:rPr>
              <a:t>才可以停</a:t>
            </a:r>
            <a:r>
              <a:rPr sz="1850" b="1" spc="-50" dirty="0">
                <a:solidFill>
                  <a:srgbClr val="CC0000"/>
                </a:solidFill>
                <a:latin typeface="微软雅黑"/>
                <a:cs typeface="微软雅黑"/>
              </a:rPr>
              <a:t>车</a:t>
            </a:r>
            <a:endParaRPr sz="1850">
              <a:latin typeface="微软雅黑"/>
              <a:cs typeface="微软雅黑"/>
            </a:endParaRPr>
          </a:p>
          <a:p>
            <a:pPr marL="12700" marR="5080" indent="4445">
              <a:lnSpc>
                <a:spcPts val="3379"/>
              </a:lnSpc>
              <a:spcBef>
                <a:spcPts val="40"/>
              </a:spcBef>
            </a:pPr>
            <a:r>
              <a:rPr sz="2150" spc="-880" dirty="0">
                <a:solidFill>
                  <a:srgbClr val="001F5F"/>
                </a:solidFill>
                <a:latin typeface="Lucida Sans Unicode"/>
                <a:cs typeface="Lucida Sans Unicode"/>
              </a:rPr>
              <a:t>•</a:t>
            </a:r>
            <a:r>
              <a:rPr sz="1850" b="1" dirty="0">
                <a:solidFill>
                  <a:srgbClr val="001F5F"/>
                </a:solidFill>
                <a:latin typeface="微软雅黑"/>
                <a:cs typeface="微软雅黑"/>
              </a:rPr>
              <a:t>如铣床的要求：主轴旋转，进给装置才能工作。进给装置停止</a:t>
            </a:r>
            <a:r>
              <a:rPr sz="1850" b="1" spc="-25" dirty="0">
                <a:solidFill>
                  <a:srgbClr val="001F5F"/>
                </a:solidFill>
                <a:latin typeface="微软雅黑"/>
                <a:cs typeface="微软雅黑"/>
              </a:rPr>
              <a:t>，主</a:t>
            </a:r>
            <a:r>
              <a:rPr sz="1850" b="1" dirty="0">
                <a:solidFill>
                  <a:srgbClr val="001F5F"/>
                </a:solidFill>
                <a:latin typeface="微软雅黑"/>
                <a:cs typeface="微软雅黑"/>
              </a:rPr>
              <a:t>轴才能停止</a:t>
            </a:r>
            <a:r>
              <a:rPr sz="1850" b="1" spc="-50" dirty="0">
                <a:solidFill>
                  <a:srgbClr val="001F5F"/>
                </a:solidFill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025" y="6350"/>
            <a:ext cx="31991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90" dirty="0">
                <a:solidFill>
                  <a:srgbClr val="001F5F"/>
                </a:solidFill>
                <a:latin typeface="宋体"/>
                <a:cs typeface="宋体"/>
              </a:rPr>
              <a:t>1）</a:t>
            </a:r>
            <a:r>
              <a:rPr b="0" spc="-85" dirty="0">
                <a:solidFill>
                  <a:srgbClr val="001F5F"/>
                </a:solidFill>
                <a:latin typeface="宋体"/>
                <a:cs typeface="宋体"/>
              </a:rPr>
              <a:t>两台电动机的互锁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50925" y="2371725"/>
            <a:ext cx="5810250" cy="3667125"/>
            <a:chOff x="1050925" y="2371725"/>
            <a:chExt cx="5810250" cy="3667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532" y="2371725"/>
              <a:ext cx="5520642" cy="32615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925" y="2371725"/>
              <a:ext cx="5553074" cy="2971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7675" y="5543550"/>
              <a:ext cx="3257550" cy="4953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81175" y="5549900"/>
            <a:ext cx="31134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0" dirty="0">
                <a:solidFill>
                  <a:srgbClr val="FF0000"/>
                </a:solidFill>
                <a:latin typeface="微软雅黑"/>
                <a:cs typeface="微软雅黑"/>
              </a:rPr>
              <a:t>工作、停车都有互锁</a:t>
            </a:r>
            <a:endParaRPr sz="27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612" y="642619"/>
            <a:ext cx="6741795" cy="13036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90"/>
              </a:spcBef>
            </a:pPr>
            <a:r>
              <a:rPr sz="2150" b="1" spc="-235" dirty="0">
                <a:solidFill>
                  <a:srgbClr val="CC0000"/>
                </a:solidFill>
                <a:latin typeface="Times New Roman"/>
                <a:cs typeface="Times New Roman"/>
              </a:rPr>
              <a:t>1M</a:t>
            </a:r>
            <a:r>
              <a:rPr sz="1850" b="1" dirty="0">
                <a:solidFill>
                  <a:srgbClr val="CC0000"/>
                </a:solidFill>
                <a:latin typeface="微软雅黑"/>
                <a:cs typeface="微软雅黑"/>
              </a:rPr>
              <a:t>和</a:t>
            </a:r>
            <a:r>
              <a:rPr sz="2150" b="1" spc="-235" dirty="0">
                <a:solidFill>
                  <a:srgbClr val="CC0000"/>
                </a:solidFill>
                <a:latin typeface="Times New Roman"/>
                <a:cs typeface="Times New Roman"/>
              </a:rPr>
              <a:t>2M</a:t>
            </a:r>
            <a:r>
              <a:rPr sz="1850" b="1" dirty="0">
                <a:solidFill>
                  <a:srgbClr val="CC0000"/>
                </a:solidFill>
                <a:latin typeface="微软雅黑"/>
                <a:cs typeface="微软雅黑"/>
              </a:rPr>
              <a:t>不能同时工</a:t>
            </a:r>
            <a:r>
              <a:rPr sz="1850" b="1" spc="-50" dirty="0">
                <a:solidFill>
                  <a:srgbClr val="CC0000"/>
                </a:solidFill>
                <a:latin typeface="微软雅黑"/>
                <a:cs typeface="微软雅黑"/>
              </a:rPr>
              <a:t>作</a:t>
            </a:r>
            <a:endParaRPr sz="1850">
              <a:latin typeface="微软雅黑"/>
              <a:cs typeface="微软雅黑"/>
            </a:endParaRPr>
          </a:p>
          <a:p>
            <a:pPr marL="12700" marR="5080">
              <a:lnSpc>
                <a:spcPts val="3379"/>
              </a:lnSpc>
              <a:spcBef>
                <a:spcPts val="40"/>
              </a:spcBef>
            </a:pPr>
            <a:r>
              <a:rPr sz="1850" b="1" dirty="0">
                <a:solidFill>
                  <a:srgbClr val="000099"/>
                </a:solidFill>
                <a:latin typeface="微软雅黑"/>
                <a:cs typeface="微软雅黑"/>
              </a:rPr>
              <a:t>如龙门刨床的横粱与工作台之间</a:t>
            </a:r>
            <a:r>
              <a:rPr sz="2150" b="1" spc="-210" dirty="0">
                <a:solidFill>
                  <a:srgbClr val="000099"/>
                </a:solidFill>
                <a:latin typeface="Times New Roman"/>
                <a:cs typeface="Times New Roman"/>
              </a:rPr>
              <a:t>,</a:t>
            </a:r>
            <a:r>
              <a:rPr sz="1850" b="1" dirty="0">
                <a:solidFill>
                  <a:srgbClr val="000099"/>
                </a:solidFill>
                <a:latin typeface="微软雅黑"/>
                <a:cs typeface="微软雅黑"/>
              </a:rPr>
              <a:t>刀架的进给与快速移动之间要</a:t>
            </a:r>
            <a:r>
              <a:rPr sz="1850" b="1" spc="-50" dirty="0">
                <a:solidFill>
                  <a:srgbClr val="000099"/>
                </a:solidFill>
                <a:latin typeface="微软雅黑"/>
                <a:cs typeface="微软雅黑"/>
              </a:rPr>
              <a:t>求</a:t>
            </a:r>
            <a:r>
              <a:rPr sz="1850" b="1" dirty="0">
                <a:solidFill>
                  <a:srgbClr val="000099"/>
                </a:solidFill>
                <a:latin typeface="微软雅黑"/>
                <a:cs typeface="微软雅黑"/>
              </a:rPr>
              <a:t>两者不能同时工</a:t>
            </a:r>
            <a:r>
              <a:rPr sz="1850" b="1" spc="-50" dirty="0">
                <a:solidFill>
                  <a:srgbClr val="000099"/>
                </a:solidFill>
                <a:latin typeface="微软雅黑"/>
                <a:cs typeface="微软雅黑"/>
              </a:rPr>
              <a:t>作</a:t>
            </a:r>
            <a:endParaRPr sz="185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5337" y="1990725"/>
            <a:ext cx="5046980" cy="3219450"/>
            <a:chOff x="1295337" y="1990725"/>
            <a:chExt cx="5046980" cy="3219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37" y="2346222"/>
              <a:ext cx="5046382" cy="2863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0824" y="1990725"/>
              <a:ext cx="1285875" cy="2876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1025" y="6350"/>
            <a:ext cx="31991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90" dirty="0">
                <a:solidFill>
                  <a:srgbClr val="001F5F"/>
                </a:solidFill>
                <a:latin typeface="宋体"/>
                <a:cs typeface="宋体"/>
              </a:rPr>
              <a:t>1）</a:t>
            </a:r>
            <a:r>
              <a:rPr b="0" spc="-85" dirty="0">
                <a:solidFill>
                  <a:srgbClr val="001F5F"/>
                </a:solidFill>
                <a:latin typeface="宋体"/>
                <a:cs typeface="宋体"/>
              </a:rPr>
              <a:t>两台电动机的互锁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7675" y="5705475"/>
            <a:ext cx="4619625" cy="4953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81175" y="5711825"/>
            <a:ext cx="44850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0" dirty="0">
                <a:solidFill>
                  <a:srgbClr val="FF0000"/>
                </a:solidFill>
                <a:latin typeface="微软雅黑"/>
                <a:cs typeface="微软雅黑"/>
              </a:rPr>
              <a:t>两电动机不能同时工作的互锁</a:t>
            </a:r>
            <a:endParaRPr sz="27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475" y="187325"/>
            <a:ext cx="198945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190" dirty="0">
                <a:solidFill>
                  <a:srgbClr val="FF0000"/>
                </a:solidFill>
              </a:rPr>
              <a:t>6</a:t>
            </a:r>
            <a:r>
              <a:rPr sz="3050" spc="25" dirty="0">
                <a:solidFill>
                  <a:srgbClr val="FF0000"/>
                </a:solidFill>
              </a:rPr>
              <a:t>.顺序控制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290512" y="695959"/>
            <a:ext cx="7513320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115">
              <a:lnSpc>
                <a:spcPct val="146900"/>
              </a:lnSpc>
              <a:spcBef>
                <a:spcPts val="95"/>
              </a:spcBef>
              <a:buSzPct val="115000"/>
              <a:buFont typeface="Lucida Sans Unicode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00099"/>
                </a:solidFill>
                <a:latin typeface="宋体"/>
                <a:cs typeface="宋体"/>
              </a:rPr>
              <a:t>在自动化生产中需要根据加工工艺按一定的程序进行，一个工步完成后才能自动转换到下一工步。</a:t>
            </a:r>
            <a:endParaRPr sz="20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602" y="1885950"/>
            <a:ext cx="5087719" cy="41524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3048635"/>
            <a:ext cx="2017395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95"/>
              </a:spcBef>
            </a:pPr>
            <a:r>
              <a:rPr sz="2000" spc="-65" dirty="0">
                <a:solidFill>
                  <a:srgbClr val="000099"/>
                </a:solidFill>
                <a:latin typeface="宋体"/>
                <a:cs typeface="宋体"/>
              </a:rPr>
              <a:t>通过行程开关</a:t>
            </a:r>
            <a:r>
              <a:rPr sz="2000" spc="-50" dirty="0">
                <a:solidFill>
                  <a:srgbClr val="000099"/>
                </a:solidFill>
                <a:latin typeface="宋体"/>
                <a:cs typeface="宋体"/>
              </a:rPr>
              <a:t>控 </a:t>
            </a:r>
            <a:r>
              <a:rPr sz="2000" spc="-65" dirty="0">
                <a:solidFill>
                  <a:srgbClr val="000099"/>
                </a:solidFill>
                <a:latin typeface="宋体"/>
                <a:cs typeface="宋体"/>
              </a:rPr>
              <a:t>制</a:t>
            </a:r>
            <a:r>
              <a:rPr sz="2000" spc="-50" dirty="0">
                <a:solidFill>
                  <a:srgbClr val="000099"/>
                </a:solidFill>
                <a:latin typeface="宋体"/>
                <a:cs typeface="宋体"/>
              </a:rPr>
              <a:t>（1K</a:t>
            </a:r>
            <a:r>
              <a:rPr sz="2000" spc="-65" dirty="0">
                <a:solidFill>
                  <a:srgbClr val="000099"/>
                </a:solidFill>
                <a:latin typeface="宋体"/>
                <a:cs typeface="宋体"/>
              </a:rPr>
              <a:t>、</a:t>
            </a:r>
            <a:r>
              <a:rPr sz="2000" spc="-30" dirty="0">
                <a:solidFill>
                  <a:srgbClr val="000099"/>
                </a:solidFill>
                <a:latin typeface="宋体"/>
                <a:cs typeface="宋体"/>
              </a:rPr>
              <a:t>2K</a:t>
            </a:r>
            <a:r>
              <a:rPr sz="2000" spc="-65" dirty="0">
                <a:solidFill>
                  <a:srgbClr val="000099"/>
                </a:solidFill>
                <a:latin typeface="宋体"/>
                <a:cs typeface="宋体"/>
              </a:rPr>
              <a:t>、</a:t>
            </a:r>
            <a:r>
              <a:rPr sz="2000" spc="-25" dirty="0">
                <a:solidFill>
                  <a:srgbClr val="000099"/>
                </a:solidFill>
                <a:latin typeface="宋体"/>
                <a:cs typeface="宋体"/>
              </a:rPr>
              <a:t>3K）</a:t>
            </a:r>
            <a:r>
              <a:rPr sz="2000" spc="-65" dirty="0">
                <a:solidFill>
                  <a:srgbClr val="000099"/>
                </a:solidFill>
                <a:latin typeface="宋体"/>
                <a:cs typeface="宋体"/>
              </a:rPr>
              <a:t>顺序动</a:t>
            </a:r>
            <a:r>
              <a:rPr sz="2000" spc="-60" dirty="0">
                <a:solidFill>
                  <a:srgbClr val="000099"/>
                </a:solidFill>
                <a:latin typeface="宋体"/>
                <a:cs typeface="宋体"/>
              </a:rPr>
              <a:t>作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7875" y="6000750"/>
            <a:ext cx="704850" cy="3238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32225" y="4257675"/>
            <a:ext cx="4876800" cy="2228850"/>
            <a:chOff x="3832225" y="4257675"/>
            <a:chExt cx="4876800" cy="22288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3250" y="6000750"/>
              <a:ext cx="704850" cy="3238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2225" y="4257675"/>
              <a:ext cx="4876800" cy="22288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7025" y="4648200"/>
              <a:ext cx="76200" cy="10858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8425" y="4743450"/>
              <a:ext cx="276225" cy="285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8425" y="4895850"/>
              <a:ext cx="276225" cy="2857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8425" y="5057775"/>
              <a:ext cx="276225" cy="285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8425" y="5210175"/>
              <a:ext cx="276225" cy="2857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8425" y="5372100"/>
              <a:ext cx="276225" cy="2857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8425" y="5534025"/>
              <a:ext cx="276225" cy="2857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2775" y="4648200"/>
              <a:ext cx="76200" cy="10858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9925" y="4743450"/>
              <a:ext cx="342900" cy="2000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9925" y="4886325"/>
              <a:ext cx="342900" cy="2000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9925" y="5029200"/>
              <a:ext cx="342900" cy="2000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9925" y="5172075"/>
              <a:ext cx="342900" cy="2000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9925" y="5324475"/>
              <a:ext cx="342900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9925" y="5467350"/>
              <a:ext cx="342900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7225" y="4905375"/>
              <a:ext cx="1019175" cy="6381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3425" y="5543550"/>
              <a:ext cx="180975" cy="228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1125" y="5543550"/>
              <a:ext cx="180975" cy="2286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929312" y="4959350"/>
            <a:ext cx="61722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25" dirty="0">
                <a:latin typeface="宋体"/>
                <a:cs typeface="宋体"/>
              </a:rPr>
              <a:t>电机</a:t>
            </a:r>
            <a:endParaRPr sz="2300">
              <a:latin typeface="宋体"/>
              <a:cs typeface="宋体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60850" y="4800600"/>
            <a:ext cx="3990975" cy="847725"/>
            <a:chOff x="4260850" y="4800600"/>
            <a:chExt cx="3990975" cy="84772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8575" y="5124450"/>
              <a:ext cx="533400" cy="2095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2825" y="5124450"/>
              <a:ext cx="114300" cy="1905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9025" y="5124450"/>
              <a:ext cx="190500" cy="1905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18100" y="5124450"/>
              <a:ext cx="114300" cy="190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5175" y="5124450"/>
              <a:ext cx="590550" cy="1905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4300" y="5124450"/>
              <a:ext cx="114300" cy="1905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60850" y="5076825"/>
              <a:ext cx="533400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6125" y="5286375"/>
              <a:ext cx="104775" cy="1238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6125" y="5038725"/>
              <a:ext cx="104775" cy="1238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89425" y="5286375"/>
              <a:ext cx="104775" cy="1238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89425" y="5038725"/>
              <a:ext cx="104775" cy="1238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60850" y="4800600"/>
              <a:ext cx="704850" cy="8477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1650" y="5124450"/>
              <a:ext cx="533400" cy="2095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94550" y="5143500"/>
              <a:ext cx="114300" cy="1905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70750" y="5143500"/>
              <a:ext cx="190500" cy="1905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9825" y="5143500"/>
              <a:ext cx="114300" cy="1905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13625" y="5143500"/>
              <a:ext cx="533400" cy="1905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8425" y="5076825"/>
              <a:ext cx="533400" cy="3048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2250" y="5038725"/>
              <a:ext cx="104775" cy="1238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2250" y="5286375"/>
              <a:ext cx="104775" cy="1238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8950" y="5038725"/>
              <a:ext cx="104775" cy="1238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8950" y="5286375"/>
              <a:ext cx="104775" cy="1238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6975" y="4800600"/>
              <a:ext cx="704850" cy="84772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611367" y="5492750"/>
            <a:ext cx="55499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spc="-285" dirty="0">
                <a:solidFill>
                  <a:srgbClr val="FF0000"/>
                </a:solidFill>
                <a:latin typeface="Times New Roman"/>
                <a:cs typeface="Times New Roman"/>
              </a:rPr>
              <a:t>STa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01442" y="5492750"/>
            <a:ext cx="60198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STb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4300" y="25400"/>
            <a:ext cx="34563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99"/>
                </a:solidFill>
              </a:rPr>
              <a:t>自动往复运动控制电路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57162" y="4368800"/>
            <a:ext cx="1798320" cy="10655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571500" algn="just">
              <a:lnSpc>
                <a:spcPts val="2700"/>
              </a:lnSpc>
              <a:spcBef>
                <a:spcPts val="265"/>
              </a:spcBef>
            </a:pPr>
            <a:r>
              <a:rPr sz="2300" dirty="0">
                <a:latin typeface="宋体"/>
                <a:cs typeface="宋体"/>
              </a:rPr>
              <a:t>限位开</a:t>
            </a:r>
            <a:r>
              <a:rPr sz="2300" spc="-50" dirty="0">
                <a:latin typeface="宋体"/>
                <a:cs typeface="宋体"/>
              </a:rPr>
              <a:t>关</a:t>
            </a:r>
            <a:r>
              <a:rPr sz="2300" dirty="0">
                <a:latin typeface="宋体"/>
                <a:cs typeface="宋体"/>
              </a:rPr>
              <a:t>采用复合式</a:t>
            </a:r>
            <a:r>
              <a:rPr sz="2300" spc="-50" dirty="0">
                <a:latin typeface="宋体"/>
                <a:cs typeface="宋体"/>
              </a:rPr>
              <a:t>开</a:t>
            </a:r>
            <a:r>
              <a:rPr sz="2300" dirty="0">
                <a:latin typeface="宋体"/>
                <a:cs typeface="宋体"/>
              </a:rPr>
              <a:t>关。正向运</a:t>
            </a:r>
            <a:r>
              <a:rPr sz="2300" spc="-50" dirty="0">
                <a:latin typeface="宋体"/>
                <a:cs typeface="宋体"/>
              </a:rPr>
              <a:t>行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7162" y="5397500"/>
            <a:ext cx="3569970" cy="7226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65"/>
              </a:spcBef>
            </a:pPr>
            <a:r>
              <a:rPr sz="2300" dirty="0">
                <a:latin typeface="宋体"/>
                <a:cs typeface="宋体"/>
              </a:rPr>
              <a:t>停车的同时，自动起动反</a:t>
            </a:r>
            <a:r>
              <a:rPr sz="2300" spc="-50" dirty="0">
                <a:latin typeface="宋体"/>
                <a:cs typeface="宋体"/>
              </a:rPr>
              <a:t>向</a:t>
            </a:r>
            <a:r>
              <a:rPr sz="2300" dirty="0">
                <a:latin typeface="宋体"/>
                <a:cs typeface="宋体"/>
              </a:rPr>
              <a:t>运行；反之亦然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5287" y="3683000"/>
            <a:ext cx="12077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关键措</a:t>
            </a:r>
            <a:r>
              <a:rPr sz="2300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施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27375" y="3695700"/>
            <a:ext cx="447675" cy="1209675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2804517" y="4340225"/>
            <a:ext cx="62484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70" dirty="0">
                <a:solidFill>
                  <a:srgbClr val="BF4F4C"/>
                </a:solidFill>
                <a:latin typeface="Times New Roman"/>
                <a:cs typeface="Times New Roman"/>
              </a:rPr>
              <a:t>KMR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79650" y="3695700"/>
            <a:ext cx="1514475" cy="819150"/>
            <a:chOff x="2279650" y="3695700"/>
            <a:chExt cx="1514475" cy="819150"/>
          </a:xfrm>
        </p:grpSpPr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79650" y="4305300"/>
              <a:ext cx="447675" cy="381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32075" y="4286250"/>
              <a:ext cx="542925" cy="2286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03500" y="4248150"/>
              <a:ext cx="85725" cy="1714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27375" y="3714750"/>
              <a:ext cx="666750" cy="381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08225" y="3714750"/>
              <a:ext cx="361950" cy="381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55875" y="3695700"/>
              <a:ext cx="609600" cy="3238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08275" y="3933825"/>
              <a:ext cx="314325" cy="8572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2594967" y="3340100"/>
            <a:ext cx="50101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35" dirty="0">
                <a:latin typeface="Times New Roman"/>
                <a:cs typeface="Times New Roman"/>
              </a:rPr>
              <a:t>SBR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975475" y="514350"/>
            <a:ext cx="981075" cy="542925"/>
            <a:chOff x="6975475" y="514350"/>
            <a:chExt cx="981075" cy="542925"/>
          </a:xfrm>
        </p:grpSpPr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42225" y="1019175"/>
              <a:ext cx="314325" cy="381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75475" y="1019175"/>
              <a:ext cx="314325" cy="381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46925" y="647700"/>
              <a:ext cx="552450" cy="40957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51700" y="514350"/>
              <a:ext cx="371475" cy="17145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4109442" y="3663950"/>
            <a:ext cx="59690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55" dirty="0">
                <a:solidFill>
                  <a:srgbClr val="FF3300"/>
                </a:solidFill>
                <a:latin typeface="Times New Roman"/>
                <a:cs typeface="Times New Roman"/>
              </a:rPr>
              <a:t>KMF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38367" y="263525"/>
            <a:ext cx="35814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05" dirty="0">
                <a:solidFill>
                  <a:srgbClr val="FF3300"/>
                </a:solidFill>
                <a:latin typeface="Times New Roman"/>
                <a:cs typeface="Times New Roman"/>
              </a:rPr>
              <a:t>FR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003425" y="1333500"/>
            <a:ext cx="5743575" cy="3571875"/>
            <a:chOff x="2003425" y="1333500"/>
            <a:chExt cx="5743575" cy="3571875"/>
          </a:xfrm>
        </p:grpSpPr>
        <p:pic>
          <p:nvPicPr>
            <p:cNvPr id="73" name="object 7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56025" y="3705225"/>
              <a:ext cx="457200" cy="381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94225" y="3705225"/>
              <a:ext cx="457200" cy="381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108450" y="3514725"/>
              <a:ext cx="542925" cy="2286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070350" y="3514725"/>
              <a:ext cx="123825" cy="2762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03425" y="1628775"/>
              <a:ext cx="666750" cy="327660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27375" y="1647825"/>
              <a:ext cx="666750" cy="381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565400" y="1628775"/>
              <a:ext cx="619125" cy="32385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708275" y="1857375"/>
              <a:ext cx="314325" cy="952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42000" y="1333500"/>
              <a:ext cx="1905000" cy="619125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6185892" y="968375"/>
            <a:ext cx="59690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55" dirty="0">
                <a:solidFill>
                  <a:srgbClr val="FF3300"/>
                </a:solidFill>
                <a:latin typeface="Times New Roman"/>
                <a:cs typeface="Times New Roman"/>
              </a:rPr>
              <a:t>KMF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51942" y="1149350"/>
            <a:ext cx="44132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35" dirty="0">
                <a:latin typeface="Times New Roman"/>
                <a:cs typeface="Times New Roman"/>
              </a:rPr>
              <a:t>SB1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08000" y="971550"/>
            <a:ext cx="3067050" cy="1866900"/>
            <a:chOff x="508000" y="971550"/>
            <a:chExt cx="3067050" cy="1866900"/>
          </a:xfrm>
        </p:grpSpPr>
        <p:pic>
          <p:nvPicPr>
            <p:cNvPr id="85" name="object 8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279650" y="2238375"/>
              <a:ext cx="457200" cy="3810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117850" y="2238375"/>
              <a:ext cx="457200" cy="3810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632075" y="2219325"/>
              <a:ext cx="542925" cy="22860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593975" y="2181225"/>
              <a:ext cx="95250" cy="17145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36950" y="1628775"/>
              <a:ext cx="38100" cy="120967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08000" y="971550"/>
              <a:ext cx="685800" cy="714375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2804517" y="2273300"/>
            <a:ext cx="59690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55" dirty="0">
                <a:solidFill>
                  <a:srgbClr val="FF3300"/>
                </a:solidFill>
                <a:latin typeface="Times New Roman"/>
                <a:cs typeface="Times New Roman"/>
              </a:rPr>
              <a:t>KMF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022350" y="1333500"/>
            <a:ext cx="1295400" cy="514350"/>
            <a:chOff x="1022350" y="1333500"/>
            <a:chExt cx="1295400" cy="514350"/>
          </a:xfrm>
        </p:grpSpPr>
        <p:pic>
          <p:nvPicPr>
            <p:cNvPr id="93" name="object 9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51000" y="1647825"/>
              <a:ext cx="666750" cy="3810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22350" y="1390650"/>
              <a:ext cx="685800" cy="45720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31900" y="1743075"/>
              <a:ext cx="314325" cy="9525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136650" y="1333500"/>
              <a:ext cx="38100" cy="333375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2652117" y="1273175"/>
            <a:ext cx="47307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30" dirty="0">
                <a:latin typeface="Times New Roman"/>
                <a:cs typeface="Times New Roman"/>
              </a:rPr>
              <a:t>SBF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756025" y="1447800"/>
            <a:ext cx="1295400" cy="276225"/>
            <a:chOff x="3756025" y="1447800"/>
            <a:chExt cx="1295400" cy="276225"/>
          </a:xfrm>
        </p:grpSpPr>
        <p:pic>
          <p:nvPicPr>
            <p:cNvPr id="99" name="object 9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756025" y="1638300"/>
              <a:ext cx="457200" cy="3810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94225" y="1638300"/>
              <a:ext cx="457200" cy="3810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08450" y="1447800"/>
              <a:ext cx="542925" cy="22860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070350" y="1447800"/>
              <a:ext cx="123825" cy="276225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4004667" y="1092200"/>
            <a:ext cx="62484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70" dirty="0">
                <a:solidFill>
                  <a:srgbClr val="3333FF"/>
                </a:solidFill>
                <a:latin typeface="Times New Roman"/>
                <a:cs typeface="Times New Roman"/>
              </a:rPr>
              <a:t>KMR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252567" y="3035300"/>
            <a:ext cx="62484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70" dirty="0">
                <a:solidFill>
                  <a:srgbClr val="3333FF"/>
                </a:solidFill>
                <a:latin typeface="Times New Roman"/>
                <a:cs typeface="Times New Roman"/>
              </a:rPr>
              <a:t>KMR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279650" y="1323975"/>
            <a:ext cx="5467350" cy="3781425"/>
            <a:chOff x="2279650" y="1323975"/>
            <a:chExt cx="5467350" cy="3781425"/>
          </a:xfrm>
        </p:grpSpPr>
        <p:pic>
          <p:nvPicPr>
            <p:cNvPr id="106" name="object 10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746625" y="1638300"/>
              <a:ext cx="666750" cy="3810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241925" y="1323975"/>
              <a:ext cx="685800" cy="34290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584825" y="1495425"/>
              <a:ext cx="247650" cy="20955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51175" y="4895850"/>
              <a:ext cx="523875" cy="3810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279650" y="4895850"/>
              <a:ext cx="314325" cy="3810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489200" y="4876800"/>
              <a:ext cx="609600" cy="22860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765425" y="4876800"/>
              <a:ext cx="314325" cy="20955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917825" y="1438275"/>
              <a:ext cx="4829175" cy="3543300"/>
            </a:xfrm>
            <a:prstGeom prst="rect">
              <a:avLst/>
            </a:prstGeom>
          </p:spPr>
        </p:pic>
      </p:grpSp>
      <p:sp>
        <p:nvSpPr>
          <p:cNvPr id="114" name="object 114"/>
          <p:cNvSpPr txBox="1"/>
          <p:nvPr/>
        </p:nvSpPr>
        <p:spPr>
          <a:xfrm>
            <a:off x="5271492" y="968375"/>
            <a:ext cx="41275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210" dirty="0">
                <a:latin typeface="Times New Roman"/>
                <a:cs typeface="Times New Roman"/>
              </a:rPr>
              <a:t>STa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357217" y="3054350"/>
            <a:ext cx="44577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65" dirty="0">
                <a:latin typeface="Times New Roman"/>
                <a:cs typeface="Times New Roman"/>
              </a:rPr>
              <a:t>STb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765675" y="3724275"/>
            <a:ext cx="590550" cy="38100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613400" y="3581400"/>
            <a:ext cx="238125" cy="209550"/>
          </a:xfrm>
          <a:prstGeom prst="rect">
            <a:avLst/>
          </a:prstGeom>
        </p:spPr>
      </p:pic>
      <p:grpSp>
        <p:nvGrpSpPr>
          <p:cNvPr id="118" name="object 118"/>
          <p:cNvGrpSpPr/>
          <p:nvPr/>
        </p:nvGrpSpPr>
        <p:grpSpPr>
          <a:xfrm>
            <a:off x="2232025" y="2771775"/>
            <a:ext cx="3238500" cy="838200"/>
            <a:chOff x="2232025" y="2771775"/>
            <a:chExt cx="3238500" cy="838200"/>
          </a:xfrm>
        </p:grpSpPr>
        <p:pic>
          <p:nvPicPr>
            <p:cNvPr id="119" name="object 11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079750" y="2838450"/>
              <a:ext cx="523875" cy="3810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08225" y="2838450"/>
              <a:ext cx="314325" cy="3810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517775" y="2819400"/>
              <a:ext cx="609600" cy="22860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794000" y="2819400"/>
              <a:ext cx="314325" cy="20955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851150" y="2981325"/>
              <a:ext cx="2619375" cy="62865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232025" y="2771775"/>
              <a:ext cx="123825" cy="123825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2232025" y="1200150"/>
            <a:ext cx="5553075" cy="3209925"/>
            <a:chOff x="2232025" y="1200150"/>
            <a:chExt cx="5553075" cy="3209925"/>
          </a:xfrm>
        </p:grpSpPr>
        <p:pic>
          <p:nvPicPr>
            <p:cNvPr id="126" name="object 12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260975" y="3419475"/>
              <a:ext cx="685800" cy="34290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680325" y="1200150"/>
              <a:ext cx="38100" cy="255270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661275" y="1600200"/>
              <a:ext cx="123825" cy="12382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232025" y="2209800"/>
              <a:ext cx="123825" cy="12382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232025" y="1609725"/>
              <a:ext cx="123825" cy="123825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98850" y="1600200"/>
              <a:ext cx="123825" cy="12382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232025" y="3667125"/>
              <a:ext cx="123825" cy="123825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98850" y="2190750"/>
              <a:ext cx="123825" cy="12382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251075" y="4257675"/>
              <a:ext cx="123825" cy="12382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98850" y="3676650"/>
              <a:ext cx="123825" cy="12382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527425" y="4286250"/>
              <a:ext cx="123825" cy="123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84" y="909606"/>
            <a:ext cx="2892396" cy="40553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7617" y="0"/>
            <a:ext cx="5384940" cy="54652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275" y="187325"/>
            <a:ext cx="19132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solidFill>
                  <a:srgbClr val="000099"/>
                </a:solidFill>
              </a:rPr>
              <a:t>(4</a:t>
            </a:r>
            <a:r>
              <a:rPr spc="-10" dirty="0">
                <a:solidFill>
                  <a:srgbClr val="000099"/>
                </a:solidFill>
              </a:rPr>
              <a:t>)程序控制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263525"/>
            <a:ext cx="7633334" cy="11131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4445" algn="just">
              <a:lnSpc>
                <a:spcPts val="2700"/>
              </a:lnSpc>
              <a:spcBef>
                <a:spcPts val="640"/>
              </a:spcBef>
            </a:pPr>
            <a:r>
              <a:rPr lang="en-US" spc="-190" dirty="0">
                <a:latin typeface="Times New Roman"/>
                <a:cs typeface="Times New Roman"/>
              </a:rPr>
              <a:t>6</a:t>
            </a:r>
            <a:r>
              <a:rPr spc="-190" dirty="0" smtClean="0">
                <a:latin typeface="Times New Roman"/>
                <a:cs typeface="Times New Roman"/>
              </a:rPr>
              <a:t>.1</a:t>
            </a:r>
            <a:r>
              <a:rPr lang="en-US" spc="-190" dirty="0" smtClean="0">
                <a:latin typeface="Times New Roman"/>
                <a:cs typeface="Times New Roman"/>
              </a:rPr>
              <a:t>5</a:t>
            </a:r>
            <a:r>
              <a:rPr spc="-285" dirty="0" smtClean="0">
                <a:latin typeface="Times New Roman"/>
                <a:cs typeface="Times New Roman"/>
              </a:rPr>
              <a:t> </a:t>
            </a:r>
            <a:r>
              <a:rPr sz="2300" b="0" spc="15" dirty="0">
                <a:latin typeface="宋体"/>
                <a:cs typeface="宋体"/>
              </a:rPr>
              <a:t>要求三台电动机</a:t>
            </a:r>
            <a:r>
              <a:rPr spc="-290" dirty="0">
                <a:latin typeface="Times New Roman"/>
                <a:cs typeface="Times New Roman"/>
              </a:rPr>
              <a:t>1M</a:t>
            </a:r>
            <a:r>
              <a:rPr sz="2300" b="0" spc="45" dirty="0">
                <a:latin typeface="宋体"/>
                <a:cs typeface="宋体"/>
              </a:rPr>
              <a:t>、</a:t>
            </a:r>
            <a:r>
              <a:rPr spc="-290" dirty="0">
                <a:latin typeface="Times New Roman"/>
                <a:cs typeface="Times New Roman"/>
              </a:rPr>
              <a:t>2M</a:t>
            </a:r>
            <a:r>
              <a:rPr sz="2300" b="0" spc="45" dirty="0">
                <a:latin typeface="宋体"/>
                <a:cs typeface="宋体"/>
              </a:rPr>
              <a:t>、</a:t>
            </a:r>
            <a:r>
              <a:rPr spc="-290" dirty="0">
                <a:latin typeface="Times New Roman"/>
                <a:cs typeface="Times New Roman"/>
              </a:rPr>
              <a:t>3M</a:t>
            </a:r>
            <a:r>
              <a:rPr sz="2300" b="0" spc="10" dirty="0">
                <a:latin typeface="宋体"/>
                <a:cs typeface="宋体"/>
              </a:rPr>
              <a:t>按一定顺序启动：即</a:t>
            </a:r>
            <a:r>
              <a:rPr spc="-225" dirty="0">
                <a:latin typeface="Times New Roman"/>
                <a:cs typeface="Times New Roman"/>
              </a:rPr>
              <a:t>1M</a:t>
            </a:r>
            <a:r>
              <a:rPr sz="2300" b="0" spc="-40" dirty="0">
                <a:latin typeface="宋体"/>
                <a:cs typeface="宋体"/>
              </a:rPr>
              <a:t>启动后，</a:t>
            </a:r>
            <a:r>
              <a:rPr spc="-180" dirty="0">
                <a:latin typeface="Times New Roman"/>
                <a:cs typeface="Times New Roman"/>
              </a:rPr>
              <a:t>2M</a:t>
            </a:r>
            <a:r>
              <a:rPr sz="2300" b="0" spc="-95" dirty="0">
                <a:latin typeface="宋体"/>
                <a:cs typeface="宋体"/>
              </a:rPr>
              <a:t>才能启动； </a:t>
            </a:r>
            <a:r>
              <a:rPr spc="-290" dirty="0">
                <a:latin typeface="Times New Roman"/>
                <a:cs typeface="Times New Roman"/>
              </a:rPr>
              <a:t>2M</a:t>
            </a:r>
            <a:r>
              <a:rPr sz="2300" b="0" spc="-40" dirty="0">
                <a:latin typeface="宋体"/>
                <a:cs typeface="宋体"/>
              </a:rPr>
              <a:t>启动后，</a:t>
            </a:r>
            <a:r>
              <a:rPr spc="-180" dirty="0">
                <a:latin typeface="Times New Roman"/>
                <a:cs typeface="Times New Roman"/>
              </a:rPr>
              <a:t>3M</a:t>
            </a:r>
            <a:r>
              <a:rPr sz="2300" b="0" spc="10" dirty="0">
                <a:latin typeface="宋体"/>
                <a:cs typeface="宋体"/>
              </a:rPr>
              <a:t>才能启动；停产时则同时停。试设计此控制线路。</a:t>
            </a:r>
            <a:endParaRPr sz="2300" dirty="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8902" y="1882221"/>
            <a:ext cx="5046011" cy="4013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0" spc="-254" dirty="0">
                <a:latin typeface="Times New Roman"/>
                <a:cs typeface="Times New Roman"/>
              </a:rPr>
              <a:t>2</a:t>
            </a:r>
            <a:r>
              <a:rPr b="0" spc="-75" dirty="0">
                <a:latin typeface="宋体"/>
                <a:cs typeface="宋体"/>
              </a:rPr>
              <a:t>、简答题</a:t>
            </a:r>
            <a:r>
              <a:rPr b="0" spc="-220" dirty="0">
                <a:latin typeface="宋体"/>
                <a:cs typeface="宋体"/>
              </a:rPr>
              <a:t>（</a:t>
            </a:r>
            <a:r>
              <a:rPr sz="3050" b="0" spc="-220" dirty="0">
                <a:latin typeface="Times New Roman"/>
                <a:cs typeface="Times New Roman"/>
              </a:rPr>
              <a:t>15-</a:t>
            </a:r>
            <a:r>
              <a:rPr sz="3050" b="0" spc="-254" dirty="0">
                <a:latin typeface="Times New Roman"/>
                <a:cs typeface="Times New Roman"/>
              </a:rPr>
              <a:t>25</a:t>
            </a:r>
            <a:r>
              <a:rPr b="0" spc="-75" dirty="0">
                <a:latin typeface="宋体"/>
                <a:cs typeface="宋体"/>
              </a:rPr>
              <a:t>分，每题</a:t>
            </a:r>
            <a:r>
              <a:rPr sz="3050" b="0" spc="-260" dirty="0">
                <a:latin typeface="Times New Roman"/>
                <a:cs typeface="Times New Roman"/>
              </a:rPr>
              <a:t>4-</a:t>
            </a:r>
            <a:r>
              <a:rPr sz="3050" b="0" spc="-254" dirty="0">
                <a:latin typeface="Times New Roman"/>
                <a:cs typeface="Times New Roman"/>
              </a:rPr>
              <a:t>5</a:t>
            </a:r>
            <a:r>
              <a:rPr b="0" spc="-75" dirty="0">
                <a:latin typeface="宋体"/>
                <a:cs typeface="宋体"/>
              </a:rPr>
              <a:t>分</a:t>
            </a:r>
            <a:r>
              <a:rPr b="0" spc="-50" dirty="0">
                <a:latin typeface="宋体"/>
                <a:cs typeface="宋体"/>
              </a:rPr>
              <a:t>）</a:t>
            </a:r>
            <a:endParaRPr sz="30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162" y="1100190"/>
            <a:ext cx="7826375" cy="31153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z="2300" dirty="0">
                <a:latin typeface="宋体"/>
                <a:cs typeface="宋体"/>
              </a:rPr>
              <a:t>直流他励电动机启动时，若在加上励磁电流之前就把电</a:t>
            </a:r>
            <a:r>
              <a:rPr sz="2300" spc="-50" dirty="0">
                <a:latin typeface="宋体"/>
                <a:cs typeface="宋体"/>
              </a:rPr>
              <a:t>枢</a:t>
            </a:r>
            <a:endParaRPr sz="2300">
              <a:latin typeface="宋体"/>
              <a:cs typeface="宋体"/>
            </a:endParaRPr>
          </a:p>
          <a:p>
            <a:pPr marL="50800" marR="43180">
              <a:lnSpc>
                <a:spcPct val="125000"/>
              </a:lnSpc>
              <a:spcBef>
                <a:spcPts val="80"/>
              </a:spcBef>
            </a:pPr>
            <a:r>
              <a:rPr sz="2300" dirty="0">
                <a:latin typeface="宋体"/>
                <a:cs typeface="宋体"/>
              </a:rPr>
              <a:t>电压加上，这时会产生什么后</a:t>
            </a:r>
            <a:r>
              <a:rPr sz="2300" spc="55" dirty="0">
                <a:latin typeface="宋体"/>
                <a:cs typeface="宋体"/>
              </a:rPr>
              <a:t>果</a:t>
            </a:r>
            <a:r>
              <a:rPr sz="2700" b="1" spc="-265" dirty="0">
                <a:latin typeface="Times New Roman"/>
                <a:cs typeface="Times New Roman"/>
              </a:rPr>
              <a:t>(</a:t>
            </a:r>
            <a:r>
              <a:rPr sz="2300" spc="45" dirty="0">
                <a:latin typeface="宋体"/>
                <a:cs typeface="宋体"/>
              </a:rPr>
              <a:t>试从</a:t>
            </a:r>
            <a:r>
              <a:rPr sz="2700" b="1" i="1" spc="-245" dirty="0">
                <a:latin typeface="Times New Roman"/>
                <a:cs typeface="Times New Roman"/>
              </a:rPr>
              <a:t>T</a:t>
            </a:r>
            <a:r>
              <a:rPr sz="2550" b="1" i="1" spc="-367" baseline="-22875" dirty="0">
                <a:latin typeface="Times New Roman"/>
                <a:cs typeface="Times New Roman"/>
              </a:rPr>
              <a:t>L</a:t>
            </a:r>
            <a:r>
              <a:rPr sz="2700" b="1" spc="-245" dirty="0">
                <a:latin typeface="Times New Roman"/>
                <a:cs typeface="Times New Roman"/>
              </a:rPr>
              <a:t>=0</a:t>
            </a:r>
            <a:r>
              <a:rPr sz="2300" spc="-40" dirty="0">
                <a:latin typeface="宋体"/>
                <a:cs typeface="宋体"/>
              </a:rPr>
              <a:t>和 </a:t>
            </a:r>
            <a:r>
              <a:rPr sz="2700" b="1" i="1" spc="-235" dirty="0">
                <a:latin typeface="Times New Roman"/>
                <a:cs typeface="Times New Roman"/>
              </a:rPr>
              <a:t>T</a:t>
            </a:r>
            <a:r>
              <a:rPr sz="2550" b="1" i="1" spc="-352" baseline="-22875" dirty="0">
                <a:latin typeface="Times New Roman"/>
                <a:cs typeface="Times New Roman"/>
              </a:rPr>
              <a:t>L</a:t>
            </a:r>
            <a:r>
              <a:rPr sz="2700" b="1" spc="-235" dirty="0">
                <a:latin typeface="Times New Roman"/>
                <a:cs typeface="Times New Roman"/>
              </a:rPr>
              <a:t>=</a:t>
            </a:r>
            <a:r>
              <a:rPr sz="2700" b="1" i="1" spc="-235" dirty="0">
                <a:latin typeface="Times New Roman"/>
                <a:cs typeface="Times New Roman"/>
              </a:rPr>
              <a:t>T</a:t>
            </a:r>
            <a:r>
              <a:rPr sz="2550" b="1" i="1" spc="-352" baseline="-22875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宋体"/>
                <a:cs typeface="宋体"/>
              </a:rPr>
              <a:t>两种情</a:t>
            </a:r>
            <a:r>
              <a:rPr sz="2300" spc="-50" dirty="0">
                <a:latin typeface="宋体"/>
                <a:cs typeface="宋体"/>
              </a:rPr>
              <a:t>况</a:t>
            </a:r>
            <a:r>
              <a:rPr sz="2300" dirty="0">
                <a:latin typeface="宋体"/>
                <a:cs typeface="宋体"/>
              </a:rPr>
              <a:t>加以说</a:t>
            </a:r>
            <a:r>
              <a:rPr sz="2300" spc="55" dirty="0">
                <a:latin typeface="宋体"/>
                <a:cs typeface="宋体"/>
              </a:rPr>
              <a:t>明</a:t>
            </a:r>
            <a:r>
              <a:rPr sz="2700" b="1" spc="-25" dirty="0">
                <a:latin typeface="Times New Roman"/>
                <a:cs typeface="Times New Roman"/>
              </a:rPr>
              <a:t>)?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/>
              <a:cs typeface="Times New Roman"/>
            </a:endParaRPr>
          </a:p>
          <a:p>
            <a:pPr marL="50800" marR="386080">
              <a:lnSpc>
                <a:spcPct val="146700"/>
              </a:lnSpc>
            </a:pPr>
            <a:r>
              <a:rPr sz="2300" dirty="0">
                <a:latin typeface="宋体"/>
                <a:cs typeface="宋体"/>
              </a:rPr>
              <a:t>晶闸管的导通条件是什么？晶闸管由导通转变为阻断的</a:t>
            </a:r>
            <a:r>
              <a:rPr sz="2300" spc="-50" dirty="0">
                <a:latin typeface="宋体"/>
                <a:cs typeface="宋体"/>
              </a:rPr>
              <a:t>条</a:t>
            </a:r>
            <a:r>
              <a:rPr sz="2300" dirty="0">
                <a:latin typeface="宋体"/>
                <a:cs typeface="宋体"/>
              </a:rPr>
              <a:t>件是什么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4140200"/>
            <a:ext cx="144653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915" algn="l"/>
              </a:tabLst>
            </a:pPr>
            <a:r>
              <a:rPr sz="3800" b="1" spc="-50" dirty="0">
                <a:latin typeface="微软雅黑"/>
                <a:cs typeface="微软雅黑"/>
              </a:rPr>
              <a:t>第</a:t>
            </a:r>
            <a:r>
              <a:rPr sz="3800" b="1" dirty="0">
                <a:latin typeface="微软雅黑"/>
                <a:cs typeface="微软雅黑"/>
              </a:rPr>
              <a:t>	</a:t>
            </a:r>
            <a:r>
              <a:rPr sz="4350" b="1" spc="-385" dirty="0">
                <a:latin typeface="Times New Roman"/>
                <a:cs typeface="Times New Roman"/>
              </a:rPr>
              <a:t>1</a:t>
            </a:r>
            <a:r>
              <a:rPr sz="3800" b="1" spc="-50" dirty="0">
                <a:latin typeface="微软雅黑"/>
                <a:cs typeface="微软雅黑"/>
              </a:rPr>
              <a:t>章</a:t>
            </a:r>
            <a:endParaRPr sz="38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70690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75" y="682625"/>
            <a:ext cx="80518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pc="-25" dirty="0">
                <a:latin typeface="Times New Roman"/>
                <a:cs typeface="Times New Roman"/>
              </a:rPr>
              <a:t>1.1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5" dirty="0">
                <a:latin typeface="宋体"/>
                <a:cs typeface="宋体"/>
              </a:rPr>
              <a:t>何谓开环控制系统？何谓闭环控制系统？两者各具有什么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941705"/>
            <a:ext cx="8294370" cy="33210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300" dirty="0">
                <a:latin typeface="宋体"/>
                <a:cs typeface="宋体"/>
              </a:rPr>
              <a:t>优缺点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12700" marR="5080" algn="just">
              <a:lnSpc>
                <a:spcPts val="2700"/>
              </a:lnSpc>
              <a:spcBef>
                <a:spcPts val="1205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答：只有控制量（输入量）对被控制量（输出量）的单向控制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作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用，而不存在被控制量对控制量的影响和联系，这样的控制系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统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称为开环控制系统。开环控制系统不能满足高要求的生产机械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的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需要，调速范围小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宋体"/>
              <a:cs typeface="宋体"/>
            </a:endParaRPr>
          </a:p>
          <a:p>
            <a:pPr marL="12700" marR="5080" indent="590550" algn="just">
              <a:lnSpc>
                <a:spcPts val="2700"/>
              </a:lnSpc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输入量与输出量之间既有正向的控制作用，又有反向的反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控制作用，形成一个闭环，即闭环控制系统。闭环控制系统调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速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范围大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80587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130175"/>
            <a:ext cx="9423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0000"/>
                </a:solidFill>
                <a:latin typeface="Times New Roman"/>
                <a:cs typeface="Times New Roman"/>
              </a:rPr>
              <a:t>***</a:t>
            </a:r>
            <a:r>
              <a:rPr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55" dirty="0">
                <a:latin typeface="Times New Roman"/>
                <a:cs typeface="Times New Roman"/>
              </a:rPr>
              <a:t>1.2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537" y="177800"/>
            <a:ext cx="681799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什么叫调速范围、静差度？它们之间有什么关系</a:t>
            </a:r>
            <a:r>
              <a:rPr sz="2300" spc="-25" dirty="0">
                <a:latin typeface="宋体"/>
                <a:cs typeface="宋体"/>
              </a:rPr>
              <a:t>？怎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387" y="520700"/>
            <a:ext cx="7894320" cy="1930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样才能扩大调速范围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22225" marR="5080">
              <a:lnSpc>
                <a:spcPct val="152000"/>
              </a:lnSpc>
            </a:pP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答：电动机在额定负载下所允许的</a:t>
            </a:r>
            <a:r>
              <a:rPr sz="1850" b="1" dirty="0">
                <a:latin typeface="微软雅黑"/>
                <a:cs typeface="微软雅黑"/>
              </a:rPr>
              <a:t>最高转速</a:t>
            </a: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和在保证生产机械对转速变化</a:t>
            </a:r>
            <a:r>
              <a:rPr sz="1850" b="1" spc="-50" dirty="0">
                <a:solidFill>
                  <a:srgbClr val="FF3300"/>
                </a:solidFill>
                <a:latin typeface="微软雅黑"/>
                <a:cs typeface="微软雅黑"/>
              </a:rPr>
              <a:t>率</a:t>
            </a: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的要求前提下所能达到的</a:t>
            </a:r>
            <a:r>
              <a:rPr sz="1850" b="1" dirty="0">
                <a:latin typeface="微软雅黑"/>
                <a:cs typeface="微软雅黑"/>
              </a:rPr>
              <a:t>最低转速</a:t>
            </a:r>
            <a:r>
              <a:rPr sz="1850" b="1" dirty="0">
                <a:solidFill>
                  <a:srgbClr val="970B2C"/>
                </a:solidFill>
                <a:latin typeface="微软雅黑"/>
                <a:cs typeface="微软雅黑"/>
              </a:rPr>
              <a:t>之比</a:t>
            </a: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叫调速范围</a:t>
            </a:r>
            <a:r>
              <a:rPr sz="1850" b="1" spc="-50" dirty="0">
                <a:solidFill>
                  <a:srgbClr val="FF3300"/>
                </a:solidFill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电动机由理想空载到额定负载时的</a:t>
            </a:r>
            <a:r>
              <a:rPr sz="1850" b="1" dirty="0">
                <a:latin typeface="微软雅黑"/>
                <a:cs typeface="微软雅黑"/>
              </a:rPr>
              <a:t>转速降</a:t>
            </a: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与</a:t>
            </a:r>
            <a:r>
              <a:rPr sz="1850" b="1" dirty="0">
                <a:latin typeface="微软雅黑"/>
                <a:cs typeface="微软雅黑"/>
              </a:rPr>
              <a:t>理想空载转速</a:t>
            </a: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之比叫静差度</a:t>
            </a:r>
            <a:r>
              <a:rPr sz="1850" b="1" spc="-50" dirty="0">
                <a:solidFill>
                  <a:srgbClr val="FF3300"/>
                </a:solidFill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912" y="3911600"/>
            <a:ext cx="7884795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76250">
              <a:lnSpc>
                <a:spcPct val="152000"/>
              </a:lnSpc>
              <a:spcBef>
                <a:spcPts val="95"/>
              </a:spcBef>
            </a:pP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在一个调速系统中，</a:t>
            </a:r>
            <a:r>
              <a:rPr sz="1850" b="1" dirty="0">
                <a:latin typeface="微软雅黑"/>
                <a:cs typeface="微软雅黑"/>
              </a:rPr>
              <a:t>转速降一定时，在不同的静差度下就有不同的调</a:t>
            </a:r>
            <a:r>
              <a:rPr sz="1850" b="1" spc="-50" dirty="0">
                <a:latin typeface="微软雅黑"/>
                <a:cs typeface="微软雅黑"/>
              </a:rPr>
              <a:t>速</a:t>
            </a:r>
            <a:r>
              <a:rPr sz="1850" b="1" dirty="0">
                <a:latin typeface="微软雅黑"/>
                <a:cs typeface="微软雅黑"/>
              </a:rPr>
              <a:t>范围</a:t>
            </a: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。静差度越大，调速范围也越大</a:t>
            </a:r>
            <a:r>
              <a:rPr sz="1850" b="1" spc="-50" dirty="0">
                <a:solidFill>
                  <a:srgbClr val="FF3300"/>
                </a:solidFill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  <a:p>
            <a:pPr marL="31750" marR="462280" indent="476250">
              <a:lnSpc>
                <a:spcPct val="152000"/>
              </a:lnSpc>
              <a:spcBef>
                <a:spcPts val="450"/>
              </a:spcBef>
            </a:pP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保证在一定静差度的前提下，扩大系统调速范围的方法是提高电</a:t>
            </a:r>
            <a:r>
              <a:rPr sz="1850" b="1" spc="-50" dirty="0">
                <a:solidFill>
                  <a:srgbClr val="FF3300"/>
                </a:solidFill>
                <a:latin typeface="微软雅黑"/>
                <a:cs typeface="微软雅黑"/>
              </a:rPr>
              <a:t>动</a:t>
            </a:r>
            <a:r>
              <a:rPr sz="1850" b="1" dirty="0">
                <a:solidFill>
                  <a:srgbClr val="FF3300"/>
                </a:solidFill>
                <a:latin typeface="微软雅黑"/>
                <a:cs typeface="微软雅黑"/>
              </a:rPr>
              <a:t>机机械特性的硬度，以</a:t>
            </a:r>
            <a:r>
              <a:rPr sz="1850" b="1" dirty="0">
                <a:latin typeface="微软雅黑"/>
                <a:cs typeface="微软雅黑"/>
              </a:rPr>
              <a:t>减小转速降</a:t>
            </a:r>
            <a:r>
              <a:rPr sz="1850" b="1" spc="-50" dirty="0">
                <a:solidFill>
                  <a:srgbClr val="FF3300"/>
                </a:solidFill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1625" y="2647950"/>
            <a:ext cx="2600325" cy="10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0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63500"/>
            <a:ext cx="9423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latin typeface="Times New Roman"/>
                <a:cs typeface="Times New Roman"/>
              </a:rPr>
              <a:t>***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Times New Roman"/>
                <a:cs typeface="Times New Roman"/>
              </a:rPr>
              <a:t>1.3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3037" y="111125"/>
            <a:ext cx="681799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生产机械对调速系统提出的静态、动态技术指标主</a:t>
            </a:r>
            <a:r>
              <a:rPr sz="2300" spc="-50" dirty="0">
                <a:latin typeface="宋体"/>
                <a:cs typeface="宋体"/>
              </a:rPr>
              <a:t>要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887" y="454025"/>
            <a:ext cx="7303770" cy="1675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有哪些？为什么要提出这些指标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793750" marR="5080" indent="-600075">
              <a:lnSpc>
                <a:spcPts val="4950"/>
              </a:lnSpc>
              <a:spcBef>
                <a:spcPts val="63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答：静态指标：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静差</a:t>
            </a:r>
            <a:r>
              <a:rPr sz="2300" spc="85" dirty="0">
                <a:solidFill>
                  <a:srgbClr val="F12B3E"/>
                </a:solidFill>
                <a:latin typeface="宋体"/>
                <a:cs typeface="宋体"/>
              </a:rPr>
              <a:t>度</a:t>
            </a:r>
            <a:r>
              <a:rPr sz="2700" b="1" spc="-160" dirty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sz="2700" b="1" spc="-17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、调速范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围</a:t>
            </a:r>
            <a:r>
              <a:rPr sz="2700" b="1" spc="-19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700" b="1" spc="-2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、调速的平滑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性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动态指标：过渡过程时间、最大超调量、振荡次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数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0618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150" y="187325"/>
            <a:ext cx="102171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indent="-130810">
              <a:lnSpc>
                <a:spcPts val="2195"/>
              </a:lnSpc>
              <a:buSzPct val="102941"/>
              <a:buFont typeface="Times New Roman"/>
              <a:buChar char="●"/>
              <a:tabLst>
                <a:tab pos="143510" algn="l"/>
              </a:tabLst>
            </a:pPr>
            <a:r>
              <a:rPr sz="1700" b="1" spc="-15" dirty="0">
                <a:solidFill>
                  <a:srgbClr val="31EB43"/>
                </a:solidFill>
                <a:latin typeface="微软雅黑"/>
                <a:cs typeface="微软雅黑"/>
              </a:rPr>
              <a:t>静态指标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777875"/>
            <a:ext cx="3249295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lnSpc>
                <a:spcPts val="3045"/>
              </a:lnSpc>
              <a:spcBef>
                <a:spcPts val="100"/>
              </a:spcBef>
            </a:pPr>
            <a:r>
              <a:rPr sz="2700" b="1" spc="-475" dirty="0">
                <a:solidFill>
                  <a:srgbClr val="F12B3E"/>
                </a:solidFill>
                <a:latin typeface="Times New Roman"/>
                <a:cs typeface="Times New Roman"/>
              </a:rPr>
              <a:t>▲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静差</a:t>
            </a:r>
            <a:r>
              <a:rPr sz="2300" spc="85" dirty="0">
                <a:solidFill>
                  <a:srgbClr val="F12B3E"/>
                </a:solidFill>
                <a:latin typeface="宋体"/>
                <a:cs typeface="宋体"/>
              </a:rPr>
              <a:t>度</a:t>
            </a:r>
            <a:r>
              <a:rPr sz="2700" b="1" spc="-50" dirty="0">
                <a:solidFill>
                  <a:srgbClr val="F12B3E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L="114300" marR="30480" indent="276225">
              <a:lnSpc>
                <a:spcPts val="2700"/>
              </a:lnSpc>
              <a:spcBef>
                <a:spcPts val="345"/>
              </a:spcBef>
            </a:pPr>
            <a:r>
              <a:rPr sz="2700" b="1" spc="-245" dirty="0">
                <a:solidFill>
                  <a:srgbClr val="483BED"/>
                </a:solidFill>
                <a:latin typeface="Times New Roman"/>
                <a:cs typeface="Times New Roman"/>
              </a:rPr>
              <a:t>T</a:t>
            </a:r>
            <a:r>
              <a:rPr sz="2550" b="1" spc="-367" baseline="-22875" dirty="0">
                <a:solidFill>
                  <a:srgbClr val="483BED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变化时，应使</a:t>
            </a:r>
            <a:r>
              <a:rPr sz="2700" b="1" spc="-425" dirty="0">
                <a:solidFill>
                  <a:srgbClr val="483BED"/>
                </a:solidFill>
                <a:latin typeface="Times New Roman"/>
                <a:cs typeface="Times New Roman"/>
              </a:rPr>
              <a:t>n</a:t>
            </a:r>
            <a:r>
              <a:rPr sz="2300" spc="-25" dirty="0">
                <a:solidFill>
                  <a:srgbClr val="483BED"/>
                </a:solidFill>
                <a:latin typeface="宋体"/>
                <a:cs typeface="宋体"/>
              </a:rPr>
              <a:t>变化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维持在一定范围。静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差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度</a:t>
            </a:r>
            <a:r>
              <a:rPr sz="2700" b="1" spc="-315" dirty="0">
                <a:solidFill>
                  <a:srgbClr val="483BED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表示</a:t>
            </a:r>
            <a:r>
              <a:rPr sz="2700" b="1" spc="-425" dirty="0">
                <a:solidFill>
                  <a:srgbClr val="F12B3E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稳定的程度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即</a:t>
            </a:r>
            <a:r>
              <a:rPr sz="2700" b="1" spc="-315" dirty="0">
                <a:solidFill>
                  <a:srgbClr val="483BED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应小于一定值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2300" spc="-25" dirty="0">
                <a:solidFill>
                  <a:srgbClr val="483BED"/>
                </a:solidFill>
                <a:latin typeface="宋体"/>
                <a:cs typeface="宋体"/>
              </a:rPr>
              <a:t>由式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266700">
              <a:lnSpc>
                <a:spcPts val="2700"/>
              </a:lnSpc>
              <a:spcBef>
                <a:spcPts val="640"/>
              </a:spcBef>
            </a:pPr>
            <a:r>
              <a:rPr spc="40" dirty="0"/>
              <a:t>一般</a:t>
            </a:r>
            <a:r>
              <a:rPr sz="2700" b="1" spc="-180" dirty="0">
                <a:latin typeface="Times New Roman"/>
                <a:cs typeface="Times New Roman"/>
              </a:rPr>
              <a:t>S≤50</a:t>
            </a:r>
            <a:r>
              <a:rPr spc="-180" dirty="0"/>
              <a:t>％，</a:t>
            </a:r>
            <a:r>
              <a:rPr dirty="0"/>
              <a:t>普通车</a:t>
            </a:r>
            <a:r>
              <a:rPr spc="85" dirty="0"/>
              <a:t>床</a:t>
            </a:r>
            <a:r>
              <a:rPr sz="2700" b="1" spc="-155" dirty="0">
                <a:latin typeface="Times New Roman"/>
                <a:cs typeface="Times New Roman"/>
              </a:rPr>
              <a:t>S≤30</a:t>
            </a:r>
            <a:r>
              <a:rPr spc="-155" dirty="0"/>
              <a:t>％，</a:t>
            </a:r>
            <a:r>
              <a:rPr dirty="0"/>
              <a:t>龙门刨</a:t>
            </a:r>
            <a:r>
              <a:rPr spc="85" dirty="0"/>
              <a:t>床</a:t>
            </a:r>
            <a:r>
              <a:rPr sz="2700" b="1" spc="-170" dirty="0">
                <a:latin typeface="Times New Roman"/>
                <a:cs typeface="Times New Roman"/>
              </a:rPr>
              <a:t>S≤5</a:t>
            </a:r>
            <a:r>
              <a:rPr spc="-170" dirty="0"/>
              <a:t>％，</a:t>
            </a:r>
            <a:r>
              <a:rPr dirty="0"/>
              <a:t>冷轧</a:t>
            </a:r>
            <a:r>
              <a:rPr spc="85" dirty="0"/>
              <a:t>机</a:t>
            </a:r>
            <a:r>
              <a:rPr sz="2700" b="1" spc="-10" dirty="0">
                <a:latin typeface="Times New Roman"/>
                <a:cs typeface="Times New Roman"/>
              </a:rPr>
              <a:t>S≤2</a:t>
            </a:r>
            <a:r>
              <a:rPr spc="-10" dirty="0"/>
              <a:t>％，</a:t>
            </a:r>
            <a:r>
              <a:rPr dirty="0"/>
              <a:t>热连轧</a:t>
            </a:r>
            <a:r>
              <a:rPr spc="85" dirty="0"/>
              <a:t>机</a:t>
            </a:r>
            <a:r>
              <a:rPr sz="2700" b="1" spc="-180" dirty="0">
                <a:latin typeface="Times New Roman"/>
                <a:cs typeface="Times New Roman"/>
              </a:rPr>
              <a:t>S=0.2</a:t>
            </a:r>
            <a:r>
              <a:rPr spc="-180" dirty="0"/>
              <a:t>％</a:t>
            </a:r>
            <a:r>
              <a:rPr sz="2700" b="1" spc="-180" dirty="0">
                <a:latin typeface="Times New Roman"/>
                <a:cs typeface="Times New Roman"/>
              </a:rPr>
              <a:t>~0.5</a:t>
            </a:r>
            <a:r>
              <a:rPr spc="-180" dirty="0"/>
              <a:t>％，</a:t>
            </a:r>
            <a:r>
              <a:rPr dirty="0"/>
              <a:t>造纸</a:t>
            </a:r>
            <a:r>
              <a:rPr spc="85" dirty="0"/>
              <a:t>机</a:t>
            </a:r>
            <a:r>
              <a:rPr sz="2700" b="1" spc="-50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L="17145">
              <a:lnSpc>
                <a:spcPts val="2700"/>
              </a:lnSpc>
            </a:pPr>
            <a:r>
              <a:rPr sz="2700" b="1" spc="-195" dirty="0">
                <a:latin typeface="Times New Roman"/>
                <a:cs typeface="Times New Roman"/>
              </a:rPr>
              <a:t>≤0.1</a:t>
            </a:r>
            <a:r>
              <a:rPr spc="-125" dirty="0"/>
              <a:t>％。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25" y="2638425"/>
            <a:ext cx="2324100" cy="819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9587" y="3321050"/>
            <a:ext cx="3317240" cy="1236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机械特性愈硬</a:t>
            </a:r>
            <a:r>
              <a:rPr sz="2300" spc="-12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700" b="1" spc="-120" dirty="0">
                <a:solidFill>
                  <a:srgbClr val="483BED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愈小</a:t>
            </a:r>
            <a:r>
              <a:rPr sz="2300" spc="-25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700" b="1" spc="-25" dirty="0">
                <a:solidFill>
                  <a:srgbClr val="483BED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相对稳定性愈高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7145">
              <a:lnSpc>
                <a:spcPct val="100000"/>
              </a:lnSpc>
              <a:spcBef>
                <a:spcPts val="360"/>
              </a:spcBef>
            </a:pPr>
            <a:r>
              <a:rPr sz="2700" b="1" spc="-475" dirty="0">
                <a:solidFill>
                  <a:srgbClr val="F12B3E"/>
                </a:solidFill>
                <a:latin typeface="Times New Roman"/>
                <a:cs typeface="Times New Roman"/>
              </a:rPr>
              <a:t>▲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调速范</a:t>
            </a:r>
            <a:r>
              <a:rPr sz="2300" spc="85" dirty="0">
                <a:solidFill>
                  <a:srgbClr val="F12B3E"/>
                </a:solidFill>
                <a:latin typeface="宋体"/>
                <a:cs typeface="宋体"/>
              </a:rPr>
              <a:t>围</a:t>
            </a:r>
            <a:r>
              <a:rPr sz="2700" b="1" spc="-50" dirty="0">
                <a:solidFill>
                  <a:srgbClr val="F12B3E"/>
                </a:solidFill>
                <a:latin typeface="Times New Roman"/>
                <a:cs typeface="Times New Roman"/>
              </a:rPr>
              <a:t>D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262" y="4673600"/>
            <a:ext cx="61722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25" dirty="0">
                <a:solidFill>
                  <a:srgbClr val="483BED"/>
                </a:solidFill>
                <a:latin typeface="宋体"/>
                <a:cs typeface="宋体"/>
              </a:rPr>
              <a:t>如式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1425" y="4448175"/>
            <a:ext cx="2247900" cy="9715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41762" y="3082925"/>
            <a:ext cx="4582795" cy="15417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09550" marR="259079" indent="266700">
              <a:lnSpc>
                <a:spcPts val="2700"/>
              </a:lnSpc>
              <a:spcBef>
                <a:spcPts val="265"/>
              </a:spcBef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在一个调速系统中，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如果</a:t>
            </a:r>
            <a:r>
              <a:rPr sz="2300" spc="-50" dirty="0">
                <a:solidFill>
                  <a:srgbClr val="F12B3E"/>
                </a:solidFill>
                <a:latin typeface="宋体"/>
                <a:cs typeface="宋体"/>
              </a:rPr>
              <a:t>在 </a:t>
            </a:r>
            <a:r>
              <a:rPr sz="2700" b="1" spc="-315" dirty="0">
                <a:solidFill>
                  <a:srgbClr val="F12B3E"/>
                </a:solidFill>
                <a:latin typeface="Times New Roman"/>
                <a:cs typeface="Times New Roman"/>
              </a:rPr>
              <a:t>n</a:t>
            </a:r>
            <a:r>
              <a:rPr sz="2550" b="1" spc="-472" baseline="-22875" dirty="0">
                <a:solidFill>
                  <a:srgbClr val="F12B3E"/>
                </a:solidFill>
                <a:latin typeface="Times New Roman"/>
                <a:cs typeface="Times New Roman"/>
              </a:rPr>
              <a:t>min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运行能满</a:t>
            </a:r>
            <a:r>
              <a:rPr sz="2300" spc="85" dirty="0">
                <a:solidFill>
                  <a:srgbClr val="F12B3E"/>
                </a:solidFill>
                <a:latin typeface="宋体"/>
                <a:cs typeface="宋体"/>
              </a:rPr>
              <a:t>足</a:t>
            </a:r>
            <a:r>
              <a:rPr sz="2700" b="1" spc="-315" dirty="0">
                <a:solidFill>
                  <a:srgbClr val="F12B3E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要求，则在其</a:t>
            </a:r>
            <a:r>
              <a:rPr sz="2300" spc="-50" dirty="0">
                <a:solidFill>
                  <a:srgbClr val="F12B3E"/>
                </a:solidFill>
                <a:latin typeface="宋体"/>
                <a:cs typeface="宋体"/>
              </a:rPr>
              <a:t>他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转速必能满足要求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不同生产机械要</a:t>
            </a:r>
            <a:r>
              <a:rPr sz="2300" spc="85" dirty="0">
                <a:solidFill>
                  <a:srgbClr val="F12B3E"/>
                </a:solidFill>
                <a:latin typeface="宋体"/>
                <a:cs typeface="宋体"/>
              </a:rPr>
              <a:t>求</a:t>
            </a:r>
            <a:r>
              <a:rPr sz="2700" b="1" spc="-385" dirty="0">
                <a:solidFill>
                  <a:srgbClr val="F12B3E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不相同</a:t>
            </a:r>
            <a:r>
              <a:rPr sz="2300" spc="40" dirty="0">
                <a:solidFill>
                  <a:srgbClr val="483BED"/>
                </a:solidFill>
                <a:latin typeface="宋体"/>
                <a:cs typeface="宋体"/>
              </a:rPr>
              <a:t>，如</a:t>
            </a:r>
            <a:r>
              <a:rPr sz="2700" b="1" spc="-315" dirty="0">
                <a:solidFill>
                  <a:srgbClr val="483BED"/>
                </a:solidFill>
                <a:latin typeface="Times New Roman"/>
                <a:cs typeface="Times New Roman"/>
              </a:rPr>
              <a:t>S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一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0462" y="4530725"/>
            <a:ext cx="5014595" cy="14655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定，车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床</a:t>
            </a:r>
            <a:r>
              <a:rPr sz="2700" b="1" spc="-240" dirty="0">
                <a:solidFill>
                  <a:srgbClr val="483BED"/>
                </a:solidFill>
                <a:latin typeface="Times New Roman"/>
                <a:cs typeface="Times New Roman"/>
              </a:rPr>
              <a:t>D=20~120</a:t>
            </a:r>
            <a:r>
              <a:rPr sz="2300" spc="-24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龙门刨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床</a:t>
            </a:r>
            <a:r>
              <a:rPr sz="2700" b="1" spc="-229" dirty="0">
                <a:solidFill>
                  <a:srgbClr val="483BED"/>
                </a:solidFill>
                <a:latin typeface="Times New Roman"/>
                <a:cs typeface="Times New Roman"/>
              </a:rPr>
              <a:t>D=20~40</a:t>
            </a:r>
            <a:r>
              <a:rPr sz="2300" spc="40" dirty="0">
                <a:solidFill>
                  <a:srgbClr val="483BED"/>
                </a:solidFill>
                <a:latin typeface="宋体"/>
                <a:cs typeface="宋体"/>
              </a:rPr>
              <a:t>钻床</a:t>
            </a:r>
            <a:r>
              <a:rPr sz="2700" b="1" spc="-240" dirty="0">
                <a:solidFill>
                  <a:srgbClr val="483BED"/>
                </a:solidFill>
                <a:latin typeface="Times New Roman"/>
                <a:cs typeface="Times New Roman"/>
              </a:rPr>
              <a:t>D=2~12</a:t>
            </a:r>
            <a:r>
              <a:rPr sz="2300" spc="-24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铣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床</a:t>
            </a:r>
            <a:r>
              <a:rPr sz="2700" b="1" spc="-240" dirty="0">
                <a:solidFill>
                  <a:srgbClr val="483BED"/>
                </a:solidFill>
                <a:latin typeface="Times New Roman"/>
                <a:cs typeface="Times New Roman"/>
              </a:rPr>
              <a:t>D=20~30</a:t>
            </a:r>
            <a:r>
              <a:rPr sz="2300" spc="-24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轧钢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机 </a:t>
            </a:r>
            <a:r>
              <a:rPr sz="2700" b="1" spc="-240" dirty="0">
                <a:solidFill>
                  <a:srgbClr val="483BED"/>
                </a:solidFill>
                <a:latin typeface="Times New Roman"/>
                <a:cs typeface="Times New Roman"/>
              </a:rPr>
              <a:t>D=3~15</a:t>
            </a:r>
            <a:r>
              <a:rPr sz="2300" spc="-24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造纸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机</a:t>
            </a:r>
            <a:r>
              <a:rPr sz="2700" b="1" spc="-240" dirty="0">
                <a:solidFill>
                  <a:srgbClr val="483BED"/>
                </a:solidFill>
                <a:latin typeface="Times New Roman"/>
                <a:cs typeface="Times New Roman"/>
              </a:rPr>
              <a:t>D=10~20</a:t>
            </a:r>
            <a:r>
              <a:rPr sz="2300" spc="-24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机床进给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机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构</a:t>
            </a:r>
            <a:r>
              <a:rPr sz="2700" b="1" spc="-260" dirty="0">
                <a:solidFill>
                  <a:srgbClr val="483BED"/>
                </a:solidFill>
                <a:latin typeface="Times New Roman"/>
                <a:cs typeface="Times New Roman"/>
              </a:rPr>
              <a:t>D=5~30000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33950" y="320675"/>
            <a:ext cx="163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20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5117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7" y="682625"/>
            <a:ext cx="8205470" cy="1236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0800" marR="30480" indent="266700">
              <a:lnSpc>
                <a:spcPts val="2700"/>
              </a:lnSpc>
              <a:spcBef>
                <a:spcPts val="640"/>
              </a:spcBef>
              <a:tabLst>
                <a:tab pos="2026920" algn="l"/>
                <a:tab pos="4274820" algn="l"/>
                <a:tab pos="7675245" algn="l"/>
              </a:tabLst>
            </a:pPr>
            <a:r>
              <a:rPr sz="2300" b="0" dirty="0">
                <a:solidFill>
                  <a:srgbClr val="483BED"/>
                </a:solidFill>
                <a:latin typeface="宋体"/>
                <a:cs typeface="宋体"/>
              </a:rPr>
              <a:t>机械、电气联合调速时，</a:t>
            </a:r>
            <a:r>
              <a:rPr sz="2300" b="0" spc="85" dirty="0">
                <a:solidFill>
                  <a:srgbClr val="483BED"/>
                </a:solidFill>
                <a:latin typeface="宋体"/>
                <a:cs typeface="宋体"/>
              </a:rPr>
              <a:t>设</a:t>
            </a:r>
            <a:r>
              <a:rPr spc="-50" dirty="0">
                <a:solidFill>
                  <a:srgbClr val="483BED"/>
                </a:solidFill>
                <a:latin typeface="Times New Roman"/>
                <a:cs typeface="Times New Roman"/>
              </a:rPr>
              <a:t>D</a:t>
            </a:r>
            <a:r>
              <a:rPr dirty="0">
                <a:solidFill>
                  <a:srgbClr val="483BED"/>
                </a:solidFill>
                <a:latin typeface="Times New Roman"/>
                <a:cs typeface="Times New Roman"/>
              </a:rPr>
              <a:t>	</a:t>
            </a:r>
            <a:r>
              <a:rPr spc="-385" dirty="0">
                <a:solidFill>
                  <a:srgbClr val="483BED"/>
                </a:solidFill>
                <a:latin typeface="Times New Roman"/>
                <a:cs typeface="Times New Roman"/>
              </a:rPr>
              <a:t>─</a:t>
            </a:r>
            <a:r>
              <a:rPr sz="2300" b="0" dirty="0">
                <a:solidFill>
                  <a:srgbClr val="483BED"/>
                </a:solidFill>
                <a:latin typeface="宋体"/>
                <a:cs typeface="宋体"/>
              </a:rPr>
              <a:t>生产机械调速范围</a:t>
            </a:r>
            <a:r>
              <a:rPr sz="2300" b="0" spc="-25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pc="-25" dirty="0">
                <a:solidFill>
                  <a:srgbClr val="483BED"/>
                </a:solidFill>
                <a:latin typeface="Times New Roman"/>
                <a:cs typeface="Times New Roman"/>
              </a:rPr>
              <a:t>D</a:t>
            </a:r>
            <a:r>
              <a:rPr sz="2550" spc="-37" baseline="-22875" dirty="0">
                <a:solidFill>
                  <a:srgbClr val="483BED"/>
                </a:solidFill>
                <a:latin typeface="Times New Roman"/>
                <a:cs typeface="Times New Roman"/>
              </a:rPr>
              <a:t>m</a:t>
            </a:r>
            <a:r>
              <a:rPr sz="2550" baseline="-22875" dirty="0">
                <a:solidFill>
                  <a:srgbClr val="483BED"/>
                </a:solidFill>
                <a:latin typeface="Times New Roman"/>
                <a:cs typeface="Times New Roman"/>
              </a:rPr>
              <a:t>	</a:t>
            </a:r>
            <a:r>
              <a:rPr sz="2700" spc="-385" dirty="0">
                <a:solidFill>
                  <a:srgbClr val="483BED"/>
                </a:solidFill>
                <a:latin typeface="Times New Roman"/>
                <a:cs typeface="Times New Roman"/>
              </a:rPr>
              <a:t>─</a:t>
            </a:r>
            <a:r>
              <a:rPr sz="2300" b="0" spc="-50" dirty="0">
                <a:solidFill>
                  <a:srgbClr val="483BED"/>
                </a:solidFill>
                <a:latin typeface="宋体"/>
                <a:cs typeface="宋体"/>
              </a:rPr>
              <a:t>机</a:t>
            </a:r>
            <a:r>
              <a:rPr sz="2300" b="0" dirty="0">
                <a:solidFill>
                  <a:srgbClr val="483BED"/>
                </a:solidFill>
                <a:latin typeface="宋体"/>
                <a:cs typeface="宋体"/>
              </a:rPr>
              <a:t>调速范围</a:t>
            </a:r>
            <a:r>
              <a:rPr sz="2300" b="0" spc="-25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700" spc="-25" dirty="0">
                <a:solidFill>
                  <a:srgbClr val="483BED"/>
                </a:solidFill>
                <a:latin typeface="Times New Roman"/>
                <a:cs typeface="Times New Roman"/>
              </a:rPr>
              <a:t>D</a:t>
            </a:r>
            <a:r>
              <a:rPr sz="2550" spc="-37" baseline="-22875" dirty="0">
                <a:solidFill>
                  <a:srgbClr val="483BED"/>
                </a:solidFill>
                <a:latin typeface="Times New Roman"/>
                <a:cs typeface="Times New Roman"/>
              </a:rPr>
              <a:t>e</a:t>
            </a:r>
            <a:r>
              <a:rPr sz="2550" baseline="-22875" dirty="0">
                <a:solidFill>
                  <a:srgbClr val="483BED"/>
                </a:solidFill>
                <a:latin typeface="Times New Roman"/>
                <a:cs typeface="Times New Roman"/>
              </a:rPr>
              <a:t>	</a:t>
            </a:r>
            <a:r>
              <a:rPr sz="2700" spc="-385" dirty="0">
                <a:solidFill>
                  <a:srgbClr val="483BED"/>
                </a:solidFill>
                <a:latin typeface="Times New Roman"/>
                <a:cs typeface="Times New Roman"/>
              </a:rPr>
              <a:t>─</a:t>
            </a:r>
            <a:r>
              <a:rPr sz="2300" b="0" dirty="0">
                <a:solidFill>
                  <a:srgbClr val="483BED"/>
                </a:solidFill>
                <a:latin typeface="宋体"/>
                <a:cs typeface="宋体"/>
              </a:rPr>
              <a:t>电气调速范围，</a:t>
            </a:r>
            <a:r>
              <a:rPr sz="2300" b="0" spc="85" dirty="0">
                <a:solidFill>
                  <a:srgbClr val="483BED"/>
                </a:solidFill>
                <a:latin typeface="宋体"/>
                <a:cs typeface="宋体"/>
              </a:rPr>
              <a:t>则</a:t>
            </a:r>
            <a:r>
              <a:rPr sz="2700" spc="-270" dirty="0">
                <a:solidFill>
                  <a:srgbClr val="F12B3E"/>
                </a:solidFill>
                <a:latin typeface="Times New Roman"/>
                <a:cs typeface="Times New Roman"/>
              </a:rPr>
              <a:t>D</a:t>
            </a:r>
            <a:r>
              <a:rPr sz="2550" spc="-405" baseline="-22875" dirty="0">
                <a:solidFill>
                  <a:srgbClr val="F12B3E"/>
                </a:solidFill>
                <a:latin typeface="Times New Roman"/>
                <a:cs typeface="Times New Roman"/>
              </a:rPr>
              <a:t>e</a:t>
            </a:r>
            <a:r>
              <a:rPr sz="2700" spc="-270" dirty="0">
                <a:solidFill>
                  <a:srgbClr val="F12B3E"/>
                </a:solidFill>
                <a:latin typeface="Times New Roman"/>
                <a:cs typeface="Times New Roman"/>
              </a:rPr>
              <a:t>=D/D</a:t>
            </a:r>
            <a:r>
              <a:rPr sz="2550" spc="-405" baseline="-22875" dirty="0">
                <a:solidFill>
                  <a:srgbClr val="F12B3E"/>
                </a:solidFill>
                <a:latin typeface="Times New Roman"/>
                <a:cs typeface="Times New Roman"/>
              </a:rPr>
              <a:t>m</a:t>
            </a:r>
            <a:r>
              <a:rPr sz="2300" b="0" spc="-5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21920">
              <a:lnSpc>
                <a:spcPct val="100000"/>
              </a:lnSpc>
              <a:spcBef>
                <a:spcPts val="360"/>
              </a:spcBef>
            </a:pPr>
            <a:r>
              <a:rPr spc="-475" dirty="0">
                <a:solidFill>
                  <a:srgbClr val="F12B3E"/>
                </a:solidFill>
                <a:latin typeface="Times New Roman"/>
                <a:cs typeface="Times New Roman"/>
              </a:rPr>
              <a:t>▲</a:t>
            </a:r>
            <a:r>
              <a:rPr sz="2300" b="0" dirty="0">
                <a:solidFill>
                  <a:srgbClr val="483BED"/>
                </a:solidFill>
                <a:latin typeface="宋体"/>
                <a:cs typeface="宋体"/>
              </a:rPr>
              <a:t>调速的</a:t>
            </a:r>
            <a:r>
              <a:rPr sz="2300" b="0" u="heavy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平滑</a:t>
            </a:r>
            <a:r>
              <a:rPr sz="2300" b="0" u="heavy" spc="-50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262" y="1844675"/>
            <a:ext cx="8256270" cy="2494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8900" marR="347980">
              <a:lnSpc>
                <a:spcPts val="2700"/>
              </a:lnSpc>
              <a:spcBef>
                <a:spcPts val="640"/>
              </a:spcBef>
            </a:pPr>
            <a:r>
              <a:rPr sz="2300" u="heavy" spc="10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两个相邻调速级转速差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。在一定调速范围</a:t>
            </a:r>
            <a:r>
              <a:rPr sz="2300" spc="-19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700" b="1" spc="-190" dirty="0">
                <a:solidFill>
                  <a:srgbClr val="483BED"/>
                </a:solidFill>
                <a:latin typeface="Times New Roman"/>
                <a:cs typeface="Times New Roman"/>
              </a:rPr>
              <a:t>n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级数越多</a:t>
            </a:r>
            <a:r>
              <a:rPr sz="2300" spc="15" dirty="0">
                <a:solidFill>
                  <a:srgbClr val="483BED"/>
                </a:solidFill>
                <a:latin typeface="宋体"/>
                <a:cs typeface="宋体"/>
              </a:rPr>
              <a:t>，平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滑性就越高，若级</a:t>
            </a:r>
            <a:r>
              <a:rPr sz="2300" spc="45" dirty="0">
                <a:solidFill>
                  <a:srgbClr val="483BED"/>
                </a:solidFill>
                <a:latin typeface="宋体"/>
                <a:cs typeface="宋体"/>
              </a:rPr>
              <a:t>数</a:t>
            </a:r>
            <a:r>
              <a:rPr sz="2700" b="1" spc="-500" dirty="0">
                <a:solidFill>
                  <a:srgbClr val="483BED"/>
                </a:solidFill>
                <a:latin typeface="Times New Roman"/>
                <a:cs typeface="Times New Roman"/>
              </a:rPr>
              <a:t>→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无穷大</a:t>
            </a:r>
            <a:r>
              <a:rPr sz="2300" spc="25" dirty="0">
                <a:solidFill>
                  <a:srgbClr val="483BED"/>
                </a:solidFill>
                <a:latin typeface="宋体"/>
                <a:cs typeface="宋体"/>
              </a:rPr>
              <a:t>，即</a:t>
            </a:r>
            <a:r>
              <a:rPr sz="2700" b="1" spc="-425" dirty="0">
                <a:solidFill>
                  <a:srgbClr val="483BED"/>
                </a:solidFill>
                <a:latin typeface="Times New Roman"/>
                <a:cs typeface="Times New Roman"/>
              </a:rPr>
              <a:t>n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连续可调，为</a:t>
            </a:r>
            <a:r>
              <a:rPr sz="2300" u="heavy" spc="10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无级调速</a:t>
            </a:r>
            <a:r>
              <a:rPr sz="2300" spc="2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47955" indent="-131445">
              <a:lnSpc>
                <a:spcPct val="100000"/>
              </a:lnSpc>
              <a:spcBef>
                <a:spcPts val="685"/>
              </a:spcBef>
              <a:buSzPct val="102941"/>
              <a:buFont typeface="Times New Roman"/>
              <a:buChar char="●"/>
              <a:tabLst>
                <a:tab pos="148590" algn="l"/>
              </a:tabLst>
            </a:pPr>
            <a:r>
              <a:rPr sz="1700" b="1" spc="-15" dirty="0">
                <a:solidFill>
                  <a:srgbClr val="31EB43"/>
                </a:solidFill>
                <a:latin typeface="微软雅黑"/>
                <a:cs typeface="微软雅黑"/>
              </a:rPr>
              <a:t>动态指标</a:t>
            </a:r>
            <a:endParaRPr sz="1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350">
              <a:latin typeface="微软雅黑"/>
              <a:cs typeface="微软雅黑"/>
            </a:endParaRPr>
          </a:p>
          <a:p>
            <a:pPr marL="12700" marR="5080" indent="266700">
              <a:lnSpc>
                <a:spcPts val="2700"/>
              </a:lnSpc>
            </a:pP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调速过程中，从一种稳定速</a:t>
            </a:r>
            <a:r>
              <a:rPr sz="2300" spc="45" dirty="0">
                <a:solidFill>
                  <a:srgbClr val="483BED"/>
                </a:solidFill>
                <a:latin typeface="宋体"/>
                <a:cs typeface="宋体"/>
              </a:rPr>
              <a:t>度</a:t>
            </a:r>
            <a:r>
              <a:rPr sz="2700" b="1" spc="-500" dirty="0">
                <a:solidFill>
                  <a:srgbClr val="483BED"/>
                </a:solidFill>
                <a:latin typeface="Times New Roman"/>
                <a:cs typeface="Times New Roman"/>
              </a:rPr>
              <a:t>→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另一稳定速度，∵电磁惯性</a:t>
            </a:r>
            <a:r>
              <a:rPr sz="2300" spc="20" dirty="0">
                <a:solidFill>
                  <a:srgbClr val="483BED"/>
                </a:solidFill>
                <a:latin typeface="宋体"/>
                <a:cs typeface="宋体"/>
              </a:rPr>
              <a:t>、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机械惯性，要经过一段</a:t>
            </a:r>
            <a:r>
              <a:rPr sz="2300" u="heavy" spc="10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过渡过程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或</a:t>
            </a:r>
            <a:r>
              <a:rPr sz="2300" u="heavy" spc="10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动态过程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。生产机械对动</a:t>
            </a:r>
            <a:r>
              <a:rPr sz="2300" spc="20" dirty="0">
                <a:solidFill>
                  <a:srgbClr val="483BED"/>
                </a:solidFill>
                <a:latin typeface="宋体"/>
                <a:cs typeface="宋体"/>
              </a:rPr>
              <a:t>态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指标要求：</a:t>
            </a:r>
            <a:r>
              <a:rPr sz="2300" u="heavy" spc="10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过渡过程时间、最大超调量、振荡次数</a:t>
            </a:r>
            <a:r>
              <a:rPr sz="2300" u="heavy" spc="20" dirty="0">
                <a:solidFill>
                  <a:srgbClr val="483BED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12856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87" y="615950"/>
            <a:ext cx="4258945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b="0" dirty="0">
                <a:solidFill>
                  <a:srgbClr val="483BED"/>
                </a:solidFill>
                <a:latin typeface="宋体"/>
                <a:cs typeface="宋体"/>
              </a:rPr>
              <a:t>如</a:t>
            </a:r>
            <a:r>
              <a:rPr sz="2300" b="0" spc="35" dirty="0">
                <a:solidFill>
                  <a:srgbClr val="F12B3E"/>
                </a:solidFill>
                <a:latin typeface="宋体"/>
                <a:cs typeface="宋体"/>
              </a:rPr>
              <a:t>图 </a:t>
            </a:r>
            <a:r>
              <a:rPr spc="-165" dirty="0">
                <a:solidFill>
                  <a:srgbClr val="F12B3E"/>
                </a:solidFill>
                <a:latin typeface="Times New Roman"/>
                <a:cs typeface="Times New Roman"/>
              </a:rPr>
              <a:t>1.5</a:t>
            </a:r>
            <a:r>
              <a:rPr sz="2300" b="0" spc="-165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b="0" dirty="0">
                <a:solidFill>
                  <a:srgbClr val="483BED"/>
                </a:solidFill>
                <a:latin typeface="宋体"/>
                <a:cs typeface="宋体"/>
              </a:rPr>
              <a:t>系统从</a:t>
            </a:r>
            <a:r>
              <a:rPr spc="-305" dirty="0">
                <a:solidFill>
                  <a:srgbClr val="483BED"/>
                </a:solidFill>
                <a:latin typeface="Times New Roman"/>
                <a:cs typeface="Times New Roman"/>
              </a:rPr>
              <a:t>n</a:t>
            </a:r>
            <a:r>
              <a:rPr sz="2550" spc="-457" baseline="-22875" dirty="0">
                <a:solidFill>
                  <a:srgbClr val="483BED"/>
                </a:solidFill>
                <a:latin typeface="Times New Roman"/>
                <a:cs typeface="Times New Roman"/>
              </a:rPr>
              <a:t>1</a:t>
            </a:r>
            <a:r>
              <a:rPr sz="2300" b="0" dirty="0">
                <a:solidFill>
                  <a:srgbClr val="483BED"/>
                </a:solidFill>
                <a:latin typeface="宋体"/>
                <a:cs typeface="宋体"/>
              </a:rPr>
              <a:t>过渡到</a:t>
            </a:r>
            <a:r>
              <a:rPr sz="2700" spc="-305" dirty="0">
                <a:solidFill>
                  <a:srgbClr val="483BED"/>
                </a:solidFill>
                <a:latin typeface="Times New Roman"/>
                <a:cs typeface="Times New Roman"/>
              </a:rPr>
              <a:t>n</a:t>
            </a:r>
            <a:r>
              <a:rPr sz="2550" spc="-457" baseline="-22875" dirty="0">
                <a:solidFill>
                  <a:srgbClr val="483BED"/>
                </a:solidFill>
                <a:latin typeface="Times New Roman"/>
                <a:cs typeface="Times New Roman"/>
              </a:rPr>
              <a:t>2</a:t>
            </a:r>
            <a:r>
              <a:rPr sz="2300" b="0" spc="-25" dirty="0">
                <a:solidFill>
                  <a:srgbClr val="483BED"/>
                </a:solidFill>
                <a:latin typeface="宋体"/>
                <a:cs typeface="宋体"/>
              </a:rPr>
              <a:t>时：</a:t>
            </a:r>
            <a:endParaRPr sz="2300">
              <a:latin typeface="宋体"/>
              <a:cs typeface="宋体"/>
            </a:endParaRPr>
          </a:p>
          <a:p>
            <a:pPr marL="109220">
              <a:lnSpc>
                <a:spcPct val="100000"/>
              </a:lnSpc>
              <a:spcBef>
                <a:spcPts val="135"/>
              </a:spcBef>
            </a:pPr>
            <a:r>
              <a:rPr spc="-475" dirty="0">
                <a:solidFill>
                  <a:srgbClr val="F12B3E"/>
                </a:solidFill>
                <a:latin typeface="Times New Roman"/>
                <a:cs typeface="Times New Roman"/>
              </a:rPr>
              <a:t>▲</a:t>
            </a:r>
            <a:r>
              <a:rPr sz="2300" b="0" dirty="0">
                <a:solidFill>
                  <a:srgbClr val="F12B3E"/>
                </a:solidFill>
                <a:latin typeface="宋体"/>
                <a:cs typeface="宋体"/>
              </a:rPr>
              <a:t>最大超调</a:t>
            </a:r>
            <a:r>
              <a:rPr sz="2300" b="0" spc="-50" dirty="0">
                <a:solidFill>
                  <a:srgbClr val="F12B3E"/>
                </a:solidFill>
                <a:latin typeface="宋体"/>
                <a:cs typeface="宋体"/>
              </a:rPr>
              <a:t>量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6990" y="3406513"/>
            <a:ext cx="4015666" cy="29215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3025" y="1019175"/>
            <a:ext cx="2762250" cy="8191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53360" y="825500"/>
            <a:ext cx="30746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4" dirty="0">
                <a:solidFill>
                  <a:srgbClr val="483BED"/>
                </a:solidFill>
                <a:latin typeface="Times New Roman"/>
                <a:cs typeface="Times New Roman"/>
              </a:rPr>
              <a:t>M</a:t>
            </a:r>
            <a:r>
              <a:rPr sz="2700" b="1" spc="195" dirty="0">
                <a:solidFill>
                  <a:srgbClr val="483BED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太大，达不到生产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工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8137" y="1035050"/>
            <a:ext cx="3125470" cy="1598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1470">
              <a:lnSpc>
                <a:spcPts val="1535"/>
              </a:lnSpc>
              <a:spcBef>
                <a:spcPts val="125"/>
              </a:spcBef>
            </a:pPr>
            <a:r>
              <a:rPr sz="1700" b="1" spc="-90" dirty="0">
                <a:solidFill>
                  <a:srgbClr val="483BED"/>
                </a:solidFill>
                <a:latin typeface="Times New Roman"/>
                <a:cs typeface="Times New Roman"/>
              </a:rPr>
              <a:t>P</a:t>
            </a:r>
            <a:endParaRPr sz="1700">
              <a:latin typeface="Times New Roman"/>
              <a:cs typeface="Times New Roman"/>
            </a:endParaRPr>
          </a:p>
          <a:p>
            <a:pPr marL="38100" marR="30480">
              <a:lnSpc>
                <a:spcPts val="2700"/>
              </a:lnSpc>
              <a:spcBef>
                <a:spcPts val="30"/>
              </a:spcBef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艺要求</a:t>
            </a:r>
            <a:r>
              <a:rPr sz="2300" spc="-155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700" b="1" spc="-155" dirty="0">
                <a:solidFill>
                  <a:srgbClr val="483BED"/>
                </a:solidFill>
                <a:latin typeface="Times New Roman"/>
                <a:cs typeface="Times New Roman"/>
              </a:rPr>
              <a:t>M</a:t>
            </a:r>
            <a:r>
              <a:rPr sz="2550" b="1" spc="-232" baseline="-22875" dirty="0">
                <a:solidFill>
                  <a:srgbClr val="483BED"/>
                </a:solidFill>
                <a:latin typeface="Times New Roman"/>
                <a:cs typeface="Times New Roman"/>
              </a:rPr>
              <a:t>P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太小</a:t>
            </a:r>
            <a:r>
              <a:rPr sz="2300" spc="-235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700" b="1" spc="-235" dirty="0">
                <a:solidFill>
                  <a:srgbClr val="483BED"/>
                </a:solidFill>
                <a:latin typeface="Times New Roman"/>
                <a:cs typeface="Times New Roman"/>
              </a:rPr>
              <a:t>→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过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渡过程过于缓慢，生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产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率</a:t>
            </a:r>
            <a:r>
              <a:rPr sz="2700" b="1" spc="-135" dirty="0">
                <a:solidFill>
                  <a:srgbClr val="483BED"/>
                </a:solidFill>
                <a:latin typeface="Times New Roman"/>
                <a:cs typeface="Times New Roman"/>
              </a:rPr>
              <a:t>↓</a:t>
            </a:r>
            <a:r>
              <a:rPr sz="2300" spc="-135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一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般</a:t>
            </a:r>
            <a:r>
              <a:rPr sz="2700" b="1" spc="-35" dirty="0">
                <a:solidFill>
                  <a:srgbClr val="483BED"/>
                </a:solidFill>
                <a:latin typeface="Times New Roman"/>
                <a:cs typeface="Times New Roman"/>
              </a:rPr>
              <a:t>M</a:t>
            </a:r>
            <a:r>
              <a:rPr sz="2550" b="1" spc="-52" baseline="-22875" dirty="0">
                <a:solidFill>
                  <a:srgbClr val="483BED"/>
                </a:solidFill>
                <a:latin typeface="Times New Roman"/>
                <a:cs typeface="Times New Roman"/>
              </a:rPr>
              <a:t>P</a:t>
            </a:r>
            <a:r>
              <a:rPr sz="2700" b="1" spc="-35" dirty="0">
                <a:solidFill>
                  <a:srgbClr val="483BED"/>
                </a:solidFill>
                <a:latin typeface="Times New Roman"/>
                <a:cs typeface="Times New Roman"/>
              </a:rPr>
              <a:t>=10</a:t>
            </a:r>
            <a:r>
              <a:rPr sz="2300" spc="-35" dirty="0">
                <a:solidFill>
                  <a:srgbClr val="483BED"/>
                </a:solidFill>
                <a:latin typeface="宋体"/>
                <a:cs typeface="宋体"/>
              </a:rPr>
              <a:t>％～ </a:t>
            </a:r>
            <a:r>
              <a:rPr sz="2700" b="1" spc="-170" dirty="0">
                <a:solidFill>
                  <a:srgbClr val="483BED"/>
                </a:solidFill>
                <a:latin typeface="Times New Roman"/>
                <a:cs typeface="Times New Roman"/>
              </a:rPr>
              <a:t>35</a:t>
            </a:r>
            <a:r>
              <a:rPr sz="2300" spc="-110" dirty="0">
                <a:solidFill>
                  <a:srgbClr val="483BED"/>
                </a:solidFill>
                <a:latin typeface="宋体"/>
                <a:cs typeface="宋体"/>
              </a:rPr>
              <a:t>％。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025" y="1987550"/>
            <a:ext cx="22948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475" dirty="0">
                <a:solidFill>
                  <a:srgbClr val="F12B3E"/>
                </a:solidFill>
                <a:latin typeface="Times New Roman"/>
                <a:cs typeface="Times New Roman"/>
              </a:rPr>
              <a:t>▲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过渡过程时</a:t>
            </a:r>
            <a:r>
              <a:rPr sz="2300" spc="85" dirty="0">
                <a:solidFill>
                  <a:srgbClr val="F12B3E"/>
                </a:solidFill>
                <a:latin typeface="宋体"/>
                <a:cs typeface="宋体"/>
              </a:rPr>
              <a:t>间</a:t>
            </a:r>
            <a:r>
              <a:rPr sz="2700" b="1" spc="-50" dirty="0">
                <a:solidFill>
                  <a:srgbClr val="F12B3E"/>
                </a:solidFill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625" y="2644775"/>
            <a:ext cx="433070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ts val="2970"/>
              </a:lnSpc>
              <a:spcBef>
                <a:spcPts val="100"/>
              </a:spcBef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从</a:t>
            </a:r>
            <a:r>
              <a:rPr sz="2300" u="heavy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输入控制开始到被调量</a:t>
            </a:r>
            <a:r>
              <a:rPr sz="2700" b="1" u="heavy" spc="-425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300" u="heavy" spc="-25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进入</a:t>
            </a:r>
            <a:endParaRPr sz="2300">
              <a:latin typeface="宋体"/>
              <a:cs typeface="宋体"/>
            </a:endParaRPr>
          </a:p>
          <a:p>
            <a:pPr marL="38100">
              <a:lnSpc>
                <a:spcPts val="2970"/>
              </a:lnSpc>
            </a:pPr>
            <a:r>
              <a:rPr sz="2700" b="1" u="heavy" spc="-215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Times New Roman"/>
                <a:cs typeface="Times New Roman"/>
              </a:rPr>
              <a:t>(0.05~0.02)</a:t>
            </a:r>
            <a:r>
              <a:rPr sz="2700" b="1" spc="-110" dirty="0">
                <a:solidFill>
                  <a:srgbClr val="F12B3E"/>
                </a:solidFill>
                <a:latin typeface="Times New Roman"/>
                <a:cs typeface="Times New Roman"/>
              </a:rPr>
              <a:t> </a:t>
            </a:r>
            <a:r>
              <a:rPr sz="2700" b="1" spc="-305" dirty="0">
                <a:solidFill>
                  <a:srgbClr val="F12B3E"/>
                </a:solidFill>
                <a:latin typeface="Times New Roman"/>
                <a:cs typeface="Times New Roman"/>
              </a:rPr>
              <a:t>n</a:t>
            </a:r>
            <a:r>
              <a:rPr sz="2550" b="1" spc="-457" baseline="-22875" dirty="0">
                <a:solidFill>
                  <a:srgbClr val="F12B3E"/>
                </a:solidFill>
                <a:latin typeface="Times New Roman"/>
                <a:cs typeface="Times New Roman"/>
              </a:rPr>
              <a:t>2</a:t>
            </a:r>
            <a:r>
              <a:rPr sz="2300" u="heavy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区间为止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的一段时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间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387" y="4387850"/>
            <a:ext cx="3884295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2700" b="1" spc="-475" dirty="0">
                <a:solidFill>
                  <a:srgbClr val="F12B3E"/>
                </a:solidFill>
                <a:latin typeface="Times New Roman"/>
                <a:cs typeface="Times New Roman"/>
              </a:rPr>
              <a:t>▲</a:t>
            </a:r>
            <a:r>
              <a:rPr sz="2300" dirty="0">
                <a:solidFill>
                  <a:srgbClr val="F12B3E"/>
                </a:solidFill>
                <a:latin typeface="宋体"/>
                <a:cs typeface="宋体"/>
              </a:rPr>
              <a:t>振荡次</a:t>
            </a:r>
            <a:r>
              <a:rPr sz="2300" spc="-50" dirty="0">
                <a:solidFill>
                  <a:srgbClr val="F12B3E"/>
                </a:solidFill>
                <a:latin typeface="宋体"/>
                <a:cs typeface="宋体"/>
              </a:rPr>
              <a:t>数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宋体"/>
              <a:cs typeface="宋体"/>
            </a:endParaRPr>
          </a:p>
          <a:p>
            <a:pPr marL="12700" marR="5080" indent="266700">
              <a:lnSpc>
                <a:spcPts val="2700"/>
              </a:lnSpc>
            </a:pP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在</a:t>
            </a:r>
            <a:r>
              <a:rPr sz="2700" b="1" spc="-315" dirty="0">
                <a:solidFill>
                  <a:srgbClr val="483BED"/>
                </a:solidFill>
                <a:latin typeface="Times New Roman"/>
                <a:cs typeface="Times New Roman"/>
              </a:rPr>
              <a:t>T</a:t>
            </a:r>
            <a:r>
              <a:rPr sz="2300" spc="-100" dirty="0">
                <a:solidFill>
                  <a:srgbClr val="483BED"/>
                </a:solidFill>
                <a:latin typeface="宋体"/>
                <a:cs typeface="宋体"/>
              </a:rPr>
              <a:t>内，</a:t>
            </a:r>
            <a:r>
              <a:rPr sz="2700" b="1" spc="-195" dirty="0">
                <a:solidFill>
                  <a:srgbClr val="483BED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在其</a:t>
            </a:r>
            <a:r>
              <a:rPr sz="2300" u="heavy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稳定值上下</a:t>
            </a:r>
            <a:r>
              <a:rPr sz="2300" u="heavy" spc="-50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摆</a:t>
            </a:r>
            <a:r>
              <a:rPr sz="2300" u="heavy" spc="575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            </a:t>
            </a:r>
            <a:r>
              <a:rPr sz="2300" u="heavy" dirty="0">
                <a:solidFill>
                  <a:srgbClr val="F12B3E"/>
                </a:solidFill>
                <a:uFill>
                  <a:solidFill>
                    <a:srgbClr val="F12B3E"/>
                  </a:solidFill>
                </a:uFill>
                <a:latin typeface="宋体"/>
                <a:cs typeface="宋体"/>
              </a:rPr>
              <a:t>动的次数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spc="15" dirty="0">
                <a:solidFill>
                  <a:srgbClr val="F12B3E"/>
                </a:solidFill>
                <a:latin typeface="宋体"/>
                <a:cs typeface="宋体"/>
              </a:rPr>
              <a:t>图 </a:t>
            </a:r>
            <a:r>
              <a:rPr sz="2700" b="1" spc="-225" dirty="0">
                <a:solidFill>
                  <a:srgbClr val="F12B3E"/>
                </a:solidFill>
                <a:latin typeface="Times New Roman"/>
                <a:cs typeface="Times New Roman"/>
              </a:rPr>
              <a:t>1.5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中为</a:t>
            </a:r>
            <a:r>
              <a:rPr sz="2700" b="1" spc="-270" dirty="0">
                <a:solidFill>
                  <a:srgbClr val="483BED"/>
                </a:solidFill>
                <a:latin typeface="Times New Roman"/>
                <a:cs typeface="Times New Roman"/>
              </a:rPr>
              <a:t>1</a:t>
            </a:r>
            <a:r>
              <a:rPr sz="2300" spc="-25" dirty="0">
                <a:solidFill>
                  <a:srgbClr val="483BED"/>
                </a:solidFill>
                <a:latin typeface="宋体"/>
                <a:cs typeface="宋体"/>
              </a:rPr>
              <a:t>次。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856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387" y="682625"/>
            <a:ext cx="3350895" cy="31515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8900" marR="5080" algn="just">
              <a:lnSpc>
                <a:spcPts val="2700"/>
              </a:lnSpc>
              <a:spcBef>
                <a:spcPts val="640"/>
              </a:spcBef>
            </a:pPr>
            <a:r>
              <a:rPr sz="2300" spc="-65" dirty="0">
                <a:solidFill>
                  <a:srgbClr val="F12B3E"/>
                </a:solidFill>
                <a:latin typeface="宋体"/>
                <a:cs typeface="宋体"/>
              </a:rPr>
              <a:t>图 </a:t>
            </a:r>
            <a:r>
              <a:rPr sz="2700" b="1" spc="-160" dirty="0">
                <a:solidFill>
                  <a:srgbClr val="F12B3E"/>
                </a:solidFill>
                <a:latin typeface="Times New Roman"/>
                <a:cs typeface="Times New Roman"/>
              </a:rPr>
              <a:t>1.6</a:t>
            </a:r>
            <a:r>
              <a:rPr sz="2300" spc="-16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系</a:t>
            </a:r>
            <a:r>
              <a:rPr sz="2300" spc="45" dirty="0">
                <a:solidFill>
                  <a:srgbClr val="483BED"/>
                </a:solidFill>
                <a:latin typeface="宋体"/>
                <a:cs typeface="宋体"/>
              </a:rPr>
              <a:t>统</a:t>
            </a:r>
            <a:r>
              <a:rPr sz="2700" b="1" spc="-165" dirty="0">
                <a:solidFill>
                  <a:srgbClr val="483BED"/>
                </a:solidFill>
                <a:latin typeface="Times New Roman"/>
                <a:cs typeface="Times New Roman"/>
              </a:rPr>
              <a:t>1</a:t>
            </a:r>
            <a:r>
              <a:rPr sz="2300" spc="-165" dirty="0">
                <a:solidFill>
                  <a:srgbClr val="483BED"/>
                </a:solidFill>
                <a:latin typeface="宋体"/>
                <a:cs typeface="宋体"/>
              </a:rPr>
              <a:t>：</a:t>
            </a:r>
            <a:r>
              <a:rPr sz="2700" b="1" spc="-165" dirty="0">
                <a:solidFill>
                  <a:srgbClr val="483BED"/>
                </a:solidFill>
                <a:latin typeface="Times New Roman"/>
                <a:cs typeface="Times New Roman"/>
              </a:rPr>
              <a:t>T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太长</a:t>
            </a:r>
            <a:r>
              <a:rPr sz="2300" spc="20" dirty="0">
                <a:solidFill>
                  <a:srgbClr val="483BED"/>
                </a:solidFill>
                <a:latin typeface="宋体"/>
                <a:cs typeface="宋体"/>
              </a:rPr>
              <a:t>；</a:t>
            </a:r>
            <a:r>
              <a:rPr sz="2300" spc="25" dirty="0">
                <a:solidFill>
                  <a:srgbClr val="483BED"/>
                </a:solidFill>
                <a:latin typeface="宋体"/>
                <a:cs typeface="宋体"/>
              </a:rPr>
              <a:t>系统</a:t>
            </a:r>
            <a:r>
              <a:rPr sz="2700" b="1" spc="-130" dirty="0">
                <a:solidFill>
                  <a:srgbClr val="483BED"/>
                </a:solidFill>
                <a:latin typeface="Times New Roman"/>
                <a:cs typeface="Times New Roman"/>
              </a:rPr>
              <a:t>2</a:t>
            </a:r>
            <a:r>
              <a:rPr sz="2300" spc="-130" dirty="0">
                <a:solidFill>
                  <a:srgbClr val="483BED"/>
                </a:solidFill>
                <a:latin typeface="宋体"/>
                <a:cs typeface="宋体"/>
              </a:rPr>
              <a:t>：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被调量虽变化</a:t>
            </a:r>
            <a:r>
              <a:rPr sz="2300" spc="20" dirty="0">
                <a:solidFill>
                  <a:srgbClr val="483BED"/>
                </a:solidFill>
                <a:latin typeface="宋体"/>
                <a:cs typeface="宋体"/>
              </a:rPr>
              <a:t>很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快，但不能及时停住</a:t>
            </a:r>
            <a:r>
              <a:rPr sz="2300" spc="15" dirty="0">
                <a:solidFill>
                  <a:srgbClr val="483BED"/>
                </a:solidFill>
                <a:latin typeface="宋体"/>
                <a:cs typeface="宋体"/>
              </a:rPr>
              <a:t>，要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几次振荡才能停在新的</a:t>
            </a:r>
            <a:r>
              <a:rPr sz="2300" spc="20" dirty="0">
                <a:solidFill>
                  <a:srgbClr val="483BED"/>
                </a:solidFill>
                <a:latin typeface="宋体"/>
                <a:cs typeface="宋体"/>
              </a:rPr>
              <a:t>稳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定值上；系</a:t>
            </a:r>
            <a:r>
              <a:rPr sz="2300" spc="45" dirty="0">
                <a:solidFill>
                  <a:srgbClr val="483BED"/>
                </a:solidFill>
                <a:latin typeface="宋体"/>
                <a:cs typeface="宋体"/>
              </a:rPr>
              <a:t>统</a:t>
            </a:r>
            <a:r>
              <a:rPr sz="2700" b="1" spc="-135" dirty="0">
                <a:solidFill>
                  <a:srgbClr val="483BED"/>
                </a:solidFill>
                <a:latin typeface="Times New Roman"/>
                <a:cs typeface="Times New Roman"/>
              </a:rPr>
              <a:t>3</a:t>
            </a:r>
            <a:r>
              <a:rPr sz="2700" b="1" spc="-285" dirty="0">
                <a:solidFill>
                  <a:srgbClr val="483BED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：动态</a:t>
            </a:r>
            <a:r>
              <a:rPr sz="2300" spc="20" dirty="0">
                <a:solidFill>
                  <a:srgbClr val="483BED"/>
                </a:solidFill>
                <a:latin typeface="宋体"/>
                <a:cs typeface="宋体"/>
              </a:rPr>
              <a:t>性</a:t>
            </a:r>
            <a:r>
              <a:rPr sz="2300" spc="10" dirty="0">
                <a:solidFill>
                  <a:srgbClr val="483BED"/>
                </a:solidFill>
                <a:latin typeface="宋体"/>
                <a:cs typeface="宋体"/>
              </a:rPr>
              <a:t>能较理想</a:t>
            </a:r>
            <a:r>
              <a:rPr sz="2300" spc="2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279400">
              <a:lnSpc>
                <a:spcPts val="2440"/>
              </a:lnSpc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龙门刨床、轧钢机允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许</a:t>
            </a:r>
            <a:endParaRPr sz="2300">
              <a:latin typeface="宋体"/>
              <a:cs typeface="宋体"/>
            </a:endParaRPr>
          </a:p>
          <a:p>
            <a:pPr marL="12700" marR="81280">
              <a:lnSpc>
                <a:spcPts val="2700"/>
              </a:lnSpc>
              <a:spcBef>
                <a:spcPts val="110"/>
              </a:spcBef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一次振荡，而造纸机不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许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有振荡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324" y="207321"/>
            <a:ext cx="4285858" cy="32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71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75" y="320675"/>
            <a:ext cx="74612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pc="-25" dirty="0">
                <a:latin typeface="Times New Roman"/>
                <a:cs typeface="Times New Roman"/>
              </a:rPr>
              <a:t>1.4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5" dirty="0">
                <a:latin typeface="宋体"/>
                <a:cs typeface="宋体"/>
              </a:rPr>
              <a:t>为什么电动机的调速性质应与生产机械的负载特性相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087" y="711200"/>
            <a:ext cx="8561070" cy="5113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适应？两者如何配合才能算相适应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宋体"/>
              <a:cs typeface="宋体"/>
            </a:endParaRPr>
          </a:p>
          <a:p>
            <a:pPr marL="127000" marR="119380" algn="just">
              <a:lnSpc>
                <a:spcPts val="2700"/>
              </a:lnSpc>
              <a:spcBef>
                <a:spcPts val="5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答：电动机在调速过程中，在不同的转速下运行时，实际输出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转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矩和输出功率能否达到且不超过其允许长期输出的最大转矩和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最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大功率，并不取决于电动机本身，而取决于生产机械在调速过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程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中负载转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矩</a:t>
            </a:r>
            <a:r>
              <a:rPr sz="2700" b="1" spc="-24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367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及负载功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率</a:t>
            </a:r>
            <a:r>
              <a:rPr sz="2700" b="1" spc="-245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550" b="1" spc="-367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的大小和变化规律。所以，为了使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电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动机的负载能力得到最充分的利用，在选择调速方案时，必须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注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意电动机的调速性质与生产机械的负载特性要配合恰当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宋体"/>
              <a:cs typeface="宋体"/>
            </a:endParaRPr>
          </a:p>
          <a:p>
            <a:pPr marL="127000" marR="119380" indent="590550">
              <a:lnSpc>
                <a:spcPts val="2700"/>
              </a:lnSpc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恒转矩型负载应选用恒转矩性质调速方式，且电动机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的</a:t>
            </a:r>
            <a:r>
              <a:rPr sz="2700" b="1" spc="-254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38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应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等于或略大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于</a:t>
            </a:r>
            <a:r>
              <a:rPr sz="2700" b="1" spc="-160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240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sz="2300" spc="-160" dirty="0">
                <a:solidFill>
                  <a:srgbClr val="FF3300"/>
                </a:solidFill>
                <a:latin typeface="宋体"/>
                <a:cs typeface="宋体"/>
              </a:rPr>
              <a:t>；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恒功率型负载应选用恒功率性质调速方式</a:t>
            </a: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，且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电动机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的</a:t>
            </a:r>
            <a:r>
              <a:rPr sz="2700" b="1" spc="-254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550" b="1" spc="-38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应等于或略大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于</a:t>
            </a:r>
            <a:r>
              <a:rPr sz="2700" b="1" spc="-245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550" b="1" spc="-367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。这样，电动机在调速范围内的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任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何</a:t>
            </a:r>
            <a:r>
              <a:rPr sz="2700" b="1" spc="-425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下运行时，均可保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持</a:t>
            </a:r>
            <a:r>
              <a:rPr sz="2700" b="1" spc="-245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等于或略小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于</a:t>
            </a:r>
            <a:r>
              <a:rPr sz="2700" b="1" spc="-145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550" b="1" spc="-217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300" spc="-145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电动机得到最充分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利</a:t>
            </a: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用。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91310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75" y="682625"/>
            <a:ext cx="65754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pc="-25" dirty="0">
                <a:latin typeface="Times New Roman"/>
                <a:cs typeface="Times New Roman"/>
              </a:rPr>
              <a:t>1.5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5" dirty="0">
                <a:latin typeface="宋体"/>
                <a:cs typeface="宋体"/>
              </a:rPr>
              <a:t>有一直流调速系统，其调速时的理想空载转速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287" y="1025525"/>
            <a:ext cx="8113395" cy="16846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0800" marR="43180" indent="4445">
              <a:lnSpc>
                <a:spcPts val="2700"/>
              </a:lnSpc>
              <a:spcBef>
                <a:spcPts val="640"/>
              </a:spcBef>
            </a:pPr>
            <a:r>
              <a:rPr sz="2700" b="1" spc="-265" dirty="0">
                <a:latin typeface="Times New Roman"/>
                <a:cs typeface="Times New Roman"/>
              </a:rPr>
              <a:t>n</a:t>
            </a:r>
            <a:r>
              <a:rPr sz="2550" b="1" spc="-397" baseline="-17973" dirty="0">
                <a:latin typeface="Times New Roman"/>
                <a:cs typeface="Times New Roman"/>
              </a:rPr>
              <a:t>01</a:t>
            </a:r>
            <a:r>
              <a:rPr sz="2700" b="1" spc="-265" dirty="0">
                <a:latin typeface="Times New Roman"/>
                <a:cs typeface="Times New Roman"/>
              </a:rPr>
              <a:t>=1480r/min</a:t>
            </a:r>
            <a:r>
              <a:rPr sz="2300" spc="-26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低速时的理想空载转速</a:t>
            </a:r>
            <a:r>
              <a:rPr sz="2700" b="1" spc="-265" dirty="0">
                <a:latin typeface="Times New Roman"/>
                <a:cs typeface="Times New Roman"/>
              </a:rPr>
              <a:t>n</a:t>
            </a:r>
            <a:r>
              <a:rPr sz="2550" b="1" spc="-397" baseline="-17973" dirty="0">
                <a:latin typeface="Times New Roman"/>
                <a:cs typeface="Times New Roman"/>
              </a:rPr>
              <a:t>02</a:t>
            </a:r>
            <a:r>
              <a:rPr sz="2700" b="1" spc="-265" dirty="0">
                <a:latin typeface="Times New Roman"/>
                <a:cs typeface="Times New Roman"/>
              </a:rPr>
              <a:t>=157r/min</a:t>
            </a:r>
            <a:r>
              <a:rPr sz="2300" spc="-26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额定负</a:t>
            </a:r>
            <a:r>
              <a:rPr sz="2300" spc="-50" dirty="0">
                <a:latin typeface="宋体"/>
                <a:cs typeface="宋体"/>
              </a:rPr>
              <a:t>载</a:t>
            </a:r>
            <a:r>
              <a:rPr sz="2300" dirty="0">
                <a:latin typeface="宋体"/>
                <a:cs typeface="宋体"/>
              </a:rPr>
              <a:t>时的转速</a:t>
            </a:r>
            <a:r>
              <a:rPr sz="2300" spc="85" dirty="0">
                <a:latin typeface="宋体"/>
                <a:cs typeface="宋体"/>
              </a:rPr>
              <a:t>降</a:t>
            </a:r>
            <a:r>
              <a:rPr sz="2700" b="1" spc="-305" dirty="0">
                <a:latin typeface="Times New Roman"/>
                <a:cs typeface="Times New Roman"/>
              </a:rPr>
              <a:t>Δn</a:t>
            </a:r>
            <a:r>
              <a:rPr sz="2550" b="1" spc="-457" baseline="-17973" dirty="0">
                <a:latin typeface="Times New Roman"/>
                <a:cs typeface="Times New Roman"/>
              </a:rPr>
              <a:t>N</a:t>
            </a:r>
            <a:r>
              <a:rPr sz="2700" b="1" spc="-305" dirty="0">
                <a:latin typeface="Times New Roman"/>
                <a:cs typeface="Times New Roman"/>
              </a:rPr>
              <a:t>=10r/min</a:t>
            </a:r>
            <a:r>
              <a:rPr sz="2300" dirty="0">
                <a:latin typeface="宋体"/>
                <a:cs typeface="宋体"/>
              </a:rPr>
              <a:t>。试画出该系统的静特性（即电动机</a:t>
            </a:r>
            <a:r>
              <a:rPr sz="2300" spc="-50" dirty="0">
                <a:latin typeface="宋体"/>
                <a:cs typeface="宋体"/>
              </a:rPr>
              <a:t>的</a:t>
            </a:r>
            <a:r>
              <a:rPr sz="2300" dirty="0">
                <a:latin typeface="宋体"/>
                <a:cs typeface="宋体"/>
              </a:rPr>
              <a:t>机械特性），求出调速范围和静差度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  <a:spcBef>
                <a:spcPts val="1660"/>
              </a:spcBef>
            </a:pP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答：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125" y="2400300"/>
            <a:ext cx="4391025" cy="1238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025" y="3724275"/>
            <a:ext cx="2905125" cy="16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0" spc="-254" dirty="0">
                <a:latin typeface="Times New Roman"/>
                <a:cs typeface="Times New Roman"/>
              </a:rPr>
              <a:t>3</a:t>
            </a:r>
            <a:r>
              <a:rPr b="0" spc="-75" dirty="0">
                <a:latin typeface="宋体"/>
                <a:cs typeface="宋体"/>
              </a:rPr>
              <a:t>、选择题</a:t>
            </a:r>
            <a:r>
              <a:rPr b="0" spc="-200" dirty="0">
                <a:latin typeface="宋体"/>
                <a:cs typeface="宋体"/>
              </a:rPr>
              <a:t>（</a:t>
            </a:r>
            <a:r>
              <a:rPr sz="3050" b="0" spc="-200" dirty="0">
                <a:latin typeface="Times New Roman"/>
                <a:cs typeface="Times New Roman"/>
              </a:rPr>
              <a:t>10</a:t>
            </a:r>
            <a:r>
              <a:rPr b="0" spc="-75" dirty="0">
                <a:latin typeface="宋体"/>
                <a:cs typeface="宋体"/>
              </a:rPr>
              <a:t>分，每题</a:t>
            </a:r>
            <a:r>
              <a:rPr sz="3050" b="0" spc="-254" dirty="0">
                <a:latin typeface="Times New Roman"/>
                <a:cs typeface="Times New Roman"/>
              </a:rPr>
              <a:t>10</a:t>
            </a:r>
            <a:r>
              <a:rPr b="0" spc="-75" dirty="0">
                <a:latin typeface="宋体"/>
                <a:cs typeface="宋体"/>
              </a:rPr>
              <a:t>分</a:t>
            </a:r>
            <a:r>
              <a:rPr b="0" spc="-50" dirty="0">
                <a:latin typeface="宋体"/>
                <a:cs typeface="宋体"/>
              </a:rPr>
              <a:t>）</a:t>
            </a:r>
            <a:endParaRPr sz="30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085" y="960755"/>
            <a:ext cx="7512050" cy="385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740" marR="43180">
              <a:lnSpc>
                <a:spcPct val="146700"/>
              </a:lnSpc>
              <a:spcBef>
                <a:spcPts val="95"/>
              </a:spcBef>
            </a:pPr>
            <a:r>
              <a:rPr sz="2300" dirty="0">
                <a:latin typeface="宋体"/>
                <a:cs typeface="宋体"/>
              </a:rPr>
              <a:t>直流电动机调速系统，若想采用恒功率调速，则可改变</a:t>
            </a:r>
            <a:r>
              <a:rPr sz="2300" spc="-50" dirty="0">
                <a:latin typeface="宋体"/>
                <a:cs typeface="宋体"/>
              </a:rPr>
              <a:t>什</a:t>
            </a:r>
            <a:r>
              <a:rPr sz="2300" dirty="0">
                <a:latin typeface="宋体"/>
                <a:cs typeface="宋体"/>
              </a:rPr>
              <a:t>么参数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88900">
              <a:lnSpc>
                <a:spcPct val="100000"/>
              </a:lnSpc>
              <a:spcBef>
                <a:spcPts val="890"/>
              </a:spcBef>
              <a:tabLst>
                <a:tab pos="1240790" algn="l"/>
                <a:tab pos="2069464" algn="l"/>
              </a:tabLst>
            </a:pPr>
            <a:r>
              <a:rPr sz="2700" b="1" dirty="0">
                <a:latin typeface="Times New Roman"/>
                <a:cs typeface="Times New Roman"/>
              </a:rPr>
              <a:t>A</a:t>
            </a:r>
            <a:r>
              <a:rPr sz="2700" b="1" spc="70" dirty="0">
                <a:latin typeface="Times New Roman"/>
                <a:cs typeface="Times New Roman"/>
              </a:rPr>
              <a:t> </a:t>
            </a:r>
            <a:r>
              <a:rPr sz="2700" b="1" i="1" spc="-25" dirty="0">
                <a:latin typeface="Times New Roman"/>
                <a:cs typeface="Times New Roman"/>
              </a:rPr>
              <a:t>K</a:t>
            </a:r>
            <a:r>
              <a:rPr sz="2550" b="1" i="1" spc="-37" baseline="-22875" dirty="0">
                <a:latin typeface="Times New Roman"/>
                <a:cs typeface="Times New Roman"/>
              </a:rPr>
              <a:t>e</a:t>
            </a:r>
            <a:r>
              <a:rPr sz="2550" b="1" i="1" baseline="-22875" dirty="0">
                <a:latin typeface="Times New Roman"/>
                <a:cs typeface="Times New Roman"/>
              </a:rPr>
              <a:t>	</a:t>
            </a:r>
            <a:r>
              <a:rPr sz="2700" b="1" dirty="0">
                <a:latin typeface="Times New Roman"/>
                <a:cs typeface="Times New Roman"/>
              </a:rPr>
              <a:t>B</a:t>
            </a:r>
            <a:r>
              <a:rPr sz="2700" b="1" spc="135" dirty="0">
                <a:latin typeface="Times New Roman"/>
                <a:cs typeface="Times New Roman"/>
              </a:rPr>
              <a:t> </a:t>
            </a:r>
            <a:r>
              <a:rPr sz="2700" b="1" i="1" spc="-60" dirty="0">
                <a:latin typeface="Times New Roman"/>
                <a:cs typeface="Times New Roman"/>
              </a:rPr>
              <a:t>Φ</a:t>
            </a:r>
            <a:r>
              <a:rPr sz="2700" b="1" i="1" dirty="0">
                <a:latin typeface="Times New Roman"/>
                <a:cs typeface="Times New Roman"/>
              </a:rPr>
              <a:t>	</a:t>
            </a:r>
            <a:r>
              <a:rPr sz="2700" b="1" dirty="0">
                <a:latin typeface="Times New Roman"/>
                <a:cs typeface="Times New Roman"/>
              </a:rPr>
              <a:t>C</a:t>
            </a:r>
            <a:r>
              <a:rPr sz="2700" b="1" spc="70" dirty="0">
                <a:latin typeface="Times New Roman"/>
                <a:cs typeface="Times New Roman"/>
              </a:rPr>
              <a:t> </a:t>
            </a:r>
            <a:r>
              <a:rPr sz="2700" b="1" i="1" spc="-50" dirty="0">
                <a:latin typeface="Times New Roman"/>
                <a:cs typeface="Times New Roman"/>
              </a:rPr>
              <a:t>U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69215" marR="52705">
              <a:lnSpc>
                <a:spcPct val="146700"/>
              </a:lnSpc>
              <a:spcBef>
                <a:spcPts val="2130"/>
              </a:spcBef>
            </a:pPr>
            <a:r>
              <a:rPr sz="2300" dirty="0">
                <a:latin typeface="宋体"/>
                <a:cs typeface="宋体"/>
              </a:rPr>
              <a:t>三相鼠笼式异步电动机在运行中断了一根电源线，则电</a:t>
            </a:r>
            <a:r>
              <a:rPr sz="2300" spc="-50" dirty="0">
                <a:latin typeface="宋体"/>
                <a:cs typeface="宋体"/>
              </a:rPr>
              <a:t>动</a:t>
            </a:r>
            <a:r>
              <a:rPr sz="2300" dirty="0">
                <a:latin typeface="宋体"/>
                <a:cs typeface="宋体"/>
              </a:rPr>
              <a:t>机的转速怎样变化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679450">
              <a:lnSpc>
                <a:spcPct val="100000"/>
              </a:lnSpc>
              <a:spcBef>
                <a:spcPts val="990"/>
              </a:spcBef>
              <a:tabLst>
                <a:tab pos="1726564" algn="l"/>
                <a:tab pos="2764790" algn="l"/>
              </a:tabLst>
            </a:pPr>
            <a:r>
              <a:rPr sz="2600" spc="-275" dirty="0">
                <a:latin typeface="Times New Roman"/>
                <a:cs typeface="Times New Roman"/>
              </a:rPr>
              <a:t>A</a:t>
            </a:r>
            <a:r>
              <a:rPr sz="2300" spc="-60" dirty="0">
                <a:latin typeface="宋体"/>
                <a:cs typeface="宋体"/>
              </a:rPr>
              <a:t>增</a:t>
            </a:r>
            <a:r>
              <a:rPr sz="2300" spc="-50" dirty="0">
                <a:latin typeface="宋体"/>
                <a:cs typeface="宋体"/>
              </a:rPr>
              <a:t>加</a:t>
            </a:r>
            <a:r>
              <a:rPr sz="2300" dirty="0">
                <a:latin typeface="宋体"/>
                <a:cs typeface="宋体"/>
              </a:rPr>
              <a:t>	</a:t>
            </a:r>
            <a:r>
              <a:rPr sz="2600" spc="-215" dirty="0">
                <a:latin typeface="Times New Roman"/>
                <a:cs typeface="Times New Roman"/>
              </a:rPr>
              <a:t>B</a:t>
            </a:r>
            <a:r>
              <a:rPr sz="2300" spc="-60" dirty="0">
                <a:latin typeface="宋体"/>
                <a:cs typeface="宋体"/>
              </a:rPr>
              <a:t>减</a:t>
            </a:r>
            <a:r>
              <a:rPr sz="2300" spc="-50" dirty="0">
                <a:latin typeface="宋体"/>
                <a:cs typeface="宋体"/>
              </a:rPr>
              <a:t>少</a:t>
            </a:r>
            <a:r>
              <a:rPr sz="2300" dirty="0">
                <a:latin typeface="宋体"/>
                <a:cs typeface="宋体"/>
              </a:rPr>
              <a:t>	</a:t>
            </a:r>
            <a:r>
              <a:rPr sz="2600" spc="-215" dirty="0">
                <a:latin typeface="Times New Roman"/>
                <a:cs typeface="Times New Roman"/>
              </a:rPr>
              <a:t>C</a:t>
            </a:r>
            <a:r>
              <a:rPr sz="2300" spc="-60" dirty="0">
                <a:latin typeface="宋体"/>
                <a:cs typeface="宋体"/>
              </a:rPr>
              <a:t>停</a:t>
            </a:r>
            <a:r>
              <a:rPr sz="2300" spc="-50" dirty="0">
                <a:latin typeface="宋体"/>
                <a:cs typeface="宋体"/>
              </a:rPr>
              <a:t>转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975" y="682625"/>
            <a:ext cx="80518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z="2700" b="1" spc="-25" dirty="0">
                <a:latin typeface="Times New Roman"/>
                <a:cs typeface="Times New Roman"/>
              </a:rPr>
              <a:t>1.6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宋体"/>
                <a:cs typeface="宋体"/>
              </a:rPr>
              <a:t>为什么调速系统中加负载后转速会降低，闭环调速系统为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959961"/>
            <a:ext cx="8288020" cy="1036319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5"/>
              </a:spcBef>
            </a:pPr>
            <a:r>
              <a:rPr sz="2300" dirty="0">
                <a:latin typeface="宋体"/>
                <a:cs typeface="宋体"/>
              </a:rPr>
              <a:t>什么可以减少转速降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答：当负载增加时</a:t>
            </a:r>
            <a:r>
              <a:rPr sz="2300" spc="-160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700" b="1" spc="-160" dirty="0">
                <a:solidFill>
                  <a:srgbClr val="FF3300"/>
                </a:solidFill>
                <a:latin typeface="Times New Roman"/>
                <a:cs typeface="Times New Roman"/>
              </a:rPr>
              <a:t>Ia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加大，由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于</a:t>
            </a:r>
            <a:r>
              <a:rPr sz="2700" b="1" spc="-254" dirty="0">
                <a:solidFill>
                  <a:srgbClr val="FF3300"/>
                </a:solidFill>
                <a:latin typeface="Times New Roman"/>
                <a:cs typeface="Times New Roman"/>
              </a:rPr>
              <a:t>IaR</a:t>
            </a:r>
            <a:r>
              <a:rPr sz="2550" b="1" spc="-38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Σ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的作用，会使转速下降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250" y="2105025"/>
            <a:ext cx="5019675" cy="1200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300" y="3629025"/>
            <a:ext cx="4114800" cy="1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87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75" y="273050"/>
            <a:ext cx="80518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pc="-25" dirty="0">
                <a:latin typeface="Times New Roman"/>
                <a:cs typeface="Times New Roman"/>
              </a:rPr>
              <a:t>1.7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5" dirty="0">
                <a:latin typeface="宋体"/>
                <a:cs typeface="宋体"/>
              </a:rPr>
              <a:t>为什么电压负反馈顶多只能补偿可控整流电源的等效内阻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787" y="484769"/>
            <a:ext cx="8421370" cy="487362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530"/>
              </a:spcBef>
            </a:pPr>
            <a:r>
              <a:rPr sz="2300" dirty="0">
                <a:latin typeface="宋体"/>
                <a:cs typeface="宋体"/>
              </a:rPr>
              <a:t>所引起的速度降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114300">
              <a:lnSpc>
                <a:spcPts val="2970"/>
              </a:lnSpc>
              <a:spcBef>
                <a:spcPts val="1639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答：当负载</a:t>
            </a:r>
            <a:r>
              <a:rPr sz="2700" b="1" spc="-195" dirty="0">
                <a:solidFill>
                  <a:srgbClr val="FF3300"/>
                </a:solidFill>
                <a:latin typeface="Times New Roman"/>
                <a:cs typeface="Times New Roman"/>
              </a:rPr>
              <a:t>↑ →</a:t>
            </a:r>
            <a:r>
              <a:rPr sz="2700" b="1" spc="-240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550" b="1" spc="-359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700" b="1" spc="-235" dirty="0">
                <a:solidFill>
                  <a:srgbClr val="FF3300"/>
                </a:solidFill>
                <a:latin typeface="Times New Roman"/>
                <a:cs typeface="Times New Roman"/>
              </a:rPr>
              <a:t>↑ →</a:t>
            </a:r>
            <a:r>
              <a:rPr sz="2700" b="1" spc="-265" dirty="0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sz="2550" b="1" spc="-397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f</a:t>
            </a:r>
            <a:r>
              <a:rPr sz="2700" b="1" spc="-265" dirty="0">
                <a:solidFill>
                  <a:srgbClr val="FF3300"/>
                </a:solidFill>
                <a:latin typeface="Times New Roman"/>
                <a:cs typeface="Times New Roman"/>
              </a:rPr>
              <a:t>(αU</a:t>
            </a:r>
            <a:r>
              <a:rPr sz="2700" b="1" spc="-260" dirty="0">
                <a:solidFill>
                  <a:srgbClr val="FF3300"/>
                </a:solidFill>
                <a:latin typeface="Times New Roman"/>
                <a:cs typeface="Times New Roman"/>
              </a:rPr>
              <a:t>) ↓(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因为内阻</a:t>
            </a:r>
            <a:r>
              <a:rPr sz="2700" b="1" spc="-13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sz="2300" spc="-130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700" b="1" spc="-130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700" b="1" spc="-245" dirty="0">
                <a:solidFill>
                  <a:srgbClr val="FF3300"/>
                </a:solidFill>
                <a:latin typeface="Times New Roman"/>
                <a:cs typeface="Times New Roman"/>
              </a:rPr>
              <a:t> ↓ → </a:t>
            </a:r>
            <a:r>
              <a:rPr sz="2700" b="1" spc="-240" dirty="0">
                <a:latin typeface="Times New Roman"/>
                <a:cs typeface="Times New Roman"/>
              </a:rPr>
              <a:t>ΔU</a:t>
            </a:r>
            <a:r>
              <a:rPr sz="2700" b="1" spc="-260" dirty="0">
                <a:latin typeface="Times New Roman"/>
                <a:cs typeface="Times New Roman"/>
              </a:rPr>
              <a:t> </a:t>
            </a:r>
            <a:r>
              <a:rPr sz="2700" b="1" spc="-50" dirty="0">
                <a:solidFill>
                  <a:srgbClr val="FF3300"/>
                </a:solidFill>
                <a:latin typeface="Times New Roman"/>
                <a:cs typeface="Times New Roman"/>
              </a:rPr>
              <a:t>↑</a:t>
            </a:r>
            <a:endParaRPr sz="2700">
              <a:latin typeface="Times New Roman"/>
              <a:cs typeface="Times New Roman"/>
            </a:endParaRPr>
          </a:p>
          <a:p>
            <a:pPr marL="118745">
              <a:lnSpc>
                <a:spcPts val="2970"/>
              </a:lnSpc>
            </a:pPr>
            <a:r>
              <a:rPr sz="2700" b="1" spc="-500" dirty="0">
                <a:solidFill>
                  <a:srgbClr val="FF3300"/>
                </a:solidFill>
                <a:latin typeface="Times New Roman"/>
                <a:cs typeface="Times New Roman"/>
              </a:rPr>
              <a:t>→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。。。。。</a:t>
            </a:r>
            <a:r>
              <a:rPr sz="2300" spc="-275" dirty="0">
                <a:solidFill>
                  <a:srgbClr val="FF3300"/>
                </a:solidFill>
                <a:latin typeface="宋体"/>
                <a:cs typeface="宋体"/>
              </a:rPr>
              <a:t>。 </a:t>
            </a:r>
            <a:r>
              <a:rPr sz="2700" b="1" spc="-229" dirty="0">
                <a:solidFill>
                  <a:srgbClr val="FF3300"/>
                </a:solidFill>
                <a:latin typeface="Times New Roman"/>
                <a:cs typeface="Times New Roman"/>
              </a:rPr>
              <a:t>→U</a:t>
            </a:r>
            <a:r>
              <a:rPr sz="2550" b="1" spc="-345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700" b="1" spc="-250" dirty="0">
                <a:solidFill>
                  <a:srgbClr val="FF3300"/>
                </a:solidFill>
                <a:latin typeface="Times New Roman"/>
                <a:cs typeface="Times New Roman"/>
              </a:rPr>
              <a:t>↑ →</a:t>
            </a:r>
            <a:r>
              <a:rPr sz="2700" b="1" spc="-310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700" b="1" spc="-204" dirty="0">
                <a:solidFill>
                  <a:srgbClr val="FF3300"/>
                </a:solidFill>
                <a:latin typeface="Times New Roman"/>
                <a:cs typeface="Times New Roman"/>
              </a:rPr>
              <a:t> ↑</a:t>
            </a:r>
            <a:endParaRPr sz="2700">
              <a:latin typeface="Times New Roman"/>
              <a:cs typeface="Times New Roman"/>
            </a:endParaRPr>
          </a:p>
          <a:p>
            <a:pPr marL="114300" marR="287655" indent="600075">
              <a:lnSpc>
                <a:spcPts val="2700"/>
              </a:lnSpc>
              <a:spcBef>
                <a:spcPts val="1350"/>
              </a:spcBef>
            </a:pPr>
            <a:r>
              <a:rPr sz="2700" b="1" spc="-385" dirty="0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即使由于电压负反馈作用维持不变</a:t>
            </a:r>
            <a:r>
              <a:rPr sz="2300" spc="40" dirty="0">
                <a:solidFill>
                  <a:srgbClr val="FF3300"/>
                </a:solidFill>
                <a:latin typeface="宋体"/>
                <a:cs typeface="宋体"/>
              </a:rPr>
              <a:t>，但</a:t>
            </a:r>
            <a:r>
              <a:rPr sz="2700" b="1" spc="-180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270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sz="2550" b="1" spc="195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700" b="1" spc="-270" dirty="0">
                <a:solidFill>
                  <a:srgbClr val="FF3300"/>
                </a:solidFill>
                <a:latin typeface="Times New Roman"/>
                <a:cs typeface="Times New Roman"/>
              </a:rPr>
              <a:t>↑</a:t>
            </a:r>
            <a:r>
              <a:rPr sz="2300" spc="-135" dirty="0">
                <a:solidFill>
                  <a:srgbClr val="FF3300"/>
                </a:solidFill>
                <a:latin typeface="宋体"/>
                <a:cs typeface="宋体"/>
              </a:rPr>
              <a:t>时， </a:t>
            </a:r>
            <a:r>
              <a:rPr sz="2700" b="1" spc="-220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550" b="1" spc="-330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700" b="1" spc="-220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550" b="1" spc="-330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700" b="1" spc="-220" dirty="0">
                <a:solidFill>
                  <a:srgbClr val="FF3300"/>
                </a:solidFill>
                <a:latin typeface="Times New Roman"/>
                <a:cs typeface="Times New Roman"/>
              </a:rPr>
              <a:t>↑,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还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要引起</a:t>
            </a:r>
            <a:r>
              <a:rPr sz="2700" b="1" spc="-330" dirty="0">
                <a:solidFill>
                  <a:srgbClr val="FF3300"/>
                </a:solidFill>
                <a:latin typeface="Times New Roman"/>
                <a:cs typeface="Times New Roman"/>
              </a:rPr>
              <a:t>n↓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。即电压负反馈只能补偿内阻所引起的速度降落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宋体"/>
              <a:cs typeface="宋体"/>
            </a:endParaRPr>
          </a:p>
          <a:p>
            <a:pPr marL="114300" marR="144780" indent="128270">
              <a:lnSpc>
                <a:spcPts val="2700"/>
              </a:lnSpc>
              <a:tabLst>
                <a:tab pos="885190" algn="l"/>
              </a:tabLst>
            </a:pPr>
            <a:r>
              <a:rPr sz="2700" b="1" spc="-25" dirty="0">
                <a:latin typeface="Times New Roman"/>
                <a:cs typeface="Times New Roman"/>
              </a:rPr>
              <a:t>1.8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宋体"/>
                <a:cs typeface="宋体"/>
              </a:rPr>
              <a:t>电流正反馈在调速系统中起什么作用？如果反馈强度调得不适当会产生什么后果？</a:t>
            </a:r>
            <a:endParaRPr sz="2300">
              <a:latin typeface="宋体"/>
              <a:cs typeface="宋体"/>
            </a:endParaRPr>
          </a:p>
          <a:p>
            <a:pPr marL="114300" marR="30480">
              <a:lnSpc>
                <a:spcPts val="2700"/>
              </a:lnSpc>
              <a:spcBef>
                <a:spcPts val="150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答：电流正反馈可补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偿</a:t>
            </a:r>
            <a:r>
              <a:rPr sz="2700" b="1" spc="-235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550" b="1" spc="-35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700" b="1" spc="-235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550" b="1" spc="-35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引起的速降。电流正反馈强度和电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压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负反馈强度比例恰当，则综合反馈便具有转速反馈性质。如果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电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流正反馈强度调得不适当，则达不到转速反馈性质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36346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75" y="682625"/>
            <a:ext cx="80518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pc="-25" dirty="0">
                <a:latin typeface="Times New Roman"/>
                <a:cs typeface="Times New Roman"/>
              </a:rPr>
              <a:t>1.9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5" dirty="0">
                <a:latin typeface="宋体"/>
                <a:cs typeface="宋体"/>
              </a:rPr>
              <a:t>为什么由电压负反馈和电流正反馈一起可以组成转速反馈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894080"/>
            <a:ext cx="150304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95"/>
              </a:spcBef>
            </a:pPr>
            <a:r>
              <a:rPr sz="2300" dirty="0">
                <a:latin typeface="宋体"/>
                <a:cs typeface="宋体"/>
              </a:rPr>
              <a:t>调速系统</a:t>
            </a:r>
            <a:r>
              <a:rPr sz="2300" spc="-50" dirty="0">
                <a:latin typeface="宋体"/>
                <a:cs typeface="宋体"/>
              </a:rPr>
              <a:t>？</a:t>
            </a: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答：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975" y="3368675"/>
            <a:ext cx="7899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195" algn="l"/>
              </a:tabLst>
            </a:pPr>
            <a:r>
              <a:rPr sz="2700" b="1" spc="-20" dirty="0">
                <a:latin typeface="Times New Roman"/>
                <a:cs typeface="Times New Roman"/>
              </a:rPr>
              <a:t>1.10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宋体"/>
                <a:cs typeface="宋体"/>
              </a:rPr>
              <a:t>电流截止负反馈的作用是什么？转折点电流如何选？堵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387" y="3580129"/>
            <a:ext cx="7999095" cy="143510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300" dirty="0">
                <a:latin typeface="宋体"/>
                <a:cs typeface="宋体"/>
              </a:rPr>
              <a:t>转电流如何选？比较电压如何选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12700" marR="5080">
              <a:lnSpc>
                <a:spcPts val="2700"/>
              </a:lnSpc>
              <a:spcBef>
                <a:spcPts val="158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答：电流负反馈可人为造成“堵转”，防止电枢电流过大而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烧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坏电动机，从而起到保护作用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100" y="1600200"/>
            <a:ext cx="3705225" cy="16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2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25" y="942975"/>
            <a:ext cx="6753225" cy="36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75" y="682625"/>
            <a:ext cx="58134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145" algn="l"/>
              </a:tabLst>
            </a:pPr>
            <a:r>
              <a:rPr dirty="0">
                <a:latin typeface="Times New Roman"/>
                <a:cs typeface="Times New Roman"/>
              </a:rPr>
              <a:t>1</a:t>
            </a:r>
            <a:r>
              <a:rPr spc="-45" dirty="0">
                <a:latin typeface="Times New Roman"/>
                <a:cs typeface="Times New Roman"/>
              </a:rPr>
              <a:t>. 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5" dirty="0">
                <a:latin typeface="宋体"/>
                <a:cs typeface="宋体"/>
              </a:rPr>
              <a:t>某一有静差调速系统的速度调节范围为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1025525"/>
            <a:ext cx="8170545" cy="16846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4445" algn="just">
              <a:lnSpc>
                <a:spcPts val="2700"/>
              </a:lnSpc>
              <a:spcBef>
                <a:spcPts val="640"/>
              </a:spcBef>
            </a:pPr>
            <a:r>
              <a:rPr sz="2700" b="1" spc="-285" dirty="0">
                <a:latin typeface="Times New Roman"/>
                <a:cs typeface="Times New Roman"/>
              </a:rPr>
              <a:t>75r/min~1500r/min</a:t>
            </a:r>
            <a:r>
              <a:rPr sz="2300" spc="-28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要求静差</a:t>
            </a:r>
            <a:r>
              <a:rPr sz="2300" spc="85" dirty="0">
                <a:latin typeface="宋体"/>
                <a:cs typeface="宋体"/>
              </a:rPr>
              <a:t>度</a:t>
            </a:r>
            <a:r>
              <a:rPr sz="2700" b="1" spc="-175" dirty="0">
                <a:latin typeface="Times New Roman"/>
                <a:cs typeface="Times New Roman"/>
              </a:rPr>
              <a:t>S</a:t>
            </a:r>
            <a:r>
              <a:rPr sz="2300" spc="-175" dirty="0">
                <a:latin typeface="宋体"/>
                <a:cs typeface="宋体"/>
              </a:rPr>
              <a:t>＝</a:t>
            </a:r>
            <a:r>
              <a:rPr sz="2700" b="1" spc="-175" dirty="0">
                <a:latin typeface="Times New Roman"/>
                <a:cs typeface="Times New Roman"/>
              </a:rPr>
              <a:t>2%</a:t>
            </a:r>
            <a:r>
              <a:rPr sz="2300" spc="-17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该系统允许的静态速</a:t>
            </a:r>
            <a:r>
              <a:rPr sz="2300" spc="-50" dirty="0">
                <a:latin typeface="宋体"/>
                <a:cs typeface="宋体"/>
              </a:rPr>
              <a:t>降</a:t>
            </a:r>
            <a:r>
              <a:rPr sz="2300" dirty="0">
                <a:latin typeface="宋体"/>
                <a:cs typeface="宋体"/>
              </a:rPr>
              <a:t>是多少？如果开环系统的静态速降是</a:t>
            </a:r>
            <a:r>
              <a:rPr sz="2700" b="1" spc="-270" dirty="0">
                <a:latin typeface="Times New Roman"/>
                <a:cs typeface="Times New Roman"/>
              </a:rPr>
              <a:t>100r/min</a:t>
            </a:r>
            <a:r>
              <a:rPr sz="2300" spc="-270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则闭环系统的</a:t>
            </a:r>
            <a:r>
              <a:rPr sz="2300" spc="-50" dirty="0">
                <a:latin typeface="宋体"/>
                <a:cs typeface="宋体"/>
              </a:rPr>
              <a:t>开</a:t>
            </a:r>
            <a:r>
              <a:rPr sz="2300" dirty="0">
                <a:latin typeface="宋体"/>
                <a:cs typeface="宋体"/>
              </a:rPr>
              <a:t>环放大倍数应有多大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答：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975" y="2324100"/>
            <a:ext cx="5610225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21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687" y="682625"/>
            <a:ext cx="8176895" cy="17989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5400" marR="17780" indent="128270">
              <a:lnSpc>
                <a:spcPts val="2700"/>
              </a:lnSpc>
              <a:spcBef>
                <a:spcPts val="640"/>
              </a:spcBef>
              <a:tabLst>
                <a:tab pos="939165" algn="l"/>
              </a:tabLst>
            </a:pPr>
            <a:r>
              <a:rPr sz="2700" b="1" spc="-190" dirty="0">
                <a:latin typeface="Times New Roman"/>
                <a:cs typeface="Times New Roman"/>
              </a:rPr>
              <a:t>1.12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300" spc="15" dirty="0">
                <a:latin typeface="宋体"/>
                <a:cs typeface="宋体"/>
              </a:rPr>
              <a:t>某一直流调速系统调速范围</a:t>
            </a:r>
            <a:r>
              <a:rPr sz="2700" b="1" spc="-165" dirty="0">
                <a:latin typeface="Times New Roman"/>
                <a:cs typeface="Times New Roman"/>
              </a:rPr>
              <a:t>D</a:t>
            </a:r>
            <a:r>
              <a:rPr sz="2300" spc="-165" dirty="0">
                <a:latin typeface="宋体"/>
                <a:cs typeface="宋体"/>
              </a:rPr>
              <a:t>＝</a:t>
            </a:r>
            <a:r>
              <a:rPr sz="2700" b="1" spc="-165" dirty="0">
                <a:latin typeface="Times New Roman"/>
                <a:cs typeface="Times New Roman"/>
              </a:rPr>
              <a:t>10</a:t>
            </a:r>
            <a:r>
              <a:rPr sz="2300" spc="-20" dirty="0">
                <a:latin typeface="宋体"/>
                <a:cs typeface="宋体"/>
              </a:rPr>
              <a:t>，最高额定转速</a:t>
            </a:r>
            <a:r>
              <a:rPr sz="2300" spc="10" dirty="0">
                <a:latin typeface="宋体"/>
                <a:cs typeface="宋体"/>
              </a:rPr>
              <a:t> </a:t>
            </a:r>
            <a:r>
              <a:rPr sz="2700" b="1" spc="-270" dirty="0">
                <a:latin typeface="Times New Roman"/>
                <a:cs typeface="Times New Roman"/>
              </a:rPr>
              <a:t>n</a:t>
            </a:r>
            <a:r>
              <a:rPr sz="2550" b="1" spc="-405" baseline="-17973" dirty="0">
                <a:latin typeface="Times New Roman"/>
                <a:cs typeface="Times New Roman"/>
              </a:rPr>
              <a:t>max</a:t>
            </a:r>
            <a:r>
              <a:rPr sz="2700" b="1" spc="-270" dirty="0">
                <a:latin typeface="Times New Roman"/>
                <a:cs typeface="Times New Roman"/>
              </a:rPr>
              <a:t>=1000r/min</a:t>
            </a:r>
            <a:r>
              <a:rPr sz="2300" spc="-25" dirty="0">
                <a:latin typeface="宋体"/>
                <a:cs typeface="宋体"/>
              </a:rPr>
              <a:t>，开环系统的静态速降是</a:t>
            </a:r>
            <a:r>
              <a:rPr sz="2700" b="1" spc="-305" dirty="0">
                <a:latin typeface="Times New Roman"/>
                <a:cs typeface="Times New Roman"/>
              </a:rPr>
              <a:t>100r/min</a:t>
            </a:r>
            <a:r>
              <a:rPr sz="2300" spc="10" dirty="0">
                <a:latin typeface="宋体"/>
                <a:cs typeface="宋体"/>
              </a:rPr>
              <a:t>。试问该系统的静差为多少？若把该系统组成闭环系统，保持</a:t>
            </a:r>
            <a:r>
              <a:rPr sz="2700" b="1" spc="-265" dirty="0">
                <a:latin typeface="Times New Roman"/>
                <a:cs typeface="Times New Roman"/>
              </a:rPr>
              <a:t>n</a:t>
            </a:r>
            <a:r>
              <a:rPr sz="2550" b="1" spc="-397" baseline="-17973" dirty="0">
                <a:latin typeface="Times New Roman"/>
                <a:cs typeface="Times New Roman"/>
              </a:rPr>
              <a:t>02</a:t>
            </a:r>
            <a:r>
              <a:rPr sz="2300" spc="10" dirty="0">
                <a:latin typeface="宋体"/>
                <a:cs typeface="宋体"/>
              </a:rPr>
              <a:t>不变的情况下，使新系统的静差度为</a:t>
            </a:r>
            <a:r>
              <a:rPr sz="2700" b="1" spc="-190" dirty="0">
                <a:latin typeface="Times New Roman"/>
                <a:cs typeface="Times New Roman"/>
              </a:rPr>
              <a:t>5%</a:t>
            </a:r>
            <a:r>
              <a:rPr sz="2300" spc="-25" dirty="0">
                <a:latin typeface="宋体"/>
                <a:cs typeface="宋体"/>
              </a:rPr>
              <a:t>，试问闭环系统的开环放大倍数为多</a:t>
            </a:r>
            <a:r>
              <a:rPr sz="2300" spc="15" dirty="0">
                <a:latin typeface="宋体"/>
                <a:cs typeface="宋体"/>
              </a:rPr>
              <a:t>少？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2549525"/>
            <a:ext cx="61722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答：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350" y="2686050"/>
            <a:ext cx="5810250" cy="37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7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350" y="800100"/>
            <a:ext cx="6534150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31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682625"/>
            <a:ext cx="8132445" cy="7702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128270">
              <a:lnSpc>
                <a:spcPts val="2700"/>
              </a:lnSpc>
              <a:spcBef>
                <a:spcPts val="640"/>
              </a:spcBef>
            </a:pPr>
            <a:r>
              <a:rPr spc="-229" dirty="0">
                <a:latin typeface="Times New Roman"/>
                <a:cs typeface="Times New Roman"/>
              </a:rPr>
              <a:t>1.13</a:t>
            </a:r>
            <a:r>
              <a:rPr sz="2300" b="0" spc="85" dirty="0">
                <a:latin typeface="宋体"/>
                <a:cs typeface="宋体"/>
              </a:rPr>
              <a:t>、</a:t>
            </a:r>
            <a:r>
              <a:rPr spc="-270" dirty="0">
                <a:latin typeface="Times New Roman"/>
                <a:cs typeface="Times New Roman"/>
              </a:rPr>
              <a:t>X2010A</a:t>
            </a:r>
            <a:r>
              <a:rPr sz="2300" b="0" spc="-5" dirty="0">
                <a:latin typeface="宋体"/>
                <a:cs typeface="宋体"/>
              </a:rPr>
              <a:t>型龙门刨床进给拖动系统的移相触发器由哪几个部分组成？试说明各个部分的作用和工作原理。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1558925"/>
            <a:ext cx="8294370" cy="23037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65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答：锯齿波形成环节，形成与主电压同步的锯齿波，为触发脉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冲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的形成和移相控制做好准备。原理略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2700" marR="5080" indent="590550">
              <a:lnSpc>
                <a:spcPts val="2700"/>
              </a:lnSpc>
              <a:spcBef>
                <a:spcPts val="75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移相控制环节，使触发脉冲相对主电压进行移相，利用锯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齿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波与控制电压相比较，来控制</a:t>
            </a:r>
            <a:r>
              <a:rPr sz="2700" b="1" spc="-270" dirty="0">
                <a:solidFill>
                  <a:srgbClr val="FF3300"/>
                </a:solidFill>
                <a:latin typeface="Times New Roman"/>
                <a:cs typeface="Times New Roman"/>
              </a:rPr>
              <a:t>1VT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通断来实现。原理略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2700" marR="43180" indent="590550">
              <a:lnSpc>
                <a:spcPts val="2700"/>
              </a:lnSpc>
              <a:spcBef>
                <a:spcPts val="90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脉冲输出环节，利用</a:t>
            </a:r>
            <a:r>
              <a:rPr sz="2700" b="1" spc="-270" dirty="0">
                <a:solidFill>
                  <a:srgbClr val="FF3300"/>
                </a:solidFill>
                <a:latin typeface="Times New Roman"/>
                <a:cs typeface="Times New Roman"/>
              </a:rPr>
              <a:t>4VT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和脉冲变压器得到触发脉冲。原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理</a:t>
            </a: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略。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06439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75" y="682625"/>
            <a:ext cx="81946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195" algn="l"/>
              </a:tabLst>
            </a:pPr>
            <a:r>
              <a:rPr spc="-20" dirty="0">
                <a:latin typeface="Times New Roman"/>
                <a:cs typeface="Times New Roman"/>
              </a:rPr>
              <a:t>1.14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5" dirty="0">
                <a:latin typeface="宋体"/>
                <a:cs typeface="宋体"/>
              </a:rPr>
              <a:t>积分调节器在调速系统中为什么能削除系统的静态偏差？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200" y="1809750"/>
            <a:ext cx="3771900" cy="895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2587" y="1025525"/>
            <a:ext cx="8510905" cy="42278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3500" marR="227329">
              <a:lnSpc>
                <a:spcPts val="2700"/>
              </a:lnSpc>
              <a:spcBef>
                <a:spcPts val="640"/>
              </a:spcBef>
            </a:pPr>
            <a:r>
              <a:rPr sz="2300" dirty="0">
                <a:latin typeface="宋体"/>
                <a:cs typeface="宋体"/>
              </a:rPr>
              <a:t>在系统稳定运行时，积分调节器输入偏差电</a:t>
            </a:r>
            <a:r>
              <a:rPr sz="2300" spc="85" dirty="0">
                <a:latin typeface="宋体"/>
                <a:cs typeface="宋体"/>
              </a:rPr>
              <a:t>压</a:t>
            </a:r>
            <a:r>
              <a:rPr sz="2700" b="1" spc="-180" dirty="0">
                <a:solidFill>
                  <a:srgbClr val="483BED"/>
                </a:solidFill>
                <a:latin typeface="Times New Roman"/>
                <a:cs typeface="Times New Roman"/>
              </a:rPr>
              <a:t>ΔU</a:t>
            </a:r>
            <a:r>
              <a:rPr sz="2300" spc="-180" dirty="0">
                <a:solidFill>
                  <a:srgbClr val="483BED"/>
                </a:solidFill>
                <a:latin typeface="宋体"/>
                <a:cs typeface="宋体"/>
              </a:rPr>
              <a:t>＝</a:t>
            </a:r>
            <a:r>
              <a:rPr sz="2700" b="1" spc="-180" dirty="0">
                <a:solidFill>
                  <a:srgbClr val="483BED"/>
                </a:solidFill>
                <a:latin typeface="Times New Roman"/>
                <a:cs typeface="Times New Roman"/>
              </a:rPr>
              <a:t>0</a:t>
            </a:r>
            <a:r>
              <a:rPr sz="2300" spc="-18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其输出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电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压决定于什么？为什么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151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答：因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为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宋体"/>
              <a:cs typeface="宋体"/>
            </a:endParaRPr>
          </a:p>
          <a:p>
            <a:pPr marL="206375" marR="81280">
              <a:lnSpc>
                <a:spcPts val="2700"/>
              </a:lnSpc>
            </a:pP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∵只</a:t>
            </a:r>
            <a:r>
              <a:rPr sz="2300" spc="85" dirty="0">
                <a:solidFill>
                  <a:srgbClr val="F5430B"/>
                </a:solidFill>
                <a:latin typeface="宋体"/>
                <a:cs typeface="宋体"/>
              </a:rPr>
              <a:t>要</a:t>
            </a:r>
            <a:r>
              <a:rPr sz="2700" b="1" spc="-195" dirty="0">
                <a:solidFill>
                  <a:srgbClr val="F5430B"/>
                </a:solidFill>
                <a:latin typeface="Times New Roman"/>
                <a:cs typeface="Times New Roman"/>
              </a:rPr>
              <a:t>ΔU</a:t>
            </a:r>
            <a:r>
              <a:rPr sz="2300" spc="-195" dirty="0">
                <a:solidFill>
                  <a:srgbClr val="F5430B"/>
                </a:solidFill>
                <a:latin typeface="宋体"/>
                <a:cs typeface="宋体"/>
              </a:rPr>
              <a:t>＝</a:t>
            </a:r>
            <a:r>
              <a:rPr sz="2700" b="1" spc="-195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292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g</a:t>
            </a:r>
            <a:r>
              <a:rPr sz="2300" spc="-195" dirty="0">
                <a:solidFill>
                  <a:srgbClr val="F5430B"/>
                </a:solidFill>
                <a:latin typeface="宋体"/>
                <a:cs typeface="宋体"/>
              </a:rPr>
              <a:t>－</a:t>
            </a:r>
            <a:r>
              <a:rPr sz="2700" b="1" spc="-195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292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f</a:t>
            </a:r>
            <a:r>
              <a:rPr sz="2700" b="1" spc="-195" dirty="0">
                <a:solidFill>
                  <a:srgbClr val="F5430B"/>
                </a:solidFill>
                <a:latin typeface="Times New Roman"/>
                <a:cs typeface="Times New Roman"/>
              </a:rPr>
              <a:t>≠0</a:t>
            </a:r>
            <a:r>
              <a:rPr sz="2300" spc="-195" dirty="0">
                <a:solidFill>
                  <a:srgbClr val="F5430B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系统就会起调节作用</a:t>
            </a:r>
            <a:r>
              <a:rPr sz="2300" spc="40" dirty="0">
                <a:solidFill>
                  <a:srgbClr val="F5430B"/>
                </a:solidFill>
                <a:latin typeface="宋体"/>
                <a:cs typeface="宋体"/>
              </a:rPr>
              <a:t>，当</a:t>
            </a:r>
            <a:r>
              <a:rPr sz="2700" b="1" spc="-135" dirty="0">
                <a:solidFill>
                  <a:srgbClr val="F5430B"/>
                </a:solidFill>
                <a:latin typeface="Times New Roman"/>
                <a:cs typeface="Times New Roman"/>
              </a:rPr>
              <a:t>ΔU</a:t>
            </a:r>
            <a:r>
              <a:rPr sz="2300" spc="-135" dirty="0">
                <a:solidFill>
                  <a:srgbClr val="F5430B"/>
                </a:solidFill>
                <a:latin typeface="宋体"/>
                <a:cs typeface="宋体"/>
              </a:rPr>
              <a:t>＝</a:t>
            </a:r>
            <a:r>
              <a:rPr sz="2700" b="1" spc="-135" dirty="0">
                <a:solidFill>
                  <a:srgbClr val="F5430B"/>
                </a:solidFill>
                <a:latin typeface="Times New Roman"/>
                <a:cs typeface="Times New Roman"/>
              </a:rPr>
              <a:t>0</a:t>
            </a:r>
            <a:r>
              <a:rPr sz="2300" spc="-135" dirty="0">
                <a:solidFill>
                  <a:srgbClr val="F5430B"/>
                </a:solidFill>
                <a:latin typeface="宋体"/>
                <a:cs typeface="宋体"/>
              </a:rPr>
              <a:t>，</a:t>
            </a:r>
            <a:r>
              <a:rPr sz="2700" b="1" spc="-135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202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g</a:t>
            </a:r>
            <a:r>
              <a:rPr sz="2300" spc="-135" dirty="0">
                <a:solidFill>
                  <a:srgbClr val="F5430B"/>
                </a:solidFill>
                <a:latin typeface="宋体"/>
                <a:cs typeface="宋体"/>
              </a:rPr>
              <a:t>＝</a:t>
            </a:r>
            <a:r>
              <a:rPr sz="2700" b="1" spc="-135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节作用才停止</a:t>
            </a:r>
            <a:r>
              <a:rPr sz="2300" spc="-50" dirty="0">
                <a:solidFill>
                  <a:srgbClr val="F5430B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宋体"/>
              <a:cs typeface="宋体"/>
            </a:endParaRPr>
          </a:p>
          <a:p>
            <a:pPr marL="139700" marR="379730">
              <a:lnSpc>
                <a:spcPts val="2700"/>
              </a:lnSpc>
            </a:pP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调节停止后</a:t>
            </a:r>
            <a:r>
              <a:rPr sz="2300" spc="-135" dirty="0">
                <a:solidFill>
                  <a:srgbClr val="F5430B"/>
                </a:solidFill>
                <a:latin typeface="宋体"/>
                <a:cs typeface="宋体"/>
              </a:rPr>
              <a:t>，</a:t>
            </a:r>
            <a:r>
              <a:rPr sz="2700" b="1" spc="-135" dirty="0">
                <a:solidFill>
                  <a:srgbClr val="F5430B"/>
                </a:solidFill>
                <a:latin typeface="Times New Roman"/>
                <a:cs typeface="Times New Roman"/>
              </a:rPr>
              <a:t>PI</a:t>
            </a:r>
            <a:r>
              <a:rPr sz="2300" spc="40" dirty="0">
                <a:solidFill>
                  <a:srgbClr val="F5430B"/>
                </a:solidFill>
                <a:latin typeface="宋体"/>
                <a:cs typeface="宋体"/>
              </a:rPr>
              <a:t>输出</a:t>
            </a:r>
            <a:r>
              <a:rPr sz="2700" b="1" spc="-295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442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k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由于积分作用，保持在某一数值，以</a:t>
            </a:r>
            <a:r>
              <a:rPr sz="2300" spc="-50" dirty="0">
                <a:solidFill>
                  <a:srgbClr val="F5430B"/>
                </a:solidFill>
                <a:latin typeface="宋体"/>
                <a:cs typeface="宋体"/>
              </a:rPr>
              <a:t>维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持电动机在给定转速下运转，系统可以消除静态误差</a:t>
            </a:r>
            <a:r>
              <a:rPr sz="2300" spc="-50" dirty="0">
                <a:solidFill>
                  <a:srgbClr val="F5430B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39700">
              <a:lnSpc>
                <a:spcPct val="100000"/>
              </a:lnSpc>
              <a:spcBef>
                <a:spcPts val="2010"/>
              </a:spcBef>
            </a:pPr>
            <a:r>
              <a:rPr sz="2300" spc="85" dirty="0">
                <a:solidFill>
                  <a:srgbClr val="F5430B"/>
                </a:solidFill>
                <a:latin typeface="宋体"/>
                <a:cs typeface="宋体"/>
              </a:rPr>
              <a:t>当</a:t>
            </a:r>
            <a:r>
              <a:rPr sz="2700" b="1" spc="-180" dirty="0">
                <a:solidFill>
                  <a:srgbClr val="F5430B"/>
                </a:solidFill>
                <a:latin typeface="Times New Roman"/>
                <a:cs typeface="Times New Roman"/>
              </a:rPr>
              <a:t>ΔU</a:t>
            </a:r>
            <a:r>
              <a:rPr sz="2300" spc="-180" dirty="0">
                <a:solidFill>
                  <a:srgbClr val="F5430B"/>
                </a:solidFill>
                <a:latin typeface="宋体"/>
                <a:cs typeface="宋体"/>
              </a:rPr>
              <a:t>＝</a:t>
            </a:r>
            <a:r>
              <a:rPr sz="2700" b="1" spc="-180" dirty="0">
                <a:solidFill>
                  <a:srgbClr val="F5430B"/>
                </a:solidFill>
                <a:latin typeface="Times New Roman"/>
                <a:cs typeface="Times New Roman"/>
              </a:rPr>
              <a:t>0</a:t>
            </a:r>
            <a:r>
              <a:rPr sz="2300" spc="-180" dirty="0">
                <a:solidFill>
                  <a:srgbClr val="F5430B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系统输出电压决定</a:t>
            </a:r>
            <a:r>
              <a:rPr sz="2300" spc="85" dirty="0">
                <a:solidFill>
                  <a:srgbClr val="F5430B"/>
                </a:solidFill>
                <a:latin typeface="宋体"/>
                <a:cs typeface="宋体"/>
              </a:rPr>
              <a:t>于</a:t>
            </a:r>
            <a:r>
              <a:rPr sz="2700" b="1" spc="-200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300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k</a:t>
            </a:r>
            <a:r>
              <a:rPr sz="2300" spc="-60" dirty="0">
                <a:solidFill>
                  <a:srgbClr val="F5430B"/>
                </a:solidFill>
                <a:latin typeface="宋体"/>
                <a:cs typeface="宋体"/>
              </a:rPr>
              <a:t>，而</a:t>
            </a:r>
            <a:r>
              <a:rPr sz="2700" b="1" spc="-295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442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k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决定于积分值</a:t>
            </a:r>
            <a:r>
              <a:rPr sz="2300" spc="-50" dirty="0">
                <a:solidFill>
                  <a:srgbClr val="F5430B"/>
                </a:solidFill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6100" y="5295900"/>
            <a:ext cx="1885950" cy="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3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682625"/>
            <a:ext cx="8027670" cy="7702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128270">
              <a:lnSpc>
                <a:spcPts val="2700"/>
              </a:lnSpc>
              <a:spcBef>
                <a:spcPts val="640"/>
              </a:spcBef>
              <a:tabLst>
                <a:tab pos="926465" algn="l"/>
              </a:tabLst>
            </a:pPr>
            <a:r>
              <a:rPr spc="-20" dirty="0">
                <a:latin typeface="Times New Roman"/>
                <a:cs typeface="Times New Roman"/>
              </a:rPr>
              <a:t>1.15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5" dirty="0">
                <a:latin typeface="宋体"/>
                <a:cs typeface="宋体"/>
              </a:rPr>
              <a:t>在无静差调速系统中，为什么要引入</a:t>
            </a:r>
            <a:r>
              <a:rPr spc="-240" dirty="0">
                <a:latin typeface="Times New Roman"/>
                <a:cs typeface="Times New Roman"/>
              </a:rPr>
              <a:t>PI</a:t>
            </a:r>
            <a:r>
              <a:rPr sz="2300" b="0" spc="-10" dirty="0">
                <a:latin typeface="宋体"/>
                <a:cs typeface="宋体"/>
              </a:rPr>
              <a:t>调节器？比例积</a:t>
            </a:r>
            <a:r>
              <a:rPr sz="2300" b="0" spc="-5" dirty="0">
                <a:latin typeface="宋体"/>
                <a:cs typeface="宋体"/>
              </a:rPr>
              <a:t>分两部分各起什么作用？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812" y="1577975"/>
            <a:ext cx="8087995" cy="19761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4150" marR="17780">
              <a:lnSpc>
                <a:spcPts val="2180"/>
              </a:lnSpc>
              <a:spcBef>
                <a:spcPts val="530"/>
              </a:spcBef>
            </a:pPr>
            <a:r>
              <a:rPr sz="1850" b="1" spc="-40" dirty="0">
                <a:latin typeface="微软雅黑"/>
                <a:cs typeface="微软雅黑"/>
              </a:rPr>
              <a:t>答：</a:t>
            </a:r>
            <a:r>
              <a:rPr sz="2150" b="1" spc="-75" dirty="0">
                <a:latin typeface="Times New Roman"/>
                <a:cs typeface="Times New Roman"/>
              </a:rPr>
              <a:t>PI</a:t>
            </a:r>
            <a:r>
              <a:rPr sz="1850" b="1" dirty="0">
                <a:latin typeface="微软雅黑"/>
                <a:cs typeface="微软雅黑"/>
              </a:rPr>
              <a:t>调节器是一个无差元件，无静差调速系统出现偏差</a:t>
            </a:r>
            <a:r>
              <a:rPr sz="1850" b="1" spc="75" dirty="0">
                <a:latin typeface="微软雅黑"/>
                <a:cs typeface="微软雅黑"/>
              </a:rPr>
              <a:t>时</a:t>
            </a:r>
            <a:r>
              <a:rPr sz="2150" b="1" spc="-145" dirty="0">
                <a:latin typeface="Times New Roman"/>
                <a:cs typeface="Times New Roman"/>
              </a:rPr>
              <a:t>PI</a:t>
            </a:r>
            <a:r>
              <a:rPr sz="1850" b="1" dirty="0">
                <a:latin typeface="微软雅黑"/>
                <a:cs typeface="微软雅黑"/>
              </a:rPr>
              <a:t>动作以削除</a:t>
            </a:r>
            <a:r>
              <a:rPr sz="1850" b="1" spc="-50" dirty="0">
                <a:latin typeface="微软雅黑"/>
                <a:cs typeface="微软雅黑"/>
              </a:rPr>
              <a:t>偏</a:t>
            </a:r>
            <a:r>
              <a:rPr sz="1850" b="1" dirty="0">
                <a:latin typeface="微软雅黑"/>
                <a:cs typeface="微软雅黑"/>
              </a:rPr>
              <a:t>差，当偏差为零时停止动作</a:t>
            </a:r>
            <a:r>
              <a:rPr sz="1850" b="1" spc="-50" dirty="0"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微软雅黑"/>
              <a:cs typeface="微软雅黑"/>
            </a:endParaRPr>
          </a:p>
          <a:p>
            <a:pPr marL="50800" marR="255904" indent="476250">
              <a:lnSpc>
                <a:spcPts val="2250"/>
              </a:lnSpc>
            </a:pPr>
            <a:r>
              <a:rPr sz="1850" b="1" dirty="0">
                <a:latin typeface="微软雅黑"/>
                <a:cs typeface="微软雅黑"/>
              </a:rPr>
              <a:t>开始和中间阶段，比例调节起主要作用，它首先阻</a:t>
            </a:r>
            <a:r>
              <a:rPr sz="1850" b="1" spc="75" dirty="0">
                <a:latin typeface="微软雅黑"/>
                <a:cs typeface="微软雅黑"/>
              </a:rPr>
              <a:t>止</a:t>
            </a:r>
            <a:r>
              <a:rPr sz="2150" b="1" spc="-229" dirty="0">
                <a:latin typeface="Times New Roman"/>
                <a:cs typeface="Times New Roman"/>
              </a:rPr>
              <a:t>Δn</a:t>
            </a:r>
            <a:r>
              <a:rPr sz="1850" b="1" dirty="0">
                <a:latin typeface="微软雅黑"/>
                <a:cs typeface="微软雅黑"/>
              </a:rPr>
              <a:t>的继续</a:t>
            </a:r>
            <a:r>
              <a:rPr sz="2150" b="1" spc="-110" dirty="0">
                <a:latin typeface="Times New Roman"/>
                <a:cs typeface="Times New Roman"/>
              </a:rPr>
              <a:t>↑</a:t>
            </a:r>
            <a:r>
              <a:rPr sz="1850" b="1" spc="-110" dirty="0">
                <a:latin typeface="微软雅黑"/>
                <a:cs typeface="微软雅黑"/>
              </a:rPr>
              <a:t>，</a:t>
            </a:r>
            <a:r>
              <a:rPr sz="1850" b="1" dirty="0">
                <a:latin typeface="微软雅黑"/>
                <a:cs typeface="微软雅黑"/>
              </a:rPr>
              <a:t>而</a:t>
            </a:r>
            <a:r>
              <a:rPr sz="1850" b="1" spc="-50" dirty="0">
                <a:latin typeface="微软雅黑"/>
                <a:cs typeface="微软雅黑"/>
              </a:rPr>
              <a:t>后</a:t>
            </a:r>
            <a:r>
              <a:rPr sz="1850" b="1" dirty="0">
                <a:latin typeface="微软雅黑"/>
                <a:cs typeface="微软雅黑"/>
              </a:rPr>
              <a:t>使</a:t>
            </a:r>
            <a:r>
              <a:rPr sz="2150" b="1" spc="-265" dirty="0">
                <a:latin typeface="Times New Roman"/>
                <a:cs typeface="Times New Roman"/>
              </a:rPr>
              <a:t>n</a:t>
            </a:r>
            <a:r>
              <a:rPr sz="1850" b="1" dirty="0">
                <a:latin typeface="微软雅黑"/>
                <a:cs typeface="微软雅黑"/>
              </a:rPr>
              <a:t>迅速</a:t>
            </a:r>
            <a:r>
              <a:rPr sz="2150" b="1" spc="-110" dirty="0">
                <a:latin typeface="Times New Roman"/>
                <a:cs typeface="Times New Roman"/>
              </a:rPr>
              <a:t>↑</a:t>
            </a:r>
            <a:r>
              <a:rPr sz="1850" b="1" spc="-110" dirty="0">
                <a:latin typeface="微软雅黑"/>
                <a:cs typeface="微软雅黑"/>
              </a:rPr>
              <a:t>，</a:t>
            </a:r>
            <a:r>
              <a:rPr sz="1850" b="1" dirty="0">
                <a:latin typeface="微软雅黑"/>
                <a:cs typeface="微软雅黑"/>
              </a:rPr>
              <a:t>在末期</a:t>
            </a:r>
            <a:r>
              <a:rPr sz="1850" b="1" spc="-130" dirty="0">
                <a:latin typeface="微软雅黑"/>
                <a:cs typeface="微软雅黑"/>
              </a:rPr>
              <a:t>，</a:t>
            </a:r>
            <a:r>
              <a:rPr sz="2150" b="1" spc="-130" dirty="0">
                <a:latin typeface="Times New Roman"/>
                <a:cs typeface="Times New Roman"/>
              </a:rPr>
              <a:t>Δn</a:t>
            </a:r>
            <a:r>
              <a:rPr sz="1850" b="1" dirty="0">
                <a:latin typeface="微软雅黑"/>
                <a:cs typeface="微软雅黑"/>
              </a:rPr>
              <a:t>很小，比例调节作用不明显，而积分调节作用就</a:t>
            </a:r>
            <a:r>
              <a:rPr sz="1850" b="1" spc="-50" dirty="0">
                <a:latin typeface="微软雅黑"/>
                <a:cs typeface="微软雅黑"/>
              </a:rPr>
              <a:t>上</a:t>
            </a:r>
            <a:r>
              <a:rPr sz="1850" b="1" dirty="0">
                <a:latin typeface="微软雅黑"/>
                <a:cs typeface="微软雅黑"/>
              </a:rPr>
              <a:t>升到主要地位，它最后消</a:t>
            </a:r>
            <a:r>
              <a:rPr sz="1850" b="1" spc="75" dirty="0">
                <a:latin typeface="微软雅黑"/>
                <a:cs typeface="微软雅黑"/>
              </a:rPr>
              <a:t>除</a:t>
            </a:r>
            <a:r>
              <a:rPr sz="2150" b="1" spc="-155" dirty="0">
                <a:latin typeface="Times New Roman"/>
                <a:cs typeface="Times New Roman"/>
              </a:rPr>
              <a:t>Δn</a:t>
            </a:r>
            <a:r>
              <a:rPr sz="1850" b="1" spc="-80" dirty="0">
                <a:latin typeface="微软雅黑"/>
                <a:cs typeface="微软雅黑"/>
              </a:rPr>
              <a:t>，使</a:t>
            </a:r>
            <a:r>
              <a:rPr sz="2150" b="1" spc="-265" dirty="0">
                <a:latin typeface="Times New Roman"/>
                <a:cs typeface="Times New Roman"/>
              </a:rPr>
              <a:t>n</a:t>
            </a:r>
            <a:r>
              <a:rPr sz="1850" b="1" dirty="0">
                <a:latin typeface="微软雅黑"/>
                <a:cs typeface="微软雅黑"/>
              </a:rPr>
              <a:t>回升到</a:t>
            </a:r>
            <a:r>
              <a:rPr sz="2150" b="1" spc="-195" dirty="0">
                <a:latin typeface="Times New Roman"/>
                <a:cs typeface="Times New Roman"/>
              </a:rPr>
              <a:t>n</a:t>
            </a:r>
            <a:r>
              <a:rPr sz="2100" b="1" spc="-292" baseline="-21825" dirty="0">
                <a:latin typeface="Times New Roman"/>
                <a:cs typeface="Times New Roman"/>
              </a:rPr>
              <a:t>1</a:t>
            </a:r>
            <a:r>
              <a:rPr sz="1850" b="1" spc="-50" dirty="0"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347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0" spc="-254" dirty="0">
                <a:latin typeface="Times New Roman"/>
                <a:cs typeface="Times New Roman"/>
              </a:rPr>
              <a:t>4</a:t>
            </a:r>
            <a:r>
              <a:rPr b="0" spc="-150" dirty="0">
                <a:latin typeface="宋体"/>
                <a:cs typeface="宋体"/>
              </a:rPr>
              <a:t>、</a:t>
            </a:r>
            <a:r>
              <a:rPr spc="35" dirty="0"/>
              <a:t>计算</a:t>
            </a:r>
            <a:r>
              <a:rPr b="0" spc="-75" dirty="0">
                <a:latin typeface="宋体"/>
                <a:cs typeface="宋体"/>
              </a:rPr>
              <a:t>题</a:t>
            </a:r>
            <a:r>
              <a:rPr b="0" spc="-220" dirty="0">
                <a:latin typeface="宋体"/>
                <a:cs typeface="宋体"/>
              </a:rPr>
              <a:t>（</a:t>
            </a:r>
            <a:r>
              <a:rPr sz="3050" b="0" spc="-220" dirty="0">
                <a:latin typeface="Times New Roman"/>
                <a:cs typeface="Times New Roman"/>
              </a:rPr>
              <a:t>20-</a:t>
            </a:r>
            <a:r>
              <a:rPr sz="3050" b="0" spc="-254" dirty="0">
                <a:latin typeface="Times New Roman"/>
                <a:cs typeface="Times New Roman"/>
              </a:rPr>
              <a:t>25</a:t>
            </a:r>
            <a:r>
              <a:rPr b="0" spc="-75" dirty="0">
                <a:latin typeface="宋体"/>
                <a:cs typeface="宋体"/>
              </a:rPr>
              <a:t>分，每题</a:t>
            </a:r>
            <a:r>
              <a:rPr sz="3050" b="0" spc="-254" dirty="0">
                <a:latin typeface="Times New Roman"/>
                <a:cs typeface="Times New Roman"/>
              </a:rPr>
              <a:t>5</a:t>
            </a:r>
            <a:r>
              <a:rPr b="0" spc="-75" dirty="0">
                <a:latin typeface="宋体"/>
                <a:cs typeface="宋体"/>
              </a:rPr>
              <a:t>、</a:t>
            </a:r>
            <a:r>
              <a:rPr sz="3050" b="0" spc="-254" dirty="0">
                <a:latin typeface="Times New Roman"/>
                <a:cs typeface="Times New Roman"/>
              </a:rPr>
              <a:t>10</a:t>
            </a:r>
            <a:r>
              <a:rPr b="0" spc="-75" dirty="0">
                <a:latin typeface="宋体"/>
                <a:cs typeface="宋体"/>
              </a:rPr>
              <a:t>分</a:t>
            </a:r>
            <a:r>
              <a:rPr b="0" spc="-50" dirty="0">
                <a:latin typeface="宋体"/>
                <a:cs typeface="宋体"/>
              </a:rPr>
              <a:t>）</a:t>
            </a:r>
            <a:endParaRPr sz="30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075" y="949325"/>
            <a:ext cx="7980680" cy="7797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9845" marR="17780" indent="-5080">
              <a:lnSpc>
                <a:spcPts val="2700"/>
              </a:lnSpc>
              <a:spcBef>
                <a:spcPts val="640"/>
              </a:spcBef>
            </a:pPr>
            <a:r>
              <a:rPr sz="2700" b="1" spc="-270" dirty="0">
                <a:latin typeface="Times New Roman"/>
                <a:cs typeface="Times New Roman"/>
              </a:rPr>
              <a:t>1</a:t>
            </a:r>
            <a:r>
              <a:rPr sz="2300" spc="55" dirty="0">
                <a:latin typeface="宋体"/>
                <a:cs typeface="宋体"/>
              </a:rPr>
              <a:t>、</a:t>
            </a:r>
            <a:r>
              <a:rPr sz="2700" b="1" spc="-250" dirty="0">
                <a:latin typeface="Times New Roman"/>
                <a:cs typeface="Times New Roman"/>
              </a:rPr>
              <a:t>(5</a:t>
            </a:r>
            <a:r>
              <a:rPr sz="2300" spc="55" dirty="0">
                <a:latin typeface="宋体"/>
                <a:cs typeface="宋体"/>
              </a:rPr>
              <a:t>分</a:t>
            </a:r>
            <a:r>
              <a:rPr sz="2700" b="1" spc="-165" dirty="0">
                <a:latin typeface="Times New Roman"/>
                <a:cs typeface="Times New Roman"/>
              </a:rPr>
              <a:t>) </a:t>
            </a:r>
            <a:r>
              <a:rPr sz="2300" dirty="0">
                <a:latin typeface="宋体"/>
                <a:cs typeface="宋体"/>
              </a:rPr>
              <a:t>有一直流调速系统</a:t>
            </a:r>
            <a:r>
              <a:rPr sz="2300" spc="-175" dirty="0">
                <a:latin typeface="宋体"/>
                <a:cs typeface="宋体"/>
              </a:rPr>
              <a:t>，</a:t>
            </a:r>
            <a:r>
              <a:rPr sz="2700" b="1" spc="-175" dirty="0">
                <a:latin typeface="Times New Roman"/>
                <a:cs typeface="Times New Roman"/>
              </a:rPr>
              <a:t>n</a:t>
            </a:r>
            <a:r>
              <a:rPr sz="2550" b="1" spc="-262" baseline="-17973" dirty="0">
                <a:latin typeface="Times New Roman"/>
                <a:cs typeface="Times New Roman"/>
              </a:rPr>
              <a:t>01</a:t>
            </a:r>
            <a:r>
              <a:rPr sz="2300" spc="-175" dirty="0">
                <a:latin typeface="宋体"/>
                <a:cs typeface="宋体"/>
              </a:rPr>
              <a:t>＝</a:t>
            </a:r>
            <a:r>
              <a:rPr sz="2700" b="1" spc="-175" dirty="0">
                <a:latin typeface="Times New Roman"/>
                <a:cs typeface="Times New Roman"/>
              </a:rPr>
              <a:t>1450</a:t>
            </a:r>
            <a:r>
              <a:rPr sz="2700" b="1" spc="-125" dirty="0">
                <a:latin typeface="Times New Roman"/>
                <a:cs typeface="Times New Roman"/>
              </a:rPr>
              <a:t> </a:t>
            </a:r>
            <a:r>
              <a:rPr sz="2700" b="1" spc="-235" dirty="0">
                <a:latin typeface="Times New Roman"/>
                <a:cs typeface="Times New Roman"/>
              </a:rPr>
              <a:t>r/min</a:t>
            </a:r>
            <a:r>
              <a:rPr sz="2300" spc="-235" dirty="0">
                <a:latin typeface="宋体"/>
                <a:cs typeface="宋体"/>
              </a:rPr>
              <a:t>，</a:t>
            </a:r>
            <a:r>
              <a:rPr sz="2700" b="1" spc="-235" dirty="0">
                <a:latin typeface="Times New Roman"/>
                <a:cs typeface="Times New Roman"/>
              </a:rPr>
              <a:t>n</a:t>
            </a:r>
            <a:r>
              <a:rPr sz="2550" b="1" spc="-352" baseline="-17973" dirty="0">
                <a:latin typeface="Times New Roman"/>
                <a:cs typeface="Times New Roman"/>
              </a:rPr>
              <a:t>02</a:t>
            </a:r>
            <a:r>
              <a:rPr sz="2300" spc="-235" dirty="0">
                <a:latin typeface="宋体"/>
                <a:cs typeface="宋体"/>
              </a:rPr>
              <a:t>＝</a:t>
            </a:r>
            <a:r>
              <a:rPr sz="2700" b="1" spc="-235" dirty="0">
                <a:latin typeface="Times New Roman"/>
                <a:cs typeface="Times New Roman"/>
              </a:rPr>
              <a:t>145</a:t>
            </a:r>
            <a:r>
              <a:rPr sz="2700" b="1" spc="-120" dirty="0">
                <a:latin typeface="Times New Roman"/>
                <a:cs typeface="Times New Roman"/>
              </a:rPr>
              <a:t> </a:t>
            </a:r>
            <a:r>
              <a:rPr sz="2700" b="1" spc="-295" dirty="0">
                <a:latin typeface="Times New Roman"/>
                <a:cs typeface="Times New Roman"/>
              </a:rPr>
              <a:t>r/min</a:t>
            </a:r>
            <a:r>
              <a:rPr sz="2300" spc="-295" dirty="0">
                <a:latin typeface="宋体"/>
                <a:cs typeface="宋体"/>
              </a:rPr>
              <a:t>， </a:t>
            </a:r>
            <a:r>
              <a:rPr sz="2700" b="1" spc="-210" dirty="0">
                <a:latin typeface="Times New Roman"/>
                <a:cs typeface="Times New Roman"/>
              </a:rPr>
              <a:t>Δn</a:t>
            </a:r>
            <a:r>
              <a:rPr sz="2550" b="1" spc="-315" baseline="-17973" dirty="0">
                <a:latin typeface="Times New Roman"/>
                <a:cs typeface="Times New Roman"/>
              </a:rPr>
              <a:t>N</a:t>
            </a:r>
            <a:r>
              <a:rPr sz="2300" spc="-210" dirty="0">
                <a:latin typeface="宋体"/>
                <a:cs typeface="宋体"/>
              </a:rPr>
              <a:t>＝</a:t>
            </a:r>
            <a:r>
              <a:rPr sz="2700" b="1" spc="-210" dirty="0">
                <a:latin typeface="Times New Roman"/>
                <a:cs typeface="Times New Roman"/>
              </a:rPr>
              <a:t>10</a:t>
            </a:r>
            <a:r>
              <a:rPr sz="2700" b="1" spc="235" dirty="0">
                <a:latin typeface="Times New Roman"/>
                <a:cs typeface="Times New Roman"/>
              </a:rPr>
              <a:t> </a:t>
            </a:r>
            <a:r>
              <a:rPr sz="2700" b="1" spc="-285" dirty="0">
                <a:latin typeface="Times New Roman"/>
                <a:cs typeface="Times New Roman"/>
              </a:rPr>
              <a:t>r/min</a:t>
            </a:r>
            <a:r>
              <a:rPr sz="2300" spc="-28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试求：系统的调速范围和系统允许的静差度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612" y="2141854"/>
            <a:ext cx="774382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000"/>
              </a:lnSpc>
              <a:spcBef>
                <a:spcPts val="100"/>
              </a:spcBef>
            </a:pPr>
            <a:r>
              <a:rPr sz="2300" spc="-155" dirty="0">
                <a:solidFill>
                  <a:srgbClr val="205867"/>
                </a:solidFill>
                <a:latin typeface="宋体"/>
                <a:cs typeface="宋体"/>
              </a:rPr>
              <a:t>（</a:t>
            </a:r>
            <a:r>
              <a:rPr sz="2700" b="1" spc="-155" dirty="0">
                <a:solidFill>
                  <a:srgbClr val="205867"/>
                </a:solidFill>
                <a:latin typeface="Times New Roman"/>
                <a:cs typeface="Times New Roman"/>
              </a:rPr>
              <a:t>10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分）一台三相异步电动机，定子绕组△型连接，其额</a:t>
            </a:r>
            <a:r>
              <a:rPr sz="2300" spc="-50" dirty="0">
                <a:solidFill>
                  <a:srgbClr val="205867"/>
                </a:solidFill>
                <a:latin typeface="宋体"/>
                <a:cs typeface="宋体"/>
              </a:rPr>
              <a:t>定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数据为</a:t>
            </a:r>
            <a:r>
              <a:rPr sz="2300" spc="-190" dirty="0">
                <a:solidFill>
                  <a:srgbClr val="205867"/>
                </a:solidFill>
                <a:latin typeface="宋体"/>
                <a:cs typeface="宋体"/>
              </a:rPr>
              <a:t>：</a:t>
            </a:r>
            <a:r>
              <a:rPr sz="2700" b="1" i="1" spc="-190" dirty="0">
                <a:solidFill>
                  <a:srgbClr val="205867"/>
                </a:solidFill>
                <a:latin typeface="Times New Roman"/>
                <a:cs typeface="Times New Roman"/>
              </a:rPr>
              <a:t>P</a:t>
            </a:r>
            <a:r>
              <a:rPr sz="2550" b="1" i="1" spc="-284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700" b="1" i="1" spc="-190" dirty="0">
                <a:solidFill>
                  <a:srgbClr val="205867"/>
                </a:solidFill>
                <a:latin typeface="Times New Roman"/>
                <a:cs typeface="Times New Roman"/>
              </a:rPr>
              <a:t>=45kW</a:t>
            </a:r>
            <a:r>
              <a:rPr sz="2400" spc="-190" dirty="0">
                <a:solidFill>
                  <a:srgbClr val="205867"/>
                </a:solidFill>
                <a:latin typeface="宋体"/>
                <a:cs typeface="宋体"/>
              </a:rPr>
              <a:t>，</a:t>
            </a:r>
            <a:r>
              <a:rPr sz="2700" b="1" i="1" spc="-190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550" b="1" i="1" spc="-284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700" b="1" i="1" spc="-190" dirty="0">
                <a:solidFill>
                  <a:srgbClr val="205867"/>
                </a:solidFill>
                <a:latin typeface="Times New Roman"/>
                <a:cs typeface="Times New Roman"/>
              </a:rPr>
              <a:t>=1480r/min</a:t>
            </a:r>
            <a:r>
              <a:rPr sz="2400" spc="-190" dirty="0">
                <a:solidFill>
                  <a:srgbClr val="205867"/>
                </a:solidFill>
                <a:latin typeface="宋体"/>
                <a:cs typeface="宋体"/>
              </a:rPr>
              <a:t>，</a:t>
            </a:r>
            <a:r>
              <a:rPr sz="2700" b="1" i="1" spc="-190" dirty="0">
                <a:solidFill>
                  <a:srgbClr val="205867"/>
                </a:solidFill>
                <a:latin typeface="Times New Roman"/>
                <a:cs typeface="Times New Roman"/>
              </a:rPr>
              <a:t>U</a:t>
            </a:r>
            <a:r>
              <a:rPr sz="2550" b="1" i="1" spc="-284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700" b="1" i="1" spc="-190" dirty="0">
                <a:solidFill>
                  <a:srgbClr val="205867"/>
                </a:solidFill>
                <a:latin typeface="Times New Roman"/>
                <a:cs typeface="Times New Roman"/>
              </a:rPr>
              <a:t>=380V</a:t>
            </a:r>
            <a:r>
              <a:rPr sz="2400" spc="-190" dirty="0">
                <a:solidFill>
                  <a:srgbClr val="205867"/>
                </a:solidFill>
                <a:latin typeface="宋体"/>
                <a:cs typeface="宋体"/>
              </a:rPr>
              <a:t>，</a:t>
            </a:r>
            <a:r>
              <a:rPr sz="2700" b="1" i="1" spc="-190" dirty="0">
                <a:solidFill>
                  <a:srgbClr val="205867"/>
                </a:solidFill>
                <a:latin typeface="Times New Roman"/>
                <a:cs typeface="Times New Roman"/>
              </a:rPr>
              <a:t>○</a:t>
            </a:r>
            <a:r>
              <a:rPr sz="2550" b="1" i="1" spc="-284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700" b="1" i="1" spc="-190" dirty="0">
                <a:solidFill>
                  <a:srgbClr val="205867"/>
                </a:solidFill>
                <a:latin typeface="Times New Roman"/>
                <a:cs typeface="Times New Roman"/>
              </a:rPr>
              <a:t>=92.3%</a:t>
            </a:r>
            <a:r>
              <a:rPr sz="2400" spc="-190" dirty="0">
                <a:solidFill>
                  <a:srgbClr val="205867"/>
                </a:solidFill>
                <a:latin typeface="宋体"/>
                <a:cs typeface="宋体"/>
              </a:rPr>
              <a:t>， </a:t>
            </a:r>
            <a:r>
              <a:rPr sz="2700" b="1" i="1" spc="-235" dirty="0">
                <a:solidFill>
                  <a:srgbClr val="205867"/>
                </a:solidFill>
                <a:latin typeface="Times New Roman"/>
                <a:cs typeface="Times New Roman"/>
              </a:rPr>
              <a:t>cosΦ=0.88</a:t>
            </a:r>
            <a:r>
              <a:rPr sz="2700" b="1" i="1" spc="-95" dirty="0">
                <a:solidFill>
                  <a:srgbClr val="205867"/>
                </a:solidFill>
                <a:latin typeface="Times New Roman"/>
                <a:cs typeface="Times New Roman"/>
              </a:rPr>
              <a:t> , </a:t>
            </a:r>
            <a:r>
              <a:rPr sz="2700" b="1" i="1" spc="-195" dirty="0">
                <a:solidFill>
                  <a:srgbClr val="205867"/>
                </a:solidFill>
                <a:latin typeface="Times New Roman"/>
                <a:cs typeface="Times New Roman"/>
              </a:rPr>
              <a:t>I</a:t>
            </a:r>
            <a:r>
              <a:rPr sz="2550" b="1" i="1" spc="-292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st</a:t>
            </a:r>
            <a:r>
              <a:rPr sz="2700" b="1" i="1" spc="-195" dirty="0">
                <a:solidFill>
                  <a:srgbClr val="205867"/>
                </a:solidFill>
                <a:latin typeface="Times New Roman"/>
                <a:cs typeface="Times New Roman"/>
              </a:rPr>
              <a:t>/I</a:t>
            </a:r>
            <a:r>
              <a:rPr sz="2550" b="1" i="1" spc="-292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700" b="1" i="1" spc="-195" dirty="0">
                <a:solidFill>
                  <a:srgbClr val="205867"/>
                </a:solidFill>
                <a:latin typeface="Times New Roman"/>
                <a:cs typeface="Times New Roman"/>
              </a:rPr>
              <a:t>=7.0,T</a:t>
            </a:r>
            <a:r>
              <a:rPr sz="2550" b="1" i="1" spc="-292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st</a:t>
            </a:r>
            <a:r>
              <a:rPr sz="2700" b="1" i="1" spc="-195" dirty="0">
                <a:solidFill>
                  <a:srgbClr val="205867"/>
                </a:solidFill>
                <a:latin typeface="Times New Roman"/>
                <a:cs typeface="Times New Roman"/>
              </a:rPr>
              <a:t>/T</a:t>
            </a:r>
            <a:r>
              <a:rPr sz="2550" b="1" i="1" spc="-292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700" b="1" i="1" spc="-195" dirty="0">
                <a:solidFill>
                  <a:srgbClr val="205867"/>
                </a:solidFill>
                <a:latin typeface="Times New Roman"/>
                <a:cs typeface="Times New Roman"/>
              </a:rPr>
              <a:t>=1.9,T</a:t>
            </a:r>
            <a:r>
              <a:rPr sz="2550" b="1" i="1" spc="-292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max</a:t>
            </a:r>
            <a:r>
              <a:rPr sz="2700" b="1" i="1" spc="-195" dirty="0">
                <a:solidFill>
                  <a:srgbClr val="205867"/>
                </a:solidFill>
                <a:latin typeface="Times New Roman"/>
                <a:cs typeface="Times New Roman"/>
              </a:rPr>
              <a:t>/T</a:t>
            </a:r>
            <a:r>
              <a:rPr sz="2550" b="1" i="1" spc="-292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700" b="1" i="1" spc="-195" dirty="0">
                <a:solidFill>
                  <a:srgbClr val="205867"/>
                </a:solidFill>
                <a:latin typeface="Times New Roman"/>
                <a:cs typeface="Times New Roman"/>
              </a:rPr>
              <a:t>=2.2</a:t>
            </a:r>
            <a:r>
              <a:rPr sz="2300" spc="-229" dirty="0">
                <a:solidFill>
                  <a:srgbClr val="205867"/>
                </a:solidFill>
                <a:latin typeface="宋体"/>
                <a:cs typeface="宋体"/>
              </a:rPr>
              <a:t>， 求</a:t>
            </a:r>
            <a:r>
              <a:rPr sz="2300" spc="-50" dirty="0">
                <a:solidFill>
                  <a:srgbClr val="205867"/>
                </a:solidFill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  <a:p>
            <a:pPr marL="109220">
              <a:lnSpc>
                <a:spcPct val="100000"/>
              </a:lnSpc>
              <a:spcBef>
                <a:spcPts val="810"/>
              </a:spcBef>
            </a:pPr>
            <a:r>
              <a:rPr sz="2700" b="1" spc="-190" dirty="0">
                <a:solidFill>
                  <a:srgbClr val="205867"/>
                </a:solidFill>
                <a:latin typeface="Times New Roman"/>
                <a:cs typeface="Times New Roman"/>
              </a:rPr>
              <a:t>(1</a:t>
            </a:r>
            <a:r>
              <a:rPr sz="2700" b="1" spc="-215" dirty="0">
                <a:solidFill>
                  <a:srgbClr val="205867"/>
                </a:solidFill>
                <a:latin typeface="Times New Roman"/>
                <a:cs typeface="Times New Roman"/>
              </a:rPr>
              <a:t>) 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额定电</a:t>
            </a:r>
            <a:r>
              <a:rPr sz="2300" spc="95" dirty="0">
                <a:solidFill>
                  <a:srgbClr val="205867"/>
                </a:solidFill>
                <a:latin typeface="宋体"/>
                <a:cs typeface="宋体"/>
              </a:rPr>
              <a:t>流</a:t>
            </a:r>
            <a:r>
              <a:rPr sz="2700" b="1" i="1" spc="-25" dirty="0">
                <a:solidFill>
                  <a:srgbClr val="205867"/>
                </a:solidFill>
                <a:latin typeface="Times New Roman"/>
                <a:cs typeface="Times New Roman"/>
              </a:rPr>
              <a:t>I</a:t>
            </a:r>
            <a:r>
              <a:rPr sz="2550" b="1" i="1" spc="-37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700" b="1" spc="-25" dirty="0">
                <a:solidFill>
                  <a:srgbClr val="205867"/>
                </a:solidFill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050" y="4302125"/>
            <a:ext cx="23837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190" dirty="0">
                <a:solidFill>
                  <a:srgbClr val="205867"/>
                </a:solidFill>
                <a:latin typeface="Times New Roman"/>
                <a:cs typeface="Times New Roman"/>
              </a:rPr>
              <a:t>(2</a:t>
            </a:r>
            <a:r>
              <a:rPr sz="2700" b="1" spc="-200" dirty="0">
                <a:solidFill>
                  <a:srgbClr val="205867"/>
                </a:solidFill>
                <a:latin typeface="Times New Roman"/>
                <a:cs typeface="Times New Roman"/>
              </a:rPr>
              <a:t>) 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额定转差</a:t>
            </a:r>
            <a:r>
              <a:rPr sz="2300" spc="95" dirty="0">
                <a:solidFill>
                  <a:srgbClr val="205867"/>
                </a:solidFill>
                <a:latin typeface="宋体"/>
                <a:cs typeface="宋体"/>
              </a:rPr>
              <a:t>率</a:t>
            </a:r>
            <a:r>
              <a:rPr sz="2700" b="1" spc="-105" dirty="0">
                <a:solidFill>
                  <a:srgbClr val="205867"/>
                </a:solidFill>
                <a:latin typeface="Times New Roman"/>
                <a:cs typeface="Times New Roman"/>
              </a:rPr>
              <a:t>S</a:t>
            </a:r>
            <a:r>
              <a:rPr sz="2550" b="1" i="1" spc="-157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700" b="1" spc="-105" dirty="0">
                <a:solidFill>
                  <a:srgbClr val="205867"/>
                </a:solidFill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612" y="4713604"/>
            <a:ext cx="7734300" cy="15589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10"/>
              </a:spcBef>
            </a:pPr>
            <a:r>
              <a:rPr sz="2700" b="1" spc="-190" dirty="0">
                <a:solidFill>
                  <a:srgbClr val="205867"/>
                </a:solidFill>
                <a:latin typeface="Times New Roman"/>
                <a:cs typeface="Times New Roman"/>
              </a:rPr>
              <a:t>(3</a:t>
            </a:r>
            <a:r>
              <a:rPr sz="2700" b="1" spc="-225" dirty="0">
                <a:solidFill>
                  <a:srgbClr val="205867"/>
                </a:solidFill>
                <a:latin typeface="Times New Roman"/>
                <a:cs typeface="Times New Roman"/>
              </a:rPr>
              <a:t>) 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额定转矩</a:t>
            </a:r>
            <a:r>
              <a:rPr sz="2300" spc="-430" dirty="0">
                <a:solidFill>
                  <a:srgbClr val="205867"/>
                </a:solidFill>
                <a:latin typeface="宋体"/>
                <a:cs typeface="宋体"/>
              </a:rPr>
              <a:t> </a:t>
            </a:r>
            <a:r>
              <a:rPr sz="2700" b="1" i="1" spc="-185" dirty="0">
                <a:solidFill>
                  <a:srgbClr val="205867"/>
                </a:solidFill>
                <a:latin typeface="Times New Roman"/>
                <a:cs typeface="Times New Roman"/>
              </a:rPr>
              <a:t>T</a:t>
            </a:r>
            <a:r>
              <a:rPr sz="2550" b="1" i="1" spc="-277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550" b="1" i="1" spc="52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、最大转</a:t>
            </a:r>
            <a:r>
              <a:rPr sz="2300" spc="95" dirty="0">
                <a:solidFill>
                  <a:srgbClr val="205867"/>
                </a:solidFill>
                <a:latin typeface="宋体"/>
                <a:cs typeface="宋体"/>
              </a:rPr>
              <a:t>矩</a:t>
            </a:r>
            <a:r>
              <a:rPr sz="2700" b="1" i="1" spc="-190" dirty="0">
                <a:solidFill>
                  <a:srgbClr val="205867"/>
                </a:solidFill>
                <a:latin typeface="Times New Roman"/>
                <a:cs typeface="Times New Roman"/>
              </a:rPr>
              <a:t>T</a:t>
            </a:r>
            <a:r>
              <a:rPr sz="2550" b="1" i="1" spc="-284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max</a:t>
            </a:r>
            <a:r>
              <a:rPr sz="2550" b="1" i="1" spc="44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和起动转</a:t>
            </a:r>
            <a:r>
              <a:rPr sz="2300" spc="95" dirty="0">
                <a:solidFill>
                  <a:srgbClr val="205867"/>
                </a:solidFill>
                <a:latin typeface="宋体"/>
                <a:cs typeface="宋体"/>
              </a:rPr>
              <a:t>矩</a:t>
            </a:r>
            <a:r>
              <a:rPr sz="2700" b="1" i="1" spc="-25" dirty="0">
                <a:solidFill>
                  <a:srgbClr val="205867"/>
                </a:solidFill>
                <a:latin typeface="Times New Roman"/>
                <a:cs typeface="Times New Roman"/>
              </a:rPr>
              <a:t>T</a:t>
            </a:r>
            <a:r>
              <a:rPr sz="2550" b="1" i="1" spc="-37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st</a:t>
            </a:r>
            <a:endParaRPr sz="2550" baseline="-22875">
              <a:latin typeface="Times New Roman"/>
              <a:cs typeface="Times New Roman"/>
            </a:endParaRPr>
          </a:p>
          <a:p>
            <a:pPr marL="38100" marR="30480" indent="4445">
              <a:lnSpc>
                <a:spcPts val="4050"/>
              </a:lnSpc>
              <a:spcBef>
                <a:spcPts val="70"/>
              </a:spcBef>
            </a:pPr>
            <a:r>
              <a:rPr sz="2700" b="1" spc="-165" dirty="0">
                <a:solidFill>
                  <a:srgbClr val="205867"/>
                </a:solidFill>
                <a:latin typeface="Times New Roman"/>
                <a:cs typeface="Times New Roman"/>
              </a:rPr>
              <a:t>(4</a:t>
            </a:r>
            <a:r>
              <a:rPr sz="2300" spc="-165" dirty="0">
                <a:solidFill>
                  <a:srgbClr val="205867"/>
                </a:solidFill>
                <a:latin typeface="宋体"/>
                <a:cs typeface="宋体"/>
              </a:rPr>
              <a:t>）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如果负载转矩为</a:t>
            </a:r>
            <a:r>
              <a:rPr sz="2300" spc="-235" dirty="0">
                <a:solidFill>
                  <a:srgbClr val="205867"/>
                </a:solidFill>
                <a:latin typeface="宋体"/>
                <a:cs typeface="宋体"/>
              </a:rPr>
              <a:t> </a:t>
            </a:r>
            <a:r>
              <a:rPr sz="2700" b="1" spc="-250" dirty="0">
                <a:solidFill>
                  <a:srgbClr val="205867"/>
                </a:solidFill>
                <a:latin typeface="Times New Roman"/>
                <a:cs typeface="Times New Roman"/>
              </a:rPr>
              <a:t>510.2N•m</a:t>
            </a:r>
            <a:r>
              <a:rPr sz="2300" spc="-250" dirty="0">
                <a:solidFill>
                  <a:srgbClr val="205867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试问</a:t>
            </a:r>
            <a:r>
              <a:rPr sz="2300" spc="95" dirty="0">
                <a:solidFill>
                  <a:srgbClr val="205867"/>
                </a:solidFill>
                <a:latin typeface="宋体"/>
                <a:cs typeface="宋体"/>
              </a:rPr>
              <a:t>在</a:t>
            </a:r>
            <a:r>
              <a:rPr sz="2700" b="1" i="1" spc="-290" dirty="0">
                <a:solidFill>
                  <a:srgbClr val="205867"/>
                </a:solidFill>
                <a:latin typeface="Times New Roman"/>
                <a:cs typeface="Times New Roman"/>
              </a:rPr>
              <a:t>U=U</a:t>
            </a:r>
            <a:r>
              <a:rPr sz="2550" b="1" i="1" spc="-434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300" spc="95" dirty="0">
                <a:solidFill>
                  <a:srgbClr val="205867"/>
                </a:solidFill>
                <a:latin typeface="宋体"/>
                <a:cs typeface="宋体"/>
              </a:rPr>
              <a:t>和</a:t>
            </a:r>
            <a:r>
              <a:rPr sz="2700" b="1" i="1" spc="-240" dirty="0">
                <a:solidFill>
                  <a:srgbClr val="205867"/>
                </a:solidFill>
                <a:latin typeface="Times New Roman"/>
                <a:cs typeface="Times New Roman"/>
              </a:rPr>
              <a:t>U</a:t>
            </a:r>
            <a:r>
              <a:rPr sz="2400" spc="-240" dirty="0">
                <a:solidFill>
                  <a:srgbClr val="205867"/>
                </a:solidFill>
                <a:latin typeface="宋体"/>
                <a:cs typeface="宋体"/>
              </a:rPr>
              <a:t>＇</a:t>
            </a:r>
            <a:r>
              <a:rPr sz="2700" b="1" i="1" spc="-240" dirty="0">
                <a:solidFill>
                  <a:srgbClr val="205867"/>
                </a:solidFill>
                <a:latin typeface="Times New Roman"/>
                <a:cs typeface="Times New Roman"/>
              </a:rPr>
              <a:t>=0.9U</a:t>
            </a:r>
            <a:r>
              <a:rPr sz="2550" b="1" i="1" spc="-359" baseline="-22875" dirty="0">
                <a:solidFill>
                  <a:srgbClr val="205867"/>
                </a:solidFill>
                <a:latin typeface="Times New Roman"/>
                <a:cs typeface="Times New Roman"/>
              </a:rPr>
              <a:t>N</a:t>
            </a:r>
            <a:r>
              <a:rPr sz="2300" spc="-50" dirty="0">
                <a:solidFill>
                  <a:srgbClr val="205867"/>
                </a:solidFill>
                <a:latin typeface="宋体"/>
                <a:cs typeface="宋体"/>
              </a:rPr>
              <a:t>两</a:t>
            </a:r>
            <a:r>
              <a:rPr sz="2300" dirty="0">
                <a:solidFill>
                  <a:srgbClr val="205867"/>
                </a:solidFill>
                <a:latin typeface="宋体"/>
                <a:cs typeface="宋体"/>
              </a:rPr>
              <a:t>种情况下电动机能否起动</a:t>
            </a:r>
            <a:r>
              <a:rPr sz="2300" spc="-50" dirty="0">
                <a:solidFill>
                  <a:srgbClr val="205867"/>
                </a:solidFill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70325" y="3943350"/>
            <a:ext cx="3943350" cy="723900"/>
            <a:chOff x="3870325" y="3943350"/>
            <a:chExt cx="3943350" cy="7239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325" y="3943350"/>
              <a:ext cx="3943350" cy="723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6525" y="4019550"/>
              <a:ext cx="22098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125" y="3990975"/>
              <a:ext cx="1123950" cy="676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7875" y="4019550"/>
              <a:ext cx="60960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929062" y="3873500"/>
            <a:ext cx="374015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b="1" spc="25" dirty="0">
                <a:solidFill>
                  <a:srgbClr val="FF0000"/>
                </a:solidFill>
                <a:latin typeface="微软雅黑"/>
                <a:cs typeface="微软雅黑"/>
              </a:rPr>
              <a:t>基本在第</a:t>
            </a:r>
            <a:r>
              <a:rPr sz="4700" b="1" spc="-4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4200" b="1" spc="110" dirty="0" smtClean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lang="en-US" sz="4700" b="1" spc="-459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4200" b="1" spc="-50" dirty="0" smtClean="0">
                <a:solidFill>
                  <a:srgbClr val="FF0000"/>
                </a:solidFill>
                <a:latin typeface="微软雅黑"/>
                <a:cs typeface="微软雅黑"/>
              </a:rPr>
              <a:t>章</a:t>
            </a:r>
            <a:endParaRPr sz="42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975" y="682625"/>
            <a:ext cx="7899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195" algn="l"/>
              </a:tabLst>
            </a:pPr>
            <a:r>
              <a:rPr sz="2700" b="1" spc="-20" dirty="0">
                <a:latin typeface="Times New Roman"/>
                <a:cs typeface="Times New Roman"/>
              </a:rPr>
              <a:t>1.16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宋体"/>
                <a:cs typeface="宋体"/>
              </a:rPr>
              <a:t>无静差调速系统的稳定精度是否受给定电源和测速发电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959961"/>
            <a:ext cx="8259445" cy="172212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5"/>
              </a:spcBef>
            </a:pPr>
            <a:r>
              <a:rPr sz="2300" dirty="0">
                <a:latin typeface="宋体"/>
                <a:cs typeface="宋体"/>
              </a:rPr>
              <a:t>机精度的影响？为什么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180975" marR="30480">
              <a:lnSpc>
                <a:spcPts val="2700"/>
              </a:lnSpc>
              <a:spcBef>
                <a:spcPts val="1580"/>
              </a:spcBef>
            </a:pP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答：是。因为：偏差电</a:t>
            </a:r>
            <a:r>
              <a:rPr sz="2300" spc="85" dirty="0">
                <a:solidFill>
                  <a:srgbClr val="F5430B"/>
                </a:solidFill>
                <a:latin typeface="宋体"/>
                <a:cs typeface="宋体"/>
              </a:rPr>
              <a:t>压</a:t>
            </a:r>
            <a:r>
              <a:rPr sz="2700" b="1" spc="-180" dirty="0">
                <a:solidFill>
                  <a:srgbClr val="F5430B"/>
                </a:solidFill>
                <a:latin typeface="Times New Roman"/>
                <a:cs typeface="Times New Roman"/>
              </a:rPr>
              <a:t>ΔU</a:t>
            </a:r>
            <a:r>
              <a:rPr sz="2300" spc="-180" dirty="0">
                <a:solidFill>
                  <a:srgbClr val="F5430B"/>
                </a:solidFill>
                <a:latin typeface="宋体"/>
                <a:cs typeface="宋体"/>
              </a:rPr>
              <a:t>＝</a:t>
            </a:r>
            <a:r>
              <a:rPr sz="2700" b="1" spc="-180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270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g</a:t>
            </a:r>
            <a:r>
              <a:rPr sz="2300" spc="-180" dirty="0">
                <a:solidFill>
                  <a:srgbClr val="F5430B"/>
                </a:solidFill>
                <a:latin typeface="宋体"/>
                <a:cs typeface="宋体"/>
              </a:rPr>
              <a:t>－</a:t>
            </a:r>
            <a:r>
              <a:rPr sz="2700" b="1" spc="-180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270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f</a:t>
            </a:r>
            <a:r>
              <a:rPr sz="2300" spc="-50" dirty="0">
                <a:solidFill>
                  <a:srgbClr val="F5430B"/>
                </a:solidFill>
                <a:latin typeface="宋体"/>
                <a:cs typeface="宋体"/>
              </a:rPr>
              <a:t>，当</a:t>
            </a:r>
            <a:r>
              <a:rPr sz="2700" b="1" spc="-285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427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g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不稳定，或测速</a:t>
            </a:r>
            <a:r>
              <a:rPr sz="2300" spc="-50" dirty="0">
                <a:solidFill>
                  <a:srgbClr val="F5430B"/>
                </a:solidFill>
                <a:latin typeface="宋体"/>
                <a:cs typeface="宋体"/>
              </a:rPr>
              <a:t>发</a:t>
            </a:r>
            <a:r>
              <a:rPr sz="2300" spc="40" dirty="0">
                <a:solidFill>
                  <a:srgbClr val="F5430B"/>
                </a:solidFill>
                <a:latin typeface="宋体"/>
                <a:cs typeface="宋体"/>
              </a:rPr>
              <a:t>机的</a:t>
            </a:r>
            <a:r>
              <a:rPr sz="2700" b="1" spc="-204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307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f</a:t>
            </a:r>
            <a:r>
              <a:rPr sz="2550" b="1" spc="-15" baseline="-22875" dirty="0">
                <a:solidFill>
                  <a:srgbClr val="F5430B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不稳定，都会影响</a:t>
            </a:r>
            <a:r>
              <a:rPr sz="2300" spc="85" dirty="0">
                <a:solidFill>
                  <a:srgbClr val="F5430B"/>
                </a:solidFill>
                <a:latin typeface="宋体"/>
                <a:cs typeface="宋体"/>
              </a:rPr>
              <a:t>到</a:t>
            </a:r>
            <a:r>
              <a:rPr sz="2700" b="1" spc="-225" dirty="0">
                <a:solidFill>
                  <a:srgbClr val="F5430B"/>
                </a:solidFill>
                <a:latin typeface="Times New Roman"/>
                <a:cs typeface="Times New Roman"/>
              </a:rPr>
              <a:t>ΔU</a:t>
            </a:r>
            <a:r>
              <a:rPr sz="2300" spc="-225" dirty="0">
                <a:solidFill>
                  <a:srgbClr val="F5430B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从而也影响</a:t>
            </a:r>
            <a:r>
              <a:rPr sz="2300" spc="85" dirty="0">
                <a:solidFill>
                  <a:srgbClr val="F5430B"/>
                </a:solidFill>
                <a:latin typeface="宋体"/>
                <a:cs typeface="宋体"/>
              </a:rPr>
              <a:t>到</a:t>
            </a:r>
            <a:r>
              <a:rPr sz="2700" b="1" spc="-225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337" baseline="-17973" dirty="0">
                <a:solidFill>
                  <a:srgbClr val="F5430B"/>
                </a:solidFill>
                <a:latin typeface="Times New Roman"/>
                <a:cs typeface="Times New Roman"/>
              </a:rPr>
              <a:t>K</a:t>
            </a:r>
            <a:r>
              <a:rPr sz="2300" spc="-225" dirty="0">
                <a:solidFill>
                  <a:srgbClr val="F5430B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继而影</a:t>
            </a:r>
            <a:r>
              <a:rPr sz="2300" spc="-50" dirty="0">
                <a:solidFill>
                  <a:srgbClr val="F5430B"/>
                </a:solidFill>
                <a:latin typeface="宋体"/>
                <a:cs typeface="宋体"/>
              </a:rPr>
              <a:t>响</a:t>
            </a:r>
            <a:r>
              <a:rPr sz="2300" spc="85" dirty="0">
                <a:solidFill>
                  <a:srgbClr val="F5430B"/>
                </a:solidFill>
                <a:latin typeface="宋体"/>
                <a:cs typeface="宋体"/>
              </a:rPr>
              <a:t>到</a:t>
            </a:r>
            <a:r>
              <a:rPr sz="2700" b="1" spc="-340" dirty="0">
                <a:solidFill>
                  <a:srgbClr val="F5430B"/>
                </a:solidFill>
                <a:latin typeface="Times New Roman"/>
                <a:cs typeface="Times New Roman"/>
              </a:rPr>
              <a:t>U</a:t>
            </a:r>
            <a:r>
              <a:rPr sz="2550" b="1" spc="-509" baseline="-17973" dirty="0">
                <a:solidFill>
                  <a:srgbClr val="F5430B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和</a:t>
            </a:r>
            <a:r>
              <a:rPr sz="2700" b="1" spc="-425" dirty="0">
                <a:solidFill>
                  <a:srgbClr val="F5430B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稳定精度</a:t>
            </a:r>
            <a:r>
              <a:rPr sz="2300" spc="-50" dirty="0">
                <a:solidFill>
                  <a:srgbClr val="F5430B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180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825" y="434975"/>
            <a:ext cx="656145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60" dirty="0">
                <a:solidFill>
                  <a:srgbClr val="FF0000"/>
                </a:solidFill>
              </a:rPr>
              <a:t>第</a:t>
            </a:r>
            <a:r>
              <a:rPr sz="3950" spc="-4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450" dirty="0">
                <a:solidFill>
                  <a:srgbClr val="FF0000"/>
                </a:solidFill>
              </a:rPr>
              <a:t>章 机电传动系统的动力学基础</a:t>
            </a:r>
            <a:endParaRPr sz="34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6149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87" y="284479"/>
            <a:ext cx="8161020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95"/>
              </a:spcBef>
            </a:pPr>
            <a:r>
              <a:rPr sz="2300" b="0" dirty="0">
                <a:latin typeface="宋体"/>
                <a:cs typeface="宋体"/>
              </a:rPr>
              <a:t>2.1</a:t>
            </a:r>
            <a:r>
              <a:rPr sz="2300" b="0" spc="-5" dirty="0">
                <a:latin typeface="宋体"/>
                <a:cs typeface="宋体"/>
              </a:rPr>
              <a:t>从运动方程式怎样看出系统是加速的、减速的、稳定的和静</a:t>
            </a:r>
            <a:r>
              <a:rPr sz="2300" b="0" spc="-10" dirty="0">
                <a:latin typeface="宋体"/>
                <a:cs typeface="宋体"/>
              </a:rPr>
              <a:t>止的各种工作状态？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662" y="1606550"/>
            <a:ext cx="23888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F5430B"/>
                </a:solidFill>
                <a:latin typeface="宋体"/>
                <a:cs typeface="宋体"/>
              </a:rPr>
              <a:t>答：运动方程式</a:t>
            </a:r>
            <a:r>
              <a:rPr sz="2300" spc="-50" dirty="0">
                <a:solidFill>
                  <a:srgbClr val="F5430B"/>
                </a:solidFill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575" y="2438400"/>
            <a:ext cx="2381250" cy="904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1375" y="2571750"/>
            <a:ext cx="2266950" cy="6286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0103" y="3551554"/>
            <a:ext cx="4529455" cy="1825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1325880">
              <a:lnSpc>
                <a:spcPct val="129099"/>
              </a:lnSpc>
              <a:spcBef>
                <a:spcPts val="95"/>
              </a:spcBef>
            </a:pPr>
            <a:r>
              <a:rPr sz="3050" b="1" spc="-265" dirty="0">
                <a:solidFill>
                  <a:srgbClr val="F5430B"/>
                </a:solidFill>
                <a:latin typeface="Times New Roman"/>
                <a:cs typeface="Times New Roman"/>
              </a:rPr>
              <a:t>T</a:t>
            </a:r>
            <a:r>
              <a:rPr sz="2925" b="1" spc="-397" baseline="-17094" dirty="0">
                <a:solidFill>
                  <a:srgbClr val="F5430B"/>
                </a:solidFill>
                <a:latin typeface="Times New Roman"/>
                <a:cs typeface="Times New Roman"/>
              </a:rPr>
              <a:t>d</a:t>
            </a:r>
            <a:r>
              <a:rPr sz="3050" b="1" spc="-265" dirty="0">
                <a:solidFill>
                  <a:srgbClr val="F5430B"/>
                </a:solidFill>
                <a:latin typeface="Times New Roman"/>
                <a:cs typeface="Times New Roman"/>
              </a:rPr>
              <a:t>&gt;0</a:t>
            </a:r>
            <a:r>
              <a:rPr sz="2700" b="1" spc="-20" dirty="0">
                <a:latin typeface="微软雅黑"/>
                <a:cs typeface="微软雅黑"/>
              </a:rPr>
              <a:t>时：系统加速；</a:t>
            </a:r>
            <a:r>
              <a:rPr sz="2700" b="1" spc="-50" dirty="0">
                <a:latin typeface="微软雅黑"/>
                <a:cs typeface="微软雅黑"/>
              </a:rPr>
              <a:t> </a:t>
            </a:r>
            <a:r>
              <a:rPr sz="3050" b="1" spc="-220" dirty="0">
                <a:solidFill>
                  <a:srgbClr val="F5430B"/>
                </a:solidFill>
                <a:latin typeface="Times New Roman"/>
                <a:cs typeface="Times New Roman"/>
              </a:rPr>
              <a:t>T</a:t>
            </a:r>
            <a:r>
              <a:rPr sz="2925" b="1" spc="-330" baseline="-17094" dirty="0">
                <a:solidFill>
                  <a:srgbClr val="F5430B"/>
                </a:solidFill>
                <a:latin typeface="Times New Roman"/>
                <a:cs typeface="Times New Roman"/>
              </a:rPr>
              <a:t>d</a:t>
            </a:r>
            <a:r>
              <a:rPr sz="3050" b="1" spc="-220" dirty="0">
                <a:solidFill>
                  <a:srgbClr val="F5430B"/>
                </a:solidFill>
                <a:latin typeface="Times New Roman"/>
                <a:cs typeface="Times New Roman"/>
              </a:rPr>
              <a:t>=0</a:t>
            </a:r>
            <a:r>
              <a:rPr sz="3050" b="1" spc="-330" dirty="0">
                <a:solidFill>
                  <a:srgbClr val="F5430B"/>
                </a:solidFill>
                <a:latin typeface="Times New Roman"/>
                <a:cs typeface="Times New Roman"/>
              </a:rPr>
              <a:t> </a:t>
            </a:r>
            <a:r>
              <a:rPr sz="2700" b="1" spc="-20" dirty="0">
                <a:latin typeface="微软雅黑"/>
                <a:cs typeface="微软雅黑"/>
              </a:rPr>
              <a:t>时：系统稳速；</a:t>
            </a:r>
            <a:endParaRPr sz="27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065"/>
              </a:spcBef>
            </a:pPr>
            <a:r>
              <a:rPr sz="3050" b="1" spc="-265" dirty="0">
                <a:solidFill>
                  <a:srgbClr val="F5430B"/>
                </a:solidFill>
                <a:latin typeface="Times New Roman"/>
                <a:cs typeface="Times New Roman"/>
              </a:rPr>
              <a:t>T</a:t>
            </a:r>
            <a:r>
              <a:rPr sz="2925" b="1" spc="-397" baseline="-17094" dirty="0">
                <a:solidFill>
                  <a:srgbClr val="F5430B"/>
                </a:solidFill>
                <a:latin typeface="Times New Roman"/>
                <a:cs typeface="Times New Roman"/>
              </a:rPr>
              <a:t>d</a:t>
            </a:r>
            <a:r>
              <a:rPr sz="3050" b="1" spc="-265" dirty="0">
                <a:solidFill>
                  <a:srgbClr val="F5430B"/>
                </a:solidFill>
                <a:latin typeface="Times New Roman"/>
                <a:cs typeface="Times New Roman"/>
              </a:rPr>
              <a:t>&lt;0</a:t>
            </a:r>
            <a:r>
              <a:rPr sz="2700" b="1" spc="-20" dirty="0">
                <a:latin typeface="微软雅黑"/>
                <a:cs typeface="微软雅黑"/>
              </a:rPr>
              <a:t>时，系统减速或反向加速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45581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62" y="151129"/>
            <a:ext cx="8008620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95"/>
              </a:spcBef>
            </a:pPr>
            <a:r>
              <a:rPr sz="2300" b="0" dirty="0">
                <a:latin typeface="宋体"/>
                <a:cs typeface="宋体"/>
              </a:rPr>
              <a:t>2.2</a:t>
            </a:r>
            <a:r>
              <a:rPr sz="2300" b="0" spc="-5" dirty="0">
                <a:latin typeface="宋体"/>
                <a:cs typeface="宋体"/>
              </a:rPr>
              <a:t> 说明机电传动系统运动方程式中的拖动转矩、静态转矩和</a:t>
            </a:r>
            <a:r>
              <a:rPr sz="2300" b="0" spc="-10" dirty="0">
                <a:latin typeface="宋体"/>
                <a:cs typeface="宋体"/>
              </a:rPr>
              <a:t>动态转矩的概念。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1597025"/>
            <a:ext cx="8319770" cy="3427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5880" indent="261620">
              <a:lnSpc>
                <a:spcPct val="127400"/>
              </a:lnSpc>
              <a:spcBef>
                <a:spcPts val="95"/>
              </a:spcBef>
            </a:pPr>
            <a:r>
              <a:rPr sz="2300" dirty="0">
                <a:latin typeface="宋体"/>
                <a:cs typeface="宋体"/>
              </a:rPr>
              <a:t>拖动转矩：</a:t>
            </a:r>
            <a:r>
              <a:rPr sz="2300" spc="-70" dirty="0">
                <a:latin typeface="宋体"/>
                <a:cs typeface="宋体"/>
              </a:rPr>
              <a:t>电动机产生的转</a:t>
            </a:r>
            <a:r>
              <a:rPr sz="2300" spc="-30" dirty="0">
                <a:latin typeface="宋体"/>
                <a:cs typeface="宋体"/>
              </a:rPr>
              <a:t>矩</a:t>
            </a:r>
            <a:r>
              <a:rPr sz="2600" spc="-265" dirty="0">
                <a:latin typeface="Times New Roman"/>
                <a:cs typeface="Times New Roman"/>
              </a:rPr>
              <a:t>T</a:t>
            </a:r>
            <a:r>
              <a:rPr sz="2475" spc="-397" baseline="-23569" dirty="0">
                <a:latin typeface="Times New Roman"/>
                <a:cs typeface="Times New Roman"/>
              </a:rPr>
              <a:t>m</a:t>
            </a:r>
            <a:r>
              <a:rPr sz="2300" spc="-70" dirty="0">
                <a:latin typeface="宋体"/>
                <a:cs typeface="宋体"/>
              </a:rPr>
              <a:t>或负载转</a:t>
            </a:r>
            <a:r>
              <a:rPr sz="2300" spc="-30" dirty="0">
                <a:latin typeface="宋体"/>
                <a:cs typeface="宋体"/>
              </a:rPr>
              <a:t>矩</a:t>
            </a:r>
            <a:r>
              <a:rPr sz="2600" spc="-204" dirty="0">
                <a:latin typeface="Times New Roman"/>
                <a:cs typeface="Times New Roman"/>
              </a:rPr>
              <a:t>T</a:t>
            </a:r>
            <a:r>
              <a:rPr sz="2475" spc="-307" baseline="-23569" dirty="0">
                <a:latin typeface="Times New Roman"/>
                <a:cs typeface="Times New Roman"/>
              </a:rPr>
              <a:t>L</a:t>
            </a:r>
            <a:r>
              <a:rPr sz="2300" spc="-70" dirty="0">
                <a:latin typeface="宋体"/>
                <a:cs typeface="宋体"/>
              </a:rPr>
              <a:t>与转速</a:t>
            </a:r>
            <a:r>
              <a:rPr sz="2600" spc="-260" dirty="0">
                <a:latin typeface="Times New Roman"/>
                <a:cs typeface="Times New Roman"/>
              </a:rPr>
              <a:t>n</a:t>
            </a:r>
            <a:r>
              <a:rPr sz="2300" spc="-70" dirty="0">
                <a:latin typeface="宋体"/>
                <a:cs typeface="宋体"/>
              </a:rPr>
              <a:t>相同时</a:t>
            </a:r>
            <a:r>
              <a:rPr sz="2300" spc="-50" dirty="0">
                <a:latin typeface="宋体"/>
                <a:cs typeface="宋体"/>
              </a:rPr>
              <a:t>，</a:t>
            </a:r>
            <a:r>
              <a:rPr sz="2300" spc="-70" dirty="0">
                <a:latin typeface="宋体"/>
                <a:cs typeface="宋体"/>
              </a:rPr>
              <a:t>就是拖动转矩。</a:t>
            </a:r>
            <a:r>
              <a:rPr sz="2600" spc="-85" dirty="0">
                <a:latin typeface="Times New Roman"/>
                <a:cs typeface="Times New Roman"/>
              </a:rPr>
              <a:t>( </a:t>
            </a:r>
            <a:r>
              <a:rPr sz="2300" spc="-70" dirty="0">
                <a:latin typeface="宋体"/>
                <a:cs typeface="宋体"/>
              </a:rPr>
              <a:t>客服负载，带动电动机转动</a:t>
            </a:r>
            <a:r>
              <a:rPr sz="2300" spc="-50" dirty="0">
                <a:latin typeface="宋体"/>
                <a:cs typeface="宋体"/>
              </a:rPr>
              <a:t>）</a:t>
            </a:r>
            <a:endParaRPr sz="2300">
              <a:latin typeface="宋体"/>
              <a:cs typeface="宋体"/>
            </a:endParaRPr>
          </a:p>
          <a:p>
            <a:pPr marL="63500" marR="474980" indent="280670">
              <a:lnSpc>
                <a:spcPct val="137000"/>
              </a:lnSpc>
              <a:spcBef>
                <a:spcPts val="1200"/>
              </a:spcBef>
            </a:pPr>
            <a:r>
              <a:rPr sz="2300" dirty="0">
                <a:latin typeface="宋体"/>
                <a:cs typeface="宋体"/>
              </a:rPr>
              <a:t>静态转矩：</a:t>
            </a:r>
            <a:r>
              <a:rPr sz="2300" spc="-70" dirty="0">
                <a:latin typeface="宋体"/>
                <a:cs typeface="宋体"/>
              </a:rPr>
              <a:t>电动机轴上的负载转</a:t>
            </a:r>
            <a:r>
              <a:rPr sz="2300" spc="-30" dirty="0">
                <a:latin typeface="宋体"/>
                <a:cs typeface="宋体"/>
              </a:rPr>
              <a:t>矩</a:t>
            </a:r>
            <a:r>
              <a:rPr sz="2600" spc="-160" dirty="0">
                <a:latin typeface="Times New Roman"/>
                <a:cs typeface="Times New Roman"/>
              </a:rPr>
              <a:t>T</a:t>
            </a:r>
            <a:r>
              <a:rPr sz="2475" spc="-240" baseline="-23569" dirty="0">
                <a:latin typeface="Times New Roman"/>
                <a:cs typeface="Times New Roman"/>
              </a:rPr>
              <a:t>L</a:t>
            </a:r>
            <a:r>
              <a:rPr sz="2300" spc="-160" dirty="0">
                <a:latin typeface="宋体"/>
                <a:cs typeface="宋体"/>
              </a:rPr>
              <a:t>，</a:t>
            </a:r>
            <a:r>
              <a:rPr sz="2300" spc="-70" dirty="0">
                <a:latin typeface="宋体"/>
                <a:cs typeface="宋体"/>
              </a:rPr>
              <a:t>它不随系统加速或</a:t>
            </a:r>
            <a:r>
              <a:rPr sz="2300" spc="-50" dirty="0">
                <a:latin typeface="宋体"/>
                <a:cs typeface="宋体"/>
              </a:rPr>
              <a:t>减</a:t>
            </a:r>
            <a:r>
              <a:rPr sz="2300" spc="-70" dirty="0">
                <a:latin typeface="宋体"/>
                <a:cs typeface="宋体"/>
              </a:rPr>
              <a:t>速而变化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63500" marR="494030" indent="280670">
              <a:lnSpc>
                <a:spcPct val="137000"/>
              </a:lnSpc>
              <a:spcBef>
                <a:spcPts val="1260"/>
              </a:spcBef>
            </a:pPr>
            <a:r>
              <a:rPr sz="2300" dirty="0">
                <a:latin typeface="宋体"/>
                <a:cs typeface="宋体"/>
              </a:rPr>
              <a:t>动态转矩：</a:t>
            </a:r>
            <a:r>
              <a:rPr sz="2300" spc="-70" dirty="0">
                <a:latin typeface="宋体"/>
                <a:cs typeface="宋体"/>
              </a:rPr>
              <a:t>系统加速或减速时，存在一个动态转</a:t>
            </a:r>
            <a:r>
              <a:rPr sz="2300" spc="-30" dirty="0">
                <a:latin typeface="宋体"/>
                <a:cs typeface="宋体"/>
              </a:rPr>
              <a:t>矩</a:t>
            </a:r>
            <a:r>
              <a:rPr sz="2600" spc="-150" dirty="0">
                <a:latin typeface="Times New Roman"/>
                <a:cs typeface="Times New Roman"/>
              </a:rPr>
              <a:t>T</a:t>
            </a:r>
            <a:r>
              <a:rPr sz="2475" spc="-225" baseline="-23569" dirty="0">
                <a:latin typeface="Times New Roman"/>
                <a:cs typeface="Times New Roman"/>
              </a:rPr>
              <a:t>d</a:t>
            </a:r>
            <a:r>
              <a:rPr sz="2300" spc="-150" dirty="0">
                <a:latin typeface="宋体"/>
                <a:cs typeface="宋体"/>
              </a:rPr>
              <a:t>，</a:t>
            </a:r>
            <a:r>
              <a:rPr sz="2300" spc="-70" dirty="0">
                <a:latin typeface="宋体"/>
                <a:cs typeface="宋体"/>
              </a:rPr>
              <a:t>它</a:t>
            </a:r>
            <a:r>
              <a:rPr sz="2300" spc="-50" dirty="0">
                <a:latin typeface="宋体"/>
                <a:cs typeface="宋体"/>
              </a:rPr>
              <a:t>使</a:t>
            </a:r>
            <a:r>
              <a:rPr sz="2300" spc="-70" dirty="0">
                <a:latin typeface="宋体"/>
                <a:cs typeface="宋体"/>
              </a:rPr>
              <a:t>系统的运动状态发生变化</a:t>
            </a:r>
            <a:r>
              <a:rPr sz="2300" spc="-6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66237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37" y="-29844"/>
            <a:ext cx="8294370" cy="1568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95"/>
              </a:spcBef>
            </a:pPr>
            <a:r>
              <a:rPr sz="2300" b="0" dirty="0">
                <a:latin typeface="宋体"/>
                <a:cs typeface="宋体"/>
              </a:rPr>
              <a:t>***2.3 试列出以下几种情况下系统的运动方程式，并说明系</a:t>
            </a:r>
            <a:r>
              <a:rPr sz="2300" b="0" spc="-50" dirty="0">
                <a:latin typeface="宋体"/>
                <a:cs typeface="宋体"/>
              </a:rPr>
              <a:t>统</a:t>
            </a:r>
            <a:r>
              <a:rPr sz="2300" b="0" dirty="0">
                <a:latin typeface="宋体"/>
                <a:cs typeface="宋体"/>
              </a:rPr>
              <a:t>的运行状态是加速、减速还是匀速？（图中箭头方向表示转矩</a:t>
            </a:r>
            <a:r>
              <a:rPr sz="2300" b="0" spc="-50" dirty="0">
                <a:latin typeface="宋体"/>
                <a:cs typeface="宋体"/>
              </a:rPr>
              <a:t>的</a:t>
            </a:r>
            <a:r>
              <a:rPr sz="2300" b="0" dirty="0">
                <a:latin typeface="宋体"/>
                <a:cs typeface="宋体"/>
              </a:rPr>
              <a:t>实际作用方向</a:t>
            </a:r>
            <a:r>
              <a:rPr sz="2300" b="0" spc="-50" dirty="0">
                <a:latin typeface="宋体"/>
                <a:cs typeface="宋体"/>
              </a:rPr>
              <a:t>）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12" y="5588000"/>
            <a:ext cx="63988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FF3300"/>
                </a:solidFill>
                <a:latin typeface="宋体"/>
                <a:cs typeface="宋体"/>
              </a:rPr>
              <a:t>答：</a:t>
            </a:r>
            <a:r>
              <a:rPr sz="2700" b="1" i="1" spc="-16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400" spc="-90" dirty="0">
                <a:solidFill>
                  <a:srgbClr val="FF3300"/>
                </a:solidFill>
                <a:latin typeface="宋体"/>
                <a:cs typeface="宋体"/>
              </a:rPr>
              <a:t>匀速</a:t>
            </a:r>
            <a:r>
              <a:rPr sz="2400" spc="-165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700" b="1" i="1" spc="-165" dirty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sz="2400" spc="-90" dirty="0">
                <a:solidFill>
                  <a:srgbClr val="FF3300"/>
                </a:solidFill>
                <a:latin typeface="宋体"/>
                <a:cs typeface="宋体"/>
              </a:rPr>
              <a:t>减速</a:t>
            </a:r>
            <a:r>
              <a:rPr sz="2400" spc="-165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700" b="1" i="1" spc="-165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2400" spc="-90" dirty="0">
                <a:solidFill>
                  <a:srgbClr val="FF3300"/>
                </a:solidFill>
                <a:latin typeface="宋体"/>
                <a:cs typeface="宋体"/>
              </a:rPr>
              <a:t>减速</a:t>
            </a:r>
            <a:r>
              <a:rPr sz="2400" spc="-165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700" b="1" i="1" spc="-16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400" spc="-90" dirty="0">
                <a:solidFill>
                  <a:srgbClr val="FF3300"/>
                </a:solidFill>
                <a:latin typeface="宋体"/>
                <a:cs typeface="宋体"/>
              </a:rPr>
              <a:t>加速</a:t>
            </a:r>
            <a:r>
              <a:rPr sz="2400" spc="-165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700" b="1" i="1" spc="-16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sz="2400" spc="-90" dirty="0">
                <a:solidFill>
                  <a:srgbClr val="FF3300"/>
                </a:solidFill>
                <a:latin typeface="宋体"/>
                <a:cs typeface="宋体"/>
              </a:rPr>
              <a:t>减速</a:t>
            </a:r>
            <a:r>
              <a:rPr sz="2400" spc="-165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700" b="1" i="1" spc="-165" dirty="0">
                <a:solidFill>
                  <a:srgbClr val="FF3300"/>
                </a:solidFill>
                <a:latin typeface="Times New Roman"/>
                <a:cs typeface="Times New Roman"/>
              </a:rPr>
              <a:t>f</a:t>
            </a:r>
            <a:r>
              <a:rPr sz="2400" spc="-70" dirty="0">
                <a:solidFill>
                  <a:srgbClr val="FF3300"/>
                </a:solidFill>
                <a:latin typeface="宋体"/>
                <a:cs typeface="宋体"/>
              </a:rPr>
              <a:t>匀速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775" y="1683519"/>
            <a:ext cx="6552904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36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37" y="-29844"/>
            <a:ext cx="8294370" cy="5635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95"/>
              </a:spcBef>
            </a:pPr>
            <a:r>
              <a:rPr sz="2300" dirty="0">
                <a:latin typeface="宋体"/>
                <a:cs typeface="宋体"/>
              </a:rPr>
              <a:t>2.4</a:t>
            </a:r>
            <a:r>
              <a:rPr sz="2300" spc="-50" dirty="0">
                <a:latin typeface="宋体"/>
                <a:cs typeface="宋体"/>
              </a:rPr>
              <a:t>  多轴拖动系统为什么要折算成单轴拖动系统？转矩折算为什</a:t>
            </a:r>
            <a:r>
              <a:rPr sz="2300" spc="-5" dirty="0">
                <a:latin typeface="宋体"/>
                <a:cs typeface="宋体"/>
              </a:rPr>
              <a:t>么依据折算前后功率不变的原则？转动惯量折算为什么依据折算前后动能不变的原则？</a:t>
            </a:r>
            <a:endParaRPr sz="2300">
              <a:latin typeface="宋体"/>
              <a:cs typeface="宋体"/>
            </a:endParaRPr>
          </a:p>
          <a:p>
            <a:pPr marL="188595" marR="85725" algn="just">
              <a:lnSpc>
                <a:spcPct val="146700"/>
              </a:lnSpc>
              <a:spcBef>
                <a:spcPts val="975"/>
              </a:spcBef>
            </a:pPr>
            <a:r>
              <a:rPr sz="2300" spc="-70" dirty="0">
                <a:latin typeface="宋体"/>
                <a:cs typeface="宋体"/>
              </a:rPr>
              <a:t>答：在多轴拖动系统情况下，为了列出这个系统运动方程，必</a:t>
            </a:r>
            <a:r>
              <a:rPr sz="2300" spc="-50" dirty="0">
                <a:latin typeface="宋体"/>
                <a:cs typeface="宋体"/>
              </a:rPr>
              <a:t>须</a:t>
            </a:r>
            <a:r>
              <a:rPr sz="2300" spc="-70" dirty="0">
                <a:latin typeface="宋体"/>
                <a:cs typeface="宋体"/>
              </a:rPr>
              <a:t>先把各传动部分的转矩和转动惯量或直线运动部分的质量都折</a:t>
            </a:r>
            <a:r>
              <a:rPr sz="2300" spc="-50" dirty="0">
                <a:latin typeface="宋体"/>
                <a:cs typeface="宋体"/>
              </a:rPr>
              <a:t>算</a:t>
            </a:r>
            <a:r>
              <a:rPr sz="2300" spc="-70" dirty="0">
                <a:latin typeface="宋体"/>
                <a:cs typeface="宋体"/>
              </a:rPr>
              <a:t>到电动机轴上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88595" marR="85725" indent="571500">
              <a:lnSpc>
                <a:spcPct val="146700"/>
              </a:lnSpc>
              <a:spcBef>
                <a:spcPts val="1350"/>
              </a:spcBef>
            </a:pPr>
            <a:r>
              <a:rPr sz="2300" spc="-70" dirty="0">
                <a:latin typeface="宋体"/>
                <a:cs typeface="宋体"/>
              </a:rPr>
              <a:t>由于负载转矩是静态转矩，所以可根据静态时功率守恒原</a:t>
            </a:r>
            <a:r>
              <a:rPr sz="2300" spc="-50" dirty="0">
                <a:latin typeface="宋体"/>
                <a:cs typeface="宋体"/>
              </a:rPr>
              <a:t>则</a:t>
            </a:r>
            <a:r>
              <a:rPr sz="2300" spc="-70" dirty="0">
                <a:latin typeface="宋体"/>
                <a:cs typeface="宋体"/>
              </a:rPr>
              <a:t>进行折算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88595" marR="85725" indent="571500">
              <a:lnSpc>
                <a:spcPct val="146700"/>
              </a:lnSpc>
              <a:spcBef>
                <a:spcPts val="1355"/>
              </a:spcBef>
            </a:pPr>
            <a:r>
              <a:rPr sz="2300" spc="-70" dirty="0">
                <a:latin typeface="宋体"/>
                <a:cs typeface="宋体"/>
              </a:rPr>
              <a:t>由于转动惯量和飞轮转矩与运动系统动能有关，所以可根</a:t>
            </a:r>
            <a:r>
              <a:rPr sz="2300" spc="-50" dirty="0">
                <a:latin typeface="宋体"/>
                <a:cs typeface="宋体"/>
              </a:rPr>
              <a:t>据</a:t>
            </a:r>
            <a:r>
              <a:rPr sz="2300" spc="-70" dirty="0">
                <a:latin typeface="宋体"/>
                <a:cs typeface="宋体"/>
              </a:rPr>
              <a:t>动能守恒原则进行折算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151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7" y="320675"/>
            <a:ext cx="610362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0" dirty="0">
                <a:latin typeface="宋体"/>
                <a:cs typeface="宋体"/>
              </a:rPr>
              <a:t>***2.5</a:t>
            </a:r>
            <a:r>
              <a:rPr sz="2300" b="0" spc="200" dirty="0">
                <a:latin typeface="宋体"/>
                <a:cs typeface="宋体"/>
              </a:rPr>
              <a:t> 为</a:t>
            </a:r>
            <a:r>
              <a:rPr sz="2300" b="0" dirty="0">
                <a:latin typeface="宋体"/>
                <a:cs typeface="宋体"/>
              </a:rPr>
              <a:t>什么低速轴转矩大？高速轴转矩小</a:t>
            </a:r>
            <a:r>
              <a:rPr sz="2300" b="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1338315"/>
            <a:ext cx="7754620" cy="21532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答：忽略磨擦损失的情况下，传动系统的低速轴和高速轴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传</a:t>
            </a:r>
            <a:endParaRPr sz="2300">
              <a:latin typeface="宋体"/>
              <a:cs typeface="宋体"/>
            </a:endParaRPr>
          </a:p>
          <a:p>
            <a:pPr marL="38100" marR="3909060">
              <a:lnSpc>
                <a:spcPct val="125000"/>
              </a:lnSpc>
              <a:spcBef>
                <a:spcPts val="8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递的功率是一样的</a:t>
            </a:r>
            <a:r>
              <a:rPr sz="2300" spc="40" dirty="0">
                <a:solidFill>
                  <a:srgbClr val="FF3300"/>
                </a:solidFill>
                <a:latin typeface="宋体"/>
                <a:cs typeface="宋体"/>
              </a:rPr>
              <a:t>，即</a:t>
            </a:r>
            <a:r>
              <a:rPr sz="2700" b="1" spc="-130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550" b="1" spc="-195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300" spc="-130" dirty="0">
                <a:solidFill>
                  <a:srgbClr val="FF3300"/>
                </a:solidFill>
                <a:latin typeface="宋体"/>
                <a:cs typeface="宋体"/>
              </a:rPr>
              <a:t>＝</a:t>
            </a:r>
            <a:r>
              <a:rPr sz="2700" b="1" spc="-130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550" b="1" spc="-195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而</a:t>
            </a:r>
            <a:r>
              <a:rPr sz="2700" b="1" spc="-120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550" b="1" spc="-179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300" spc="-120" dirty="0">
                <a:solidFill>
                  <a:srgbClr val="FF3300"/>
                </a:solidFill>
                <a:latin typeface="宋体"/>
                <a:cs typeface="宋体"/>
              </a:rPr>
              <a:t>＝</a:t>
            </a:r>
            <a:r>
              <a:rPr sz="2700" b="1" spc="-120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179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700" b="1" spc="-120" dirty="0">
                <a:solidFill>
                  <a:srgbClr val="FF3300"/>
                </a:solidFill>
                <a:latin typeface="Times New Roman"/>
                <a:cs typeface="Times New Roman"/>
              </a:rPr>
              <a:t>ω</a:t>
            </a:r>
            <a:r>
              <a:rPr sz="2550" b="1" spc="-179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300" spc="-120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700" b="1" spc="-120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550" b="1" spc="-179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300" spc="-120" dirty="0">
                <a:solidFill>
                  <a:srgbClr val="FF3300"/>
                </a:solidFill>
                <a:latin typeface="宋体"/>
                <a:cs typeface="宋体"/>
              </a:rPr>
              <a:t>＝</a:t>
            </a:r>
            <a:r>
              <a:rPr sz="2700" b="1" spc="-120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179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700" b="1" spc="-120" dirty="0">
                <a:solidFill>
                  <a:srgbClr val="FF3300"/>
                </a:solidFill>
                <a:latin typeface="Times New Roman"/>
                <a:cs typeface="Times New Roman"/>
              </a:rPr>
              <a:t>ω</a:t>
            </a:r>
            <a:r>
              <a:rPr sz="2550" b="1" spc="-179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endParaRPr sz="2550" baseline="-17973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85"/>
              </a:spcBef>
            </a:pPr>
            <a:r>
              <a:rPr sz="2300" spc="40" dirty="0">
                <a:solidFill>
                  <a:srgbClr val="FF3300"/>
                </a:solidFill>
                <a:latin typeface="宋体"/>
                <a:cs typeface="宋体"/>
              </a:rPr>
              <a:t>所以</a:t>
            </a:r>
            <a:r>
              <a:rPr sz="2700" b="1" spc="-21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32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700" b="1" spc="-215" dirty="0">
                <a:solidFill>
                  <a:srgbClr val="FF3300"/>
                </a:solidFill>
                <a:latin typeface="Times New Roman"/>
                <a:cs typeface="Times New Roman"/>
              </a:rPr>
              <a:t>ω</a:t>
            </a:r>
            <a:r>
              <a:rPr sz="2550" b="1" spc="-32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300" spc="-215" dirty="0">
                <a:solidFill>
                  <a:srgbClr val="FF3300"/>
                </a:solidFill>
                <a:latin typeface="宋体"/>
                <a:cs typeface="宋体"/>
              </a:rPr>
              <a:t>＝</a:t>
            </a:r>
            <a:r>
              <a:rPr sz="2700" b="1" spc="-21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32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700" b="1" spc="-215" dirty="0">
                <a:solidFill>
                  <a:srgbClr val="FF3300"/>
                </a:solidFill>
                <a:latin typeface="Times New Roman"/>
                <a:cs typeface="Times New Roman"/>
              </a:rPr>
              <a:t>ω</a:t>
            </a:r>
            <a:r>
              <a:rPr sz="2550" b="1" spc="-32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300" spc="-110" dirty="0">
                <a:solidFill>
                  <a:srgbClr val="FF3300"/>
                </a:solidFill>
                <a:latin typeface="宋体"/>
                <a:cs typeface="宋体"/>
              </a:rPr>
              <a:t>，当</a:t>
            </a:r>
            <a:r>
              <a:rPr sz="2700" b="1" spc="-250" dirty="0">
                <a:solidFill>
                  <a:srgbClr val="FF3300"/>
                </a:solidFill>
                <a:latin typeface="Times New Roman"/>
                <a:cs typeface="Times New Roman"/>
              </a:rPr>
              <a:t>ω</a:t>
            </a:r>
            <a:r>
              <a:rPr sz="2550" b="1" spc="-375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300" spc="-250" dirty="0">
                <a:solidFill>
                  <a:srgbClr val="FF3300"/>
                </a:solidFill>
                <a:latin typeface="宋体"/>
                <a:cs typeface="宋体"/>
              </a:rPr>
              <a:t>＞</a:t>
            </a:r>
            <a:r>
              <a:rPr sz="2700" b="1" spc="-250" dirty="0">
                <a:solidFill>
                  <a:srgbClr val="FF3300"/>
                </a:solidFill>
                <a:latin typeface="Times New Roman"/>
                <a:cs typeface="Times New Roman"/>
              </a:rPr>
              <a:t>ω</a:t>
            </a:r>
            <a:r>
              <a:rPr sz="2550" b="1" spc="-375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300" spc="-114" dirty="0">
                <a:solidFill>
                  <a:srgbClr val="FF3300"/>
                </a:solidFill>
                <a:latin typeface="宋体"/>
                <a:cs typeface="宋体"/>
              </a:rPr>
              <a:t>时， </a:t>
            </a:r>
            <a:r>
              <a:rPr sz="27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15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300" spc="-10" dirty="0">
                <a:solidFill>
                  <a:srgbClr val="FF3300"/>
                </a:solidFill>
                <a:latin typeface="宋体"/>
                <a:cs typeface="宋体"/>
              </a:rPr>
              <a:t>＜</a:t>
            </a:r>
            <a:r>
              <a:rPr sz="27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15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endParaRPr sz="2550" baseline="-17973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7175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750" y="682625"/>
            <a:ext cx="8331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180" dirty="0">
                <a:latin typeface="Times New Roman"/>
                <a:cs typeface="Times New Roman"/>
              </a:rPr>
              <a:t>2.6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宋体"/>
                <a:cs typeface="宋体"/>
              </a:rPr>
              <a:t>为什么机电传动系统中低速轴的</a:t>
            </a:r>
            <a:r>
              <a:rPr sz="2700" b="1" spc="-295" dirty="0">
                <a:latin typeface="Times New Roman"/>
                <a:cs typeface="Times New Roman"/>
              </a:rPr>
              <a:t>GD</a:t>
            </a:r>
            <a:r>
              <a:rPr sz="2550" b="1" spc="-442" baseline="11437" dirty="0">
                <a:latin typeface="Times New Roman"/>
                <a:cs typeface="Times New Roman"/>
              </a:rPr>
              <a:t>2</a:t>
            </a:r>
            <a:r>
              <a:rPr sz="2300" spc="15" dirty="0">
                <a:latin typeface="宋体"/>
                <a:cs typeface="宋体"/>
              </a:rPr>
              <a:t>比高速轴的</a:t>
            </a:r>
            <a:r>
              <a:rPr sz="2700" b="1" spc="-295" dirty="0">
                <a:latin typeface="Times New Roman"/>
                <a:cs typeface="Times New Roman"/>
              </a:rPr>
              <a:t>GD</a:t>
            </a:r>
            <a:r>
              <a:rPr sz="2550" b="1" spc="-442" baseline="11437" dirty="0">
                <a:latin typeface="Times New Roman"/>
                <a:cs typeface="Times New Roman"/>
              </a:rPr>
              <a:t>2</a:t>
            </a:r>
            <a:r>
              <a:rPr sz="2300" spc="-15" dirty="0">
                <a:latin typeface="宋体"/>
                <a:cs typeface="宋体"/>
              </a:rPr>
              <a:t>大得多？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1330113"/>
            <a:ext cx="7754620" cy="151384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答：因为低速轴的转矩大，所设计的低速轴的直径及轴上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的</a:t>
            </a:r>
            <a:endParaRPr sz="2300">
              <a:latin typeface="宋体"/>
              <a:cs typeface="宋体"/>
            </a:endParaRPr>
          </a:p>
          <a:p>
            <a:pPr marL="38100" marR="97155">
              <a:lnSpc>
                <a:spcPts val="3979"/>
              </a:lnSpc>
              <a:spcBef>
                <a:spcPts val="28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齿轮等零件尺寸大，质量也大，所</a:t>
            </a:r>
            <a:r>
              <a:rPr sz="2300" spc="85" dirty="0">
                <a:solidFill>
                  <a:srgbClr val="FF3300"/>
                </a:solidFill>
                <a:latin typeface="宋体"/>
                <a:cs typeface="宋体"/>
              </a:rPr>
              <a:t>以</a:t>
            </a:r>
            <a:r>
              <a:rPr sz="2700" b="1" spc="-295" dirty="0">
                <a:solidFill>
                  <a:srgbClr val="FF3300"/>
                </a:solidFill>
                <a:latin typeface="Times New Roman"/>
                <a:cs typeface="Times New Roman"/>
              </a:rPr>
              <a:t>GD</a:t>
            </a:r>
            <a:r>
              <a:rPr sz="2550" b="1" spc="-442" baseline="14705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大，而高速轴正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好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相反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04421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987" y="3883025"/>
            <a:ext cx="4103370" cy="8655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42620" marR="30480" indent="-605155">
              <a:lnSpc>
                <a:spcPts val="3379"/>
              </a:lnSpc>
              <a:spcBef>
                <a:spcPts val="55"/>
              </a:spcBef>
            </a:pPr>
            <a:r>
              <a:rPr sz="2300" spc="-180" dirty="0">
                <a:solidFill>
                  <a:srgbClr val="FF3300"/>
                </a:solidFill>
                <a:latin typeface="宋体"/>
                <a:cs typeface="宋体"/>
              </a:rPr>
              <a:t>答： </a:t>
            </a:r>
            <a:r>
              <a:rPr sz="2700" b="1" i="1" spc="-235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r>
              <a:rPr sz="2550" b="1" i="1" spc="-35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700" b="1" i="1" spc="-235" dirty="0">
                <a:solidFill>
                  <a:srgbClr val="FF3300"/>
                </a:solidFill>
                <a:latin typeface="Times New Roman"/>
                <a:cs typeface="Times New Roman"/>
              </a:rPr>
              <a:t>=ω</a:t>
            </a:r>
            <a:r>
              <a:rPr sz="2550" b="1" i="1" spc="-352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sz="2700" b="1" i="1" spc="-235" dirty="0">
                <a:solidFill>
                  <a:srgbClr val="FF3300"/>
                </a:solidFill>
                <a:latin typeface="Times New Roman"/>
                <a:cs typeface="Times New Roman"/>
              </a:rPr>
              <a:t>/ω</a:t>
            </a:r>
            <a:r>
              <a:rPr sz="2550" b="1" i="1" spc="-352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700" b="1" i="1" spc="-229" dirty="0">
                <a:solidFill>
                  <a:srgbClr val="FF3300"/>
                </a:solidFill>
                <a:latin typeface="Times New Roman"/>
                <a:cs typeface="Times New Roman"/>
              </a:rPr>
              <a:t>= </a:t>
            </a:r>
            <a:r>
              <a:rPr sz="2700" b="1" i="1" spc="-204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550" b="1" i="1" spc="-307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sz="2700" b="1" i="1" spc="-204" dirty="0">
                <a:solidFill>
                  <a:srgbClr val="FF3300"/>
                </a:solidFill>
                <a:latin typeface="Times New Roman"/>
                <a:cs typeface="Times New Roman"/>
              </a:rPr>
              <a:t>/n</a:t>
            </a:r>
            <a:r>
              <a:rPr sz="2550" b="1" i="1" spc="-307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700" b="1" i="1" spc="-204" dirty="0">
                <a:solidFill>
                  <a:srgbClr val="FF3300"/>
                </a:solidFill>
                <a:latin typeface="Times New Roman"/>
                <a:cs typeface="Times New Roman"/>
              </a:rPr>
              <a:t>=900/300=3 </a:t>
            </a:r>
            <a:r>
              <a:rPr sz="2700" b="1" i="1" spc="-225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r>
              <a:rPr sz="2550" b="1" i="1" spc="-337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sz="2700" b="1" i="1" spc="-225" dirty="0">
                <a:solidFill>
                  <a:srgbClr val="FF3300"/>
                </a:solidFill>
                <a:latin typeface="Times New Roman"/>
                <a:cs typeface="Times New Roman"/>
              </a:rPr>
              <a:t>=ω</a:t>
            </a:r>
            <a:r>
              <a:rPr sz="2550" b="1" i="1" spc="-337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sz="2700" b="1" i="1" spc="-225" dirty="0">
                <a:solidFill>
                  <a:srgbClr val="FF3300"/>
                </a:solidFill>
                <a:latin typeface="Times New Roman"/>
                <a:cs typeface="Times New Roman"/>
              </a:rPr>
              <a:t>/ω</a:t>
            </a:r>
            <a:r>
              <a:rPr sz="2550" b="1" i="1" spc="-337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sz="2700" b="1" i="1" spc="-225" dirty="0">
                <a:solidFill>
                  <a:srgbClr val="FF3300"/>
                </a:solidFill>
                <a:latin typeface="Times New Roman"/>
                <a:cs typeface="Times New Roman"/>
              </a:rPr>
              <a:t>= </a:t>
            </a:r>
            <a:r>
              <a:rPr sz="2700" b="1" i="1" spc="-220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550" b="1" i="1" spc="-330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sz="2700" b="1" i="1" spc="-220" dirty="0">
                <a:solidFill>
                  <a:srgbClr val="FF3300"/>
                </a:solidFill>
                <a:latin typeface="Times New Roman"/>
                <a:cs typeface="Times New Roman"/>
              </a:rPr>
              <a:t>/n</a:t>
            </a:r>
            <a:r>
              <a:rPr sz="2550" b="1" i="1" spc="-330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sz="2700" b="1" i="1" spc="-220" dirty="0">
                <a:solidFill>
                  <a:srgbClr val="FF3300"/>
                </a:solidFill>
                <a:latin typeface="Times New Roman"/>
                <a:cs typeface="Times New Roman"/>
              </a:rPr>
              <a:t>=900/60=15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100" y="1817663"/>
            <a:ext cx="5105399" cy="20169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" y="92075"/>
            <a:ext cx="80105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latin typeface="Times New Roman"/>
                <a:cs typeface="Times New Roman"/>
              </a:rPr>
              <a:t>2.7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z="2300" b="0" spc="5" dirty="0">
                <a:latin typeface="宋体"/>
                <a:cs typeface="宋体"/>
              </a:rPr>
              <a:t>如图所示，电动机轴上的转动惯量</a:t>
            </a:r>
            <a:r>
              <a:rPr spc="-229" dirty="0">
                <a:latin typeface="Times New Roman"/>
                <a:cs typeface="Times New Roman"/>
              </a:rPr>
              <a:t>J</a:t>
            </a:r>
            <a:r>
              <a:rPr sz="2550" spc="-345" baseline="-22875" dirty="0">
                <a:latin typeface="Times New Roman"/>
                <a:cs typeface="Times New Roman"/>
              </a:rPr>
              <a:t>M</a:t>
            </a:r>
            <a:r>
              <a:rPr sz="2300" b="0" spc="-229" dirty="0">
                <a:latin typeface="宋体"/>
                <a:cs typeface="宋体"/>
              </a:rPr>
              <a:t>＝</a:t>
            </a:r>
            <a:r>
              <a:rPr sz="2700" spc="-229" dirty="0">
                <a:latin typeface="Times New Roman"/>
                <a:cs typeface="Times New Roman"/>
              </a:rPr>
              <a:t>2.5kg.m</a:t>
            </a:r>
            <a:r>
              <a:rPr sz="2550" spc="-345" baseline="14705" dirty="0">
                <a:latin typeface="Times New Roman"/>
                <a:cs typeface="Times New Roman"/>
              </a:rPr>
              <a:t>2</a:t>
            </a:r>
            <a:r>
              <a:rPr sz="2300" b="0" spc="-80" dirty="0">
                <a:latin typeface="宋体"/>
                <a:cs typeface="宋体"/>
              </a:rPr>
              <a:t>，转速</a:t>
            </a:r>
            <a:r>
              <a:rPr sz="2700" spc="-55" dirty="0">
                <a:latin typeface="Times New Roman"/>
                <a:cs typeface="Times New Roman"/>
              </a:rPr>
              <a:t>n</a:t>
            </a:r>
            <a:r>
              <a:rPr sz="2550" spc="-82" baseline="-22875" dirty="0">
                <a:latin typeface="Times New Roman"/>
                <a:cs typeface="Times New Roman"/>
              </a:rPr>
              <a:t>M</a:t>
            </a:r>
            <a:r>
              <a:rPr sz="2300" b="0" spc="-55" dirty="0">
                <a:latin typeface="宋体"/>
                <a:cs typeface="宋体"/>
              </a:rPr>
              <a:t>＝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37" y="503555"/>
            <a:ext cx="8776970" cy="15494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63500" indent="4445">
              <a:lnSpc>
                <a:spcPct val="100000"/>
              </a:lnSpc>
              <a:spcBef>
                <a:spcPts val="910"/>
              </a:spcBef>
            </a:pPr>
            <a:r>
              <a:rPr sz="2700" b="1" spc="-285" dirty="0">
                <a:latin typeface="Times New Roman"/>
                <a:cs typeface="Times New Roman"/>
              </a:rPr>
              <a:t>900r/mim</a:t>
            </a:r>
            <a:r>
              <a:rPr sz="2300" spc="-285" dirty="0">
                <a:latin typeface="宋体"/>
                <a:cs typeface="宋体"/>
              </a:rPr>
              <a:t>；</a:t>
            </a:r>
            <a:r>
              <a:rPr sz="2300" dirty="0">
                <a:latin typeface="宋体"/>
                <a:cs typeface="宋体"/>
              </a:rPr>
              <a:t>中间传动轴的转动惯</a:t>
            </a:r>
            <a:r>
              <a:rPr sz="2300" spc="85" dirty="0">
                <a:latin typeface="宋体"/>
                <a:cs typeface="宋体"/>
              </a:rPr>
              <a:t>量</a:t>
            </a:r>
            <a:r>
              <a:rPr sz="2700" b="1" spc="-225" dirty="0">
                <a:latin typeface="Times New Roman"/>
                <a:cs typeface="Times New Roman"/>
              </a:rPr>
              <a:t>J</a:t>
            </a:r>
            <a:r>
              <a:rPr sz="2550" b="1" spc="-337" baseline="-22875" dirty="0">
                <a:latin typeface="Times New Roman"/>
                <a:cs typeface="Times New Roman"/>
              </a:rPr>
              <a:t>1</a:t>
            </a:r>
            <a:r>
              <a:rPr sz="2300" spc="-225" dirty="0">
                <a:latin typeface="宋体"/>
                <a:cs typeface="宋体"/>
              </a:rPr>
              <a:t>＝</a:t>
            </a:r>
            <a:r>
              <a:rPr sz="2700" b="1" spc="-225" dirty="0">
                <a:latin typeface="Times New Roman"/>
                <a:cs typeface="Times New Roman"/>
              </a:rPr>
              <a:t>2kg.m</a:t>
            </a:r>
            <a:r>
              <a:rPr sz="2550" b="1" spc="-337" baseline="14705" dirty="0">
                <a:latin typeface="Times New Roman"/>
                <a:cs typeface="Times New Roman"/>
              </a:rPr>
              <a:t>2</a:t>
            </a:r>
            <a:r>
              <a:rPr sz="2300" spc="-22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转速</a:t>
            </a:r>
            <a:r>
              <a:rPr sz="2700" b="1" spc="-270" dirty="0">
                <a:latin typeface="Times New Roman"/>
                <a:cs typeface="Times New Roman"/>
              </a:rPr>
              <a:t>n</a:t>
            </a:r>
            <a:r>
              <a:rPr sz="2550" b="1" spc="-405" baseline="-22875" dirty="0">
                <a:latin typeface="Times New Roman"/>
                <a:cs typeface="Times New Roman"/>
              </a:rPr>
              <a:t>1</a:t>
            </a:r>
            <a:r>
              <a:rPr sz="2300" spc="-270" dirty="0">
                <a:latin typeface="宋体"/>
                <a:cs typeface="宋体"/>
              </a:rPr>
              <a:t>＝</a:t>
            </a:r>
            <a:r>
              <a:rPr sz="2700" b="1" spc="-270" dirty="0">
                <a:latin typeface="Times New Roman"/>
                <a:cs typeface="Times New Roman"/>
              </a:rPr>
              <a:t>300r/mim</a:t>
            </a:r>
            <a:r>
              <a:rPr sz="2300" spc="-270" dirty="0">
                <a:latin typeface="宋体"/>
                <a:cs typeface="宋体"/>
              </a:rPr>
              <a:t>；</a:t>
            </a:r>
            <a:endParaRPr sz="2300">
              <a:latin typeface="宋体"/>
              <a:cs typeface="宋体"/>
            </a:endParaRPr>
          </a:p>
          <a:p>
            <a:pPr marL="63500" marR="55880">
              <a:lnSpc>
                <a:spcPts val="3979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生产机械轴的惯</a:t>
            </a:r>
            <a:r>
              <a:rPr sz="2300" spc="85" dirty="0">
                <a:latin typeface="宋体"/>
                <a:cs typeface="宋体"/>
              </a:rPr>
              <a:t>量</a:t>
            </a:r>
            <a:r>
              <a:rPr sz="2700" b="1" spc="-225" dirty="0">
                <a:latin typeface="Times New Roman"/>
                <a:cs typeface="Times New Roman"/>
              </a:rPr>
              <a:t>J</a:t>
            </a:r>
            <a:r>
              <a:rPr sz="2550" b="1" spc="-337" baseline="-22875" dirty="0">
                <a:latin typeface="Times New Roman"/>
                <a:cs typeface="Times New Roman"/>
              </a:rPr>
              <a:t>L</a:t>
            </a:r>
            <a:r>
              <a:rPr sz="2300" spc="-225" dirty="0">
                <a:latin typeface="宋体"/>
                <a:cs typeface="宋体"/>
              </a:rPr>
              <a:t>＝</a:t>
            </a:r>
            <a:r>
              <a:rPr sz="2700" b="1" spc="-225" dirty="0">
                <a:latin typeface="Times New Roman"/>
                <a:cs typeface="Times New Roman"/>
              </a:rPr>
              <a:t>16kg.m</a:t>
            </a:r>
            <a:r>
              <a:rPr sz="2550" b="1" spc="-337" baseline="14705" dirty="0">
                <a:latin typeface="Times New Roman"/>
                <a:cs typeface="Times New Roman"/>
              </a:rPr>
              <a:t>2</a:t>
            </a:r>
            <a:r>
              <a:rPr sz="2300" spc="-22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转速</a:t>
            </a:r>
            <a:r>
              <a:rPr sz="2700" b="1" spc="-290" dirty="0">
                <a:latin typeface="Times New Roman"/>
                <a:cs typeface="Times New Roman"/>
              </a:rPr>
              <a:t>n</a:t>
            </a:r>
            <a:r>
              <a:rPr sz="2550" b="1" spc="-434" baseline="-22875" dirty="0">
                <a:latin typeface="Times New Roman"/>
                <a:cs typeface="Times New Roman"/>
              </a:rPr>
              <a:t>L</a:t>
            </a:r>
            <a:r>
              <a:rPr sz="2300" spc="-290" dirty="0">
                <a:latin typeface="宋体"/>
                <a:cs typeface="宋体"/>
              </a:rPr>
              <a:t>＝</a:t>
            </a:r>
            <a:r>
              <a:rPr sz="2700" b="1" spc="-290" dirty="0">
                <a:latin typeface="Times New Roman"/>
                <a:cs typeface="Times New Roman"/>
              </a:rPr>
              <a:t>60r/mim</a:t>
            </a:r>
            <a:r>
              <a:rPr sz="2300" dirty="0">
                <a:latin typeface="宋体"/>
                <a:cs typeface="宋体"/>
              </a:rPr>
              <a:t>。试求折算到电</a:t>
            </a:r>
            <a:r>
              <a:rPr sz="2300" spc="-50" dirty="0">
                <a:latin typeface="宋体"/>
                <a:cs typeface="宋体"/>
              </a:rPr>
              <a:t>动</a:t>
            </a:r>
            <a:r>
              <a:rPr sz="2300" dirty="0">
                <a:latin typeface="宋体"/>
                <a:cs typeface="宋体"/>
              </a:rPr>
              <a:t>机轴上的等效转动惯量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700" y="5048250"/>
            <a:ext cx="7134225" cy="10191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025" y="2438400"/>
            <a:ext cx="2971800" cy="10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45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" y="-20320"/>
            <a:ext cx="867029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30480" indent="-5080">
              <a:lnSpc>
                <a:spcPct val="125000"/>
              </a:lnSpc>
              <a:spcBef>
                <a:spcPts val="100"/>
              </a:spcBef>
            </a:pPr>
            <a:r>
              <a:rPr spc="-180" dirty="0">
                <a:latin typeface="Times New Roman"/>
                <a:cs typeface="Times New Roman"/>
              </a:rPr>
              <a:t>2.8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z="2300" b="0" dirty="0">
                <a:latin typeface="宋体"/>
                <a:cs typeface="宋体"/>
              </a:rPr>
              <a:t>如图所示，电动机转速</a:t>
            </a:r>
            <a:r>
              <a:rPr spc="-270" dirty="0">
                <a:latin typeface="Times New Roman"/>
                <a:cs typeface="Times New Roman"/>
              </a:rPr>
              <a:t>n</a:t>
            </a:r>
            <a:r>
              <a:rPr sz="2550" spc="-405" baseline="-22875" dirty="0">
                <a:latin typeface="Times New Roman"/>
                <a:cs typeface="Times New Roman"/>
              </a:rPr>
              <a:t>M</a:t>
            </a:r>
            <a:r>
              <a:rPr sz="2300" b="0" spc="-270" dirty="0">
                <a:latin typeface="宋体"/>
                <a:cs typeface="宋体"/>
              </a:rPr>
              <a:t>＝</a:t>
            </a:r>
            <a:r>
              <a:rPr sz="2700" spc="-270" dirty="0">
                <a:latin typeface="Times New Roman"/>
                <a:cs typeface="Times New Roman"/>
              </a:rPr>
              <a:t>950r/mim</a:t>
            </a:r>
            <a:r>
              <a:rPr sz="2300" b="0" spc="-30" dirty="0">
                <a:latin typeface="宋体"/>
                <a:cs typeface="宋体"/>
              </a:rPr>
              <a:t>，齿轮减速箱的传动比</a:t>
            </a:r>
            <a:r>
              <a:rPr sz="2700" spc="-25" dirty="0">
                <a:latin typeface="Times New Roman"/>
                <a:cs typeface="Times New Roman"/>
              </a:rPr>
              <a:t>J</a:t>
            </a:r>
            <a:r>
              <a:rPr sz="2550" spc="-37" baseline="-22875" dirty="0">
                <a:latin typeface="Times New Roman"/>
                <a:cs typeface="Times New Roman"/>
              </a:rPr>
              <a:t>1</a:t>
            </a:r>
            <a:r>
              <a:rPr sz="2300" b="0" spc="-25" dirty="0">
                <a:latin typeface="宋体"/>
                <a:cs typeface="宋体"/>
              </a:rPr>
              <a:t>＝ </a:t>
            </a:r>
            <a:r>
              <a:rPr sz="2700" spc="-145" dirty="0">
                <a:latin typeface="Times New Roman"/>
                <a:cs typeface="Times New Roman"/>
              </a:rPr>
              <a:t>J</a:t>
            </a:r>
            <a:r>
              <a:rPr sz="2550" spc="-217" baseline="-22875" dirty="0">
                <a:latin typeface="Times New Roman"/>
                <a:cs typeface="Times New Roman"/>
              </a:rPr>
              <a:t>2</a:t>
            </a:r>
            <a:r>
              <a:rPr sz="2550" spc="-187" baseline="-22875" dirty="0">
                <a:latin typeface="Times New Roman"/>
                <a:cs typeface="Times New Roman"/>
              </a:rPr>
              <a:t> </a:t>
            </a:r>
            <a:r>
              <a:rPr sz="2300" b="0" spc="-75" dirty="0">
                <a:latin typeface="宋体"/>
                <a:cs typeface="宋体"/>
              </a:rPr>
              <a:t>＝</a:t>
            </a:r>
            <a:r>
              <a:rPr sz="2700" spc="-75" dirty="0">
                <a:latin typeface="Times New Roman"/>
                <a:cs typeface="Times New Roman"/>
              </a:rPr>
              <a:t>4</a:t>
            </a:r>
            <a:r>
              <a:rPr sz="2300" b="0" spc="-5" dirty="0">
                <a:latin typeface="宋体"/>
                <a:cs typeface="宋体"/>
              </a:rPr>
              <a:t>，卷筒直径</a:t>
            </a:r>
            <a:r>
              <a:rPr sz="2700" spc="-225" dirty="0">
                <a:latin typeface="Times New Roman"/>
                <a:cs typeface="Times New Roman"/>
              </a:rPr>
              <a:t>D</a:t>
            </a:r>
            <a:r>
              <a:rPr sz="2300" b="0" spc="-225" dirty="0">
                <a:latin typeface="宋体"/>
                <a:cs typeface="宋体"/>
              </a:rPr>
              <a:t>＝</a:t>
            </a:r>
            <a:r>
              <a:rPr sz="2700" spc="-225" dirty="0">
                <a:latin typeface="Times New Roman"/>
                <a:cs typeface="Times New Roman"/>
              </a:rPr>
              <a:t>0.24m</a:t>
            </a:r>
            <a:r>
              <a:rPr sz="2300" b="0" spc="-30" dirty="0">
                <a:latin typeface="宋体"/>
                <a:cs typeface="宋体"/>
              </a:rPr>
              <a:t>，滑轮的减速比</a:t>
            </a:r>
            <a:r>
              <a:rPr sz="2700" spc="-145" dirty="0">
                <a:latin typeface="Times New Roman"/>
                <a:cs typeface="Times New Roman"/>
              </a:rPr>
              <a:t>J</a:t>
            </a:r>
            <a:r>
              <a:rPr sz="2550" spc="-217" baseline="-22875" dirty="0">
                <a:latin typeface="Times New Roman"/>
                <a:cs typeface="Times New Roman"/>
              </a:rPr>
              <a:t>3</a:t>
            </a:r>
            <a:r>
              <a:rPr sz="2550" spc="-179" baseline="-22875" dirty="0">
                <a:latin typeface="Times New Roman"/>
                <a:cs typeface="Times New Roman"/>
              </a:rPr>
              <a:t> </a:t>
            </a:r>
            <a:r>
              <a:rPr sz="2300" b="0" spc="-75" dirty="0">
                <a:latin typeface="宋体"/>
                <a:cs typeface="宋体"/>
              </a:rPr>
              <a:t>＝</a:t>
            </a:r>
            <a:r>
              <a:rPr sz="2700" spc="-75" dirty="0">
                <a:latin typeface="Times New Roman"/>
                <a:cs typeface="Times New Roman"/>
              </a:rPr>
              <a:t>2</a:t>
            </a:r>
            <a:r>
              <a:rPr sz="2300" b="0" spc="-5" dirty="0">
                <a:latin typeface="宋体"/>
                <a:cs typeface="宋体"/>
              </a:rPr>
              <a:t>，起重负荷力</a:t>
            </a:r>
            <a:r>
              <a:rPr sz="2700" spc="-30" dirty="0">
                <a:latin typeface="Times New Roman"/>
                <a:cs typeface="Times New Roman"/>
              </a:rPr>
              <a:t>F</a:t>
            </a:r>
            <a:r>
              <a:rPr sz="2300" b="0" spc="-30" dirty="0">
                <a:latin typeface="宋体"/>
                <a:cs typeface="宋体"/>
              </a:rPr>
              <a:t>＝</a:t>
            </a:r>
            <a:r>
              <a:rPr sz="2700" spc="-3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824" y="1330325"/>
            <a:ext cx="21209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35" dirty="0">
                <a:latin typeface="Times New Roman"/>
                <a:cs typeface="Times New Roman"/>
              </a:rPr>
              <a:t>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37" y="1120775"/>
            <a:ext cx="85547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14345" algn="l"/>
              </a:tabLst>
            </a:pPr>
            <a:r>
              <a:rPr sz="2300" dirty="0">
                <a:latin typeface="宋体"/>
                <a:cs typeface="宋体"/>
              </a:rPr>
              <a:t>电动机的飞轮转</a:t>
            </a:r>
            <a:r>
              <a:rPr sz="2300" spc="85" dirty="0">
                <a:latin typeface="宋体"/>
                <a:cs typeface="宋体"/>
              </a:rPr>
              <a:t>矩</a:t>
            </a:r>
            <a:r>
              <a:rPr sz="2700" b="1" spc="-280" dirty="0">
                <a:latin typeface="Times New Roman"/>
                <a:cs typeface="Times New Roman"/>
              </a:rPr>
              <a:t>GD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550" b="1" spc="-315" baseline="14705" dirty="0">
                <a:latin typeface="Times New Roman"/>
                <a:cs typeface="Times New Roman"/>
              </a:rPr>
              <a:t>2</a:t>
            </a:r>
            <a:r>
              <a:rPr sz="2300" spc="-210" dirty="0">
                <a:latin typeface="宋体"/>
                <a:cs typeface="宋体"/>
              </a:rPr>
              <a:t>＝</a:t>
            </a:r>
            <a:r>
              <a:rPr sz="2700" b="1" spc="-210" dirty="0">
                <a:latin typeface="Times New Roman"/>
                <a:cs typeface="Times New Roman"/>
              </a:rPr>
              <a:t>1.05N.m</a:t>
            </a:r>
            <a:r>
              <a:rPr sz="2300" spc="-210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齿轮、滑轮和卷筒总的传动</a:t>
            </a:r>
            <a:r>
              <a:rPr sz="2300" spc="-50" dirty="0">
                <a:latin typeface="宋体"/>
                <a:cs typeface="宋体"/>
              </a:rPr>
              <a:t>效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37" y="1625600"/>
            <a:ext cx="8707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宋体"/>
                <a:cs typeface="宋体"/>
              </a:rPr>
              <a:t>为</a:t>
            </a:r>
            <a:r>
              <a:rPr sz="2700" b="1" spc="-229" dirty="0">
                <a:latin typeface="Times New Roman"/>
                <a:cs typeface="Times New Roman"/>
              </a:rPr>
              <a:t>0.83</a:t>
            </a:r>
            <a:r>
              <a:rPr sz="2300" dirty="0">
                <a:latin typeface="宋体"/>
                <a:cs typeface="宋体"/>
              </a:rPr>
              <a:t>。试求提升速度</a:t>
            </a:r>
            <a:r>
              <a:rPr sz="2700" b="1" spc="-345" dirty="0">
                <a:latin typeface="Times New Roman"/>
                <a:cs typeface="Times New Roman"/>
              </a:rPr>
              <a:t>v</a:t>
            </a:r>
            <a:r>
              <a:rPr sz="2300" dirty="0">
                <a:latin typeface="宋体"/>
                <a:cs typeface="宋体"/>
              </a:rPr>
              <a:t>和折算到电动机轴上的静态转</a:t>
            </a:r>
            <a:r>
              <a:rPr sz="2300" spc="85" dirty="0">
                <a:latin typeface="宋体"/>
                <a:cs typeface="宋体"/>
              </a:rPr>
              <a:t>矩</a:t>
            </a:r>
            <a:r>
              <a:rPr sz="2700" b="1" spc="-245" dirty="0">
                <a:latin typeface="Times New Roman"/>
                <a:cs typeface="Times New Roman"/>
              </a:rPr>
              <a:t>T</a:t>
            </a:r>
            <a:r>
              <a:rPr sz="2550" b="1" spc="-367" baseline="-22875" dirty="0">
                <a:latin typeface="Times New Roman"/>
                <a:cs typeface="Times New Roman"/>
              </a:rPr>
              <a:t>L</a:t>
            </a:r>
            <a:r>
              <a:rPr sz="2300" dirty="0">
                <a:latin typeface="宋体"/>
                <a:cs typeface="宋体"/>
              </a:rPr>
              <a:t>以及折</a:t>
            </a:r>
            <a:r>
              <a:rPr sz="2300" spc="-50" dirty="0">
                <a:latin typeface="宋体"/>
                <a:cs typeface="宋体"/>
              </a:rPr>
              <a:t>算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7299" y="2359025"/>
            <a:ext cx="15748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00" dirty="0">
                <a:latin typeface="Times New Roman"/>
                <a:cs typeface="Times New Roman"/>
              </a:rPr>
              <a:t>Z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" y="2149475"/>
            <a:ext cx="60305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宋体"/>
                <a:cs typeface="宋体"/>
              </a:rPr>
              <a:t>到电动机轴上整个拖动系统的飞轮惯</a:t>
            </a:r>
            <a:r>
              <a:rPr sz="2300" spc="85" dirty="0">
                <a:latin typeface="宋体"/>
                <a:cs typeface="宋体"/>
              </a:rPr>
              <a:t>量</a:t>
            </a:r>
            <a:r>
              <a:rPr sz="2700" b="1" spc="-254" dirty="0">
                <a:latin typeface="Times New Roman"/>
                <a:cs typeface="Times New Roman"/>
              </a:rPr>
              <a:t>GD</a:t>
            </a:r>
            <a:r>
              <a:rPr sz="2700" b="1" spc="295" dirty="0">
                <a:latin typeface="Times New Roman"/>
                <a:cs typeface="Times New Roman"/>
              </a:rPr>
              <a:t> </a:t>
            </a:r>
            <a:r>
              <a:rPr sz="2550" b="1" spc="-345" baseline="14705" dirty="0">
                <a:latin typeface="Times New Roman"/>
                <a:cs typeface="Times New Roman"/>
              </a:rPr>
              <a:t>2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2905125"/>
            <a:ext cx="4927181" cy="28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7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0" spc="-254" dirty="0">
                <a:latin typeface="Times New Roman"/>
                <a:cs typeface="Times New Roman"/>
              </a:rPr>
              <a:t>5</a:t>
            </a:r>
            <a:r>
              <a:rPr b="0" spc="-150" dirty="0">
                <a:latin typeface="宋体"/>
                <a:cs typeface="宋体"/>
              </a:rPr>
              <a:t>、</a:t>
            </a:r>
            <a:r>
              <a:rPr spc="15" dirty="0"/>
              <a:t>阅读分析题</a:t>
            </a:r>
            <a:r>
              <a:rPr b="0" spc="-220" dirty="0">
                <a:latin typeface="宋体"/>
                <a:cs typeface="宋体"/>
              </a:rPr>
              <a:t>（</a:t>
            </a:r>
            <a:r>
              <a:rPr sz="3050" b="0" spc="-220" dirty="0">
                <a:latin typeface="Times New Roman"/>
                <a:cs typeface="Times New Roman"/>
              </a:rPr>
              <a:t>20-</a:t>
            </a:r>
            <a:r>
              <a:rPr sz="3050" b="0" spc="-254" dirty="0">
                <a:latin typeface="Times New Roman"/>
                <a:cs typeface="Times New Roman"/>
              </a:rPr>
              <a:t>25</a:t>
            </a:r>
            <a:r>
              <a:rPr b="0" spc="-75" dirty="0">
                <a:latin typeface="宋体"/>
                <a:cs typeface="宋体"/>
              </a:rPr>
              <a:t>分，每题</a:t>
            </a:r>
            <a:r>
              <a:rPr sz="3050" b="0" spc="-254" dirty="0">
                <a:latin typeface="Times New Roman"/>
                <a:cs typeface="Times New Roman"/>
              </a:rPr>
              <a:t>10</a:t>
            </a:r>
            <a:r>
              <a:rPr b="0" spc="-75" dirty="0">
                <a:latin typeface="宋体"/>
                <a:cs typeface="宋体"/>
              </a:rPr>
              <a:t>分</a:t>
            </a:r>
            <a:r>
              <a:rPr b="0" spc="-50" dirty="0">
                <a:latin typeface="宋体"/>
                <a:cs typeface="宋体"/>
              </a:rPr>
              <a:t>）</a:t>
            </a:r>
            <a:endParaRPr sz="305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316" y="1619250"/>
            <a:ext cx="6496049" cy="34411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4362" y="901700"/>
            <a:ext cx="72453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5" dirty="0">
                <a:latin typeface="宋体"/>
                <a:cs typeface="宋体"/>
              </a:rPr>
              <a:t>（</a:t>
            </a:r>
            <a:r>
              <a:rPr sz="2700" b="1" spc="-155" dirty="0">
                <a:latin typeface="Times New Roman"/>
                <a:cs typeface="Times New Roman"/>
              </a:rPr>
              <a:t>10</a:t>
            </a:r>
            <a:r>
              <a:rPr sz="2300" dirty="0">
                <a:latin typeface="宋体"/>
                <a:cs typeface="宋体"/>
              </a:rPr>
              <a:t>分）说明</a:t>
            </a:r>
            <a:r>
              <a:rPr sz="2300" spc="55" dirty="0">
                <a:latin typeface="宋体"/>
                <a:cs typeface="宋体"/>
              </a:rPr>
              <a:t>图</a:t>
            </a:r>
            <a:r>
              <a:rPr sz="2700" b="1" spc="-27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宋体"/>
                <a:cs typeface="宋体"/>
              </a:rPr>
              <a:t>是什么控制电路，并分析其工作原理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7375" y="5600700"/>
            <a:ext cx="3276600" cy="609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09912" y="5521325"/>
            <a:ext cx="3225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0" dirty="0">
                <a:solidFill>
                  <a:srgbClr val="FF0000"/>
                </a:solidFill>
                <a:latin typeface="微软雅黑"/>
                <a:cs typeface="微软雅黑"/>
              </a:rPr>
              <a:t>基本在第八章</a:t>
            </a:r>
            <a:endParaRPr sz="4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200" y="400050"/>
            <a:ext cx="4147203" cy="24136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175" y="171450"/>
            <a:ext cx="4791075" cy="1666875"/>
            <a:chOff x="3175" y="171450"/>
            <a:chExt cx="4791075" cy="16668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" y="171450"/>
              <a:ext cx="3771900" cy="8096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5" y="990600"/>
              <a:ext cx="4791075" cy="8477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9060" y="3427729"/>
            <a:ext cx="4438015" cy="15589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0"/>
              </a:spcBef>
            </a:pPr>
            <a:r>
              <a:rPr sz="2700" b="1" spc="-170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50" b="1" spc="-254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sz="2700" b="1" spc="-170" dirty="0">
                <a:solidFill>
                  <a:srgbClr val="FF3300"/>
                </a:solidFill>
                <a:latin typeface="Times New Roman"/>
                <a:cs typeface="Times New Roman"/>
              </a:rPr>
              <a:t>=9.55Fv/(η</a:t>
            </a:r>
            <a:r>
              <a:rPr sz="2550" b="1" spc="-254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700" b="1" spc="-170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550" b="1" spc="-254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sz="2700" b="1" spc="-17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810"/>
              </a:spcBef>
            </a:pPr>
            <a:r>
              <a:rPr sz="27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=9.55</a:t>
            </a:r>
            <a:r>
              <a:rPr sz="2300" spc="-10" dirty="0">
                <a:solidFill>
                  <a:srgbClr val="FF3300"/>
                </a:solidFill>
                <a:latin typeface="宋体"/>
                <a:cs typeface="宋体"/>
              </a:rPr>
              <a:t>×100×0.37/(0.83×950)</a:t>
            </a:r>
            <a:endParaRPr sz="2300">
              <a:latin typeface="宋体"/>
              <a:cs typeface="宋体"/>
            </a:endParaRPr>
          </a:p>
          <a:p>
            <a:pPr marL="300990">
              <a:lnSpc>
                <a:spcPct val="100000"/>
              </a:lnSpc>
              <a:spcBef>
                <a:spcPts val="1210"/>
              </a:spcBef>
            </a:pPr>
            <a:r>
              <a:rPr sz="2300" spc="-10" dirty="0">
                <a:solidFill>
                  <a:srgbClr val="FF3300"/>
                </a:solidFill>
                <a:latin typeface="宋体"/>
                <a:cs typeface="宋体"/>
              </a:rPr>
              <a:t>=0.45N.m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2375" y="3838575"/>
            <a:ext cx="3267075" cy="952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2800" y="5248275"/>
            <a:ext cx="7153275" cy="7524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150" y="2095500"/>
            <a:ext cx="3352800" cy="1333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1937" y="2101850"/>
            <a:ext cx="12077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功率守</a:t>
            </a:r>
            <a:r>
              <a:rPr sz="2300" spc="-50" dirty="0">
                <a:latin typeface="宋体"/>
                <a:cs typeface="宋体"/>
              </a:rPr>
              <a:t>恒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2653" y="2359025"/>
            <a:ext cx="2613660" cy="1000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105"/>
              </a:lnSpc>
              <a:spcBef>
                <a:spcPts val="125"/>
              </a:spcBef>
            </a:pPr>
            <a:r>
              <a:rPr sz="3050" b="0" spc="-2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50" b="0" spc="-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50" spc="-200" dirty="0">
                <a:solidFill>
                  <a:srgbClr val="FF0000"/>
                </a:solidFill>
                <a:latin typeface="Times New Roman"/>
                <a:cs typeface="Times New Roman"/>
              </a:rPr>
              <a:t>ω</a:t>
            </a:r>
            <a:r>
              <a:rPr sz="1250" b="0" spc="-2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b="0" spc="-200" dirty="0">
                <a:solidFill>
                  <a:srgbClr val="FF0000"/>
                </a:solidFill>
                <a:latin typeface="宋体"/>
                <a:cs typeface="宋体"/>
              </a:rPr>
              <a:t>＝</a:t>
            </a:r>
            <a:r>
              <a:rPr sz="3050" b="0" spc="-2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0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0" spc="-14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0" spc="-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0" spc="-2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3050" spc="-25" dirty="0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sz="1250" spc="-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4545"/>
              </a:lnSpc>
              <a:tabLst>
                <a:tab pos="1120775" algn="l"/>
              </a:tabLst>
            </a:pPr>
            <a:r>
              <a:rPr sz="3050" b="0" spc="-1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500" b="0" spc="-14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500" b="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0" spc="-25" dirty="0">
                <a:solidFill>
                  <a:srgbClr val="FF0000"/>
                </a:solidFill>
                <a:latin typeface="宋体"/>
                <a:cs typeface="宋体"/>
              </a:rPr>
              <a:t>＝</a:t>
            </a:r>
            <a:r>
              <a:rPr sz="3050" b="0" spc="-25" dirty="0">
                <a:solidFill>
                  <a:srgbClr val="FF0000"/>
                </a:solidFill>
                <a:latin typeface="Times New Roman"/>
                <a:cs typeface="Times New Roman"/>
              </a:rPr>
              <a:t>9.</a:t>
            </a:r>
            <a:r>
              <a:rPr sz="3050" b="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spc="-14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3050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0" spc="-17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0" spc="-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0" spc="-14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0" spc="-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50" b="0" spc="-20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3050" b="0" spc="-2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spc="-200" dirty="0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sz="1250" spc="-2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5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0" spc="-204" dirty="0">
                <a:solidFill>
                  <a:srgbClr val="FF0000"/>
                </a:solidFill>
                <a:latin typeface="Times New Roman"/>
                <a:cs typeface="Times New Roman"/>
              </a:rPr>
              <a:t>n)</a:t>
            </a:r>
            <a:endParaRPr sz="30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5903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87" y="682625"/>
            <a:ext cx="8122920" cy="7702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4445">
              <a:lnSpc>
                <a:spcPts val="2700"/>
              </a:lnSpc>
              <a:spcBef>
                <a:spcPts val="640"/>
              </a:spcBef>
            </a:pPr>
            <a:r>
              <a:rPr spc="-180" dirty="0">
                <a:latin typeface="Times New Roman"/>
                <a:cs typeface="Times New Roman"/>
              </a:rPr>
              <a:t>2.9 </a:t>
            </a:r>
            <a:r>
              <a:rPr sz="2300" b="0" spc="-5" dirty="0">
                <a:latin typeface="宋体"/>
                <a:cs typeface="宋体"/>
              </a:rPr>
              <a:t>一般生产机械按其运动受阻力的性质来分可有哪几种类型的</a:t>
            </a:r>
            <a:r>
              <a:rPr sz="2300" b="0" spc="-20" dirty="0">
                <a:latin typeface="宋体"/>
                <a:cs typeface="宋体"/>
              </a:rPr>
              <a:t>负载？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1606550"/>
            <a:ext cx="563689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答：恒转矩型、泵类、直线型、恒功率型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4675" y="2409825"/>
            <a:ext cx="2400300" cy="1704975"/>
            <a:chOff x="574675" y="2409825"/>
            <a:chExt cx="2400300" cy="1704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3257550"/>
              <a:ext cx="2400300" cy="95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325" y="2409825"/>
              <a:ext cx="95250" cy="17049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3750" y="2609850"/>
              <a:ext cx="1524000" cy="1333500"/>
            </a:xfrm>
            <a:custGeom>
              <a:avLst/>
              <a:gdLst/>
              <a:ahLst/>
              <a:cxnLst/>
              <a:rect l="l" t="t" r="r" b="b"/>
              <a:pathLst>
                <a:path w="1524000" h="1333500">
                  <a:moveTo>
                    <a:pt x="1524000" y="676275"/>
                  </a:moveTo>
                  <a:lnTo>
                    <a:pt x="1524000" y="0"/>
                  </a:lnTo>
                </a:path>
                <a:path w="1524000" h="1333500">
                  <a:moveTo>
                    <a:pt x="0" y="1333500"/>
                  </a:moveTo>
                  <a:lnTo>
                    <a:pt x="0" y="6572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86285" y="3235325"/>
            <a:ext cx="86677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69290" algn="l"/>
              </a:tabLst>
            </a:pPr>
            <a:r>
              <a:rPr sz="2600" spc="-25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r>
              <a:rPr sz="1650" spc="-25" dirty="0">
                <a:solidFill>
                  <a:srgbClr val="333300"/>
                </a:solidFill>
                <a:latin typeface="Times New Roman"/>
                <a:cs typeface="Times New Roman"/>
              </a:rPr>
              <a:t>L</a:t>
            </a:r>
            <a:r>
              <a:rPr sz="1650" dirty="0">
                <a:solidFill>
                  <a:srgbClr val="333300"/>
                </a:solidFill>
                <a:latin typeface="Times New Roman"/>
                <a:cs typeface="Times New Roman"/>
              </a:rPr>
              <a:t>	</a:t>
            </a:r>
            <a:r>
              <a:rPr sz="2600" spc="-90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225" y="2873375"/>
            <a:ext cx="41148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60" dirty="0">
                <a:solidFill>
                  <a:srgbClr val="333300"/>
                </a:solidFill>
                <a:latin typeface="Times New Roman"/>
                <a:cs typeface="Times New Roman"/>
              </a:rPr>
              <a:t>-</a:t>
            </a:r>
            <a:r>
              <a:rPr sz="2600" spc="-114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r>
              <a:rPr sz="1650" spc="-114" dirty="0">
                <a:solidFill>
                  <a:srgbClr val="333300"/>
                </a:solidFill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0650" y="3235325"/>
            <a:ext cx="1765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14" dirty="0">
                <a:solidFill>
                  <a:srgbClr val="333300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4450" y="2292350"/>
            <a:ext cx="1765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14" dirty="0">
                <a:solidFill>
                  <a:srgbClr val="3333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75275" y="2095500"/>
            <a:ext cx="1962150" cy="1790700"/>
            <a:chOff x="5375275" y="2095500"/>
            <a:chExt cx="1962150" cy="17907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325" y="3790950"/>
              <a:ext cx="1943100" cy="95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5275" y="2095500"/>
              <a:ext cx="95250" cy="1704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4800" y="2305050"/>
              <a:ext cx="1752600" cy="15144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1950" y="3381375"/>
              <a:ext cx="209550" cy="4381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291685" y="3768725"/>
            <a:ext cx="20955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45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5400" y="2397125"/>
            <a:ext cx="1765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14" dirty="0">
                <a:solidFill>
                  <a:srgbClr val="3333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725" y="3559175"/>
            <a:ext cx="1765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14" dirty="0">
                <a:solidFill>
                  <a:srgbClr val="333300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98550" y="4305300"/>
            <a:ext cx="1724025" cy="1447800"/>
            <a:chOff x="1098550" y="4305300"/>
            <a:chExt cx="1724025" cy="144780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7600" y="5657850"/>
              <a:ext cx="1704975" cy="952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550" y="4305300"/>
              <a:ext cx="95250" cy="13716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67285" y="5711825"/>
            <a:ext cx="20955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45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8675" y="4187825"/>
            <a:ext cx="1765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14" dirty="0">
                <a:solidFill>
                  <a:srgbClr val="3333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2475" y="5349875"/>
            <a:ext cx="1765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14" dirty="0">
                <a:solidFill>
                  <a:srgbClr val="333300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17600" y="4305300"/>
            <a:ext cx="2809875" cy="1371600"/>
            <a:chOff x="1117600" y="4305300"/>
            <a:chExt cx="2809875" cy="137160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7600" y="4305300"/>
              <a:ext cx="1371600" cy="137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51075" y="4762500"/>
              <a:ext cx="1676400" cy="55244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594225" y="4152900"/>
            <a:ext cx="2257425" cy="2009775"/>
            <a:chOff x="4594225" y="4152900"/>
            <a:chExt cx="2257425" cy="200977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3275" y="6067425"/>
              <a:ext cx="2238375" cy="952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94225" y="4152900"/>
              <a:ext cx="95250" cy="192405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86810" y="6064250"/>
            <a:ext cx="20955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45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38625" y="4244975"/>
            <a:ext cx="1765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14" dirty="0">
                <a:solidFill>
                  <a:srgbClr val="3333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48150" y="5749925"/>
            <a:ext cx="1765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14" dirty="0">
                <a:solidFill>
                  <a:srgbClr val="333300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94475" y="2552700"/>
            <a:ext cx="1504949" cy="485774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4889500" y="4514850"/>
            <a:ext cx="2952750" cy="1438275"/>
            <a:chOff x="4889500" y="4514850"/>
            <a:chExt cx="2952750" cy="1438275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89500" y="4619625"/>
              <a:ext cx="1400175" cy="13335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42075" y="4514850"/>
              <a:ext cx="1400174" cy="904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3161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130175"/>
            <a:ext cx="82518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>
                <a:latin typeface="Times New Roman"/>
                <a:cs typeface="Times New Roman"/>
              </a:rPr>
              <a:t>**2.10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z="2300" b="0" dirty="0">
                <a:latin typeface="宋体"/>
                <a:cs typeface="宋体"/>
              </a:rPr>
              <a:t>反抗静态转矩与位能静态转矩有何区别，各有什么特点</a:t>
            </a:r>
            <a:r>
              <a:rPr sz="2300" b="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3750" y="2628900"/>
            <a:ext cx="2400300" cy="1704975"/>
            <a:chOff x="793750" y="2628900"/>
            <a:chExt cx="2400300" cy="1704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750" y="3476625"/>
              <a:ext cx="2400300" cy="95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2628900"/>
              <a:ext cx="95250" cy="17049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2825" y="2828925"/>
              <a:ext cx="1524000" cy="1333500"/>
            </a:xfrm>
            <a:custGeom>
              <a:avLst/>
              <a:gdLst/>
              <a:ahLst/>
              <a:cxnLst/>
              <a:rect l="l" t="t" r="r" b="b"/>
              <a:pathLst>
                <a:path w="1524000" h="1333500">
                  <a:moveTo>
                    <a:pt x="1524000" y="676275"/>
                  </a:moveTo>
                  <a:lnTo>
                    <a:pt x="1524000" y="0"/>
                  </a:lnTo>
                </a:path>
                <a:path w="1524000" h="1333500">
                  <a:moveTo>
                    <a:pt x="0" y="1333500"/>
                  </a:moveTo>
                  <a:lnTo>
                    <a:pt x="0" y="6572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489450" y="2619375"/>
            <a:ext cx="2543175" cy="1714500"/>
            <a:chOff x="4489450" y="2619375"/>
            <a:chExt cx="2543175" cy="1714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9450" y="2619375"/>
              <a:ext cx="2543175" cy="1714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32525" y="2828925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676275"/>
                  </a:moveTo>
                  <a:lnTo>
                    <a:pt x="0" y="0"/>
                  </a:lnTo>
                </a:path>
                <a:path h="1333500">
                  <a:moveTo>
                    <a:pt x="0" y="1333500"/>
                  </a:moveTo>
                  <a:lnTo>
                    <a:pt x="0" y="6572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3387" y="884555"/>
            <a:ext cx="7408545" cy="299529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答：反抗性恒转矩负载恒与运动方向相反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603250">
              <a:lnSpc>
                <a:spcPct val="100000"/>
              </a:lnSpc>
              <a:spcBef>
                <a:spcPts val="129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位能性恒转矩负载作用方向恒定，与运动方向无关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300">
              <a:latin typeface="宋体"/>
              <a:cs typeface="宋体"/>
            </a:endParaRPr>
          </a:p>
          <a:p>
            <a:pPr marL="1112520">
              <a:lnSpc>
                <a:spcPct val="100000"/>
              </a:lnSpc>
              <a:spcBef>
                <a:spcPts val="1789"/>
              </a:spcBef>
              <a:tabLst>
                <a:tab pos="4808220" algn="l"/>
              </a:tabLst>
            </a:pPr>
            <a:r>
              <a:rPr sz="2600" spc="-50" dirty="0">
                <a:solidFill>
                  <a:srgbClr val="333300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33300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solidFill>
                  <a:srgbClr val="3333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455295">
              <a:lnSpc>
                <a:spcPts val="2985"/>
              </a:lnSpc>
              <a:spcBef>
                <a:spcPts val="1455"/>
              </a:spcBef>
            </a:pPr>
            <a:r>
              <a:rPr sz="2600" spc="-160" dirty="0">
                <a:solidFill>
                  <a:srgbClr val="333300"/>
                </a:solidFill>
                <a:latin typeface="Times New Roman"/>
                <a:cs typeface="Times New Roman"/>
              </a:rPr>
              <a:t>-</a:t>
            </a:r>
            <a:r>
              <a:rPr sz="2600" spc="-25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r>
              <a:rPr sz="1650" spc="-25" dirty="0">
                <a:solidFill>
                  <a:srgbClr val="333300"/>
                </a:solidFill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  <a:p>
            <a:pPr marL="1188720">
              <a:lnSpc>
                <a:spcPts val="2985"/>
              </a:lnSpc>
              <a:tabLst>
                <a:tab pos="1984375" algn="l"/>
                <a:tab pos="2641600" algn="l"/>
                <a:tab pos="4874895" algn="l"/>
                <a:tab pos="5461000" algn="l"/>
                <a:tab pos="6337300" algn="l"/>
              </a:tabLst>
            </a:pPr>
            <a:r>
              <a:rPr sz="2600" spc="-50" dirty="0">
                <a:solidFill>
                  <a:srgbClr val="333300"/>
                </a:solidFill>
                <a:latin typeface="Times New Roman"/>
                <a:cs typeface="Times New Roman"/>
              </a:rPr>
              <a:t>0</a:t>
            </a:r>
            <a:r>
              <a:rPr sz="2600" dirty="0">
                <a:solidFill>
                  <a:srgbClr val="333300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r>
              <a:rPr sz="1650" spc="-25" dirty="0">
                <a:solidFill>
                  <a:srgbClr val="333300"/>
                </a:solidFill>
                <a:latin typeface="Times New Roman"/>
                <a:cs typeface="Times New Roman"/>
              </a:rPr>
              <a:t>L</a:t>
            </a:r>
            <a:r>
              <a:rPr sz="1650" dirty="0">
                <a:solidFill>
                  <a:srgbClr val="333300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333300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solidFill>
                  <a:srgbClr val="333300"/>
                </a:solidFill>
                <a:latin typeface="Times New Roman"/>
                <a:cs typeface="Times New Roman"/>
              </a:rPr>
              <a:t>0</a:t>
            </a:r>
            <a:r>
              <a:rPr sz="2600" dirty="0">
                <a:solidFill>
                  <a:srgbClr val="333300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r>
              <a:rPr sz="1650" spc="-25" dirty="0">
                <a:solidFill>
                  <a:srgbClr val="333300"/>
                </a:solidFill>
                <a:latin typeface="Times New Roman"/>
                <a:cs typeface="Times New Roman"/>
              </a:rPr>
              <a:t>L</a:t>
            </a:r>
            <a:r>
              <a:rPr sz="1650" dirty="0">
                <a:solidFill>
                  <a:srgbClr val="333300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solidFill>
                  <a:srgbClr val="333300"/>
                </a:solidFill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6158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7" y="-82693"/>
            <a:ext cx="8075295" cy="11169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4445">
              <a:lnSpc>
                <a:spcPct val="137300"/>
              </a:lnSpc>
              <a:spcBef>
                <a:spcPts val="265"/>
              </a:spcBef>
            </a:pPr>
            <a:r>
              <a:rPr spc="-155" dirty="0">
                <a:solidFill>
                  <a:srgbClr val="FF0000"/>
                </a:solidFill>
                <a:latin typeface="Times New Roman"/>
                <a:cs typeface="Times New Roman"/>
              </a:rPr>
              <a:t>***</a:t>
            </a:r>
            <a:r>
              <a:rPr spc="-155" dirty="0">
                <a:latin typeface="Times New Roman"/>
                <a:cs typeface="Times New Roman"/>
              </a:rPr>
              <a:t>2</a:t>
            </a:r>
            <a:r>
              <a:rPr spc="75" dirty="0">
                <a:latin typeface="Times New Roman"/>
                <a:cs typeface="Times New Roman"/>
              </a:rPr>
              <a:t>. </a:t>
            </a:r>
            <a:r>
              <a:rPr spc="-135" dirty="0">
                <a:latin typeface="Times New Roman"/>
                <a:cs typeface="Times New Roman"/>
              </a:rPr>
              <a:t>1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sz="2300" b="0" dirty="0">
                <a:latin typeface="宋体"/>
                <a:cs typeface="宋体"/>
              </a:rPr>
              <a:t>如图所示，曲线</a:t>
            </a:r>
            <a:r>
              <a:rPr spc="-270" dirty="0">
                <a:latin typeface="Times New Roman"/>
                <a:cs typeface="Times New Roman"/>
              </a:rPr>
              <a:t>1</a:t>
            </a:r>
            <a:r>
              <a:rPr sz="2300" b="0" dirty="0">
                <a:latin typeface="宋体"/>
                <a:cs typeface="宋体"/>
              </a:rPr>
              <a:t>和</a:t>
            </a:r>
            <a:r>
              <a:rPr spc="-270" dirty="0">
                <a:latin typeface="Times New Roman"/>
                <a:cs typeface="Times New Roman"/>
              </a:rPr>
              <a:t>2</a:t>
            </a:r>
            <a:r>
              <a:rPr sz="2300" b="0" dirty="0">
                <a:latin typeface="宋体"/>
                <a:cs typeface="宋体"/>
              </a:rPr>
              <a:t>分别为电动机和负载的机械特性</a:t>
            </a:r>
            <a:r>
              <a:rPr sz="2300" b="0" spc="-50" dirty="0">
                <a:latin typeface="宋体"/>
                <a:cs typeface="宋体"/>
              </a:rPr>
              <a:t>，</a:t>
            </a:r>
            <a:r>
              <a:rPr sz="2300" b="0" dirty="0">
                <a:latin typeface="宋体"/>
                <a:cs typeface="宋体"/>
              </a:rPr>
              <a:t>试判断哪些是系统的稳定平衡点？哪些不是</a:t>
            </a:r>
            <a:r>
              <a:rPr sz="2300" b="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75" y="1343025"/>
            <a:ext cx="8168779" cy="20562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000" y="4429125"/>
            <a:ext cx="7124699" cy="9334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687" y="3663950"/>
            <a:ext cx="6700520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</a:t>
            </a:r>
            <a:r>
              <a:rPr sz="2300" spc="-75" dirty="0">
                <a:solidFill>
                  <a:srgbClr val="FF3300"/>
                </a:solidFill>
                <a:latin typeface="宋体"/>
                <a:cs typeface="宋体"/>
              </a:rPr>
              <a:t>：（</a:t>
            </a:r>
            <a:r>
              <a:rPr sz="2700" b="1" spc="-7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300" spc="-75" dirty="0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不是稳定运动点，其余都是稳定运行点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宋体"/>
              <a:cs typeface="宋体"/>
            </a:endParaRPr>
          </a:p>
          <a:p>
            <a:pPr marL="463550" indent="-290830">
              <a:lnSpc>
                <a:spcPct val="100000"/>
              </a:lnSpc>
              <a:buSzPct val="117391"/>
              <a:buFont typeface="Times New Roman"/>
              <a:buAutoNum type="arabicPeriod"/>
              <a:tabLst>
                <a:tab pos="463550" algn="l"/>
              </a:tabLst>
            </a:pPr>
            <a:r>
              <a:rPr sz="2300" dirty="0">
                <a:solidFill>
                  <a:srgbClr val="3F3F3F"/>
                </a:solidFill>
                <a:latin typeface="宋体"/>
                <a:cs typeface="宋体"/>
              </a:rPr>
              <a:t>特性曲线必需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有交点</a:t>
            </a:r>
            <a:r>
              <a:rPr sz="2300" spc="-50" dirty="0">
                <a:solidFill>
                  <a:srgbClr val="3F3F3F"/>
                </a:solidFill>
                <a:latin typeface="宋体"/>
                <a:cs typeface="宋体"/>
              </a:rPr>
              <a:t>；</a:t>
            </a:r>
            <a:endParaRPr sz="2300">
              <a:latin typeface="宋体"/>
              <a:cs typeface="宋体"/>
            </a:endParaRPr>
          </a:p>
          <a:p>
            <a:pPr marL="177800" marR="351790" indent="-5080">
              <a:lnSpc>
                <a:spcPct val="83800"/>
              </a:lnSpc>
              <a:spcBef>
                <a:spcPts val="675"/>
              </a:spcBef>
              <a:buSzPct val="117391"/>
              <a:buFont typeface="Times New Roman"/>
              <a:buAutoNum type="arabicPeriod"/>
              <a:tabLst>
                <a:tab pos="548640" algn="l"/>
                <a:tab pos="549275" algn="l"/>
              </a:tabLst>
            </a:pPr>
            <a:r>
              <a:rPr sz="2300" dirty="0">
                <a:solidFill>
                  <a:srgbClr val="3F3F3F"/>
                </a:solidFill>
                <a:latin typeface="宋体"/>
                <a:cs typeface="宋体"/>
              </a:rPr>
              <a:t>当</a:t>
            </a:r>
            <a:r>
              <a:rPr sz="3050" b="1" spc="-24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00" b="1" spc="-245" dirty="0">
                <a:solidFill>
                  <a:srgbClr val="FF0000"/>
                </a:solidFill>
                <a:latin typeface="微软雅黑"/>
                <a:cs typeface="微软雅黑"/>
              </a:rPr>
              <a:t>’</a:t>
            </a:r>
            <a:r>
              <a:rPr sz="3050" b="1" spc="-245" dirty="0">
                <a:solidFill>
                  <a:srgbClr val="FF0000"/>
                </a:solidFill>
                <a:latin typeface="Times New Roman"/>
                <a:cs typeface="Times New Roman"/>
              </a:rPr>
              <a:t>&gt;n</a:t>
            </a:r>
            <a:r>
              <a:rPr sz="2700" b="1" spc="-24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2300" spc="25" dirty="0">
                <a:solidFill>
                  <a:srgbClr val="3F3F3F"/>
                </a:solidFill>
                <a:latin typeface="宋体"/>
                <a:cs typeface="宋体"/>
              </a:rPr>
              <a:t>必须有</a:t>
            </a:r>
            <a:r>
              <a:rPr sz="27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550" b="1" spc="-284" baseline="-19607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550" b="1" spc="120" baseline="-1960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&lt; </a:t>
            </a:r>
            <a:r>
              <a:rPr sz="27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550" b="1" spc="-89" baseline="-19607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250" b="1" spc="247" baseline="-22222" dirty="0">
                <a:solidFill>
                  <a:srgbClr val="FF0000"/>
                </a:solidFill>
                <a:latin typeface="微软雅黑"/>
                <a:cs typeface="微软雅黑"/>
              </a:rPr>
              <a:t>， </a:t>
            </a:r>
            <a:r>
              <a:rPr sz="2700" b="1" spc="-2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300" spc="-250" dirty="0">
                <a:solidFill>
                  <a:srgbClr val="FF0000"/>
                </a:solidFill>
                <a:latin typeface="宋体"/>
                <a:cs typeface="宋体"/>
              </a:rPr>
              <a:t>’</a:t>
            </a:r>
            <a:r>
              <a:rPr sz="2700" b="1" spc="-250" dirty="0">
                <a:solidFill>
                  <a:srgbClr val="FF0000"/>
                </a:solidFill>
                <a:latin typeface="Times New Roman"/>
                <a:cs typeface="Times New Roman"/>
              </a:rPr>
              <a:t>&lt;n</a:t>
            </a:r>
            <a:r>
              <a:rPr sz="2700" b="1" spc="-250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2300" spc="25" dirty="0">
                <a:solidFill>
                  <a:srgbClr val="3F3F3F"/>
                </a:solidFill>
                <a:latin typeface="宋体"/>
                <a:cs typeface="宋体"/>
              </a:rPr>
              <a:t>必须有</a:t>
            </a:r>
            <a:r>
              <a:rPr sz="27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550" b="1" spc="-284" baseline="-19607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550" b="1" spc="120" baseline="-1960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sz="27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550" b="1" spc="-187" baseline="-17973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550" b="1" spc="30" baseline="-1797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-50" dirty="0">
                <a:solidFill>
                  <a:srgbClr val="3F3F3F"/>
                </a:solidFill>
                <a:latin typeface="宋体"/>
                <a:cs typeface="宋体"/>
              </a:rPr>
              <a:t>，</a:t>
            </a:r>
            <a:endParaRPr sz="23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93934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77800"/>
            <a:ext cx="5856605" cy="608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dirty="0">
                <a:solidFill>
                  <a:srgbClr val="FF0000"/>
                </a:solidFill>
              </a:rPr>
              <a:t>第三章直流电机的工作原</a:t>
            </a:r>
            <a:r>
              <a:rPr sz="3800" spc="-50" dirty="0">
                <a:solidFill>
                  <a:srgbClr val="FF0000"/>
                </a:solidFill>
              </a:rPr>
              <a:t>理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057275" y="1139825"/>
            <a:ext cx="3113405" cy="1236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280"/>
              </a:spcBef>
            </a:pPr>
            <a:r>
              <a:rPr sz="2700" b="1" spc="-20" dirty="0">
                <a:latin typeface="微软雅黑"/>
                <a:cs typeface="微软雅黑"/>
              </a:rPr>
              <a:t>一般会有一个计算题</a:t>
            </a:r>
            <a:r>
              <a:rPr sz="2700" b="1" spc="-30" dirty="0">
                <a:latin typeface="微软雅黑"/>
                <a:cs typeface="微软雅黑"/>
              </a:rPr>
              <a:t>填空题</a:t>
            </a:r>
            <a:endParaRPr sz="2700">
              <a:latin typeface="微软雅黑"/>
              <a:cs typeface="微软雅黑"/>
            </a:endParaRPr>
          </a:p>
          <a:p>
            <a:pPr marL="12700">
              <a:lnSpc>
                <a:spcPts val="3060"/>
              </a:lnSpc>
            </a:pPr>
            <a:r>
              <a:rPr sz="2700" b="1" spc="-30" dirty="0">
                <a:latin typeface="微软雅黑"/>
                <a:cs typeface="微软雅黑"/>
              </a:rPr>
              <a:t>选择题</a:t>
            </a:r>
            <a:endParaRPr sz="27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262" y="463550"/>
            <a:ext cx="7532370" cy="7702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4445">
              <a:lnSpc>
                <a:spcPts val="2700"/>
              </a:lnSpc>
              <a:spcBef>
                <a:spcPts val="640"/>
              </a:spcBef>
            </a:pPr>
            <a:r>
              <a:rPr sz="2700" b="1" spc="-180" dirty="0">
                <a:solidFill>
                  <a:srgbClr val="94B2D6"/>
                </a:solidFill>
                <a:latin typeface="Times New Roman"/>
                <a:cs typeface="Times New Roman"/>
              </a:rPr>
              <a:t>3.1 </a:t>
            </a:r>
            <a:r>
              <a:rPr sz="2300" spc="-5" dirty="0">
                <a:solidFill>
                  <a:srgbClr val="94B2D6"/>
                </a:solidFill>
                <a:latin typeface="宋体"/>
                <a:cs typeface="宋体"/>
              </a:rPr>
              <a:t>为什么直流电机的转子要用表面有绝缘层的硅钢片叠压</a:t>
            </a:r>
            <a:r>
              <a:rPr sz="2300" spc="-20" dirty="0">
                <a:solidFill>
                  <a:srgbClr val="94B2D6"/>
                </a:solidFill>
                <a:latin typeface="宋体"/>
                <a:cs typeface="宋体"/>
              </a:rPr>
              <a:t>而成？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12" y="1341755"/>
            <a:ext cx="7999095" cy="1568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  <a:spcBef>
                <a:spcPts val="95"/>
              </a:spcBef>
            </a:pPr>
            <a:r>
              <a:rPr sz="2300" dirty="0">
                <a:latin typeface="宋体"/>
                <a:cs typeface="宋体"/>
              </a:rPr>
              <a:t>答：转子在主磁通中旋转，要产生涡流和磁滞损耗，采用硅</a:t>
            </a:r>
            <a:r>
              <a:rPr sz="2300" spc="-50" dirty="0">
                <a:latin typeface="宋体"/>
                <a:cs typeface="宋体"/>
              </a:rPr>
              <a:t>钢</a:t>
            </a:r>
            <a:r>
              <a:rPr sz="2300" dirty="0">
                <a:latin typeface="宋体"/>
                <a:cs typeface="宋体"/>
              </a:rPr>
              <a:t>软磁材料，可减少磁滞损耗，而采用“片”叠压成，可减少</a:t>
            </a:r>
            <a:r>
              <a:rPr sz="2300" spc="-50" dirty="0">
                <a:latin typeface="宋体"/>
                <a:cs typeface="宋体"/>
              </a:rPr>
              <a:t>涡</a:t>
            </a:r>
            <a:r>
              <a:rPr sz="2300" dirty="0">
                <a:latin typeface="宋体"/>
                <a:cs typeface="宋体"/>
              </a:rPr>
              <a:t>流损耗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37" y="-82693"/>
            <a:ext cx="8040370" cy="21456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 marR="30480" indent="4445">
              <a:lnSpc>
                <a:spcPct val="143600"/>
              </a:lnSpc>
              <a:spcBef>
                <a:spcPts val="60"/>
              </a:spcBef>
            </a:pPr>
            <a:r>
              <a:rPr spc="-204" dirty="0">
                <a:latin typeface="Times New Roman"/>
                <a:cs typeface="Times New Roman"/>
              </a:rPr>
              <a:t>***3.3</a:t>
            </a:r>
            <a:r>
              <a:rPr spc="-285" dirty="0">
                <a:latin typeface="Times New Roman"/>
                <a:cs typeface="Times New Roman"/>
              </a:rPr>
              <a:t> </a:t>
            </a:r>
            <a:r>
              <a:rPr sz="2300" b="0" spc="10" dirty="0">
                <a:latin typeface="宋体"/>
                <a:cs typeface="宋体"/>
              </a:rPr>
              <a:t>一台他励直流电动机所拖动的负载转</a:t>
            </a:r>
            <a:r>
              <a:rPr sz="2300" b="0" spc="85" dirty="0">
                <a:latin typeface="宋体"/>
                <a:cs typeface="宋体"/>
              </a:rPr>
              <a:t>矩</a:t>
            </a:r>
            <a:r>
              <a:rPr spc="-155" dirty="0">
                <a:latin typeface="Times New Roman"/>
                <a:cs typeface="Times New Roman"/>
              </a:rPr>
              <a:t>T</a:t>
            </a:r>
            <a:r>
              <a:rPr sz="2550" spc="-232" baseline="-22875" dirty="0">
                <a:latin typeface="Times New Roman"/>
                <a:cs typeface="Times New Roman"/>
              </a:rPr>
              <a:t>L</a:t>
            </a:r>
            <a:r>
              <a:rPr sz="2300" b="0" spc="-155" dirty="0">
                <a:latin typeface="宋体"/>
                <a:cs typeface="宋体"/>
              </a:rPr>
              <a:t>＝</a:t>
            </a:r>
            <a:r>
              <a:rPr sz="2300" b="0" spc="10" dirty="0">
                <a:latin typeface="宋体"/>
                <a:cs typeface="宋体"/>
              </a:rPr>
              <a:t>常数，当</a:t>
            </a:r>
            <a:r>
              <a:rPr sz="2300" b="0" spc="20" dirty="0">
                <a:latin typeface="宋体"/>
                <a:cs typeface="宋体"/>
              </a:rPr>
              <a:t>电</a:t>
            </a:r>
            <a:r>
              <a:rPr sz="2300" b="0" spc="10" dirty="0">
                <a:latin typeface="宋体"/>
                <a:cs typeface="宋体"/>
              </a:rPr>
              <a:t>枢电压或电枢附加电阻改变时，能否改变其稳定运行状态</a:t>
            </a:r>
            <a:r>
              <a:rPr sz="2300" b="0" spc="20" dirty="0">
                <a:latin typeface="宋体"/>
                <a:cs typeface="宋体"/>
              </a:rPr>
              <a:t>下</a:t>
            </a:r>
            <a:r>
              <a:rPr sz="2300" b="0" spc="10" dirty="0">
                <a:latin typeface="宋体"/>
                <a:cs typeface="宋体"/>
              </a:rPr>
              <a:t>电枢电流的大小？为什么？这时拖动系统中哪些量必然要</a:t>
            </a:r>
            <a:r>
              <a:rPr sz="2300" b="0" spc="20" dirty="0">
                <a:latin typeface="宋体"/>
                <a:cs typeface="宋体"/>
              </a:rPr>
              <a:t>发</a:t>
            </a:r>
            <a:r>
              <a:rPr sz="2300" b="0" spc="10" dirty="0">
                <a:latin typeface="宋体"/>
                <a:cs typeface="宋体"/>
              </a:rPr>
              <a:t>生变化</a:t>
            </a:r>
            <a:r>
              <a:rPr sz="2300" b="0" spc="2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50" y="3581400"/>
            <a:ext cx="3171825" cy="504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6785" y="3606800"/>
            <a:ext cx="14490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215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550" b="1" spc="-322" baseline="-2287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均不变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75" y="5048250"/>
            <a:ext cx="2971800" cy="914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9410" y="4387850"/>
            <a:ext cx="4208145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1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会变化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</a:pPr>
            <a:r>
              <a:rPr sz="2700" b="1" spc="-425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会变化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9016" y="1641270"/>
            <a:ext cx="2776886" cy="21647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178" y="3882798"/>
            <a:ext cx="3108546" cy="25309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98700" y="1847850"/>
            <a:ext cx="2066925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5136" y="3249902"/>
            <a:ext cx="4141796" cy="3095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" y="-1270"/>
            <a:ext cx="8345170" cy="20828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 marR="30480" indent="4445" algn="just">
              <a:lnSpc>
                <a:spcPts val="4050"/>
              </a:lnSpc>
              <a:spcBef>
                <a:spcPts val="200"/>
              </a:spcBef>
            </a:pPr>
            <a:r>
              <a:rPr spc="-229" dirty="0">
                <a:latin typeface="Times New Roman"/>
                <a:cs typeface="Times New Roman"/>
              </a:rPr>
              <a:t>***3.4</a:t>
            </a:r>
            <a:r>
              <a:rPr sz="2300" b="0" dirty="0">
                <a:latin typeface="宋体"/>
                <a:cs typeface="宋体"/>
              </a:rPr>
              <a:t>一台他励直流电动机在稳定运行时，电枢反电</a:t>
            </a:r>
            <a:r>
              <a:rPr sz="2300" b="0" spc="85" dirty="0">
                <a:latin typeface="宋体"/>
                <a:cs typeface="宋体"/>
              </a:rPr>
              <a:t>势</a:t>
            </a:r>
            <a:r>
              <a:rPr spc="-204" dirty="0">
                <a:latin typeface="Times New Roman"/>
                <a:cs typeface="Times New Roman"/>
              </a:rPr>
              <a:t>E=E</a:t>
            </a:r>
            <a:r>
              <a:rPr sz="2550" spc="-307" baseline="-22875" dirty="0">
                <a:latin typeface="Times New Roman"/>
                <a:cs typeface="Times New Roman"/>
              </a:rPr>
              <a:t>1</a:t>
            </a:r>
            <a:r>
              <a:rPr sz="2300" b="0" spc="-130" dirty="0">
                <a:latin typeface="宋体"/>
                <a:cs typeface="宋体"/>
              </a:rPr>
              <a:t>，如</a:t>
            </a:r>
            <a:r>
              <a:rPr sz="2300" b="0" dirty="0">
                <a:latin typeface="宋体"/>
                <a:cs typeface="宋体"/>
              </a:rPr>
              <a:t>负载转</a:t>
            </a:r>
            <a:r>
              <a:rPr sz="2300" b="0" spc="85" dirty="0">
                <a:latin typeface="宋体"/>
                <a:cs typeface="宋体"/>
              </a:rPr>
              <a:t>矩</a:t>
            </a:r>
            <a:r>
              <a:rPr sz="2700" spc="-254" dirty="0">
                <a:latin typeface="Times New Roman"/>
                <a:cs typeface="Times New Roman"/>
              </a:rPr>
              <a:t>T</a:t>
            </a:r>
            <a:r>
              <a:rPr sz="2550" spc="-382" baseline="-22875" dirty="0">
                <a:latin typeface="Times New Roman"/>
                <a:cs typeface="Times New Roman"/>
              </a:rPr>
              <a:t>L</a:t>
            </a:r>
            <a:r>
              <a:rPr sz="2700" spc="-254" dirty="0">
                <a:latin typeface="Times New Roman"/>
                <a:cs typeface="Times New Roman"/>
              </a:rPr>
              <a:t>=</a:t>
            </a:r>
            <a:r>
              <a:rPr sz="2300" b="0" dirty="0">
                <a:latin typeface="宋体"/>
                <a:cs typeface="宋体"/>
              </a:rPr>
              <a:t>常数，外加电压和电枢电路中的电阻均不变，问</a:t>
            </a:r>
            <a:r>
              <a:rPr sz="2300" b="0" spc="-50" dirty="0">
                <a:latin typeface="宋体"/>
                <a:cs typeface="宋体"/>
              </a:rPr>
              <a:t>减</a:t>
            </a:r>
            <a:r>
              <a:rPr sz="2300" b="0" dirty="0">
                <a:latin typeface="宋体"/>
                <a:cs typeface="宋体"/>
              </a:rPr>
              <a:t>弱励磁使转速上升到新的稳定值后，电枢反电势将如何变化</a:t>
            </a:r>
            <a:r>
              <a:rPr sz="2300" b="0" spc="-25" dirty="0">
                <a:latin typeface="宋体"/>
                <a:cs typeface="宋体"/>
              </a:rPr>
              <a:t>？是</a:t>
            </a:r>
            <a:r>
              <a:rPr sz="2300" b="0" dirty="0">
                <a:latin typeface="宋体"/>
                <a:cs typeface="宋体"/>
              </a:rPr>
              <a:t>大于、小于还是等</a:t>
            </a:r>
            <a:r>
              <a:rPr sz="2300" b="0" spc="85" dirty="0">
                <a:latin typeface="宋体"/>
                <a:cs typeface="宋体"/>
              </a:rPr>
              <a:t>于</a:t>
            </a:r>
            <a:r>
              <a:rPr sz="2700" spc="-25" dirty="0">
                <a:latin typeface="Times New Roman"/>
                <a:cs typeface="Times New Roman"/>
              </a:rPr>
              <a:t>E</a:t>
            </a:r>
            <a:r>
              <a:rPr sz="2550" spc="-37" baseline="-22875" dirty="0">
                <a:latin typeface="Times New Roman"/>
                <a:cs typeface="Times New Roman"/>
              </a:rPr>
              <a:t>1</a:t>
            </a:r>
            <a:r>
              <a:rPr sz="2300" b="0" spc="-25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450" y="2190750"/>
            <a:ext cx="3705225" cy="590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825" y="2787650"/>
            <a:ext cx="4856480" cy="2694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25"/>
              </a:spcBef>
            </a:pPr>
            <a:r>
              <a:rPr sz="2700" b="1" spc="110" dirty="0">
                <a:solidFill>
                  <a:srgbClr val="FF3300"/>
                </a:solidFill>
                <a:latin typeface="微软雅黑"/>
                <a:cs typeface="微软雅黑"/>
              </a:rPr>
              <a:t>当</a:t>
            </a:r>
            <a:r>
              <a:rPr sz="3050" b="1" spc="-235" dirty="0">
                <a:solidFill>
                  <a:srgbClr val="FF3300"/>
                </a:solidFill>
                <a:latin typeface="Times New Roman"/>
                <a:cs typeface="Times New Roman"/>
              </a:rPr>
              <a:t>Φ</a:t>
            </a:r>
            <a:r>
              <a:rPr sz="3050" b="1" spc="-295" dirty="0">
                <a:solidFill>
                  <a:srgbClr val="FF3300"/>
                </a:solidFill>
                <a:latin typeface="Times New Roman"/>
                <a:cs typeface="Times New Roman"/>
              </a:rPr>
              <a:t> ↓</a:t>
            </a:r>
            <a:r>
              <a:rPr sz="2700" b="1" spc="-65" dirty="0">
                <a:solidFill>
                  <a:srgbClr val="FF3300"/>
                </a:solidFill>
                <a:latin typeface="微软雅黑"/>
                <a:cs typeface="微软雅黑"/>
              </a:rPr>
              <a:t>时，</a:t>
            </a:r>
            <a:r>
              <a:rPr sz="3050" b="1" spc="-185" dirty="0">
                <a:solidFill>
                  <a:srgbClr val="483BED"/>
                </a:solidFill>
                <a:latin typeface="Times New Roman"/>
                <a:cs typeface="Times New Roman"/>
              </a:rPr>
              <a:t>→ </a:t>
            </a:r>
            <a:r>
              <a:rPr sz="3050" b="1" spc="-25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925" b="1" spc="-37" baseline="-17094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3050" b="1" spc="-25" dirty="0">
                <a:solidFill>
                  <a:srgbClr val="FF3300"/>
                </a:solidFill>
                <a:latin typeface="Times New Roman"/>
                <a:cs typeface="Times New Roman"/>
              </a:rPr>
              <a:t>↑</a:t>
            </a:r>
            <a:endParaRPr sz="3050">
              <a:latin typeface="Times New Roman"/>
              <a:cs typeface="Times New Roman"/>
            </a:endParaRPr>
          </a:p>
          <a:p>
            <a:pPr marL="63500" marR="55880">
              <a:lnSpc>
                <a:spcPct val="129099"/>
              </a:lnSpc>
              <a:spcBef>
                <a:spcPts val="1575"/>
              </a:spcBef>
            </a:pPr>
            <a:r>
              <a:rPr sz="2700" b="1" spc="110" dirty="0">
                <a:solidFill>
                  <a:srgbClr val="FF3300"/>
                </a:solidFill>
                <a:latin typeface="微软雅黑"/>
                <a:cs typeface="微软雅黑"/>
              </a:rPr>
              <a:t>由</a:t>
            </a:r>
            <a:r>
              <a:rPr sz="3050" b="1" spc="-185" dirty="0">
                <a:solidFill>
                  <a:srgbClr val="FF3300"/>
                </a:solidFill>
                <a:latin typeface="Times New Roman"/>
                <a:cs typeface="Times New Roman"/>
              </a:rPr>
              <a:t>U=E+I</a:t>
            </a:r>
            <a:r>
              <a:rPr sz="2925" b="1" spc="-277" baseline="-21367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3050" b="1" spc="-185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925" b="1" spc="-277" baseline="-21367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700" b="1" spc="-185" dirty="0">
                <a:solidFill>
                  <a:srgbClr val="FF3300"/>
                </a:solidFill>
                <a:latin typeface="微软雅黑"/>
                <a:cs typeface="微软雅黑"/>
              </a:rPr>
              <a:t>，</a:t>
            </a:r>
            <a:r>
              <a:rPr sz="3050" b="1" spc="-18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sz="2700" b="1" spc="-185" dirty="0">
                <a:solidFill>
                  <a:srgbClr val="FF3300"/>
                </a:solidFill>
                <a:latin typeface="微软雅黑"/>
                <a:cs typeface="微软雅黑"/>
              </a:rPr>
              <a:t>＝</a:t>
            </a:r>
            <a:r>
              <a:rPr sz="3050" b="1" spc="-185" dirty="0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sz="2700" b="1" spc="-185" dirty="0">
                <a:solidFill>
                  <a:srgbClr val="FF3300"/>
                </a:solidFill>
                <a:latin typeface="微软雅黑"/>
                <a:cs typeface="微软雅黑"/>
              </a:rPr>
              <a:t>－</a:t>
            </a:r>
            <a:r>
              <a:rPr sz="3050" b="1" spc="-185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925" b="1" spc="-277" baseline="-21367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3050" b="1" spc="-185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925" b="1" spc="-277" baseline="-21367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700" b="1" spc="110" dirty="0">
                <a:solidFill>
                  <a:srgbClr val="FF3300"/>
                </a:solidFill>
                <a:latin typeface="微软雅黑"/>
                <a:cs typeface="微软雅黑"/>
              </a:rPr>
              <a:t>当</a:t>
            </a:r>
            <a:r>
              <a:rPr sz="3050" b="1" spc="-110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925" b="1" spc="-165" baseline="-21367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925" b="1" spc="-22" baseline="-21367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3050" b="1" spc="-50" dirty="0">
                <a:solidFill>
                  <a:srgbClr val="FF3300"/>
                </a:solidFill>
                <a:latin typeface="Times New Roman"/>
                <a:cs typeface="Times New Roman"/>
              </a:rPr>
              <a:t>↑</a:t>
            </a:r>
            <a:r>
              <a:rPr sz="2700" b="1" spc="-55" dirty="0">
                <a:solidFill>
                  <a:srgbClr val="FF3300"/>
                </a:solidFill>
                <a:latin typeface="微软雅黑"/>
                <a:cs typeface="微软雅黑"/>
              </a:rPr>
              <a:t>时， </a:t>
            </a:r>
            <a:r>
              <a:rPr sz="3050" b="1" spc="-285" dirty="0">
                <a:solidFill>
                  <a:srgbClr val="483BED"/>
                </a:solidFill>
                <a:latin typeface="Times New Roman"/>
                <a:cs typeface="Times New Roman"/>
              </a:rPr>
              <a:t>→E</a:t>
            </a:r>
            <a:r>
              <a:rPr sz="3050" b="1" spc="-260" dirty="0">
                <a:solidFill>
                  <a:srgbClr val="483BED"/>
                </a:solidFill>
                <a:latin typeface="Times New Roman"/>
                <a:cs typeface="Times New Roman"/>
              </a:rPr>
              <a:t> </a:t>
            </a:r>
            <a:r>
              <a:rPr sz="3050" b="1" spc="-35" dirty="0">
                <a:solidFill>
                  <a:srgbClr val="FF3300"/>
                </a:solidFill>
                <a:latin typeface="Times New Roman"/>
                <a:cs typeface="Times New Roman"/>
              </a:rPr>
              <a:t>↓</a:t>
            </a:r>
            <a:r>
              <a:rPr sz="2700" b="1" spc="-35" dirty="0">
                <a:solidFill>
                  <a:srgbClr val="FF3300"/>
                </a:solidFill>
                <a:latin typeface="微软雅黑"/>
                <a:cs typeface="微软雅黑"/>
              </a:rPr>
              <a:t>，</a:t>
            </a:r>
            <a:endParaRPr sz="270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2640"/>
              </a:spcBef>
              <a:tabLst>
                <a:tab pos="1793239" algn="l"/>
              </a:tabLst>
            </a:pPr>
            <a:r>
              <a:rPr sz="2700" b="1" spc="-15" dirty="0">
                <a:solidFill>
                  <a:srgbClr val="FF3300"/>
                </a:solidFill>
                <a:latin typeface="微软雅黑"/>
                <a:cs typeface="微软雅黑"/>
              </a:rPr>
              <a:t>所以</a:t>
            </a:r>
            <a:r>
              <a:rPr sz="2700" b="1" spc="-60" dirty="0">
                <a:solidFill>
                  <a:srgbClr val="FF3300"/>
                </a:solidFill>
                <a:latin typeface="微软雅黑"/>
                <a:cs typeface="微软雅黑"/>
              </a:rPr>
              <a:t>：</a:t>
            </a:r>
            <a:r>
              <a:rPr sz="2700" b="1" dirty="0">
                <a:solidFill>
                  <a:srgbClr val="FF3300"/>
                </a:solidFill>
                <a:latin typeface="微软雅黑"/>
                <a:cs typeface="微软雅黑"/>
              </a:rPr>
              <a:t>	</a:t>
            </a:r>
            <a:r>
              <a:rPr sz="3050" b="1" spc="-20" dirty="0">
                <a:solidFill>
                  <a:srgbClr val="FF3300"/>
                </a:solidFill>
                <a:latin typeface="Times New Roman"/>
                <a:cs typeface="Times New Roman"/>
              </a:rPr>
              <a:t>E&lt;E</a:t>
            </a:r>
            <a:r>
              <a:rPr sz="2925" b="1" spc="-30" baseline="-21367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endParaRPr sz="2925" baseline="-21367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0625" y="1647825"/>
            <a:ext cx="2066925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37" y="-1270"/>
            <a:ext cx="7849870" cy="15589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 marR="30480" indent="4445">
              <a:lnSpc>
                <a:spcPts val="4050"/>
              </a:lnSpc>
              <a:spcBef>
                <a:spcPts val="170"/>
              </a:spcBef>
            </a:pPr>
            <a:r>
              <a:rPr spc="-229" dirty="0">
                <a:latin typeface="Times New Roman"/>
                <a:cs typeface="Times New Roman"/>
              </a:rPr>
              <a:t>***3.6</a:t>
            </a:r>
            <a:r>
              <a:rPr sz="2300" b="0" dirty="0">
                <a:latin typeface="宋体"/>
                <a:cs typeface="宋体"/>
              </a:rPr>
              <a:t>已知他励直流电动机的铭牌数据如下</a:t>
            </a:r>
            <a:r>
              <a:rPr sz="2300" b="0" spc="-95" dirty="0">
                <a:latin typeface="宋体"/>
                <a:cs typeface="宋体"/>
              </a:rPr>
              <a:t>：</a:t>
            </a:r>
            <a:r>
              <a:rPr spc="-95" dirty="0">
                <a:latin typeface="Times New Roman"/>
                <a:cs typeface="Times New Roman"/>
              </a:rPr>
              <a:t>P</a:t>
            </a:r>
            <a:r>
              <a:rPr sz="2550" spc="-142" baseline="-22875" dirty="0">
                <a:latin typeface="Times New Roman"/>
                <a:cs typeface="Times New Roman"/>
              </a:rPr>
              <a:t>N</a:t>
            </a:r>
            <a:r>
              <a:rPr sz="2700" spc="-95" dirty="0">
                <a:latin typeface="Times New Roman"/>
                <a:cs typeface="Times New Roman"/>
              </a:rPr>
              <a:t>=7.5kW</a:t>
            </a:r>
            <a:r>
              <a:rPr sz="2300" b="0" spc="-95" dirty="0">
                <a:latin typeface="宋体"/>
                <a:cs typeface="宋体"/>
              </a:rPr>
              <a:t>， </a:t>
            </a:r>
            <a:r>
              <a:rPr sz="2700" spc="-250" dirty="0">
                <a:latin typeface="Times New Roman"/>
                <a:cs typeface="Times New Roman"/>
              </a:rPr>
              <a:t>U</a:t>
            </a:r>
            <a:r>
              <a:rPr sz="2550" spc="-375" baseline="-22875" dirty="0">
                <a:latin typeface="Times New Roman"/>
                <a:cs typeface="Times New Roman"/>
              </a:rPr>
              <a:t>N</a:t>
            </a:r>
            <a:r>
              <a:rPr sz="2700" spc="-250" dirty="0">
                <a:latin typeface="Times New Roman"/>
                <a:cs typeface="Times New Roman"/>
              </a:rPr>
              <a:t>=220V</a:t>
            </a:r>
            <a:r>
              <a:rPr sz="2300" b="0" spc="-250" dirty="0">
                <a:latin typeface="宋体"/>
                <a:cs typeface="宋体"/>
              </a:rPr>
              <a:t>，</a:t>
            </a:r>
            <a:r>
              <a:rPr sz="2700" spc="-250" dirty="0">
                <a:latin typeface="Times New Roman"/>
                <a:cs typeface="Times New Roman"/>
              </a:rPr>
              <a:t>n</a:t>
            </a:r>
            <a:r>
              <a:rPr sz="2550" spc="-375" baseline="-22875" dirty="0">
                <a:latin typeface="Times New Roman"/>
                <a:cs typeface="Times New Roman"/>
              </a:rPr>
              <a:t>N</a:t>
            </a:r>
            <a:r>
              <a:rPr sz="2700" spc="-250" dirty="0">
                <a:latin typeface="Times New Roman"/>
                <a:cs typeface="Times New Roman"/>
              </a:rPr>
              <a:t>=1500r/min</a:t>
            </a:r>
            <a:r>
              <a:rPr sz="2300" b="0" spc="-250" dirty="0">
                <a:latin typeface="宋体"/>
                <a:cs typeface="宋体"/>
              </a:rPr>
              <a:t>，</a:t>
            </a:r>
            <a:r>
              <a:rPr sz="2700" spc="-250" dirty="0">
                <a:latin typeface="Times New Roman"/>
                <a:cs typeface="Times New Roman"/>
              </a:rPr>
              <a:t>η</a:t>
            </a:r>
            <a:r>
              <a:rPr sz="2550" spc="-375" baseline="-22875" dirty="0">
                <a:latin typeface="Times New Roman"/>
                <a:cs typeface="Times New Roman"/>
              </a:rPr>
              <a:t>N</a:t>
            </a:r>
            <a:r>
              <a:rPr sz="2700" spc="-250" dirty="0">
                <a:latin typeface="Times New Roman"/>
                <a:cs typeface="Times New Roman"/>
              </a:rPr>
              <a:t>=88.5%</a:t>
            </a:r>
            <a:r>
              <a:rPr sz="2300" b="0" spc="-250" dirty="0">
                <a:latin typeface="宋体"/>
                <a:cs typeface="宋体"/>
              </a:rPr>
              <a:t>，</a:t>
            </a:r>
            <a:r>
              <a:rPr sz="2700" spc="-250" dirty="0">
                <a:latin typeface="Times New Roman"/>
                <a:cs typeface="Times New Roman"/>
              </a:rPr>
              <a:t>Ra=0.2Ω</a:t>
            </a:r>
            <a:r>
              <a:rPr sz="2300" b="0" dirty="0">
                <a:latin typeface="宋体"/>
                <a:cs typeface="宋体"/>
              </a:rPr>
              <a:t>。试求该电</a:t>
            </a:r>
            <a:r>
              <a:rPr sz="2300" b="0" spc="-50" dirty="0">
                <a:latin typeface="宋体"/>
                <a:cs typeface="宋体"/>
              </a:rPr>
              <a:t>机</a:t>
            </a:r>
            <a:r>
              <a:rPr sz="2300" b="0" dirty="0">
                <a:latin typeface="宋体"/>
                <a:cs typeface="宋体"/>
              </a:rPr>
              <a:t>的额定电流和额定转矩</a:t>
            </a:r>
            <a:r>
              <a:rPr sz="2300" b="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275" y="0"/>
            <a:ext cx="5695950" cy="6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2662" y="-12700"/>
            <a:ext cx="4321175" cy="608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b="0" spc="-75" dirty="0">
                <a:solidFill>
                  <a:srgbClr val="FF0000"/>
                </a:solidFill>
                <a:latin typeface="宋体"/>
                <a:cs typeface="宋体"/>
              </a:rPr>
              <a:t>直流电动机的额定值</a:t>
            </a:r>
            <a:endParaRPr sz="3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5" y="854075"/>
            <a:ext cx="8785225" cy="43611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85725" marR="976630" indent="-9525">
              <a:lnSpc>
                <a:spcPts val="2780"/>
              </a:lnSpc>
              <a:spcBef>
                <a:spcPts val="575"/>
              </a:spcBef>
            </a:pPr>
            <a:r>
              <a:rPr sz="2700" b="1" spc="15" dirty="0">
                <a:latin typeface="微软雅黑"/>
                <a:cs typeface="微软雅黑"/>
              </a:rPr>
              <a:t>额定值：</a:t>
            </a:r>
            <a:r>
              <a:rPr sz="2700" spc="-75" dirty="0">
                <a:latin typeface="宋体"/>
                <a:cs typeface="宋体"/>
              </a:rPr>
              <a:t>电机制造厂对电机正常运行时，对相关电量或机械量所规定的数据。</a:t>
            </a:r>
            <a:endParaRPr sz="2700">
              <a:latin typeface="宋体"/>
              <a:cs typeface="宋体"/>
            </a:endParaRPr>
          </a:p>
          <a:p>
            <a:pPr marL="76200">
              <a:lnSpc>
                <a:spcPct val="100000"/>
              </a:lnSpc>
              <a:spcBef>
                <a:spcPts val="1240"/>
              </a:spcBef>
            </a:pPr>
            <a:r>
              <a:rPr sz="2700" b="1" spc="15" dirty="0">
                <a:latin typeface="微软雅黑"/>
                <a:cs typeface="微软雅黑"/>
              </a:rPr>
              <a:t>额定工况：</a:t>
            </a:r>
            <a:r>
              <a:rPr sz="2700" spc="-75" dirty="0">
                <a:latin typeface="宋体"/>
                <a:cs typeface="宋体"/>
              </a:rPr>
              <a:t>在额定值运行</a:t>
            </a:r>
            <a:endParaRPr sz="2700">
              <a:latin typeface="宋体"/>
              <a:cs typeface="宋体"/>
            </a:endParaRPr>
          </a:p>
          <a:p>
            <a:pPr marL="447675" indent="-304800">
              <a:lnSpc>
                <a:spcPct val="100000"/>
              </a:lnSpc>
              <a:spcBef>
                <a:spcPts val="1585"/>
              </a:spcBef>
              <a:buSzPct val="112962"/>
              <a:buFont typeface="Times New Roman"/>
              <a:buAutoNum type="arabicPeriod"/>
              <a:tabLst>
                <a:tab pos="447675" algn="l"/>
              </a:tabLst>
            </a:pPr>
            <a:r>
              <a:rPr sz="2700" b="1" spc="30" dirty="0">
                <a:solidFill>
                  <a:srgbClr val="0000FF"/>
                </a:solidFill>
                <a:latin typeface="微软雅黑"/>
                <a:cs typeface="微软雅黑"/>
              </a:rPr>
              <a:t>额定功率</a:t>
            </a:r>
            <a:r>
              <a:rPr sz="3050" b="1" i="1" spc="-21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150" b="1" i="1" spc="-315" baseline="-15873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150" b="1" i="1" spc="-52" baseline="-1587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50" b="1" spc="-175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2700" spc="-75" dirty="0">
                <a:latin typeface="宋体"/>
                <a:cs typeface="宋体"/>
              </a:rPr>
              <a:t>电机轴上</a:t>
            </a:r>
            <a:r>
              <a:rPr sz="2700" spc="-75" dirty="0">
                <a:solidFill>
                  <a:srgbClr val="FF3300"/>
                </a:solidFill>
                <a:latin typeface="宋体"/>
                <a:cs typeface="宋体"/>
              </a:rPr>
              <a:t>输出</a:t>
            </a:r>
            <a:r>
              <a:rPr sz="2700" spc="-75" dirty="0">
                <a:latin typeface="宋体"/>
                <a:cs typeface="宋体"/>
              </a:rPr>
              <a:t>的机械功率</a:t>
            </a:r>
            <a:r>
              <a:rPr sz="3050" spc="-200" dirty="0">
                <a:latin typeface="Times New Roman"/>
                <a:cs typeface="Times New Roman"/>
              </a:rPr>
              <a:t>(</a:t>
            </a:r>
            <a:r>
              <a:rPr sz="2700" spc="-75" dirty="0">
                <a:latin typeface="宋体"/>
                <a:cs typeface="宋体"/>
              </a:rPr>
              <a:t>千瓦</a:t>
            </a:r>
            <a:r>
              <a:rPr sz="3050" spc="-200" dirty="0">
                <a:latin typeface="Times New Roman"/>
                <a:cs typeface="Times New Roman"/>
              </a:rPr>
              <a:t>)</a:t>
            </a:r>
            <a:r>
              <a:rPr sz="2700" spc="-50" dirty="0">
                <a:latin typeface="宋体"/>
                <a:cs typeface="宋体"/>
              </a:rPr>
              <a:t>。</a:t>
            </a:r>
            <a:endParaRPr sz="2700">
              <a:latin typeface="宋体"/>
              <a:cs typeface="宋体"/>
            </a:endParaRPr>
          </a:p>
          <a:p>
            <a:pPr marL="447675" indent="-304800">
              <a:lnSpc>
                <a:spcPct val="100000"/>
              </a:lnSpc>
              <a:spcBef>
                <a:spcPts val="390"/>
              </a:spcBef>
              <a:buSzPct val="112962"/>
              <a:buFont typeface="Times New Roman"/>
              <a:buAutoNum type="arabicPeriod"/>
              <a:tabLst>
                <a:tab pos="447675" algn="l"/>
              </a:tabLst>
            </a:pPr>
            <a:r>
              <a:rPr sz="2700" b="1" spc="30" dirty="0">
                <a:solidFill>
                  <a:srgbClr val="0000FF"/>
                </a:solidFill>
                <a:latin typeface="微软雅黑"/>
                <a:cs typeface="微软雅黑"/>
              </a:rPr>
              <a:t>额定电压</a:t>
            </a:r>
            <a:r>
              <a:rPr sz="3050" b="1" i="1" spc="-21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150" b="1" i="1" spc="-322" baseline="-15873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150" b="1" i="1" spc="-179" baseline="-1587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700" b="1" spc="75" dirty="0">
                <a:solidFill>
                  <a:srgbClr val="0000FF"/>
                </a:solidFill>
                <a:latin typeface="微软雅黑"/>
                <a:cs typeface="微软雅黑"/>
              </a:rPr>
              <a:t>：</a:t>
            </a:r>
            <a:r>
              <a:rPr sz="2700" spc="-85" dirty="0">
                <a:latin typeface="宋体"/>
                <a:cs typeface="宋体"/>
              </a:rPr>
              <a:t>额定工作情况下的</a:t>
            </a:r>
            <a:r>
              <a:rPr sz="2700" b="1" spc="25" dirty="0">
                <a:latin typeface="微软雅黑"/>
                <a:cs typeface="微软雅黑"/>
              </a:rPr>
              <a:t>电枢上</a:t>
            </a:r>
            <a:r>
              <a:rPr sz="2700" spc="-75" dirty="0">
                <a:latin typeface="宋体"/>
                <a:cs typeface="宋体"/>
              </a:rPr>
              <a:t>加的直流电压。</a:t>
            </a:r>
            <a:endParaRPr sz="2700">
              <a:latin typeface="宋体"/>
              <a:cs typeface="宋体"/>
            </a:endParaRPr>
          </a:p>
          <a:p>
            <a:pPr marL="133350" marR="852805" indent="304800">
              <a:lnSpc>
                <a:spcPct val="125000"/>
              </a:lnSpc>
              <a:spcBef>
                <a:spcPts val="450"/>
              </a:spcBef>
              <a:buSzPct val="112962"/>
              <a:buFont typeface="Times New Roman"/>
              <a:buAutoNum type="arabicPeriod"/>
              <a:tabLst>
                <a:tab pos="438150" algn="l"/>
                <a:tab pos="1104265" algn="l"/>
                <a:tab pos="4533265" algn="l"/>
              </a:tabLst>
            </a:pPr>
            <a:r>
              <a:rPr sz="2700" b="1" dirty="0">
                <a:solidFill>
                  <a:srgbClr val="0000FF"/>
                </a:solidFill>
                <a:latin typeface="微软雅黑"/>
                <a:cs typeface="微软雅黑"/>
              </a:rPr>
              <a:t>额定电</a:t>
            </a:r>
            <a:r>
              <a:rPr sz="2700" b="1" spc="120" dirty="0">
                <a:solidFill>
                  <a:srgbClr val="0000FF"/>
                </a:solidFill>
                <a:latin typeface="微软雅黑"/>
                <a:cs typeface="微软雅黑"/>
              </a:rPr>
              <a:t>流</a:t>
            </a:r>
            <a:r>
              <a:rPr sz="3050" b="1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150" b="1" i="1" spc="-60" baseline="-1984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00" b="1" spc="-40" dirty="0">
                <a:solidFill>
                  <a:srgbClr val="0000FF"/>
                </a:solidFill>
                <a:latin typeface="微软雅黑"/>
                <a:cs typeface="微软雅黑"/>
              </a:rPr>
              <a:t>：</a:t>
            </a:r>
            <a:r>
              <a:rPr sz="2700" b="1" spc="-16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700" spc="-75" dirty="0">
                <a:latin typeface="宋体"/>
                <a:cs typeface="宋体"/>
              </a:rPr>
              <a:t>额定电压下，轴上输出额定功率时</a:t>
            </a:r>
            <a:r>
              <a:rPr sz="2700" spc="-50" dirty="0">
                <a:latin typeface="宋体"/>
                <a:cs typeface="宋体"/>
              </a:rPr>
              <a:t>的</a:t>
            </a:r>
            <a:r>
              <a:rPr sz="2700" spc="-75" dirty="0">
                <a:latin typeface="宋体"/>
                <a:cs typeface="宋体"/>
              </a:rPr>
              <a:t>电</a:t>
            </a:r>
            <a:r>
              <a:rPr sz="2700" spc="-50" dirty="0">
                <a:latin typeface="宋体"/>
                <a:cs typeface="宋体"/>
              </a:rPr>
              <a:t>流</a:t>
            </a:r>
            <a:r>
              <a:rPr sz="2700" dirty="0">
                <a:latin typeface="宋体"/>
                <a:cs typeface="宋体"/>
              </a:rPr>
              <a:t>	</a:t>
            </a:r>
            <a:r>
              <a:rPr sz="2700" spc="-75" dirty="0">
                <a:latin typeface="宋体"/>
                <a:cs typeface="宋体"/>
              </a:rPr>
              <a:t>三者关系</a:t>
            </a:r>
            <a:r>
              <a:rPr sz="2700" spc="-10" dirty="0">
                <a:latin typeface="宋体"/>
                <a:cs typeface="宋体"/>
              </a:rPr>
              <a:t>：</a:t>
            </a:r>
            <a:r>
              <a:rPr sz="3050" spc="-10" dirty="0">
                <a:latin typeface="Times New Roman"/>
                <a:cs typeface="Times New Roman"/>
              </a:rPr>
              <a:t>P</a:t>
            </a:r>
            <a:r>
              <a:rPr sz="3000" spc="-15" baseline="-20833" dirty="0">
                <a:latin typeface="Times New Roman"/>
                <a:cs typeface="Times New Roman"/>
              </a:rPr>
              <a:t>N</a:t>
            </a:r>
            <a:r>
              <a:rPr sz="3050" spc="-10" dirty="0">
                <a:latin typeface="Times New Roman"/>
                <a:cs typeface="Times New Roman"/>
              </a:rPr>
              <a:t>=U</a:t>
            </a:r>
            <a:r>
              <a:rPr sz="3000" spc="-15" baseline="-20833" dirty="0">
                <a:latin typeface="Times New Roman"/>
                <a:cs typeface="Times New Roman"/>
              </a:rPr>
              <a:t>N</a:t>
            </a:r>
            <a:r>
              <a:rPr sz="3050" spc="-10" dirty="0">
                <a:latin typeface="Times New Roman"/>
                <a:cs typeface="Times New Roman"/>
              </a:rPr>
              <a:t>I</a:t>
            </a:r>
            <a:r>
              <a:rPr sz="3000" spc="-15" baseline="-20833" dirty="0">
                <a:latin typeface="Times New Roman"/>
                <a:cs typeface="Times New Roman"/>
              </a:rPr>
              <a:t>N</a:t>
            </a:r>
            <a:r>
              <a:rPr sz="3050" spc="-10" dirty="0">
                <a:latin typeface="Times New Roman"/>
                <a:cs typeface="Times New Roman"/>
              </a:rPr>
              <a:t>○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宋体"/>
                <a:cs typeface="宋体"/>
              </a:rPr>
              <a:t>（</a:t>
            </a:r>
            <a:r>
              <a:rPr sz="2700" spc="-825" dirty="0">
                <a:latin typeface="宋体"/>
                <a:cs typeface="宋体"/>
              </a:rPr>
              <a:t> </a:t>
            </a:r>
            <a:r>
              <a:rPr sz="3050" spc="50" dirty="0">
                <a:latin typeface="Times New Roman"/>
                <a:cs typeface="Times New Roman"/>
              </a:rPr>
              <a:t>○</a:t>
            </a:r>
            <a:r>
              <a:rPr sz="2700" spc="50" dirty="0">
                <a:latin typeface="宋体"/>
                <a:cs typeface="宋体"/>
              </a:rPr>
              <a:t>：</a:t>
            </a:r>
            <a:r>
              <a:rPr sz="2700" spc="-75" dirty="0">
                <a:latin typeface="宋体"/>
                <a:cs typeface="宋体"/>
              </a:rPr>
              <a:t>效率</a:t>
            </a:r>
            <a:r>
              <a:rPr sz="2700" spc="-50" dirty="0">
                <a:latin typeface="宋体"/>
                <a:cs typeface="宋体"/>
              </a:rPr>
              <a:t>）</a:t>
            </a:r>
            <a:endParaRPr sz="2700">
              <a:latin typeface="宋体"/>
              <a:cs typeface="宋体"/>
            </a:endParaRPr>
          </a:p>
          <a:p>
            <a:pPr marL="438784" indent="-343535">
              <a:lnSpc>
                <a:spcPct val="100000"/>
              </a:lnSpc>
              <a:spcBef>
                <a:spcPts val="1065"/>
              </a:spcBef>
              <a:buSzPct val="96296"/>
              <a:buAutoNum type="arabicPeriod"/>
              <a:tabLst>
                <a:tab pos="438784" algn="l"/>
              </a:tabLst>
            </a:pPr>
            <a:r>
              <a:rPr sz="2700" b="1" spc="15" dirty="0">
                <a:solidFill>
                  <a:srgbClr val="0000FF"/>
                </a:solidFill>
                <a:latin typeface="微软雅黑"/>
                <a:cs typeface="微软雅黑"/>
              </a:rPr>
              <a:t>额定转速</a:t>
            </a:r>
            <a:r>
              <a:rPr sz="3050" b="1" i="1" spc="-21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150" b="1" i="1" spc="-322" baseline="-15873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150" b="1" i="1" spc="-104" baseline="-1587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700" b="1" spc="75" dirty="0">
                <a:solidFill>
                  <a:srgbClr val="0000FF"/>
                </a:solidFill>
                <a:latin typeface="微软雅黑"/>
                <a:cs typeface="微软雅黑"/>
              </a:rPr>
              <a:t>：</a:t>
            </a:r>
            <a:r>
              <a:rPr sz="2700" spc="-30" dirty="0">
                <a:latin typeface="宋体"/>
                <a:cs typeface="宋体"/>
              </a:rPr>
              <a:t>在</a:t>
            </a:r>
            <a:r>
              <a:rPr sz="3050" spc="-190" dirty="0">
                <a:latin typeface="Times New Roman"/>
                <a:cs typeface="Times New Roman"/>
              </a:rPr>
              <a:t>P</a:t>
            </a:r>
            <a:r>
              <a:rPr sz="3000" spc="-284" baseline="-16666" dirty="0">
                <a:latin typeface="Times New Roman"/>
                <a:cs typeface="Times New Roman"/>
              </a:rPr>
              <a:t>N</a:t>
            </a:r>
            <a:r>
              <a:rPr sz="2700" spc="-190" dirty="0">
                <a:latin typeface="宋体"/>
                <a:cs typeface="宋体"/>
              </a:rPr>
              <a:t>，</a:t>
            </a:r>
            <a:r>
              <a:rPr sz="3050" spc="-190" dirty="0">
                <a:latin typeface="Times New Roman"/>
                <a:cs typeface="Times New Roman"/>
              </a:rPr>
              <a:t>U</a:t>
            </a:r>
            <a:r>
              <a:rPr sz="3000" spc="-284" baseline="-16666" dirty="0">
                <a:latin typeface="Times New Roman"/>
                <a:cs typeface="Times New Roman"/>
              </a:rPr>
              <a:t>N</a:t>
            </a:r>
            <a:r>
              <a:rPr sz="2700" spc="-190" dirty="0">
                <a:latin typeface="宋体"/>
                <a:cs typeface="宋体"/>
              </a:rPr>
              <a:t>，</a:t>
            </a:r>
            <a:r>
              <a:rPr sz="3050" spc="-190" dirty="0">
                <a:latin typeface="Times New Roman"/>
                <a:cs typeface="Times New Roman"/>
              </a:rPr>
              <a:t>I</a:t>
            </a:r>
            <a:r>
              <a:rPr sz="3000" spc="-284" baseline="-16666" dirty="0">
                <a:latin typeface="Times New Roman"/>
                <a:cs typeface="Times New Roman"/>
              </a:rPr>
              <a:t>N</a:t>
            </a:r>
            <a:r>
              <a:rPr sz="2700" spc="-70" dirty="0">
                <a:latin typeface="宋体"/>
                <a:cs typeface="宋体"/>
              </a:rPr>
              <a:t>时的转速。</a:t>
            </a:r>
            <a:endParaRPr sz="2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330" dirty="0">
                <a:latin typeface="Times New Roman"/>
                <a:cs typeface="Times New Roman"/>
              </a:rPr>
              <a:t>6</a:t>
            </a:r>
            <a:r>
              <a:rPr spc="-15" dirty="0"/>
              <a:t>、设计题</a:t>
            </a:r>
            <a:r>
              <a:rPr spc="-165" dirty="0"/>
              <a:t>（</a:t>
            </a:r>
            <a:r>
              <a:rPr sz="3050" spc="-165" dirty="0">
                <a:latin typeface="Times New Roman"/>
                <a:cs typeface="Times New Roman"/>
              </a:rPr>
              <a:t>10-</a:t>
            </a:r>
            <a:r>
              <a:rPr sz="3050" spc="-290" dirty="0">
                <a:latin typeface="Times New Roman"/>
                <a:cs typeface="Times New Roman"/>
              </a:rPr>
              <a:t>25</a:t>
            </a:r>
            <a:r>
              <a:rPr spc="-15" dirty="0"/>
              <a:t>分</a:t>
            </a:r>
            <a:r>
              <a:rPr spc="-50" dirty="0"/>
              <a:t>）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587" y="970280"/>
            <a:ext cx="7808595" cy="41306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370"/>
              </a:spcBef>
            </a:pPr>
            <a:r>
              <a:rPr sz="2300" dirty="0">
                <a:latin typeface="宋体"/>
                <a:cs typeface="宋体"/>
              </a:rPr>
              <a:t>试设计一条自动运输线，该运输线上有两台电动机</a:t>
            </a:r>
            <a:r>
              <a:rPr sz="2300" spc="-185" dirty="0">
                <a:latin typeface="宋体"/>
                <a:cs typeface="宋体"/>
              </a:rPr>
              <a:t>（</a:t>
            </a:r>
            <a:r>
              <a:rPr sz="2700" b="1" spc="-185" dirty="0">
                <a:latin typeface="Times New Roman"/>
                <a:cs typeface="Times New Roman"/>
              </a:rPr>
              <a:t>1M</a:t>
            </a:r>
            <a:r>
              <a:rPr sz="2300" spc="-50" dirty="0">
                <a:latin typeface="宋体"/>
                <a:cs typeface="宋体"/>
              </a:rPr>
              <a:t>和 </a:t>
            </a:r>
            <a:r>
              <a:rPr sz="2700" b="1" spc="-190" dirty="0">
                <a:latin typeface="Times New Roman"/>
                <a:cs typeface="Times New Roman"/>
              </a:rPr>
              <a:t>2M</a:t>
            </a:r>
            <a:r>
              <a:rPr sz="2300" spc="-190" dirty="0">
                <a:latin typeface="宋体"/>
                <a:cs typeface="宋体"/>
              </a:rPr>
              <a:t>），</a:t>
            </a:r>
            <a:r>
              <a:rPr sz="2700" b="1" spc="-190" dirty="0">
                <a:latin typeface="Times New Roman"/>
                <a:cs typeface="Times New Roman"/>
              </a:rPr>
              <a:t>1M</a:t>
            </a:r>
            <a:r>
              <a:rPr sz="2300" dirty="0">
                <a:latin typeface="宋体"/>
                <a:cs typeface="宋体"/>
              </a:rPr>
              <a:t>拖动运输机</a:t>
            </a:r>
            <a:r>
              <a:rPr sz="2300" spc="-185" dirty="0">
                <a:latin typeface="宋体"/>
                <a:cs typeface="宋体"/>
              </a:rPr>
              <a:t>，</a:t>
            </a:r>
            <a:r>
              <a:rPr sz="2700" b="1" spc="-185" dirty="0">
                <a:latin typeface="Times New Roman"/>
                <a:cs typeface="Times New Roman"/>
              </a:rPr>
              <a:t>2M</a:t>
            </a:r>
            <a:r>
              <a:rPr sz="2300" dirty="0">
                <a:latin typeface="宋体"/>
                <a:cs typeface="宋体"/>
              </a:rPr>
              <a:t>拖动卸料机，该系统需要满足</a:t>
            </a:r>
            <a:r>
              <a:rPr sz="2300" spc="-50" dirty="0">
                <a:latin typeface="宋体"/>
                <a:cs typeface="宋体"/>
              </a:rPr>
              <a:t>以</a:t>
            </a:r>
            <a:r>
              <a:rPr sz="2300" dirty="0">
                <a:latin typeface="宋体"/>
                <a:cs typeface="宋体"/>
              </a:rPr>
              <a:t>下条件</a:t>
            </a:r>
            <a:r>
              <a:rPr sz="2300" spc="-50" dirty="0"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300" spc="-155" dirty="0">
                <a:latin typeface="宋体"/>
                <a:cs typeface="宋体"/>
              </a:rPr>
              <a:t>（</a:t>
            </a:r>
            <a:r>
              <a:rPr sz="2700" b="1" spc="-155" dirty="0">
                <a:latin typeface="Times New Roman"/>
                <a:cs typeface="Times New Roman"/>
              </a:rPr>
              <a:t>1</a:t>
            </a:r>
            <a:r>
              <a:rPr sz="2300" spc="-155" dirty="0">
                <a:latin typeface="宋体"/>
                <a:cs typeface="宋体"/>
              </a:rPr>
              <a:t>）</a:t>
            </a:r>
            <a:r>
              <a:rPr sz="2700" b="1" spc="-155" dirty="0">
                <a:latin typeface="Times New Roman"/>
                <a:cs typeface="Times New Roman"/>
              </a:rPr>
              <a:t>1M</a:t>
            </a:r>
            <a:r>
              <a:rPr sz="2300" dirty="0">
                <a:latin typeface="宋体"/>
                <a:cs typeface="宋体"/>
              </a:rPr>
              <a:t>先启动后，才允许</a:t>
            </a:r>
            <a:r>
              <a:rPr sz="2700" b="1" spc="-290" dirty="0">
                <a:latin typeface="Times New Roman"/>
                <a:cs typeface="Times New Roman"/>
              </a:rPr>
              <a:t>2M</a:t>
            </a:r>
            <a:r>
              <a:rPr sz="2300" dirty="0">
                <a:latin typeface="宋体"/>
                <a:cs typeface="宋体"/>
              </a:rPr>
              <a:t>启动</a:t>
            </a:r>
            <a:r>
              <a:rPr sz="2300" spc="-50" dirty="0">
                <a:latin typeface="宋体"/>
                <a:cs typeface="宋体"/>
              </a:rPr>
              <a:t>；</a:t>
            </a:r>
            <a:endParaRPr sz="2300">
              <a:latin typeface="宋体"/>
              <a:cs typeface="宋体"/>
            </a:endParaRPr>
          </a:p>
          <a:p>
            <a:pPr marL="12700" marR="24130">
              <a:lnSpc>
                <a:spcPts val="4050"/>
              </a:lnSpc>
              <a:spcBef>
                <a:spcPts val="270"/>
              </a:spcBef>
            </a:pPr>
            <a:r>
              <a:rPr sz="2300" spc="-130" dirty="0">
                <a:latin typeface="宋体"/>
                <a:cs typeface="宋体"/>
              </a:rPr>
              <a:t>（</a:t>
            </a:r>
            <a:r>
              <a:rPr sz="2700" b="1" spc="-130" dirty="0">
                <a:latin typeface="Times New Roman"/>
                <a:cs typeface="Times New Roman"/>
              </a:rPr>
              <a:t>2</a:t>
            </a:r>
            <a:r>
              <a:rPr sz="2300" spc="-130" dirty="0">
                <a:latin typeface="宋体"/>
                <a:cs typeface="宋体"/>
              </a:rPr>
              <a:t>）</a:t>
            </a:r>
            <a:r>
              <a:rPr sz="2700" b="1" spc="-130" dirty="0">
                <a:latin typeface="Times New Roman"/>
                <a:cs typeface="Times New Roman"/>
              </a:rPr>
              <a:t>2M </a:t>
            </a:r>
            <a:r>
              <a:rPr sz="2300" dirty="0">
                <a:latin typeface="宋体"/>
                <a:cs typeface="宋体"/>
              </a:rPr>
              <a:t>先停止，经一段时间后</a:t>
            </a:r>
            <a:r>
              <a:rPr sz="2700" b="1" spc="-229" dirty="0">
                <a:latin typeface="Times New Roman"/>
                <a:cs typeface="Times New Roman"/>
              </a:rPr>
              <a:t>1M </a:t>
            </a:r>
            <a:r>
              <a:rPr sz="2300" dirty="0">
                <a:latin typeface="宋体"/>
                <a:cs typeface="宋体"/>
              </a:rPr>
              <a:t>才自动停止</a:t>
            </a:r>
            <a:r>
              <a:rPr sz="2300" spc="-185" dirty="0">
                <a:latin typeface="宋体"/>
                <a:cs typeface="宋体"/>
              </a:rPr>
              <a:t>，</a:t>
            </a:r>
            <a:r>
              <a:rPr sz="2700" b="1" spc="-185" dirty="0">
                <a:latin typeface="Times New Roman"/>
                <a:cs typeface="Times New Roman"/>
              </a:rPr>
              <a:t>2M</a:t>
            </a:r>
            <a:r>
              <a:rPr sz="2300" dirty="0">
                <a:latin typeface="宋体"/>
                <a:cs typeface="宋体"/>
              </a:rPr>
              <a:t>还可</a:t>
            </a:r>
            <a:r>
              <a:rPr sz="2300" spc="-50" dirty="0">
                <a:latin typeface="宋体"/>
                <a:cs typeface="宋体"/>
              </a:rPr>
              <a:t>单</a:t>
            </a:r>
            <a:r>
              <a:rPr sz="2300" dirty="0">
                <a:latin typeface="宋体"/>
                <a:cs typeface="宋体"/>
              </a:rPr>
              <a:t>独停止</a:t>
            </a:r>
            <a:r>
              <a:rPr sz="2300" spc="-50" dirty="0">
                <a:latin typeface="宋体"/>
                <a:cs typeface="宋体"/>
              </a:rPr>
              <a:t>；</a:t>
            </a:r>
            <a:endParaRPr sz="2300">
              <a:latin typeface="宋体"/>
              <a:cs typeface="宋体"/>
            </a:endParaRPr>
          </a:p>
          <a:p>
            <a:pPr marL="12700" marR="1443355">
              <a:lnSpc>
                <a:spcPts val="4050"/>
              </a:lnSpc>
            </a:pPr>
            <a:r>
              <a:rPr sz="2300" spc="-75" dirty="0">
                <a:latin typeface="宋体"/>
                <a:cs typeface="宋体"/>
              </a:rPr>
              <a:t>（</a:t>
            </a:r>
            <a:r>
              <a:rPr sz="2700" b="1" spc="-75" dirty="0">
                <a:latin typeface="Times New Roman"/>
                <a:cs typeface="Times New Roman"/>
              </a:rPr>
              <a:t>3</a:t>
            </a:r>
            <a:r>
              <a:rPr sz="2300" spc="-75" dirty="0">
                <a:latin typeface="宋体"/>
                <a:cs typeface="宋体"/>
              </a:rPr>
              <a:t>）</a:t>
            </a:r>
            <a:r>
              <a:rPr sz="2300" dirty="0">
                <a:latin typeface="宋体"/>
                <a:cs typeface="宋体"/>
              </a:rPr>
              <a:t>两台电动机均有短路保护和长期过载保护</a:t>
            </a:r>
            <a:r>
              <a:rPr sz="2300" spc="-50" dirty="0">
                <a:latin typeface="宋体"/>
                <a:cs typeface="宋体"/>
              </a:rPr>
              <a:t>。</a:t>
            </a:r>
            <a:r>
              <a:rPr sz="2300" dirty="0">
                <a:latin typeface="宋体"/>
                <a:cs typeface="宋体"/>
              </a:rPr>
              <a:t>要求绘出主电路和控制电路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7375" y="5438775"/>
            <a:ext cx="3276600" cy="60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09912" y="5359400"/>
            <a:ext cx="414178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25" dirty="0" smtClean="0">
                <a:solidFill>
                  <a:srgbClr val="FF0000"/>
                </a:solidFill>
                <a:latin typeface="微软雅黑"/>
                <a:cs typeface="微软雅黑"/>
              </a:rPr>
              <a:t>基本在第</a:t>
            </a:r>
            <a:r>
              <a:rPr lang="en-US" sz="4200" b="1" spc="-25" dirty="0" smtClean="0">
                <a:solidFill>
                  <a:srgbClr val="FF0000"/>
                </a:solidFill>
                <a:latin typeface="微软雅黑"/>
                <a:cs typeface="微软雅黑"/>
              </a:rPr>
              <a:t>6</a:t>
            </a:r>
            <a:r>
              <a:rPr lang="zh-CN" altLang="en-US" sz="4200" b="1" spc="-25" dirty="0" smtClean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lang="en-US" altLang="zh-CN" sz="4200" b="1" spc="-25" dirty="0" smtClean="0">
                <a:solidFill>
                  <a:srgbClr val="FF0000"/>
                </a:solidFill>
                <a:latin typeface="微软雅黑"/>
                <a:cs typeface="微软雅黑"/>
              </a:rPr>
              <a:t>7</a:t>
            </a:r>
            <a:r>
              <a:rPr sz="4200" b="1" spc="-25" dirty="0" smtClean="0">
                <a:solidFill>
                  <a:srgbClr val="FF0000"/>
                </a:solidFill>
                <a:latin typeface="微软雅黑"/>
                <a:cs typeface="微软雅黑"/>
              </a:rPr>
              <a:t>章</a:t>
            </a:r>
            <a:endParaRPr sz="42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" y="-1270"/>
            <a:ext cx="8440420" cy="15589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 marR="30480" indent="4445">
              <a:lnSpc>
                <a:spcPts val="4050"/>
              </a:lnSpc>
              <a:spcBef>
                <a:spcPts val="170"/>
              </a:spcBef>
            </a:pPr>
            <a:r>
              <a:rPr spc="-229" dirty="0">
                <a:latin typeface="Times New Roman"/>
                <a:cs typeface="Times New Roman"/>
              </a:rPr>
              <a:t>***3.6</a:t>
            </a:r>
            <a:r>
              <a:rPr sz="2300" b="0" dirty="0">
                <a:latin typeface="宋体"/>
                <a:cs typeface="宋体"/>
              </a:rPr>
              <a:t>已知他励直流电动机的铭牌数据如下</a:t>
            </a:r>
            <a:r>
              <a:rPr sz="2300" b="0" spc="-95" dirty="0">
                <a:latin typeface="宋体"/>
                <a:cs typeface="宋体"/>
              </a:rPr>
              <a:t>：</a:t>
            </a:r>
            <a:r>
              <a:rPr spc="-95" dirty="0">
                <a:latin typeface="Times New Roman"/>
                <a:cs typeface="Times New Roman"/>
              </a:rPr>
              <a:t>P</a:t>
            </a:r>
            <a:r>
              <a:rPr sz="2550" spc="-142" baseline="-22875" dirty="0">
                <a:latin typeface="Times New Roman"/>
                <a:cs typeface="Times New Roman"/>
              </a:rPr>
              <a:t>N</a:t>
            </a:r>
            <a:r>
              <a:rPr sz="2700" spc="-95" dirty="0">
                <a:latin typeface="Times New Roman"/>
                <a:cs typeface="Times New Roman"/>
              </a:rPr>
              <a:t>=7.5kW</a:t>
            </a:r>
            <a:r>
              <a:rPr sz="2300" b="0" spc="-95" dirty="0">
                <a:latin typeface="宋体"/>
                <a:cs typeface="宋体"/>
              </a:rPr>
              <a:t>， </a:t>
            </a:r>
            <a:r>
              <a:rPr sz="2700" spc="-250" dirty="0">
                <a:latin typeface="Times New Roman"/>
                <a:cs typeface="Times New Roman"/>
              </a:rPr>
              <a:t>U</a:t>
            </a:r>
            <a:r>
              <a:rPr sz="2550" spc="-375" baseline="-22875" dirty="0">
                <a:latin typeface="Times New Roman"/>
                <a:cs typeface="Times New Roman"/>
              </a:rPr>
              <a:t>N</a:t>
            </a:r>
            <a:r>
              <a:rPr sz="2700" spc="-250" dirty="0">
                <a:latin typeface="Times New Roman"/>
                <a:cs typeface="Times New Roman"/>
              </a:rPr>
              <a:t>=220V</a:t>
            </a:r>
            <a:r>
              <a:rPr sz="2300" b="0" spc="-250" dirty="0">
                <a:latin typeface="宋体"/>
                <a:cs typeface="宋体"/>
              </a:rPr>
              <a:t>，</a:t>
            </a:r>
            <a:r>
              <a:rPr sz="2700" spc="-250" dirty="0">
                <a:latin typeface="Times New Roman"/>
                <a:cs typeface="Times New Roman"/>
              </a:rPr>
              <a:t>n</a:t>
            </a:r>
            <a:r>
              <a:rPr sz="2550" spc="-375" baseline="-22875" dirty="0">
                <a:latin typeface="Times New Roman"/>
                <a:cs typeface="Times New Roman"/>
              </a:rPr>
              <a:t>N</a:t>
            </a:r>
            <a:r>
              <a:rPr sz="2700" spc="-250" dirty="0">
                <a:latin typeface="Times New Roman"/>
                <a:cs typeface="Times New Roman"/>
              </a:rPr>
              <a:t>=1500r/min</a:t>
            </a:r>
            <a:r>
              <a:rPr sz="2300" b="0" spc="-250" dirty="0">
                <a:latin typeface="宋体"/>
                <a:cs typeface="宋体"/>
              </a:rPr>
              <a:t>，</a:t>
            </a:r>
            <a:r>
              <a:rPr sz="2700" spc="-250" dirty="0">
                <a:latin typeface="Times New Roman"/>
                <a:cs typeface="Times New Roman"/>
              </a:rPr>
              <a:t>η</a:t>
            </a:r>
            <a:r>
              <a:rPr sz="2550" spc="-375" baseline="-22875" dirty="0">
                <a:latin typeface="Times New Roman"/>
                <a:cs typeface="Times New Roman"/>
              </a:rPr>
              <a:t>N</a:t>
            </a:r>
            <a:r>
              <a:rPr sz="2700" spc="-250" dirty="0">
                <a:latin typeface="Times New Roman"/>
                <a:cs typeface="Times New Roman"/>
              </a:rPr>
              <a:t>=88.5%</a:t>
            </a:r>
            <a:r>
              <a:rPr sz="2300" b="0" spc="-250" dirty="0">
                <a:latin typeface="宋体"/>
                <a:cs typeface="宋体"/>
              </a:rPr>
              <a:t>，</a:t>
            </a:r>
            <a:r>
              <a:rPr sz="2700" spc="-250" dirty="0">
                <a:latin typeface="Times New Roman"/>
                <a:cs typeface="Times New Roman"/>
              </a:rPr>
              <a:t>Ra=0.2Ω</a:t>
            </a:r>
            <a:r>
              <a:rPr sz="2300" b="0" dirty="0">
                <a:latin typeface="宋体"/>
                <a:cs typeface="宋体"/>
              </a:rPr>
              <a:t>。试求该电机的</a:t>
            </a:r>
            <a:r>
              <a:rPr sz="2300" b="0" spc="-50" dirty="0">
                <a:latin typeface="宋体"/>
                <a:cs typeface="宋体"/>
              </a:rPr>
              <a:t>额</a:t>
            </a:r>
            <a:r>
              <a:rPr sz="2300" b="0" dirty="0">
                <a:latin typeface="宋体"/>
                <a:cs typeface="宋体"/>
              </a:rPr>
              <a:t>定电流和额定转矩</a:t>
            </a:r>
            <a:r>
              <a:rPr sz="2300" b="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325" y="1885950"/>
            <a:ext cx="4572000" cy="847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125" y="3057525"/>
            <a:ext cx="5229225" cy="84772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775" y="1200150"/>
            <a:ext cx="8372475" cy="5302250"/>
            <a:chOff x="231775" y="1200150"/>
            <a:chExt cx="8372475" cy="5302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1397" y="3785786"/>
              <a:ext cx="2989475" cy="27163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775" y="1200150"/>
              <a:ext cx="3771900" cy="866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775" y="2066925"/>
              <a:ext cx="6391275" cy="761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975" y="2867025"/>
              <a:ext cx="3124200" cy="838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775" y="3733800"/>
              <a:ext cx="5448300" cy="7048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775" y="4533900"/>
              <a:ext cx="5229225" cy="847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2350" y="2733675"/>
              <a:ext cx="3771900" cy="10191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800" y="-20320"/>
            <a:ext cx="812165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30480" indent="-5080">
              <a:lnSpc>
                <a:spcPct val="125000"/>
              </a:lnSpc>
              <a:spcBef>
                <a:spcPts val="100"/>
              </a:spcBef>
            </a:pPr>
            <a:r>
              <a:rPr spc="-225" dirty="0">
                <a:latin typeface="Times New Roman"/>
                <a:cs typeface="Times New Roman"/>
              </a:rPr>
              <a:t>3.8</a:t>
            </a:r>
            <a:r>
              <a:rPr sz="2300" b="0" spc="-15" dirty="0">
                <a:latin typeface="宋体"/>
                <a:cs typeface="宋体"/>
              </a:rPr>
              <a:t>一台他励直流电动机的铭牌数据为：</a:t>
            </a:r>
            <a:r>
              <a:rPr spc="-204" dirty="0">
                <a:latin typeface="Times New Roman"/>
                <a:cs typeface="Times New Roman"/>
              </a:rPr>
              <a:t>P</a:t>
            </a:r>
            <a:r>
              <a:rPr sz="2550" spc="-307" baseline="-22875" dirty="0">
                <a:latin typeface="Times New Roman"/>
                <a:cs typeface="Times New Roman"/>
              </a:rPr>
              <a:t>N</a:t>
            </a:r>
            <a:r>
              <a:rPr sz="2700" spc="-204" dirty="0">
                <a:latin typeface="Times New Roman"/>
                <a:cs typeface="Times New Roman"/>
              </a:rPr>
              <a:t>=5.5kW</a:t>
            </a:r>
            <a:r>
              <a:rPr sz="2300" b="0" spc="-204" dirty="0">
                <a:latin typeface="宋体"/>
                <a:cs typeface="宋体"/>
              </a:rPr>
              <a:t>，</a:t>
            </a:r>
            <a:r>
              <a:rPr sz="2700" spc="-204" dirty="0">
                <a:latin typeface="Times New Roman"/>
                <a:cs typeface="Times New Roman"/>
              </a:rPr>
              <a:t>U</a:t>
            </a:r>
            <a:r>
              <a:rPr sz="2550" spc="-307" baseline="-22875" dirty="0">
                <a:latin typeface="Times New Roman"/>
                <a:cs typeface="Times New Roman"/>
              </a:rPr>
              <a:t>N</a:t>
            </a:r>
            <a:r>
              <a:rPr sz="2700" spc="60" dirty="0">
                <a:latin typeface="Times New Roman"/>
                <a:cs typeface="Times New Roman"/>
              </a:rPr>
              <a:t>= </a:t>
            </a:r>
            <a:r>
              <a:rPr sz="2700" spc="-130" dirty="0">
                <a:latin typeface="Times New Roman"/>
                <a:cs typeface="Times New Roman"/>
              </a:rPr>
              <a:t>10V</a:t>
            </a:r>
            <a:r>
              <a:rPr sz="2300" b="0" spc="-130" dirty="0">
                <a:latin typeface="宋体"/>
                <a:cs typeface="宋体"/>
              </a:rPr>
              <a:t>， </a:t>
            </a:r>
            <a:r>
              <a:rPr sz="2700" spc="-250" dirty="0">
                <a:latin typeface="Times New Roman"/>
                <a:cs typeface="Times New Roman"/>
              </a:rPr>
              <a:t>I</a:t>
            </a:r>
            <a:r>
              <a:rPr sz="2550" spc="-375" baseline="-22875" dirty="0">
                <a:latin typeface="Times New Roman"/>
                <a:cs typeface="Times New Roman"/>
              </a:rPr>
              <a:t>N</a:t>
            </a:r>
            <a:r>
              <a:rPr sz="2700" spc="-250" dirty="0">
                <a:latin typeface="Times New Roman"/>
                <a:cs typeface="Times New Roman"/>
              </a:rPr>
              <a:t>=62A</a:t>
            </a:r>
            <a:r>
              <a:rPr sz="2300" b="0" spc="-250" dirty="0">
                <a:latin typeface="宋体"/>
                <a:cs typeface="宋体"/>
              </a:rPr>
              <a:t>，</a:t>
            </a:r>
            <a:r>
              <a:rPr sz="2700" spc="-250" dirty="0">
                <a:latin typeface="Times New Roman"/>
                <a:cs typeface="Times New Roman"/>
              </a:rPr>
              <a:t>n</a:t>
            </a:r>
            <a:r>
              <a:rPr sz="2550" spc="-375" baseline="-22875" dirty="0">
                <a:latin typeface="Times New Roman"/>
                <a:cs typeface="Times New Roman"/>
              </a:rPr>
              <a:t>N</a:t>
            </a:r>
            <a:r>
              <a:rPr sz="2700" spc="-250" dirty="0">
                <a:latin typeface="Times New Roman"/>
                <a:cs typeface="Times New Roman"/>
              </a:rPr>
              <a:t>=1000r/min</a:t>
            </a:r>
            <a:r>
              <a:rPr sz="2300" b="0" spc="-45" dirty="0">
                <a:latin typeface="宋体"/>
                <a:cs typeface="宋体"/>
              </a:rPr>
              <a:t>，试绘出它的固有机械特性曲线。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7945" marR="30480" indent="4445">
              <a:lnSpc>
                <a:spcPts val="4050"/>
              </a:lnSpc>
              <a:spcBef>
                <a:spcPts val="170"/>
              </a:spcBef>
            </a:pPr>
            <a:r>
              <a:rPr spc="-225" dirty="0">
                <a:latin typeface="Times New Roman"/>
                <a:cs typeface="Times New Roman"/>
              </a:rPr>
              <a:t>3.9</a:t>
            </a:r>
            <a:r>
              <a:rPr sz="2300" b="0" spc="-15" dirty="0">
                <a:latin typeface="宋体"/>
                <a:cs typeface="宋体"/>
              </a:rPr>
              <a:t>一台并励直流电动机的技术数据如下：</a:t>
            </a:r>
            <a:r>
              <a:rPr spc="-204" dirty="0">
                <a:latin typeface="Times New Roman"/>
                <a:cs typeface="Times New Roman"/>
              </a:rPr>
              <a:t>P</a:t>
            </a:r>
            <a:r>
              <a:rPr sz="2550" spc="-307" baseline="-22875" dirty="0">
                <a:latin typeface="Times New Roman"/>
                <a:cs typeface="Times New Roman"/>
              </a:rPr>
              <a:t>N</a:t>
            </a:r>
            <a:r>
              <a:rPr sz="2700" spc="-204" dirty="0">
                <a:latin typeface="Times New Roman"/>
                <a:cs typeface="Times New Roman"/>
              </a:rPr>
              <a:t>=5.5kW</a:t>
            </a:r>
            <a:r>
              <a:rPr sz="2300" b="0" spc="-204" dirty="0">
                <a:latin typeface="宋体"/>
                <a:cs typeface="宋体"/>
              </a:rPr>
              <a:t>，</a:t>
            </a:r>
            <a:r>
              <a:rPr sz="2700" spc="-204" dirty="0">
                <a:latin typeface="Times New Roman"/>
                <a:cs typeface="Times New Roman"/>
              </a:rPr>
              <a:t>U</a:t>
            </a:r>
            <a:r>
              <a:rPr sz="2550" spc="-307" baseline="-22875" dirty="0">
                <a:latin typeface="Times New Roman"/>
                <a:cs typeface="Times New Roman"/>
              </a:rPr>
              <a:t>N</a:t>
            </a:r>
            <a:r>
              <a:rPr sz="2700" spc="70" dirty="0">
                <a:latin typeface="Times New Roman"/>
                <a:cs typeface="Times New Roman"/>
              </a:rPr>
              <a:t>= </a:t>
            </a:r>
            <a:r>
              <a:rPr sz="2700" spc="-20" dirty="0">
                <a:latin typeface="Times New Roman"/>
                <a:cs typeface="Times New Roman"/>
              </a:rPr>
              <a:t>10V</a:t>
            </a:r>
            <a:r>
              <a:rPr sz="2300" b="0" spc="-20" dirty="0">
                <a:latin typeface="宋体"/>
                <a:cs typeface="宋体"/>
              </a:rPr>
              <a:t>， </a:t>
            </a:r>
            <a:r>
              <a:rPr sz="2700" spc="-215" dirty="0">
                <a:latin typeface="Times New Roman"/>
                <a:cs typeface="Times New Roman"/>
              </a:rPr>
              <a:t>I</a:t>
            </a:r>
            <a:r>
              <a:rPr sz="2550" spc="-322" baseline="-22875" dirty="0">
                <a:latin typeface="Times New Roman"/>
                <a:cs typeface="Times New Roman"/>
              </a:rPr>
              <a:t>N</a:t>
            </a:r>
            <a:r>
              <a:rPr sz="2700" spc="-215" dirty="0">
                <a:latin typeface="Times New Roman"/>
                <a:cs typeface="Times New Roman"/>
              </a:rPr>
              <a:t>=61A</a:t>
            </a:r>
            <a:r>
              <a:rPr sz="2300" b="0" spc="-30" dirty="0">
                <a:latin typeface="宋体"/>
                <a:cs typeface="宋体"/>
              </a:rPr>
              <a:t>，额定励磁电流</a:t>
            </a:r>
            <a:r>
              <a:rPr sz="2700" spc="-245" dirty="0">
                <a:latin typeface="Times New Roman"/>
                <a:cs typeface="Times New Roman"/>
              </a:rPr>
              <a:t>I</a:t>
            </a:r>
            <a:r>
              <a:rPr sz="2550" spc="-367" baseline="-22875" dirty="0">
                <a:latin typeface="Times New Roman"/>
                <a:cs typeface="Times New Roman"/>
              </a:rPr>
              <a:t>fN</a:t>
            </a:r>
            <a:r>
              <a:rPr sz="2700" spc="-245" dirty="0">
                <a:latin typeface="Times New Roman"/>
                <a:cs typeface="Times New Roman"/>
              </a:rPr>
              <a:t>=2A</a:t>
            </a:r>
            <a:r>
              <a:rPr sz="2300" b="0" spc="-245" dirty="0">
                <a:latin typeface="宋体"/>
                <a:cs typeface="宋体"/>
              </a:rPr>
              <a:t>，</a:t>
            </a:r>
            <a:r>
              <a:rPr sz="2700" spc="-245" dirty="0">
                <a:latin typeface="Times New Roman"/>
                <a:cs typeface="Times New Roman"/>
              </a:rPr>
              <a:t>n</a:t>
            </a:r>
            <a:r>
              <a:rPr sz="2550" spc="-367" baseline="-22875" dirty="0">
                <a:latin typeface="Times New Roman"/>
                <a:cs typeface="Times New Roman"/>
              </a:rPr>
              <a:t>N</a:t>
            </a:r>
            <a:r>
              <a:rPr sz="2700" spc="-245" dirty="0">
                <a:latin typeface="Times New Roman"/>
                <a:cs typeface="Times New Roman"/>
              </a:rPr>
              <a:t>=1500r/min</a:t>
            </a:r>
            <a:r>
              <a:rPr sz="2300" b="0" spc="-35" dirty="0">
                <a:latin typeface="宋体"/>
                <a:cs typeface="宋体"/>
              </a:rPr>
              <a:t>，电枢电阻</a:t>
            </a:r>
            <a:r>
              <a:rPr sz="2700" spc="-225" dirty="0">
                <a:latin typeface="Times New Roman"/>
                <a:cs typeface="Times New Roman"/>
              </a:rPr>
              <a:t>R</a:t>
            </a:r>
            <a:r>
              <a:rPr sz="2550" spc="-337" baseline="-22875" dirty="0">
                <a:latin typeface="Times New Roman"/>
                <a:cs typeface="Times New Roman"/>
              </a:rPr>
              <a:t>a</a:t>
            </a:r>
            <a:r>
              <a:rPr sz="2700" spc="-225" dirty="0">
                <a:latin typeface="Times New Roman"/>
                <a:cs typeface="Times New Roman"/>
              </a:rPr>
              <a:t>=0.2</a:t>
            </a:r>
            <a:r>
              <a:rPr sz="2700" spc="-25" dirty="0">
                <a:latin typeface="Times New Roman"/>
                <a:cs typeface="Times New Roman"/>
              </a:rPr>
              <a:t> Ω</a:t>
            </a:r>
            <a:r>
              <a:rPr sz="2300" b="0" spc="-25" dirty="0">
                <a:latin typeface="宋体"/>
                <a:cs typeface="宋体"/>
              </a:rPr>
              <a:t>，</a:t>
            </a:r>
            <a:r>
              <a:rPr sz="2300" b="0" spc="-5" dirty="0">
                <a:latin typeface="宋体"/>
                <a:cs typeface="宋体"/>
              </a:rPr>
              <a:t>若忽略机械磨擦和转子的铜耗、铁损，认为额定运行状态下的电磁转矩近似等于额定输出转矩，试绘出它近似的固有机械特性曲线。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2549525"/>
            <a:ext cx="61722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答：</a:t>
            </a:r>
            <a:endParaRPr sz="23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4300" y="2609850"/>
            <a:ext cx="4495800" cy="1866900"/>
            <a:chOff x="1384300" y="2609850"/>
            <a:chExt cx="4495800" cy="1866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4300" y="2609850"/>
              <a:ext cx="4495800" cy="723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333750"/>
              <a:ext cx="3629025" cy="4476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4300" y="3771900"/>
              <a:ext cx="2686050" cy="7048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4300" y="4572000"/>
            <a:ext cx="3333750" cy="609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7600" y="5505450"/>
            <a:ext cx="3771900" cy="1019174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" y="-41275"/>
            <a:ext cx="74485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3594" algn="l"/>
              </a:tabLst>
            </a:pPr>
            <a:r>
              <a:rPr spc="-20" dirty="0">
                <a:latin typeface="Times New Roman"/>
                <a:cs typeface="Times New Roman"/>
              </a:rPr>
              <a:t>3.10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10" dirty="0">
                <a:latin typeface="宋体"/>
                <a:cs typeface="宋体"/>
              </a:rPr>
              <a:t>一台他励直流电动机的技术数据如下：</a:t>
            </a:r>
            <a:r>
              <a:rPr spc="-155" dirty="0">
                <a:latin typeface="Times New Roman"/>
                <a:cs typeface="Times New Roman"/>
              </a:rPr>
              <a:t>P</a:t>
            </a:r>
            <a:r>
              <a:rPr sz="2550" spc="-232" baseline="-17973" dirty="0">
                <a:latin typeface="Times New Roman"/>
                <a:cs typeface="Times New Roman"/>
              </a:rPr>
              <a:t>N</a:t>
            </a:r>
            <a:r>
              <a:rPr sz="2700" spc="-155" dirty="0">
                <a:latin typeface="Times New Roman"/>
                <a:cs typeface="Times New Roman"/>
              </a:rPr>
              <a:t>=6.5kW</a:t>
            </a:r>
            <a:r>
              <a:rPr sz="2300" b="0" spc="-155" dirty="0">
                <a:latin typeface="宋体"/>
                <a:cs typeface="宋体"/>
              </a:rPr>
              <a:t>，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0" y="301625"/>
            <a:ext cx="8395970" cy="24180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3340" marR="55880" indent="9525">
              <a:lnSpc>
                <a:spcPts val="2700"/>
              </a:lnSpc>
              <a:spcBef>
                <a:spcPts val="640"/>
              </a:spcBef>
            </a:pPr>
            <a:r>
              <a:rPr sz="2700" b="1" spc="-240" dirty="0">
                <a:latin typeface="Times New Roman"/>
                <a:cs typeface="Times New Roman"/>
              </a:rPr>
              <a:t>U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=220V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I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=34.4A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n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=1500r/min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Ra=0.242</a:t>
            </a:r>
            <a:r>
              <a:rPr sz="2700" b="1" spc="-185" dirty="0">
                <a:latin typeface="Times New Roman"/>
                <a:cs typeface="Times New Roman"/>
              </a:rPr>
              <a:t> Ω</a:t>
            </a:r>
            <a:r>
              <a:rPr sz="2300" spc="-18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试计算出此</a:t>
            </a:r>
            <a:r>
              <a:rPr sz="2300" spc="-50" dirty="0">
                <a:latin typeface="宋体"/>
                <a:cs typeface="宋体"/>
              </a:rPr>
              <a:t>电</a:t>
            </a:r>
            <a:r>
              <a:rPr sz="2300" dirty="0">
                <a:latin typeface="宋体"/>
                <a:cs typeface="宋体"/>
              </a:rPr>
              <a:t>动机的如下特性</a:t>
            </a:r>
            <a:r>
              <a:rPr sz="2300" spc="-50" dirty="0"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  <a:p>
            <a:pPr marL="53340">
              <a:lnSpc>
                <a:spcPct val="100000"/>
              </a:lnSpc>
              <a:spcBef>
                <a:spcPts val="385"/>
              </a:spcBef>
              <a:tabLst>
                <a:tab pos="643890" algn="l"/>
              </a:tabLst>
            </a:pPr>
            <a:r>
              <a:rPr sz="2300" spc="-50" dirty="0">
                <a:latin typeface="宋体"/>
                <a:cs typeface="宋体"/>
              </a:rPr>
              <a:t>⑴</a:t>
            </a:r>
            <a:r>
              <a:rPr sz="2300" dirty="0">
                <a:latin typeface="宋体"/>
                <a:cs typeface="宋体"/>
              </a:rPr>
              <a:t>	固有机械特</a:t>
            </a:r>
            <a:r>
              <a:rPr sz="2300" spc="-50" dirty="0"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  <a:p>
            <a:pPr marL="53340">
              <a:lnSpc>
                <a:spcPts val="3235"/>
              </a:lnSpc>
              <a:spcBef>
                <a:spcPts val="65"/>
              </a:spcBef>
              <a:tabLst>
                <a:tab pos="643890" algn="l"/>
              </a:tabLst>
            </a:pPr>
            <a:r>
              <a:rPr sz="2300" spc="-50" dirty="0">
                <a:latin typeface="宋体"/>
                <a:cs typeface="宋体"/>
              </a:rPr>
              <a:t>⑵</a:t>
            </a:r>
            <a:r>
              <a:rPr sz="2300" dirty="0">
                <a:latin typeface="宋体"/>
                <a:cs typeface="宋体"/>
              </a:rPr>
              <a:t>	电枢附加电阻分别为</a:t>
            </a:r>
            <a:r>
              <a:rPr sz="2700" b="1" spc="-135" dirty="0">
                <a:latin typeface="Times New Roman"/>
                <a:cs typeface="Times New Roman"/>
              </a:rPr>
              <a:t>3</a:t>
            </a:r>
            <a:r>
              <a:rPr sz="2700" b="1" spc="-100" dirty="0">
                <a:latin typeface="Times New Roman"/>
                <a:cs typeface="Times New Roman"/>
              </a:rPr>
              <a:t> </a:t>
            </a:r>
            <a:r>
              <a:rPr sz="2700" b="1" spc="-375" dirty="0">
                <a:latin typeface="Times New Roman"/>
                <a:cs typeface="Times New Roman"/>
              </a:rPr>
              <a:t>Ω</a:t>
            </a:r>
            <a:r>
              <a:rPr sz="2300" dirty="0">
                <a:latin typeface="宋体"/>
                <a:cs typeface="宋体"/>
              </a:rPr>
              <a:t>和</a:t>
            </a:r>
            <a:r>
              <a:rPr sz="2700" b="1" spc="-135" dirty="0">
                <a:latin typeface="Times New Roman"/>
                <a:cs typeface="Times New Roman"/>
              </a:rPr>
              <a:t>5</a:t>
            </a:r>
            <a:r>
              <a:rPr sz="2700" b="1" spc="-95" dirty="0">
                <a:latin typeface="Times New Roman"/>
                <a:cs typeface="Times New Roman"/>
              </a:rPr>
              <a:t> </a:t>
            </a:r>
            <a:r>
              <a:rPr sz="2700" b="1" spc="-225" dirty="0">
                <a:latin typeface="Times New Roman"/>
                <a:cs typeface="Times New Roman"/>
              </a:rPr>
              <a:t>Ω</a:t>
            </a:r>
            <a:r>
              <a:rPr sz="2700" b="1" spc="-2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宋体"/>
                <a:cs typeface="宋体"/>
              </a:rPr>
              <a:t>时的人为机械特</a:t>
            </a:r>
            <a:r>
              <a:rPr sz="2300" spc="-50" dirty="0"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  <a:p>
            <a:pPr marL="53340">
              <a:lnSpc>
                <a:spcPts val="3225"/>
              </a:lnSpc>
              <a:tabLst>
                <a:tab pos="643890" algn="l"/>
              </a:tabLst>
            </a:pPr>
            <a:r>
              <a:rPr sz="2300" spc="-50" dirty="0">
                <a:latin typeface="宋体"/>
                <a:cs typeface="宋体"/>
              </a:rPr>
              <a:t>⑶</a:t>
            </a:r>
            <a:r>
              <a:rPr sz="2300" dirty="0">
                <a:latin typeface="宋体"/>
                <a:cs typeface="宋体"/>
              </a:rPr>
              <a:t>	电枢电压</a:t>
            </a:r>
            <a:r>
              <a:rPr sz="2300" spc="85" dirty="0">
                <a:latin typeface="宋体"/>
                <a:cs typeface="宋体"/>
              </a:rPr>
              <a:t>为</a:t>
            </a:r>
            <a:r>
              <a:rPr sz="2700" b="1" spc="-250" dirty="0">
                <a:latin typeface="Times New Roman"/>
                <a:cs typeface="Times New Roman"/>
              </a:rPr>
              <a:t>U</a:t>
            </a:r>
            <a:r>
              <a:rPr sz="2550" b="1" spc="-375" baseline="-17973" dirty="0">
                <a:latin typeface="Times New Roman"/>
                <a:cs typeface="Times New Roman"/>
              </a:rPr>
              <a:t>N</a:t>
            </a:r>
            <a:r>
              <a:rPr sz="2700" b="1" spc="-250" dirty="0">
                <a:latin typeface="Times New Roman"/>
                <a:cs typeface="Times New Roman"/>
              </a:rPr>
              <a:t>/2</a:t>
            </a:r>
            <a:r>
              <a:rPr sz="2300" dirty="0">
                <a:latin typeface="宋体"/>
                <a:cs typeface="宋体"/>
              </a:rPr>
              <a:t>时的人为机械特</a:t>
            </a:r>
            <a:r>
              <a:rPr sz="2300" spc="-50" dirty="0"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  <a:p>
            <a:pPr marL="53340">
              <a:lnSpc>
                <a:spcPts val="3229"/>
              </a:lnSpc>
              <a:tabLst>
                <a:tab pos="643890" algn="l"/>
              </a:tabLst>
            </a:pPr>
            <a:r>
              <a:rPr sz="2300" spc="-50" dirty="0">
                <a:latin typeface="宋体"/>
                <a:cs typeface="宋体"/>
              </a:rPr>
              <a:t>⑷</a:t>
            </a:r>
            <a:r>
              <a:rPr sz="2300" dirty="0">
                <a:latin typeface="宋体"/>
                <a:cs typeface="宋体"/>
              </a:rPr>
              <a:t>	</a:t>
            </a:r>
            <a:r>
              <a:rPr sz="2300" spc="40" dirty="0">
                <a:latin typeface="宋体"/>
                <a:cs typeface="宋体"/>
              </a:rPr>
              <a:t>磁通</a:t>
            </a:r>
            <a:r>
              <a:rPr sz="2700" b="1" spc="-175" dirty="0">
                <a:latin typeface="Times New Roman"/>
                <a:cs typeface="Times New Roman"/>
              </a:rPr>
              <a:t>Φ</a:t>
            </a:r>
            <a:r>
              <a:rPr sz="2300" spc="-175" dirty="0">
                <a:latin typeface="宋体"/>
                <a:cs typeface="宋体"/>
              </a:rPr>
              <a:t>＝</a:t>
            </a:r>
            <a:r>
              <a:rPr sz="2700" b="1" spc="-175" dirty="0">
                <a:latin typeface="Times New Roman"/>
                <a:cs typeface="Times New Roman"/>
              </a:rPr>
              <a:t>0.8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-285" dirty="0">
                <a:latin typeface="Times New Roman"/>
                <a:cs typeface="Times New Roman"/>
              </a:rPr>
              <a:t>Φ</a:t>
            </a:r>
            <a:r>
              <a:rPr sz="2550" b="1" spc="-427" baseline="-17973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宋体"/>
                <a:cs typeface="宋体"/>
              </a:rPr>
              <a:t>时的人为机械特</a:t>
            </a:r>
            <a:r>
              <a:rPr sz="2300" spc="-50" dirty="0"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18125" y="3467100"/>
            <a:ext cx="2924175" cy="1724025"/>
            <a:chOff x="5318125" y="3467100"/>
            <a:chExt cx="2924175" cy="1724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8125" y="4286250"/>
              <a:ext cx="2924175" cy="904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4800" y="3467100"/>
              <a:ext cx="1524000" cy="90487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4800" y="2838450"/>
            <a:ext cx="1733549" cy="476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1350" y="3057525"/>
            <a:ext cx="3771900" cy="1019174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" y="-41275"/>
            <a:ext cx="74485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3594" algn="l"/>
              </a:tabLst>
            </a:pPr>
            <a:r>
              <a:rPr spc="-20" dirty="0">
                <a:latin typeface="Times New Roman"/>
                <a:cs typeface="Times New Roman"/>
              </a:rPr>
              <a:t>3.10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10" dirty="0">
                <a:latin typeface="宋体"/>
                <a:cs typeface="宋体"/>
              </a:rPr>
              <a:t>一台他励直流电动机的技术数据如下：</a:t>
            </a:r>
            <a:r>
              <a:rPr spc="-155" dirty="0">
                <a:latin typeface="Times New Roman"/>
                <a:cs typeface="Times New Roman"/>
              </a:rPr>
              <a:t>P</a:t>
            </a:r>
            <a:r>
              <a:rPr sz="2550" spc="-232" baseline="-17973" dirty="0">
                <a:latin typeface="Times New Roman"/>
                <a:cs typeface="Times New Roman"/>
              </a:rPr>
              <a:t>N</a:t>
            </a:r>
            <a:r>
              <a:rPr sz="2700" spc="-155" dirty="0">
                <a:latin typeface="Times New Roman"/>
                <a:cs typeface="Times New Roman"/>
              </a:rPr>
              <a:t>=6.5kW</a:t>
            </a:r>
            <a:r>
              <a:rPr sz="2300" b="0" spc="-155" dirty="0">
                <a:latin typeface="宋体"/>
                <a:cs typeface="宋体"/>
              </a:rPr>
              <a:t>，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0" y="301625"/>
            <a:ext cx="8395970" cy="11798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3340" marR="55880" indent="9525">
              <a:lnSpc>
                <a:spcPts val="2700"/>
              </a:lnSpc>
              <a:spcBef>
                <a:spcPts val="640"/>
              </a:spcBef>
            </a:pPr>
            <a:r>
              <a:rPr sz="2700" b="1" spc="-240" dirty="0">
                <a:latin typeface="Times New Roman"/>
                <a:cs typeface="Times New Roman"/>
              </a:rPr>
              <a:t>U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=220V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I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=34.4A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n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=1500r/min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Ra=0.242</a:t>
            </a:r>
            <a:r>
              <a:rPr sz="2700" b="1" spc="-185" dirty="0">
                <a:latin typeface="Times New Roman"/>
                <a:cs typeface="Times New Roman"/>
              </a:rPr>
              <a:t> Ω</a:t>
            </a:r>
            <a:r>
              <a:rPr sz="2300" spc="-18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试计算出此</a:t>
            </a:r>
            <a:r>
              <a:rPr sz="2300" spc="-50" dirty="0">
                <a:latin typeface="宋体"/>
                <a:cs typeface="宋体"/>
              </a:rPr>
              <a:t>电</a:t>
            </a:r>
            <a:r>
              <a:rPr sz="2300" dirty="0">
                <a:latin typeface="宋体"/>
                <a:cs typeface="宋体"/>
              </a:rPr>
              <a:t>动机的如下特性</a:t>
            </a:r>
            <a:r>
              <a:rPr sz="2300" spc="-50" dirty="0"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  <a:p>
            <a:pPr marL="53340">
              <a:lnSpc>
                <a:spcPct val="100000"/>
              </a:lnSpc>
              <a:spcBef>
                <a:spcPts val="385"/>
              </a:spcBef>
              <a:tabLst>
                <a:tab pos="643890" algn="l"/>
              </a:tabLst>
            </a:pPr>
            <a:r>
              <a:rPr sz="2300" spc="-50" dirty="0">
                <a:latin typeface="宋体"/>
                <a:cs typeface="宋体"/>
              </a:rPr>
              <a:t>⑴</a:t>
            </a:r>
            <a:r>
              <a:rPr sz="2300" dirty="0">
                <a:latin typeface="宋体"/>
                <a:cs typeface="宋体"/>
              </a:rPr>
              <a:t>	固有机械特</a:t>
            </a:r>
            <a:r>
              <a:rPr sz="2300" spc="-50" dirty="0"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550" y="1885950"/>
            <a:ext cx="3552825" cy="952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025" y="3124200"/>
            <a:ext cx="5514975" cy="885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6675" y="4352925"/>
            <a:ext cx="6134100" cy="1028699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5" y="1752600"/>
            <a:ext cx="8086725" cy="2647950"/>
            <a:chOff x="3175" y="1752600"/>
            <a:chExt cx="8086725" cy="2647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75" y="2200275"/>
              <a:ext cx="4648200" cy="790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300" y="2914650"/>
              <a:ext cx="7848600" cy="847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775" y="3600450"/>
              <a:ext cx="4286250" cy="800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5" y="1752600"/>
              <a:ext cx="6819899" cy="4571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31775" y="4495800"/>
            <a:ext cx="5210175" cy="1733550"/>
            <a:chOff x="231775" y="4495800"/>
            <a:chExt cx="5210175" cy="17335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775" y="4495800"/>
              <a:ext cx="5153025" cy="457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300" y="4914900"/>
              <a:ext cx="4429125" cy="8000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775" y="5734050"/>
              <a:ext cx="2438400" cy="4095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8775" y="5734050"/>
              <a:ext cx="2543175" cy="49529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800" y="-41275"/>
            <a:ext cx="74485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3594" algn="l"/>
              </a:tabLst>
            </a:pPr>
            <a:r>
              <a:rPr spc="-20" dirty="0">
                <a:latin typeface="Times New Roman"/>
                <a:cs typeface="Times New Roman"/>
              </a:rPr>
              <a:t>3.10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10" dirty="0">
                <a:latin typeface="宋体"/>
                <a:cs typeface="宋体"/>
              </a:rPr>
              <a:t>一台他励直流电动机的技术数据如下：</a:t>
            </a:r>
            <a:r>
              <a:rPr spc="-155" dirty="0">
                <a:latin typeface="Times New Roman"/>
                <a:cs typeface="Times New Roman"/>
              </a:rPr>
              <a:t>P</a:t>
            </a:r>
            <a:r>
              <a:rPr sz="2550" spc="-232" baseline="-17973" dirty="0">
                <a:latin typeface="Times New Roman"/>
                <a:cs typeface="Times New Roman"/>
              </a:rPr>
              <a:t>N</a:t>
            </a:r>
            <a:r>
              <a:rPr sz="2700" spc="-155" dirty="0">
                <a:latin typeface="Times New Roman"/>
                <a:cs typeface="Times New Roman"/>
              </a:rPr>
              <a:t>=6.5kW</a:t>
            </a:r>
            <a:r>
              <a:rPr sz="2300" b="0" spc="-155" dirty="0">
                <a:latin typeface="宋体"/>
                <a:cs typeface="宋体"/>
              </a:rPr>
              <a:t>，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60" y="301625"/>
            <a:ext cx="8395970" cy="12941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3340" marR="55880" indent="9525">
              <a:lnSpc>
                <a:spcPts val="2700"/>
              </a:lnSpc>
              <a:spcBef>
                <a:spcPts val="640"/>
              </a:spcBef>
            </a:pPr>
            <a:r>
              <a:rPr sz="2700" b="1" spc="-240" dirty="0">
                <a:latin typeface="Times New Roman"/>
                <a:cs typeface="Times New Roman"/>
              </a:rPr>
              <a:t>U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=220V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I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=34.4A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n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=1500r/min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Ra=0.242</a:t>
            </a:r>
            <a:r>
              <a:rPr sz="2700" b="1" spc="-185" dirty="0">
                <a:latin typeface="Times New Roman"/>
                <a:cs typeface="Times New Roman"/>
              </a:rPr>
              <a:t> Ω</a:t>
            </a:r>
            <a:r>
              <a:rPr sz="2300" spc="-18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试计算出此</a:t>
            </a:r>
            <a:r>
              <a:rPr sz="2300" spc="-50" dirty="0">
                <a:latin typeface="宋体"/>
                <a:cs typeface="宋体"/>
              </a:rPr>
              <a:t>电</a:t>
            </a:r>
            <a:r>
              <a:rPr sz="2300" dirty="0">
                <a:latin typeface="宋体"/>
                <a:cs typeface="宋体"/>
              </a:rPr>
              <a:t>动机的如下特性</a:t>
            </a:r>
            <a:r>
              <a:rPr sz="2300" spc="-50" dirty="0"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  <a:p>
            <a:pPr marL="53340">
              <a:lnSpc>
                <a:spcPct val="100000"/>
              </a:lnSpc>
              <a:spcBef>
                <a:spcPts val="810"/>
              </a:spcBef>
              <a:tabLst>
                <a:tab pos="643890" algn="l"/>
              </a:tabLst>
            </a:pPr>
            <a:r>
              <a:rPr sz="2300" spc="-50" dirty="0">
                <a:latin typeface="宋体"/>
                <a:cs typeface="宋体"/>
              </a:rPr>
              <a:t>⑵</a:t>
            </a:r>
            <a:r>
              <a:rPr sz="2300" dirty="0">
                <a:latin typeface="宋体"/>
                <a:cs typeface="宋体"/>
              </a:rPr>
              <a:t>	电枢附加电阻分别为</a:t>
            </a:r>
            <a:r>
              <a:rPr sz="2700" b="1" spc="-135" dirty="0">
                <a:latin typeface="Times New Roman"/>
                <a:cs typeface="Times New Roman"/>
              </a:rPr>
              <a:t>3</a:t>
            </a:r>
            <a:r>
              <a:rPr sz="2700" b="1" spc="-100" dirty="0">
                <a:latin typeface="Times New Roman"/>
                <a:cs typeface="Times New Roman"/>
              </a:rPr>
              <a:t> </a:t>
            </a:r>
            <a:r>
              <a:rPr sz="2700" b="1" spc="-375" dirty="0">
                <a:latin typeface="Times New Roman"/>
                <a:cs typeface="Times New Roman"/>
              </a:rPr>
              <a:t>Ω</a:t>
            </a:r>
            <a:r>
              <a:rPr sz="2300" dirty="0">
                <a:latin typeface="宋体"/>
                <a:cs typeface="宋体"/>
              </a:rPr>
              <a:t>和</a:t>
            </a:r>
            <a:r>
              <a:rPr sz="2700" b="1" spc="-135" dirty="0">
                <a:latin typeface="Times New Roman"/>
                <a:cs typeface="Times New Roman"/>
              </a:rPr>
              <a:t>5</a:t>
            </a:r>
            <a:r>
              <a:rPr sz="2700" b="1" spc="-95" dirty="0">
                <a:latin typeface="Times New Roman"/>
                <a:cs typeface="Times New Roman"/>
              </a:rPr>
              <a:t> </a:t>
            </a:r>
            <a:r>
              <a:rPr sz="2700" b="1" spc="-225" dirty="0">
                <a:latin typeface="Times New Roman"/>
                <a:cs typeface="Times New Roman"/>
              </a:rPr>
              <a:t>Ω</a:t>
            </a:r>
            <a:r>
              <a:rPr sz="2700" b="1" spc="-2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宋体"/>
                <a:cs typeface="宋体"/>
              </a:rPr>
              <a:t>时的人为机械特</a:t>
            </a:r>
            <a:r>
              <a:rPr sz="2300" spc="-50" dirty="0"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37275" y="4381500"/>
            <a:ext cx="2562225" cy="211454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75" y="1809750"/>
            <a:ext cx="6134100" cy="2381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650" y="4429125"/>
            <a:ext cx="5657850" cy="485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00" y="-41275"/>
            <a:ext cx="74485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3594" algn="l"/>
              </a:tabLst>
            </a:pPr>
            <a:r>
              <a:rPr spc="-20" dirty="0">
                <a:latin typeface="Times New Roman"/>
                <a:cs typeface="Times New Roman"/>
              </a:rPr>
              <a:t>3.10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10" dirty="0">
                <a:latin typeface="宋体"/>
                <a:cs typeface="宋体"/>
              </a:rPr>
              <a:t>一台他励直流电动机的技术数据如下：</a:t>
            </a:r>
            <a:r>
              <a:rPr spc="-155" dirty="0">
                <a:latin typeface="Times New Roman"/>
                <a:cs typeface="Times New Roman"/>
              </a:rPr>
              <a:t>P</a:t>
            </a:r>
            <a:r>
              <a:rPr sz="2550" spc="-232" baseline="-17973" dirty="0">
                <a:latin typeface="Times New Roman"/>
                <a:cs typeface="Times New Roman"/>
              </a:rPr>
              <a:t>N</a:t>
            </a:r>
            <a:r>
              <a:rPr sz="2700" spc="-155" dirty="0">
                <a:latin typeface="Times New Roman"/>
                <a:cs typeface="Times New Roman"/>
              </a:rPr>
              <a:t>=6.5kW</a:t>
            </a:r>
            <a:r>
              <a:rPr sz="2300" b="0" spc="-155" dirty="0">
                <a:latin typeface="宋体"/>
                <a:cs typeface="宋体"/>
              </a:rPr>
              <a:t>，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60" y="301625"/>
            <a:ext cx="8395970" cy="11893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3340" marR="55880" indent="9525">
              <a:lnSpc>
                <a:spcPts val="2700"/>
              </a:lnSpc>
              <a:spcBef>
                <a:spcPts val="640"/>
              </a:spcBef>
            </a:pPr>
            <a:r>
              <a:rPr sz="2700" b="1" spc="-240" dirty="0">
                <a:latin typeface="Times New Roman"/>
                <a:cs typeface="Times New Roman"/>
              </a:rPr>
              <a:t>U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=220V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I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=34.4A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n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=1500r/min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Ra=0.242</a:t>
            </a:r>
            <a:r>
              <a:rPr sz="2700" b="1" spc="-185" dirty="0">
                <a:latin typeface="Times New Roman"/>
                <a:cs typeface="Times New Roman"/>
              </a:rPr>
              <a:t> Ω</a:t>
            </a:r>
            <a:r>
              <a:rPr sz="2300" spc="-18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试计算出此</a:t>
            </a:r>
            <a:r>
              <a:rPr sz="2300" spc="-50" dirty="0">
                <a:latin typeface="宋体"/>
                <a:cs typeface="宋体"/>
              </a:rPr>
              <a:t>电</a:t>
            </a:r>
            <a:r>
              <a:rPr sz="2300" dirty="0">
                <a:latin typeface="宋体"/>
                <a:cs typeface="宋体"/>
              </a:rPr>
              <a:t>动机的如下特性</a:t>
            </a:r>
            <a:r>
              <a:rPr sz="2300" spc="-50" dirty="0"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  <a:p>
            <a:pPr marL="53340">
              <a:lnSpc>
                <a:spcPts val="3225"/>
              </a:lnSpc>
              <a:tabLst>
                <a:tab pos="643890" algn="l"/>
              </a:tabLst>
            </a:pPr>
            <a:r>
              <a:rPr sz="2300" spc="-50" dirty="0">
                <a:latin typeface="宋体"/>
                <a:cs typeface="宋体"/>
              </a:rPr>
              <a:t>⑶</a:t>
            </a:r>
            <a:r>
              <a:rPr sz="2300" dirty="0">
                <a:latin typeface="宋体"/>
                <a:cs typeface="宋体"/>
              </a:rPr>
              <a:t>	电枢电压</a:t>
            </a:r>
            <a:r>
              <a:rPr sz="2300" spc="85" dirty="0">
                <a:latin typeface="宋体"/>
                <a:cs typeface="宋体"/>
              </a:rPr>
              <a:t>为</a:t>
            </a:r>
            <a:r>
              <a:rPr sz="2700" b="1" spc="-250" dirty="0">
                <a:latin typeface="Times New Roman"/>
                <a:cs typeface="Times New Roman"/>
              </a:rPr>
              <a:t>U</a:t>
            </a:r>
            <a:r>
              <a:rPr sz="2550" b="1" spc="-375" baseline="-17973" dirty="0">
                <a:latin typeface="Times New Roman"/>
                <a:cs typeface="Times New Roman"/>
              </a:rPr>
              <a:t>N</a:t>
            </a:r>
            <a:r>
              <a:rPr sz="2700" b="1" spc="-250" dirty="0">
                <a:latin typeface="Times New Roman"/>
                <a:cs typeface="Times New Roman"/>
              </a:rPr>
              <a:t>/2</a:t>
            </a:r>
            <a:r>
              <a:rPr sz="2300" dirty="0">
                <a:latin typeface="宋体"/>
                <a:cs typeface="宋体"/>
              </a:rPr>
              <a:t>时的人为机械特</a:t>
            </a:r>
            <a:r>
              <a:rPr sz="2300" spc="-50" dirty="0"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7275" y="4381500"/>
            <a:ext cx="2562225" cy="211454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1809750"/>
            <a:ext cx="7810500" cy="857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00" y="2781300"/>
            <a:ext cx="8210550" cy="8381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8425" y="3810000"/>
            <a:ext cx="8601075" cy="2686050"/>
            <a:chOff x="98425" y="3810000"/>
            <a:chExt cx="8601075" cy="268605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25" y="3810000"/>
              <a:ext cx="6972299" cy="552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7275" y="4381500"/>
              <a:ext cx="2562225" cy="21145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800" y="-41275"/>
            <a:ext cx="74485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3594" algn="l"/>
              </a:tabLst>
            </a:pPr>
            <a:r>
              <a:rPr spc="-20" dirty="0">
                <a:latin typeface="Times New Roman"/>
                <a:cs typeface="Times New Roman"/>
              </a:rPr>
              <a:t>3.10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10" dirty="0">
                <a:latin typeface="宋体"/>
                <a:cs typeface="宋体"/>
              </a:rPr>
              <a:t>一台他励直流电动机的技术数据如下：</a:t>
            </a:r>
            <a:r>
              <a:rPr spc="-155" dirty="0">
                <a:latin typeface="Times New Roman"/>
                <a:cs typeface="Times New Roman"/>
              </a:rPr>
              <a:t>P</a:t>
            </a:r>
            <a:r>
              <a:rPr sz="2550" spc="-232" baseline="-17973" dirty="0">
                <a:latin typeface="Times New Roman"/>
                <a:cs typeface="Times New Roman"/>
              </a:rPr>
              <a:t>N</a:t>
            </a:r>
            <a:r>
              <a:rPr sz="2700" spc="-155" dirty="0">
                <a:latin typeface="Times New Roman"/>
                <a:cs typeface="Times New Roman"/>
              </a:rPr>
              <a:t>=6.5kW</a:t>
            </a:r>
            <a:r>
              <a:rPr sz="2300" b="0" spc="-155" dirty="0">
                <a:latin typeface="宋体"/>
                <a:cs typeface="宋体"/>
              </a:rPr>
              <a:t>，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60" y="301625"/>
            <a:ext cx="8395970" cy="12941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3340" marR="55880" indent="9525">
              <a:lnSpc>
                <a:spcPts val="2700"/>
              </a:lnSpc>
              <a:spcBef>
                <a:spcPts val="640"/>
              </a:spcBef>
            </a:pPr>
            <a:r>
              <a:rPr sz="2700" b="1" spc="-240" dirty="0">
                <a:latin typeface="Times New Roman"/>
                <a:cs typeface="Times New Roman"/>
              </a:rPr>
              <a:t>U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=220V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I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=34.4A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n</a:t>
            </a:r>
            <a:r>
              <a:rPr sz="2550" b="1" spc="-359" baseline="-17973" dirty="0">
                <a:latin typeface="Times New Roman"/>
                <a:cs typeface="Times New Roman"/>
              </a:rPr>
              <a:t>N</a:t>
            </a:r>
            <a:r>
              <a:rPr sz="2700" b="1" spc="-240" dirty="0">
                <a:latin typeface="Times New Roman"/>
                <a:cs typeface="Times New Roman"/>
              </a:rPr>
              <a:t>=1500r/min</a:t>
            </a:r>
            <a:r>
              <a:rPr sz="2300" spc="-240" dirty="0">
                <a:latin typeface="宋体"/>
                <a:cs typeface="宋体"/>
              </a:rPr>
              <a:t>，</a:t>
            </a:r>
            <a:r>
              <a:rPr sz="2700" b="1" spc="-240" dirty="0">
                <a:latin typeface="Times New Roman"/>
                <a:cs typeface="Times New Roman"/>
              </a:rPr>
              <a:t>Ra=0.242</a:t>
            </a:r>
            <a:r>
              <a:rPr sz="2700" b="1" spc="-185" dirty="0">
                <a:latin typeface="Times New Roman"/>
                <a:cs typeface="Times New Roman"/>
              </a:rPr>
              <a:t> Ω</a:t>
            </a:r>
            <a:r>
              <a:rPr sz="2300" spc="-185" dirty="0">
                <a:latin typeface="宋体"/>
                <a:cs typeface="宋体"/>
              </a:rPr>
              <a:t>，</a:t>
            </a:r>
            <a:r>
              <a:rPr sz="2300" dirty="0">
                <a:latin typeface="宋体"/>
                <a:cs typeface="宋体"/>
              </a:rPr>
              <a:t>试计算出此</a:t>
            </a:r>
            <a:r>
              <a:rPr sz="2300" spc="-50" dirty="0">
                <a:latin typeface="宋体"/>
                <a:cs typeface="宋体"/>
              </a:rPr>
              <a:t>电</a:t>
            </a:r>
            <a:r>
              <a:rPr sz="2300" dirty="0">
                <a:latin typeface="宋体"/>
                <a:cs typeface="宋体"/>
              </a:rPr>
              <a:t>动机的如下特性</a:t>
            </a:r>
            <a:r>
              <a:rPr sz="2300" spc="-50" dirty="0"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  <a:p>
            <a:pPr marL="53340">
              <a:lnSpc>
                <a:spcPct val="100000"/>
              </a:lnSpc>
              <a:spcBef>
                <a:spcPts val="810"/>
              </a:spcBef>
              <a:tabLst>
                <a:tab pos="643890" algn="l"/>
              </a:tabLst>
            </a:pPr>
            <a:r>
              <a:rPr sz="2300" spc="-50" dirty="0">
                <a:latin typeface="宋体"/>
                <a:cs typeface="宋体"/>
              </a:rPr>
              <a:t>⑷</a:t>
            </a:r>
            <a:r>
              <a:rPr sz="2300" dirty="0">
                <a:latin typeface="宋体"/>
                <a:cs typeface="宋体"/>
              </a:rPr>
              <a:t>	</a:t>
            </a:r>
            <a:r>
              <a:rPr sz="2300" spc="40" dirty="0">
                <a:latin typeface="宋体"/>
                <a:cs typeface="宋体"/>
              </a:rPr>
              <a:t>磁通</a:t>
            </a:r>
            <a:r>
              <a:rPr sz="2700" b="1" spc="-175" dirty="0">
                <a:latin typeface="Times New Roman"/>
                <a:cs typeface="Times New Roman"/>
              </a:rPr>
              <a:t>Φ</a:t>
            </a:r>
            <a:r>
              <a:rPr sz="2300" spc="-175" dirty="0">
                <a:latin typeface="宋体"/>
                <a:cs typeface="宋体"/>
              </a:rPr>
              <a:t>＝</a:t>
            </a:r>
            <a:r>
              <a:rPr sz="2700" b="1" spc="-175" dirty="0">
                <a:latin typeface="Times New Roman"/>
                <a:cs typeface="Times New Roman"/>
              </a:rPr>
              <a:t>0.8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-285" dirty="0">
                <a:latin typeface="Times New Roman"/>
                <a:cs typeface="Times New Roman"/>
              </a:rPr>
              <a:t>Φ</a:t>
            </a:r>
            <a:r>
              <a:rPr sz="2550" b="1" spc="-427" baseline="-17973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宋体"/>
                <a:cs typeface="宋体"/>
              </a:rPr>
              <a:t>时的人为机械特</a:t>
            </a:r>
            <a:r>
              <a:rPr sz="2300" spc="-50" dirty="0"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75" y="244475"/>
            <a:ext cx="9423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solidFill>
                  <a:srgbClr val="FF0000"/>
                </a:solidFill>
                <a:latin typeface="Times New Roman"/>
                <a:cs typeface="Times New Roman"/>
              </a:rPr>
              <a:t>***</a:t>
            </a:r>
            <a:r>
              <a:rPr spc="-155" dirty="0">
                <a:latin typeface="Times New Roman"/>
                <a:cs typeface="Times New Roman"/>
              </a:rPr>
              <a:t>3.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4462" y="292100"/>
            <a:ext cx="59321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为什么直流电动机直接启动时启动电流很大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25" y="898381"/>
            <a:ext cx="8423275" cy="3612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0645" marR="55880" algn="just">
              <a:lnSpc>
                <a:spcPct val="142000"/>
              </a:lnSpc>
              <a:spcBef>
                <a:spcPts val="114"/>
              </a:spcBef>
            </a:pPr>
            <a:r>
              <a:rPr sz="2300" spc="-114" dirty="0">
                <a:solidFill>
                  <a:srgbClr val="001F5F"/>
                </a:solidFill>
                <a:latin typeface="宋体"/>
                <a:cs typeface="宋体"/>
              </a:rPr>
              <a:t>答： 因为</a:t>
            </a:r>
            <a:r>
              <a:rPr sz="27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n=0</a:t>
            </a:r>
            <a:r>
              <a:rPr sz="2300" spc="-215" dirty="0">
                <a:solidFill>
                  <a:srgbClr val="001F5F"/>
                </a:solidFill>
                <a:latin typeface="宋体"/>
                <a:cs typeface="宋体"/>
              </a:rPr>
              <a:t>，</a:t>
            </a:r>
            <a:r>
              <a:rPr sz="27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E=0</a:t>
            </a:r>
            <a:r>
              <a:rPr sz="2300" spc="-215" dirty="0">
                <a:solidFill>
                  <a:srgbClr val="001F5F"/>
                </a:solidFill>
                <a:latin typeface="宋体"/>
                <a:cs typeface="宋体"/>
              </a:rPr>
              <a:t>，</a:t>
            </a:r>
            <a:r>
              <a:rPr sz="27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550" b="1" spc="-322" baseline="-2287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300" spc="10" dirty="0">
                <a:solidFill>
                  <a:srgbClr val="001F5F"/>
                </a:solidFill>
                <a:latin typeface="宋体"/>
                <a:cs typeface="宋体"/>
              </a:rPr>
              <a:t>很小</a:t>
            </a:r>
            <a:r>
              <a:rPr sz="2300" spc="-165" dirty="0">
                <a:solidFill>
                  <a:srgbClr val="001F5F"/>
                </a:solidFill>
                <a:latin typeface="宋体"/>
                <a:cs typeface="宋体"/>
              </a:rPr>
              <a:t>，</a:t>
            </a:r>
            <a:r>
              <a:rPr sz="27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550" b="1" spc="-247" baseline="-22875" dirty="0">
                <a:solidFill>
                  <a:srgbClr val="001F5F"/>
                </a:solidFill>
                <a:latin typeface="Times New Roman"/>
                <a:cs typeface="Times New Roman"/>
              </a:rPr>
              <a:t>st</a:t>
            </a:r>
            <a:r>
              <a:rPr sz="27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=U</a:t>
            </a:r>
            <a:r>
              <a:rPr sz="2550" b="1" spc="-247" baseline="-2287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7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/R</a:t>
            </a:r>
            <a:r>
              <a:rPr sz="2550" b="1" spc="-247" baseline="-2287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300" spc="-165" dirty="0">
                <a:solidFill>
                  <a:srgbClr val="001F5F"/>
                </a:solidFill>
                <a:latin typeface="宋体"/>
                <a:cs typeface="宋体"/>
              </a:rPr>
              <a:t>，</a:t>
            </a:r>
            <a:r>
              <a:rPr sz="2300" spc="10" dirty="0">
                <a:solidFill>
                  <a:srgbClr val="001F5F"/>
                </a:solidFill>
                <a:latin typeface="宋体"/>
                <a:cs typeface="宋体"/>
              </a:rPr>
              <a:t>所</a:t>
            </a:r>
            <a:r>
              <a:rPr sz="2300" spc="85" dirty="0">
                <a:solidFill>
                  <a:srgbClr val="001F5F"/>
                </a:solidFill>
                <a:latin typeface="宋体"/>
                <a:cs typeface="宋体"/>
              </a:rPr>
              <a:t>以</a:t>
            </a:r>
            <a:r>
              <a:rPr sz="2700" b="1" spc="-17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550" b="1" spc="-254" baseline="-22875" dirty="0">
                <a:solidFill>
                  <a:srgbClr val="001F5F"/>
                </a:solidFill>
                <a:latin typeface="Times New Roman"/>
                <a:cs typeface="Times New Roman"/>
              </a:rPr>
              <a:t>st</a:t>
            </a:r>
            <a:r>
              <a:rPr sz="2300" spc="10" dirty="0">
                <a:solidFill>
                  <a:srgbClr val="001F5F"/>
                </a:solidFill>
                <a:latin typeface="宋体"/>
                <a:cs typeface="宋体"/>
              </a:rPr>
              <a:t>很大，会产生</a:t>
            </a:r>
            <a:r>
              <a:rPr sz="2300" spc="20" dirty="0">
                <a:solidFill>
                  <a:srgbClr val="001F5F"/>
                </a:solidFill>
                <a:latin typeface="宋体"/>
                <a:cs typeface="宋体"/>
              </a:rPr>
              <a:t>控</a:t>
            </a:r>
            <a:r>
              <a:rPr sz="2300" spc="10" dirty="0">
                <a:solidFill>
                  <a:srgbClr val="001F5F"/>
                </a:solidFill>
                <a:latin typeface="宋体"/>
                <a:cs typeface="宋体"/>
              </a:rPr>
              <a:t>制火花，电动应力，机械动态转矩冲击，使电网保护装置动作</a:t>
            </a:r>
            <a:r>
              <a:rPr sz="2300" spc="20" dirty="0">
                <a:solidFill>
                  <a:srgbClr val="001F5F"/>
                </a:solidFill>
                <a:latin typeface="宋体"/>
                <a:cs typeface="宋体"/>
              </a:rPr>
              <a:t>，</a:t>
            </a:r>
            <a:r>
              <a:rPr sz="2300" spc="10" dirty="0">
                <a:solidFill>
                  <a:srgbClr val="001F5F"/>
                </a:solidFill>
                <a:latin typeface="宋体"/>
                <a:cs typeface="宋体"/>
              </a:rPr>
              <a:t>切断电源造成事故，或电网电压下降等。故不能直接启动</a:t>
            </a:r>
            <a:r>
              <a:rPr sz="2300" spc="20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700" b="1" spc="-215" dirty="0">
                <a:latin typeface="Times New Roman"/>
                <a:cs typeface="Times New Roman"/>
              </a:rPr>
              <a:t>***3.12</a:t>
            </a:r>
            <a:r>
              <a:rPr sz="2700" b="1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宋体"/>
                <a:cs typeface="宋体"/>
              </a:rPr>
              <a:t>他励直流电动机启动过程中有哪些要求？如何实现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233045" marR="341630">
              <a:lnSpc>
                <a:spcPct val="137300"/>
              </a:lnSpc>
              <a:spcBef>
                <a:spcPts val="1625"/>
              </a:spcBef>
            </a:pPr>
            <a:r>
              <a:rPr sz="2300" spc="-85" dirty="0">
                <a:solidFill>
                  <a:srgbClr val="001F5F"/>
                </a:solidFill>
                <a:latin typeface="宋体"/>
                <a:cs typeface="宋体"/>
              </a:rPr>
              <a:t>答： 要</a:t>
            </a:r>
            <a:r>
              <a:rPr sz="2300" dirty="0">
                <a:solidFill>
                  <a:srgbClr val="001F5F"/>
                </a:solidFill>
                <a:latin typeface="宋体"/>
                <a:cs typeface="宋体"/>
              </a:rPr>
              <a:t>求电</a:t>
            </a:r>
            <a:r>
              <a:rPr sz="2300" spc="85" dirty="0">
                <a:solidFill>
                  <a:srgbClr val="001F5F"/>
                </a:solidFill>
                <a:latin typeface="宋体"/>
                <a:cs typeface="宋体"/>
              </a:rPr>
              <a:t>流</a:t>
            </a:r>
            <a:r>
              <a:rPr sz="27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550" b="1" spc="-247" baseline="-22875" dirty="0">
                <a:solidFill>
                  <a:srgbClr val="001F5F"/>
                </a:solidFill>
                <a:latin typeface="Times New Roman"/>
                <a:cs typeface="Times New Roman"/>
              </a:rPr>
              <a:t>st</a:t>
            </a:r>
            <a:r>
              <a:rPr sz="27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≤</a:t>
            </a:r>
            <a:r>
              <a:rPr sz="2300" spc="-165" dirty="0">
                <a:solidFill>
                  <a:srgbClr val="001F5F"/>
                </a:solidFill>
                <a:latin typeface="宋体"/>
                <a:cs typeface="宋体"/>
              </a:rPr>
              <a:t>（</a:t>
            </a:r>
            <a:r>
              <a:rPr sz="27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1.5~2</a:t>
            </a:r>
            <a:r>
              <a:rPr sz="2300" spc="-165" dirty="0">
                <a:solidFill>
                  <a:srgbClr val="001F5F"/>
                </a:solidFill>
                <a:latin typeface="宋体"/>
                <a:cs typeface="宋体"/>
              </a:rPr>
              <a:t>）</a:t>
            </a:r>
            <a:r>
              <a:rPr sz="27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550" b="1" spc="-247" baseline="-2287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300" spc="-165" dirty="0">
                <a:solidFill>
                  <a:srgbClr val="001F5F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001F5F"/>
                </a:solidFill>
                <a:latin typeface="宋体"/>
                <a:cs typeface="宋体"/>
              </a:rPr>
              <a:t>可采用降压启动、电枢回路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串</a:t>
            </a:r>
            <a:r>
              <a:rPr sz="2300" dirty="0">
                <a:solidFill>
                  <a:srgbClr val="001F5F"/>
                </a:solidFill>
                <a:latin typeface="宋体"/>
                <a:cs typeface="宋体"/>
              </a:rPr>
              <a:t>电阻进行启动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82550"/>
            <a:ext cx="9613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>
                <a:solidFill>
                  <a:srgbClr val="FF0000"/>
                </a:solidFill>
                <a:latin typeface="Times New Roman"/>
                <a:cs typeface="Times New Roman"/>
              </a:rPr>
              <a:t>***3.13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0637" y="130175"/>
            <a:ext cx="71132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直流他励电动机启动时，为什么一定要先把励磁电流</a:t>
            </a:r>
            <a:r>
              <a:rPr sz="2300" spc="-50" dirty="0">
                <a:solidFill>
                  <a:srgbClr val="FF0000"/>
                </a:solidFill>
                <a:latin typeface="宋体"/>
                <a:cs typeface="宋体"/>
              </a:rPr>
              <a:t>加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7" y="547740"/>
            <a:ext cx="8675370" cy="46640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上，若忘了先合励磁绕组的电源开关就把电枢电源接通，这时会</a:t>
            </a:r>
            <a:r>
              <a:rPr sz="2300" spc="-50" dirty="0">
                <a:solidFill>
                  <a:srgbClr val="FF0000"/>
                </a:solidFill>
                <a:latin typeface="宋体"/>
                <a:cs typeface="宋体"/>
              </a:rPr>
              <a:t>产</a:t>
            </a:r>
            <a:endParaRPr sz="2300">
              <a:latin typeface="宋体"/>
              <a:cs typeface="宋体"/>
            </a:endParaRPr>
          </a:p>
          <a:p>
            <a:pPr marL="50800" marR="52069">
              <a:lnSpc>
                <a:spcPts val="4050"/>
              </a:lnSpc>
              <a:spcBef>
                <a:spcPts val="350"/>
              </a:spcBef>
            </a:pP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生什么现象（试</a:t>
            </a:r>
            <a:r>
              <a:rPr sz="2300" spc="85" dirty="0">
                <a:solidFill>
                  <a:srgbClr val="FF0000"/>
                </a:solidFill>
                <a:latin typeface="宋体"/>
                <a:cs typeface="宋体"/>
              </a:rPr>
              <a:t>从</a:t>
            </a:r>
            <a:r>
              <a:rPr sz="2700" b="1" spc="-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550" b="1" spc="-375" baseline="-2287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700" b="1" spc="-250" dirty="0">
                <a:solidFill>
                  <a:srgbClr val="FF0000"/>
                </a:solidFill>
                <a:latin typeface="Times New Roman"/>
                <a:cs typeface="Times New Roman"/>
              </a:rPr>
              <a:t>=0</a:t>
            </a:r>
            <a:r>
              <a:rPr sz="2300" spc="85" dirty="0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sz="2700" b="1" spc="-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550" b="1" spc="-359" baseline="-2287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700" b="1" spc="-240" dirty="0">
                <a:solidFill>
                  <a:srgbClr val="FF0000"/>
                </a:solidFill>
                <a:latin typeface="Times New Roman"/>
                <a:cs typeface="Times New Roman"/>
              </a:rPr>
              <a:t>=T</a:t>
            </a:r>
            <a:r>
              <a:rPr sz="2550" b="1" spc="-359" baseline="-2287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两种情况加以分析）？当电动机</a:t>
            </a:r>
            <a:r>
              <a:rPr sz="2300" spc="-50" dirty="0">
                <a:solidFill>
                  <a:srgbClr val="FF0000"/>
                </a:solidFill>
                <a:latin typeface="宋体"/>
                <a:cs typeface="宋体"/>
              </a:rPr>
              <a:t>运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在额定转速下，若突然将励磁绕组断开，此时又将出现什么情况</a:t>
            </a:r>
            <a:r>
              <a:rPr sz="2300" spc="-50" dirty="0">
                <a:solidFill>
                  <a:srgbClr val="FF0000"/>
                </a:solidFill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231775" marR="43180">
              <a:lnSpc>
                <a:spcPct val="130800"/>
              </a:lnSpc>
              <a:spcBef>
                <a:spcPts val="894"/>
              </a:spcBef>
            </a:pPr>
            <a:r>
              <a:rPr sz="1850" b="1" spc="15" dirty="0">
                <a:solidFill>
                  <a:srgbClr val="1E487C"/>
                </a:solidFill>
                <a:latin typeface="微软雅黑"/>
                <a:cs typeface="微软雅黑"/>
              </a:rPr>
              <a:t>答： 当</a:t>
            </a:r>
            <a:r>
              <a:rPr sz="2150" b="1" spc="-22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b="1" spc="-33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150" b="1" spc="-225" dirty="0">
                <a:solidFill>
                  <a:srgbClr val="1E487C"/>
                </a:solidFill>
                <a:latin typeface="Times New Roman"/>
                <a:cs typeface="Times New Roman"/>
              </a:rPr>
              <a:t>=0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启动时：因为励磁绕组有一定剩磁</a:t>
            </a:r>
            <a:r>
              <a:rPr sz="1850" b="1" spc="35" dirty="0">
                <a:solidFill>
                  <a:srgbClr val="1E487C"/>
                </a:solidFill>
                <a:latin typeface="微软雅黑"/>
                <a:cs typeface="微软雅黑"/>
              </a:rPr>
              <a:t>，使</a:t>
            </a:r>
            <a:r>
              <a:rPr sz="2150" b="1" spc="-195" dirty="0">
                <a:solidFill>
                  <a:srgbClr val="1E487C"/>
                </a:solidFill>
                <a:latin typeface="Times New Roman"/>
                <a:cs typeface="Times New Roman"/>
              </a:rPr>
              <a:t>Φ≈0</a:t>
            </a:r>
            <a:r>
              <a:rPr sz="1850" b="1" spc="-195" dirty="0">
                <a:solidFill>
                  <a:srgbClr val="1E487C"/>
                </a:solidFill>
                <a:latin typeface="微软雅黑"/>
                <a:cs typeface="微软雅黑"/>
              </a:rPr>
              <a:t>；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启动时</a:t>
            </a:r>
            <a:r>
              <a:rPr sz="1850" b="1" spc="-3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2150" b="1" spc="-3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-30" dirty="0">
                <a:solidFill>
                  <a:srgbClr val="1E487C"/>
                </a:solidFill>
                <a:latin typeface="微软雅黑"/>
                <a:cs typeface="微软雅黑"/>
              </a:rPr>
              <a:t>＝</a:t>
            </a:r>
            <a:r>
              <a:rPr sz="2150" b="1" spc="-30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1850" b="1" spc="-3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2150" b="1" spc="-3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1850" b="1" spc="-30" dirty="0">
                <a:solidFill>
                  <a:srgbClr val="1E487C"/>
                </a:solidFill>
                <a:latin typeface="微软雅黑"/>
                <a:cs typeface="微软雅黑"/>
              </a:rPr>
              <a:t>＝</a:t>
            </a:r>
            <a:r>
              <a:rPr sz="2150" b="1" spc="-30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1850" b="1" spc="-3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spc="35" dirty="0">
                <a:solidFill>
                  <a:srgbClr val="1E487C"/>
                </a:solidFill>
                <a:latin typeface="微软雅黑"/>
                <a:cs typeface="微软雅黑"/>
              </a:rPr>
              <a:t>根据</a:t>
            </a:r>
            <a:r>
              <a:rPr sz="2150" b="1" spc="-185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100" b="1" spc="-27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150" b="1" spc="-185" dirty="0">
                <a:solidFill>
                  <a:srgbClr val="1E487C"/>
                </a:solidFill>
                <a:latin typeface="Times New Roman"/>
                <a:cs typeface="Times New Roman"/>
              </a:rPr>
              <a:t>=E+I</a:t>
            </a:r>
            <a:r>
              <a:rPr sz="2100" b="1" spc="-27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150" b="1" spc="-185" dirty="0">
                <a:solidFill>
                  <a:srgbClr val="1E487C"/>
                </a:solidFill>
                <a:latin typeface="Times New Roman"/>
                <a:cs typeface="Times New Roman"/>
              </a:rPr>
              <a:t>R</a:t>
            </a:r>
            <a:r>
              <a:rPr sz="2100" b="1" spc="-27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100" b="1" spc="44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1850" b="1" spc="-60" dirty="0">
                <a:solidFill>
                  <a:srgbClr val="1E487C"/>
                </a:solidFill>
                <a:latin typeface="微软雅黑"/>
                <a:cs typeface="微软雅黑"/>
              </a:rPr>
              <a:t>知，</a:t>
            </a:r>
            <a:r>
              <a:rPr sz="2150" b="1" spc="-114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100" b="1" spc="-17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全加在电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阻</a:t>
            </a:r>
            <a:r>
              <a:rPr sz="215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R</a:t>
            </a:r>
            <a:r>
              <a:rPr sz="2100" b="1" spc="-35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上，产生很大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的</a:t>
            </a:r>
            <a:r>
              <a:rPr sz="2150" b="1" spc="-135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100" b="1" spc="-20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b="1" spc="-135" dirty="0">
                <a:solidFill>
                  <a:srgbClr val="1E487C"/>
                </a:solidFill>
                <a:latin typeface="微软雅黑"/>
                <a:cs typeface="微软雅黑"/>
              </a:rPr>
              <a:t>（</a:t>
            </a:r>
            <a:r>
              <a:rPr sz="2150" b="1" spc="-135" dirty="0">
                <a:solidFill>
                  <a:srgbClr val="1E487C"/>
                </a:solidFill>
                <a:latin typeface="Times New Roman"/>
                <a:cs typeface="Times New Roman"/>
              </a:rPr>
              <a:t>(10~20)I</a:t>
            </a:r>
            <a:r>
              <a:rPr sz="2100" b="1" spc="-20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-135" dirty="0">
                <a:solidFill>
                  <a:srgbClr val="1E487C"/>
                </a:solidFill>
                <a:latin typeface="微软雅黑"/>
                <a:cs typeface="微软雅黑"/>
              </a:rPr>
              <a:t>）</a:t>
            </a:r>
            <a:r>
              <a:rPr sz="1850" b="1" spc="-85" dirty="0">
                <a:solidFill>
                  <a:srgbClr val="1E487C"/>
                </a:solidFill>
                <a:latin typeface="微软雅黑"/>
                <a:cs typeface="微软雅黑"/>
              </a:rPr>
              <a:t> ，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但因</a:t>
            </a:r>
            <a:r>
              <a:rPr sz="1850" b="1" spc="-50" dirty="0">
                <a:solidFill>
                  <a:srgbClr val="1E487C"/>
                </a:solidFill>
                <a:latin typeface="微软雅黑"/>
                <a:cs typeface="微软雅黑"/>
              </a:rPr>
              <a:t>为 </a:t>
            </a:r>
            <a:r>
              <a:rPr sz="2150" b="1" spc="-195" dirty="0">
                <a:solidFill>
                  <a:srgbClr val="1E487C"/>
                </a:solidFill>
                <a:latin typeface="Times New Roman"/>
                <a:cs typeface="Times New Roman"/>
              </a:rPr>
              <a:t>Φ≈0</a:t>
            </a:r>
            <a:r>
              <a:rPr sz="1850" b="1" spc="-195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所</a:t>
            </a:r>
            <a:r>
              <a:rPr sz="1850" b="1" spc="120" dirty="0">
                <a:solidFill>
                  <a:srgbClr val="1E487C"/>
                </a:solidFill>
                <a:latin typeface="微软雅黑"/>
                <a:cs typeface="微软雅黑"/>
              </a:rPr>
              <a:t>以 </a:t>
            </a:r>
            <a:r>
              <a:rPr sz="2150" b="1" spc="-17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1850" b="1" spc="-170" dirty="0">
                <a:solidFill>
                  <a:srgbClr val="1E487C"/>
                </a:solidFill>
                <a:latin typeface="微软雅黑"/>
                <a:cs typeface="微软雅黑"/>
              </a:rPr>
              <a:t>＝</a:t>
            </a:r>
            <a:r>
              <a:rPr sz="2150" b="1" spc="-170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2100" b="1" spc="-254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50" b="1" spc="-170" dirty="0">
                <a:solidFill>
                  <a:srgbClr val="1E487C"/>
                </a:solidFill>
                <a:latin typeface="Times New Roman"/>
                <a:cs typeface="Times New Roman"/>
              </a:rPr>
              <a:t>ΦI</a:t>
            </a:r>
            <a:r>
              <a:rPr sz="2100" b="1" spc="-254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并不大，因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为</a:t>
            </a:r>
            <a:r>
              <a:rPr sz="2150" b="1" spc="-17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b="1" spc="-254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150" b="1" spc="-170" dirty="0">
                <a:solidFill>
                  <a:srgbClr val="1E487C"/>
                </a:solidFill>
                <a:latin typeface="Times New Roman"/>
                <a:cs typeface="Times New Roman"/>
              </a:rPr>
              <a:t>≈0</a:t>
            </a:r>
            <a:r>
              <a:rPr sz="1850" b="1" spc="-17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所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以</a:t>
            </a:r>
            <a:r>
              <a:rPr sz="2150" b="1" spc="-254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b="1" spc="-38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d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大于</a:t>
            </a:r>
            <a:r>
              <a:rPr sz="2150" b="1" spc="-110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1850" b="1" spc="-11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系统会加速启动；启</a:t>
            </a:r>
            <a:r>
              <a:rPr sz="1850" b="1" spc="-50" dirty="0">
                <a:solidFill>
                  <a:srgbClr val="1E487C"/>
                </a:solidFill>
                <a:latin typeface="微软雅黑"/>
                <a:cs typeface="微软雅黑"/>
              </a:rPr>
              <a:t>动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后，虽有</a:t>
            </a:r>
            <a:r>
              <a:rPr sz="2150" b="1" spc="-13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-35" dirty="0">
                <a:solidFill>
                  <a:srgbClr val="1E487C"/>
                </a:solidFill>
                <a:latin typeface="微软雅黑"/>
                <a:cs typeface="微软雅黑"/>
              </a:rPr>
              <a:t>，使</a:t>
            </a:r>
            <a:r>
              <a:rPr sz="215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变大点，但因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为</a:t>
            </a:r>
            <a:r>
              <a:rPr sz="2150" b="1" spc="-195" dirty="0">
                <a:solidFill>
                  <a:srgbClr val="1E487C"/>
                </a:solidFill>
                <a:latin typeface="Times New Roman"/>
                <a:cs typeface="Times New Roman"/>
              </a:rPr>
              <a:t>Φ≈0</a:t>
            </a:r>
            <a:r>
              <a:rPr sz="1850" b="1" spc="-195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所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以</a:t>
            </a:r>
            <a:r>
              <a:rPr sz="215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仍不大</a:t>
            </a:r>
            <a:r>
              <a:rPr sz="1850" b="1" spc="105" dirty="0">
                <a:solidFill>
                  <a:srgbClr val="1E487C"/>
                </a:solidFill>
                <a:latin typeface="微软雅黑"/>
                <a:cs typeface="微软雅黑"/>
              </a:rPr>
              <a:t>， </a:t>
            </a:r>
            <a:r>
              <a:rPr sz="2150" b="1" spc="-210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100" b="1" spc="-315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大部分仍要加在</a:t>
            </a:r>
            <a:r>
              <a:rPr sz="1850" b="1" spc="-50" dirty="0">
                <a:solidFill>
                  <a:srgbClr val="1E487C"/>
                </a:solidFill>
                <a:latin typeface="微软雅黑"/>
                <a:cs typeface="微软雅黑"/>
              </a:rPr>
              <a:t>电</a:t>
            </a:r>
            <a:endParaRPr sz="1850">
              <a:latin typeface="微软雅黑"/>
              <a:cs typeface="微软雅黑"/>
            </a:endParaRPr>
          </a:p>
          <a:p>
            <a:pPr marL="231775" marR="270510">
              <a:lnSpc>
                <a:spcPct val="130800"/>
              </a:lnSpc>
            </a:pP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阻</a:t>
            </a:r>
            <a:r>
              <a:rPr sz="215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R</a:t>
            </a:r>
            <a:r>
              <a:rPr sz="2100" b="1" spc="-35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上，产生很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大</a:t>
            </a:r>
            <a:r>
              <a:rPr sz="2150" b="1" spc="-180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100" b="1" spc="-270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和不大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的</a:t>
            </a:r>
            <a:r>
              <a:rPr sz="2150" b="1" spc="-16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1850" b="1" spc="-16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使系统不断加速；当系统达到</a:t>
            </a:r>
            <a:r>
              <a:rPr sz="2150" b="1" spc="-225" dirty="0">
                <a:solidFill>
                  <a:srgbClr val="1E487C"/>
                </a:solidFill>
                <a:latin typeface="Times New Roman"/>
                <a:cs typeface="Times New Roman"/>
              </a:rPr>
              <a:t>“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飞车</a:t>
            </a:r>
            <a:r>
              <a:rPr sz="2150" b="1" spc="-225" dirty="0">
                <a:solidFill>
                  <a:srgbClr val="1E487C"/>
                </a:solidFill>
                <a:latin typeface="Times New Roman"/>
                <a:cs typeface="Times New Roman"/>
              </a:rPr>
              <a:t>”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时</a:t>
            </a:r>
            <a:r>
              <a:rPr sz="1850" b="1" spc="-25" dirty="0">
                <a:solidFill>
                  <a:srgbClr val="1E487C"/>
                </a:solidFill>
                <a:latin typeface="微软雅黑"/>
                <a:cs typeface="微软雅黑"/>
              </a:rPr>
              <a:t>，在</a:t>
            </a:r>
            <a:r>
              <a:rPr sz="1850" b="1" spc="500" dirty="0">
                <a:solidFill>
                  <a:srgbClr val="1E487C"/>
                </a:solidFill>
                <a:latin typeface="微软雅黑"/>
                <a:cs typeface="微软雅黑"/>
              </a:rPr>
              <a:t> 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相当大的某一</a:t>
            </a:r>
            <a:r>
              <a:rPr sz="2150" b="1" spc="-26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稳速运行时， </a:t>
            </a:r>
            <a:r>
              <a:rPr sz="2150" b="1" spc="-17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1850" b="1" spc="-175" dirty="0">
                <a:solidFill>
                  <a:srgbClr val="1E487C"/>
                </a:solidFill>
                <a:latin typeface="微软雅黑"/>
                <a:cs typeface="微软雅黑"/>
              </a:rPr>
              <a:t>＝</a:t>
            </a:r>
            <a:r>
              <a:rPr sz="2150" b="1" spc="-175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2100" b="1" spc="-26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50" b="1" spc="-175" dirty="0">
                <a:solidFill>
                  <a:srgbClr val="1E487C"/>
                </a:solidFill>
                <a:latin typeface="Times New Roman"/>
                <a:cs typeface="Times New Roman"/>
              </a:rPr>
              <a:t>ΦI</a:t>
            </a:r>
            <a:r>
              <a:rPr sz="2100" b="1" spc="-26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150" b="1" spc="-175" dirty="0">
                <a:solidFill>
                  <a:srgbClr val="1E487C"/>
                </a:solidFill>
                <a:latin typeface="Times New Roman"/>
                <a:cs typeface="Times New Roman"/>
              </a:rPr>
              <a:t>=T</a:t>
            </a:r>
            <a:r>
              <a:rPr sz="2100" b="1" spc="-26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L </a:t>
            </a:r>
            <a:r>
              <a:rPr sz="2150" b="1" spc="-145" dirty="0">
                <a:solidFill>
                  <a:srgbClr val="1E487C"/>
                </a:solidFill>
                <a:latin typeface="Times New Roman"/>
                <a:cs typeface="Times New Roman"/>
              </a:rPr>
              <a:t>≈0</a:t>
            </a:r>
            <a:r>
              <a:rPr sz="1850" b="1" spc="-145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所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以</a:t>
            </a:r>
            <a:r>
              <a:rPr sz="2150" b="1" spc="-110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100" b="1" spc="-165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150" b="1" spc="-110" dirty="0">
                <a:solidFill>
                  <a:srgbClr val="1E487C"/>
                </a:solidFill>
                <a:latin typeface="Times New Roman"/>
                <a:cs typeface="Times New Roman"/>
              </a:rPr>
              <a:t>≈0</a:t>
            </a:r>
            <a:r>
              <a:rPr sz="1850" b="1" spc="-11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此时</a:t>
            </a:r>
            <a:r>
              <a:rPr sz="1850" b="1" spc="-85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2150" b="1" spc="-85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相当大</a:t>
            </a:r>
            <a:r>
              <a:rPr sz="1850" b="1" spc="-25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2150" b="1" spc="-25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100" b="1" spc="-3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几乎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和</a:t>
            </a:r>
            <a:r>
              <a:rPr sz="215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1850" b="1" dirty="0">
                <a:solidFill>
                  <a:srgbClr val="1E487C"/>
                </a:solidFill>
                <a:latin typeface="微软雅黑"/>
                <a:cs typeface="微软雅黑"/>
              </a:rPr>
              <a:t>平衡</a:t>
            </a:r>
            <a:r>
              <a:rPr sz="1850" b="1" spc="-50" dirty="0">
                <a:solidFill>
                  <a:srgbClr val="1E487C"/>
                </a:solidFill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311150"/>
            <a:ext cx="440880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95" dirty="0" smtClean="0"/>
              <a:t>第</a:t>
            </a:r>
            <a:r>
              <a:rPr lang="en-US" sz="4350" spc="-385" dirty="0">
                <a:latin typeface="Times New Roman"/>
                <a:cs typeface="Times New Roman"/>
              </a:rPr>
              <a:t>6</a:t>
            </a:r>
            <a:r>
              <a:rPr sz="3800" spc="-65" dirty="0" smtClean="0"/>
              <a:t>章 </a:t>
            </a:r>
            <a:r>
              <a:rPr sz="3800" spc="-65" dirty="0"/>
              <a:t>继</a:t>
            </a:r>
            <a:r>
              <a:rPr sz="3800" dirty="0"/>
              <a:t>电</a:t>
            </a:r>
            <a:r>
              <a:rPr sz="3800" spc="95" dirty="0"/>
              <a:t>器</a:t>
            </a:r>
            <a:r>
              <a:rPr sz="4350" spc="-330" dirty="0">
                <a:latin typeface="Times New Roman"/>
                <a:cs typeface="Times New Roman"/>
              </a:rPr>
              <a:t>-</a:t>
            </a:r>
            <a:r>
              <a:rPr sz="3800" dirty="0"/>
              <a:t>接触</a:t>
            </a:r>
            <a:r>
              <a:rPr sz="3800" spc="-50" dirty="0"/>
              <a:t>器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225" y="1217930"/>
            <a:ext cx="3218180" cy="24257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050" spc="-1115" dirty="0">
                <a:latin typeface="Lucida Sans Unicode"/>
                <a:cs typeface="Lucida Sans Unicode"/>
              </a:rPr>
              <a:t>•</a:t>
            </a:r>
            <a:r>
              <a:rPr sz="2700" b="1" spc="5" dirty="0">
                <a:latin typeface="微软雅黑"/>
                <a:cs typeface="微软雅黑"/>
              </a:rPr>
              <a:t>考试在</a:t>
            </a:r>
            <a:r>
              <a:rPr sz="3050" b="1" spc="-254" dirty="0">
                <a:latin typeface="Times New Roman"/>
                <a:cs typeface="Times New Roman"/>
              </a:rPr>
              <a:t>1/3</a:t>
            </a:r>
            <a:r>
              <a:rPr sz="2700" b="1" spc="-35" dirty="0">
                <a:latin typeface="微软雅黑"/>
                <a:cs typeface="微软雅黑"/>
              </a:rPr>
              <a:t>左右</a:t>
            </a:r>
            <a:endParaRPr sz="2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050" spc="-1115" dirty="0">
                <a:latin typeface="Lucida Sans Unicode"/>
                <a:cs typeface="Lucida Sans Unicode"/>
              </a:rPr>
              <a:t>•</a:t>
            </a:r>
            <a:r>
              <a:rPr sz="2700" b="1" spc="-20" dirty="0">
                <a:latin typeface="微软雅黑"/>
                <a:cs typeface="微软雅黑"/>
              </a:rPr>
              <a:t>两类题：分析、设计</a:t>
            </a:r>
            <a:endParaRPr sz="2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050" spc="-1115" dirty="0">
                <a:latin typeface="Lucida Sans Unicode"/>
                <a:cs typeface="Lucida Sans Unicode"/>
              </a:rPr>
              <a:t>•</a:t>
            </a:r>
            <a:r>
              <a:rPr sz="2700" b="1" spc="-20" dirty="0">
                <a:latin typeface="微软雅黑"/>
                <a:cs typeface="微软雅黑"/>
              </a:rPr>
              <a:t>一般不会是作业原题</a:t>
            </a:r>
            <a:endParaRPr sz="2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050" spc="-1115" dirty="0">
                <a:latin typeface="Lucida Sans Unicode"/>
                <a:cs typeface="Lucida Sans Unicode"/>
              </a:rPr>
              <a:t>•</a:t>
            </a:r>
            <a:r>
              <a:rPr sz="2700" b="1" spc="-20" dirty="0">
                <a:latin typeface="微软雅黑"/>
                <a:cs typeface="微软雅黑"/>
              </a:rPr>
              <a:t>理解了，比较简单</a:t>
            </a:r>
            <a:endParaRPr sz="27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612" y="299720"/>
            <a:ext cx="8145145" cy="131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476250">
              <a:lnSpc>
                <a:spcPct val="130800"/>
              </a:lnSpc>
              <a:spcBef>
                <a:spcPts val="95"/>
              </a:spcBef>
            </a:pPr>
            <a:r>
              <a:rPr sz="1850" spc="75" dirty="0">
                <a:solidFill>
                  <a:srgbClr val="1E487C"/>
                </a:solidFill>
              </a:rPr>
              <a:t>当</a:t>
            </a:r>
            <a:r>
              <a:rPr sz="2150" spc="-21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spc="-32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150" spc="-215" dirty="0">
                <a:solidFill>
                  <a:srgbClr val="1E487C"/>
                </a:solidFill>
                <a:latin typeface="Times New Roman"/>
                <a:cs typeface="Times New Roman"/>
              </a:rPr>
              <a:t>=T</a:t>
            </a:r>
            <a:r>
              <a:rPr sz="2100" spc="-32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dirty="0">
                <a:solidFill>
                  <a:srgbClr val="1E487C"/>
                </a:solidFill>
              </a:rPr>
              <a:t>启动时</a:t>
            </a:r>
            <a:r>
              <a:rPr sz="1850" spc="-85" dirty="0">
                <a:solidFill>
                  <a:srgbClr val="1E487C"/>
                </a:solidFill>
              </a:rPr>
              <a:t>：</a:t>
            </a:r>
            <a:r>
              <a:rPr sz="2150" spc="-8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spc="-85" dirty="0">
                <a:solidFill>
                  <a:srgbClr val="1E487C"/>
                </a:solidFill>
              </a:rPr>
              <a:t>＝</a:t>
            </a:r>
            <a:r>
              <a:rPr sz="2150" spc="-85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1850" spc="-85" dirty="0">
                <a:solidFill>
                  <a:srgbClr val="1E487C"/>
                </a:solidFill>
              </a:rPr>
              <a:t>，</a:t>
            </a:r>
            <a:r>
              <a:rPr sz="2150" spc="-85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1850" spc="-85" dirty="0">
                <a:solidFill>
                  <a:srgbClr val="1E487C"/>
                </a:solidFill>
              </a:rPr>
              <a:t>＝</a:t>
            </a:r>
            <a:r>
              <a:rPr sz="2150" spc="-85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1850" spc="-85" dirty="0">
                <a:solidFill>
                  <a:srgbClr val="1E487C"/>
                </a:solidFill>
              </a:rPr>
              <a:t>，</a:t>
            </a:r>
            <a:r>
              <a:rPr sz="1850" dirty="0">
                <a:solidFill>
                  <a:srgbClr val="1E487C"/>
                </a:solidFill>
              </a:rPr>
              <a:t>根</a:t>
            </a:r>
            <a:r>
              <a:rPr sz="1850" spc="75" dirty="0">
                <a:solidFill>
                  <a:srgbClr val="1E487C"/>
                </a:solidFill>
              </a:rPr>
              <a:t>据</a:t>
            </a:r>
            <a:r>
              <a:rPr sz="2150" spc="-185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100" spc="-27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150" spc="-185" dirty="0">
                <a:solidFill>
                  <a:srgbClr val="1E487C"/>
                </a:solidFill>
                <a:latin typeface="Times New Roman"/>
                <a:cs typeface="Times New Roman"/>
              </a:rPr>
              <a:t>=E+I</a:t>
            </a:r>
            <a:r>
              <a:rPr sz="2100" spc="-27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150" spc="-185" dirty="0">
                <a:solidFill>
                  <a:srgbClr val="1E487C"/>
                </a:solidFill>
                <a:latin typeface="Times New Roman"/>
                <a:cs typeface="Times New Roman"/>
              </a:rPr>
              <a:t>R</a:t>
            </a:r>
            <a:r>
              <a:rPr sz="2100" spc="-27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100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1850" spc="-60" dirty="0">
                <a:solidFill>
                  <a:srgbClr val="1E487C"/>
                </a:solidFill>
              </a:rPr>
              <a:t>知，</a:t>
            </a:r>
            <a:r>
              <a:rPr sz="2150" spc="-114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100" spc="-17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dirty="0">
                <a:solidFill>
                  <a:srgbClr val="1E487C"/>
                </a:solidFill>
              </a:rPr>
              <a:t>全加在电</a:t>
            </a:r>
            <a:r>
              <a:rPr sz="1850" spc="75" dirty="0">
                <a:solidFill>
                  <a:srgbClr val="1E487C"/>
                </a:solidFill>
              </a:rPr>
              <a:t>阻</a:t>
            </a:r>
            <a:r>
              <a:rPr sz="2150" spc="-240" dirty="0">
                <a:solidFill>
                  <a:srgbClr val="1E487C"/>
                </a:solidFill>
                <a:latin typeface="Times New Roman"/>
                <a:cs typeface="Times New Roman"/>
              </a:rPr>
              <a:t>R</a:t>
            </a:r>
            <a:r>
              <a:rPr sz="2100" spc="-35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spc="-25" dirty="0">
                <a:solidFill>
                  <a:srgbClr val="1E487C"/>
                </a:solidFill>
              </a:rPr>
              <a:t>上，</a:t>
            </a:r>
            <a:r>
              <a:rPr sz="1850" dirty="0">
                <a:solidFill>
                  <a:srgbClr val="1E487C"/>
                </a:solidFill>
              </a:rPr>
              <a:t>产生很大</a:t>
            </a:r>
            <a:r>
              <a:rPr sz="1850" spc="75" dirty="0">
                <a:solidFill>
                  <a:srgbClr val="1E487C"/>
                </a:solidFill>
              </a:rPr>
              <a:t>的</a:t>
            </a:r>
            <a:r>
              <a:rPr sz="2150" spc="-140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100" spc="-20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spc="-140" dirty="0">
                <a:solidFill>
                  <a:srgbClr val="1E487C"/>
                </a:solidFill>
              </a:rPr>
              <a:t>（</a:t>
            </a:r>
            <a:r>
              <a:rPr sz="2150" spc="-140" dirty="0">
                <a:solidFill>
                  <a:srgbClr val="1E487C"/>
                </a:solidFill>
                <a:latin typeface="Times New Roman"/>
                <a:cs typeface="Times New Roman"/>
              </a:rPr>
              <a:t>(10~20)I</a:t>
            </a:r>
            <a:r>
              <a:rPr sz="2100" spc="-20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spc="-140" dirty="0">
                <a:solidFill>
                  <a:srgbClr val="1E487C"/>
                </a:solidFill>
              </a:rPr>
              <a:t>），</a:t>
            </a:r>
            <a:r>
              <a:rPr sz="1850" dirty="0">
                <a:solidFill>
                  <a:srgbClr val="1E487C"/>
                </a:solidFill>
              </a:rPr>
              <a:t>但因</a:t>
            </a:r>
            <a:r>
              <a:rPr sz="1850" spc="75" dirty="0">
                <a:solidFill>
                  <a:srgbClr val="1E487C"/>
                </a:solidFill>
              </a:rPr>
              <a:t>为</a:t>
            </a:r>
            <a:r>
              <a:rPr sz="2150" spc="-195" dirty="0">
                <a:solidFill>
                  <a:srgbClr val="1E487C"/>
                </a:solidFill>
                <a:latin typeface="Times New Roman"/>
                <a:cs typeface="Times New Roman"/>
              </a:rPr>
              <a:t>Φ≈0</a:t>
            </a:r>
            <a:r>
              <a:rPr sz="1850" spc="-195" dirty="0">
                <a:solidFill>
                  <a:srgbClr val="1E487C"/>
                </a:solidFill>
              </a:rPr>
              <a:t>，</a:t>
            </a:r>
            <a:r>
              <a:rPr sz="1850" dirty="0">
                <a:solidFill>
                  <a:srgbClr val="1E487C"/>
                </a:solidFill>
              </a:rPr>
              <a:t>所</a:t>
            </a:r>
            <a:r>
              <a:rPr sz="1850" spc="85" dirty="0">
                <a:solidFill>
                  <a:srgbClr val="1E487C"/>
                </a:solidFill>
              </a:rPr>
              <a:t>以 </a:t>
            </a:r>
            <a:r>
              <a:rPr sz="2150" spc="-17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1850" spc="-170" dirty="0">
                <a:solidFill>
                  <a:srgbClr val="1E487C"/>
                </a:solidFill>
              </a:rPr>
              <a:t>＝</a:t>
            </a:r>
            <a:r>
              <a:rPr sz="2150" spc="-170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2100" spc="-254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50" spc="-170" dirty="0">
                <a:solidFill>
                  <a:srgbClr val="1E487C"/>
                </a:solidFill>
                <a:latin typeface="Times New Roman"/>
                <a:cs typeface="Times New Roman"/>
              </a:rPr>
              <a:t>ΦI</a:t>
            </a:r>
            <a:r>
              <a:rPr sz="2100" spc="-254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dirty="0">
                <a:solidFill>
                  <a:srgbClr val="1E487C"/>
                </a:solidFill>
              </a:rPr>
              <a:t>并不大，因</a:t>
            </a:r>
            <a:r>
              <a:rPr sz="1850" spc="75" dirty="0">
                <a:solidFill>
                  <a:srgbClr val="1E487C"/>
                </a:solidFill>
              </a:rPr>
              <a:t>为</a:t>
            </a:r>
            <a:r>
              <a:rPr sz="2150" spc="-2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spc="-3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150" spc="-25" dirty="0">
                <a:solidFill>
                  <a:srgbClr val="1E487C"/>
                </a:solidFill>
                <a:latin typeface="Times New Roman"/>
                <a:cs typeface="Times New Roman"/>
              </a:rPr>
              <a:t>= </a:t>
            </a:r>
            <a:r>
              <a:rPr sz="2150" spc="-15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spc="-225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spc="-150" dirty="0">
                <a:solidFill>
                  <a:srgbClr val="1E487C"/>
                </a:solidFill>
              </a:rPr>
              <a:t>，</a:t>
            </a:r>
            <a:r>
              <a:rPr sz="1850" dirty="0">
                <a:solidFill>
                  <a:srgbClr val="1E487C"/>
                </a:solidFill>
              </a:rPr>
              <a:t>所以系统无法启动</a:t>
            </a:r>
            <a:r>
              <a:rPr sz="1850" spc="-50" dirty="0">
                <a:solidFill>
                  <a:srgbClr val="1E487C"/>
                </a:solidFill>
              </a:rPr>
              <a:t>。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687" y="2090420"/>
            <a:ext cx="8656320" cy="17227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50800" marR="43180" indent="476250">
              <a:lnSpc>
                <a:spcPct val="133700"/>
              </a:lnSpc>
              <a:spcBef>
                <a:spcPts val="20"/>
              </a:spcBef>
            </a:pP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当电动机运行在额定转速下</a:t>
            </a:r>
            <a:r>
              <a:rPr sz="1850" b="1" spc="-50" dirty="0">
                <a:solidFill>
                  <a:srgbClr val="1E487C"/>
                </a:solidFill>
                <a:latin typeface="微软雅黑"/>
                <a:cs typeface="微软雅黑"/>
              </a:rPr>
              <a:t>， </a:t>
            </a:r>
            <a:r>
              <a:rPr sz="2150" b="1" spc="-14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1850" b="1" spc="-145" dirty="0">
                <a:solidFill>
                  <a:srgbClr val="1E487C"/>
                </a:solidFill>
                <a:latin typeface="微软雅黑"/>
                <a:cs typeface="微软雅黑"/>
              </a:rPr>
              <a:t>＝</a:t>
            </a:r>
            <a:r>
              <a:rPr sz="2150" b="1" spc="-145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2100" b="1" spc="-21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50" b="1" spc="-145" dirty="0">
                <a:solidFill>
                  <a:srgbClr val="1E487C"/>
                </a:solidFill>
                <a:latin typeface="Times New Roman"/>
                <a:cs typeface="Times New Roman"/>
              </a:rPr>
              <a:t>Φ</a:t>
            </a:r>
            <a:r>
              <a:rPr sz="2100" b="1" spc="-21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150" b="1" spc="-145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100" b="1" spc="-21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aN</a:t>
            </a:r>
            <a:r>
              <a:rPr sz="2100" b="1" spc="-44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2150" b="1" spc="-195" dirty="0">
                <a:solidFill>
                  <a:srgbClr val="1E487C"/>
                </a:solidFill>
                <a:latin typeface="Times New Roman"/>
                <a:cs typeface="Times New Roman"/>
              </a:rPr>
              <a:t>= </a:t>
            </a:r>
            <a:r>
              <a:rPr sz="2150" b="1" spc="-12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b="1" spc="-17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1850" b="1" spc="-120" dirty="0">
                <a:solidFill>
                  <a:srgbClr val="1E487C"/>
                </a:solidFill>
                <a:latin typeface="微软雅黑"/>
                <a:cs typeface="微软雅黑"/>
              </a:rPr>
              <a:t>＝</a:t>
            </a:r>
            <a:r>
              <a:rPr sz="2150" b="1" spc="-12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b="1" spc="-17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-12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2150" b="1" spc="-12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-120" dirty="0">
                <a:solidFill>
                  <a:srgbClr val="1E487C"/>
                </a:solidFill>
                <a:latin typeface="微软雅黑"/>
                <a:cs typeface="微软雅黑"/>
              </a:rPr>
              <a:t>＝</a:t>
            </a:r>
            <a:r>
              <a:rPr sz="2150" b="1" spc="-12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100" b="1" spc="-17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-12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此时断开励磁</a:t>
            </a:r>
            <a:r>
              <a:rPr sz="1850" b="1" spc="15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 </a:t>
            </a:r>
            <a:r>
              <a:rPr sz="2150" b="1" spc="-190" dirty="0">
                <a:solidFill>
                  <a:srgbClr val="1E487C"/>
                </a:solidFill>
                <a:latin typeface="Times New Roman"/>
                <a:cs typeface="Times New Roman"/>
              </a:rPr>
              <a:t>Φ≈0</a:t>
            </a:r>
            <a:r>
              <a:rPr sz="1850" b="1" spc="-19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虽然仍</a:t>
            </a:r>
            <a:r>
              <a:rPr sz="1850" b="1" spc="45" dirty="0">
                <a:solidFill>
                  <a:srgbClr val="1E487C"/>
                </a:solidFill>
                <a:latin typeface="微软雅黑"/>
                <a:cs typeface="微软雅黑"/>
              </a:rPr>
              <a:t>有</a:t>
            </a:r>
            <a:r>
              <a:rPr sz="2150" b="1" spc="-12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-120" dirty="0">
                <a:solidFill>
                  <a:srgbClr val="1E487C"/>
                </a:solidFill>
                <a:latin typeface="微软雅黑"/>
                <a:cs typeface="微软雅黑"/>
              </a:rPr>
              <a:t>＝</a:t>
            </a:r>
            <a:r>
              <a:rPr sz="2150" b="1" spc="-12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100" b="1" spc="-17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-25" dirty="0">
                <a:solidFill>
                  <a:srgbClr val="1E487C"/>
                </a:solidFill>
                <a:latin typeface="微软雅黑"/>
                <a:cs typeface="微软雅黑"/>
              </a:rPr>
              <a:t>，但</a:t>
            </a:r>
            <a:r>
              <a:rPr sz="2150" b="1" spc="-13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2150" b="1" spc="-185" dirty="0">
                <a:solidFill>
                  <a:srgbClr val="1E487C"/>
                </a:solidFill>
                <a:latin typeface="Times New Roman"/>
                <a:cs typeface="Times New Roman"/>
              </a:rPr>
              <a:t> ≈</a:t>
            </a:r>
            <a:r>
              <a:rPr sz="2150" b="1" spc="-140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1850" b="1" spc="-14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根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据</a:t>
            </a:r>
            <a:r>
              <a:rPr sz="2150" b="1" spc="-180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100" b="1" spc="-270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150" b="1" spc="-180" dirty="0">
                <a:solidFill>
                  <a:srgbClr val="1E487C"/>
                </a:solidFill>
                <a:latin typeface="Times New Roman"/>
                <a:cs typeface="Times New Roman"/>
              </a:rPr>
              <a:t>=E+I</a:t>
            </a:r>
            <a:r>
              <a:rPr sz="2100" b="1" spc="-270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150" b="1" spc="-180" dirty="0">
                <a:solidFill>
                  <a:srgbClr val="1E487C"/>
                </a:solidFill>
                <a:latin typeface="Times New Roman"/>
                <a:cs typeface="Times New Roman"/>
              </a:rPr>
              <a:t>R</a:t>
            </a:r>
            <a:r>
              <a:rPr sz="2100" b="1" spc="-270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100" b="1" spc="-20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1850" b="1" spc="-55" dirty="0">
                <a:solidFill>
                  <a:srgbClr val="1E487C"/>
                </a:solidFill>
                <a:latin typeface="微软雅黑"/>
                <a:cs typeface="微软雅黑"/>
              </a:rPr>
              <a:t>知，</a:t>
            </a:r>
            <a:r>
              <a:rPr sz="2150" b="1" spc="-110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100" b="1" spc="-165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全加在电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阻</a:t>
            </a:r>
            <a:r>
              <a:rPr sz="2150" b="1" spc="-235" dirty="0">
                <a:solidFill>
                  <a:srgbClr val="1E487C"/>
                </a:solidFill>
                <a:latin typeface="Times New Roman"/>
                <a:cs typeface="Times New Roman"/>
              </a:rPr>
              <a:t>R</a:t>
            </a:r>
            <a:r>
              <a:rPr sz="2100" b="1" spc="-35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上，产生</a:t>
            </a:r>
            <a:r>
              <a:rPr sz="1850" b="1" spc="10" dirty="0">
                <a:solidFill>
                  <a:srgbClr val="1E487C"/>
                </a:solidFill>
                <a:latin typeface="微软雅黑"/>
                <a:cs typeface="微软雅黑"/>
              </a:rPr>
              <a:t>很大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的</a:t>
            </a:r>
            <a:r>
              <a:rPr sz="2150" b="1" spc="-114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100" b="1" spc="-172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b="1" spc="-114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但因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为</a:t>
            </a:r>
            <a:r>
              <a:rPr sz="2150" b="1" spc="-190" dirty="0">
                <a:solidFill>
                  <a:srgbClr val="1E487C"/>
                </a:solidFill>
                <a:latin typeface="Times New Roman"/>
                <a:cs typeface="Times New Roman"/>
              </a:rPr>
              <a:t>Φ≈0</a:t>
            </a:r>
            <a:r>
              <a:rPr sz="1850" b="1" spc="-19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所</a:t>
            </a:r>
            <a:r>
              <a:rPr sz="1850" b="1" spc="-50" dirty="0">
                <a:solidFill>
                  <a:srgbClr val="1E487C"/>
                </a:solidFill>
                <a:latin typeface="微软雅黑"/>
                <a:cs typeface="微软雅黑"/>
              </a:rPr>
              <a:t>以 </a:t>
            </a:r>
            <a:r>
              <a:rPr sz="2150" b="1" spc="-16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1850" b="1" spc="-165" dirty="0">
                <a:solidFill>
                  <a:srgbClr val="1E487C"/>
                </a:solidFill>
                <a:latin typeface="微软雅黑"/>
                <a:cs typeface="微软雅黑"/>
              </a:rPr>
              <a:t>＝</a:t>
            </a:r>
            <a:r>
              <a:rPr sz="2150" b="1" spc="-165" dirty="0">
                <a:solidFill>
                  <a:srgbClr val="1E487C"/>
                </a:solidFill>
                <a:latin typeface="Times New Roman"/>
                <a:cs typeface="Times New Roman"/>
              </a:rPr>
              <a:t>K</a:t>
            </a:r>
            <a:r>
              <a:rPr sz="2100" b="1" spc="-24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50" b="1" spc="-165" dirty="0">
                <a:solidFill>
                  <a:srgbClr val="1E487C"/>
                </a:solidFill>
                <a:latin typeface="Times New Roman"/>
                <a:cs typeface="Times New Roman"/>
              </a:rPr>
              <a:t>ΦI</a:t>
            </a:r>
            <a:r>
              <a:rPr sz="2100" b="1" spc="-24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并不大，因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为</a:t>
            </a:r>
            <a:r>
              <a:rPr sz="2150" b="1" spc="-17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b="1" spc="-254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150" b="1" spc="-225" dirty="0">
                <a:solidFill>
                  <a:srgbClr val="1E487C"/>
                </a:solidFill>
                <a:latin typeface="Times New Roman"/>
                <a:cs typeface="Times New Roman"/>
              </a:rPr>
              <a:t>= </a:t>
            </a:r>
            <a:r>
              <a:rPr sz="2150" b="1" spc="-14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b="1" spc="-217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1850" b="1" spc="-145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所</a:t>
            </a:r>
            <a:r>
              <a:rPr sz="1850" b="1" spc="75" dirty="0">
                <a:solidFill>
                  <a:srgbClr val="1E487C"/>
                </a:solidFill>
                <a:latin typeface="微软雅黑"/>
                <a:cs typeface="微软雅黑"/>
              </a:rPr>
              <a:t>以</a:t>
            </a:r>
            <a:r>
              <a:rPr sz="2150" b="1" spc="-15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1850" b="1" spc="-135" dirty="0">
                <a:solidFill>
                  <a:srgbClr val="1E487C"/>
                </a:solidFill>
                <a:latin typeface="微软雅黑"/>
                <a:cs typeface="微软雅黑"/>
              </a:rPr>
              <a:t>＜ </a:t>
            </a:r>
            <a:r>
              <a:rPr sz="2150" b="1" spc="-14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100" b="1" spc="-209" baseline="-21825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1850" b="1" spc="-140" dirty="0">
                <a:solidFill>
                  <a:srgbClr val="1E487C"/>
                </a:solidFill>
                <a:latin typeface="微软雅黑"/>
                <a:cs typeface="微软雅黑"/>
              </a:rPr>
              <a:t>，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系统逐</a:t>
            </a:r>
            <a:r>
              <a:rPr sz="1850" b="1" spc="15" dirty="0">
                <a:solidFill>
                  <a:srgbClr val="1E487C"/>
                </a:solidFill>
                <a:latin typeface="微软雅黑"/>
                <a:cs typeface="微软雅黑"/>
              </a:rPr>
              <a:t>渐</a:t>
            </a:r>
            <a:r>
              <a:rPr sz="1850" b="1" spc="5" dirty="0">
                <a:solidFill>
                  <a:srgbClr val="1E487C"/>
                </a:solidFill>
                <a:latin typeface="微软雅黑"/>
                <a:cs typeface="微软雅黑"/>
              </a:rPr>
              <a:t>减速到停车</a:t>
            </a:r>
            <a:r>
              <a:rPr sz="1850" b="1" spc="15" dirty="0">
                <a:solidFill>
                  <a:srgbClr val="1E487C"/>
                </a:solidFill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" y="-14604"/>
            <a:ext cx="8361045" cy="215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09855" indent="4445">
              <a:lnSpc>
                <a:spcPct val="130800"/>
              </a:lnSpc>
              <a:spcBef>
                <a:spcPts val="95"/>
              </a:spcBef>
              <a:tabLst>
                <a:tab pos="1136015" algn="l"/>
              </a:tabLst>
            </a:pPr>
            <a:r>
              <a:rPr sz="2150" spc="-10" dirty="0">
                <a:solidFill>
                  <a:srgbClr val="FF0000"/>
                </a:solidFill>
                <a:latin typeface="Times New Roman"/>
                <a:cs typeface="Times New Roman"/>
              </a:rPr>
              <a:t>****3.15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50" dirty="0">
                <a:solidFill>
                  <a:srgbClr val="FF0000"/>
                </a:solidFill>
              </a:rPr>
              <a:t>一台直流他励电动机，其额定数据如下</a:t>
            </a:r>
            <a:r>
              <a:rPr sz="1850" spc="-165" dirty="0">
                <a:solidFill>
                  <a:srgbClr val="FF0000"/>
                </a:solidFill>
              </a:rPr>
              <a:t>：</a:t>
            </a:r>
            <a:r>
              <a:rPr sz="2150" spc="-16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100" spc="-247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150" spc="-165" dirty="0">
                <a:solidFill>
                  <a:srgbClr val="FF0000"/>
                </a:solidFill>
                <a:latin typeface="Times New Roman"/>
                <a:cs typeface="Times New Roman"/>
              </a:rPr>
              <a:t>=2.2kW</a:t>
            </a:r>
            <a:r>
              <a:rPr sz="1850" spc="-165" dirty="0">
                <a:solidFill>
                  <a:srgbClr val="FF0000"/>
                </a:solidFill>
              </a:rPr>
              <a:t>，</a:t>
            </a:r>
            <a:r>
              <a:rPr sz="2150" spc="-16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100" spc="-247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150" spc="-165" dirty="0">
                <a:solidFill>
                  <a:srgbClr val="FF0000"/>
                </a:solidFill>
                <a:latin typeface="Times New Roman"/>
                <a:cs typeface="Times New Roman"/>
              </a:rPr>
              <a:t>=U</a:t>
            </a:r>
            <a:r>
              <a:rPr sz="2100" spc="-247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150" spc="15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150" spc="-20" dirty="0">
                <a:solidFill>
                  <a:srgbClr val="FF0000"/>
                </a:solidFill>
                <a:latin typeface="Times New Roman"/>
                <a:cs typeface="Times New Roman"/>
              </a:rPr>
              <a:t>10V</a:t>
            </a:r>
            <a:r>
              <a:rPr sz="1850" spc="-20" dirty="0">
                <a:solidFill>
                  <a:srgbClr val="FF0000"/>
                </a:solidFill>
              </a:rPr>
              <a:t>， </a:t>
            </a:r>
            <a:r>
              <a:rPr sz="2150" spc="-18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100" spc="-277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150" spc="-185" dirty="0">
                <a:solidFill>
                  <a:srgbClr val="FF0000"/>
                </a:solidFill>
                <a:latin typeface="Times New Roman"/>
                <a:cs typeface="Times New Roman"/>
              </a:rPr>
              <a:t>=1500r/min</a:t>
            </a:r>
            <a:r>
              <a:rPr sz="1850" spc="-185" dirty="0">
                <a:solidFill>
                  <a:srgbClr val="FF0000"/>
                </a:solidFill>
              </a:rPr>
              <a:t>，</a:t>
            </a:r>
            <a:r>
              <a:rPr sz="2150" spc="-185" dirty="0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sz="2100" spc="-277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150" spc="-185" dirty="0">
                <a:solidFill>
                  <a:srgbClr val="FF0000"/>
                </a:solidFill>
                <a:latin typeface="Times New Roman"/>
                <a:cs typeface="Times New Roman"/>
              </a:rPr>
              <a:t>=0.8</a:t>
            </a:r>
            <a:r>
              <a:rPr sz="1850" spc="-185" dirty="0">
                <a:solidFill>
                  <a:srgbClr val="FF0000"/>
                </a:solidFill>
              </a:rPr>
              <a:t>，</a:t>
            </a:r>
            <a:r>
              <a:rPr sz="2150" spc="-18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00" spc="-277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150" spc="-185" dirty="0">
                <a:solidFill>
                  <a:srgbClr val="FF0000"/>
                </a:solidFill>
                <a:latin typeface="Times New Roman"/>
                <a:cs typeface="Times New Roman"/>
              </a:rPr>
              <a:t>=0.4Ω</a:t>
            </a:r>
            <a:r>
              <a:rPr sz="1850" spc="-185" dirty="0">
                <a:solidFill>
                  <a:srgbClr val="FF0000"/>
                </a:solidFill>
              </a:rPr>
              <a:t>，</a:t>
            </a:r>
            <a:r>
              <a:rPr sz="2150" spc="-18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00" spc="-277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150" spc="-185" dirty="0">
                <a:solidFill>
                  <a:srgbClr val="FF0000"/>
                </a:solidFill>
                <a:latin typeface="Times New Roman"/>
                <a:cs typeface="Times New Roman"/>
              </a:rPr>
              <a:t>=82.7 </a:t>
            </a:r>
            <a:r>
              <a:rPr sz="2150" spc="-300" dirty="0">
                <a:solidFill>
                  <a:srgbClr val="FF0000"/>
                </a:solidFill>
                <a:latin typeface="Times New Roman"/>
                <a:cs typeface="Times New Roman"/>
              </a:rPr>
              <a:t>Ω</a:t>
            </a:r>
            <a:r>
              <a:rPr sz="1850" dirty="0">
                <a:solidFill>
                  <a:srgbClr val="FF0000"/>
                </a:solidFill>
              </a:rPr>
              <a:t>。试求</a:t>
            </a:r>
            <a:r>
              <a:rPr sz="1850" spc="-20" dirty="0">
                <a:solidFill>
                  <a:srgbClr val="FF0000"/>
                </a:solidFill>
              </a:rPr>
              <a:t>： ① 额</a:t>
            </a:r>
            <a:r>
              <a:rPr sz="1850" dirty="0">
                <a:solidFill>
                  <a:srgbClr val="FF0000"/>
                </a:solidFill>
              </a:rPr>
              <a:t>定电枢电</a:t>
            </a:r>
            <a:r>
              <a:rPr sz="1850" spc="75" dirty="0">
                <a:solidFill>
                  <a:srgbClr val="FF0000"/>
                </a:solidFill>
              </a:rPr>
              <a:t>流</a:t>
            </a:r>
            <a:r>
              <a:rPr sz="2150" spc="-1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100" spc="-150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1850" spc="-85" dirty="0">
                <a:solidFill>
                  <a:srgbClr val="FF0000"/>
                </a:solidFill>
              </a:rPr>
              <a:t>；②额</a:t>
            </a:r>
            <a:r>
              <a:rPr sz="1850" dirty="0">
                <a:solidFill>
                  <a:srgbClr val="FF0000"/>
                </a:solidFill>
              </a:rPr>
              <a:t>定励磁电</a:t>
            </a:r>
            <a:r>
              <a:rPr sz="1850" spc="75" dirty="0">
                <a:solidFill>
                  <a:srgbClr val="FF0000"/>
                </a:solidFill>
              </a:rPr>
              <a:t>流</a:t>
            </a:r>
            <a:r>
              <a:rPr sz="2150" spc="-9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100" spc="-142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fN</a:t>
            </a:r>
            <a:r>
              <a:rPr sz="1850" spc="-95" dirty="0">
                <a:solidFill>
                  <a:srgbClr val="FF0000"/>
                </a:solidFill>
              </a:rPr>
              <a:t>；③</a:t>
            </a:r>
            <a:r>
              <a:rPr sz="1850" dirty="0">
                <a:solidFill>
                  <a:srgbClr val="FF0000"/>
                </a:solidFill>
              </a:rPr>
              <a:t>励磁功</a:t>
            </a:r>
            <a:r>
              <a:rPr sz="1850" spc="75" dirty="0">
                <a:solidFill>
                  <a:srgbClr val="FF0000"/>
                </a:solidFill>
              </a:rPr>
              <a:t>率</a:t>
            </a:r>
            <a:r>
              <a:rPr sz="2150" spc="-9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100" spc="-142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850" spc="-95" dirty="0">
                <a:solidFill>
                  <a:srgbClr val="FF0000"/>
                </a:solidFill>
              </a:rPr>
              <a:t>；④</a:t>
            </a:r>
            <a:r>
              <a:rPr sz="1850" dirty="0">
                <a:solidFill>
                  <a:srgbClr val="FF0000"/>
                </a:solidFill>
              </a:rPr>
              <a:t>额定转</a:t>
            </a:r>
            <a:r>
              <a:rPr sz="1850" spc="75" dirty="0">
                <a:solidFill>
                  <a:srgbClr val="FF0000"/>
                </a:solidFill>
              </a:rPr>
              <a:t>矩</a:t>
            </a:r>
            <a:r>
              <a:rPr sz="2150" spc="-1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100" spc="-165" baseline="-218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50" spc="-35" dirty="0">
                <a:solidFill>
                  <a:srgbClr val="FF0000"/>
                </a:solidFill>
              </a:rPr>
              <a:t>；⑤ 额</a:t>
            </a:r>
            <a:r>
              <a:rPr sz="1850" dirty="0">
                <a:solidFill>
                  <a:srgbClr val="FF0000"/>
                </a:solidFill>
              </a:rPr>
              <a:t>定电流时的反电势</a:t>
            </a:r>
            <a:r>
              <a:rPr sz="1850" spc="-25" dirty="0">
                <a:solidFill>
                  <a:srgbClr val="FF0000"/>
                </a:solidFill>
              </a:rPr>
              <a:t>；⑥</a:t>
            </a:r>
            <a:endParaRPr sz="1850">
              <a:latin typeface="Times New Roman"/>
              <a:cs typeface="Times New Roman"/>
            </a:endParaRPr>
          </a:p>
          <a:p>
            <a:pPr marL="50800" marR="43180">
              <a:lnSpc>
                <a:spcPts val="3300"/>
              </a:lnSpc>
              <a:spcBef>
                <a:spcPts val="120"/>
              </a:spcBef>
            </a:pPr>
            <a:r>
              <a:rPr sz="1850" dirty="0">
                <a:solidFill>
                  <a:srgbClr val="FF0000"/>
                </a:solidFill>
              </a:rPr>
              <a:t>直接启动时的启动电流；⑦ 如果要使启动电流不超过额定电流的</a:t>
            </a:r>
            <a:r>
              <a:rPr sz="2150" spc="-2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50" dirty="0">
                <a:solidFill>
                  <a:srgbClr val="FF0000"/>
                </a:solidFill>
              </a:rPr>
              <a:t>倍，求启动</a:t>
            </a:r>
            <a:r>
              <a:rPr sz="1850" spc="-50" dirty="0">
                <a:solidFill>
                  <a:srgbClr val="FF0000"/>
                </a:solidFill>
              </a:rPr>
              <a:t>电</a:t>
            </a:r>
            <a:r>
              <a:rPr sz="1850" dirty="0">
                <a:solidFill>
                  <a:srgbClr val="FF0000"/>
                </a:solidFill>
              </a:rPr>
              <a:t>阻为多少？此时启动转矩又为多少</a:t>
            </a:r>
            <a:r>
              <a:rPr sz="1850" spc="-50" dirty="0">
                <a:solidFill>
                  <a:srgbClr val="FF0000"/>
                </a:solidFill>
              </a:rPr>
              <a:t>？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8525" y="2371725"/>
            <a:ext cx="7229475" cy="2038350"/>
            <a:chOff x="898525" y="2371725"/>
            <a:chExt cx="7229475" cy="2038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150" y="2371725"/>
              <a:ext cx="7181850" cy="800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150" y="3171825"/>
              <a:ext cx="3486150" cy="809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525" y="3971925"/>
              <a:ext cx="4657725" cy="4381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6150" y="4476750"/>
            <a:ext cx="5010150" cy="7715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6150" y="5391150"/>
            <a:ext cx="4943475" cy="390524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581025"/>
            <a:ext cx="3495675" cy="809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775" y="1600200"/>
            <a:ext cx="7658100" cy="723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2000" y="2400300"/>
            <a:ext cx="4714875" cy="714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2000" y="3267075"/>
            <a:ext cx="4286250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7" y="6350"/>
            <a:ext cx="8018145" cy="7226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65"/>
              </a:spcBef>
              <a:tabLst>
                <a:tab pos="916940" algn="l"/>
              </a:tabLst>
            </a:pPr>
            <a:r>
              <a:rPr sz="2300" b="0" spc="-20" dirty="0">
                <a:latin typeface="宋体"/>
                <a:cs typeface="宋体"/>
              </a:rPr>
              <a:t>3.16</a:t>
            </a:r>
            <a:r>
              <a:rPr sz="2300" b="0" dirty="0">
                <a:latin typeface="宋体"/>
                <a:cs typeface="宋体"/>
              </a:rPr>
              <a:t>	</a:t>
            </a:r>
            <a:r>
              <a:rPr sz="2300" b="0" spc="-5" dirty="0">
                <a:latin typeface="宋体"/>
                <a:cs typeface="宋体"/>
              </a:rPr>
              <a:t>直流电机用电枢电路串电阻的办法启动时，为什么要逐渐切除启动电阻？切除太快，会带来什么后果？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7462" y="949325"/>
            <a:ext cx="8796020" cy="44088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1600" marR="617855">
              <a:lnSpc>
                <a:spcPts val="2700"/>
              </a:lnSpc>
              <a:spcBef>
                <a:spcPts val="64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答：见书上图</a:t>
            </a:r>
            <a:r>
              <a:rPr sz="2700" b="1" spc="-229" dirty="0">
                <a:solidFill>
                  <a:srgbClr val="FF3300"/>
                </a:solidFill>
                <a:latin typeface="Times New Roman"/>
                <a:cs typeface="Times New Roman"/>
              </a:rPr>
              <a:t>3.23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。如果只一段启动电阻，当启动后，把电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阻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一下切除，则电流会超过</a:t>
            </a:r>
            <a:r>
              <a:rPr sz="2700" b="1" spc="-155" dirty="0">
                <a:solidFill>
                  <a:srgbClr val="FF3300"/>
                </a:solidFill>
                <a:latin typeface="Times New Roman"/>
                <a:cs typeface="Times New Roman"/>
              </a:rPr>
              <a:t>2I</a:t>
            </a:r>
            <a:r>
              <a:rPr sz="2550" b="1" spc="-232" baseline="-17973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300" spc="-155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冲击大。所以应采用逐级切除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电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阻办法，切除太快，也会产生电流冲击大，见书上图</a:t>
            </a:r>
            <a:r>
              <a:rPr sz="2700" b="1" spc="-229" dirty="0">
                <a:solidFill>
                  <a:srgbClr val="FF3300"/>
                </a:solidFill>
                <a:latin typeface="Times New Roman"/>
                <a:cs typeface="Times New Roman"/>
              </a:rPr>
              <a:t>3.24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700">
              <a:latin typeface="宋体"/>
              <a:cs typeface="宋体"/>
            </a:endParaRPr>
          </a:p>
          <a:p>
            <a:pPr marL="463550" indent="-190500">
              <a:lnSpc>
                <a:spcPct val="100000"/>
              </a:lnSpc>
              <a:spcBef>
                <a:spcPts val="1800"/>
              </a:spcBef>
            </a:pPr>
            <a:r>
              <a:rPr sz="2300" dirty="0">
                <a:latin typeface="宋体"/>
                <a:cs typeface="宋体"/>
              </a:rPr>
              <a:t>3.17</a:t>
            </a:r>
            <a:r>
              <a:rPr sz="2300" spc="80" dirty="0">
                <a:latin typeface="宋体"/>
                <a:cs typeface="宋体"/>
              </a:rPr>
              <a:t> 转速调节</a:t>
            </a:r>
            <a:r>
              <a:rPr sz="2300" dirty="0">
                <a:latin typeface="宋体"/>
                <a:cs typeface="宋体"/>
              </a:rPr>
              <a:t>（调速）</a:t>
            </a:r>
            <a:r>
              <a:rPr sz="2300" spc="-5" dirty="0">
                <a:latin typeface="宋体"/>
                <a:cs typeface="宋体"/>
              </a:rPr>
              <a:t>与固有的速度变化在概念上有什么区别？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宋体"/>
              <a:cs typeface="宋体"/>
            </a:endParaRPr>
          </a:p>
          <a:p>
            <a:pPr marL="463550" marR="55880">
              <a:lnSpc>
                <a:spcPts val="2700"/>
              </a:lnSpc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答：调速：在一定负载条件下，人为地改变电动机的电路参数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以改变电动机的稳定转速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463550" marR="55880" indent="590550">
              <a:lnSpc>
                <a:spcPts val="2700"/>
              </a:lnSpc>
              <a:spcBef>
                <a:spcPts val="135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速度变化：由于电动机负载转矩发生变化而引起的电动机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转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速变化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273050"/>
            <a:ext cx="9613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>
                <a:latin typeface="Times New Roman"/>
                <a:cs typeface="Times New Roman"/>
              </a:rPr>
              <a:t>***3.18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0637" y="320675"/>
            <a:ext cx="681799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他励直流电动机有哪些方法进行调速？它们的特点</a:t>
            </a:r>
            <a:r>
              <a:rPr sz="2300" spc="-50" dirty="0">
                <a:latin typeface="宋体"/>
                <a:cs typeface="宋体"/>
              </a:rPr>
              <a:t>是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37" y="474980"/>
            <a:ext cx="8175625" cy="487362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300" dirty="0">
                <a:latin typeface="宋体"/>
                <a:cs typeface="宋体"/>
              </a:rPr>
              <a:t>什么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17145" marR="14604">
              <a:lnSpc>
                <a:spcPct val="96500"/>
              </a:lnSpc>
              <a:spcBef>
                <a:spcPts val="1610"/>
              </a:spcBef>
            </a:pPr>
            <a:r>
              <a:rPr sz="2300" spc="-90" dirty="0">
                <a:solidFill>
                  <a:srgbClr val="160C96"/>
                </a:solidFill>
                <a:latin typeface="宋体"/>
                <a:cs typeface="宋体"/>
              </a:rPr>
              <a:t>答：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改变电枢电路外串电阻调速：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机械特性较软，稳定度低</a:t>
            </a:r>
            <a:r>
              <a:rPr sz="2300" spc="-60" dirty="0">
                <a:solidFill>
                  <a:srgbClr val="160C96"/>
                </a:solidFill>
                <a:latin typeface="宋体"/>
                <a:cs typeface="宋体"/>
              </a:rPr>
              <a:t>；空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载或轻载时，调速范围不大；实现无级调速困难；电阻上消耗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电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能大。用于起重机、卷扬机等低速运转时间不长的传动系统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7145" marR="5080" indent="566420">
              <a:lnSpc>
                <a:spcPct val="96900"/>
              </a:lnSpc>
              <a:spcBef>
                <a:spcPts val="1450"/>
              </a:spcBef>
            </a:pP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改变电动机电枢供电电压调速：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电源电压连续变化时，转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速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可以平滑无级调节；在额定转速以下调；特性与固有特性平行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，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硬度不变，稳定度高，调速范围大</a:t>
            </a:r>
            <a:r>
              <a:rPr sz="2300" spc="-110" dirty="0">
                <a:solidFill>
                  <a:srgbClr val="160C96"/>
                </a:solidFill>
                <a:latin typeface="宋体"/>
                <a:cs typeface="宋体"/>
              </a:rPr>
              <a:t>；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属恒转矩调速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，适合拖动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恒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转矩负载，可以靠调电枢电压启动电机，不用其它设备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7145" marR="43180" indent="566420">
              <a:lnSpc>
                <a:spcPct val="92900"/>
              </a:lnSpc>
              <a:spcBef>
                <a:spcPts val="1560"/>
              </a:spcBef>
            </a:pP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改变电机主磁通调速：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可无级调速，额定转速以上调（弱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磁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升速），特性软，最高转速不得超过额定转速的</a:t>
            </a:r>
            <a:r>
              <a:rPr sz="2600" spc="-170" dirty="0">
                <a:solidFill>
                  <a:srgbClr val="160C96"/>
                </a:solidFill>
                <a:latin typeface="Times New Roman"/>
                <a:cs typeface="Times New Roman"/>
              </a:rPr>
              <a:t>1.2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倍，调速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范 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围不大；属恒功率调速，适合</a:t>
            </a:r>
            <a:r>
              <a:rPr sz="2300" spc="-110" dirty="0">
                <a:solidFill>
                  <a:srgbClr val="160C96"/>
                </a:solidFill>
                <a:latin typeface="宋体"/>
                <a:cs typeface="宋体"/>
              </a:rPr>
              <a:t>于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恒功率负载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。往往和调压调速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配</a:t>
            </a:r>
            <a:r>
              <a:rPr sz="2300" spc="-70" dirty="0">
                <a:solidFill>
                  <a:srgbClr val="160C96"/>
                </a:solidFill>
                <a:latin typeface="宋体"/>
                <a:cs typeface="宋体"/>
              </a:rPr>
              <a:t>合使用</a:t>
            </a:r>
            <a:r>
              <a:rPr sz="2300" spc="-50" dirty="0">
                <a:solidFill>
                  <a:srgbClr val="160C96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196850"/>
            <a:ext cx="81946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195" algn="l"/>
              </a:tabLst>
            </a:pPr>
            <a:r>
              <a:rPr spc="-20" dirty="0">
                <a:latin typeface="Times New Roman"/>
                <a:cs typeface="Times New Roman"/>
              </a:rPr>
              <a:t>3.19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300" b="0" spc="-5" dirty="0">
                <a:latin typeface="宋体"/>
                <a:cs typeface="宋体"/>
              </a:rPr>
              <a:t>直流电动机的电动与制动两种运转状态的根本区别何在？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949325"/>
            <a:ext cx="809434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电动：电动机发出的转</a:t>
            </a:r>
            <a:r>
              <a:rPr sz="2300" spc="-30" dirty="0">
                <a:solidFill>
                  <a:srgbClr val="001F5F"/>
                </a:solidFill>
                <a:latin typeface="宋体"/>
                <a:cs typeface="宋体"/>
              </a:rPr>
              <a:t>矩</a:t>
            </a:r>
            <a:r>
              <a:rPr sz="2600" spc="-2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与转速</a:t>
            </a:r>
            <a:r>
              <a:rPr sz="2600" spc="-26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方向相同；制动</a:t>
            </a:r>
            <a:r>
              <a:rPr sz="2300" spc="-114" dirty="0">
                <a:solidFill>
                  <a:srgbClr val="001F5F"/>
                </a:solidFill>
                <a:latin typeface="宋体"/>
                <a:cs typeface="宋体"/>
              </a:rPr>
              <a:t>：</a:t>
            </a:r>
            <a:r>
              <a:rPr sz="2600" spc="-114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与</a:t>
            </a:r>
            <a:r>
              <a:rPr sz="2600" spc="-26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相反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150" y="1844675"/>
            <a:ext cx="9613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00" dirty="0">
                <a:latin typeface="Times New Roman"/>
                <a:cs typeface="Times New Roman"/>
              </a:rPr>
              <a:t>***3.20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587" y="1892300"/>
            <a:ext cx="681799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宋体"/>
                <a:cs typeface="宋体"/>
              </a:rPr>
              <a:t>他励直流电动机有哪几种制动方法？它们的机械特</a:t>
            </a:r>
            <a:r>
              <a:rPr sz="2300" spc="-50" dirty="0">
                <a:latin typeface="宋体"/>
                <a:cs typeface="宋体"/>
              </a:rPr>
              <a:t>性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987" y="2132329"/>
            <a:ext cx="8159750" cy="384492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2300" dirty="0">
                <a:latin typeface="宋体"/>
                <a:cs typeface="宋体"/>
              </a:rPr>
              <a:t>如何？试比较各种制动方法的优缺点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42545" marR="240029" indent="-5080">
              <a:lnSpc>
                <a:spcPts val="2630"/>
              </a:lnSpc>
              <a:spcBef>
                <a:spcPts val="1035"/>
              </a:spcBef>
            </a:pPr>
            <a:r>
              <a:rPr sz="2300" dirty="0">
                <a:solidFill>
                  <a:srgbClr val="001F5F"/>
                </a:solidFill>
                <a:latin typeface="宋体"/>
                <a:cs typeface="宋体"/>
              </a:rPr>
              <a:t>反馈制动：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运行在二、四象限</a:t>
            </a:r>
            <a:r>
              <a:rPr sz="2300" spc="-110" dirty="0">
                <a:solidFill>
                  <a:srgbClr val="001F5F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001F5F"/>
                </a:solidFill>
                <a:latin typeface="宋体"/>
                <a:cs typeface="宋体"/>
              </a:rPr>
              <a:t>转速大于理想空载转速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。用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于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起重机调速下放重物，电网吸收电能，运行经济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sz="2300" dirty="0">
                <a:solidFill>
                  <a:srgbClr val="001F5F"/>
                </a:solidFill>
                <a:latin typeface="宋体"/>
                <a:cs typeface="宋体"/>
              </a:rPr>
              <a:t>电源反接制动：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制动迅速，能量靠电阻吸收，但容易反向启动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42545" marR="316230" indent="-5080" algn="just">
              <a:lnSpc>
                <a:spcPct val="95400"/>
              </a:lnSpc>
              <a:spcBef>
                <a:spcPts val="1130"/>
              </a:spcBef>
            </a:pPr>
            <a:r>
              <a:rPr sz="2300" dirty="0">
                <a:solidFill>
                  <a:srgbClr val="001F5F"/>
                </a:solidFill>
                <a:latin typeface="宋体"/>
                <a:cs typeface="宋体"/>
              </a:rPr>
              <a:t>倒拉反接制动：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可得较低下降速度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，对</a:t>
            </a:r>
            <a:r>
              <a:rPr sz="2600" spc="-204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475" spc="-307" baseline="-18518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大小估计不准，本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应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下降，也许会上升，特性硬度小，稳定性差，电阻消耗全部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能</a:t>
            </a:r>
            <a:r>
              <a:rPr sz="2300" spc="-60" dirty="0">
                <a:solidFill>
                  <a:srgbClr val="001F5F"/>
                </a:solidFill>
                <a:latin typeface="宋体"/>
                <a:cs typeface="宋体"/>
              </a:rPr>
              <a:t>量。</a:t>
            </a:r>
            <a:endParaRPr sz="2300">
              <a:latin typeface="宋体"/>
              <a:cs typeface="宋体"/>
            </a:endParaRPr>
          </a:p>
          <a:p>
            <a:pPr marL="42545" marR="335280" indent="-5080">
              <a:lnSpc>
                <a:spcPts val="2630"/>
              </a:lnSpc>
              <a:spcBef>
                <a:spcPts val="1565"/>
              </a:spcBef>
            </a:pPr>
            <a:r>
              <a:rPr sz="2300" dirty="0">
                <a:solidFill>
                  <a:srgbClr val="001F5F"/>
                </a:solidFill>
                <a:latin typeface="宋体"/>
                <a:cs typeface="宋体"/>
              </a:rPr>
              <a:t>能耗制动：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用于迅速准确停车及恒速下放重物，电阻消耗全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部</a:t>
            </a:r>
            <a:r>
              <a:rPr sz="2300" spc="-70" dirty="0">
                <a:solidFill>
                  <a:srgbClr val="001F5F"/>
                </a:solidFill>
                <a:latin typeface="宋体"/>
                <a:cs typeface="宋体"/>
              </a:rPr>
              <a:t>能量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992" y="2580676"/>
            <a:ext cx="3258622" cy="37611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37" y="6350"/>
            <a:ext cx="8294370" cy="10655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65"/>
              </a:spcBef>
              <a:tabLst>
                <a:tab pos="916940" algn="l"/>
              </a:tabLst>
            </a:pPr>
            <a:r>
              <a:rPr sz="2300" b="0" spc="30" dirty="0">
                <a:latin typeface="宋体"/>
                <a:cs typeface="宋体"/>
              </a:rPr>
              <a:t>3.21</a:t>
            </a:r>
            <a:r>
              <a:rPr sz="2300" b="0" dirty="0">
                <a:latin typeface="宋体"/>
                <a:cs typeface="宋体"/>
              </a:rPr>
              <a:t>	</a:t>
            </a:r>
            <a:r>
              <a:rPr sz="2300" b="0" spc="10" dirty="0">
                <a:latin typeface="宋体"/>
                <a:cs typeface="宋体"/>
              </a:rPr>
              <a:t>一台直流他励电动机拖动一台卷扬机构，在电动机拖动重物匀速上升时将电枢电源突然反接，试利用机械特性从机电过程上说明：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37" y="1206500"/>
            <a:ext cx="8294370" cy="374205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335405">
              <a:lnSpc>
                <a:spcPts val="2700"/>
              </a:lnSpc>
              <a:spcBef>
                <a:spcPts val="265"/>
              </a:spcBef>
              <a:buSzPct val="95652"/>
              <a:buAutoNum type="arabicPlain"/>
              <a:tabLst>
                <a:tab pos="1348105" algn="l"/>
              </a:tabLst>
            </a:pPr>
            <a:r>
              <a:rPr sz="2300" spc="-5" dirty="0">
                <a:latin typeface="宋体"/>
                <a:cs typeface="宋体"/>
              </a:rPr>
              <a:t>从反接开始到系统达到新的稳定平衡状态之间，电动机经历了几种运行状态？最后在什么状态下建立系统新的稳定平</a:t>
            </a:r>
            <a:r>
              <a:rPr sz="2300" spc="-20" dirty="0">
                <a:latin typeface="宋体"/>
                <a:cs typeface="宋体"/>
              </a:rPr>
              <a:t>衡点？</a:t>
            </a:r>
            <a:endParaRPr sz="2300">
              <a:latin typeface="宋体"/>
              <a:cs typeface="宋体"/>
            </a:endParaRPr>
          </a:p>
          <a:p>
            <a:pPr marL="1347470" indent="-744855">
              <a:lnSpc>
                <a:spcPct val="100000"/>
              </a:lnSpc>
              <a:spcBef>
                <a:spcPts val="1210"/>
              </a:spcBef>
              <a:buSzPct val="95652"/>
              <a:buAutoNum type="arabicPlain"/>
              <a:tabLst>
                <a:tab pos="1348105" algn="l"/>
              </a:tabLst>
            </a:pPr>
            <a:r>
              <a:rPr sz="2300" spc="-5" dirty="0">
                <a:latin typeface="宋体"/>
                <a:cs typeface="宋体"/>
              </a:rPr>
              <a:t>各种状态下转速变化的机电过程怎样？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宋体"/>
              <a:cs typeface="宋体"/>
            </a:endParaRPr>
          </a:p>
          <a:p>
            <a:pPr marL="241300" marR="4205605">
              <a:lnSpc>
                <a:spcPts val="2700"/>
              </a:lnSpc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</a:t>
            </a:r>
            <a:r>
              <a:rPr sz="2300" spc="-55" dirty="0">
                <a:solidFill>
                  <a:srgbClr val="FF3300"/>
                </a:solidFill>
                <a:latin typeface="宋体"/>
                <a:cs typeface="宋体"/>
              </a:rPr>
              <a:t>：（</a:t>
            </a:r>
            <a:r>
              <a:rPr sz="2700" b="1" spc="-55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300" spc="-55" dirty="0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经历反接制动、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反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向电动、反向回馈制动</a:t>
            </a:r>
            <a:r>
              <a:rPr sz="2300" spc="-25" dirty="0">
                <a:solidFill>
                  <a:srgbClr val="FF3300"/>
                </a:solidFill>
                <a:latin typeface="宋体"/>
                <a:cs typeface="宋体"/>
              </a:rPr>
              <a:t>，最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后在反向回馈制动运行状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态 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下建立系统新的稳定平衡点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992" y="2580676"/>
            <a:ext cx="3258622" cy="37611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800" y="473075"/>
            <a:ext cx="53079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solidFill>
                  <a:srgbClr val="1E487C"/>
                </a:solidFill>
                <a:latin typeface="宋体"/>
                <a:cs typeface="宋体"/>
              </a:rPr>
              <a:t>－</a:t>
            </a:r>
            <a:r>
              <a:rPr sz="2700" i="1" spc="-210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400" spc="-210" dirty="0">
                <a:solidFill>
                  <a:srgbClr val="1E487C"/>
                </a:solidFill>
                <a:latin typeface="宋体"/>
                <a:cs typeface="宋体"/>
              </a:rPr>
              <a:t>＝</a:t>
            </a:r>
            <a:r>
              <a:rPr sz="2700" i="1" spc="-21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2400" spc="-210" dirty="0">
                <a:solidFill>
                  <a:srgbClr val="1E487C"/>
                </a:solidFill>
                <a:latin typeface="宋体"/>
                <a:cs typeface="宋体"/>
              </a:rPr>
              <a:t>＋</a:t>
            </a:r>
            <a:r>
              <a:rPr sz="2700" i="1" spc="-210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475" i="1" spc="-315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700" i="1" spc="-210" dirty="0">
                <a:solidFill>
                  <a:srgbClr val="1E487C"/>
                </a:solidFill>
                <a:latin typeface="Times New Roman"/>
                <a:cs typeface="Times New Roman"/>
              </a:rPr>
              <a:t>(R</a:t>
            </a:r>
            <a:r>
              <a:rPr sz="2475" i="1" spc="-315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700" i="1" spc="-210" dirty="0">
                <a:solidFill>
                  <a:srgbClr val="1E487C"/>
                </a:solidFill>
                <a:latin typeface="Times New Roman"/>
                <a:cs typeface="Times New Roman"/>
              </a:rPr>
              <a:t>+R</a:t>
            </a:r>
            <a:r>
              <a:rPr sz="2475" i="1" spc="-315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ad</a:t>
            </a:r>
            <a:r>
              <a:rPr sz="2700" i="1" spc="-210" dirty="0">
                <a:solidFill>
                  <a:srgbClr val="1E487C"/>
                </a:solidFill>
                <a:latin typeface="Times New Roman"/>
                <a:cs typeface="Times New Roman"/>
              </a:rPr>
              <a:t>)</a:t>
            </a:r>
            <a:r>
              <a:rPr sz="2400" spc="-21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700" i="1" spc="-210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475" i="1" spc="-315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700" i="1" spc="-210" dirty="0">
                <a:solidFill>
                  <a:srgbClr val="1E487C"/>
                </a:solidFill>
                <a:latin typeface="Times New Roman"/>
                <a:cs typeface="Times New Roman"/>
              </a:rPr>
              <a:t>=(-</a:t>
            </a:r>
            <a:r>
              <a:rPr sz="2700" i="1" spc="-270" dirty="0">
                <a:solidFill>
                  <a:srgbClr val="1E487C"/>
                </a:solidFill>
                <a:latin typeface="Times New Roman"/>
                <a:cs typeface="Times New Roman"/>
              </a:rPr>
              <a:t>U-</a:t>
            </a:r>
            <a:r>
              <a:rPr sz="2700" i="1" spc="-170" dirty="0">
                <a:solidFill>
                  <a:srgbClr val="1E487C"/>
                </a:solidFill>
                <a:latin typeface="Times New Roman"/>
                <a:cs typeface="Times New Roman"/>
              </a:rPr>
              <a:t>E)/(R</a:t>
            </a:r>
            <a:r>
              <a:rPr sz="2475" i="1" spc="-254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700" i="1" spc="-170" dirty="0">
                <a:solidFill>
                  <a:srgbClr val="1E487C"/>
                </a:solidFill>
                <a:latin typeface="Times New Roman"/>
                <a:cs typeface="Times New Roman"/>
              </a:rPr>
              <a:t>+R</a:t>
            </a:r>
            <a:r>
              <a:rPr sz="2475" i="1" spc="-254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ad</a:t>
            </a:r>
            <a:r>
              <a:rPr sz="2700" i="1" spc="-170" dirty="0">
                <a:solidFill>
                  <a:srgbClr val="1E487C"/>
                </a:solidFill>
                <a:latin typeface="Times New Roman"/>
                <a:cs typeface="Times New Roman"/>
              </a:rPr>
              <a:t>)&lt;0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" y="-41275"/>
            <a:ext cx="8612505" cy="675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25"/>
              </a:spcBef>
            </a:pPr>
            <a:r>
              <a:rPr sz="2300" b="0" spc="-105" dirty="0">
                <a:solidFill>
                  <a:srgbClr val="1E487C"/>
                </a:solidFill>
                <a:latin typeface="宋体"/>
                <a:cs typeface="宋体"/>
              </a:rPr>
              <a:t>（</a:t>
            </a:r>
            <a:r>
              <a:rPr sz="2600" b="0" spc="-105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300" b="0" spc="-105" dirty="0">
                <a:solidFill>
                  <a:srgbClr val="1E487C"/>
                </a:solidFill>
                <a:latin typeface="宋体"/>
                <a:cs typeface="宋体"/>
              </a:rPr>
              <a:t>）</a:t>
            </a:r>
            <a:r>
              <a:rPr sz="2300" b="0" spc="-75" dirty="0">
                <a:solidFill>
                  <a:srgbClr val="1E487C"/>
                </a:solidFill>
                <a:latin typeface="宋体"/>
                <a:cs typeface="宋体"/>
              </a:rPr>
              <a:t>当电压反向时，</a:t>
            </a:r>
            <a:r>
              <a:rPr sz="2600" b="0" spc="-16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300" b="0" spc="-60" dirty="0">
                <a:solidFill>
                  <a:srgbClr val="1E487C"/>
                </a:solidFill>
                <a:latin typeface="宋体"/>
                <a:cs typeface="宋体"/>
              </a:rPr>
              <a:t>不变，电压平衡方程式：</a:t>
            </a:r>
            <a:endParaRPr sz="2300">
              <a:latin typeface="宋体"/>
              <a:cs typeface="宋体"/>
            </a:endParaRPr>
          </a:p>
          <a:p>
            <a:pPr marL="5937250">
              <a:lnSpc>
                <a:spcPts val="2605"/>
              </a:lnSpc>
            </a:pPr>
            <a:r>
              <a:rPr sz="2300" b="0" spc="-45" dirty="0">
                <a:solidFill>
                  <a:srgbClr val="FF3300"/>
                </a:solidFill>
                <a:latin typeface="宋体"/>
                <a:cs typeface="宋体"/>
              </a:rPr>
              <a:t>所以</a:t>
            </a:r>
            <a:r>
              <a:rPr sz="2600" b="0" spc="-250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300" b="0" spc="55" dirty="0">
                <a:solidFill>
                  <a:srgbClr val="FF3300"/>
                </a:solidFill>
                <a:latin typeface="宋体"/>
                <a:cs typeface="宋体"/>
              </a:rPr>
              <a:t>与</a:t>
            </a:r>
            <a:r>
              <a:rPr spc="-425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300" b="0" dirty="0">
                <a:solidFill>
                  <a:srgbClr val="FF3300"/>
                </a:solidFill>
                <a:latin typeface="宋体"/>
                <a:cs typeface="宋体"/>
              </a:rPr>
              <a:t>方向相反</a:t>
            </a:r>
            <a:r>
              <a:rPr sz="2300" b="0" spc="-50" dirty="0">
                <a:solidFill>
                  <a:srgbClr val="FF3300"/>
                </a:solidFill>
                <a:latin typeface="宋体"/>
                <a:cs typeface="宋体"/>
              </a:rPr>
              <a:t>，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" y="546880"/>
            <a:ext cx="8426450" cy="46761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1557655" algn="r">
              <a:lnSpc>
                <a:spcPct val="100000"/>
              </a:lnSpc>
              <a:spcBef>
                <a:spcPts val="440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制动；</a:t>
            </a:r>
            <a:endParaRPr sz="2300">
              <a:latin typeface="宋体"/>
              <a:cs typeface="宋体"/>
            </a:endParaRPr>
          </a:p>
          <a:p>
            <a:pPr marL="55244">
              <a:lnSpc>
                <a:spcPct val="100000"/>
              </a:lnSpc>
              <a:spcBef>
                <a:spcPts val="390"/>
              </a:spcBef>
            </a:pPr>
            <a:r>
              <a:rPr sz="2600" spc="-21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与</a:t>
            </a:r>
            <a:r>
              <a:rPr sz="2600" spc="-204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475" spc="-307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一起使</a:t>
            </a:r>
            <a:r>
              <a:rPr sz="2600" spc="-1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600" spc="-220" dirty="0">
                <a:solidFill>
                  <a:srgbClr val="1E487C"/>
                </a:solidFill>
                <a:latin typeface="Times New Roman"/>
                <a:cs typeface="Times New Roman"/>
              </a:rPr>
              <a:t> ↓</a:t>
            </a:r>
            <a:r>
              <a:rPr sz="2300" spc="-204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600" spc="-204" dirty="0">
                <a:solidFill>
                  <a:srgbClr val="1E487C"/>
                </a:solidFill>
                <a:latin typeface="Times New Roman"/>
                <a:cs typeface="Times New Roman"/>
              </a:rPr>
              <a:t>→E↓→ </a:t>
            </a:r>
            <a:r>
              <a:rPr sz="2300" spc="-45" dirty="0">
                <a:solidFill>
                  <a:srgbClr val="1E487C"/>
                </a:solidFill>
                <a:latin typeface="宋体"/>
                <a:cs typeface="宋体"/>
              </a:rPr>
              <a:t>反向</a:t>
            </a:r>
            <a:r>
              <a:rPr sz="2600" spc="-170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475" spc="-254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600" spc="-195" dirty="0">
                <a:solidFill>
                  <a:srgbClr val="1E487C"/>
                </a:solidFill>
                <a:latin typeface="Times New Roman"/>
                <a:cs typeface="Times New Roman"/>
              </a:rPr>
              <a:t>↓ → </a:t>
            </a:r>
            <a:r>
              <a:rPr sz="2300" spc="-45" dirty="0">
                <a:solidFill>
                  <a:srgbClr val="1E487C"/>
                </a:solidFill>
                <a:latin typeface="宋体"/>
                <a:cs typeface="宋体"/>
              </a:rPr>
              <a:t>反向</a:t>
            </a:r>
            <a:r>
              <a:rPr sz="2600" spc="-15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600" spc="-135" dirty="0">
                <a:solidFill>
                  <a:srgbClr val="1E487C"/>
                </a:solidFill>
                <a:latin typeface="Times New Roman"/>
                <a:cs typeface="Times New Roman"/>
              </a:rPr>
              <a:t> ↓</a:t>
            </a:r>
            <a:r>
              <a:rPr sz="2300" spc="-125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到</a:t>
            </a:r>
            <a:r>
              <a:rPr sz="2600" spc="-190" dirty="0">
                <a:solidFill>
                  <a:srgbClr val="1E487C"/>
                </a:solidFill>
                <a:latin typeface="Times New Roman"/>
                <a:cs typeface="Times New Roman"/>
              </a:rPr>
              <a:t>c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点</a:t>
            </a:r>
            <a:r>
              <a:rPr sz="2300" spc="-1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600" spc="-10" dirty="0">
                <a:solidFill>
                  <a:srgbClr val="1E487C"/>
                </a:solidFill>
                <a:latin typeface="Times New Roman"/>
                <a:cs typeface="Times New Roman"/>
              </a:rPr>
              <a:t>n=0</a:t>
            </a:r>
            <a:r>
              <a:rPr sz="2300" spc="-10" dirty="0">
                <a:solidFill>
                  <a:srgbClr val="1E487C"/>
                </a:solidFill>
                <a:latin typeface="宋体"/>
                <a:cs typeface="宋体"/>
              </a:rPr>
              <a:t>；</a:t>
            </a:r>
            <a:endParaRPr sz="2300">
              <a:latin typeface="宋体"/>
              <a:cs typeface="宋体"/>
            </a:endParaRPr>
          </a:p>
          <a:p>
            <a:pPr marL="50800" marR="43180" indent="571500" algn="just">
              <a:lnSpc>
                <a:spcPts val="2700"/>
              </a:lnSpc>
              <a:spcBef>
                <a:spcPts val="1370"/>
              </a:spcBef>
            </a:pPr>
            <a:r>
              <a:rPr sz="2300" spc="-55" dirty="0">
                <a:solidFill>
                  <a:srgbClr val="1E487C"/>
                </a:solidFill>
                <a:latin typeface="宋体"/>
                <a:cs typeface="宋体"/>
              </a:rPr>
              <a:t>此时</a:t>
            </a:r>
            <a:r>
              <a:rPr sz="2300" spc="-14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600" spc="-14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475" spc="-209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300" spc="-20" dirty="0">
                <a:solidFill>
                  <a:srgbClr val="1E487C"/>
                </a:solidFill>
                <a:latin typeface="宋体"/>
                <a:cs typeface="宋体"/>
              </a:rPr>
              <a:t>和</a:t>
            </a:r>
            <a:r>
              <a:rPr sz="2600" spc="-21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300" spc="-55" dirty="0">
                <a:solidFill>
                  <a:srgbClr val="1E487C"/>
                </a:solidFill>
                <a:latin typeface="宋体"/>
                <a:cs typeface="宋体"/>
              </a:rPr>
              <a:t>使电动机</a:t>
            </a:r>
            <a:r>
              <a:rPr sz="2600" spc="-26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300" spc="-55" dirty="0">
                <a:solidFill>
                  <a:srgbClr val="1E487C"/>
                </a:solidFill>
                <a:latin typeface="宋体"/>
                <a:cs typeface="宋体"/>
              </a:rPr>
              <a:t>反向，重物下降。处于反向电动状态</a:t>
            </a:r>
            <a:r>
              <a:rPr sz="2300" spc="2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r>
              <a:rPr sz="2300" spc="-55" dirty="0">
                <a:solidFill>
                  <a:srgbClr val="1E487C"/>
                </a:solidFill>
                <a:latin typeface="宋体"/>
                <a:cs typeface="宋体"/>
              </a:rPr>
              <a:t>因为</a:t>
            </a:r>
            <a:r>
              <a:rPr sz="2600" spc="-26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300" spc="-55" dirty="0">
                <a:solidFill>
                  <a:srgbClr val="1E487C"/>
                </a:solidFill>
                <a:latin typeface="宋体"/>
                <a:cs typeface="宋体"/>
              </a:rPr>
              <a:t>反向，所</a:t>
            </a:r>
            <a:r>
              <a:rPr sz="2300" spc="-20" dirty="0">
                <a:solidFill>
                  <a:srgbClr val="1E487C"/>
                </a:solidFill>
                <a:latin typeface="宋体"/>
                <a:cs typeface="宋体"/>
              </a:rPr>
              <a:t>以</a:t>
            </a:r>
            <a:r>
              <a:rPr sz="2600" spc="-21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2300" spc="-55" dirty="0">
                <a:solidFill>
                  <a:srgbClr val="1E487C"/>
                </a:solidFill>
                <a:latin typeface="宋体"/>
                <a:cs typeface="宋体"/>
              </a:rPr>
              <a:t>也反向</a:t>
            </a:r>
            <a:r>
              <a:rPr sz="2300" spc="-325" dirty="0">
                <a:solidFill>
                  <a:srgbClr val="1E487C"/>
                </a:solidFill>
                <a:latin typeface="宋体"/>
                <a:cs typeface="宋体"/>
              </a:rPr>
              <a:t>， </a:t>
            </a:r>
            <a:r>
              <a:rPr sz="2600" spc="-200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475" spc="-300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600" spc="-200" dirty="0">
                <a:solidFill>
                  <a:srgbClr val="1E487C"/>
                </a:solidFill>
                <a:latin typeface="Times New Roman"/>
                <a:cs typeface="Times New Roman"/>
              </a:rPr>
              <a:t>=(-</a:t>
            </a:r>
            <a:r>
              <a:rPr sz="2600" spc="-170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300" spc="-170" dirty="0">
                <a:solidFill>
                  <a:srgbClr val="1E487C"/>
                </a:solidFill>
                <a:latin typeface="宋体"/>
                <a:cs typeface="宋体"/>
              </a:rPr>
              <a:t>＋</a:t>
            </a:r>
            <a:r>
              <a:rPr sz="2600" spc="-170" dirty="0">
                <a:solidFill>
                  <a:srgbClr val="1E487C"/>
                </a:solidFill>
                <a:latin typeface="Times New Roman"/>
                <a:cs typeface="Times New Roman"/>
              </a:rPr>
              <a:t>E)/(R</a:t>
            </a:r>
            <a:r>
              <a:rPr sz="2475" spc="-254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600" spc="-170" dirty="0">
                <a:solidFill>
                  <a:srgbClr val="1E487C"/>
                </a:solidFill>
                <a:latin typeface="Times New Roman"/>
                <a:cs typeface="Times New Roman"/>
              </a:rPr>
              <a:t>+R</a:t>
            </a:r>
            <a:r>
              <a:rPr sz="2475" spc="-254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ad</a:t>
            </a:r>
            <a:r>
              <a:rPr sz="2600" spc="-170" dirty="0">
                <a:solidFill>
                  <a:srgbClr val="1E487C"/>
                </a:solidFill>
                <a:latin typeface="Times New Roman"/>
                <a:cs typeface="Times New Roman"/>
              </a:rPr>
              <a:t>)</a:t>
            </a:r>
            <a:r>
              <a:rPr sz="2300" spc="-17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spc="-55" dirty="0">
                <a:solidFill>
                  <a:srgbClr val="1E487C"/>
                </a:solidFill>
                <a:latin typeface="宋体"/>
                <a:cs typeface="宋体"/>
              </a:rPr>
              <a:t>即反向电</a:t>
            </a:r>
            <a:r>
              <a:rPr sz="2300" spc="-20" dirty="0">
                <a:solidFill>
                  <a:srgbClr val="1E487C"/>
                </a:solidFill>
                <a:latin typeface="宋体"/>
                <a:cs typeface="宋体"/>
              </a:rPr>
              <a:t>流</a:t>
            </a:r>
            <a:r>
              <a:rPr sz="2600" spc="-155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475" spc="-232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475" spc="75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1E487C"/>
                </a:solidFill>
                <a:latin typeface="Times New Roman"/>
                <a:cs typeface="Times New Roman"/>
              </a:rPr>
              <a:t>↓ →</a:t>
            </a:r>
            <a:r>
              <a:rPr sz="2300" spc="-40" dirty="0">
                <a:solidFill>
                  <a:srgbClr val="1E487C"/>
                </a:solidFill>
                <a:latin typeface="宋体"/>
                <a:cs typeface="宋体"/>
              </a:rPr>
              <a:t>反向</a:t>
            </a:r>
            <a:r>
              <a:rPr sz="2600" spc="-125" dirty="0">
                <a:solidFill>
                  <a:srgbClr val="1E487C"/>
                </a:solidFill>
                <a:latin typeface="Times New Roman"/>
                <a:cs typeface="Times New Roman"/>
              </a:rPr>
              <a:t>T↓</a:t>
            </a:r>
            <a:r>
              <a:rPr sz="2300" spc="-125" dirty="0">
                <a:solidFill>
                  <a:srgbClr val="1E487C"/>
                </a:solidFill>
                <a:latin typeface="宋体"/>
                <a:cs typeface="宋体"/>
              </a:rPr>
              <a:t>；</a:t>
            </a:r>
            <a:endParaRPr sz="2300">
              <a:latin typeface="宋体"/>
              <a:cs typeface="宋体"/>
            </a:endParaRPr>
          </a:p>
          <a:p>
            <a:pPr marL="146050">
              <a:lnSpc>
                <a:spcPts val="2910"/>
              </a:lnSpc>
              <a:spcBef>
                <a:spcPts val="1210"/>
              </a:spcBef>
            </a:pP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在</a:t>
            </a:r>
            <a:r>
              <a:rPr sz="2600" spc="-21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和</a:t>
            </a:r>
            <a:r>
              <a:rPr sz="2600" spc="-195" dirty="0">
                <a:solidFill>
                  <a:srgbClr val="1E487C"/>
                </a:solidFill>
                <a:latin typeface="Times New Roman"/>
                <a:cs typeface="Times New Roman"/>
              </a:rPr>
              <a:t>TL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作用下，反向</a:t>
            </a:r>
            <a:r>
              <a:rPr sz="2600" spc="-19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600" spc="-190" dirty="0">
                <a:solidFill>
                  <a:srgbClr val="1E487C"/>
                </a:solidFill>
                <a:latin typeface="Times New Roman"/>
                <a:cs typeface="Times New Roman"/>
              </a:rPr>
              <a:t>↑ → </a:t>
            </a:r>
            <a:r>
              <a:rPr sz="2300" spc="-45" dirty="0">
                <a:solidFill>
                  <a:srgbClr val="1E487C"/>
                </a:solidFill>
                <a:latin typeface="宋体"/>
                <a:cs typeface="宋体"/>
              </a:rPr>
              <a:t>反向</a:t>
            </a:r>
            <a:r>
              <a:rPr sz="2600" spc="-25" dirty="0">
                <a:solidFill>
                  <a:srgbClr val="1E487C"/>
                </a:solidFill>
                <a:latin typeface="Times New Roman"/>
                <a:cs typeface="Times New Roman"/>
              </a:rPr>
              <a:t>E↑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endParaRPr sz="2300">
              <a:latin typeface="宋体"/>
              <a:cs typeface="宋体"/>
            </a:endParaRPr>
          </a:p>
          <a:p>
            <a:pPr marL="146050" marR="2767330">
              <a:lnSpc>
                <a:spcPts val="2700"/>
              </a:lnSpc>
              <a:spcBef>
                <a:spcPts val="229"/>
              </a:spcBef>
            </a:pP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在某一时刻</a:t>
            </a:r>
            <a:r>
              <a:rPr sz="2300" spc="-105" dirty="0">
                <a:solidFill>
                  <a:srgbClr val="1E487C"/>
                </a:solidFill>
                <a:latin typeface="宋体"/>
                <a:cs typeface="宋体"/>
              </a:rPr>
              <a:t>，－</a:t>
            </a:r>
            <a:r>
              <a:rPr sz="2600" spc="-105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300" spc="-105" dirty="0">
                <a:solidFill>
                  <a:srgbClr val="1E487C"/>
                </a:solidFill>
                <a:latin typeface="宋体"/>
                <a:cs typeface="宋体"/>
              </a:rPr>
              <a:t>＋</a:t>
            </a:r>
            <a:r>
              <a:rPr sz="2600" spc="-105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2300" spc="-105" dirty="0">
                <a:solidFill>
                  <a:srgbClr val="1E487C"/>
                </a:solidFill>
                <a:latin typeface="宋体"/>
                <a:cs typeface="宋体"/>
              </a:rPr>
              <a:t>＝</a:t>
            </a:r>
            <a:r>
              <a:rPr sz="2600" spc="-105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2300" spc="-400" dirty="0">
                <a:solidFill>
                  <a:srgbClr val="1E487C"/>
                </a:solidFill>
                <a:latin typeface="宋体"/>
                <a:cs typeface="宋体"/>
              </a:rPr>
              <a:t>， </a:t>
            </a:r>
            <a:r>
              <a:rPr sz="2600" spc="-225" dirty="0">
                <a:solidFill>
                  <a:srgbClr val="1E487C"/>
                </a:solidFill>
                <a:latin typeface="Times New Roman"/>
                <a:cs typeface="Times New Roman"/>
              </a:rPr>
              <a:t>→ </a:t>
            </a:r>
            <a:r>
              <a:rPr sz="2600" spc="-145" dirty="0">
                <a:solidFill>
                  <a:srgbClr val="1E487C"/>
                </a:solidFill>
                <a:latin typeface="Times New Roman"/>
                <a:cs typeface="Times New Roman"/>
              </a:rPr>
              <a:t>Ia=0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600" spc="-14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＝</a:t>
            </a:r>
            <a:r>
              <a:rPr sz="2600" spc="-145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2300" spc="-145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即达到</a:t>
            </a:r>
            <a:r>
              <a:rPr sz="2600" spc="-190" dirty="0">
                <a:solidFill>
                  <a:srgbClr val="1E487C"/>
                </a:solidFill>
                <a:latin typeface="Times New Roman"/>
                <a:cs typeface="Times New Roman"/>
              </a:rPr>
              <a:t>d</a:t>
            </a:r>
            <a:r>
              <a:rPr sz="2300" spc="-55" dirty="0">
                <a:solidFill>
                  <a:srgbClr val="1E487C"/>
                </a:solidFill>
                <a:latin typeface="宋体"/>
                <a:cs typeface="宋体"/>
              </a:rPr>
              <a:t>点。</a:t>
            </a:r>
            <a:endParaRPr sz="2300">
              <a:latin typeface="宋体"/>
              <a:cs typeface="宋体"/>
            </a:endParaRPr>
          </a:p>
          <a:p>
            <a:pPr marL="146050">
              <a:lnSpc>
                <a:spcPts val="2470"/>
              </a:lnSpc>
            </a:pP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但此时仍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有</a:t>
            </a:r>
            <a:r>
              <a:rPr sz="2600" spc="-12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475" spc="-179" baseline="-18518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600" spc="-175" dirty="0">
                <a:solidFill>
                  <a:srgbClr val="1E487C"/>
                </a:solidFill>
                <a:latin typeface="Times New Roman"/>
                <a:cs typeface="Times New Roman"/>
              </a:rPr>
              <a:t>→ 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反向</a:t>
            </a:r>
            <a:r>
              <a:rPr sz="2600" spc="-1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600" spc="-204" dirty="0">
                <a:solidFill>
                  <a:srgbClr val="1E487C"/>
                </a:solidFill>
                <a:latin typeface="Times New Roman"/>
                <a:cs typeface="Times New Roman"/>
              </a:rPr>
              <a:t> ↑ → </a:t>
            </a:r>
            <a:r>
              <a:rPr sz="2300" spc="-45" dirty="0">
                <a:solidFill>
                  <a:srgbClr val="1E487C"/>
                </a:solidFill>
                <a:latin typeface="宋体"/>
                <a:cs typeface="宋体"/>
              </a:rPr>
              <a:t>反向</a:t>
            </a:r>
            <a:r>
              <a:rPr sz="2600" spc="-15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2600" spc="-130" dirty="0">
                <a:solidFill>
                  <a:srgbClr val="1E487C"/>
                </a:solidFill>
                <a:latin typeface="Times New Roman"/>
                <a:cs typeface="Times New Roman"/>
              </a:rPr>
              <a:t> ↑ →</a:t>
            </a:r>
            <a:endParaRPr sz="2600">
              <a:latin typeface="Times New Roman"/>
              <a:cs typeface="Times New Roman"/>
            </a:endParaRPr>
          </a:p>
          <a:p>
            <a:pPr marL="146050">
              <a:lnSpc>
                <a:spcPts val="2700"/>
              </a:lnSpc>
            </a:pPr>
            <a:r>
              <a:rPr sz="2300" spc="-120" dirty="0">
                <a:solidFill>
                  <a:srgbClr val="1E487C"/>
                </a:solidFill>
                <a:latin typeface="宋体"/>
                <a:cs typeface="宋体"/>
              </a:rPr>
              <a:t>－</a:t>
            </a:r>
            <a:r>
              <a:rPr sz="2600" spc="-120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300" spc="-120" dirty="0">
                <a:solidFill>
                  <a:srgbClr val="1E487C"/>
                </a:solidFill>
                <a:latin typeface="宋体"/>
                <a:cs typeface="宋体"/>
              </a:rPr>
              <a:t>＋</a:t>
            </a:r>
            <a:r>
              <a:rPr sz="2600" spc="-12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2300" spc="-120" dirty="0">
                <a:solidFill>
                  <a:srgbClr val="1E487C"/>
                </a:solidFill>
                <a:latin typeface="宋体"/>
                <a:cs typeface="宋体"/>
              </a:rPr>
              <a:t>＞</a:t>
            </a:r>
            <a:r>
              <a:rPr sz="2600" spc="-120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2600" spc="-100" dirty="0">
                <a:solidFill>
                  <a:srgbClr val="1E487C"/>
                </a:solidFill>
                <a:latin typeface="Times New Roman"/>
                <a:cs typeface="Times New Roman"/>
              </a:rPr>
              <a:t> →</a:t>
            </a:r>
            <a:r>
              <a:rPr sz="2600" spc="-180" dirty="0">
                <a:solidFill>
                  <a:srgbClr val="1E487C"/>
                </a:solidFill>
                <a:latin typeface="Times New Roman"/>
                <a:cs typeface="Times New Roman"/>
              </a:rPr>
              <a:t>Ia&gt;0</a:t>
            </a:r>
            <a:r>
              <a:rPr sz="2300" spc="-18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600" spc="-18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300" spc="-180" dirty="0">
                <a:solidFill>
                  <a:srgbClr val="1E487C"/>
                </a:solidFill>
                <a:latin typeface="宋体"/>
                <a:cs typeface="宋体"/>
              </a:rPr>
              <a:t>＞</a:t>
            </a:r>
            <a:r>
              <a:rPr sz="2600" spc="-180" dirty="0">
                <a:solidFill>
                  <a:srgbClr val="1E487C"/>
                </a:solidFill>
                <a:latin typeface="Times New Roman"/>
                <a:cs typeface="Times New Roman"/>
              </a:rPr>
              <a:t>0</a:t>
            </a:r>
            <a:r>
              <a:rPr sz="2300" spc="-18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产生制动。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当</a:t>
            </a:r>
            <a:r>
              <a:rPr sz="2600" spc="-2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＜</a:t>
            </a:r>
            <a:endParaRPr sz="2300">
              <a:latin typeface="宋体"/>
              <a:cs typeface="宋体"/>
            </a:endParaRPr>
          </a:p>
          <a:p>
            <a:pPr marL="150495">
              <a:lnSpc>
                <a:spcPts val="2700"/>
              </a:lnSpc>
            </a:pPr>
            <a:r>
              <a:rPr sz="2600" spc="-195" dirty="0">
                <a:solidFill>
                  <a:srgbClr val="1E487C"/>
                </a:solidFill>
                <a:latin typeface="Times New Roman"/>
                <a:cs typeface="Times New Roman"/>
              </a:rPr>
              <a:t>TL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时，还</a:t>
            </a:r>
            <a:r>
              <a:rPr sz="2300" spc="470" dirty="0">
                <a:solidFill>
                  <a:srgbClr val="1E487C"/>
                </a:solidFill>
                <a:latin typeface="宋体"/>
                <a:cs typeface="宋体"/>
              </a:rPr>
              <a:t>会</a:t>
            </a:r>
            <a:r>
              <a:rPr sz="2600" spc="-235" dirty="0">
                <a:solidFill>
                  <a:srgbClr val="1E487C"/>
                </a:solidFill>
                <a:latin typeface="Times New Roman"/>
                <a:cs typeface="Times New Roman"/>
              </a:rPr>
              <a:t>→ 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反向</a:t>
            </a:r>
            <a:r>
              <a:rPr sz="2600" spc="-1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600" spc="-220" dirty="0">
                <a:solidFill>
                  <a:srgbClr val="1E487C"/>
                </a:solidFill>
                <a:latin typeface="Times New Roman"/>
                <a:cs typeface="Times New Roman"/>
              </a:rPr>
              <a:t> ↑→ </a:t>
            </a:r>
            <a:r>
              <a:rPr sz="2600" spc="-15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2600" spc="-204" dirty="0">
                <a:solidFill>
                  <a:srgbClr val="1E487C"/>
                </a:solidFill>
                <a:latin typeface="Times New Roman"/>
                <a:cs typeface="Times New Roman"/>
              </a:rPr>
              <a:t> ↑→</a:t>
            </a:r>
            <a:r>
              <a:rPr sz="2600" spc="-215" dirty="0">
                <a:solidFill>
                  <a:srgbClr val="1E487C"/>
                </a:solidFill>
                <a:latin typeface="Times New Roman"/>
                <a:cs typeface="Times New Roman"/>
              </a:rPr>
              <a:t>Ia</a:t>
            </a:r>
            <a:r>
              <a:rPr sz="2600" spc="-135" dirty="0">
                <a:solidFill>
                  <a:srgbClr val="1E487C"/>
                </a:solidFill>
                <a:latin typeface="Times New Roman"/>
                <a:cs typeface="Times New Roman"/>
              </a:rPr>
              <a:t> ↑ →</a:t>
            </a:r>
            <a:endParaRPr sz="2600">
              <a:latin typeface="Times New Roman"/>
              <a:cs typeface="Times New Roman"/>
            </a:endParaRPr>
          </a:p>
          <a:p>
            <a:pPr marL="150495">
              <a:lnSpc>
                <a:spcPts val="2910"/>
              </a:lnSpc>
            </a:pPr>
            <a:r>
              <a:rPr sz="2600" spc="-15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600" spc="-80" dirty="0">
                <a:solidFill>
                  <a:srgbClr val="1E487C"/>
                </a:solidFill>
                <a:latin typeface="Times New Roman"/>
                <a:cs typeface="Times New Roman"/>
              </a:rPr>
              <a:t> ↑</a:t>
            </a:r>
            <a:r>
              <a:rPr sz="2300" spc="-125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达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到</a:t>
            </a:r>
            <a:r>
              <a:rPr sz="2600" spc="-14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300" spc="-140" dirty="0">
                <a:solidFill>
                  <a:srgbClr val="1E487C"/>
                </a:solidFill>
                <a:latin typeface="宋体"/>
                <a:cs typeface="宋体"/>
              </a:rPr>
              <a:t>＝</a:t>
            </a:r>
            <a:r>
              <a:rPr sz="2600" spc="-140" dirty="0">
                <a:solidFill>
                  <a:srgbClr val="1E487C"/>
                </a:solidFill>
                <a:latin typeface="Times New Roman"/>
                <a:cs typeface="Times New Roman"/>
              </a:rPr>
              <a:t>TL</a:t>
            </a:r>
            <a:r>
              <a:rPr sz="2300" spc="-14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达到</a:t>
            </a:r>
            <a:r>
              <a:rPr sz="2600" spc="-19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2300" spc="-60" dirty="0">
                <a:solidFill>
                  <a:srgbClr val="1E487C"/>
                </a:solidFill>
                <a:latin typeface="宋体"/>
                <a:cs typeface="宋体"/>
              </a:rPr>
              <a:t>点，稳速运行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1" y="434975"/>
            <a:ext cx="8025130" cy="6238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60" dirty="0" smtClean="0">
                <a:solidFill>
                  <a:srgbClr val="FF0000"/>
                </a:solidFill>
              </a:rPr>
              <a:t>第</a:t>
            </a:r>
            <a:r>
              <a:rPr lang="en-US" sz="3950" spc="-42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3450" spc="-20" dirty="0" smtClean="0">
                <a:solidFill>
                  <a:srgbClr val="FF0000"/>
                </a:solidFill>
              </a:rPr>
              <a:t>章</a:t>
            </a:r>
            <a:r>
              <a:rPr lang="en-US" sz="3450" spc="-20" dirty="0" smtClean="0">
                <a:solidFill>
                  <a:srgbClr val="FF0000"/>
                </a:solidFill>
              </a:rPr>
              <a:t>  </a:t>
            </a:r>
            <a:r>
              <a:rPr sz="3450" spc="-20" dirty="0" smtClean="0">
                <a:solidFill>
                  <a:srgbClr val="FF0000"/>
                </a:solidFill>
              </a:rPr>
              <a:t>交流特性电动机的工作原理与特性</a:t>
            </a:r>
            <a:endParaRPr sz="34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275" y="1349375"/>
            <a:ext cx="3113405" cy="1236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280"/>
              </a:spcBef>
            </a:pPr>
            <a:r>
              <a:rPr sz="2700" b="1" spc="-20" dirty="0">
                <a:latin typeface="微软雅黑"/>
                <a:cs typeface="微软雅黑"/>
              </a:rPr>
              <a:t>一般会有一个计算题</a:t>
            </a:r>
            <a:r>
              <a:rPr sz="2700" b="1" spc="-30" dirty="0">
                <a:latin typeface="微软雅黑"/>
                <a:cs typeface="微软雅黑"/>
              </a:rPr>
              <a:t>填空题</a:t>
            </a:r>
            <a:endParaRPr sz="2700">
              <a:latin typeface="微软雅黑"/>
              <a:cs typeface="微软雅黑"/>
            </a:endParaRPr>
          </a:p>
          <a:p>
            <a:pPr marL="12700">
              <a:lnSpc>
                <a:spcPts val="3060"/>
              </a:lnSpc>
            </a:pPr>
            <a:r>
              <a:rPr sz="2700" b="1" spc="-30" dirty="0">
                <a:latin typeface="微软雅黑"/>
                <a:cs typeface="微软雅黑"/>
              </a:rPr>
              <a:t>选择题</a:t>
            </a:r>
            <a:endParaRPr sz="27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37" y="227329"/>
            <a:ext cx="8341995" cy="131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95"/>
              </a:spcBef>
              <a:tabLst>
                <a:tab pos="1221740" algn="l"/>
              </a:tabLst>
            </a:pPr>
            <a:r>
              <a:rPr sz="2300" b="0" spc="30" dirty="0" smtClean="0">
                <a:solidFill>
                  <a:srgbClr val="FF0000"/>
                </a:solidFill>
                <a:latin typeface="宋体"/>
                <a:cs typeface="宋体"/>
              </a:rPr>
              <a:t>***</a:t>
            </a:r>
            <a:r>
              <a:rPr lang="en-US" sz="2300" b="0" spc="30" dirty="0">
                <a:latin typeface="宋体"/>
                <a:cs typeface="宋体"/>
              </a:rPr>
              <a:t>4</a:t>
            </a:r>
            <a:r>
              <a:rPr sz="2300" b="0" spc="30" dirty="0" smtClean="0">
                <a:latin typeface="宋体"/>
                <a:cs typeface="宋体"/>
              </a:rPr>
              <a:t>.1</a:t>
            </a:r>
            <a:r>
              <a:rPr sz="2300" b="0" dirty="0">
                <a:latin typeface="宋体"/>
                <a:cs typeface="宋体"/>
              </a:rPr>
              <a:t>	</a:t>
            </a:r>
            <a:r>
              <a:rPr sz="2300" b="0" spc="10" dirty="0">
                <a:latin typeface="宋体"/>
                <a:cs typeface="宋体"/>
              </a:rPr>
              <a:t>有一台</a:t>
            </a:r>
            <a:r>
              <a:rPr sz="2300" b="0" spc="10" dirty="0">
                <a:solidFill>
                  <a:srgbClr val="FF0000"/>
                </a:solidFill>
                <a:latin typeface="宋体"/>
                <a:cs typeface="宋体"/>
              </a:rPr>
              <a:t>四极</a:t>
            </a:r>
            <a:r>
              <a:rPr sz="2300" b="0" spc="10" dirty="0">
                <a:latin typeface="宋体"/>
                <a:cs typeface="宋体"/>
              </a:rPr>
              <a:t>三相异步电动机，电源电压的频率为</a:t>
            </a:r>
            <a:r>
              <a:rPr sz="2300" b="0" spc="30" dirty="0">
                <a:latin typeface="宋体"/>
                <a:cs typeface="宋体"/>
              </a:rPr>
              <a:t>50Hz，</a:t>
            </a:r>
            <a:r>
              <a:rPr sz="2300" b="0" spc="10" dirty="0">
                <a:latin typeface="宋体"/>
                <a:cs typeface="宋体"/>
              </a:rPr>
              <a:t>满载时电动机的转差率为</a:t>
            </a:r>
            <a:r>
              <a:rPr sz="2300" b="0" spc="30" dirty="0">
                <a:latin typeface="宋体"/>
                <a:cs typeface="宋体"/>
              </a:rPr>
              <a:t>0.02，</a:t>
            </a:r>
            <a:r>
              <a:rPr sz="2300" b="0" spc="10" dirty="0">
                <a:latin typeface="宋体"/>
                <a:cs typeface="宋体"/>
              </a:rPr>
              <a:t>求电动机的同步转速、转子</a:t>
            </a:r>
            <a:r>
              <a:rPr sz="2300" b="0" spc="20" dirty="0">
                <a:latin typeface="宋体"/>
                <a:cs typeface="宋体"/>
              </a:rPr>
              <a:t>转</a:t>
            </a:r>
            <a:r>
              <a:rPr sz="2300" b="0" spc="10" dirty="0">
                <a:latin typeface="宋体"/>
                <a:cs typeface="宋体"/>
              </a:rPr>
              <a:t> 速和转子电流频率</a:t>
            </a:r>
            <a:r>
              <a:rPr sz="2300" b="0" spc="20" dirty="0">
                <a:latin typeface="宋体"/>
                <a:cs typeface="宋体"/>
              </a:rPr>
              <a:t>。</a:t>
            </a:r>
            <a:endParaRPr sz="2300" dirty="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150" y="1809750"/>
            <a:ext cx="4762500" cy="895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" y="2857500"/>
            <a:ext cx="7915275" cy="819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900" y="4019550"/>
            <a:ext cx="4210050" cy="504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0" y="330200"/>
            <a:ext cx="1346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latin typeface="Times New Roman"/>
                <a:cs typeface="Times New Roman"/>
              </a:rPr>
              <a:t>1</a:t>
            </a:r>
            <a:r>
              <a:rPr sz="2300" b="0" dirty="0">
                <a:latin typeface="宋体"/>
                <a:cs typeface="宋体"/>
              </a:rPr>
              <a:t>、主回</a:t>
            </a:r>
            <a:r>
              <a:rPr sz="2300" b="0" spc="-50" dirty="0">
                <a:latin typeface="宋体"/>
                <a:cs typeface="宋体"/>
              </a:rPr>
              <a:t>路</a:t>
            </a:r>
            <a:endParaRPr sz="2300">
              <a:latin typeface="宋体"/>
              <a:cs typeface="宋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1350" y="1381125"/>
            <a:ext cx="1181100" cy="4152900"/>
            <a:chOff x="641350" y="1381125"/>
            <a:chExt cx="1181100" cy="4152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525" y="2933700"/>
              <a:ext cx="57150" cy="438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525" y="3619500"/>
              <a:ext cx="57150" cy="4381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350" y="3171825"/>
              <a:ext cx="371475" cy="533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425" y="3171825"/>
              <a:ext cx="114300" cy="2095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1425" y="2933700"/>
              <a:ext cx="57150" cy="4381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725" y="3171825"/>
              <a:ext cx="371475" cy="533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3325" y="3171825"/>
              <a:ext cx="114300" cy="209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75" y="2933700"/>
              <a:ext cx="57150" cy="4381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75" y="3619500"/>
              <a:ext cx="57150" cy="4381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6675" y="3171825"/>
              <a:ext cx="371475" cy="533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4800" y="3171825"/>
              <a:ext cx="104775" cy="209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175" y="3476625"/>
              <a:ext cx="838200" cy="571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425" y="4695825"/>
              <a:ext cx="876300" cy="838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1425" y="3590925"/>
              <a:ext cx="57150" cy="11525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000" y="4248150"/>
              <a:ext cx="5715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3375" y="4248150"/>
              <a:ext cx="57150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9000" y="1381125"/>
              <a:ext cx="57150" cy="466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1425" y="1381125"/>
              <a:ext cx="57150" cy="4667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3375" y="1381125"/>
              <a:ext cx="57150" cy="466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900" y="1781175"/>
              <a:ext cx="971550" cy="12096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0000" y="1781175"/>
              <a:ext cx="190500" cy="419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7575" y="1781175"/>
              <a:ext cx="190500" cy="4191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3275" y="3857625"/>
              <a:ext cx="161925" cy="7239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8125" y="3857625"/>
              <a:ext cx="161925" cy="7239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5750" y="2238375"/>
              <a:ext cx="209550" cy="2857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4275" y="2238375"/>
              <a:ext cx="209550" cy="28575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27375" y="771525"/>
            <a:ext cx="3286124" cy="483869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43260" y="770255"/>
            <a:ext cx="5494020" cy="548322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421640" algn="l"/>
                <a:tab pos="783590" algn="l"/>
              </a:tabLst>
            </a:pPr>
            <a:r>
              <a:rPr sz="2700" b="1" spc="-50" dirty="0">
                <a:latin typeface="Times New Roman"/>
                <a:cs typeface="Times New Roman"/>
              </a:rPr>
              <a:t>A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700" b="1" spc="-50" dirty="0">
                <a:latin typeface="Times New Roman"/>
                <a:cs typeface="Times New Roman"/>
              </a:rPr>
              <a:t>B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700" b="1" spc="-50" dirty="0">
                <a:latin typeface="Times New Roman"/>
                <a:cs typeface="Times New Roman"/>
              </a:rPr>
              <a:t>C</a:t>
            </a:r>
            <a:endParaRPr sz="2700">
              <a:latin typeface="Times New Roman"/>
              <a:cs typeface="Times New Roman"/>
            </a:endParaRPr>
          </a:p>
          <a:p>
            <a:pPr marL="955675" marR="4005579" indent="123825">
              <a:lnSpc>
                <a:spcPct val="134300"/>
              </a:lnSpc>
              <a:spcBef>
                <a:spcPts val="520"/>
              </a:spcBef>
            </a:pPr>
            <a:r>
              <a:rPr sz="2700" b="1" spc="-250" dirty="0">
                <a:latin typeface="Times New Roman"/>
                <a:cs typeface="Times New Roman"/>
              </a:rPr>
              <a:t>QS </a:t>
            </a:r>
            <a:r>
              <a:rPr sz="2700" b="1" spc="-25" dirty="0">
                <a:latin typeface="Times New Roman"/>
                <a:cs typeface="Times New Roman"/>
              </a:rPr>
              <a:t>FU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079500" marR="3933190" indent="-57150">
              <a:lnSpc>
                <a:spcPct val="164400"/>
              </a:lnSpc>
              <a:spcBef>
                <a:spcPts val="5"/>
              </a:spcBef>
            </a:pPr>
            <a:r>
              <a:rPr sz="2700" b="1" spc="-260" dirty="0">
                <a:latin typeface="Times New Roman"/>
                <a:cs typeface="Times New Roman"/>
              </a:rPr>
              <a:t>KM </a:t>
            </a:r>
            <a:r>
              <a:rPr sz="2700" b="1" spc="-25" dirty="0">
                <a:latin typeface="Times New Roman"/>
                <a:cs typeface="Times New Roman"/>
              </a:rPr>
              <a:t>FR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49885">
              <a:lnSpc>
                <a:spcPts val="2415"/>
              </a:lnSpc>
            </a:pPr>
            <a:r>
              <a:rPr sz="2150" spc="-170" dirty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  <a:p>
            <a:pPr marL="335915">
              <a:lnSpc>
                <a:spcPts val="2415"/>
              </a:lnSpc>
            </a:pPr>
            <a:r>
              <a:rPr sz="2150" spc="-25" dirty="0">
                <a:solidFill>
                  <a:srgbClr val="FF3300"/>
                </a:solidFill>
                <a:latin typeface="Times New Roman"/>
                <a:cs typeface="Times New Roman"/>
              </a:rPr>
              <a:t>3~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078989">
              <a:lnSpc>
                <a:spcPct val="100000"/>
              </a:lnSpc>
              <a:spcBef>
                <a:spcPts val="1415"/>
              </a:spcBef>
            </a:pPr>
            <a:r>
              <a:rPr sz="2300" dirty="0">
                <a:solidFill>
                  <a:srgbClr val="000099"/>
                </a:solidFill>
                <a:latin typeface="宋体"/>
                <a:cs typeface="宋体"/>
              </a:rPr>
              <a:t>星形-三角形换接起动控</a:t>
            </a:r>
            <a:r>
              <a:rPr sz="2300" spc="-50" dirty="0">
                <a:solidFill>
                  <a:srgbClr val="000099"/>
                </a:solidFill>
                <a:latin typeface="宋体"/>
                <a:cs typeface="宋体"/>
              </a:rPr>
              <a:t>制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51625" y="2295525"/>
            <a:ext cx="1885949" cy="3467099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087" y="227329"/>
            <a:ext cx="8116570" cy="417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43180" algn="just">
              <a:lnSpc>
                <a:spcPct val="127699"/>
              </a:lnSpc>
              <a:spcBef>
                <a:spcPts val="95"/>
              </a:spcBef>
            </a:pPr>
            <a:r>
              <a:rPr sz="2300" dirty="0" smtClean="0">
                <a:solidFill>
                  <a:srgbClr val="FF0000"/>
                </a:solidFill>
                <a:latin typeface="宋体"/>
                <a:cs typeface="宋体"/>
              </a:rPr>
              <a:t>***</a:t>
            </a:r>
            <a:r>
              <a:rPr lang="en-US" sz="2300" dirty="0" smtClean="0">
                <a:solidFill>
                  <a:srgbClr val="FF0000"/>
                </a:solidFill>
                <a:latin typeface="宋体"/>
                <a:cs typeface="宋体"/>
              </a:rPr>
              <a:t>4</a:t>
            </a:r>
            <a:r>
              <a:rPr sz="2300" dirty="0" smtClean="0">
                <a:solidFill>
                  <a:srgbClr val="FF0000"/>
                </a:solidFill>
                <a:latin typeface="宋体"/>
                <a:cs typeface="宋体"/>
              </a:rPr>
              <a:t>.2 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将三相异步电动机接三相电源的三根引线中的两根</a:t>
            </a:r>
            <a:r>
              <a:rPr sz="2300" spc="-50" dirty="0">
                <a:solidFill>
                  <a:srgbClr val="FF0000"/>
                </a:solidFill>
                <a:latin typeface="宋体"/>
                <a:cs typeface="宋体"/>
              </a:rPr>
              <a:t>对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调，此电动机是否会反转？为什么</a:t>
            </a:r>
            <a:r>
              <a:rPr sz="2300" spc="-50" dirty="0">
                <a:solidFill>
                  <a:srgbClr val="FF0000"/>
                </a:solidFill>
                <a:latin typeface="宋体"/>
                <a:cs typeface="宋体"/>
              </a:rPr>
              <a:t>？</a:t>
            </a:r>
            <a:endParaRPr sz="2300" dirty="0">
              <a:latin typeface="宋体"/>
              <a:cs typeface="宋体"/>
            </a:endParaRPr>
          </a:p>
          <a:p>
            <a:pPr marL="473075">
              <a:lnSpc>
                <a:spcPct val="100000"/>
              </a:lnSpc>
              <a:spcBef>
                <a:spcPts val="1814"/>
              </a:spcBef>
            </a:pPr>
            <a:r>
              <a:rPr sz="2300" dirty="0">
                <a:solidFill>
                  <a:srgbClr val="001F5F"/>
                </a:solidFill>
                <a:latin typeface="宋体"/>
                <a:cs typeface="宋体"/>
              </a:rPr>
              <a:t>答：会反转。因为三相绕组中电流的相序发生改变</a:t>
            </a:r>
            <a:r>
              <a:rPr sz="2300" spc="-50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3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300" dirty="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1864"/>
              </a:spcBef>
              <a:tabLst>
                <a:tab pos="815340" algn="l"/>
              </a:tabLst>
            </a:pPr>
            <a:r>
              <a:rPr sz="2300" spc="-25" dirty="0">
                <a:latin typeface="宋体"/>
                <a:cs typeface="宋体"/>
              </a:rPr>
              <a:t>5.3</a:t>
            </a:r>
            <a:r>
              <a:rPr sz="2300" dirty="0">
                <a:latin typeface="宋体"/>
                <a:cs typeface="宋体"/>
              </a:rPr>
              <a:t>	有一台三相异步电动机，其</a:t>
            </a:r>
            <a:r>
              <a:rPr sz="2300" spc="-10" dirty="0">
                <a:latin typeface="宋体"/>
                <a:cs typeface="宋体"/>
              </a:rPr>
              <a:t>n</a:t>
            </a:r>
            <a:r>
              <a:rPr sz="2250" b="1" spc="-15" baseline="-22222" dirty="0">
                <a:latin typeface="微软雅黑"/>
                <a:cs typeface="微软雅黑"/>
              </a:rPr>
              <a:t>N</a:t>
            </a:r>
            <a:r>
              <a:rPr sz="2300" spc="-10" dirty="0">
                <a:latin typeface="宋体"/>
                <a:cs typeface="宋体"/>
              </a:rPr>
              <a:t>=1470r/min</a:t>
            </a:r>
            <a:r>
              <a:rPr sz="2300" spc="-15" dirty="0">
                <a:latin typeface="宋体"/>
                <a:cs typeface="宋体"/>
              </a:rPr>
              <a:t>，电源频率为</a:t>
            </a:r>
            <a:endParaRPr sz="2300" dirty="0">
              <a:latin typeface="宋体"/>
              <a:cs typeface="宋体"/>
            </a:endParaRPr>
          </a:p>
          <a:p>
            <a:pPr marL="63500" marR="43180" algn="just">
              <a:lnSpc>
                <a:spcPct val="122300"/>
              </a:lnSpc>
            </a:pPr>
            <a:r>
              <a:rPr sz="2300" dirty="0">
                <a:latin typeface="宋体"/>
                <a:cs typeface="宋体"/>
              </a:rPr>
              <a:t>50Hz。当在额定负载下运行，试求：(1) 定子旋转磁场对定</a:t>
            </a:r>
            <a:r>
              <a:rPr sz="2300" spc="-50" dirty="0">
                <a:latin typeface="宋体"/>
                <a:cs typeface="宋体"/>
              </a:rPr>
              <a:t>子</a:t>
            </a:r>
            <a:r>
              <a:rPr sz="2300" dirty="0">
                <a:latin typeface="宋体"/>
                <a:cs typeface="宋体"/>
              </a:rPr>
              <a:t>的转速；(2) 定子旋转磁场对转子的转速；(3) 转子旋转磁</a:t>
            </a:r>
            <a:r>
              <a:rPr sz="2300" spc="-50" dirty="0">
                <a:latin typeface="宋体"/>
                <a:cs typeface="宋体"/>
              </a:rPr>
              <a:t>场</a:t>
            </a:r>
            <a:r>
              <a:rPr sz="2300" dirty="0">
                <a:latin typeface="宋体"/>
                <a:cs typeface="宋体"/>
              </a:rPr>
              <a:t>对转子的转速；(4) 转子旋转磁场对定子的转速；(5) 转子</a:t>
            </a:r>
            <a:r>
              <a:rPr sz="2300" spc="-50" dirty="0">
                <a:latin typeface="宋体"/>
                <a:cs typeface="宋体"/>
              </a:rPr>
              <a:t>旋</a:t>
            </a:r>
            <a:r>
              <a:rPr sz="2300" dirty="0">
                <a:latin typeface="宋体"/>
                <a:cs typeface="宋体"/>
              </a:rPr>
              <a:t>转磁场对定子旋转磁场的转速</a:t>
            </a:r>
            <a:r>
              <a:rPr sz="2300" spc="-50" dirty="0">
                <a:latin typeface="宋体"/>
                <a:cs typeface="宋体"/>
              </a:rPr>
              <a:t>。</a:t>
            </a:r>
            <a:endParaRPr sz="23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75" y="581025"/>
            <a:ext cx="7200900" cy="419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650" y="1800225"/>
            <a:ext cx="4791075" cy="4381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84175" y="2714625"/>
            <a:ext cx="4343400" cy="1152525"/>
            <a:chOff x="384175" y="2714625"/>
            <a:chExt cx="4343400" cy="115252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175" y="2714625"/>
              <a:ext cx="4343400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900" y="3409950"/>
              <a:ext cx="3838575" cy="4571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13325" y="3219450"/>
            <a:ext cx="3695700" cy="7905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4650" y="4562475"/>
            <a:ext cx="5372100" cy="4190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4650" y="5791200"/>
            <a:ext cx="5295900" cy="4190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4800" y="3883025"/>
            <a:ext cx="5556250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0"/>
              </a:spcBef>
              <a:buSzPct val="117391"/>
              <a:buFont typeface="Times New Roman"/>
              <a:buAutoNum type="arabicParenBoth" startAt="4"/>
              <a:tabLst>
                <a:tab pos="465455" algn="l"/>
              </a:tabLst>
            </a:pPr>
            <a:r>
              <a:rPr sz="2300" spc="-5" dirty="0">
                <a:latin typeface="宋体"/>
                <a:cs typeface="宋体"/>
              </a:rPr>
              <a:t>转子旋转磁场对定子的转速；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Times New Roman"/>
              <a:buAutoNum type="arabicParenBoth" startAt="4"/>
            </a:pPr>
            <a:endParaRPr sz="27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arenBoth" startAt="4"/>
            </a:pPr>
            <a:endParaRPr sz="2000">
              <a:latin typeface="宋体"/>
              <a:cs typeface="宋体"/>
            </a:endParaRPr>
          </a:p>
          <a:p>
            <a:pPr marL="521970" indent="-452755">
              <a:lnSpc>
                <a:spcPct val="100000"/>
              </a:lnSpc>
              <a:buSzPct val="117391"/>
              <a:buFont typeface="Times New Roman"/>
              <a:buAutoNum type="arabicParenBoth" startAt="4"/>
              <a:tabLst>
                <a:tab pos="522605" algn="l"/>
              </a:tabLst>
            </a:pPr>
            <a:r>
              <a:rPr sz="2300" spc="-5" dirty="0">
                <a:latin typeface="宋体"/>
                <a:cs typeface="宋体"/>
              </a:rPr>
              <a:t>转子旋转磁场对定子旋转磁场的转速。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4800" y="-41275"/>
            <a:ext cx="4318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latin typeface="Times New Roman"/>
                <a:cs typeface="Times New Roman"/>
              </a:rPr>
              <a:t>(1</a:t>
            </a:r>
            <a:r>
              <a:rPr spc="15" dirty="0">
                <a:latin typeface="Times New Roman"/>
                <a:cs typeface="Times New Roman"/>
              </a:rPr>
              <a:t>) </a:t>
            </a:r>
            <a:r>
              <a:rPr sz="2300" b="0" spc="-5" dirty="0">
                <a:latin typeface="宋体"/>
                <a:cs typeface="宋体"/>
              </a:rPr>
              <a:t>定子旋转磁场对定子的转速；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650" y="1092200"/>
            <a:ext cx="437515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0"/>
              </a:spcBef>
              <a:buSzPct val="117391"/>
              <a:buFont typeface="Times New Roman"/>
              <a:buAutoNum type="arabicParenBoth" startAt="2"/>
              <a:tabLst>
                <a:tab pos="465455" algn="l"/>
              </a:tabLst>
            </a:pPr>
            <a:r>
              <a:rPr sz="2300" spc="-5" dirty="0">
                <a:latin typeface="宋体"/>
                <a:cs typeface="宋体"/>
              </a:rPr>
              <a:t>定子旋转磁场对转子的转速；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Times New Roman"/>
              <a:buAutoNum type="arabicParenBoth" startAt="2"/>
            </a:pPr>
            <a:endParaRPr sz="27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arenBoth" startAt="2"/>
            </a:pPr>
            <a:endParaRPr sz="1900">
              <a:latin typeface="宋体"/>
              <a:cs typeface="宋体"/>
            </a:endParaRPr>
          </a:p>
          <a:p>
            <a:pPr marL="521970" indent="-452755">
              <a:lnSpc>
                <a:spcPct val="100000"/>
              </a:lnSpc>
              <a:buSzPct val="117391"/>
              <a:buFont typeface="Times New Roman"/>
              <a:buAutoNum type="arabicParenBoth" startAt="2"/>
              <a:tabLst>
                <a:tab pos="522605" algn="l"/>
              </a:tabLst>
            </a:pPr>
            <a:r>
              <a:rPr sz="2300" spc="-5" dirty="0">
                <a:latin typeface="宋体"/>
                <a:cs typeface="宋体"/>
              </a:rPr>
              <a:t>转子旋转磁场对转子的转速；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887" y="236854"/>
            <a:ext cx="8161020" cy="3435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 marR="405130" lvl="1" indent="751840">
              <a:lnSpc>
                <a:spcPct val="122300"/>
              </a:lnSpc>
              <a:spcBef>
                <a:spcPts val="95"/>
              </a:spcBef>
              <a:buAutoNum type="arabicPeriod" startAt="4"/>
              <a:tabLst>
                <a:tab pos="955040" algn="l"/>
                <a:tab pos="955675" algn="l"/>
              </a:tabLst>
            </a:pPr>
            <a:r>
              <a:rPr sz="2300" spc="-5" dirty="0">
                <a:latin typeface="宋体"/>
                <a:cs typeface="宋体"/>
              </a:rPr>
              <a:t>当三相异步电动机的负载增加时，为什么定子电流会随转子电流的增加而增加？</a:t>
            </a:r>
            <a:endParaRPr sz="23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"/>
              <a:buAutoNum type="arabicPeriod" startAt="4"/>
            </a:pPr>
            <a:endParaRPr sz="2950">
              <a:latin typeface="宋体"/>
              <a:cs typeface="宋体"/>
            </a:endParaRPr>
          </a:p>
          <a:p>
            <a:pPr marL="203200" marR="271780" algn="just">
              <a:lnSpc>
                <a:spcPts val="2700"/>
              </a:lnSpc>
              <a:spcBef>
                <a:spcPts val="5"/>
              </a:spcBef>
            </a:pP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答：当负载增加时，转子电流增加；因为转子相当于变压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器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的副边，而定子相当于变压器的原边，所以当转子电流增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加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时，定子电流也会增加</a:t>
            </a:r>
            <a:r>
              <a:rPr sz="2300" spc="-50" dirty="0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12700" marR="5080" lvl="1" indent="752475" algn="just">
              <a:lnSpc>
                <a:spcPct val="122300"/>
              </a:lnSpc>
              <a:spcBef>
                <a:spcPts val="1420"/>
              </a:spcBef>
              <a:buAutoNum type="arabicPeriod" startAt="5"/>
              <a:tabLst>
                <a:tab pos="765175" algn="l"/>
              </a:tabLst>
            </a:pPr>
            <a:r>
              <a:rPr sz="2300" spc="-5" dirty="0">
                <a:latin typeface="宋体"/>
                <a:cs typeface="宋体"/>
              </a:rPr>
              <a:t>三相异步电动机带动一定的负载运行时，若电源电压降低了，此时电动机的转矩、电流及转速有无变化？如何变化？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0850" y="0"/>
            <a:ext cx="4438650" cy="4648200"/>
            <a:chOff x="4260850" y="0"/>
            <a:chExt cx="4438650" cy="4648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0850" y="0"/>
              <a:ext cx="4438649" cy="46481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9100" y="3409950"/>
              <a:ext cx="504825" cy="3905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2375" y="933450"/>
              <a:ext cx="504825" cy="3905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05400" y="911225"/>
            <a:ext cx="16446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05" dirty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60" y="3387725"/>
            <a:ext cx="7379970" cy="1646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557020" algn="r">
              <a:lnSpc>
                <a:spcPct val="100000"/>
              </a:lnSpc>
              <a:spcBef>
                <a:spcPts val="125"/>
              </a:spcBef>
            </a:pPr>
            <a:r>
              <a:rPr sz="2150" b="1" spc="-2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100" b="1" spc="-37" baseline="-17857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endParaRPr sz="2100" baseline="-1785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0800" marR="43180" indent="585470">
              <a:lnSpc>
                <a:spcPts val="2700"/>
              </a:lnSpc>
              <a:spcBef>
                <a:spcPts val="2000"/>
              </a:spcBef>
            </a:pPr>
            <a:r>
              <a:rPr sz="2700" b="1" spc="-265" dirty="0">
                <a:solidFill>
                  <a:srgbClr val="1E487C"/>
                </a:solidFill>
                <a:latin typeface="Times New Roman"/>
                <a:cs typeface="Times New Roman"/>
              </a:rPr>
              <a:t>c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点和</a:t>
            </a:r>
            <a:r>
              <a:rPr sz="2700" b="1" spc="-34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点比，因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为</a:t>
            </a:r>
            <a:r>
              <a:rPr sz="2700" b="1" spc="-195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700" b="1" spc="-235" dirty="0">
                <a:solidFill>
                  <a:srgbClr val="1E487C"/>
                </a:solidFill>
                <a:latin typeface="Times New Roman"/>
                <a:cs typeface="Times New Roman"/>
              </a:rPr>
              <a:t> ↓ → </a:t>
            </a:r>
            <a:r>
              <a:rPr sz="2700" b="1" spc="-229" dirty="0">
                <a:solidFill>
                  <a:srgbClr val="1E487C"/>
                </a:solidFill>
                <a:latin typeface="Times New Roman"/>
                <a:cs typeface="Times New Roman"/>
              </a:rPr>
              <a:t>Φ</a:t>
            </a:r>
            <a:r>
              <a:rPr sz="2700" b="1" spc="-185" dirty="0">
                <a:solidFill>
                  <a:srgbClr val="1E487C"/>
                </a:solidFill>
                <a:latin typeface="Times New Roman"/>
                <a:cs typeface="Times New Roman"/>
              </a:rPr>
              <a:t> ↓</a:t>
            </a:r>
            <a:r>
              <a:rPr sz="2300" spc="-135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而且</a:t>
            </a:r>
            <a:r>
              <a:rPr sz="2700" b="1" spc="-114" dirty="0">
                <a:solidFill>
                  <a:srgbClr val="1E487C"/>
                </a:solidFill>
                <a:latin typeface="Times New Roman"/>
                <a:cs typeface="Times New Roman"/>
              </a:rPr>
              <a:t>s</a:t>
            </a:r>
            <a:r>
              <a:rPr sz="2700" b="1" spc="-235" dirty="0">
                <a:solidFill>
                  <a:srgbClr val="1E487C"/>
                </a:solidFill>
                <a:latin typeface="Times New Roman"/>
                <a:cs typeface="Times New Roman"/>
              </a:rPr>
              <a:t> ↑ → </a:t>
            </a:r>
            <a:r>
              <a:rPr sz="2700" b="1" spc="-245" dirty="0">
                <a:solidFill>
                  <a:srgbClr val="1E487C"/>
                </a:solidFill>
                <a:latin typeface="Times New Roman"/>
                <a:cs typeface="Times New Roman"/>
              </a:rPr>
              <a:t>cosφ</a:t>
            </a:r>
            <a:r>
              <a:rPr sz="2550" b="1" spc="-367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550" b="1" spc="-315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2700" b="1" spc="-220" dirty="0">
                <a:solidFill>
                  <a:srgbClr val="1E487C"/>
                </a:solidFill>
                <a:latin typeface="Times New Roman"/>
                <a:cs typeface="Times New Roman"/>
              </a:rPr>
              <a:t>↓,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根据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 </a:t>
            </a:r>
            <a:r>
              <a:rPr sz="2700" b="1" spc="-225" dirty="0">
                <a:solidFill>
                  <a:srgbClr val="1E487C"/>
                </a:solidFill>
                <a:latin typeface="Times New Roman"/>
                <a:cs typeface="Times New Roman"/>
              </a:rPr>
              <a:t>T=K</a:t>
            </a:r>
            <a:r>
              <a:rPr sz="2550" b="1" spc="-337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m</a:t>
            </a:r>
            <a:r>
              <a:rPr sz="2700" b="1" spc="-225" dirty="0">
                <a:solidFill>
                  <a:srgbClr val="1E487C"/>
                </a:solidFill>
                <a:latin typeface="Times New Roman"/>
                <a:cs typeface="Times New Roman"/>
              </a:rPr>
              <a:t>ΦI</a:t>
            </a:r>
            <a:r>
              <a:rPr sz="2550" b="1" spc="-337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700" b="1" spc="-225" dirty="0">
                <a:solidFill>
                  <a:srgbClr val="1E487C"/>
                </a:solidFill>
                <a:latin typeface="Times New Roman"/>
                <a:cs typeface="Times New Roman"/>
              </a:rPr>
              <a:t>cosφ</a:t>
            </a:r>
            <a:r>
              <a:rPr sz="2550" b="1" spc="-337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300" spc="-225" dirty="0">
                <a:solidFill>
                  <a:srgbClr val="1E487C"/>
                </a:solidFill>
                <a:latin typeface="宋体"/>
                <a:cs typeface="宋体"/>
              </a:rPr>
              <a:t>＝</a:t>
            </a:r>
            <a:r>
              <a:rPr sz="2700" b="1" spc="-22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550" b="1" spc="-337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300" spc="-225" dirty="0">
                <a:solidFill>
                  <a:srgbClr val="1E487C"/>
                </a:solidFill>
                <a:latin typeface="宋体"/>
                <a:cs typeface="宋体"/>
              </a:rPr>
              <a:t>＝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常数，知</a:t>
            </a:r>
            <a:r>
              <a:rPr sz="2300" spc="-45" dirty="0">
                <a:solidFill>
                  <a:srgbClr val="1E487C"/>
                </a:solidFill>
                <a:latin typeface="宋体"/>
                <a:cs typeface="宋体"/>
              </a:rPr>
              <a:t>：</a:t>
            </a:r>
            <a:r>
              <a:rPr sz="2700" b="1" spc="-45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550" b="1" spc="-67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550" b="1" spc="150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2700" b="1" spc="-50" dirty="0">
                <a:solidFill>
                  <a:srgbClr val="1E487C"/>
                </a:solidFill>
                <a:latin typeface="Times New Roman"/>
                <a:cs typeface="Times New Roman"/>
              </a:rPr>
              <a:t>↑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0187" y="196850"/>
            <a:ext cx="3890645" cy="11226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5400" marR="17780">
              <a:lnSpc>
                <a:spcPts val="2700"/>
              </a:lnSpc>
              <a:spcBef>
                <a:spcPts val="640"/>
              </a:spcBef>
            </a:pPr>
            <a:r>
              <a:rPr sz="2300" b="0" dirty="0">
                <a:solidFill>
                  <a:srgbClr val="1E487C"/>
                </a:solidFill>
                <a:latin typeface="宋体"/>
                <a:cs typeface="宋体"/>
              </a:rPr>
              <a:t>答：原来运行在</a:t>
            </a:r>
            <a:r>
              <a:rPr spc="-345" dirty="0">
                <a:solidFill>
                  <a:srgbClr val="1E487C"/>
                </a:solidFill>
                <a:latin typeface="Times New Roman"/>
                <a:cs typeface="Times New Roman"/>
              </a:rPr>
              <a:t>a</a:t>
            </a:r>
            <a:r>
              <a:rPr sz="2300" b="0" dirty="0">
                <a:solidFill>
                  <a:srgbClr val="1E487C"/>
                </a:solidFill>
                <a:latin typeface="宋体"/>
                <a:cs typeface="宋体"/>
              </a:rPr>
              <a:t>点，当电</a:t>
            </a:r>
            <a:r>
              <a:rPr sz="2300" b="0" spc="-50" dirty="0">
                <a:solidFill>
                  <a:srgbClr val="1E487C"/>
                </a:solidFill>
                <a:latin typeface="宋体"/>
                <a:cs typeface="宋体"/>
              </a:rPr>
              <a:t>压</a:t>
            </a:r>
            <a:r>
              <a:rPr sz="2300" b="0" dirty="0">
                <a:solidFill>
                  <a:srgbClr val="1E487C"/>
                </a:solidFill>
                <a:latin typeface="宋体"/>
                <a:cs typeface="宋体"/>
              </a:rPr>
              <a:t>减小时，运行在</a:t>
            </a:r>
            <a:r>
              <a:rPr spc="-350" dirty="0">
                <a:solidFill>
                  <a:srgbClr val="1E487C"/>
                </a:solidFill>
                <a:latin typeface="Times New Roman"/>
                <a:cs typeface="Times New Roman"/>
              </a:rPr>
              <a:t>b</a:t>
            </a:r>
            <a:r>
              <a:rPr sz="2300" b="0" dirty="0">
                <a:solidFill>
                  <a:srgbClr val="1E487C"/>
                </a:solidFill>
                <a:latin typeface="宋体"/>
                <a:cs typeface="宋体"/>
              </a:rPr>
              <a:t>点，因为</a:t>
            </a:r>
            <a:r>
              <a:rPr spc="-4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300" b="0" spc="-50" dirty="0">
                <a:solidFill>
                  <a:srgbClr val="1E487C"/>
                </a:solidFill>
                <a:latin typeface="宋体"/>
                <a:cs typeface="宋体"/>
              </a:rPr>
              <a:t>不</a:t>
            </a:r>
            <a:r>
              <a:rPr sz="2300" b="0" spc="-60" dirty="0">
                <a:solidFill>
                  <a:srgbClr val="1E487C"/>
                </a:solidFill>
                <a:latin typeface="宋体"/>
                <a:cs typeface="宋体"/>
              </a:rPr>
              <a:t>变，</a:t>
            </a:r>
            <a:r>
              <a:rPr spc="-120" dirty="0">
                <a:solidFill>
                  <a:srgbClr val="1E487C"/>
                </a:solidFill>
                <a:latin typeface="Times New Roman"/>
                <a:cs typeface="Times New Roman"/>
              </a:rPr>
              <a:t>s</a:t>
            </a:r>
            <a:r>
              <a:rPr sz="2300" b="0" dirty="0">
                <a:solidFill>
                  <a:srgbClr val="1E487C"/>
                </a:solidFill>
                <a:latin typeface="宋体"/>
                <a:cs typeface="宋体"/>
              </a:rPr>
              <a:t>不变，所以</a:t>
            </a:r>
            <a:r>
              <a:rPr spc="-220" dirty="0">
                <a:solidFill>
                  <a:srgbClr val="1E487C"/>
                </a:solidFill>
                <a:latin typeface="Times New Roman"/>
                <a:cs typeface="Times New Roman"/>
              </a:rPr>
              <a:t>cos</a:t>
            </a:r>
            <a:r>
              <a:rPr spc="-110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pc="-285" dirty="0">
                <a:solidFill>
                  <a:srgbClr val="1E487C"/>
                </a:solidFill>
                <a:latin typeface="Times New Roman"/>
                <a:cs typeface="Times New Roman"/>
              </a:rPr>
              <a:t>φ</a:t>
            </a:r>
            <a:r>
              <a:rPr sz="2550" spc="-427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300" b="0" spc="-25" dirty="0">
                <a:solidFill>
                  <a:srgbClr val="1E487C"/>
                </a:solidFill>
                <a:latin typeface="宋体"/>
                <a:cs typeface="宋体"/>
              </a:rPr>
              <a:t>不变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187" y="1397000"/>
            <a:ext cx="3852545" cy="18084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5400" marR="17780" indent="295275">
              <a:lnSpc>
                <a:spcPts val="2700"/>
              </a:lnSpc>
              <a:spcBef>
                <a:spcPts val="640"/>
              </a:spcBef>
            </a:pPr>
            <a:r>
              <a:rPr sz="2300" spc="40" dirty="0">
                <a:solidFill>
                  <a:srgbClr val="1E487C"/>
                </a:solidFill>
                <a:latin typeface="宋体"/>
                <a:cs typeface="宋体"/>
              </a:rPr>
              <a:t>因为</a:t>
            </a:r>
            <a:r>
              <a:rPr sz="270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U≈E</a:t>
            </a:r>
            <a:r>
              <a:rPr sz="2550" b="1" spc="-359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1</a:t>
            </a:r>
            <a:r>
              <a:rPr sz="270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=4.44Kf</a:t>
            </a:r>
            <a:r>
              <a:rPr sz="2550" b="1" spc="-359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1</a:t>
            </a:r>
            <a:r>
              <a:rPr sz="270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550" b="1" spc="-359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1</a:t>
            </a:r>
            <a:r>
              <a:rPr sz="270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Φ 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，所</a:t>
            </a:r>
            <a:r>
              <a:rPr sz="2300" spc="40" dirty="0">
                <a:solidFill>
                  <a:srgbClr val="1E487C"/>
                </a:solidFill>
                <a:latin typeface="宋体"/>
                <a:cs typeface="宋体"/>
              </a:rPr>
              <a:t>以当</a:t>
            </a:r>
            <a:r>
              <a:rPr sz="2700" b="1" spc="-195" dirty="0">
                <a:solidFill>
                  <a:srgbClr val="1E487C"/>
                </a:solidFill>
                <a:latin typeface="Times New Roman"/>
                <a:cs typeface="Times New Roman"/>
              </a:rPr>
              <a:t>U</a:t>
            </a:r>
            <a:r>
              <a:rPr sz="2700" b="1" spc="-254" dirty="0">
                <a:solidFill>
                  <a:srgbClr val="1E487C"/>
                </a:solidFill>
                <a:latin typeface="Times New Roman"/>
                <a:cs typeface="Times New Roman"/>
              </a:rPr>
              <a:t> ↓ → </a:t>
            </a:r>
            <a:r>
              <a:rPr sz="2700" b="1" spc="-229" dirty="0">
                <a:solidFill>
                  <a:srgbClr val="1E487C"/>
                </a:solidFill>
                <a:latin typeface="Times New Roman"/>
                <a:cs typeface="Times New Roman"/>
              </a:rPr>
              <a:t>Φ ↓ →</a:t>
            </a:r>
            <a:r>
              <a:rPr sz="2700" b="1" spc="-260" dirty="0">
                <a:solidFill>
                  <a:srgbClr val="1E487C"/>
                </a:solidFill>
                <a:latin typeface="Times New Roman"/>
                <a:cs typeface="Times New Roman"/>
              </a:rPr>
              <a:t>E</a:t>
            </a:r>
            <a:r>
              <a:rPr sz="2550" b="1" spc="-390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550" b="1" spc="-345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2700" b="1" spc="-240" dirty="0">
                <a:solidFill>
                  <a:srgbClr val="1E487C"/>
                </a:solidFill>
                <a:latin typeface="Times New Roman"/>
                <a:cs typeface="Times New Roman"/>
              </a:rPr>
              <a:t>↓ → </a:t>
            </a:r>
            <a:r>
              <a:rPr sz="2700" b="1" spc="-25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550" b="1" spc="-37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endParaRPr sz="2550" baseline="-17973">
              <a:latin typeface="Times New Roman"/>
              <a:cs typeface="Times New Roman"/>
            </a:endParaRPr>
          </a:p>
          <a:p>
            <a:pPr marL="34925" marR="36830" indent="-5080">
              <a:lnSpc>
                <a:spcPts val="2700"/>
              </a:lnSpc>
            </a:pPr>
            <a:r>
              <a:rPr sz="2700" b="1" spc="-155" dirty="0">
                <a:solidFill>
                  <a:srgbClr val="1E487C"/>
                </a:solidFill>
                <a:latin typeface="Times New Roman"/>
                <a:cs typeface="Times New Roman"/>
              </a:rPr>
              <a:t>↓ 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时，根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据</a:t>
            </a:r>
            <a:r>
              <a:rPr sz="2700" b="1" spc="-265" dirty="0">
                <a:solidFill>
                  <a:srgbClr val="1E487C"/>
                </a:solidFill>
                <a:latin typeface="Times New Roman"/>
                <a:cs typeface="Times New Roman"/>
              </a:rPr>
              <a:t>T=K</a:t>
            </a:r>
            <a:r>
              <a:rPr sz="2550" b="1" spc="-397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m</a:t>
            </a:r>
            <a:r>
              <a:rPr sz="2700" b="1" spc="-265" dirty="0">
                <a:solidFill>
                  <a:srgbClr val="1E487C"/>
                </a:solidFill>
                <a:latin typeface="Times New Roman"/>
                <a:cs typeface="Times New Roman"/>
              </a:rPr>
              <a:t>ΦI</a:t>
            </a:r>
            <a:r>
              <a:rPr sz="2550" b="1" spc="-397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700" b="1" spc="-265" dirty="0">
                <a:solidFill>
                  <a:srgbClr val="1E487C"/>
                </a:solidFill>
                <a:latin typeface="Times New Roman"/>
                <a:cs typeface="Times New Roman"/>
              </a:rPr>
              <a:t>cosφ</a:t>
            </a:r>
            <a:r>
              <a:rPr sz="2550" b="1" spc="-397" baseline="-22875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知：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 </a:t>
            </a:r>
            <a:r>
              <a:rPr sz="2700" b="1" spc="-19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700" b="1" spc="-185" dirty="0">
                <a:solidFill>
                  <a:srgbClr val="1E487C"/>
                </a:solidFill>
                <a:latin typeface="Times New Roman"/>
                <a:cs typeface="Times New Roman"/>
              </a:rPr>
              <a:t> ↓</a:t>
            </a:r>
            <a:r>
              <a:rPr sz="2300" spc="-135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此后</a:t>
            </a:r>
            <a:r>
              <a:rPr sz="2300" spc="-295" dirty="0">
                <a:solidFill>
                  <a:srgbClr val="1E487C"/>
                </a:solidFill>
                <a:latin typeface="宋体"/>
                <a:cs typeface="宋体"/>
              </a:rPr>
              <a:t>： </a:t>
            </a:r>
            <a:r>
              <a:rPr sz="2700" b="1" spc="-290" dirty="0">
                <a:solidFill>
                  <a:srgbClr val="1E487C"/>
                </a:solidFill>
                <a:latin typeface="Times New Roman"/>
                <a:cs typeface="Times New Roman"/>
              </a:rPr>
              <a:t>→</a:t>
            </a:r>
            <a:r>
              <a:rPr sz="2600" spc="-290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600" spc="-250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sz="2700" b="1" spc="-220" dirty="0">
                <a:solidFill>
                  <a:srgbClr val="1E487C"/>
                </a:solidFill>
                <a:latin typeface="Times New Roman"/>
                <a:cs typeface="Times New Roman"/>
              </a:rPr>
              <a:t>↓ →</a:t>
            </a:r>
            <a:r>
              <a:rPr sz="2700" b="1" spc="-285" dirty="0">
                <a:solidFill>
                  <a:srgbClr val="1E487C"/>
                </a:solidFill>
                <a:latin typeface="Times New Roman"/>
                <a:cs typeface="Times New Roman"/>
              </a:rPr>
              <a:t>s</a:t>
            </a:r>
            <a:r>
              <a:rPr sz="2700" b="1" spc="-170" dirty="0">
                <a:solidFill>
                  <a:srgbClr val="1E487C"/>
                </a:solidFill>
                <a:latin typeface="Times New Roman"/>
                <a:cs typeface="Times New Roman"/>
              </a:rPr>
              <a:t> ↑ →</a:t>
            </a:r>
            <a:r>
              <a:rPr sz="2700" b="1" spc="-25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550" b="1" spc="-37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endParaRPr sz="2550" baseline="-17973">
              <a:latin typeface="Times New Roman"/>
              <a:cs typeface="Times New Roman"/>
            </a:endParaRPr>
          </a:p>
          <a:p>
            <a:pPr marL="29845">
              <a:lnSpc>
                <a:spcPts val="2700"/>
              </a:lnSpc>
            </a:pPr>
            <a:r>
              <a:rPr sz="2700" b="1" spc="-220" dirty="0">
                <a:solidFill>
                  <a:srgbClr val="1E487C"/>
                </a:solidFill>
                <a:latin typeface="Times New Roman"/>
                <a:cs typeface="Times New Roman"/>
              </a:rPr>
              <a:t>↑ →</a:t>
            </a:r>
            <a:r>
              <a:rPr sz="2700" b="1" spc="-310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700" b="1" spc="-235" dirty="0">
                <a:solidFill>
                  <a:srgbClr val="1E487C"/>
                </a:solidFill>
                <a:latin typeface="Times New Roman"/>
                <a:cs typeface="Times New Roman"/>
              </a:rPr>
              <a:t> ↑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直到</a:t>
            </a:r>
            <a:r>
              <a:rPr sz="2700" b="1" spc="-265" dirty="0">
                <a:solidFill>
                  <a:srgbClr val="1E487C"/>
                </a:solidFill>
                <a:latin typeface="Times New Roman"/>
                <a:cs typeface="Times New Roman"/>
              </a:rPr>
              <a:t>c</a:t>
            </a:r>
            <a:r>
              <a:rPr sz="2300" spc="-25" dirty="0">
                <a:solidFill>
                  <a:srgbClr val="1E487C"/>
                </a:solidFill>
                <a:latin typeface="宋体"/>
                <a:cs typeface="宋体"/>
              </a:rPr>
              <a:t>点。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525" y="5248275"/>
            <a:ext cx="5019674" cy="86677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70575" y="628650"/>
            <a:ext cx="600075" cy="2809875"/>
            <a:chOff x="5870575" y="628650"/>
            <a:chExt cx="600075" cy="28098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0575" y="628650"/>
              <a:ext cx="57150" cy="28098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5825" y="657225"/>
              <a:ext cx="504825" cy="390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5825" y="1085850"/>
              <a:ext cx="504825" cy="39052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38850" y="537844"/>
            <a:ext cx="15049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150" b="1" spc="-130" dirty="0">
                <a:solidFill>
                  <a:srgbClr val="FF3300"/>
                </a:solidFill>
                <a:latin typeface="Times New Roman"/>
                <a:cs typeface="Times New Roman"/>
              </a:rPr>
              <a:t>a </a:t>
            </a:r>
            <a:r>
              <a:rPr sz="2150" b="1" spc="-50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37" y="6350"/>
            <a:ext cx="93662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10" dirty="0" smtClean="0">
                <a:solidFill>
                  <a:srgbClr val="FF0000"/>
                </a:solidFill>
                <a:latin typeface="宋体"/>
                <a:cs typeface="宋体"/>
              </a:rPr>
              <a:t>***</a:t>
            </a:r>
            <a:r>
              <a:rPr lang="en-US" sz="2300" spc="-10" dirty="0" smtClean="0">
                <a:solidFill>
                  <a:srgbClr val="FF0000"/>
                </a:solidFill>
                <a:latin typeface="宋体"/>
                <a:cs typeface="宋体"/>
              </a:rPr>
              <a:t>4</a:t>
            </a:r>
            <a:r>
              <a:rPr sz="2300" spc="-10" dirty="0" smtClean="0">
                <a:solidFill>
                  <a:srgbClr val="FF0000"/>
                </a:solidFill>
                <a:latin typeface="宋体"/>
                <a:cs typeface="宋体"/>
              </a:rPr>
              <a:t>.6</a:t>
            </a:r>
            <a:endParaRPr sz="23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112" y="6350"/>
            <a:ext cx="652272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0" dirty="0">
                <a:solidFill>
                  <a:srgbClr val="FF0000"/>
                </a:solidFill>
                <a:latin typeface="宋体"/>
                <a:cs typeface="宋体"/>
              </a:rPr>
              <a:t>有一台三相异步电动机，其技术数据如下表所示</a:t>
            </a:r>
            <a:r>
              <a:rPr sz="2300" b="0" spc="-50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0350" y="714375"/>
          <a:ext cx="8426447" cy="970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/>
                <a:gridCol w="581660"/>
                <a:gridCol w="905510"/>
                <a:gridCol w="822960"/>
                <a:gridCol w="727710"/>
                <a:gridCol w="545464"/>
                <a:gridCol w="1373505"/>
                <a:gridCol w="638809"/>
                <a:gridCol w="867409"/>
                <a:gridCol w="1015365"/>
              </a:tblGrid>
              <a:tr h="3187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sz="1500" b="1" spc="-30" dirty="0">
                          <a:latin typeface="微软雅黑"/>
                          <a:cs typeface="微软雅黑"/>
                        </a:rPr>
                        <a:t>型号</a:t>
                      </a:r>
                      <a:endParaRPr sz="1500">
                        <a:latin typeface="微软雅黑"/>
                        <a:cs typeface="微软雅黑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6525" marR="105410" indent="3810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75" b="1" spc="-82" baseline="-1333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1700" b="1" spc="-229" dirty="0">
                          <a:latin typeface="Times New Roman"/>
                          <a:cs typeface="Times New Roman"/>
                        </a:rPr>
                        <a:t>KW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75" b="1" spc="-30" baseline="-1333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/V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b="1" spc="-25" dirty="0">
                          <a:latin typeface="微软雅黑"/>
                          <a:cs typeface="微软雅黑"/>
                        </a:rPr>
                        <a:t>满载时</a:t>
                      </a:r>
                      <a:endParaRPr sz="1500">
                        <a:latin typeface="微软雅黑"/>
                        <a:cs typeface="微软雅黑"/>
                      </a:endParaRPr>
                    </a:p>
                  </a:txBody>
                  <a:tcPr marL="0" marR="0" marT="13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75" b="1" spc="-15" baseline="-13333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/I</a:t>
                      </a:r>
                      <a:r>
                        <a:rPr sz="1875" b="1" spc="-15" baseline="-13333" dirty="0">
                          <a:latin typeface="Times New Roman"/>
                          <a:cs typeface="Times New Roman"/>
                        </a:rPr>
                        <a:t>N</a:t>
                      </a:r>
                      <a:endParaRPr sz="1875" baseline="-13333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75" b="1" spc="-15" baseline="-13333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/T</a:t>
                      </a:r>
                      <a:r>
                        <a:rPr sz="1875" b="1" spc="-15" baseline="-13333" dirty="0">
                          <a:latin typeface="Times New Roman"/>
                          <a:cs typeface="Times New Roman"/>
                        </a:rPr>
                        <a:t>N</a:t>
                      </a:r>
                      <a:endParaRPr sz="1875" baseline="-13333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550" b="1" spc="-37" baseline="9803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50" b="1" spc="-25" dirty="0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sz="2550" b="1" spc="-37" baseline="9803" dirty="0">
                          <a:latin typeface="Times New Roman"/>
                          <a:cs typeface="Times New Roman"/>
                        </a:rPr>
                        <a:t>/T</a:t>
                      </a:r>
                      <a:r>
                        <a:rPr sz="1250" b="1" spc="-25" dirty="0">
                          <a:latin typeface="Times New Roman"/>
                          <a:cs typeface="Times New Roman"/>
                        </a:rPr>
                        <a:t>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-24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75" b="1" spc="-367" baseline="-1333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-245" dirty="0">
                          <a:latin typeface="Times New Roman"/>
                          <a:cs typeface="Times New Roman"/>
                        </a:rPr>
                        <a:t>/r.min</a:t>
                      </a:r>
                      <a:r>
                        <a:rPr sz="1875" b="1" spc="-367" baseline="8888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75" b="1" spc="-75" baseline="8888" dirty="0">
                          <a:latin typeface="Times New Roman"/>
                          <a:cs typeface="Times New Roman"/>
                        </a:rPr>
                        <a:t>1</a:t>
                      </a:r>
                      <a:endParaRPr sz="1875" baseline="8888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75" b="1" spc="-30" baseline="-1333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/A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-25" dirty="0">
                          <a:latin typeface="Times New Roman"/>
                          <a:cs typeface="Times New Roman"/>
                        </a:rPr>
                        <a:t>η</a:t>
                      </a:r>
                      <a:r>
                        <a:rPr sz="1875" b="1" spc="-37" baseline="-13333" dirty="0">
                          <a:latin typeface="Times New Roman"/>
                          <a:cs typeface="Times New Roman"/>
                        </a:rPr>
                        <a:t>N</a:t>
                      </a:r>
                      <a:endParaRPr sz="1875" baseline="-13333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550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-75" dirty="0">
                          <a:latin typeface="Times New Roman"/>
                          <a:cs typeface="Times New Roman"/>
                        </a:rPr>
                        <a:t>cosφ</a:t>
                      </a:r>
                      <a:r>
                        <a:rPr sz="1875" b="1" spc="-112" baseline="-13333" dirty="0">
                          <a:latin typeface="Times New Roman"/>
                          <a:cs typeface="Times New Roman"/>
                        </a:rPr>
                        <a:t>N</a:t>
                      </a:r>
                      <a:endParaRPr sz="1875" baseline="-13333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190" dirty="0">
                          <a:latin typeface="Times New Roman"/>
                          <a:cs typeface="Times New Roman"/>
                        </a:rPr>
                        <a:t>Y132S-</a:t>
                      </a:r>
                      <a:r>
                        <a:rPr sz="17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220/380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25" dirty="0">
                          <a:latin typeface="Times New Roman"/>
                          <a:cs typeface="Times New Roman"/>
                        </a:rPr>
                        <a:t>960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12.8/7.2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25" dirty="0">
                          <a:latin typeface="Times New Roman"/>
                          <a:cs typeface="Times New Roman"/>
                        </a:rPr>
                        <a:t>83%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3919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0.75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25" dirty="0">
                          <a:latin typeface="Times New Roman"/>
                          <a:cs typeface="Times New Roman"/>
                        </a:rPr>
                        <a:t>6.5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25" dirty="0">
                          <a:latin typeface="Times New Roman"/>
                          <a:cs typeface="Times New Roman"/>
                        </a:rPr>
                        <a:t>2.0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25" dirty="0">
                          <a:latin typeface="Times New Roman"/>
                          <a:cs typeface="Times New Roman"/>
                        </a:rPr>
                        <a:t>2.0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037" y="1522730"/>
            <a:ext cx="7487920" cy="205422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85"/>
              </a:spcBef>
            </a:pPr>
            <a:r>
              <a:rPr sz="2300" dirty="0">
                <a:latin typeface="宋体"/>
                <a:cs typeface="宋体"/>
              </a:rPr>
              <a:t>试求</a:t>
            </a:r>
            <a:r>
              <a:rPr sz="2300" spc="120" dirty="0">
                <a:latin typeface="宋体"/>
                <a:cs typeface="宋体"/>
              </a:rPr>
              <a:t>: </a:t>
            </a:r>
            <a:r>
              <a:rPr sz="2300" dirty="0">
                <a:latin typeface="宋体"/>
                <a:cs typeface="宋体"/>
              </a:rPr>
              <a:t>(1</a:t>
            </a:r>
            <a:r>
              <a:rPr sz="2300" spc="80" dirty="0">
                <a:latin typeface="宋体"/>
                <a:cs typeface="宋体"/>
              </a:rPr>
              <a:t>) 线</a:t>
            </a:r>
            <a:r>
              <a:rPr sz="2300" dirty="0">
                <a:latin typeface="宋体"/>
                <a:cs typeface="宋体"/>
              </a:rPr>
              <a:t>电压为380V时，三相定子绕组应如何接法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>
              <a:latin typeface="宋体"/>
              <a:cs typeface="宋体"/>
            </a:endParaRPr>
          </a:p>
          <a:p>
            <a:pPr marL="1514475" indent="-600075">
              <a:lnSpc>
                <a:spcPct val="100000"/>
              </a:lnSpc>
              <a:spcBef>
                <a:spcPts val="1290"/>
              </a:spcBef>
              <a:buAutoNum type="arabicParenBoth" startAt="2"/>
              <a:tabLst>
                <a:tab pos="1514475" algn="l"/>
              </a:tabLst>
            </a:pPr>
            <a:r>
              <a:rPr sz="2300" dirty="0">
                <a:latin typeface="宋体"/>
                <a:cs typeface="宋体"/>
              </a:rPr>
              <a:t>求</a:t>
            </a:r>
            <a:r>
              <a:rPr sz="2300" spc="-30" dirty="0">
                <a:latin typeface="宋体"/>
                <a:cs typeface="宋体"/>
              </a:rPr>
              <a:t>n</a:t>
            </a:r>
            <a:r>
              <a:rPr sz="2250" b="1" spc="-44" baseline="-20370" dirty="0">
                <a:latin typeface="微软雅黑"/>
                <a:cs typeface="微软雅黑"/>
              </a:rPr>
              <a:t>0</a:t>
            </a:r>
            <a:r>
              <a:rPr sz="2300" spc="-30" dirty="0">
                <a:latin typeface="宋体"/>
                <a:cs typeface="宋体"/>
              </a:rPr>
              <a:t>，p，S</a:t>
            </a:r>
            <a:r>
              <a:rPr sz="2250" b="1" spc="-44" baseline="-20370" dirty="0">
                <a:latin typeface="微软雅黑"/>
                <a:cs typeface="微软雅黑"/>
              </a:rPr>
              <a:t>N</a:t>
            </a:r>
            <a:r>
              <a:rPr sz="2300" spc="-30" dirty="0">
                <a:latin typeface="宋体"/>
                <a:cs typeface="宋体"/>
              </a:rPr>
              <a:t>，T</a:t>
            </a:r>
            <a:r>
              <a:rPr sz="2250" b="1" spc="-44" baseline="-20370" dirty="0">
                <a:latin typeface="微软雅黑"/>
                <a:cs typeface="微软雅黑"/>
              </a:rPr>
              <a:t>N</a:t>
            </a:r>
            <a:r>
              <a:rPr sz="2300" spc="-30" dirty="0">
                <a:latin typeface="宋体"/>
                <a:cs typeface="宋体"/>
              </a:rPr>
              <a:t>，T</a:t>
            </a:r>
            <a:r>
              <a:rPr sz="2250" b="1" spc="-44" baseline="-20370" dirty="0">
                <a:latin typeface="微软雅黑"/>
                <a:cs typeface="微软雅黑"/>
              </a:rPr>
              <a:t>st</a:t>
            </a:r>
            <a:r>
              <a:rPr sz="2300" spc="-30" dirty="0">
                <a:latin typeface="宋体"/>
                <a:cs typeface="宋体"/>
              </a:rPr>
              <a:t>，T</a:t>
            </a:r>
            <a:r>
              <a:rPr sz="2250" b="1" spc="-44" baseline="-20370" dirty="0">
                <a:latin typeface="微软雅黑"/>
                <a:cs typeface="微软雅黑"/>
              </a:rPr>
              <a:t>max</a:t>
            </a:r>
            <a:r>
              <a:rPr sz="2300" spc="-30" dirty="0">
                <a:latin typeface="宋体"/>
                <a:cs typeface="宋体"/>
              </a:rPr>
              <a:t>，I</a:t>
            </a:r>
            <a:r>
              <a:rPr sz="2250" b="1" spc="-44" baseline="-20370" dirty="0">
                <a:latin typeface="微软雅黑"/>
                <a:cs typeface="微软雅黑"/>
              </a:rPr>
              <a:t>st</a:t>
            </a:r>
            <a:r>
              <a:rPr sz="2300" spc="-30" dirty="0">
                <a:latin typeface="宋体"/>
                <a:cs typeface="宋体"/>
              </a:rPr>
              <a:t>；</a:t>
            </a:r>
            <a:endParaRPr sz="2300">
              <a:latin typeface="宋体"/>
              <a:cs typeface="宋体"/>
            </a:endParaRPr>
          </a:p>
          <a:p>
            <a:pPr marL="1514475" indent="-600075">
              <a:lnSpc>
                <a:spcPct val="100000"/>
              </a:lnSpc>
              <a:spcBef>
                <a:spcPts val="1290"/>
              </a:spcBef>
              <a:buAutoNum type="arabicParenBoth" startAt="2"/>
              <a:tabLst>
                <a:tab pos="1514475" algn="l"/>
              </a:tabLst>
            </a:pPr>
            <a:r>
              <a:rPr sz="2300" spc="-5" dirty="0">
                <a:latin typeface="宋体"/>
                <a:cs typeface="宋体"/>
              </a:rPr>
              <a:t>额定负载时电动机的输入功率是多少？</a:t>
            </a:r>
            <a:endParaRPr sz="2300">
              <a:latin typeface="宋体"/>
              <a:cs typeface="宋体"/>
            </a:endParaRPr>
          </a:p>
          <a:p>
            <a:pPr marL="209550">
              <a:lnSpc>
                <a:spcPct val="100000"/>
              </a:lnSpc>
              <a:spcBef>
                <a:spcPts val="1065"/>
              </a:spcBef>
            </a:pPr>
            <a:r>
              <a:rPr sz="2300" spc="15" dirty="0">
                <a:solidFill>
                  <a:srgbClr val="FF3300"/>
                </a:solidFill>
                <a:latin typeface="宋体"/>
                <a:cs typeface="宋体"/>
              </a:rPr>
              <a:t>答： 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(1</a:t>
            </a:r>
            <a:r>
              <a:rPr sz="2300" spc="50" dirty="0">
                <a:solidFill>
                  <a:srgbClr val="FF3300"/>
                </a:solidFill>
                <a:latin typeface="宋体"/>
                <a:cs typeface="宋体"/>
              </a:rPr>
              <a:t>) </a:t>
            </a:r>
            <a:r>
              <a:rPr sz="2300" dirty="0">
                <a:solidFill>
                  <a:srgbClr val="FF3300"/>
                </a:solidFill>
                <a:latin typeface="宋体"/>
                <a:cs typeface="宋体"/>
              </a:rPr>
              <a:t>Y接法。</a:t>
            </a:r>
            <a:r>
              <a:rPr sz="2300" spc="-25" dirty="0">
                <a:solidFill>
                  <a:srgbClr val="FF0000"/>
                </a:solidFill>
                <a:latin typeface="宋体"/>
                <a:cs typeface="宋体"/>
              </a:rPr>
              <a:t>P56</a:t>
            </a:r>
            <a:endParaRPr sz="2300">
              <a:latin typeface="宋体"/>
              <a:cs typeface="宋体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8525" y="3629025"/>
            <a:ext cx="6315075" cy="2000250"/>
            <a:chOff x="898525" y="3629025"/>
            <a:chExt cx="6315075" cy="20002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525" y="3629025"/>
              <a:ext cx="6315075" cy="4190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1950" y="4067175"/>
              <a:ext cx="3838575" cy="800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625" y="4857750"/>
              <a:ext cx="4648200" cy="771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675" y="800100"/>
            <a:ext cx="4705350" cy="904875"/>
            <a:chOff x="955675" y="800100"/>
            <a:chExt cx="470535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025" y="800100"/>
              <a:ext cx="4572000" cy="4571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675" y="1266825"/>
              <a:ext cx="4429125" cy="4381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5225" y="1809750"/>
            <a:ext cx="3552825" cy="419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000" y="2495550"/>
            <a:ext cx="3971925" cy="847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3387" y="3322954"/>
            <a:ext cx="8027670" cy="176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95"/>
              </a:spcBef>
              <a:tabLst>
                <a:tab pos="1221740" algn="l"/>
              </a:tabLst>
            </a:pPr>
            <a:r>
              <a:rPr sz="2300" spc="-10" dirty="0" smtClean="0">
                <a:solidFill>
                  <a:srgbClr val="FF0000"/>
                </a:solidFill>
                <a:latin typeface="宋体"/>
                <a:cs typeface="宋体"/>
              </a:rPr>
              <a:t>***</a:t>
            </a:r>
            <a:r>
              <a:rPr lang="en-US" sz="2300" spc="-10" dirty="0">
                <a:latin typeface="宋体"/>
                <a:cs typeface="宋体"/>
              </a:rPr>
              <a:t>4</a:t>
            </a:r>
            <a:r>
              <a:rPr sz="2300" spc="-10" dirty="0" smtClean="0">
                <a:latin typeface="宋体"/>
                <a:cs typeface="宋体"/>
              </a:rPr>
              <a:t>.7</a:t>
            </a:r>
            <a:r>
              <a:rPr sz="2300" dirty="0">
                <a:latin typeface="宋体"/>
                <a:cs typeface="宋体"/>
              </a:rPr>
              <a:t>	三相异步电动机正在运行时，转子突然被卡住，这</a:t>
            </a:r>
            <a:r>
              <a:rPr sz="2300" spc="-50" dirty="0">
                <a:latin typeface="宋体"/>
                <a:cs typeface="宋体"/>
              </a:rPr>
              <a:t>时</a:t>
            </a:r>
            <a:r>
              <a:rPr sz="2300" dirty="0">
                <a:latin typeface="宋体"/>
                <a:cs typeface="宋体"/>
              </a:rPr>
              <a:t>电动机的电流如何变化？对电动机有何影响</a:t>
            </a:r>
            <a:r>
              <a:rPr sz="2300" spc="-50" dirty="0">
                <a:latin typeface="宋体"/>
                <a:cs typeface="宋体"/>
              </a:rPr>
              <a:t>？</a:t>
            </a:r>
            <a:endParaRPr sz="23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电动机的电流会迅速增加</a:t>
            </a:r>
            <a:r>
              <a:rPr sz="2700" b="1" spc="-2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如果时间稍长电机有可能会烧毁</a:t>
            </a:r>
            <a:r>
              <a:rPr sz="27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7" y="-1270"/>
            <a:ext cx="8294370" cy="131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95"/>
              </a:spcBef>
            </a:pPr>
            <a:r>
              <a:rPr sz="2300" b="0" spc="35" dirty="0" smtClean="0">
                <a:latin typeface="宋体"/>
                <a:cs typeface="宋体"/>
              </a:rPr>
              <a:t>***</a:t>
            </a:r>
            <a:r>
              <a:rPr lang="en-US" sz="2300" b="0" spc="35" dirty="0" smtClean="0">
                <a:latin typeface="宋体"/>
                <a:cs typeface="宋体"/>
              </a:rPr>
              <a:t>4</a:t>
            </a:r>
            <a:r>
              <a:rPr sz="2300" b="0" spc="35" dirty="0" smtClean="0">
                <a:latin typeface="宋体"/>
                <a:cs typeface="宋体"/>
              </a:rPr>
              <a:t>.8</a:t>
            </a:r>
            <a:r>
              <a:rPr lang="en-US" sz="2300" b="0" spc="35" dirty="0" smtClean="0">
                <a:latin typeface="宋体"/>
                <a:cs typeface="宋体"/>
              </a:rPr>
              <a:t> </a:t>
            </a:r>
            <a:r>
              <a:rPr sz="2300" b="0" spc="10" dirty="0" smtClean="0">
                <a:latin typeface="宋体"/>
                <a:cs typeface="宋体"/>
              </a:rPr>
              <a:t>三相异步电动机断了一根电源线后</a:t>
            </a:r>
            <a:r>
              <a:rPr sz="2300" b="0" spc="10" dirty="0">
                <a:latin typeface="宋体"/>
                <a:cs typeface="宋体"/>
              </a:rPr>
              <a:t>，为什么不能启动</a:t>
            </a:r>
            <a:r>
              <a:rPr sz="2300" b="0" spc="20" dirty="0">
                <a:latin typeface="宋体"/>
                <a:cs typeface="宋体"/>
              </a:rPr>
              <a:t>？</a:t>
            </a:r>
            <a:r>
              <a:rPr sz="2300" b="0" spc="10" dirty="0">
                <a:latin typeface="宋体"/>
                <a:cs typeface="宋体"/>
              </a:rPr>
              <a:t>而在运行时断了一线，为什么仍能继续转动？这两种情况对电</a:t>
            </a:r>
            <a:r>
              <a:rPr sz="2300" b="0" spc="20" dirty="0">
                <a:latin typeface="宋体"/>
                <a:cs typeface="宋体"/>
              </a:rPr>
              <a:t>动</a:t>
            </a:r>
            <a:r>
              <a:rPr sz="2300" b="0" spc="10" dirty="0">
                <a:latin typeface="宋体"/>
                <a:cs typeface="宋体"/>
              </a:rPr>
              <a:t>机将产生什么影响</a:t>
            </a:r>
            <a:r>
              <a:rPr sz="2300" b="0" spc="20" dirty="0">
                <a:latin typeface="宋体"/>
                <a:cs typeface="宋体"/>
              </a:rPr>
              <a:t>？</a:t>
            </a:r>
            <a:endParaRPr sz="23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" y="1558925"/>
            <a:ext cx="8697595" cy="416115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 marR="382905">
              <a:lnSpc>
                <a:spcPts val="2700"/>
              </a:lnSpc>
              <a:spcBef>
                <a:spcPts val="265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答：断了一根电源线后，变成单相异步电动机，没有旋转磁场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所以不能启动。但仍能继续运转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628650">
              <a:lnSpc>
                <a:spcPct val="100000"/>
              </a:lnSpc>
              <a:spcBef>
                <a:spcPts val="121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启动时，脉动磁场使转子产生交变电流，发热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  <a:p>
            <a:pPr marL="38100" marR="87630" indent="590550">
              <a:lnSpc>
                <a:spcPts val="2700"/>
              </a:lnSpc>
              <a:spcBef>
                <a:spcPts val="143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运转时，因为断了一相，变成单相，而单相产生的脉动磁场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分解成两个转向相反的旋转磁场后，存在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：</a:t>
            </a:r>
            <a:endParaRPr sz="2300">
              <a:latin typeface="宋体"/>
              <a:cs typeface="宋体"/>
            </a:endParaRPr>
          </a:p>
          <a:p>
            <a:pPr marL="638175">
              <a:lnSpc>
                <a:spcPct val="100000"/>
              </a:lnSpc>
              <a:spcBef>
                <a:spcPts val="810"/>
              </a:spcBef>
            </a:pPr>
            <a:r>
              <a:rPr sz="2700" b="1" i="1" spc="-135" dirty="0">
                <a:solidFill>
                  <a:srgbClr val="1E487C"/>
                </a:solidFill>
                <a:latin typeface="Times New Roman"/>
                <a:cs typeface="Times New Roman"/>
              </a:rPr>
              <a:t>B</a:t>
            </a:r>
            <a:r>
              <a:rPr sz="2550" b="1" i="1" spc="-202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m1</a:t>
            </a:r>
            <a:r>
              <a:rPr sz="2700" b="1" i="1" spc="-135" dirty="0">
                <a:solidFill>
                  <a:srgbClr val="1E487C"/>
                </a:solidFill>
                <a:latin typeface="Times New Roman"/>
                <a:cs typeface="Times New Roman"/>
              </a:rPr>
              <a:t>=B</a:t>
            </a:r>
            <a:r>
              <a:rPr sz="2550" b="1" i="1" spc="-202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m2</a:t>
            </a:r>
            <a:r>
              <a:rPr sz="2700" b="1" i="1" spc="-135" dirty="0">
                <a:solidFill>
                  <a:srgbClr val="1E487C"/>
                </a:solidFill>
                <a:latin typeface="Times New Roman"/>
                <a:cs typeface="Times New Roman"/>
              </a:rPr>
              <a:t>=B</a:t>
            </a:r>
            <a:r>
              <a:rPr sz="2550" b="1" i="1" spc="-202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m</a:t>
            </a:r>
            <a:r>
              <a:rPr sz="2700" b="1" i="1" spc="-135" dirty="0">
                <a:solidFill>
                  <a:srgbClr val="1E487C"/>
                </a:solidFill>
                <a:latin typeface="Times New Roman"/>
                <a:cs typeface="Times New Roman"/>
              </a:rPr>
              <a:t>/2</a:t>
            </a:r>
            <a:endParaRPr sz="2700">
              <a:latin typeface="Times New Roman"/>
              <a:cs typeface="Times New Roman"/>
            </a:endParaRPr>
          </a:p>
          <a:p>
            <a:pPr marL="38100" marR="30480" indent="590550">
              <a:lnSpc>
                <a:spcPts val="2700"/>
              </a:lnSpc>
              <a:spcBef>
                <a:spcPts val="1350"/>
              </a:spcBef>
            </a:pP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与转子旋转方向相同的旋转磁场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的</a:t>
            </a:r>
            <a:r>
              <a:rPr sz="2700" b="1" spc="-375" dirty="0">
                <a:solidFill>
                  <a:srgbClr val="1E487C"/>
                </a:solidFill>
                <a:latin typeface="Times New Roman"/>
                <a:cs typeface="Times New Roman"/>
              </a:rPr>
              <a:t>Φ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比三相运转时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的</a:t>
            </a:r>
            <a:r>
              <a:rPr sz="2700" b="1" spc="-375" dirty="0">
                <a:solidFill>
                  <a:srgbClr val="1E487C"/>
                </a:solidFill>
                <a:latin typeface="Times New Roman"/>
                <a:cs typeface="Times New Roman"/>
              </a:rPr>
              <a:t>Φ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要小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spc="40" dirty="0">
                <a:solidFill>
                  <a:srgbClr val="1E487C"/>
                </a:solidFill>
                <a:latin typeface="宋体"/>
                <a:cs typeface="宋体"/>
              </a:rPr>
              <a:t>所以</a:t>
            </a:r>
            <a:r>
              <a:rPr sz="2700" b="1" spc="-2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550" b="1" spc="-322" baseline="-1797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300" dirty="0">
                <a:solidFill>
                  <a:srgbClr val="FF0000"/>
                </a:solidFill>
                <a:latin typeface="宋体"/>
                <a:cs typeface="宋体"/>
              </a:rPr>
              <a:t>增大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；另外，与转子旋转方向相反的旋转磁场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的</a:t>
            </a:r>
            <a:r>
              <a:rPr sz="2700" b="1" spc="-375" dirty="0">
                <a:solidFill>
                  <a:srgbClr val="1E487C"/>
                </a:solidFill>
                <a:latin typeface="Times New Roman"/>
                <a:cs typeface="Times New Roman"/>
              </a:rPr>
              <a:t>Φ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使</a:t>
            </a:r>
            <a:r>
              <a:rPr sz="2700" b="1" spc="-31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减小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所以，断了一根电源线后，如果较大</a:t>
            </a:r>
            <a:r>
              <a:rPr sz="2300" spc="85" dirty="0">
                <a:solidFill>
                  <a:srgbClr val="1E487C"/>
                </a:solidFill>
                <a:latin typeface="宋体"/>
                <a:cs typeface="宋体"/>
              </a:rPr>
              <a:t>的</a:t>
            </a:r>
            <a:r>
              <a:rPr sz="2700" b="1" spc="-245" dirty="0">
                <a:solidFill>
                  <a:srgbClr val="1E487C"/>
                </a:solidFill>
                <a:latin typeface="Times New Roman"/>
                <a:cs typeface="Times New Roman"/>
              </a:rPr>
              <a:t>T</a:t>
            </a:r>
            <a:r>
              <a:rPr sz="2550" b="1" spc="-367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还不变，当稳定运行时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不但</a:t>
            </a:r>
            <a:r>
              <a:rPr sz="2700" b="1" spc="-425" dirty="0">
                <a:solidFill>
                  <a:srgbClr val="1E487C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下降</a:t>
            </a:r>
            <a:r>
              <a:rPr sz="2300" spc="40" dirty="0">
                <a:solidFill>
                  <a:srgbClr val="1E487C"/>
                </a:solidFill>
                <a:latin typeface="宋体"/>
                <a:cs typeface="宋体"/>
              </a:rPr>
              <a:t>，且</a:t>
            </a:r>
            <a:r>
              <a:rPr sz="2700" b="1" spc="-215" dirty="0">
                <a:solidFill>
                  <a:srgbClr val="1E487C"/>
                </a:solidFill>
                <a:latin typeface="Times New Roman"/>
                <a:cs typeface="Times New Roman"/>
              </a:rPr>
              <a:t>I</a:t>
            </a:r>
            <a:r>
              <a:rPr sz="2550" b="1" spc="-322" baseline="-17973" dirty="0">
                <a:solidFill>
                  <a:srgbClr val="1E487C"/>
                </a:solidFill>
                <a:latin typeface="Times New Roman"/>
                <a:cs typeface="Times New Roman"/>
              </a:rPr>
              <a:t>2</a:t>
            </a:r>
            <a:r>
              <a:rPr sz="2300" dirty="0">
                <a:solidFill>
                  <a:srgbClr val="1E487C"/>
                </a:solidFill>
                <a:latin typeface="宋体"/>
                <a:cs typeface="宋体"/>
              </a:rPr>
              <a:t>相当大，会烧坏电机</a:t>
            </a:r>
            <a:r>
              <a:rPr sz="2300" spc="-50" dirty="0">
                <a:solidFill>
                  <a:srgbClr val="1E487C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3181" y="836256"/>
            <a:ext cx="2795270" cy="3060065"/>
            <a:chOff x="5533181" y="836256"/>
            <a:chExt cx="2795270" cy="3060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3181" y="836256"/>
              <a:ext cx="2759868" cy="25580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6300" y="1543050"/>
              <a:ext cx="476250" cy="485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4575" y="1457325"/>
              <a:ext cx="495300" cy="4857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1775" y="2466975"/>
              <a:ext cx="476250" cy="485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4575" y="3409950"/>
              <a:ext cx="495300" cy="4857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4963" y="912095"/>
            <a:ext cx="3173729" cy="26285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93925" y="5153025"/>
            <a:ext cx="400050" cy="4857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700" y="5076825"/>
            <a:ext cx="476250" cy="485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98950" y="5076825"/>
            <a:ext cx="504825" cy="4857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08250" y="5734050"/>
            <a:ext cx="400050" cy="4857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01662" y="3723004"/>
            <a:ext cx="7472045" cy="24638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60"/>
              </a:spcBef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如果电流</a:t>
            </a:r>
            <a:r>
              <a:rPr sz="2300" spc="-135" dirty="0">
                <a:solidFill>
                  <a:srgbClr val="483BED"/>
                </a:solidFill>
                <a:latin typeface="宋体"/>
                <a:cs typeface="宋体"/>
              </a:rPr>
              <a:t>：</a:t>
            </a:r>
            <a:r>
              <a:rPr sz="2700" b="1" spc="-135" dirty="0">
                <a:solidFill>
                  <a:srgbClr val="483BED"/>
                </a:solidFill>
                <a:latin typeface="Times New Roman"/>
                <a:cs typeface="Times New Roman"/>
              </a:rPr>
              <a:t>i</a:t>
            </a:r>
            <a:r>
              <a:rPr sz="2550" b="1" spc="-202" baseline="-17973" dirty="0">
                <a:solidFill>
                  <a:srgbClr val="483BED"/>
                </a:solidFill>
                <a:latin typeface="Times New Roman"/>
                <a:cs typeface="Times New Roman"/>
              </a:rPr>
              <a:t>A</a:t>
            </a:r>
            <a:r>
              <a:rPr sz="2700" b="1" spc="-135" dirty="0">
                <a:solidFill>
                  <a:srgbClr val="483BED"/>
                </a:solidFill>
                <a:latin typeface="Times New Roman"/>
                <a:cs typeface="Times New Roman"/>
              </a:rPr>
              <a:t>=I</a:t>
            </a:r>
            <a:r>
              <a:rPr sz="2550" b="1" spc="-202" baseline="-17973" dirty="0">
                <a:solidFill>
                  <a:srgbClr val="483BED"/>
                </a:solidFill>
                <a:latin typeface="Times New Roman"/>
                <a:cs typeface="Times New Roman"/>
              </a:rPr>
              <a:t>m</a:t>
            </a:r>
            <a:r>
              <a:rPr sz="2700" b="1" spc="-135" dirty="0">
                <a:solidFill>
                  <a:srgbClr val="483BED"/>
                </a:solidFill>
                <a:latin typeface="Times New Roman"/>
                <a:cs typeface="Times New Roman"/>
              </a:rPr>
              <a:t>cosωt</a:t>
            </a:r>
            <a:endParaRPr sz="27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60"/>
              </a:spcBef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则电流</a:t>
            </a:r>
            <a:r>
              <a:rPr sz="2300" spc="-220" dirty="0">
                <a:solidFill>
                  <a:srgbClr val="483BED"/>
                </a:solidFill>
                <a:latin typeface="宋体"/>
                <a:cs typeface="宋体"/>
              </a:rPr>
              <a:t>：</a:t>
            </a:r>
            <a:r>
              <a:rPr sz="2700" b="1" spc="-220" dirty="0">
                <a:solidFill>
                  <a:srgbClr val="483BED"/>
                </a:solidFill>
                <a:latin typeface="Times New Roman"/>
                <a:cs typeface="Times New Roman"/>
              </a:rPr>
              <a:t>i</a:t>
            </a:r>
            <a:r>
              <a:rPr sz="2550" b="1" spc="-330" baseline="-17973" dirty="0">
                <a:solidFill>
                  <a:srgbClr val="483BED"/>
                </a:solidFill>
                <a:latin typeface="Times New Roman"/>
                <a:cs typeface="Times New Roman"/>
              </a:rPr>
              <a:t>B</a:t>
            </a:r>
            <a:r>
              <a:rPr sz="2700" b="1" spc="-220" dirty="0">
                <a:solidFill>
                  <a:srgbClr val="483BED"/>
                </a:solidFill>
                <a:latin typeface="Times New Roman"/>
                <a:cs typeface="Times New Roman"/>
              </a:rPr>
              <a:t>=I</a:t>
            </a:r>
            <a:r>
              <a:rPr sz="2550" b="1" spc="-330" baseline="-17973" dirty="0">
                <a:solidFill>
                  <a:srgbClr val="483BED"/>
                </a:solidFill>
                <a:latin typeface="Times New Roman"/>
                <a:cs typeface="Times New Roman"/>
              </a:rPr>
              <a:t>m</a:t>
            </a:r>
            <a:r>
              <a:rPr sz="2700" b="1" spc="-220" dirty="0">
                <a:solidFill>
                  <a:srgbClr val="483BED"/>
                </a:solidFill>
                <a:latin typeface="Times New Roman"/>
                <a:cs typeface="Times New Roman"/>
              </a:rPr>
              <a:t>cos</a:t>
            </a:r>
            <a:r>
              <a:rPr sz="2300" spc="-220" dirty="0">
                <a:solidFill>
                  <a:srgbClr val="483BED"/>
                </a:solidFill>
                <a:latin typeface="宋体"/>
                <a:cs typeface="宋体"/>
              </a:rPr>
              <a:t>（</a:t>
            </a:r>
            <a:r>
              <a:rPr sz="2700" b="1" spc="-220" dirty="0">
                <a:solidFill>
                  <a:srgbClr val="483BED"/>
                </a:solidFill>
                <a:latin typeface="Times New Roman"/>
                <a:cs typeface="Times New Roman"/>
              </a:rPr>
              <a:t>ωt-</a:t>
            </a:r>
            <a:r>
              <a:rPr sz="2700" b="1" spc="-170" dirty="0">
                <a:solidFill>
                  <a:srgbClr val="483BED"/>
                </a:solidFill>
                <a:latin typeface="Times New Roman"/>
                <a:cs typeface="Times New Roman"/>
              </a:rPr>
              <a:t>180°</a:t>
            </a:r>
            <a:r>
              <a:rPr sz="2300" spc="-170" dirty="0">
                <a:solidFill>
                  <a:srgbClr val="483BED"/>
                </a:solidFill>
                <a:latin typeface="宋体"/>
                <a:cs typeface="宋体"/>
              </a:rPr>
              <a:t>），</a:t>
            </a:r>
            <a:r>
              <a:rPr sz="2300" spc="-114" dirty="0">
                <a:solidFill>
                  <a:srgbClr val="483BED"/>
                </a:solidFill>
                <a:latin typeface="宋体"/>
                <a:cs typeface="宋体"/>
              </a:rPr>
              <a:t>即 </a:t>
            </a:r>
            <a:r>
              <a:rPr sz="2700" b="1" spc="-225" dirty="0">
                <a:solidFill>
                  <a:srgbClr val="483BED"/>
                </a:solidFill>
                <a:latin typeface="Times New Roman"/>
                <a:cs typeface="Times New Roman"/>
              </a:rPr>
              <a:t>i</a:t>
            </a:r>
            <a:r>
              <a:rPr sz="2550" b="1" spc="-337" baseline="-17973" dirty="0">
                <a:solidFill>
                  <a:srgbClr val="483BED"/>
                </a:solidFill>
                <a:latin typeface="Times New Roman"/>
                <a:cs typeface="Times New Roman"/>
              </a:rPr>
              <a:t>B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为流出，与</a:t>
            </a:r>
            <a:r>
              <a:rPr sz="2700" b="1" spc="-235" dirty="0">
                <a:solidFill>
                  <a:srgbClr val="483BED"/>
                </a:solidFill>
                <a:latin typeface="Times New Roman"/>
                <a:cs typeface="Times New Roman"/>
              </a:rPr>
              <a:t>i</a:t>
            </a:r>
            <a:r>
              <a:rPr sz="2550" b="1" spc="-352" baseline="-17973" dirty="0">
                <a:solidFill>
                  <a:srgbClr val="483BED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相位相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反</a:t>
            </a:r>
            <a:endParaRPr sz="2300">
              <a:latin typeface="宋体"/>
              <a:cs typeface="宋体"/>
            </a:endParaRPr>
          </a:p>
          <a:p>
            <a:pPr marL="63500" marR="1703705">
              <a:lnSpc>
                <a:spcPts val="5180"/>
              </a:lnSpc>
              <a:spcBef>
                <a:spcPts val="140"/>
              </a:spcBef>
              <a:tabLst>
                <a:tab pos="2091689" algn="l"/>
                <a:tab pos="3377565" algn="l"/>
                <a:tab pos="3482340" algn="l"/>
                <a:tab pos="4272915" algn="l"/>
                <a:tab pos="4377690" algn="l"/>
              </a:tabLst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当</a:t>
            </a:r>
            <a:r>
              <a:rPr sz="2700" b="1" spc="-295" dirty="0">
                <a:solidFill>
                  <a:srgbClr val="483BED"/>
                </a:solidFill>
                <a:latin typeface="Times New Roman"/>
                <a:cs typeface="Times New Roman"/>
              </a:rPr>
              <a:t>ωt=0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时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最大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转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到</a:t>
            </a:r>
            <a:r>
              <a:rPr sz="2700" b="1" spc="-385" dirty="0">
                <a:solidFill>
                  <a:srgbClr val="483BED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轴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上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当</a:t>
            </a:r>
            <a:r>
              <a:rPr sz="2700" b="1" spc="-275" dirty="0">
                <a:solidFill>
                  <a:srgbClr val="483BED"/>
                </a:solidFill>
                <a:latin typeface="Times New Roman"/>
                <a:cs typeface="Times New Roman"/>
              </a:rPr>
              <a:t>ωt=180°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时，，</a:t>
            </a:r>
            <a:r>
              <a:rPr sz="2300" spc="30" dirty="0">
                <a:solidFill>
                  <a:srgbClr val="483BED"/>
                </a:solidFill>
                <a:latin typeface="宋体"/>
                <a:cs typeface="宋体"/>
              </a:rPr>
              <a:t> 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最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大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	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	转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到</a:t>
            </a:r>
            <a:r>
              <a:rPr sz="2700" b="1" spc="-315" dirty="0">
                <a:solidFill>
                  <a:srgbClr val="483BED"/>
                </a:solidFill>
                <a:latin typeface="Times New Roman"/>
                <a:cs typeface="Times New Roman"/>
              </a:rPr>
              <a:t>B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轴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上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60775" y="5734050"/>
            <a:ext cx="476250" cy="4857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18025" y="5734050"/>
            <a:ext cx="5048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06" y="760056"/>
            <a:ext cx="2938145" cy="2558415"/>
            <a:chOff x="742106" y="760056"/>
            <a:chExt cx="2938145" cy="255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106" y="760056"/>
              <a:ext cx="2759868" cy="25580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150" y="1247775"/>
              <a:ext cx="476250" cy="485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3950" y="1162050"/>
              <a:ext cx="495300" cy="4857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3575" y="2171700"/>
              <a:ext cx="476250" cy="48577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46350" y="3409950"/>
            <a:ext cx="495300" cy="485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65525" y="4067175"/>
            <a:ext cx="485775" cy="4857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22775" y="4067175"/>
            <a:ext cx="504825" cy="48577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156200" y="760056"/>
            <a:ext cx="2803525" cy="2549525"/>
            <a:chOff x="5156200" y="760056"/>
            <a:chExt cx="2803525" cy="254952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9700" y="760056"/>
              <a:ext cx="2739571" cy="25490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3075" y="1162050"/>
              <a:ext cx="495300" cy="4857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6300" y="1085850"/>
              <a:ext cx="476250" cy="4857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6200" y="2171700"/>
              <a:ext cx="476250" cy="485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2400" y="1228725"/>
              <a:ext cx="495300" cy="48577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4675" y="4657725"/>
            <a:ext cx="485775" cy="4857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6700" y="4657725"/>
            <a:ext cx="485775" cy="4857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5625" y="5314950"/>
            <a:ext cx="504825" cy="4857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8125" y="5314950"/>
            <a:ext cx="504825" cy="48577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09587" y="4025900"/>
            <a:ext cx="5855970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4890" algn="l"/>
                <a:tab pos="4460240" algn="l"/>
              </a:tabLst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所以当</a:t>
            </a:r>
            <a:r>
              <a:rPr sz="2700" b="1" spc="-295" dirty="0">
                <a:solidFill>
                  <a:srgbClr val="483BED"/>
                </a:solidFill>
                <a:latin typeface="Times New Roman"/>
                <a:cs typeface="Times New Roman"/>
              </a:rPr>
              <a:t>ωt=0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时，应当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把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退回</a:t>
            </a:r>
            <a:r>
              <a:rPr sz="2700" b="1" spc="-204" dirty="0">
                <a:solidFill>
                  <a:srgbClr val="483BED"/>
                </a:solidFill>
                <a:latin typeface="Times New Roman"/>
                <a:cs typeface="Times New Roman"/>
              </a:rPr>
              <a:t>180 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°</a:t>
            </a:r>
            <a:endParaRPr sz="2300">
              <a:latin typeface="宋体"/>
              <a:cs typeface="宋体"/>
            </a:endParaRPr>
          </a:p>
          <a:p>
            <a:pPr marR="554355" algn="ctr">
              <a:lnSpc>
                <a:spcPct val="100000"/>
              </a:lnSpc>
              <a:spcBef>
                <a:spcPts val="1810"/>
              </a:spcBef>
              <a:tabLst>
                <a:tab pos="1018540" algn="l"/>
              </a:tabLst>
            </a:pP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和都逆时针转，可合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成</a:t>
            </a:r>
            <a:endParaRPr sz="2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宋体"/>
              <a:cs typeface="宋体"/>
            </a:endParaRPr>
          </a:p>
          <a:p>
            <a:pPr marR="582930" algn="ctr">
              <a:lnSpc>
                <a:spcPct val="100000"/>
              </a:lnSpc>
              <a:spcBef>
                <a:spcPts val="5"/>
              </a:spcBef>
              <a:tabLst>
                <a:tab pos="1009015" algn="l"/>
              </a:tabLst>
            </a:pP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和都顺时针转，可合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成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200" y="760056"/>
            <a:ext cx="2803525" cy="2549525"/>
            <a:chOff x="584200" y="760056"/>
            <a:chExt cx="2803525" cy="2549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760056"/>
              <a:ext cx="2739571" cy="25490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1075" y="1162050"/>
              <a:ext cx="495300" cy="485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4300" y="1085850"/>
              <a:ext cx="476250" cy="4857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200" y="2171700"/>
              <a:ext cx="476250" cy="485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400" y="1228725"/>
              <a:ext cx="495300" cy="48577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775075" y="836321"/>
            <a:ext cx="2219325" cy="2472690"/>
            <a:chOff x="3775075" y="836321"/>
            <a:chExt cx="2219325" cy="247269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9940" y="836321"/>
              <a:ext cx="1484794" cy="24721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8150" y="2038350"/>
              <a:ext cx="476250" cy="485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075" y="2762250"/>
              <a:ext cx="476250" cy="4857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7950" y="1600200"/>
              <a:ext cx="485775" cy="485775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318250" y="970153"/>
            <a:ext cx="2238375" cy="2319655"/>
            <a:chOff x="6318250" y="970153"/>
            <a:chExt cx="2238375" cy="231965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9113" y="970153"/>
              <a:ext cx="1672123" cy="23192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1325" y="1524000"/>
              <a:ext cx="495300" cy="485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8250" y="2686049"/>
              <a:ext cx="495300" cy="4857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1125" y="1600200"/>
              <a:ext cx="504825" cy="48577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4200" y="4657725"/>
            <a:ext cx="485775" cy="4857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17650" y="4657725"/>
            <a:ext cx="504825" cy="48577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57287" y="4664075"/>
            <a:ext cx="66560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31240" algn="l"/>
              </a:tabLst>
            </a:pP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和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大小相等、转向相反，转速相等，可以合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成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662" y="5216525"/>
            <a:ext cx="6170295" cy="7321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65"/>
              </a:spcBef>
              <a:tabLst>
                <a:tab pos="2612390" algn="l"/>
              </a:tabLst>
            </a:pP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为一个脉动磁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场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	，即电动机变为单相运行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线</a:t>
            </a: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或</a:t>
            </a:r>
            <a:r>
              <a:rPr sz="2700" b="1" spc="-315" dirty="0">
                <a:solidFill>
                  <a:srgbClr val="483BED"/>
                </a:solidFill>
                <a:latin typeface="Times New Roman"/>
                <a:cs typeface="Times New Roman"/>
              </a:rPr>
              <a:t>B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相轴线成</a:t>
            </a:r>
            <a:r>
              <a:rPr sz="2700" b="1" spc="-170" dirty="0">
                <a:solidFill>
                  <a:srgbClr val="483BED"/>
                </a:solidFill>
                <a:latin typeface="Times New Roman"/>
                <a:cs typeface="Times New Roman"/>
              </a:rPr>
              <a:t>30</a:t>
            </a:r>
            <a:r>
              <a:rPr sz="2300" spc="-170" dirty="0">
                <a:solidFill>
                  <a:srgbClr val="483BED"/>
                </a:solidFill>
                <a:latin typeface="宋体"/>
                <a:cs typeface="宋体"/>
              </a:rPr>
              <a:t>°</a:t>
            </a:r>
            <a:r>
              <a:rPr sz="2300" dirty="0">
                <a:solidFill>
                  <a:srgbClr val="483BED"/>
                </a:solidFill>
                <a:latin typeface="宋体"/>
                <a:cs typeface="宋体"/>
              </a:rPr>
              <a:t>角</a:t>
            </a:r>
            <a:r>
              <a:rPr sz="2300" spc="-50" dirty="0">
                <a:solidFill>
                  <a:srgbClr val="483BED"/>
                </a:solidFill>
                <a:latin typeface="宋体"/>
                <a:cs typeface="宋体"/>
              </a:rPr>
              <a:t>。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5662" y="5168900"/>
            <a:ext cx="11220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5" dirty="0">
                <a:solidFill>
                  <a:srgbClr val="483BED"/>
                </a:solidFill>
                <a:latin typeface="宋体"/>
                <a:cs typeface="宋体"/>
              </a:rPr>
              <a:t>与</a:t>
            </a:r>
            <a:r>
              <a:rPr sz="2700" b="1" spc="-385" dirty="0">
                <a:solidFill>
                  <a:srgbClr val="483BED"/>
                </a:solidFill>
                <a:latin typeface="Times New Roman"/>
                <a:cs typeface="Times New Roman"/>
              </a:rPr>
              <a:t>A</a:t>
            </a:r>
            <a:r>
              <a:rPr sz="2300" spc="-25" dirty="0">
                <a:solidFill>
                  <a:srgbClr val="483BED"/>
                </a:solidFill>
                <a:latin typeface="宋体"/>
                <a:cs typeface="宋体"/>
              </a:rPr>
              <a:t>相轴</a:t>
            </a:r>
            <a:endParaRPr sz="2300">
              <a:latin typeface="宋体"/>
              <a:cs typeface="宋体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79725" y="5143500"/>
            <a:ext cx="400050" cy="48577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56400" y="5143500"/>
            <a:ext cx="400050" cy="48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3155</Words>
  <Application>Microsoft Office PowerPoint</Application>
  <PresentationFormat>自定义</PresentationFormat>
  <Paragraphs>559</Paragraphs>
  <Slides>106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2" baseType="lpstr">
      <vt:lpstr>宋体</vt:lpstr>
      <vt:lpstr>微软雅黑</vt:lpstr>
      <vt:lpstr>Arial</vt:lpstr>
      <vt:lpstr>Lucida Sans Unicode</vt:lpstr>
      <vt:lpstr>Times New Roman</vt:lpstr>
      <vt:lpstr>Office Theme</vt:lpstr>
      <vt:lpstr>考试题型</vt:lpstr>
      <vt:lpstr>1、填空题（20分，每空1分或2分）</vt:lpstr>
      <vt:lpstr>2、简答题（15-25分，每题4-5分）</vt:lpstr>
      <vt:lpstr>3、选择题（10分，每题10分）</vt:lpstr>
      <vt:lpstr>4、计算题（20-25分，每题5、10分）</vt:lpstr>
      <vt:lpstr>5、阅读分析题（20-25分，每题10分）</vt:lpstr>
      <vt:lpstr>6、设计题（10-25分）</vt:lpstr>
      <vt:lpstr>第6章 继电器-接触器</vt:lpstr>
      <vt:lpstr>1、主回路</vt:lpstr>
      <vt:lpstr>PowerPoint 演示文稿</vt:lpstr>
      <vt:lpstr>PowerPoint 演示文稿</vt:lpstr>
      <vt:lpstr>PowerPoint 演示文稿</vt:lpstr>
      <vt:lpstr>PowerPoint 演示文稿</vt:lpstr>
      <vt:lpstr>控制回路</vt:lpstr>
      <vt:lpstr>2.星形-三角形换接起动控制</vt:lpstr>
      <vt:lpstr>2. 正反转控制线路—双重互锁保护</vt:lpstr>
      <vt:lpstr>3.点动控制线路</vt:lpstr>
      <vt:lpstr>PowerPoint 演示文稿</vt:lpstr>
      <vt:lpstr>PowerPoint 演示文稿</vt:lpstr>
      <vt:lpstr>PowerPoint 演示文稿</vt:lpstr>
      <vt:lpstr>4.多电动机的连锁控制线路</vt:lpstr>
      <vt:lpstr>1）两台电动机的互锁</vt:lpstr>
      <vt:lpstr>1）两台电动机的互锁</vt:lpstr>
      <vt:lpstr>1）两台电动机的互锁</vt:lpstr>
      <vt:lpstr>1）两台电动机的互锁</vt:lpstr>
      <vt:lpstr>6.顺序控制</vt:lpstr>
      <vt:lpstr>自动往复运动控制电路</vt:lpstr>
      <vt:lpstr>(4)程序控制</vt:lpstr>
      <vt:lpstr>6.15 要求三台电动机1M、2M、3M按一定顺序启动：即1M启动后，2M才能启动； 2M启动后，3M才能启动；停产时则同时停。试设计此控制线路。</vt:lpstr>
      <vt:lpstr>PowerPoint 演示文稿</vt:lpstr>
      <vt:lpstr>1.1 何谓开环控制系统？何谓闭环控制系统？两者各具有什么</vt:lpstr>
      <vt:lpstr>*** 1.2</vt:lpstr>
      <vt:lpstr>*** 1.3</vt:lpstr>
      <vt:lpstr>.</vt:lpstr>
      <vt:lpstr>机械、电气联合调速时，设D ─生产机械调速范围，Dm ─机调速范围，De ─电气调速范围，则De=D/Dm。 ▲调速的平滑性</vt:lpstr>
      <vt:lpstr>如图 1.5，系统从n1过渡到n2时： ▲最大超调量</vt:lpstr>
      <vt:lpstr>PowerPoint 演示文稿</vt:lpstr>
      <vt:lpstr>1.4 为什么电动机的调速性质应与生产机械的负载特性相</vt:lpstr>
      <vt:lpstr>1.5 有一直流调速系统，其调速时的理想空载转速</vt:lpstr>
      <vt:lpstr>PowerPoint 演示文稿</vt:lpstr>
      <vt:lpstr>1.7 为什么电压负反馈顶多只能补偿可控整流电源的等效内阻</vt:lpstr>
      <vt:lpstr>1.9 为什么由电压负反馈和电流正反馈一起可以组成转速反馈</vt:lpstr>
      <vt:lpstr>PowerPoint 演示文稿</vt:lpstr>
      <vt:lpstr>1. 1 某一有静差调速系统的速度调节范围为</vt:lpstr>
      <vt:lpstr>PowerPoint 演示文稿</vt:lpstr>
      <vt:lpstr>PowerPoint 演示文稿</vt:lpstr>
      <vt:lpstr>1.13、X2010A型龙门刨床进给拖动系统的移相触发器由哪几个部分组成？试说明各个部分的作用和工作原理。</vt:lpstr>
      <vt:lpstr>1.14 积分调节器在调速系统中为什么能削除系统的静态偏差？</vt:lpstr>
      <vt:lpstr>1.15 在无静差调速系统中，为什么要引入PI调节器？比例积分两部分各起什么作用？</vt:lpstr>
      <vt:lpstr>PowerPoint 演示文稿</vt:lpstr>
      <vt:lpstr>第2章 机电传动系统的动力学基础</vt:lpstr>
      <vt:lpstr>2.1从运动方程式怎样看出系统是加速的、减速的、稳定的和静止的各种工作状态？</vt:lpstr>
      <vt:lpstr>2.2 说明机电传动系统运动方程式中的拖动转矩、静态转矩和动态转矩的概念。</vt:lpstr>
      <vt:lpstr>***2.3 试列出以下几种情况下系统的运动方程式，并说明系统的运行状态是加速、减速还是匀速？（图中箭头方向表示转矩的实际作用方向）</vt:lpstr>
      <vt:lpstr>PowerPoint 演示文稿</vt:lpstr>
      <vt:lpstr>***2.5 为什么低速轴转矩大？高速轴转矩小？</vt:lpstr>
      <vt:lpstr>PowerPoint 演示文稿</vt:lpstr>
      <vt:lpstr>2.7 如图所示，电动机轴上的转动惯量JM＝2.5kg.m2，转速nM＝</vt:lpstr>
      <vt:lpstr>2.8 如图所示，电动机转速nM＝950r/mim，齿轮减速箱的传动比J1＝ J2 ＝4，卷筒直径D＝0.24m，滑轮的减速比J3 ＝2，起重负荷力F＝1</vt:lpstr>
      <vt:lpstr>TLωM＝F v /ηc TL ＝9. 5 F v /(ηc n)</vt:lpstr>
      <vt:lpstr>2.9 一般生产机械按其运动受阻力的性质来分可有哪几种类型的负载？</vt:lpstr>
      <vt:lpstr>**2.10 反抗静态转矩与位能静态转矩有何区别，各有什么特点？</vt:lpstr>
      <vt:lpstr>***2. 1 如图所示，曲线1和2分别为电动机和负载的机械特性，试判断哪些是系统的稳定平衡点？哪些不是？</vt:lpstr>
      <vt:lpstr>第三章直流电机的工作原理</vt:lpstr>
      <vt:lpstr>PowerPoint 演示文稿</vt:lpstr>
      <vt:lpstr>***3.3 一台他励直流电动机所拖动的负载转矩TL＝常数，当电枢电压或电枢附加电阻改变时，能否改变其稳定运行状态下电枢电流的大小？为什么？这时拖动系统中哪些量必然要发生变化？</vt:lpstr>
      <vt:lpstr>***3.4一台他励直流电动机在稳定运行时，电枢反电势E=E1，如负载转矩TL=常数，外加电压和电枢电路中的电阻均不变，问减弱励磁使转速上升到新的稳定值后，电枢反电势将如何变化？是大于、小于还是等于E1？</vt:lpstr>
      <vt:lpstr>***3.6已知他励直流电动机的铭牌数据如下：PN=7.5kW， UN=220V，nN=1500r/min，ηN=88.5%，Ra=0.2Ω。试求该电机的额定电流和额定转矩。</vt:lpstr>
      <vt:lpstr>直流电动机的额定值</vt:lpstr>
      <vt:lpstr>***3.6已知他励直流电动机的铭牌数据如下：PN=7.5kW， UN=220V，nN=1500r/min，ηN=88.5%，Ra=0.2Ω。试求该电机的额定电流和额定转矩。</vt:lpstr>
      <vt:lpstr>3.8一台他励直流电动机的铭牌数据为：PN=5.5kW，UN= 10V， IN=62A，nN=1000r/min，试绘出它的固有机械特性曲线。</vt:lpstr>
      <vt:lpstr>3.9一台并励直流电动机的技术数据如下：PN=5.5kW，UN= 10V， IN=61A，额定励磁电流IfN=2A，nN=1500r/min，电枢电阻Ra=0.2 Ω，若忽略机械磨擦和转子的铜耗、铁损，认为额定运行状态下的电磁转矩近似等于额定输出转矩，试绘出它近似的固有机械特性曲线。</vt:lpstr>
      <vt:lpstr>3.10 一台他励直流电动机的技术数据如下：PN=6.5kW，</vt:lpstr>
      <vt:lpstr>3.10 一台他励直流电动机的技术数据如下：PN=6.5kW，</vt:lpstr>
      <vt:lpstr>3.10 一台他励直流电动机的技术数据如下：PN=6.5kW，</vt:lpstr>
      <vt:lpstr>3.10 一台他励直流电动机的技术数据如下：PN=6.5kW，</vt:lpstr>
      <vt:lpstr>3.10 一台他励直流电动机的技术数据如下：PN=6.5kW，</vt:lpstr>
      <vt:lpstr>***3. 1</vt:lpstr>
      <vt:lpstr>***3.13</vt:lpstr>
      <vt:lpstr>当TL=TN启动时：n＝0，E＝0，根据UN=E+IaRa 知，UN全加在电阻Ra上，产生很大的Ia（(10~20)IN），但因为Φ≈0，所以 T＝KtΦIa并不大，因为TL= TN，所以系统无法启动。</vt:lpstr>
      <vt:lpstr>****3.15 一台直流他励电动机，其额定数据如下：PN=2.2kW，UN=Uf= 10V， nN=1500r/min，ηN=0.8，Ra=0.4Ω，Rf=82.7 Ω。试求： ① 额定电枢电流IaN；②额定励磁电流IfN；③励磁功率Pf；④额定转矩TN；⑤ 额定电流时的反电势；⑥ 直接启动时的启动电流；⑦ 如果要使启动电流不超过额定电流的2倍，求启动电阻为多少？此时启动转矩又为多少？</vt:lpstr>
      <vt:lpstr>PowerPoint 演示文稿</vt:lpstr>
      <vt:lpstr>3.16 直流电机用电枢电路串电阻的办法启动时，为什么要逐渐切除启动电阻？切除太快，会带来什么后果？</vt:lpstr>
      <vt:lpstr>***3.18</vt:lpstr>
      <vt:lpstr>3.19 直流电动机的电动与制动两种运转状态的根本区别何在？</vt:lpstr>
      <vt:lpstr>3.21 一台直流他励电动机拖动一台卷扬机构，在电动机拖动重物匀速上升时将电枢电源突然反接，试利用机械特性从机电过程上说明：</vt:lpstr>
      <vt:lpstr>（2）当电压反向时，n不变，电压平衡方程式： 所以T与n方向相反，</vt:lpstr>
      <vt:lpstr>第4章  交流特性电动机的工作原理与特性</vt:lpstr>
      <vt:lpstr>***4.1 有一台四极三相异步电动机，电源电压的频率为50Hz，满载时电动机的转差率为0.02，求电动机的同步转速、转子转 速和转子电流频率。</vt:lpstr>
      <vt:lpstr>PowerPoint 演示文稿</vt:lpstr>
      <vt:lpstr>(1) 定子旋转磁场对定子的转速；</vt:lpstr>
      <vt:lpstr>PowerPoint 演示文稿</vt:lpstr>
      <vt:lpstr>答：原来运行在a点，当电压减小时，运行在b点，因为n不变，s不变，所以cos φ2不变</vt:lpstr>
      <vt:lpstr>有一台三相异步电动机，其技术数据如下表所示。</vt:lpstr>
      <vt:lpstr>PowerPoint 演示文稿</vt:lpstr>
      <vt:lpstr>***4.8 三相异步电动机断了一根电源线后，为什么不能启动？而在运行时断了一线，为什么仍能继续转动？这两种情况对电动机将产生什么影响？</vt:lpstr>
      <vt:lpstr>PowerPoint 演示文稿</vt:lpstr>
      <vt:lpstr>PowerPoint 演示文稿</vt:lpstr>
      <vt:lpstr>PowerPoint 演示文稿</vt:lpstr>
      <vt:lpstr>4.9 三相异步电动机在相同电源电压下，满载和空载启动时，启动电流是否相同？启动转矩是否相同？</vt:lpstr>
      <vt:lpstr>4.10 三相异步电机 为什么不运行在Tmax或接近Tmax的情况下？</vt:lpstr>
      <vt:lpstr>PowerPoint 演示文稿</vt:lpstr>
      <vt:lpstr>欲采用Y- Δ换接启动，问当负载转矩为0.45TN和0.35TN两种情况下，电动机能否启动？</vt:lpstr>
      <vt:lpstr>异步电动机有哪几种调速方法？各种调速方法有何</vt:lpstr>
      <vt:lpstr>PowerPoint 演示文稿</vt:lpstr>
      <vt:lpstr>4.18 异步电动机有哪几种制动状态？各有何特点？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考试题型</dc:title>
  <cp:lastModifiedBy>xue325</cp:lastModifiedBy>
  <cp:revision>2</cp:revision>
  <dcterms:created xsi:type="dcterms:W3CDTF">2022-11-07T03:28:44Z</dcterms:created>
  <dcterms:modified xsi:type="dcterms:W3CDTF">2022-11-07T03:40:35Z</dcterms:modified>
</cp:coreProperties>
</file>