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9" r:id="rId2"/>
    <p:sldId id="270" r:id="rId3"/>
    <p:sldId id="266" r:id="rId4"/>
    <p:sldId id="264" r:id="rId5"/>
    <p:sldId id="271" r:id="rId6"/>
    <p:sldId id="274" r:id="rId7"/>
    <p:sldId id="273" r:id="rId8"/>
    <p:sldId id="267" r:id="rId9"/>
    <p:sldId id="259" r:id="rId10"/>
    <p:sldId id="276" r:id="rId1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55"/>
    <p:restoredTop sz="94672"/>
  </p:normalViewPr>
  <p:slideViewPr>
    <p:cSldViewPr>
      <p:cViewPr varScale="1">
        <p:scale>
          <a:sx n="99" d="100"/>
          <a:sy n="99" d="100"/>
        </p:scale>
        <p:origin x="68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70BE2-E079-5B49-B921-3A571353E7AB}" type="datetimeFigureOut">
              <a:rPr lang="en-US" smtClean="0"/>
              <a:t>9/30/21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A9E41-2232-A24E-9F6E-6751072F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5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 important to predict rank </a:t>
            </a:r>
            <a:r>
              <a:rPr lang="en-US" dirty="0" err="1"/>
              <a:t>cus</a:t>
            </a:r>
            <a:r>
              <a:rPr lang="en-US" dirty="0"/>
              <a:t> why is one piece rank at 70th does not make sense. Also in a general sense understand why which </a:t>
            </a:r>
            <a:r>
              <a:rPr lang="en-US" dirty="0" err="1"/>
              <a:t>animes</a:t>
            </a:r>
            <a:r>
              <a:rPr lang="en-US" dirty="0"/>
              <a:t> do so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A9E41-2232-A24E-9F6E-6751072F38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43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665018" y="1143000"/>
            <a:ext cx="7788104" cy="1810179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990600" y="4790016"/>
            <a:ext cx="5791199" cy="84878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 userDrawn="1"/>
        </p:nvSpPr>
        <p:spPr>
          <a:xfrm>
            <a:off x="990600" y="4267200"/>
            <a:ext cx="6721304" cy="30480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 userDrawn="1"/>
        </p:nvSpPr>
        <p:spPr>
          <a:xfrm>
            <a:off x="1759527" y="3130926"/>
            <a:ext cx="6721304" cy="30480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2" name="Picture 2" descr="D:\aAn doc\Project\One Piece Project\tumblr_m6xapatQdM1qfews6o1_128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562779"/>
            <a:ext cx="1600200" cy="245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313076"/>
            <a:ext cx="7391398" cy="1470025"/>
          </a:xfrm>
        </p:spPr>
        <p:txBody>
          <a:bodyPr/>
          <a:lstStyle>
            <a:lvl1pPr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876800"/>
            <a:ext cx="5105400" cy="609600"/>
          </a:xfrm>
        </p:spPr>
        <p:txBody>
          <a:bodyPr/>
          <a:lstStyle>
            <a:lvl1pPr marL="0" indent="0" algn="ctr">
              <a:buNone/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F223-7CD6-4E42-87E5-9F5B6F082F4C}" type="datetimeFigureOut">
              <a:rPr lang="id-ID" smtClean="0"/>
              <a:t>30/09/21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E673-AB23-419A-AF4F-2BDB34EFB4AF}" type="slidenum">
              <a:rPr lang="id-ID" smtClean="0"/>
              <a:t>‹#›</a:t>
            </a:fld>
            <a:endParaRPr lang="id-ID"/>
          </a:p>
        </p:txBody>
      </p:sp>
      <p:pic>
        <p:nvPicPr>
          <p:cNvPr id="14" name="Picture 5" descr="D:\aAn doc\Project\One Piece Project\thousand-sunny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572000"/>
            <a:ext cx="1981201" cy="176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42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F223-7CD6-4E42-87E5-9F5B6F082F4C}" type="datetimeFigureOut">
              <a:rPr lang="id-ID" smtClean="0"/>
              <a:t>30/09/21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E673-AB23-419A-AF4F-2BDB34EFB4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038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F223-7CD6-4E42-87E5-9F5B6F082F4C}" type="datetimeFigureOut">
              <a:rPr lang="id-ID" smtClean="0"/>
              <a:t>30/09/21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E673-AB23-419A-AF4F-2BDB34EFB4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704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85800" y="225211"/>
            <a:ext cx="8077200" cy="1057489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 userDrawn="1"/>
        </p:nvSpPr>
        <p:spPr>
          <a:xfrm>
            <a:off x="685800" y="1828800"/>
            <a:ext cx="7162800" cy="426720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7620000" cy="685800"/>
          </a:xfrm>
        </p:spPr>
        <p:txBody>
          <a:bodyPr/>
          <a:lstStyle>
            <a:lvl1pPr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905000"/>
            <a:ext cx="6958100" cy="3992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F223-7CD6-4E42-87E5-9F5B6F082F4C}" type="datetimeFigureOut">
              <a:rPr lang="id-ID" smtClean="0"/>
              <a:t>30/09/21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E673-AB23-419A-AF4F-2BDB34EFB4AF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723900" y="1473461"/>
            <a:ext cx="6970800" cy="178061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5" descr="D:\aAn doc\Project\One Piece Project\thousand-sunny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977820"/>
            <a:ext cx="1600200" cy="142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57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F223-7CD6-4E42-87E5-9F5B6F082F4C}" type="datetimeFigureOut">
              <a:rPr lang="id-ID" smtClean="0"/>
              <a:t>30/09/21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E673-AB23-419A-AF4F-2BDB34EFB4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458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F223-7CD6-4E42-87E5-9F5B6F082F4C}" type="datetimeFigureOut">
              <a:rPr lang="id-ID" smtClean="0"/>
              <a:t>30/09/21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E673-AB23-419A-AF4F-2BDB34EFB4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50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F223-7CD6-4E42-87E5-9F5B6F082F4C}" type="datetimeFigureOut">
              <a:rPr lang="id-ID" smtClean="0"/>
              <a:t>30/09/21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E673-AB23-419A-AF4F-2BDB34EFB4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602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F223-7CD6-4E42-87E5-9F5B6F082F4C}" type="datetimeFigureOut">
              <a:rPr lang="id-ID" smtClean="0"/>
              <a:t>30/09/21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E673-AB23-419A-AF4F-2BDB34EFB4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163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F223-7CD6-4E42-87E5-9F5B6F082F4C}" type="datetimeFigureOut">
              <a:rPr lang="id-ID" smtClean="0"/>
              <a:t>30/09/21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E673-AB23-419A-AF4F-2BDB34EFB4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428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F223-7CD6-4E42-87E5-9F5B6F082F4C}" type="datetimeFigureOut">
              <a:rPr lang="id-ID" smtClean="0"/>
              <a:t>30/09/21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E673-AB23-419A-AF4F-2BDB34EFB4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203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F223-7CD6-4E42-87E5-9F5B6F082F4C}" type="datetimeFigureOut">
              <a:rPr lang="id-ID" smtClean="0"/>
              <a:t>30/09/21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E673-AB23-419A-AF4F-2BDB34EFB4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455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9F223-7CD6-4E42-87E5-9F5B6F082F4C}" type="datetimeFigureOut">
              <a:rPr lang="id-ID" smtClean="0"/>
              <a:t>30/09/21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6E673-AB23-419A-AF4F-2BDB34EFB4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983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raising their hands&#10;&#10;Description automatically generated">
            <a:extLst>
              <a:ext uri="{FF2B5EF4-FFF2-40B4-BE49-F238E27FC236}">
                <a16:creationId xmlns:a16="http://schemas.microsoft.com/office/drawing/2014/main" id="{C37AD4FD-9305-CC4E-BC10-EA82F17594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F94060-8A67-1548-A667-B7AEA02E9310}"/>
              </a:ext>
            </a:extLst>
          </p:cNvPr>
          <p:cNvSpPr txBox="1"/>
          <p:nvPr/>
        </p:nvSpPr>
        <p:spPr>
          <a:xfrm>
            <a:off x="2438400" y="990600"/>
            <a:ext cx="4990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>
                <a:latin typeface="Comic Sans MS" panose="030F0902030302020204" pitchFamily="66" charset="0"/>
              </a:rPr>
              <a:t>Anime Rank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876FB0-B43B-8042-AAC5-ECAE9362B836}"/>
              </a:ext>
            </a:extLst>
          </p:cNvPr>
          <p:cNvSpPr txBox="1"/>
          <p:nvPr/>
        </p:nvSpPr>
        <p:spPr>
          <a:xfrm>
            <a:off x="6629400" y="1828800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902030302020204" pitchFamily="66" charset="0"/>
              </a:rPr>
              <a:t>On </a:t>
            </a:r>
            <a:r>
              <a:rPr lang="en-US" dirty="0" err="1">
                <a:latin typeface="Comic Sans MS" panose="030F0902030302020204" pitchFamily="66" charset="0"/>
              </a:rPr>
              <a:t>Myanimelist.net</a:t>
            </a:r>
            <a:endParaRPr lang="en-US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27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63676CB1-B792-2943-ACE2-A6C41FA3F7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1" r="8759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AF53B5-1516-B74D-9AD1-6A29360C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381000"/>
            <a:ext cx="1981200" cy="1752600"/>
          </a:xfrm>
          <a:prstGeom prst="ellipse">
            <a:avLst/>
          </a:prstGeom>
          <a:solidFill>
            <a:srgbClr val="FFFFFF"/>
          </a:solidFill>
          <a:ln w="174625" cmpd="thinThick">
            <a:solidFill>
              <a:srgbClr val="FFFFFF"/>
            </a:solidFill>
          </a:ln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rgbClr val="262626"/>
                </a:solidFill>
                <a:latin typeface="Comic Sans MS" panose="030F0902030302020204" pitchFamily="66" charset="0"/>
              </a:rPr>
              <a:t>Thank You! </a:t>
            </a:r>
            <a:r>
              <a:rPr lang="en-US" sz="2200" dirty="0" err="1">
                <a:solidFill>
                  <a:srgbClr val="262626"/>
                </a:solidFill>
                <a:latin typeface="Comic Sans MS" panose="030F0902030302020204" pitchFamily="66" charset="0"/>
              </a:rPr>
              <a:t>Arigatou</a:t>
            </a:r>
            <a:r>
              <a:rPr lang="en-US" sz="2200" dirty="0">
                <a:solidFill>
                  <a:srgbClr val="262626"/>
                </a:solidFill>
                <a:latin typeface="Comic Sans MS" panose="030F0902030302020204" pitchFamily="66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3377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8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CF0255D6-2B5B-9443-AA67-BE1CB81C9C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" r="12245" b="2"/>
          <a:stretch/>
        </p:blipFill>
        <p:spPr>
          <a:xfrm>
            <a:off x="0" y="0"/>
            <a:ext cx="5257800" cy="6858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accent1"/>
            </a:solidFill>
          </a:ln>
        </p:spPr>
      </p:pic>
      <p:pic>
        <p:nvPicPr>
          <p:cNvPr id="7" name="Picture 6" descr="A picture containing text, monitor, screen, night sky&#10;&#10;Description automatically generated">
            <a:extLst>
              <a:ext uri="{FF2B5EF4-FFF2-40B4-BE49-F238E27FC236}">
                <a16:creationId xmlns:a16="http://schemas.microsoft.com/office/drawing/2014/main" id="{D1F6F612-06FC-EB4F-BFF4-A8F9635AB37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5" r="-2" b="10962"/>
          <a:stretch/>
        </p:blipFill>
        <p:spPr>
          <a:xfrm>
            <a:off x="5562600" y="2667000"/>
            <a:ext cx="3352800" cy="4191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64DE5D-3173-5A4C-B19B-ABF8FFE38D81}"/>
              </a:ext>
            </a:extLst>
          </p:cNvPr>
          <p:cNvSpPr txBox="1"/>
          <p:nvPr/>
        </p:nvSpPr>
        <p:spPr>
          <a:xfrm>
            <a:off x="5562600" y="168166"/>
            <a:ext cx="3352800" cy="4031873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FFFF00"/>
                </a:solidFill>
                <a:latin typeface="+mj-lt"/>
              </a:rPr>
              <a:t>INTRODUCTION</a:t>
            </a:r>
          </a:p>
          <a:p>
            <a:endParaRPr lang="en-US" sz="2000" b="1" u="sng" dirty="0">
              <a:solidFill>
                <a:srgbClr val="FFFF00"/>
              </a:solidFill>
              <a:latin typeface="+mj-lt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+mj-lt"/>
              </a:rPr>
              <a:t>Target: </a:t>
            </a:r>
          </a:p>
          <a:p>
            <a:r>
              <a:rPr lang="en-US" sz="2000" b="1" dirty="0">
                <a:solidFill>
                  <a:srgbClr val="FFFF00"/>
                </a:solidFill>
                <a:latin typeface="+mj-lt"/>
              </a:rPr>
              <a:t>	</a:t>
            </a:r>
            <a:r>
              <a:rPr lang="en-US" sz="2000" dirty="0">
                <a:solidFill>
                  <a:srgbClr val="FFFF00"/>
                </a:solidFill>
                <a:latin typeface="+mj-lt"/>
              </a:rPr>
              <a:t>Rank</a:t>
            </a:r>
          </a:p>
          <a:p>
            <a:endParaRPr lang="en-US" sz="2000" dirty="0">
              <a:solidFill>
                <a:srgbClr val="FFFF00"/>
              </a:solidFill>
              <a:latin typeface="+mj-lt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+mj-lt"/>
              </a:rPr>
              <a:t>Features</a:t>
            </a:r>
            <a:r>
              <a:rPr lang="en-US" sz="2000" dirty="0">
                <a:solidFill>
                  <a:srgbClr val="FFFF00"/>
                </a:solidFill>
                <a:latin typeface="+mj-lt"/>
              </a:rPr>
              <a:t>:  </a:t>
            </a:r>
          </a:p>
          <a:p>
            <a:r>
              <a:rPr lang="en-US" sz="2000" dirty="0">
                <a:solidFill>
                  <a:srgbClr val="FFFF00"/>
                </a:solidFill>
                <a:latin typeface="+mj-lt"/>
              </a:rPr>
              <a:t>T</a:t>
            </a:r>
            <a:r>
              <a:rPr lang="en-US" sz="2000" dirty="0">
                <a:solidFill>
                  <a:srgbClr val="FFFF00"/>
                </a:solidFill>
              </a:rPr>
              <a:t>ype | Episodes | Members| Favorites| Genre| Studio |Rating | Demographic | Theme| Popularity | Source | Rank</a:t>
            </a:r>
            <a:endParaRPr lang="en-US" sz="2000" dirty="0">
              <a:solidFill>
                <a:srgbClr val="FFFF00"/>
              </a:solidFill>
              <a:latin typeface="+mj-lt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719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EA47BF-2744-5649-A994-74F775A3B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52"/>
          <a:stretch/>
        </p:blipFill>
        <p:spPr>
          <a:xfrm>
            <a:off x="20" y="24930"/>
            <a:ext cx="9143980" cy="68567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D66457-80AC-4A48-8C01-0D2478226294}"/>
              </a:ext>
            </a:extLst>
          </p:cNvPr>
          <p:cNvSpPr txBox="1"/>
          <p:nvPr/>
        </p:nvSpPr>
        <p:spPr>
          <a:xfrm>
            <a:off x="2025869" y="1799918"/>
            <a:ext cx="2362200" cy="369332"/>
          </a:xfrm>
          <a:prstGeom prst="rect">
            <a:avLst/>
          </a:prstGeom>
          <a:solidFill>
            <a:srgbClr val="00B0F0">
              <a:alpha val="79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mic Sans MS" panose="030F0902030302020204" pitchFamily="66" charset="0"/>
              </a:rPr>
              <a:t>Baseline Prediction: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F623667-EEB5-B342-A769-F60ADDD23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183985"/>
              </p:ext>
            </p:extLst>
          </p:nvPr>
        </p:nvGraphicFramePr>
        <p:xfrm>
          <a:off x="6019800" y="336330"/>
          <a:ext cx="3048000" cy="187475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70047733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06188071"/>
                    </a:ext>
                  </a:extLst>
                </a:gridCol>
              </a:tblGrid>
              <a:tr h="62491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mic Sans MS" panose="030F0902030302020204" pitchFamily="66" charset="0"/>
                        </a:rPr>
                        <a:t>Initial </a:t>
                      </a:r>
                    </a:p>
                    <a:p>
                      <a:r>
                        <a:rPr lang="en-US" sz="1400" dirty="0">
                          <a:latin typeface="Comic Sans MS" panose="030F0902030302020204" pitchFamily="66" charset="0"/>
                        </a:rPr>
                        <a:t>dataset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mic Sans MS" panose="030F0902030302020204" pitchFamily="66" charset="0"/>
                        </a:rPr>
                        <a:t>219 Features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329158"/>
                  </a:ext>
                </a:extLst>
              </a:tr>
              <a:tr h="624917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mic Sans MS" panose="030F0902030302020204" pitchFamily="66" charset="0"/>
                        </a:rPr>
                        <a:t>Post Feature engineering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mic Sans MS" panose="030F0902030302020204" pitchFamily="66" charset="0"/>
                        </a:rPr>
                        <a:t>70 Features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120360"/>
                  </a:ext>
                </a:extLst>
              </a:tr>
              <a:tr h="624917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mic Sans MS" panose="030F0902030302020204" pitchFamily="66" charset="0"/>
                        </a:rPr>
                        <a:t>K-Best</a:t>
                      </a:r>
                    </a:p>
                    <a:p>
                      <a:r>
                        <a:rPr lang="en-US" sz="1400" b="1" dirty="0">
                          <a:latin typeface="Comic Sans MS" panose="030F0902030302020204" pitchFamily="66" charset="0"/>
                        </a:rPr>
                        <a:t>Selection</a:t>
                      </a:r>
                    </a:p>
                  </a:txBody>
                  <a:tcPr>
                    <a:solidFill>
                      <a:srgbClr val="00B0F0">
                        <a:alpha val="4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mic Sans MS" panose="030F0902030302020204" pitchFamily="66" charset="0"/>
                        </a:rPr>
                        <a:t>50 Features</a:t>
                      </a:r>
                    </a:p>
                  </a:txBody>
                  <a:tcPr>
                    <a:solidFill>
                      <a:srgbClr val="00B0F0">
                        <a:alpha val="4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864715"/>
                  </a:ext>
                </a:extLst>
              </a:tr>
            </a:tbl>
          </a:graphicData>
        </a:graphic>
      </p:graphicFrame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3E031046-A8BB-EA47-8435-572F38F4F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288102"/>
            <a:ext cx="5750481" cy="46469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9FC9C1-5A6D-5B4D-B3A7-F58FE18BF5A9}"/>
              </a:ext>
            </a:extLst>
          </p:cNvPr>
          <p:cNvSpPr txBox="1"/>
          <p:nvPr/>
        </p:nvSpPr>
        <p:spPr>
          <a:xfrm>
            <a:off x="0" y="5562600"/>
            <a:ext cx="2025869" cy="738664"/>
          </a:xfrm>
          <a:prstGeom prst="rect">
            <a:avLst/>
          </a:prstGeom>
          <a:solidFill>
            <a:srgbClr val="00B0F0">
              <a:alpha val="46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mic Sans MS" panose="030F0902030302020204" pitchFamily="66" charset="0"/>
              </a:rPr>
              <a:t>Train R2:</a:t>
            </a:r>
            <a:r>
              <a:rPr lang="en-US" sz="1400" dirty="0">
                <a:solidFill>
                  <a:srgbClr val="FF0000"/>
                </a:solidFill>
                <a:latin typeface="Comic Sans MS" panose="030F0902030302020204" pitchFamily="66" charset="0"/>
              </a:rPr>
              <a:t>0.43</a:t>
            </a:r>
          </a:p>
          <a:p>
            <a:r>
              <a:rPr lang="en-US" sz="1400" dirty="0">
                <a:latin typeface="Comic Sans MS" panose="030F0902030302020204" pitchFamily="66" charset="0"/>
              </a:rPr>
              <a:t>Val R2:  </a:t>
            </a:r>
            <a:r>
              <a:rPr lang="en-US" sz="1400" dirty="0">
                <a:solidFill>
                  <a:srgbClr val="FF0000"/>
                </a:solidFill>
                <a:latin typeface="Comic Sans MS" panose="030F0902030302020204" pitchFamily="66" charset="0"/>
              </a:rPr>
              <a:t>0.28</a:t>
            </a:r>
            <a:r>
              <a:rPr lang="en-US" sz="1400" dirty="0">
                <a:latin typeface="Comic Sans MS" panose="030F0902030302020204" pitchFamily="66" charset="0"/>
              </a:rPr>
              <a:t> </a:t>
            </a:r>
          </a:p>
          <a:p>
            <a:r>
              <a:rPr lang="en-US" sz="1400" dirty="0">
                <a:latin typeface="Comic Sans MS" panose="030F0902030302020204" pitchFamily="66" charset="0"/>
              </a:rPr>
              <a:t>MAE: </a:t>
            </a:r>
            <a:r>
              <a:rPr lang="en-US" sz="1400" dirty="0">
                <a:solidFill>
                  <a:srgbClr val="FF0000"/>
                </a:solidFill>
                <a:latin typeface="Comic Sans MS" panose="030F0902030302020204" pitchFamily="66" charset="0"/>
              </a:rPr>
              <a:t>815.64</a:t>
            </a:r>
          </a:p>
        </p:txBody>
      </p:sp>
    </p:spTree>
    <p:extLst>
      <p:ext uri="{BB962C8B-B14F-4D97-AF65-F5344CB8AC3E}">
        <p14:creationId xmlns:p14="http://schemas.microsoft.com/office/powerpoint/2010/main" val="407220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217B34-A07E-9945-B9F9-C0E91D839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786" y="2731044"/>
            <a:ext cx="9180786" cy="4150272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1A802FD-8622-CB4B-B73B-E3FEDF7A8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084" y="573524"/>
            <a:ext cx="5525058" cy="40158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0720ED-DC39-8C43-B980-9A224EC969EA}"/>
              </a:ext>
            </a:extLst>
          </p:cNvPr>
          <p:cNvSpPr txBox="1"/>
          <p:nvPr/>
        </p:nvSpPr>
        <p:spPr>
          <a:xfrm>
            <a:off x="6248400" y="1761870"/>
            <a:ext cx="2819400" cy="1200329"/>
          </a:xfrm>
          <a:prstGeom prst="rect">
            <a:avLst/>
          </a:prstGeom>
          <a:solidFill>
            <a:schemeClr val="bg2">
              <a:lumMod val="90000"/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902030302020204" pitchFamily="66" charset="0"/>
              </a:rPr>
              <a:t>Polynomial Degree: </a:t>
            </a:r>
            <a:r>
              <a:rPr lang="en-US" dirty="0">
                <a:solidFill>
                  <a:srgbClr val="FF0000"/>
                </a:solidFill>
                <a:latin typeface="Comic Sans MS" panose="030F0902030302020204" pitchFamily="66" charset="0"/>
              </a:rPr>
              <a:t>2</a:t>
            </a:r>
          </a:p>
          <a:p>
            <a:r>
              <a:rPr lang="en-US" dirty="0">
                <a:latin typeface="Comic Sans MS" panose="030F0902030302020204" pitchFamily="66" charset="0"/>
              </a:rPr>
              <a:t>Scaler: </a:t>
            </a:r>
            <a:r>
              <a:rPr lang="en-US" dirty="0">
                <a:solidFill>
                  <a:srgbClr val="FF0000"/>
                </a:solidFill>
                <a:latin typeface="Comic Sans MS" panose="030F0902030302020204" pitchFamily="66" charset="0"/>
              </a:rPr>
              <a:t>Standard Scaler</a:t>
            </a:r>
          </a:p>
          <a:p>
            <a:r>
              <a:rPr lang="en-US" dirty="0">
                <a:latin typeface="Comic Sans MS" panose="030F0902030302020204" pitchFamily="66" charset="0"/>
              </a:rPr>
              <a:t>Lasso Alpha:  </a:t>
            </a:r>
            <a:r>
              <a:rPr lang="en-US" dirty="0">
                <a:solidFill>
                  <a:srgbClr val="FF0000"/>
                </a:solidFill>
                <a:latin typeface="Comic Sans MS" panose="030F0902030302020204" pitchFamily="66" charset="0"/>
              </a:rPr>
              <a:t>50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7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EA47BF-2744-5649-A994-74F775A3B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52"/>
          <a:stretch/>
        </p:blipFill>
        <p:spPr>
          <a:xfrm>
            <a:off x="18686" y="14420"/>
            <a:ext cx="9143980" cy="68567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D66457-80AC-4A48-8C01-0D2478226294}"/>
              </a:ext>
            </a:extLst>
          </p:cNvPr>
          <p:cNvSpPr txBox="1"/>
          <p:nvPr/>
        </p:nvSpPr>
        <p:spPr>
          <a:xfrm>
            <a:off x="2209800" y="1807589"/>
            <a:ext cx="2362200" cy="369332"/>
          </a:xfrm>
          <a:prstGeom prst="rect">
            <a:avLst/>
          </a:prstGeom>
          <a:solidFill>
            <a:srgbClr val="00B0F0">
              <a:alpha val="79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mic Sans MS" panose="030F0902030302020204" pitchFamily="66" charset="0"/>
              </a:rPr>
              <a:t>Pipe Prediction: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9FC9C1-5A6D-5B4D-B3A7-F58FE18BF5A9}"/>
              </a:ext>
            </a:extLst>
          </p:cNvPr>
          <p:cNvSpPr txBox="1"/>
          <p:nvPr/>
        </p:nvSpPr>
        <p:spPr>
          <a:xfrm>
            <a:off x="2137439" y="4114800"/>
            <a:ext cx="2362200" cy="1815882"/>
          </a:xfrm>
          <a:prstGeom prst="rect">
            <a:avLst/>
          </a:prstGeom>
          <a:solidFill>
            <a:srgbClr val="00B0F0">
              <a:alpha val="46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Comic Sans MS" panose="030F0902030302020204" pitchFamily="66" charset="0"/>
              </a:rPr>
              <a:t>Baseline</a:t>
            </a:r>
          </a:p>
          <a:p>
            <a:endParaRPr lang="en-US" sz="1400" u="sng" dirty="0">
              <a:latin typeface="Comic Sans MS" panose="030F0902030302020204" pitchFamily="66" charset="0"/>
            </a:endParaRPr>
          </a:p>
          <a:p>
            <a:r>
              <a:rPr lang="en-US" sz="1400" dirty="0">
                <a:latin typeface="Comic Sans MS" panose="030F0902030302020204" pitchFamily="66" charset="0"/>
              </a:rPr>
              <a:t>Train R2:</a:t>
            </a:r>
            <a:r>
              <a:rPr lang="en-US" sz="1400" dirty="0">
                <a:solidFill>
                  <a:srgbClr val="FF0000"/>
                </a:solidFill>
                <a:latin typeface="Comic Sans MS" panose="030F0902030302020204" pitchFamily="66" charset="0"/>
              </a:rPr>
              <a:t>0.43</a:t>
            </a:r>
          </a:p>
          <a:p>
            <a:endParaRPr lang="en-US" sz="1400" dirty="0">
              <a:latin typeface="Comic Sans MS" panose="030F0902030302020204" pitchFamily="66" charset="0"/>
            </a:endParaRPr>
          </a:p>
          <a:p>
            <a:r>
              <a:rPr lang="en-US" sz="1400" dirty="0">
                <a:latin typeface="Comic Sans MS" panose="030F0902030302020204" pitchFamily="66" charset="0"/>
              </a:rPr>
              <a:t>Validation R2:</a:t>
            </a:r>
            <a:r>
              <a:rPr lang="en-US" sz="1400" dirty="0">
                <a:solidFill>
                  <a:srgbClr val="FF0000"/>
                </a:solidFill>
                <a:latin typeface="Comic Sans MS" panose="030F0902030302020204" pitchFamily="66" charset="0"/>
              </a:rPr>
              <a:t>  0.28</a:t>
            </a:r>
          </a:p>
          <a:p>
            <a:r>
              <a:rPr lang="en-US" sz="1400" dirty="0">
                <a:latin typeface="Comic Sans MS" panose="030F0902030302020204" pitchFamily="66" charset="0"/>
              </a:rPr>
              <a:t> </a:t>
            </a:r>
          </a:p>
          <a:p>
            <a:r>
              <a:rPr lang="en-US" sz="1400" dirty="0">
                <a:latin typeface="Comic Sans MS" panose="030F0902030302020204" pitchFamily="66" charset="0"/>
              </a:rPr>
              <a:t>MAE:</a:t>
            </a:r>
            <a:r>
              <a:rPr lang="en-US" sz="1400" dirty="0">
                <a:solidFill>
                  <a:srgbClr val="FF0000"/>
                </a:solidFill>
                <a:latin typeface="Comic Sans MS" panose="030F0902030302020204" pitchFamily="66" charset="0"/>
              </a:rPr>
              <a:t> 815.64</a:t>
            </a:r>
          </a:p>
          <a:p>
            <a:endParaRPr lang="en-US" sz="1400" dirty="0">
              <a:latin typeface="Comic Sans MS" panose="030F0902030302020204" pitchFamily="66" charset="0"/>
            </a:endParaRP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B647D41-152B-314D-AF16-D870F4394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448" y="2400940"/>
            <a:ext cx="4663026" cy="4267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9AACF1-3D8B-E04E-9684-227E9B95C6DA}"/>
              </a:ext>
            </a:extLst>
          </p:cNvPr>
          <p:cNvSpPr txBox="1"/>
          <p:nvPr/>
        </p:nvSpPr>
        <p:spPr>
          <a:xfrm>
            <a:off x="2137440" y="2400940"/>
            <a:ext cx="2362199" cy="1600438"/>
          </a:xfrm>
          <a:prstGeom prst="rect">
            <a:avLst/>
          </a:prstGeom>
          <a:solidFill>
            <a:srgbClr val="00B0F0">
              <a:alpha val="353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Comic Sans MS" panose="030F0902030302020204" pitchFamily="66" charset="0"/>
              </a:rPr>
              <a:t>Pipeline</a:t>
            </a:r>
          </a:p>
          <a:p>
            <a:endParaRPr lang="en-US" sz="1400" u="sng" dirty="0">
              <a:latin typeface="Comic Sans MS" panose="030F0902030302020204" pitchFamily="66" charset="0"/>
            </a:endParaRPr>
          </a:p>
          <a:p>
            <a:r>
              <a:rPr lang="en-US" sz="1400" dirty="0">
                <a:latin typeface="Comic Sans MS" panose="030F0902030302020204" pitchFamily="66" charset="0"/>
              </a:rPr>
              <a:t>Train R2: </a:t>
            </a:r>
            <a:r>
              <a:rPr lang="en-US" sz="1400" dirty="0">
                <a:solidFill>
                  <a:srgbClr val="FF0000"/>
                </a:solidFill>
                <a:latin typeface="Comic Sans MS" panose="030F0902030302020204" pitchFamily="66" charset="0"/>
              </a:rPr>
              <a:t>0.55</a:t>
            </a:r>
          </a:p>
          <a:p>
            <a:endParaRPr lang="en-US" sz="1400" dirty="0">
              <a:latin typeface="Comic Sans MS" panose="030F0902030302020204" pitchFamily="66" charset="0"/>
            </a:endParaRPr>
          </a:p>
          <a:p>
            <a:r>
              <a:rPr lang="en-US" sz="1400" dirty="0">
                <a:latin typeface="Comic Sans MS" panose="030F0902030302020204" pitchFamily="66" charset="0"/>
              </a:rPr>
              <a:t>Validation R2:</a:t>
            </a:r>
            <a:r>
              <a:rPr lang="en-US" sz="1400" dirty="0">
                <a:solidFill>
                  <a:srgbClr val="FF0000"/>
                </a:solidFill>
                <a:latin typeface="Comic Sans MS" panose="030F0902030302020204" pitchFamily="66" charset="0"/>
              </a:rPr>
              <a:t>0.45</a:t>
            </a:r>
          </a:p>
          <a:p>
            <a:endParaRPr lang="en-US" sz="1400" dirty="0">
              <a:latin typeface="Comic Sans MS" panose="030F0902030302020204" pitchFamily="66" charset="0"/>
            </a:endParaRPr>
          </a:p>
          <a:p>
            <a:r>
              <a:rPr lang="en-US" sz="1400" dirty="0">
                <a:latin typeface="Comic Sans MS" panose="030F0902030302020204" pitchFamily="66" charset="0"/>
              </a:rPr>
              <a:t>MAE: </a:t>
            </a:r>
            <a:r>
              <a:rPr lang="en-US" sz="1400" dirty="0">
                <a:solidFill>
                  <a:srgbClr val="FF0000"/>
                </a:solidFill>
                <a:latin typeface="Comic Sans MS" panose="030F0902030302020204" pitchFamily="66" charset="0"/>
              </a:rPr>
              <a:t>659.40</a:t>
            </a:r>
          </a:p>
        </p:txBody>
      </p:sp>
    </p:spTree>
    <p:extLst>
      <p:ext uri="{BB962C8B-B14F-4D97-AF65-F5344CB8AC3E}">
        <p14:creationId xmlns:p14="http://schemas.microsoft.com/office/powerpoint/2010/main" val="146505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6317BC38-B870-A849-9FC2-B607E8EED5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" r="31212" b="-2"/>
          <a:stretch/>
        </p:blipFill>
        <p:spPr>
          <a:xfrm>
            <a:off x="20" y="10"/>
            <a:ext cx="6856288" cy="6863475"/>
          </a:xfrm>
          <a:custGeom>
            <a:avLst/>
            <a:gdLst/>
            <a:ahLst/>
            <a:cxnLst/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" name="Picture 4" descr="A group of people in clothing&#10;&#10;Description automatically generated with low confidence">
            <a:extLst>
              <a:ext uri="{FF2B5EF4-FFF2-40B4-BE49-F238E27FC236}">
                <a16:creationId xmlns:a16="http://schemas.microsoft.com/office/drawing/2014/main" id="{8AC5B507-C07A-5548-892B-2D4B6BE646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12" r="1" b="1"/>
          <a:stretch/>
        </p:blipFill>
        <p:spPr>
          <a:xfrm>
            <a:off x="4342764" y="10"/>
            <a:ext cx="4801236" cy="6852984"/>
          </a:xfrm>
          <a:custGeom>
            <a:avLst/>
            <a:gdLst/>
            <a:ahLst/>
            <a:cxnLst/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32752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34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2649" y="480060"/>
            <a:ext cx="409359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A0D443E0-EE24-174C-BE96-A22D667FE0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9" r="22791" b="-3"/>
          <a:stretch/>
        </p:blipFill>
        <p:spPr>
          <a:xfrm>
            <a:off x="4815776" y="830212"/>
            <a:ext cx="3847338" cy="519757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4093590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1643E5D2-8459-AE46-863A-0FA4F11979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3" r="29606" b="-1"/>
          <a:stretch/>
        </p:blipFill>
        <p:spPr>
          <a:xfrm>
            <a:off x="480885" y="833045"/>
            <a:ext cx="3847338" cy="51919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4A887E-562F-EA45-B562-791F996308E0}"/>
              </a:ext>
            </a:extLst>
          </p:cNvPr>
          <p:cNvSpPr txBox="1"/>
          <p:nvPr/>
        </p:nvSpPr>
        <p:spPr>
          <a:xfrm>
            <a:off x="4692649" y="444965"/>
            <a:ext cx="4093592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Random Forrest classifier to compute feature importance, </a:t>
            </a:r>
            <a:r>
              <a:rPr lang="en-US" sz="1600" dirty="0" err="1">
                <a:latin typeface="Comic Sans MS" panose="030F0902030302020204" pitchFamily="66" charset="0"/>
              </a:rPr>
              <a:t>pipe.predict</a:t>
            </a:r>
            <a:r>
              <a:rPr lang="en-US" sz="1600" dirty="0">
                <a:latin typeface="Comic Sans MS" panose="030F0902030302020204" pitchFamily="66" charset="0"/>
              </a:rPr>
              <a:t>()</a:t>
            </a:r>
          </a:p>
          <a:p>
            <a:endParaRPr lang="en-US" sz="1600" dirty="0">
              <a:latin typeface="Comic Sans MS" panose="030F09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FE470E-2E7F-8946-ACA8-9945D79BBF0C}"/>
              </a:ext>
            </a:extLst>
          </p:cNvPr>
          <p:cNvSpPr txBox="1"/>
          <p:nvPr/>
        </p:nvSpPr>
        <p:spPr>
          <a:xfrm>
            <a:off x="357758" y="486023"/>
            <a:ext cx="4093589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902030302020204" pitchFamily="66" charset="0"/>
              </a:rPr>
              <a:t>        </a:t>
            </a:r>
            <a:r>
              <a:rPr lang="en-US" dirty="0" err="1">
                <a:latin typeface="Comic Sans MS" panose="030F0902030302020204" pitchFamily="66" charset="0"/>
              </a:rPr>
              <a:t>Pipe.predict</a:t>
            </a:r>
            <a:r>
              <a:rPr lang="en-US" dirty="0">
                <a:latin typeface="Comic Sans MS" panose="030F0902030302020204" pitchFamily="66" charset="0"/>
              </a:rPr>
              <a:t>(</a:t>
            </a:r>
            <a:r>
              <a:rPr lang="en-US" dirty="0" err="1">
                <a:latin typeface="Comic Sans MS" panose="030F0902030302020204" pitchFamily="66" charset="0"/>
              </a:rPr>
              <a:t>X_test</a:t>
            </a:r>
            <a:r>
              <a:rPr lang="en-US" dirty="0">
                <a:latin typeface="Comic Sans MS" panose="030F0902030302020204" pitchFamily="66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78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106623" y="610728"/>
            <a:ext cx="569713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108327" y="343079"/>
            <a:ext cx="36199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2BAC12AC-E0F8-B247-BBF8-213CB24F90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12" r="2356" b="1"/>
          <a:stretch/>
        </p:blipFill>
        <p:spPr>
          <a:xfrm>
            <a:off x="5902" y="343079"/>
            <a:ext cx="3270698" cy="5265795"/>
          </a:xfrm>
          <a:prstGeom prst="rect">
            <a:avLst/>
          </a:prstGeom>
        </p:spPr>
      </p:pic>
      <p:pic>
        <p:nvPicPr>
          <p:cNvPr id="7" name="Picture 6" descr="Chart, bubble chart, treemap chart&#10;&#10;Description automatically generated">
            <a:extLst>
              <a:ext uri="{FF2B5EF4-FFF2-40B4-BE49-F238E27FC236}">
                <a16:creationId xmlns:a16="http://schemas.microsoft.com/office/drawing/2014/main" id="{A2480863-7CCC-064F-9F20-98BD3EC8C4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" r="2675"/>
          <a:stretch/>
        </p:blipFill>
        <p:spPr>
          <a:xfrm>
            <a:off x="3676335" y="1071563"/>
            <a:ext cx="5467663" cy="52422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24F45E-D18F-E04D-93BC-EF2B0548ACF1}"/>
              </a:ext>
            </a:extLst>
          </p:cNvPr>
          <p:cNvSpPr txBox="1"/>
          <p:nvPr/>
        </p:nvSpPr>
        <p:spPr>
          <a:xfrm>
            <a:off x="4876800" y="343079"/>
            <a:ext cx="1673856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omic Sans MS" panose="030F0902030302020204" pitchFamily="66" charset="0"/>
              </a:rPr>
              <a:t>Key Features:</a:t>
            </a:r>
          </a:p>
        </p:txBody>
      </p:sp>
    </p:spTree>
    <p:extLst>
      <p:ext uri="{BB962C8B-B14F-4D97-AF65-F5344CB8AC3E}">
        <p14:creationId xmlns:p14="http://schemas.microsoft.com/office/powerpoint/2010/main" val="123567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3C7BEDE-3A6D-4A3B-BA3F-950357F2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899" y="381000"/>
            <a:ext cx="375475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600" u="sng" dirty="0">
                <a:latin typeface="Comic Sans MS" panose="030F0902030302020204" pitchFamily="66" charset="0"/>
              </a:rPr>
              <a:t>Future work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A8699EE4-30AA-A140-B48B-D7307D3504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9" r="3434"/>
          <a:stretch/>
        </p:blipFill>
        <p:spPr>
          <a:xfrm>
            <a:off x="57606" y="6449"/>
            <a:ext cx="4571980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1C05D3B-2213-44BE-BC1F-C340296D4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76800" y="2133600"/>
            <a:ext cx="3753055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00050" indent="-28575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latin typeface="Comic Sans MS" panose="030F0902030302020204" pitchFamily="66" charset="0"/>
              </a:rPr>
              <a:t>Collect more features and data points.</a:t>
            </a:r>
          </a:p>
          <a:p>
            <a:pPr marL="114300" indent="0">
              <a:lnSpc>
                <a:spcPct val="90000"/>
              </a:lnSpc>
              <a:buNone/>
            </a:pPr>
            <a:endParaRPr lang="en-US" sz="2000" dirty="0">
              <a:latin typeface="Comic Sans MS" panose="030F0902030302020204" pitchFamily="66" charset="0"/>
            </a:endParaRPr>
          </a:p>
          <a:p>
            <a:pPr marL="400050" indent="-28575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latin typeface="Comic Sans MS" panose="030F0902030302020204" pitchFamily="66" charset="0"/>
              </a:rPr>
              <a:t>Understand and implement interactions that could enhance model performance.</a:t>
            </a:r>
          </a:p>
          <a:p>
            <a:pPr marL="400050" indent="-285750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latin typeface="Comic Sans MS" panose="030F0902030302020204" pitchFamily="66" charset="0"/>
            </a:endParaRPr>
          </a:p>
          <a:p>
            <a:pPr marL="400050" indent="-28575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latin typeface="Comic Sans MS" panose="030F0902030302020204" pitchFamily="66" charset="0"/>
              </a:rPr>
              <a:t>Investigate and implement a more fitting model .</a:t>
            </a:r>
          </a:p>
          <a:p>
            <a:pPr marL="400050" indent="-285750">
              <a:lnSpc>
                <a:spcPct val="90000"/>
              </a:lnSpc>
              <a:buFont typeface="Wingdings" pitchFamily="2" charset="2"/>
              <a:buChar char="q"/>
            </a:pPr>
            <a:endParaRPr lang="en-US" sz="16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627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185</Words>
  <Application>Microsoft Macintosh PowerPoint</Application>
  <PresentationFormat>On-screen Show (4:3)</PresentationFormat>
  <Paragraphs>51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Comic Sans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work</vt:lpstr>
      <vt:lpstr>Thank You! Arigatou!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Aan</dc:creator>
  <cp:lastModifiedBy>Tenzing Doma</cp:lastModifiedBy>
  <cp:revision>4</cp:revision>
  <dcterms:created xsi:type="dcterms:W3CDTF">2012-11-22T15:52:54Z</dcterms:created>
  <dcterms:modified xsi:type="dcterms:W3CDTF">2021-10-01T03:14:03Z</dcterms:modified>
</cp:coreProperties>
</file>