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8" r:id="rId1"/>
  </p:sldMasterIdLst>
  <p:notesMasterIdLst>
    <p:notesMasterId r:id="rId25"/>
  </p:notesMasterIdLst>
  <p:handoutMasterIdLst>
    <p:handoutMasterId r:id="rId26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F02"/>
    <a:srgbClr val="B94403"/>
    <a:srgbClr val="FDA97B"/>
    <a:srgbClr val="DB5003"/>
    <a:srgbClr val="DEA900"/>
    <a:srgbClr val="D8EEC0"/>
    <a:srgbClr val="B6DF89"/>
    <a:srgbClr val="8BC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046" autoAdjust="0"/>
  </p:normalViewPr>
  <p:slideViewPr>
    <p:cSldViewPr>
      <p:cViewPr varScale="1">
        <p:scale>
          <a:sx n="145" d="100"/>
          <a:sy n="145" d="100"/>
        </p:scale>
        <p:origin x="126" y="19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E11584-E641-4A24-96CB-1F652C1B1A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F050D-4F05-4587-9A9E-4E89E5AA7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3AB4A09-2E84-4519-904A-C65C1F53E116}" type="datetimeFigureOut">
              <a:rPr lang="ko-KR" altLang="en-US"/>
              <a:pPr>
                <a:defRPr/>
              </a:pPr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F5325-2D37-46E9-8838-9F50C696F7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BF423B-81EC-4898-9DBF-98C042D24C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AF53D-88BF-45F3-B038-538499D0DB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96817B0-12A8-488A-A440-C5889FDD7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B56BD-A2D7-4866-BCC0-F3B9E04087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A081D30-8358-405E-B18D-39120E917244}" type="datetimeFigureOut">
              <a:rPr lang="ko-KR" altLang="en-US"/>
              <a:pPr>
                <a:defRPr/>
              </a:pPr>
              <a:t>2022-01-09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B838650-6454-4D53-855C-171F29DF1F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A7F8E95-2103-486A-A41C-618608382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1B0AB-8C2F-447E-8E30-8E617DBAC4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EEC88C-CB6F-4E93-98E5-873D012E8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40A33D6-AEFC-47B1-802F-D4231E0E0A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77B0C164-A7C6-4F18-A166-BD5BD81FF873}"/>
              </a:ext>
            </a:extLst>
          </p:cNvPr>
          <p:cNvSpPr/>
          <p:nvPr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CE2B4AA9-F2BF-4163-AF88-F47BBE9BB40A}"/>
              </a:ext>
            </a:extLst>
          </p:cNvPr>
          <p:cNvSpPr txBox="1"/>
          <p:nvPr/>
        </p:nvSpPr>
        <p:spPr>
          <a:xfrm>
            <a:off x="895400" y="762422"/>
            <a:ext cx="408569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8B6D61-5719-44F3-A14D-DAF7EF2AE35A}"/>
              </a:ext>
            </a:extLst>
          </p:cNvPr>
          <p:cNvCxnSpPr/>
          <p:nvPr/>
        </p:nvCxnSpPr>
        <p:spPr>
          <a:xfrm>
            <a:off x="867048" y="1484784"/>
            <a:ext cx="233997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6DB150-9226-4631-A385-A2677E888511}"/>
              </a:ext>
            </a:extLst>
          </p:cNvPr>
          <p:cNvCxnSpPr/>
          <p:nvPr/>
        </p:nvCxnSpPr>
        <p:spPr>
          <a:xfrm>
            <a:off x="3203848" y="1484784"/>
            <a:ext cx="2339975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878216-150B-475C-8CE1-AC280353A02E}"/>
              </a:ext>
            </a:extLst>
          </p:cNvPr>
          <p:cNvCxnSpPr/>
          <p:nvPr/>
        </p:nvCxnSpPr>
        <p:spPr>
          <a:xfrm>
            <a:off x="5439048" y="1484784"/>
            <a:ext cx="2339975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5">
            <a:extLst>
              <a:ext uri="{FF2B5EF4-FFF2-40B4-BE49-F238E27FC236}">
                <a16:creationId xmlns:a16="http://schemas.microsoft.com/office/drawing/2014/main" id="{A92B2E87-DFBE-41F0-83AE-56D2552D89E3}"/>
              </a:ext>
            </a:extLst>
          </p:cNvPr>
          <p:cNvSpPr/>
          <p:nvPr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5A393ACA-9D5E-4655-A105-B357B0C5CEE6}"/>
              </a:ext>
            </a:extLst>
          </p:cNvPr>
          <p:cNvSpPr/>
          <p:nvPr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D97E51BA-8143-4944-85FD-6E846338DD59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9" name="Group 11"/>
          <p:cNvGrpSpPr/>
          <p:nvPr userDrawn="1"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20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9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B5EAA444-61F0-4047-AF8F-C293FE416D91}"/>
              </a:ext>
            </a:extLst>
          </p:cNvPr>
          <p:cNvSpPr/>
          <p:nvPr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2A5E0C0-3A3D-4343-9808-E5104B920A34}"/>
              </a:ext>
            </a:extLst>
          </p:cNvPr>
          <p:cNvSpPr txBox="1"/>
          <p:nvPr/>
        </p:nvSpPr>
        <p:spPr>
          <a:xfrm>
            <a:off x="895400" y="762422"/>
            <a:ext cx="408569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8B6D61-5719-44F3-A14D-DAF7EF2AE35A}"/>
              </a:ext>
            </a:extLst>
          </p:cNvPr>
          <p:cNvCxnSpPr/>
          <p:nvPr/>
        </p:nvCxnSpPr>
        <p:spPr>
          <a:xfrm>
            <a:off x="867048" y="1484784"/>
            <a:ext cx="233997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F6DB150-9226-4631-A385-A2677E888511}"/>
              </a:ext>
            </a:extLst>
          </p:cNvPr>
          <p:cNvCxnSpPr/>
          <p:nvPr/>
        </p:nvCxnSpPr>
        <p:spPr>
          <a:xfrm>
            <a:off x="3203848" y="1484784"/>
            <a:ext cx="2339975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878216-150B-475C-8CE1-AC280353A02E}"/>
              </a:ext>
            </a:extLst>
          </p:cNvPr>
          <p:cNvCxnSpPr/>
          <p:nvPr/>
        </p:nvCxnSpPr>
        <p:spPr>
          <a:xfrm>
            <a:off x="5439048" y="1484784"/>
            <a:ext cx="2339975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1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4" name="모서리가 둥근 직사각형 5">
            <a:extLst>
              <a:ext uri="{FF2B5EF4-FFF2-40B4-BE49-F238E27FC236}">
                <a16:creationId xmlns:a16="http://schemas.microsoft.com/office/drawing/2014/main" id="{A23E110B-826B-4EBE-932D-854FDA999B82}"/>
              </a:ext>
            </a:extLst>
          </p:cNvPr>
          <p:cNvSpPr/>
          <p:nvPr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4F21D5C8-2CC0-45C2-8E76-4365F1B55C85}"/>
              </a:ext>
            </a:extLst>
          </p:cNvPr>
          <p:cNvSpPr/>
          <p:nvPr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A592E79F-C953-4453-87C6-46F62BDEB362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5546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8B6D61-5719-44F3-A14D-DAF7EF2AE35A}"/>
              </a:ext>
            </a:extLst>
          </p:cNvPr>
          <p:cNvCxnSpPr/>
          <p:nvPr/>
        </p:nvCxnSpPr>
        <p:spPr>
          <a:xfrm>
            <a:off x="0" y="908720"/>
            <a:ext cx="233997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6DB150-9226-4631-A385-A2677E888511}"/>
              </a:ext>
            </a:extLst>
          </p:cNvPr>
          <p:cNvCxnSpPr/>
          <p:nvPr/>
        </p:nvCxnSpPr>
        <p:spPr>
          <a:xfrm>
            <a:off x="2336800" y="908720"/>
            <a:ext cx="2339975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8878216-150B-475C-8CE1-AC280353A02E}"/>
              </a:ext>
            </a:extLst>
          </p:cNvPr>
          <p:cNvCxnSpPr/>
          <p:nvPr/>
        </p:nvCxnSpPr>
        <p:spPr>
          <a:xfrm>
            <a:off x="4572000" y="908720"/>
            <a:ext cx="2339975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59F44FC-6D04-4B14-8889-613C945B8876}"/>
              </a:ext>
            </a:extLst>
          </p:cNvPr>
          <p:cNvCxnSpPr/>
          <p:nvPr/>
        </p:nvCxnSpPr>
        <p:spPr>
          <a:xfrm>
            <a:off x="6804025" y="908720"/>
            <a:ext cx="2339975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670704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031530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grpSp>
        <p:nvGrpSpPr>
          <p:cNvPr id="29" name="Group 11"/>
          <p:cNvGrpSpPr/>
          <p:nvPr userDrawn="1"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30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43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0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29591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0827-3165-4498-86CF-BC469FAED06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4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88511-13D7-44FD-AD3D-AE0D4A366F6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9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A9337-B7C4-4252-A805-10FF5F65C1A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8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40768"/>
            <a:ext cx="7772400" cy="483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AAFB64F-585A-4FF4-8F03-CECFA73E7A2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69" r:id="rId4"/>
    <p:sldLayoutId id="2147484472" r:id="rId5"/>
    <p:sldLayoutId id="2147484473" r:id="rId6"/>
    <p:sldLayoutId id="2147484474" r:id="rId7"/>
    <p:sldLayoutId id="214748447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 </a:t>
            </a:r>
            <a:r>
              <a:rPr lang="ko-KR" altLang="en-US" dirty="0" smtClean="0"/>
              <a:t>기술과 접근 통제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위치하는 곳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주소에 기반을 둔 시스템 접근 통제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주소나 지역 정보를 토대로 정상 사용자인지 피싱 공격을 하려는 악의적인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사용자인지 확인할 수 있음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패스워드 설정의 취약점</a:t>
            </a:r>
            <a:endParaRPr lang="en-US" altLang="ko-KR" dirty="0"/>
          </a:p>
        </p:txBody>
      </p:sp>
      <p:pic>
        <p:nvPicPr>
          <p:cNvPr id="21509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844675"/>
            <a:ext cx="690245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ko-KR" dirty="0"/>
              <a:t>Password Strength</a:t>
            </a:r>
          </a:p>
          <a:p>
            <a:pPr lvl="1">
              <a:defRPr/>
            </a:pPr>
            <a:r>
              <a:rPr lang="en-US" altLang="ko-KR" dirty="0" err="1"/>
              <a:t>WebGoat</a:t>
            </a:r>
            <a:r>
              <a:rPr lang="ko-KR" altLang="en-US" dirty="0"/>
              <a:t>를 실행 후 </a:t>
            </a:r>
            <a:r>
              <a:rPr lang="en-US" altLang="ko-KR" dirty="0"/>
              <a:t>[Authentication Flaws]-[Password Strength]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22533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020763"/>
            <a:ext cx="85344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3425825"/>
            <a:ext cx="4391025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2"/>
              <a:defRPr/>
            </a:pPr>
            <a:r>
              <a:rPr lang="ko-KR" altLang="en-US" dirty="0"/>
              <a:t>패스워드의 취약성 확인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빨간색 링크를 클릭하거나 </a:t>
            </a:r>
            <a:r>
              <a:rPr lang="en-US" altLang="ko-KR" dirty="0"/>
              <a:t>https://howsecureismypassword.net</a:t>
            </a:r>
            <a:r>
              <a:rPr lang="ko-KR" altLang="en-US" dirty="0"/>
              <a:t>에 직접 접속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‘</a:t>
            </a:r>
            <a:r>
              <a:rPr lang="en-US" altLang="ko-KR" dirty="0"/>
              <a:t>123456’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23557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924175"/>
            <a:ext cx="640715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2"/>
              <a:defRPr/>
            </a:pPr>
            <a:r>
              <a:rPr lang="ko-KR" altLang="en-US" dirty="0"/>
              <a:t>패스워드의 취약성 확인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‘</a:t>
            </a:r>
            <a:r>
              <a:rPr lang="en-US" altLang="ko-KR" dirty="0" err="1"/>
              <a:t>abzfezd</a:t>
            </a:r>
            <a:r>
              <a:rPr lang="en-US" altLang="ko-KR" dirty="0"/>
              <a:t>’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2458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492375"/>
            <a:ext cx="6392862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2"/>
              <a:defRPr/>
            </a:pPr>
            <a:r>
              <a:rPr lang="ko-KR" altLang="en-US" dirty="0"/>
              <a:t>패스워드의 취약성 확인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‘My1stPassword!:Redd’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25605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439988"/>
            <a:ext cx="6904038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3"/>
              <a:defRPr/>
            </a:pPr>
            <a:r>
              <a:rPr lang="ko-KR" altLang="en-US" dirty="0"/>
              <a:t>패스워드를 </a:t>
            </a:r>
            <a:r>
              <a:rPr lang="ko-KR" altLang="en-US" dirty="0" err="1"/>
              <a:t>크랙하는</a:t>
            </a:r>
            <a:r>
              <a:rPr lang="ko-KR" altLang="en-US" dirty="0"/>
              <a:t> 데 걸리는 시간 입력</a:t>
            </a:r>
            <a:endParaRPr lang="en-US" altLang="ko-KR" dirty="0"/>
          </a:p>
        </p:txBody>
      </p:sp>
      <p:pic>
        <p:nvPicPr>
          <p:cNvPr id="26629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3233738"/>
            <a:ext cx="43576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그림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220913"/>
            <a:ext cx="4113213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4"/>
              <a:defRPr/>
            </a:pPr>
            <a:r>
              <a:rPr lang="ko-KR" altLang="en-US" dirty="0"/>
              <a:t>패스워드 강력도 결과 확인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값을 모두 입력한 후 </a:t>
            </a:r>
            <a:r>
              <a:rPr lang="en-US" altLang="ko-KR" dirty="0"/>
              <a:t>&lt;Go&gt;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패스워드는 영문 소문자와 대문자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특수문자를 조합해 복잡하게 </a:t>
            </a:r>
            <a:r>
              <a:rPr lang="ko-KR" altLang="en-US" dirty="0" err="1"/>
              <a:t>만들수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록 안전</a:t>
            </a:r>
            <a:endParaRPr lang="en-US" altLang="ko-KR" dirty="0"/>
          </a:p>
        </p:txBody>
      </p:sp>
      <p:pic>
        <p:nvPicPr>
          <p:cNvPr id="2765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3270250"/>
            <a:ext cx="464502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ko-KR" dirty="0"/>
              <a:t>Forgot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</a:p>
          <a:p>
            <a:pPr lvl="1">
              <a:defRPr/>
            </a:pPr>
            <a:r>
              <a:rPr lang="en-US" altLang="ko-KR" dirty="0" err="1"/>
              <a:t>WebGoat</a:t>
            </a:r>
            <a:r>
              <a:rPr lang="en-US" altLang="ko-KR" dirty="0"/>
              <a:t> </a:t>
            </a:r>
            <a:r>
              <a:rPr lang="ko-KR" altLang="en-US" dirty="0"/>
              <a:t>실행 수 메뉴에서 </a:t>
            </a:r>
            <a:r>
              <a:rPr lang="en-US" altLang="ko-KR" dirty="0"/>
              <a:t>[Authentication Flaws]-[Forgot Password]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28677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031875"/>
            <a:ext cx="8524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3421063"/>
            <a:ext cx="4392613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2"/>
              <a:defRPr/>
            </a:pPr>
            <a:r>
              <a:rPr lang="ko-KR" altLang="en-US" dirty="0"/>
              <a:t>정상적인 사용자 정보로 패스워드 탐색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User Name</a:t>
            </a:r>
            <a:r>
              <a:rPr lang="ko-KR" altLang="en-US" dirty="0"/>
              <a:t>에 ‘</a:t>
            </a:r>
            <a:r>
              <a:rPr lang="en-US" altLang="ko-KR" dirty="0" err="1"/>
              <a:t>webgoat</a:t>
            </a:r>
            <a:r>
              <a:rPr lang="en-US" altLang="ko-KR" dirty="0"/>
              <a:t>’</a:t>
            </a:r>
            <a:r>
              <a:rPr lang="ko-KR" altLang="en-US" dirty="0"/>
              <a:t>를 입력하고 </a:t>
            </a:r>
            <a:r>
              <a:rPr lang="en-US" altLang="ko-KR" dirty="0"/>
              <a:t>&lt;Submit&gt;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다음 화면에서 </a:t>
            </a:r>
            <a:r>
              <a:rPr lang="en-US" altLang="ko-KR" dirty="0"/>
              <a:t>Answer</a:t>
            </a:r>
            <a:r>
              <a:rPr lang="ko-KR" altLang="en-US" dirty="0"/>
              <a:t>에 ‘</a:t>
            </a:r>
            <a:r>
              <a:rPr lang="en-US" altLang="ko-KR" dirty="0"/>
              <a:t>red’</a:t>
            </a:r>
            <a:r>
              <a:rPr lang="ko-KR" altLang="en-US" dirty="0"/>
              <a:t>를 입력하고 </a:t>
            </a:r>
            <a:r>
              <a:rPr lang="en-US" altLang="ko-KR" dirty="0"/>
              <a:t>&lt;Submit&gt;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pic>
        <p:nvPicPr>
          <p:cNvPr id="29701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060450"/>
            <a:ext cx="845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그림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905125"/>
            <a:ext cx="4884737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smtClean="0"/>
              <a:t>01 </a:t>
            </a:r>
            <a:r>
              <a:rPr lang="ko-KR" altLang="en-US" smtClean="0"/>
              <a:t>인증 기술</a:t>
            </a:r>
            <a:endParaRPr lang="en-US" altLang="ko-KR" smtClean="0"/>
          </a:p>
          <a:p>
            <a:r>
              <a:rPr lang="en-US" altLang="ko-KR" b="1" smtClean="0"/>
              <a:t>02 </a:t>
            </a:r>
            <a:r>
              <a:rPr lang="ko-KR" altLang="en-US" smtClean="0"/>
              <a:t>접근 통제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3"/>
              <a:defRPr/>
            </a:pPr>
            <a:r>
              <a:rPr lang="ko-KR" altLang="en-US" dirty="0"/>
              <a:t>다른 사용자의 패스워드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화면 상단의 </a:t>
            </a:r>
            <a:r>
              <a:rPr lang="en-US" altLang="ko-KR" dirty="0"/>
              <a:t>&lt;Restart Lesson&gt;</a:t>
            </a:r>
            <a:r>
              <a:rPr lang="ko-KR" altLang="en-US" dirty="0"/>
              <a:t>을 클릭하여 </a:t>
            </a:r>
            <a:r>
              <a:rPr lang="en-US" altLang="ko-KR" dirty="0"/>
              <a:t>User Name</a:t>
            </a:r>
            <a:r>
              <a:rPr lang="ko-KR" altLang="en-US" dirty="0"/>
              <a:t>을 입력하는 화면으로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다시 이동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User Name</a:t>
            </a:r>
            <a:r>
              <a:rPr lang="ko-KR" altLang="en-US" dirty="0"/>
              <a:t>에 ‘</a:t>
            </a:r>
            <a:r>
              <a:rPr lang="en-US" altLang="ko-KR" dirty="0"/>
              <a:t>admin’</a:t>
            </a:r>
            <a:r>
              <a:rPr lang="ko-KR" altLang="en-US" dirty="0"/>
              <a:t>을</a:t>
            </a:r>
            <a:r>
              <a:rPr lang="en-US" altLang="ko-KR" dirty="0"/>
              <a:t>, Answer</a:t>
            </a:r>
            <a:r>
              <a:rPr lang="ko-KR" altLang="en-US" dirty="0"/>
              <a:t>에 ‘</a:t>
            </a:r>
            <a:r>
              <a:rPr lang="en-US" altLang="ko-KR" dirty="0"/>
              <a:t>red’</a:t>
            </a:r>
            <a:r>
              <a:rPr lang="ko-KR" altLang="en-US" dirty="0"/>
              <a:t>를 입력</a:t>
            </a:r>
            <a:endParaRPr lang="en-US" altLang="ko-KR" dirty="0"/>
          </a:p>
        </p:txBody>
      </p:sp>
      <p:pic>
        <p:nvPicPr>
          <p:cNvPr id="30725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060450"/>
            <a:ext cx="845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3228975"/>
            <a:ext cx="4930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 </a:t>
            </a:r>
            <a:r>
              <a:rPr lang="ko-KR" altLang="en-US" smtClean="0"/>
              <a:t>인증의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 marL="457200" indent="-457200">
              <a:buFont typeface="+mj-ea"/>
              <a:buAutoNum type="circleNumDbPlain" startAt="3"/>
              <a:defRPr/>
            </a:pPr>
            <a:r>
              <a:rPr lang="ko-KR" altLang="en-US" dirty="0"/>
              <a:t>다른 사용자의 패스워드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질문의 형태가 단순히 색을 묻는 것이기 때문에 공격자는 </a:t>
            </a:r>
            <a:r>
              <a:rPr lang="en-US" altLang="ko-KR" dirty="0"/>
              <a:t>yellow, red, blue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dirty="0"/>
              <a:t>  의 색상을 추측하여 응답할 수 있음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공격자가 </a:t>
            </a:r>
            <a:r>
              <a:rPr lang="en-US" altLang="ko-KR" dirty="0"/>
              <a:t>green</a:t>
            </a:r>
            <a:r>
              <a:rPr lang="ko-KR" altLang="en-US" dirty="0"/>
              <a:t>을 입력하여 결국 패스워드를 얻음</a:t>
            </a:r>
            <a:r>
              <a:rPr lang="en-US" altLang="ko-KR" dirty="0"/>
              <a:t>.</a:t>
            </a:r>
          </a:p>
        </p:txBody>
      </p:sp>
      <p:pic>
        <p:nvPicPr>
          <p:cNvPr id="31749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1875"/>
            <a:ext cx="849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060450"/>
            <a:ext cx="845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284538"/>
            <a:ext cx="461645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수직적 접근 통제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특정 정보에 대한 접근 권한을 수준별로 상이하게 설계한 통제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대부분의 웹 사이트는 일반 사용자가 접근할 수 있는 기능 외에 일반 사용자가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접근할 수 없는 관리자 기능을 만들어 놓음</a:t>
            </a:r>
            <a:r>
              <a:rPr lang="en-US" altLang="ko-KR" dirty="0"/>
              <a:t>.</a:t>
            </a:r>
          </a:p>
        </p:txBody>
      </p:sp>
      <p:pic>
        <p:nvPicPr>
          <p:cNvPr id="32773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852738"/>
            <a:ext cx="4899025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31875"/>
            <a:ext cx="8785225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수평적 접근 통제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애플리케이션 내에 여러 사용자가 존재할 때 상대방의 정보를 볼 수 없도록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통제하는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수평적 접근 통제에 대한 공격은 주로 </a:t>
            </a:r>
            <a:r>
              <a:rPr lang="en-US" altLang="ko-KR" dirty="0"/>
              <a:t>URL</a:t>
            </a:r>
            <a:r>
              <a:rPr lang="ko-KR" altLang="en-US" dirty="0"/>
              <a:t>에 노출되는 자신의 식별 코드를 다</a:t>
            </a: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ko-KR" altLang="en-US" dirty="0"/>
              <a:t>  른 사람의 것으로 변경하거나 쿠키 또는 세션 값을 다른 사람의 것으로 대체함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으로써 이루어짐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이메일</a:t>
            </a:r>
            <a:r>
              <a:rPr lang="en-US" altLang="ko-KR" dirty="0"/>
              <a:t>,</a:t>
            </a:r>
            <a:r>
              <a:rPr lang="ko-KR" altLang="en-US" dirty="0"/>
              <a:t> 인터넷 뱅킹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비즈니스 로직 접근 통제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권한에 종속되지 않고 민감하거나 중요한 자원에 대한 접근과 관련된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일반 사용자가 관리자 권한을 전부 획득하지 못했더라도 관리자만 접근할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수 있는 메뉴에 접근하는 경우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웹 애플리케이션이 사용자를 인증하는 방법을 학습한다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인증과 관련된 다양한 취약점 및 공격 기법을 학습한다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웹 애플리케이션 접근 통제의 종류와 공격 방법을 학습한다</a:t>
            </a:r>
            <a:r>
              <a:rPr lang="en-US" altLang="ko-KR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인증 방법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인증 방법은 하나만 적용할 수도 있지만 두 개 이상의 방법을 함께 사용하는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것이 더 안전</a:t>
            </a:r>
          </a:p>
        </p:txBody>
      </p:sp>
      <p:pic>
        <p:nvPicPr>
          <p:cNvPr id="14341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636838"/>
            <a:ext cx="48704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알고 있는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특정인을 인증할 때 사용하는 가장 일반적이고 오래된 방법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해당 정보를 본인 외에는 아무도 모르고 있어야 하는 것이 중요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패스워드 기반 인증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pic>
        <p:nvPicPr>
          <p:cNvPr id="1536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284538"/>
            <a:ext cx="49149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주민등록번호 기반 인증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주민등록번호의 앞 여섯 자리는 생년월일</a:t>
            </a:r>
            <a:r>
              <a:rPr lang="en-US" altLang="ko-KR" dirty="0"/>
              <a:t>,</a:t>
            </a:r>
            <a:r>
              <a:rPr lang="ko-KR" altLang="en-US" dirty="0"/>
              <a:t> 뒤 일곱 자리는 성별</a:t>
            </a:r>
            <a:r>
              <a:rPr lang="en-US" altLang="ko-KR" dirty="0"/>
              <a:t>, </a:t>
            </a:r>
            <a:r>
              <a:rPr lang="ko-KR" altLang="en-US" dirty="0"/>
              <a:t>태어난 지역</a:t>
            </a:r>
            <a:r>
              <a:rPr lang="en-US" altLang="ko-KR" dirty="0"/>
              <a:t>, </a:t>
            </a: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출생신고 순서</a:t>
            </a:r>
            <a:r>
              <a:rPr lang="en-US" altLang="ko-KR" dirty="0"/>
              <a:t>, </a:t>
            </a:r>
            <a:r>
              <a:rPr lang="ko-KR" altLang="en-US" dirty="0"/>
              <a:t>오류 검증 번호로 구성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성별을 나타내는 숫자는 태어난 시대에 따라 구분</a:t>
            </a:r>
            <a:endParaRPr lang="en-US" altLang="ko-KR" dirty="0"/>
          </a:p>
        </p:txBody>
      </p:sp>
      <p:pic>
        <p:nvPicPr>
          <p:cNvPr id="16389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2924175"/>
            <a:ext cx="29940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I-PIN(</a:t>
            </a:r>
            <a:r>
              <a:rPr lang="ko-KR" altLang="en-US" dirty="0"/>
              <a:t>인터넷상</a:t>
            </a:r>
            <a:r>
              <a:rPr lang="en-US" altLang="ko-KR" dirty="0"/>
              <a:t> </a:t>
            </a:r>
            <a:r>
              <a:rPr lang="ko-KR" altLang="en-US" dirty="0"/>
              <a:t>개인 식별번호</a:t>
            </a:r>
            <a:r>
              <a:rPr lang="en-US" altLang="ko-KR" dirty="0"/>
              <a:t>)</a:t>
            </a:r>
            <a:r>
              <a:rPr lang="ko-KR" altLang="en-US" dirty="0"/>
              <a:t> 기반 인증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주민등록번호를 입력하지 않고도 웹 서비스를 이용할 수 있는 개개인을 식별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하는 별도의 식별번호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개인정보 보호법에 따라 모든 포털 사이트는 회원 가입을 할 때 주민등록번호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를 대체하는 수단을 마련해야 함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5D848-066A-47D3-8379-53A7DA1E0DA2}"/>
              </a:ext>
            </a:extLst>
          </p:cNvPr>
          <p:cNvSpPr txBox="1"/>
          <p:nvPr/>
        </p:nvSpPr>
        <p:spPr>
          <a:xfrm>
            <a:off x="754063" y="3213100"/>
            <a:ext cx="7921625" cy="1800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>
              <a:defRPr/>
            </a:pPr>
            <a:r>
              <a:rPr lang="ko-KR" altLang="en-US" sz="1600" b="1" dirty="0">
                <a:latin typeface="+mn-ea"/>
                <a:ea typeface="+mn-ea"/>
              </a:rPr>
              <a:t>「개인정보 보호법」 제</a:t>
            </a:r>
            <a:r>
              <a:rPr lang="en-US" altLang="ko-KR" sz="1600" b="1" dirty="0">
                <a:latin typeface="+mn-ea"/>
                <a:ea typeface="+mn-ea"/>
              </a:rPr>
              <a:t>24</a:t>
            </a:r>
            <a:r>
              <a:rPr lang="ko-KR" altLang="en-US" sz="1600" b="1" dirty="0">
                <a:latin typeface="+mn-ea"/>
                <a:ea typeface="+mn-ea"/>
              </a:rPr>
              <a:t>조 제</a:t>
            </a:r>
            <a:r>
              <a:rPr lang="en-US" altLang="ko-KR" sz="1600" b="1" dirty="0">
                <a:latin typeface="+mn-ea"/>
                <a:ea typeface="+mn-ea"/>
              </a:rPr>
              <a:t>2</a:t>
            </a:r>
            <a:r>
              <a:rPr lang="ko-KR" altLang="en-US" sz="1600" b="1" dirty="0">
                <a:latin typeface="+mn-ea"/>
                <a:ea typeface="+mn-ea"/>
              </a:rPr>
              <a:t>항 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고유식별정보의 처리 제한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대통령령으로 정하는 기준에 해당하는 개인정보 처리자는 정보 주체가 인터넷 </a:t>
            </a:r>
            <a:r>
              <a:rPr lang="ko-KR" altLang="en-US" sz="1600" dirty="0" err="1">
                <a:latin typeface="+mn-ea"/>
                <a:ea typeface="+mn-ea"/>
              </a:rPr>
              <a:t>홈페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이지를 통하여 회원으로 가입할 경우 주민등록번호를 사용하지 아니하고도 회원으로 가입할 수 있는 방법을 제공하여야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latin typeface="+mn-ea"/>
              <a:ea typeface="+mn-ea"/>
            </a:endParaRPr>
          </a:p>
          <a:p>
            <a:pPr algn="r">
              <a:defRPr/>
            </a:pPr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ko-KR" altLang="en-US" sz="1600" dirty="0">
                <a:latin typeface="+mn-ea"/>
                <a:ea typeface="+mn-ea"/>
              </a:rPr>
              <a:t>공포</a:t>
            </a:r>
            <a:r>
              <a:rPr lang="en-US" altLang="ko-KR" sz="1600" dirty="0">
                <a:latin typeface="+mn-ea"/>
                <a:ea typeface="+mn-ea"/>
              </a:rPr>
              <a:t>(2011. 3. 29.) </a:t>
            </a:r>
            <a:r>
              <a:rPr lang="ko-KR" altLang="en-US" sz="1600" dirty="0">
                <a:latin typeface="+mn-ea"/>
                <a:ea typeface="+mn-ea"/>
              </a:rPr>
              <a:t>후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년이 경과한 날로부터 시행</a:t>
            </a:r>
            <a:r>
              <a:rPr lang="en-US" altLang="ko-KR" sz="1600" dirty="0">
                <a:latin typeface="+mn-ea"/>
                <a:ea typeface="+mn-ea"/>
              </a:rPr>
              <a:t>(2012. 2. 29.)&gt;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가지고 있는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가장 대표적인 예는 열쇠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열쇠 외에도 신분증</a:t>
            </a:r>
            <a:r>
              <a:rPr lang="en-US" altLang="ko-KR" dirty="0"/>
              <a:t>, </a:t>
            </a:r>
            <a:r>
              <a:rPr lang="ko-KR" altLang="en-US" dirty="0"/>
              <a:t>여권</a:t>
            </a:r>
            <a:r>
              <a:rPr lang="en-US" altLang="ko-KR" dirty="0"/>
              <a:t>, </a:t>
            </a:r>
            <a:r>
              <a:rPr lang="ko-KR" altLang="en-US" dirty="0"/>
              <a:t>인증서</a:t>
            </a:r>
            <a:r>
              <a:rPr lang="en-US" altLang="ko-KR" dirty="0"/>
              <a:t>, </a:t>
            </a:r>
            <a:r>
              <a:rPr lang="ko-KR" altLang="en-US" dirty="0"/>
              <a:t>스마트카드 등이 있음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스마트카드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스마트카드의 </a:t>
            </a:r>
            <a:r>
              <a:rPr lang="en-US" altLang="ko-KR" dirty="0"/>
              <a:t>IC</a:t>
            </a:r>
            <a:r>
              <a:rPr lang="ko-KR" altLang="en-US" dirty="0"/>
              <a:t>카드 칩에 </a:t>
            </a:r>
            <a:r>
              <a:rPr lang="ko-KR" altLang="en-US" dirty="0" err="1"/>
              <a:t>개인을</a:t>
            </a:r>
            <a:r>
              <a:rPr lang="ko-KR" altLang="en-US" dirty="0"/>
              <a:t> 식별할 수 있는 코드 또는 현금카드와 같은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정보가 입력되어 있음</a:t>
            </a:r>
            <a:r>
              <a:rPr lang="en-US" altLang="ko-KR" dirty="0"/>
              <a:t>.</a:t>
            </a:r>
          </a:p>
        </p:txBody>
      </p:sp>
      <p:pic>
        <p:nvPicPr>
          <p:cNvPr id="1843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2439988"/>
            <a:ext cx="322897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인증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FFA8D-734F-4773-9D3A-49D29B35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그 자체</a:t>
            </a:r>
            <a:r>
              <a:rPr lang="en-US" altLang="ko-KR" dirty="0"/>
              <a:t>(</a:t>
            </a:r>
            <a:r>
              <a:rPr lang="ko-KR" altLang="en-US" dirty="0"/>
              <a:t>생체 인증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대체하거나 모방하기 어렵기 때문에 더욱더 중요한 인증 수단으로 자리잡을 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예정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현재 생체 인증에는 지문</a:t>
            </a:r>
            <a:r>
              <a:rPr lang="en-US" altLang="ko-KR" dirty="0"/>
              <a:t>, </a:t>
            </a:r>
            <a:r>
              <a:rPr lang="ko-KR" altLang="en-US" dirty="0"/>
              <a:t>홍채</a:t>
            </a:r>
            <a:r>
              <a:rPr lang="en-US" altLang="ko-KR" dirty="0"/>
              <a:t>, </a:t>
            </a:r>
            <a:r>
              <a:rPr lang="ko-KR" altLang="en-US" dirty="0"/>
              <a:t>망막</a:t>
            </a:r>
            <a:r>
              <a:rPr lang="en-US" altLang="ko-KR" dirty="0"/>
              <a:t>,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목소리</a:t>
            </a:r>
            <a:r>
              <a:rPr lang="en-US" altLang="ko-KR" dirty="0"/>
              <a:t>, DNA </a:t>
            </a:r>
            <a:r>
              <a:rPr lang="ko-KR" altLang="en-US" dirty="0"/>
              <a:t>등이 사용되고 있음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행위 기반의 인증 수단으로는 서명</a:t>
            </a:r>
            <a:r>
              <a:rPr lang="en-US" altLang="ko-KR" dirty="0"/>
              <a:t>, </a:t>
            </a:r>
            <a:r>
              <a:rPr lang="ko-KR" altLang="en-US" dirty="0"/>
              <a:t>키 누름 등이 있음</a:t>
            </a:r>
            <a:r>
              <a:rPr lang="en-US" altLang="ko-KR" dirty="0"/>
              <a:t>.</a:t>
            </a:r>
          </a:p>
        </p:txBody>
      </p:sp>
      <p:pic>
        <p:nvPicPr>
          <p:cNvPr id="19461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3213100"/>
            <a:ext cx="480695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2515295-52FE-4ED4-956A-BBF79EFD320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728</Words>
  <Application>Microsoft Office PowerPoint</Application>
  <PresentationFormat>화면 슬라이드 쇼(4:3)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굴림</vt:lpstr>
      <vt:lpstr>Arial</vt:lpstr>
      <vt:lpstr>+mj-lt</vt:lpstr>
      <vt:lpstr>Wingdings</vt:lpstr>
      <vt:lpstr>목판</vt:lpstr>
      <vt:lpstr>인증 기술과 접근 통제</vt:lpstr>
      <vt:lpstr>PowerPoint 프레젠테이션</vt:lpstr>
      <vt:lpstr>PowerPoint 프레젠테이션</vt:lpstr>
      <vt:lpstr>1.1 인증 방법</vt:lpstr>
      <vt:lpstr>1.1 인증 방법</vt:lpstr>
      <vt:lpstr>1.1 인증 방법</vt:lpstr>
      <vt:lpstr>1.1 인증 방법</vt:lpstr>
      <vt:lpstr>1.1 인증 방법</vt:lpstr>
      <vt:lpstr>1.1 인증 방법</vt:lpstr>
      <vt:lpstr>1.1 인증 방법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1.2 인증의 취약점 공격</vt:lpstr>
      <vt:lpstr>2. 접근 통제</vt:lpstr>
      <vt:lpstr>2. 접근 통제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PC</cp:lastModifiedBy>
  <cp:revision>461</cp:revision>
  <dcterms:created xsi:type="dcterms:W3CDTF">2012-07-11T10:23:22Z</dcterms:created>
  <dcterms:modified xsi:type="dcterms:W3CDTF">2022-01-09T04:08:36Z</dcterms:modified>
</cp:coreProperties>
</file>