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99" r:id="rId4"/>
    <p:sldId id="294" r:id="rId5"/>
    <p:sldId id="295" r:id="rId6"/>
    <p:sldId id="300" r:id="rId7"/>
    <p:sldId id="303" r:id="rId8"/>
    <p:sldId id="301" r:id="rId9"/>
    <p:sldId id="304" r:id="rId10"/>
    <p:sldId id="305" r:id="rId11"/>
    <p:sldId id="306" r:id="rId12"/>
    <p:sldId id="307" r:id="rId13"/>
    <p:sldId id="308" r:id="rId14"/>
    <p:sldId id="309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298" r:id="rId24"/>
    <p:sldId id="302" r:id="rId25"/>
    <p:sldId id="319" r:id="rId26"/>
  </p:sldIdLst>
  <p:sldSz cx="9144000" cy="5143500" type="screen16x9"/>
  <p:notesSz cx="6858000" cy="9144000"/>
  <p:embeddedFontLst>
    <p:embeddedFont>
      <p:font typeface="맑은 고딕" pitchFamily="50" charset="-127"/>
      <p:regular r:id="rId28"/>
      <p:bold r:id="rId29"/>
    </p:embeddedFont>
    <p:embeddedFont>
      <p:font typeface="G마켓 산스 TTF Bold" pitchFamily="2" charset="-127"/>
      <p:bold r:id="rId30"/>
    </p:embeddedFont>
    <p:embeddedFont>
      <p:font typeface="Lato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94" autoAdjust="0"/>
  </p:normalViewPr>
  <p:slideViewPr>
    <p:cSldViewPr snapToGrid="0">
      <p:cViewPr>
        <p:scale>
          <a:sx n="125" d="100"/>
          <a:sy n="125" d="100"/>
        </p:scale>
        <p:origin x="-1512" y="-4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39032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aa8f24fa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aa8f24fa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63944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aa8f24fa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aa8f24fa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5756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505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7227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077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preserve="1" userDrawn="1">
  <p:cSld name="1_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505\Desktop\3조_호텔예약프로그램(장용범, 김태호, 신우현)\ppt배경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6" t="11406" r="3639" b="6875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2;p5"/>
          <p:cNvSpPr/>
          <p:nvPr userDrawn="1"/>
        </p:nvSpPr>
        <p:spPr>
          <a:xfrm>
            <a:off x="0" y="465570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직사각형 1"/>
          <p:cNvSpPr/>
          <p:nvPr userDrawn="1"/>
        </p:nvSpPr>
        <p:spPr>
          <a:xfrm>
            <a:off x="0" y="487800"/>
            <a:ext cx="9144000" cy="41679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876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32;p5"/>
          <p:cNvSpPr/>
          <p:nvPr userDrawn="1"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33;p5"/>
          <p:cNvGrpSpPr/>
          <p:nvPr userDrawn="1"/>
        </p:nvGrpSpPr>
        <p:grpSpPr>
          <a:xfrm>
            <a:off x="363667" y="1145429"/>
            <a:ext cx="745763" cy="45826"/>
            <a:chOff x="4580561" y="2589004"/>
            <a:chExt cx="1064464" cy="25200"/>
          </a:xfrm>
        </p:grpSpPr>
        <p:sp>
          <p:nvSpPr>
            <p:cNvPr id="10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36;p5"/>
          <p:cNvSpPr txBox="1">
            <a:spLocks noGrp="1"/>
          </p:cNvSpPr>
          <p:nvPr>
            <p:ph type="title"/>
          </p:nvPr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3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79224" y="46832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4" name="Picture 2" descr="C:\Users\505\Downloads\1496677256-3_8463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212" y="71434"/>
            <a:ext cx="344932" cy="34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userDrawn="1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 userDrawn="1"/>
        </p:nvSpPr>
        <p:spPr>
          <a:xfrm>
            <a:off x="0" y="0"/>
            <a:ext cx="2619375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2;p5"/>
          <p:cNvSpPr/>
          <p:nvPr userDrawn="1"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33;p5"/>
          <p:cNvGrpSpPr/>
          <p:nvPr userDrawn="1"/>
        </p:nvGrpSpPr>
        <p:grpSpPr>
          <a:xfrm>
            <a:off x="363667" y="1145429"/>
            <a:ext cx="745763" cy="45826"/>
            <a:chOff x="4580561" y="2589004"/>
            <a:chExt cx="1064464" cy="25200"/>
          </a:xfrm>
        </p:grpSpPr>
        <p:sp>
          <p:nvSpPr>
            <p:cNvPr id="12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36;p5"/>
          <p:cNvSpPr txBox="1">
            <a:spLocks noGrp="1"/>
          </p:cNvSpPr>
          <p:nvPr>
            <p:ph type="title"/>
          </p:nvPr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7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79224" y="46832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8" name="Picture 2" descr="C:\Users\505\Downloads\1496677256-3_8463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212" y="71434"/>
            <a:ext cx="344932" cy="34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2;p5"/>
          <p:cNvSpPr/>
          <p:nvPr userDrawn="1"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33;p5"/>
          <p:cNvGrpSpPr/>
          <p:nvPr userDrawn="1"/>
        </p:nvGrpSpPr>
        <p:grpSpPr>
          <a:xfrm>
            <a:off x="363667" y="1145429"/>
            <a:ext cx="745763" cy="45826"/>
            <a:chOff x="4580561" y="2589004"/>
            <a:chExt cx="1064464" cy="25200"/>
          </a:xfrm>
        </p:grpSpPr>
        <p:sp>
          <p:nvSpPr>
            <p:cNvPr id="11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36;p5"/>
          <p:cNvSpPr txBox="1">
            <a:spLocks noGrp="1"/>
          </p:cNvSpPr>
          <p:nvPr>
            <p:ph type="title"/>
          </p:nvPr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5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79224" y="46832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6" name="Picture 2" descr="C:\Users\505\Downloads\1496677256-3_8463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212" y="71434"/>
            <a:ext cx="344932" cy="34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32;p5"/>
          <p:cNvSpPr/>
          <p:nvPr userDrawn="1"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32;p5"/>
          <p:cNvSpPr/>
          <p:nvPr userDrawn="1"/>
        </p:nvSpPr>
        <p:spPr>
          <a:xfrm>
            <a:off x="0" y="465570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48" r:id="rId2"/>
    <p:sldLayoutId id="2147483655" r:id="rId3"/>
    <p:sldLayoutId id="2147483650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1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505\Desktop\3조_호텔예약프로그램(장용범, 김태호, 신우현)\ppt배경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9"/>
          <a:stretch/>
        </p:blipFill>
        <p:spPr bwMode="auto">
          <a:xfrm>
            <a:off x="0" y="-65604"/>
            <a:ext cx="9144000" cy="520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0" y="-65604"/>
            <a:ext cx="9144000" cy="5209104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blipFill>
                <a:blip r:embed="rId4"/>
                <a:tile tx="0" ty="0" sx="100000" sy="100000" flip="none" algn="tl"/>
              </a:blip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07358" y="1322267"/>
            <a:ext cx="65149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Hotel Reservation </a:t>
            </a:r>
            <a:r>
              <a:rPr lang="en-US" altLang="ko-KR" sz="4000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</a:p>
          <a:p>
            <a:pPr algn="ctr"/>
            <a:r>
              <a:rPr lang="en-US" altLang="ko-KR" sz="2400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JAVA </a:t>
            </a:r>
            <a:r>
              <a:rPr lang="en-US" altLang="ko-KR" sz="2400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altLang="ko-KR" sz="2400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onsole Project - </a:t>
            </a:r>
            <a:endParaRPr lang="en-US" altLang="ko-KR" sz="2400" b="1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4294967295"/>
          </p:nvPr>
        </p:nvSpPr>
        <p:spPr>
          <a:xfrm>
            <a:off x="100281" y="4201551"/>
            <a:ext cx="2858623" cy="843964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Font typeface="Arial"/>
              <a:buNone/>
            </a:pPr>
            <a:r>
              <a:rPr lang="en-US" altLang="ko-KR" sz="1600" dirty="0">
                <a:solidFill>
                  <a:schemeClr val="bg2"/>
                </a:solidFill>
              </a:rPr>
              <a:t>3</a:t>
            </a:r>
            <a:r>
              <a:rPr lang="ko-KR" altLang="en-US" sz="1600" dirty="0">
                <a:solidFill>
                  <a:schemeClr val="bg2"/>
                </a:solidFill>
              </a:rPr>
              <a:t>조</a:t>
            </a:r>
            <a:endParaRPr lang="en-US" altLang="ko-KR" sz="1600" dirty="0">
              <a:solidFill>
                <a:schemeClr val="bg2"/>
              </a:solidFill>
            </a:endParaRPr>
          </a:p>
          <a:p>
            <a:pPr marL="0" lvl="0" indent="0">
              <a:buFont typeface="Arial"/>
              <a:buNone/>
            </a:pPr>
            <a:r>
              <a:rPr lang="ko-KR" altLang="en-US" sz="1600" dirty="0">
                <a:solidFill>
                  <a:schemeClr val="bg2"/>
                </a:solidFill>
              </a:rPr>
              <a:t>팀원 </a:t>
            </a:r>
            <a:r>
              <a:rPr lang="en-US" altLang="ko-KR" sz="1600" dirty="0">
                <a:solidFill>
                  <a:schemeClr val="bg2"/>
                </a:solidFill>
              </a:rPr>
              <a:t>: </a:t>
            </a:r>
            <a:r>
              <a:rPr lang="ko-KR" altLang="en-US" sz="1600" dirty="0">
                <a:solidFill>
                  <a:schemeClr val="bg2"/>
                </a:solidFill>
              </a:rPr>
              <a:t>장용범</a:t>
            </a:r>
            <a:r>
              <a:rPr lang="en-US" altLang="ko-KR" sz="1600" dirty="0">
                <a:solidFill>
                  <a:schemeClr val="bg2"/>
                </a:solidFill>
              </a:rPr>
              <a:t>, </a:t>
            </a:r>
            <a:r>
              <a:rPr lang="ko-KR" altLang="en-US" sz="1600" dirty="0">
                <a:solidFill>
                  <a:schemeClr val="bg2"/>
                </a:solidFill>
              </a:rPr>
              <a:t>신우현</a:t>
            </a:r>
            <a:r>
              <a:rPr lang="en-US" altLang="ko-KR" sz="1600" dirty="0">
                <a:solidFill>
                  <a:schemeClr val="bg2"/>
                </a:solidFill>
              </a:rPr>
              <a:t>, </a:t>
            </a:r>
            <a:r>
              <a:rPr lang="ko-KR" altLang="en-US" sz="1600" dirty="0">
                <a:solidFill>
                  <a:schemeClr val="bg2"/>
                </a:solidFill>
              </a:rPr>
              <a:t>김태호</a:t>
            </a:r>
            <a:endParaRPr lang="en-US" altLang="ko-KR" sz="1600" dirty="0">
              <a:solidFill>
                <a:schemeClr val="bg2"/>
              </a:solidFill>
            </a:endParaRPr>
          </a:p>
          <a:p>
            <a:pPr marL="0" lvl="0" indent="0">
              <a:buFont typeface="Arial"/>
              <a:buNone/>
            </a:pPr>
            <a:r>
              <a:rPr lang="en-US" sz="1600" dirty="0">
                <a:solidFill>
                  <a:schemeClr val="bg2"/>
                </a:solidFill>
              </a:rPr>
              <a:t>2021.10.27</a:t>
            </a:r>
            <a:endParaRPr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0;p16"/>
          <p:cNvSpPr txBox="1">
            <a:spLocks/>
          </p:cNvSpPr>
          <p:nvPr/>
        </p:nvSpPr>
        <p:spPr>
          <a:xfrm>
            <a:off x="2951" y="1261274"/>
            <a:ext cx="317379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600" dirty="0" smtClean="0"/>
              <a:t>2-3) Hotel </a:t>
            </a:r>
            <a:r>
              <a:rPr lang="en-US" altLang="ko-KR" sz="1600" dirty="0" smtClean="0"/>
              <a:t>interface -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주요코드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/>
            </a:r>
            <a:br>
              <a:rPr lang="en-US" altLang="ko-KR" sz="1600" b="1" dirty="0" smtClean="0">
                <a:solidFill>
                  <a:srgbClr val="FF0000"/>
                </a:solidFill>
              </a:rPr>
            </a:br>
            <a:endParaRPr lang="en-US" altLang="ko-KR" sz="1600" b="1" dirty="0">
              <a:solidFill>
                <a:srgbClr val="FF0000"/>
              </a:solidFill>
            </a:endParaRPr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60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>- 1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추상 </a:t>
            </a:r>
            <a:r>
              <a:rPr lang="ko-KR" altLang="en-US" sz="1050" dirty="0" err="1" smtClean="0"/>
              <a:t>메소드</a:t>
            </a:r>
            <a:r>
              <a:rPr lang="ko-KR" altLang="en-US" sz="1050" dirty="0" smtClean="0"/>
              <a:t>  선언</a:t>
            </a: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900" dirty="0" smtClean="0"/>
              <a:t>      (</a:t>
            </a:r>
            <a:r>
              <a:rPr lang="ko-KR" altLang="en-US" sz="900" dirty="0" smtClean="0"/>
              <a:t>예약등록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예약취소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본인예약조회 </a:t>
            </a:r>
            <a:r>
              <a:rPr lang="en-US" altLang="ko-KR" sz="900" dirty="0" smtClean="0"/>
              <a:t>/ </a:t>
            </a:r>
            <a:br>
              <a:rPr lang="en-US" altLang="ko-KR" sz="900" dirty="0" smtClean="0"/>
            </a:br>
            <a:r>
              <a:rPr lang="en-US" altLang="ko-KR" sz="900" dirty="0" smtClean="0"/>
              <a:t>        </a:t>
            </a:r>
            <a:r>
              <a:rPr lang="ko-KR" altLang="en-US" sz="900" dirty="0" smtClean="0"/>
              <a:t>전체예약현황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회</a:t>
            </a:r>
            <a:r>
              <a:rPr lang="ko-KR" altLang="en-US" sz="900" dirty="0"/>
              <a:t>원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전체예약현황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관리자</a:t>
            </a:r>
            <a:r>
              <a:rPr lang="en-US" altLang="ko-KR" sz="900" dirty="0" smtClean="0"/>
              <a:t>) )</a:t>
            </a:r>
            <a:endParaRPr lang="en-US" altLang="ko-KR" sz="90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>- 2. </a:t>
            </a:r>
            <a:r>
              <a:rPr lang="ko-KR" altLang="en-US" sz="1050" dirty="0" smtClean="0"/>
              <a:t>호텔예약  </a:t>
            </a:r>
            <a:r>
              <a:rPr lang="en-US" altLang="ko-KR" sz="1050" dirty="0" smtClean="0"/>
              <a:t>(Interface )</a:t>
            </a:r>
            <a:br>
              <a:rPr lang="en-US" altLang="ko-KR" sz="1050" dirty="0" smtClean="0"/>
            </a:br>
            <a:r>
              <a:rPr lang="en-US" altLang="ko-KR" sz="1050" dirty="0" smtClean="0"/>
              <a:t>	&gt; </a:t>
            </a:r>
            <a:r>
              <a:rPr lang="ko-KR" altLang="en-US" sz="1050" dirty="0" smtClean="0"/>
              <a:t>호텔</a:t>
            </a:r>
            <a:r>
              <a:rPr lang="en-US" altLang="ko-KR" sz="1050" dirty="0" smtClean="0"/>
              <a:t>TOTAL(Implements) </a:t>
            </a:r>
            <a:br>
              <a:rPr lang="en-US" altLang="ko-KR" sz="1050" dirty="0" smtClean="0"/>
            </a:br>
            <a:r>
              <a:rPr lang="en-US" altLang="ko-KR" sz="1050" dirty="0" smtClean="0"/>
              <a:t>	                  &gt; </a:t>
            </a:r>
            <a:r>
              <a:rPr lang="ko-KR" altLang="en-US" sz="1050" dirty="0" smtClean="0"/>
              <a:t>호텔</a:t>
            </a:r>
            <a:r>
              <a:rPr lang="en-US" altLang="ko-KR" sz="1050" dirty="0" smtClean="0"/>
              <a:t>1,2,3 (extends)</a:t>
            </a:r>
            <a:endParaRPr lang="ko-KR" altLang="en-US" sz="105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200" dirty="0"/>
              <a:t>2. </a:t>
            </a:r>
            <a:r>
              <a:rPr lang="ko-KR" altLang="en-US" sz="2200" dirty="0"/>
              <a:t>코드설계</a:t>
            </a:r>
            <a:endParaRPr lang="ko-KR" altLang="en-US" sz="22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0359" y="4748213"/>
            <a:ext cx="1697491" cy="309215"/>
          </a:xfrm>
          <a:prstGeom prst="roundRect">
            <a:avLst/>
          </a:prstGeom>
          <a:solidFill>
            <a:schemeClr val="lt1">
              <a:alpha val="5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600" dirty="0" smtClean="0"/>
              <a:t>4. Hotel </a:t>
            </a:r>
            <a:r>
              <a:rPr lang="ko-KR" altLang="en-US" sz="600" dirty="0" smtClean="0"/>
              <a:t>인터페이스</a:t>
            </a:r>
            <a:endParaRPr lang="ko-KR" altLang="en-US" sz="6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0359" y="4748213"/>
            <a:ext cx="616047" cy="30921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C(</a:t>
            </a:r>
            <a:r>
              <a:rPr lang="ko-KR" altLang="en-US" sz="800" dirty="0" smtClean="0"/>
              <a:t>제어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378" y="1487805"/>
            <a:ext cx="450532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79224" y="46832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017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0;p16"/>
          <p:cNvSpPr txBox="1">
            <a:spLocks/>
          </p:cNvSpPr>
          <p:nvPr/>
        </p:nvSpPr>
        <p:spPr>
          <a:xfrm>
            <a:off x="2951" y="1261274"/>
            <a:ext cx="317379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600" dirty="0" smtClean="0"/>
              <a:t>2-4) Member class</a:t>
            </a:r>
            <a:endParaRPr lang="en-US" altLang="ko-KR" sz="1600" dirty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60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>- 1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호텔 예약을 위한 회원관리 구성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    (1) </a:t>
            </a:r>
            <a:r>
              <a:rPr lang="ko-KR" altLang="en-US" sz="1050" dirty="0" smtClean="0"/>
              <a:t>필드 </a:t>
            </a:r>
            <a:r>
              <a:rPr lang="en-US" altLang="ko-KR" sz="1050" dirty="0"/>
              <a:t/>
            </a:r>
            <a:br>
              <a:rPr lang="en-US" altLang="ko-KR" sz="1050" dirty="0"/>
            </a:br>
            <a:r>
              <a:rPr lang="en-US" altLang="ko-KR" sz="1050" dirty="0"/>
              <a:t> </a:t>
            </a:r>
            <a:r>
              <a:rPr lang="en-US" altLang="ko-KR" sz="1050" dirty="0" smtClean="0"/>
              <a:t>   (2) </a:t>
            </a:r>
            <a:r>
              <a:rPr lang="ko-KR" altLang="en-US" sz="1050" dirty="0" err="1" smtClean="0"/>
              <a:t>생성</a:t>
            </a:r>
            <a:r>
              <a:rPr lang="ko-KR" altLang="en-US" sz="1050" dirty="0" err="1"/>
              <a:t>자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    (3) </a:t>
            </a:r>
            <a:r>
              <a:rPr lang="ko-KR" altLang="en-US" sz="1050" dirty="0" err="1" smtClean="0"/>
              <a:t>메소드</a:t>
            </a: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endParaRPr lang="ko-KR" altLang="en-US" sz="105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200" dirty="0"/>
              <a:t>2. </a:t>
            </a:r>
            <a:r>
              <a:rPr lang="ko-KR" altLang="en-US" sz="2200" dirty="0"/>
              <a:t>코드설계</a:t>
            </a:r>
            <a:endParaRPr lang="ko-KR" altLang="en-US" sz="22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50359" y="4744150"/>
            <a:ext cx="1697490" cy="333265"/>
          </a:xfrm>
          <a:prstGeom prst="roundRect">
            <a:avLst/>
          </a:prstGeom>
          <a:solidFill>
            <a:schemeClr val="lt1">
              <a:alpha val="5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600" dirty="0"/>
              <a:t>2. Member class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50359" y="4744152"/>
            <a:ext cx="695461" cy="33326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M(</a:t>
            </a:r>
            <a:r>
              <a:rPr lang="ko-KR" altLang="en-US" sz="800" dirty="0"/>
              <a:t>데이터</a:t>
            </a:r>
            <a:r>
              <a:rPr lang="en-US" altLang="ko-KR" sz="800" dirty="0"/>
              <a:t>)</a:t>
            </a:r>
            <a:br>
              <a:rPr lang="en-US" altLang="ko-KR" sz="800" dirty="0"/>
            </a:br>
            <a:r>
              <a:rPr lang="en-US" altLang="ko-KR" sz="800" dirty="0" smtClean="0"/>
              <a:t>*database</a:t>
            </a:r>
            <a:endParaRPr lang="ko-KR" altLang="en-US" sz="800" dirty="0"/>
          </a:p>
        </p:txBody>
      </p:sp>
      <p:sp>
        <p:nvSpPr>
          <p:cNvPr id="10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79224" y="46832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11</a:t>
            </a:fld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745"/>
          <a:stretch/>
        </p:blipFill>
        <p:spPr bwMode="auto">
          <a:xfrm>
            <a:off x="2617688" y="947849"/>
            <a:ext cx="4040926" cy="2626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15" r="41423" b="49"/>
          <a:stretch/>
        </p:blipFill>
        <p:spPr bwMode="auto">
          <a:xfrm>
            <a:off x="6658614" y="947849"/>
            <a:ext cx="2367034" cy="343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843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0;p16"/>
          <p:cNvSpPr txBox="1">
            <a:spLocks/>
          </p:cNvSpPr>
          <p:nvPr/>
        </p:nvSpPr>
        <p:spPr>
          <a:xfrm>
            <a:off x="2951" y="1261274"/>
            <a:ext cx="317379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600" dirty="0" smtClean="0"/>
              <a:t>2-5) </a:t>
            </a:r>
            <a:r>
              <a:rPr lang="ko-KR" altLang="en-US" sz="1600" dirty="0" smtClean="0"/>
              <a:t>호텔</a:t>
            </a:r>
            <a:r>
              <a:rPr lang="en-US" altLang="ko-KR" sz="1600" dirty="0" smtClean="0"/>
              <a:t>TOTAL class</a:t>
            </a:r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60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>- 1. </a:t>
            </a:r>
            <a:r>
              <a:rPr lang="ko-KR" altLang="en-US" sz="1050" dirty="0" smtClean="0"/>
              <a:t>호텔 예약을 위한 주요 </a:t>
            </a:r>
            <a:r>
              <a:rPr lang="ko-KR" altLang="en-US" sz="1050" dirty="0" err="1" smtClean="0"/>
              <a:t>메소드</a:t>
            </a:r>
            <a:r>
              <a:rPr lang="ko-KR" altLang="en-US" sz="1050" dirty="0" smtClean="0"/>
              <a:t> 설계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- 2. 3</a:t>
            </a:r>
            <a:r>
              <a:rPr lang="ko-KR" altLang="en-US" sz="1050" dirty="0" smtClean="0"/>
              <a:t>종류의 호텔 </a:t>
            </a:r>
            <a:r>
              <a:rPr lang="en-US" altLang="ko-KR" sz="1050" dirty="0" smtClean="0"/>
              <a:t>3type</a:t>
            </a:r>
            <a:r>
              <a:rPr lang="ko-KR" altLang="en-US" sz="1050" dirty="0" smtClean="0"/>
              <a:t>의 방을 구현하기 위해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> =&gt; String room [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hotelch</a:t>
            </a:r>
            <a:r>
              <a:rPr lang="en-US" altLang="ko-KR" sz="1050" dirty="0" smtClean="0"/>
              <a:t>][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roomch</a:t>
            </a:r>
            <a:r>
              <a:rPr lang="en-US" altLang="ko-KR" sz="1050" dirty="0" smtClean="0"/>
              <a:t>] </a:t>
            </a:r>
            <a:r>
              <a:rPr lang="ko-KR" altLang="en-US" sz="1050" dirty="0" smtClean="0"/>
              <a:t>배열</a:t>
            </a: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/>
              <a:t> =&gt; </a:t>
            </a:r>
            <a:r>
              <a:rPr lang="ko-KR" altLang="en-US" sz="1050" dirty="0" smtClean="0"/>
              <a:t>출력 시 예약 전</a:t>
            </a:r>
            <a:r>
              <a:rPr lang="en-US" altLang="ko-KR" sz="1050" dirty="0" smtClean="0"/>
              <a:t>/ </a:t>
            </a:r>
            <a:r>
              <a:rPr lang="ko-KR" altLang="en-US" sz="1050" dirty="0" smtClean="0"/>
              <a:t>후의  상황을  표시하기 위해 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      </a:t>
            </a:r>
            <a:r>
              <a:rPr lang="ko-KR" altLang="en-US" sz="1050" dirty="0" err="1" smtClean="0"/>
              <a:t>빈공간을</a:t>
            </a:r>
            <a:r>
              <a:rPr lang="ko-KR" altLang="en-US" sz="1050" dirty="0" smtClean="0"/>
              <a:t> 허용하는 배열로 설정</a:t>
            </a:r>
            <a:r>
              <a:rPr lang="en-US" altLang="ko-KR" sz="1050" dirty="0" smtClean="0"/>
              <a:t>.</a:t>
            </a:r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> =&gt; Hotel (1~3) </a:t>
            </a:r>
            <a:r>
              <a:rPr lang="ko-KR" altLang="en-US" sz="1050" dirty="0" smtClean="0"/>
              <a:t>각 객체로 상속을 </a:t>
            </a:r>
            <a:r>
              <a:rPr lang="ko-KR" altLang="en-US" sz="1050" dirty="0" err="1" smtClean="0"/>
              <a:t>주기위함</a:t>
            </a: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endParaRPr lang="ko-KR" altLang="en-US" sz="105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200" dirty="0"/>
              <a:t>2. </a:t>
            </a:r>
            <a:r>
              <a:rPr lang="ko-KR" altLang="en-US" sz="2200" dirty="0"/>
              <a:t>코드설계</a:t>
            </a:r>
            <a:endParaRPr lang="ko-KR" altLang="en-US" sz="22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50359" y="4744150"/>
            <a:ext cx="1697490" cy="333265"/>
          </a:xfrm>
          <a:prstGeom prst="roundRect">
            <a:avLst/>
          </a:prstGeom>
          <a:solidFill>
            <a:schemeClr val="lt1">
              <a:alpha val="5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600" dirty="0" smtClean="0"/>
              <a:t>5. </a:t>
            </a:r>
            <a:r>
              <a:rPr lang="en-US" altLang="ko-KR" sz="600" dirty="0"/>
              <a:t>Member class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50359" y="4744152"/>
            <a:ext cx="695461" cy="33326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M(</a:t>
            </a:r>
            <a:r>
              <a:rPr lang="ko-KR" altLang="en-US" sz="800" dirty="0"/>
              <a:t>데이터</a:t>
            </a:r>
            <a:r>
              <a:rPr lang="en-US" altLang="ko-KR" sz="800" dirty="0"/>
              <a:t>)</a:t>
            </a:r>
            <a:br>
              <a:rPr lang="en-US" altLang="ko-KR" sz="800" dirty="0"/>
            </a:br>
            <a:r>
              <a:rPr lang="en-US" altLang="ko-KR" sz="800" dirty="0" smtClean="0"/>
              <a:t>*database</a:t>
            </a:r>
            <a:endParaRPr lang="ko-KR" altLang="en-US" sz="800" dirty="0"/>
          </a:p>
        </p:txBody>
      </p:sp>
      <p:sp>
        <p:nvSpPr>
          <p:cNvPr id="10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79224" y="46832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12</a:t>
            </a:fld>
            <a:endParaRPr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505" y="433387"/>
            <a:ext cx="2817495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139" y="433387"/>
            <a:ext cx="3410365" cy="321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83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0;p16"/>
          <p:cNvSpPr txBox="1">
            <a:spLocks/>
          </p:cNvSpPr>
          <p:nvPr/>
        </p:nvSpPr>
        <p:spPr>
          <a:xfrm>
            <a:off x="2951" y="1261274"/>
            <a:ext cx="317379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600" dirty="0"/>
              <a:t>2-‘</a:t>
            </a:r>
            <a:r>
              <a:rPr lang="en-US" altLang="ko-KR" sz="1600" dirty="0" smtClean="0"/>
              <a:t>6~8</a:t>
            </a:r>
            <a:r>
              <a:rPr lang="en-US" altLang="ko-KR" sz="1600" dirty="0"/>
              <a:t>’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호텔</a:t>
            </a:r>
            <a:r>
              <a:rPr lang="en-US" altLang="ko-KR" sz="1600" dirty="0" smtClean="0"/>
              <a:t>1~3 class</a:t>
            </a:r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>- 1. </a:t>
            </a:r>
            <a:r>
              <a:rPr lang="ko-KR" altLang="en-US" sz="1050" dirty="0" smtClean="0"/>
              <a:t>상속받은 호텔</a:t>
            </a:r>
            <a:r>
              <a:rPr lang="en-US" altLang="ko-KR" sz="1050" dirty="0" smtClean="0"/>
              <a:t>Total </a:t>
            </a:r>
            <a:r>
              <a:rPr lang="ko-KR" altLang="en-US" sz="1050" dirty="0" smtClean="0"/>
              <a:t>의 </a:t>
            </a:r>
            <a:r>
              <a:rPr lang="en-US" altLang="ko-KR" sz="1050" dirty="0" smtClean="0"/>
              <a:t>room </a:t>
            </a:r>
            <a:r>
              <a:rPr lang="ko-KR" altLang="en-US" sz="1050" dirty="0" smtClean="0"/>
              <a:t>변수의</a:t>
            </a:r>
            <a:r>
              <a:rPr lang="en-US" altLang="ko-KR" sz="1050" dirty="0" smtClean="0"/>
              <a:t> </a:t>
            </a:r>
            <a:br>
              <a:rPr lang="en-US" altLang="ko-KR" sz="1050" dirty="0" smtClean="0"/>
            </a:br>
            <a:r>
              <a:rPr lang="en-US" altLang="ko-KR" sz="1050" dirty="0" smtClean="0"/>
              <a:t>  room </a:t>
            </a:r>
            <a:r>
              <a:rPr lang="en-US" altLang="ko-KR" sz="1050" dirty="0"/>
              <a:t>[</a:t>
            </a:r>
            <a:r>
              <a:rPr lang="en-US" altLang="ko-KR" sz="1050" dirty="0" err="1">
                <a:solidFill>
                  <a:schemeClr val="bg2"/>
                </a:solidFill>
              </a:rPr>
              <a:t>hotelch</a:t>
            </a:r>
            <a:r>
              <a:rPr lang="en-US" altLang="ko-KR" sz="1050" dirty="0"/>
              <a:t>][</a:t>
            </a:r>
            <a:r>
              <a:rPr lang="en-US" altLang="ko-KR" sz="1050" dirty="0" err="1">
                <a:solidFill>
                  <a:srgbClr val="FF0000"/>
                </a:solidFill>
              </a:rPr>
              <a:t>roomch</a:t>
            </a:r>
            <a:r>
              <a:rPr lang="en-US" altLang="ko-KR" sz="1050" dirty="0" smtClean="0"/>
              <a:t>] </a:t>
            </a:r>
            <a:r>
              <a:rPr lang="ko-KR" altLang="en-US" sz="1050" dirty="0" smtClean="0"/>
              <a:t>에서</a:t>
            </a:r>
            <a:r>
              <a:rPr lang="en-US" altLang="ko-KR" sz="1050" dirty="0"/>
              <a:t/>
            </a:r>
            <a:br>
              <a:rPr lang="en-US" altLang="ko-KR" sz="1050" dirty="0"/>
            </a:br>
            <a:r>
              <a:rPr lang="en-US" altLang="ko-KR" sz="1050" dirty="0" smtClean="0">
                <a:solidFill>
                  <a:schemeClr val="bg2"/>
                </a:solidFill>
              </a:rPr>
              <a:t>  </a:t>
            </a:r>
            <a:r>
              <a:rPr lang="en-US" altLang="ko-KR" sz="1050" dirty="0" err="1" smtClean="0">
                <a:solidFill>
                  <a:schemeClr val="bg2"/>
                </a:solidFill>
              </a:rPr>
              <a:t>roomch</a:t>
            </a:r>
            <a:r>
              <a:rPr lang="ko-KR" altLang="en-US" sz="1050" dirty="0" smtClean="0">
                <a:solidFill>
                  <a:schemeClr val="bg2"/>
                </a:solidFill>
              </a:rPr>
              <a:t>의 </a:t>
            </a:r>
            <a:r>
              <a:rPr lang="en-US" altLang="ko-KR" sz="1050" dirty="0" smtClean="0">
                <a:solidFill>
                  <a:srgbClr val="FF0000"/>
                </a:solidFill>
              </a:rPr>
              <a:t>3</a:t>
            </a:r>
            <a:r>
              <a:rPr lang="ko-KR" altLang="en-US" sz="1050" dirty="0" smtClean="0">
                <a:solidFill>
                  <a:srgbClr val="FF0000"/>
                </a:solidFill>
              </a:rPr>
              <a:t>가지 </a:t>
            </a:r>
            <a:r>
              <a:rPr lang="ko-KR" altLang="en-US" sz="1050" dirty="0" err="1" smtClean="0">
                <a:solidFill>
                  <a:srgbClr val="FF0000"/>
                </a:solidFill>
              </a:rPr>
              <a:t>방타입</a:t>
            </a:r>
            <a:r>
              <a:rPr lang="en-US" altLang="ko-KR" sz="1050" dirty="0" smtClean="0">
                <a:solidFill>
                  <a:srgbClr val="FF0000"/>
                </a:solidFill>
              </a:rPr>
              <a:t/>
            </a:r>
            <a:br>
              <a:rPr lang="en-US" altLang="ko-KR" sz="1050" dirty="0" smtClean="0">
                <a:solidFill>
                  <a:srgbClr val="FF0000"/>
                </a:solidFill>
              </a:rPr>
            </a:br>
            <a:r>
              <a:rPr lang="en-US" altLang="ko-KR" sz="1050" dirty="0" smtClean="0">
                <a:solidFill>
                  <a:schemeClr val="bg2"/>
                </a:solidFill>
              </a:rPr>
              <a:t>   &lt; </a:t>
            </a:r>
            <a:r>
              <a:rPr lang="ko-KR" altLang="en-US" sz="1050" dirty="0" err="1" smtClean="0">
                <a:solidFill>
                  <a:schemeClr val="bg2"/>
                </a:solidFill>
              </a:rPr>
              <a:t>스위트룸</a:t>
            </a:r>
            <a:r>
              <a:rPr lang="ko-KR" altLang="en-US" sz="1050" dirty="0" smtClean="0">
                <a:solidFill>
                  <a:schemeClr val="bg2"/>
                </a:solidFill>
              </a:rPr>
              <a:t> </a:t>
            </a:r>
            <a:r>
              <a:rPr lang="en-US" altLang="ko-KR" sz="1050" dirty="0" smtClean="0">
                <a:solidFill>
                  <a:schemeClr val="bg2"/>
                </a:solidFill>
              </a:rPr>
              <a:t>/ </a:t>
            </a:r>
            <a:r>
              <a:rPr lang="ko-KR" altLang="en-US" sz="1050" dirty="0" err="1" smtClean="0">
                <a:solidFill>
                  <a:schemeClr val="bg2"/>
                </a:solidFill>
              </a:rPr>
              <a:t>디럭스룸</a:t>
            </a:r>
            <a:r>
              <a:rPr lang="ko-KR" altLang="en-US" sz="1050" dirty="0" smtClean="0">
                <a:solidFill>
                  <a:schemeClr val="bg2"/>
                </a:solidFill>
              </a:rPr>
              <a:t> </a:t>
            </a:r>
            <a:r>
              <a:rPr lang="en-US" altLang="ko-KR" sz="1050" dirty="0" smtClean="0">
                <a:solidFill>
                  <a:schemeClr val="bg2"/>
                </a:solidFill>
              </a:rPr>
              <a:t>/ </a:t>
            </a:r>
            <a:r>
              <a:rPr lang="ko-KR" altLang="en-US" sz="1050" dirty="0" err="1" smtClean="0">
                <a:solidFill>
                  <a:schemeClr val="bg2"/>
                </a:solidFill>
              </a:rPr>
              <a:t>스탠다드룸</a:t>
            </a:r>
            <a:r>
              <a:rPr lang="ko-KR" altLang="en-US" sz="1050" dirty="0" smtClean="0">
                <a:solidFill>
                  <a:schemeClr val="bg2"/>
                </a:solidFill>
              </a:rPr>
              <a:t> </a:t>
            </a:r>
            <a:r>
              <a:rPr lang="en-US" altLang="ko-KR" sz="1050" dirty="0" smtClean="0">
                <a:solidFill>
                  <a:schemeClr val="bg2"/>
                </a:solidFill>
              </a:rPr>
              <a:t>&gt; </a:t>
            </a:r>
            <a:r>
              <a:rPr lang="ko-KR" altLang="en-US" sz="1050" dirty="0" smtClean="0">
                <a:solidFill>
                  <a:schemeClr val="bg2"/>
                </a:solidFill>
              </a:rPr>
              <a:t>을 </a:t>
            </a:r>
            <a:endParaRPr lang="en-US" altLang="ko-KR" sz="1050" dirty="0" smtClean="0">
              <a:solidFill>
                <a:schemeClr val="bg2"/>
              </a:solidFill>
            </a:endParaRPr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ko-KR" altLang="en-US" sz="1050" dirty="0" smtClean="0">
                <a:solidFill>
                  <a:schemeClr val="bg2"/>
                </a:solidFill>
              </a:rPr>
              <a:t>호텔</a:t>
            </a:r>
            <a:r>
              <a:rPr lang="en-US" altLang="ko-KR" sz="1050" dirty="0" smtClean="0">
                <a:solidFill>
                  <a:schemeClr val="bg2"/>
                </a:solidFill>
              </a:rPr>
              <a:t>(1, 2, 3)</a:t>
            </a:r>
            <a:r>
              <a:rPr lang="ko-KR" altLang="en-US" sz="1050" dirty="0" smtClean="0">
                <a:solidFill>
                  <a:schemeClr val="bg2"/>
                </a:solidFill>
              </a:rPr>
              <a:t>별로 적용</a:t>
            </a:r>
            <a:endParaRPr lang="en-US" altLang="ko-KR" sz="1050" dirty="0" smtClean="0">
              <a:solidFill>
                <a:schemeClr val="bg2"/>
              </a:solidFill>
            </a:endParaRPr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ko-KR" altLang="en-US" sz="1050" dirty="0" smtClean="0"/>
              <a:t>호텔</a:t>
            </a:r>
            <a:r>
              <a:rPr lang="en-US" altLang="ko-KR" sz="1050" dirty="0" smtClean="0"/>
              <a:t>1 :  room [0][i=1,i=2,i=3] </a:t>
            </a:r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ko-KR" altLang="en-US" sz="1050" dirty="0" smtClean="0"/>
              <a:t>호텔</a:t>
            </a:r>
            <a:r>
              <a:rPr lang="en-US" altLang="ko-KR" sz="1050" dirty="0" smtClean="0"/>
              <a:t>2 </a:t>
            </a:r>
            <a:r>
              <a:rPr lang="en-US" altLang="ko-KR" sz="1050" dirty="0"/>
              <a:t>:</a:t>
            </a:r>
            <a:r>
              <a:rPr lang="en-US" altLang="ko-KR" sz="1050" dirty="0" smtClean="0"/>
              <a:t> </a:t>
            </a:r>
            <a:r>
              <a:rPr lang="en-US" altLang="ko-KR" sz="1050" dirty="0"/>
              <a:t>room </a:t>
            </a:r>
            <a:r>
              <a:rPr lang="en-US" altLang="ko-KR" sz="1050" dirty="0" smtClean="0"/>
              <a:t>[1][</a:t>
            </a:r>
            <a:r>
              <a:rPr lang="en-US" altLang="ko-KR" sz="1050" dirty="0"/>
              <a:t>i=1,i=2,i=3]</a:t>
            </a:r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ko-KR" altLang="en-US" sz="1050" dirty="0" smtClean="0"/>
              <a:t>호텔</a:t>
            </a:r>
            <a:r>
              <a:rPr lang="en-US" altLang="ko-KR" sz="1050" dirty="0" smtClean="0"/>
              <a:t>3 </a:t>
            </a:r>
            <a:r>
              <a:rPr lang="en-US" altLang="ko-KR" sz="1050" dirty="0"/>
              <a:t>:</a:t>
            </a:r>
            <a:r>
              <a:rPr lang="en-US" altLang="ko-KR" sz="1050" dirty="0" smtClean="0"/>
              <a:t> </a:t>
            </a:r>
            <a:r>
              <a:rPr lang="en-US" altLang="ko-KR" sz="1050" dirty="0"/>
              <a:t>room </a:t>
            </a:r>
            <a:r>
              <a:rPr lang="en-US" altLang="ko-KR" sz="1050" dirty="0" smtClean="0"/>
              <a:t>[2][</a:t>
            </a:r>
            <a:r>
              <a:rPr lang="en-US" altLang="ko-KR" sz="1050" dirty="0"/>
              <a:t>i=1,i=2,i=3]</a:t>
            </a:r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endParaRPr lang="ko-KR" altLang="en-US" sz="105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200" dirty="0"/>
              <a:t>2. </a:t>
            </a:r>
            <a:r>
              <a:rPr lang="ko-KR" altLang="en-US" sz="2200" dirty="0"/>
              <a:t>코드설계</a:t>
            </a:r>
            <a:endParaRPr lang="ko-KR" altLang="en-US" sz="22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50359" y="4744150"/>
            <a:ext cx="1697490" cy="333265"/>
          </a:xfrm>
          <a:prstGeom prst="roundRect">
            <a:avLst/>
          </a:prstGeom>
          <a:solidFill>
            <a:schemeClr val="lt1">
              <a:alpha val="5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altLang="ko-KR" sz="600" dirty="0" smtClean="0"/>
          </a:p>
          <a:p>
            <a:pPr algn="r"/>
            <a:r>
              <a:rPr lang="en-US" altLang="ko-KR" sz="600" dirty="0" smtClean="0"/>
              <a:t>6. Hotel1 class</a:t>
            </a:r>
          </a:p>
          <a:p>
            <a:pPr algn="r"/>
            <a:r>
              <a:rPr lang="en-US" altLang="ko-KR" sz="600" dirty="0" smtClean="0"/>
              <a:t>7. </a:t>
            </a:r>
            <a:r>
              <a:rPr lang="en-US" altLang="ko-KR" sz="600" dirty="0"/>
              <a:t>Hotel1 </a:t>
            </a:r>
            <a:r>
              <a:rPr lang="en-US" altLang="ko-KR" sz="600" dirty="0" smtClean="0"/>
              <a:t>class</a:t>
            </a:r>
          </a:p>
          <a:p>
            <a:pPr algn="r"/>
            <a:r>
              <a:rPr lang="en-US" altLang="ko-KR" sz="600" dirty="0" smtClean="0"/>
              <a:t>8. </a:t>
            </a:r>
            <a:r>
              <a:rPr lang="en-US" altLang="ko-KR" sz="600" dirty="0"/>
              <a:t>Hotel1 class</a:t>
            </a:r>
          </a:p>
          <a:p>
            <a:pPr algn="r"/>
            <a:endParaRPr lang="en-US" altLang="ko-KR" sz="6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50359" y="4744152"/>
            <a:ext cx="695461" cy="33326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M(</a:t>
            </a:r>
            <a:r>
              <a:rPr lang="ko-KR" altLang="en-US" sz="800" dirty="0"/>
              <a:t>데이터</a:t>
            </a:r>
            <a:r>
              <a:rPr lang="en-US" altLang="ko-KR" sz="800" dirty="0"/>
              <a:t>)</a:t>
            </a:r>
            <a:br>
              <a:rPr lang="en-US" altLang="ko-KR" sz="800" dirty="0"/>
            </a:br>
            <a:r>
              <a:rPr lang="en-US" altLang="ko-KR" sz="800" dirty="0" smtClean="0"/>
              <a:t>*database</a:t>
            </a:r>
            <a:endParaRPr lang="ko-KR" altLang="en-US" sz="800" dirty="0"/>
          </a:p>
        </p:txBody>
      </p:sp>
      <p:sp>
        <p:nvSpPr>
          <p:cNvPr id="10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79224" y="46832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13</a:t>
            </a:fld>
            <a:endParaRPr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666" y="403451"/>
            <a:ext cx="2566153" cy="4505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120" y="403451"/>
            <a:ext cx="3033330" cy="4340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03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0;p16"/>
          <p:cNvSpPr txBox="1">
            <a:spLocks/>
          </p:cNvSpPr>
          <p:nvPr/>
        </p:nvSpPr>
        <p:spPr>
          <a:xfrm>
            <a:off x="2951" y="1261274"/>
            <a:ext cx="317379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600" dirty="0" smtClean="0"/>
              <a:t>2-9) Room class</a:t>
            </a:r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60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>- 1. </a:t>
            </a:r>
            <a:r>
              <a:rPr lang="en-US" altLang="ko-KR" sz="1050" dirty="0" err="1" smtClean="0"/>
              <a:t>MainTest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에서 회원 로그인후 메뉴에서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   5</a:t>
            </a:r>
            <a:r>
              <a:rPr lang="ko-KR" altLang="en-US" sz="1050" dirty="0" smtClean="0"/>
              <a:t>번 메뉴 객실정보 보기를 위한 클래스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- Room </a:t>
            </a:r>
            <a:r>
              <a:rPr lang="ko-KR" altLang="en-US" sz="1050" dirty="0" smtClean="0"/>
              <a:t>클래스에서 </a:t>
            </a:r>
            <a:r>
              <a:rPr lang="en-US" altLang="ko-KR" sz="1050" dirty="0" smtClean="0"/>
              <a:t>room </a:t>
            </a:r>
            <a:r>
              <a:rPr lang="ko-KR" altLang="en-US" sz="1050" dirty="0" err="1" smtClean="0"/>
              <a:t>타입별</a:t>
            </a:r>
            <a:r>
              <a:rPr lang="ko-KR" altLang="en-US" sz="1050" dirty="0" smtClean="0"/>
              <a:t> 변수 저장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700" dirty="0" smtClean="0"/>
              <a:t>  String[ ] </a:t>
            </a:r>
            <a:r>
              <a:rPr lang="ko-KR" altLang="en-US" sz="700" dirty="0" err="1"/>
              <a:t>스탠다드</a:t>
            </a:r>
            <a:r>
              <a:rPr lang="ko-KR" altLang="en-US" sz="700" dirty="0"/>
              <a:t> </a:t>
            </a:r>
            <a:r>
              <a:rPr lang="en-US" altLang="ko-KR" sz="700" dirty="0"/>
              <a:t>= new </a:t>
            </a:r>
            <a:r>
              <a:rPr lang="en-US" altLang="ko-KR" sz="700" dirty="0" smtClean="0"/>
              <a:t>String[3(</a:t>
            </a:r>
            <a:r>
              <a:rPr lang="en-US" altLang="ko-KR" sz="700" dirty="0"/>
              <a:t>"</a:t>
            </a:r>
            <a:r>
              <a:rPr lang="ko-KR" altLang="en-US" sz="700" dirty="0" err="1"/>
              <a:t>방타입</a:t>
            </a:r>
            <a:r>
              <a:rPr lang="en-US" altLang="ko-KR" sz="700" dirty="0"/>
              <a:t>", "</a:t>
            </a:r>
            <a:r>
              <a:rPr lang="ko-KR" altLang="en-US" sz="700" dirty="0"/>
              <a:t>객실면적</a:t>
            </a:r>
            <a:r>
              <a:rPr lang="en-US" altLang="ko-KR" sz="700" dirty="0"/>
              <a:t>", "</a:t>
            </a:r>
            <a:r>
              <a:rPr lang="ko-KR" altLang="en-US" sz="700" dirty="0"/>
              <a:t>부가혜택</a:t>
            </a:r>
            <a:r>
              <a:rPr lang="en-US" altLang="ko-KR" sz="700" dirty="0"/>
              <a:t>"</a:t>
            </a:r>
            <a:r>
              <a:rPr lang="ko-KR" altLang="en-US" sz="700" dirty="0"/>
              <a:t> </a:t>
            </a:r>
            <a:r>
              <a:rPr lang="en-US" altLang="ko-KR" sz="700" dirty="0" smtClean="0"/>
              <a:t>)]</a:t>
            </a:r>
            <a:br>
              <a:rPr lang="en-US" altLang="ko-KR" sz="700" dirty="0" smtClean="0"/>
            </a:br>
            <a:r>
              <a:rPr lang="en-US" altLang="ko-KR" sz="700" dirty="0" smtClean="0"/>
              <a:t>  </a:t>
            </a:r>
            <a:r>
              <a:rPr lang="en-US" altLang="ko-KR" sz="700" dirty="0"/>
              <a:t>String[ ] </a:t>
            </a:r>
            <a:r>
              <a:rPr lang="ko-KR" altLang="en-US" sz="700" dirty="0" err="1" smtClean="0"/>
              <a:t>디럭</a:t>
            </a:r>
            <a:r>
              <a:rPr lang="ko-KR" altLang="en-US" sz="700" dirty="0" err="1"/>
              <a:t>스</a:t>
            </a:r>
            <a:r>
              <a:rPr lang="ko-KR" altLang="en-US" sz="700" dirty="0" smtClean="0"/>
              <a:t> </a:t>
            </a:r>
            <a:r>
              <a:rPr lang="en-US" altLang="ko-KR" sz="700" dirty="0"/>
              <a:t>= new String[3("</a:t>
            </a:r>
            <a:r>
              <a:rPr lang="ko-KR" altLang="en-US" sz="700" dirty="0" err="1"/>
              <a:t>방타입</a:t>
            </a:r>
            <a:r>
              <a:rPr lang="en-US" altLang="ko-KR" sz="700" dirty="0"/>
              <a:t>", "</a:t>
            </a:r>
            <a:r>
              <a:rPr lang="ko-KR" altLang="en-US" sz="700" dirty="0"/>
              <a:t>객실면적</a:t>
            </a:r>
            <a:r>
              <a:rPr lang="en-US" altLang="ko-KR" sz="700" dirty="0"/>
              <a:t>", "</a:t>
            </a:r>
            <a:r>
              <a:rPr lang="ko-KR" altLang="en-US" sz="700" dirty="0"/>
              <a:t>부가혜택</a:t>
            </a:r>
            <a:r>
              <a:rPr lang="en-US" altLang="ko-KR" sz="700" dirty="0"/>
              <a:t>"</a:t>
            </a:r>
            <a:r>
              <a:rPr lang="ko-KR" altLang="en-US" sz="700" dirty="0"/>
              <a:t> </a:t>
            </a:r>
            <a:r>
              <a:rPr lang="en-US" altLang="ko-KR" sz="700" dirty="0" smtClean="0"/>
              <a:t>)]</a:t>
            </a:r>
            <a:br>
              <a:rPr lang="en-US" altLang="ko-KR" sz="700" dirty="0" smtClean="0"/>
            </a:br>
            <a:r>
              <a:rPr lang="en-US" altLang="ko-KR" sz="700" dirty="0"/>
              <a:t> </a:t>
            </a:r>
            <a:r>
              <a:rPr lang="en-US" altLang="ko-KR" sz="700" dirty="0" smtClean="0"/>
              <a:t> String</a:t>
            </a:r>
            <a:r>
              <a:rPr lang="en-US" altLang="ko-KR" sz="700" dirty="0"/>
              <a:t>[ ] </a:t>
            </a:r>
            <a:r>
              <a:rPr lang="ko-KR" altLang="en-US" sz="700" dirty="0" err="1" smtClean="0"/>
              <a:t>스위트</a:t>
            </a:r>
            <a:r>
              <a:rPr lang="ko-KR" altLang="en-US" sz="700" dirty="0" smtClean="0"/>
              <a:t> </a:t>
            </a:r>
            <a:r>
              <a:rPr lang="en-US" altLang="ko-KR" sz="700" dirty="0"/>
              <a:t>= new String[3("</a:t>
            </a:r>
            <a:r>
              <a:rPr lang="ko-KR" altLang="en-US" sz="700" dirty="0" err="1"/>
              <a:t>방타입</a:t>
            </a:r>
            <a:r>
              <a:rPr lang="en-US" altLang="ko-KR" sz="700" dirty="0"/>
              <a:t>", "</a:t>
            </a:r>
            <a:r>
              <a:rPr lang="ko-KR" altLang="en-US" sz="700" dirty="0"/>
              <a:t>객실면적</a:t>
            </a:r>
            <a:r>
              <a:rPr lang="en-US" altLang="ko-KR" sz="700" dirty="0"/>
              <a:t>", "</a:t>
            </a:r>
            <a:r>
              <a:rPr lang="ko-KR" altLang="en-US" sz="700" dirty="0"/>
              <a:t>부가혜택</a:t>
            </a:r>
            <a:r>
              <a:rPr lang="en-US" altLang="ko-KR" sz="700" dirty="0"/>
              <a:t>"</a:t>
            </a:r>
            <a:r>
              <a:rPr lang="ko-KR" altLang="en-US" sz="700" dirty="0"/>
              <a:t> </a:t>
            </a:r>
            <a:r>
              <a:rPr lang="en-US" altLang="ko-KR" sz="700" dirty="0"/>
              <a:t>)]</a:t>
            </a:r>
            <a:endParaRPr lang="en-US" altLang="ko-KR" sz="70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endParaRPr lang="ko-KR" altLang="en-US" sz="105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200" dirty="0"/>
              <a:t>2. </a:t>
            </a:r>
            <a:r>
              <a:rPr lang="ko-KR" altLang="en-US" sz="2200" dirty="0"/>
              <a:t>코드설계</a:t>
            </a:r>
            <a:endParaRPr lang="ko-KR" altLang="en-US" sz="22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50359" y="4744150"/>
            <a:ext cx="1697490" cy="333265"/>
          </a:xfrm>
          <a:prstGeom prst="roundRect">
            <a:avLst/>
          </a:prstGeom>
          <a:solidFill>
            <a:schemeClr val="lt1">
              <a:alpha val="5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600" dirty="0" smtClean="0"/>
              <a:t>9. Room  class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50359" y="4744152"/>
            <a:ext cx="695461" cy="33326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M(</a:t>
            </a:r>
            <a:r>
              <a:rPr lang="ko-KR" altLang="en-US" sz="800" dirty="0"/>
              <a:t>데이터</a:t>
            </a:r>
            <a:r>
              <a:rPr lang="en-US" altLang="ko-KR" sz="800" dirty="0"/>
              <a:t>)</a:t>
            </a:r>
            <a:br>
              <a:rPr lang="en-US" altLang="ko-KR" sz="800" dirty="0"/>
            </a:br>
            <a:r>
              <a:rPr lang="en-US" altLang="ko-KR" sz="800" dirty="0" smtClean="0"/>
              <a:t>*database</a:t>
            </a:r>
            <a:endParaRPr lang="ko-KR" altLang="en-US" sz="800" dirty="0"/>
          </a:p>
        </p:txBody>
      </p:sp>
      <p:sp>
        <p:nvSpPr>
          <p:cNvPr id="10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79224" y="46832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14</a:t>
            </a:fld>
            <a:endParaRPr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041" y="2474667"/>
            <a:ext cx="2978182" cy="2208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441" y="712525"/>
            <a:ext cx="2978182" cy="1721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441" y="2771250"/>
            <a:ext cx="2978182" cy="191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037041" y="2219106"/>
            <a:ext cx="2024816" cy="273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bg2"/>
                </a:solidFill>
              </a:rPr>
              <a:t>■ </a:t>
            </a:r>
            <a:r>
              <a:rPr lang="en-US" altLang="ko-KR" sz="1050" dirty="0">
                <a:solidFill>
                  <a:schemeClr val="bg2"/>
                </a:solidFill>
              </a:rPr>
              <a:t>Room. </a:t>
            </a:r>
            <a:r>
              <a:rPr lang="ko-KR" altLang="en-US" sz="1050" dirty="0" err="1" smtClean="0">
                <a:solidFill>
                  <a:schemeClr val="bg2"/>
                </a:solidFill>
              </a:rPr>
              <a:t>스탠다드</a:t>
            </a:r>
            <a:endParaRPr lang="ko-KR" altLang="en-US" sz="1050" dirty="0">
              <a:solidFill>
                <a:schemeClr val="bg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06925" y="1706880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087441" y="441106"/>
            <a:ext cx="1763336" cy="273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bg2"/>
                </a:solidFill>
              </a:rPr>
              <a:t>■ </a:t>
            </a:r>
            <a:r>
              <a:rPr lang="en-US" altLang="ko-KR" sz="1050" dirty="0">
                <a:solidFill>
                  <a:schemeClr val="bg2"/>
                </a:solidFill>
              </a:rPr>
              <a:t>Room. </a:t>
            </a:r>
            <a:r>
              <a:rPr lang="ko-KR" altLang="en-US" sz="1050" dirty="0" err="1" smtClean="0">
                <a:solidFill>
                  <a:schemeClr val="bg2"/>
                </a:solidFill>
              </a:rPr>
              <a:t>디럭스룸</a:t>
            </a:r>
            <a:endParaRPr lang="ko-KR" altLang="en-US" sz="1050" dirty="0">
              <a:solidFill>
                <a:schemeClr val="bg2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87440" y="2498145"/>
            <a:ext cx="1489091" cy="273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bg2"/>
                </a:solidFill>
              </a:rPr>
              <a:t>■ </a:t>
            </a:r>
            <a:r>
              <a:rPr lang="en-US" altLang="ko-KR" sz="1050" dirty="0" smtClean="0">
                <a:solidFill>
                  <a:schemeClr val="bg2"/>
                </a:solidFill>
              </a:rPr>
              <a:t>Room.</a:t>
            </a:r>
            <a:r>
              <a:rPr lang="ko-KR" altLang="en-US" sz="1050" dirty="0" err="1" smtClean="0">
                <a:solidFill>
                  <a:schemeClr val="bg2"/>
                </a:solidFill>
              </a:rPr>
              <a:t>스위트룸</a:t>
            </a:r>
            <a:endParaRPr lang="ko-KR" altLang="en-US" sz="1050" dirty="0">
              <a:solidFill>
                <a:schemeClr val="bg2"/>
              </a:solidFill>
            </a:endParaRPr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206" y="1014062"/>
            <a:ext cx="2988015" cy="1000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3027206" y="740957"/>
            <a:ext cx="2344894" cy="273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bg2"/>
                </a:solidFill>
              </a:rPr>
              <a:t>■ </a:t>
            </a:r>
            <a:r>
              <a:rPr lang="en-US" altLang="ko-KR" sz="1050" dirty="0" err="1" smtClean="0">
                <a:solidFill>
                  <a:schemeClr val="bg2"/>
                </a:solidFill>
              </a:rPr>
              <a:t>TestMain</a:t>
            </a:r>
            <a:r>
              <a:rPr lang="en-US" altLang="ko-KR" sz="1050" dirty="0" smtClean="0">
                <a:solidFill>
                  <a:schemeClr val="bg2"/>
                </a:solidFill>
              </a:rPr>
              <a:t> (ch2 == 5)</a:t>
            </a:r>
            <a:endParaRPr lang="ko-KR" altLang="en-US" sz="1050" dirty="0">
              <a:solidFill>
                <a:schemeClr val="bg2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81697" y="2895816"/>
            <a:ext cx="348087" cy="133693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647167" y="749676"/>
            <a:ext cx="348087" cy="133693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660230" y="2821364"/>
            <a:ext cx="348087" cy="133693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081959" y="1365642"/>
            <a:ext cx="770892" cy="495126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91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0;p16"/>
          <p:cNvSpPr txBox="1">
            <a:spLocks/>
          </p:cNvSpPr>
          <p:nvPr/>
        </p:nvSpPr>
        <p:spPr>
          <a:xfrm>
            <a:off x="2951" y="1261274"/>
            <a:ext cx="317379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600" dirty="0" smtClean="0"/>
              <a:t>2-10) File class</a:t>
            </a:r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600" dirty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>- 1</a:t>
            </a:r>
            <a:r>
              <a:rPr lang="en-US" altLang="ko-KR" sz="1050" dirty="0"/>
              <a:t>. </a:t>
            </a:r>
            <a:r>
              <a:rPr lang="ko-KR" altLang="en-US" sz="1050" dirty="0" smtClean="0"/>
              <a:t>파일처리 경로설정 </a:t>
            </a:r>
            <a:r>
              <a:rPr lang="en-US" altLang="ko-KR" sz="1050" dirty="0" smtClean="0"/>
              <a:t>: </a:t>
            </a:r>
            <a:r>
              <a:rPr lang="ko-KR" altLang="en-US" sz="1050" dirty="0" err="1" smtClean="0"/>
              <a:t>같은패키지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- 2. </a:t>
            </a:r>
            <a:r>
              <a:rPr lang="ko-KR" altLang="en-US" sz="1050" dirty="0" smtClean="0"/>
              <a:t>저장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[ </a:t>
            </a:r>
            <a:r>
              <a:rPr lang="en-US" altLang="ko-KR" sz="1050" dirty="0" err="1" smtClean="0"/>
              <a:t>memberlist</a:t>
            </a:r>
            <a:r>
              <a:rPr lang="en-US" altLang="ko-KR" sz="1050" dirty="0" smtClean="0"/>
              <a:t> : </a:t>
            </a:r>
            <a:r>
              <a:rPr lang="ko-KR" altLang="en-US" sz="1050" dirty="0" smtClean="0"/>
              <a:t>회원정보</a:t>
            </a:r>
            <a:r>
              <a:rPr lang="en-US" altLang="ko-KR" sz="1050" dirty="0" smtClean="0"/>
              <a:t>]</a:t>
            </a:r>
            <a:br>
              <a:rPr lang="en-US" altLang="ko-KR" sz="1050" dirty="0" smtClean="0"/>
            </a:br>
            <a:r>
              <a:rPr lang="en-US" altLang="ko-KR" sz="1050" dirty="0" smtClean="0"/>
              <a:t>[ </a:t>
            </a:r>
            <a:r>
              <a:rPr lang="en-US" altLang="ko-KR" sz="1050" dirty="0" err="1" smtClean="0"/>
              <a:t>roomlist</a:t>
            </a:r>
            <a:r>
              <a:rPr lang="en-US" altLang="ko-KR" sz="1050" dirty="0" smtClean="0"/>
              <a:t> : </a:t>
            </a:r>
            <a:r>
              <a:rPr lang="ko-KR" altLang="en-US" sz="1050" dirty="0" smtClean="0"/>
              <a:t>호텔 및 </a:t>
            </a:r>
            <a:r>
              <a:rPr lang="ko-KR" altLang="en-US" sz="1050" dirty="0" err="1" smtClean="0"/>
              <a:t>룸별</a:t>
            </a:r>
            <a:r>
              <a:rPr lang="ko-KR" altLang="en-US" sz="1050" dirty="0" smtClean="0"/>
              <a:t> 예약정보</a:t>
            </a:r>
            <a:r>
              <a:rPr lang="en-US" altLang="ko-KR" sz="1050" dirty="0" smtClean="0"/>
              <a:t>]</a:t>
            </a:r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- 3. </a:t>
            </a:r>
            <a:r>
              <a:rPr lang="ko-KR" altLang="en-US" sz="1050" dirty="0" smtClean="0"/>
              <a:t>불러오기 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데이터 유지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 </a:t>
            </a:r>
            <a:endParaRPr lang="en-US" altLang="ko-KR" sz="1050" dirty="0" smtClean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050" dirty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endParaRPr lang="ko-KR" altLang="en-US" sz="105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200" dirty="0"/>
              <a:t>2. </a:t>
            </a:r>
            <a:r>
              <a:rPr lang="ko-KR" altLang="en-US" sz="2200" dirty="0"/>
              <a:t>코드설계</a:t>
            </a:r>
            <a:endParaRPr lang="ko-KR" altLang="en-US" sz="22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50359" y="4744150"/>
            <a:ext cx="1697490" cy="333265"/>
          </a:xfrm>
          <a:prstGeom prst="roundRect">
            <a:avLst/>
          </a:prstGeom>
          <a:solidFill>
            <a:schemeClr val="lt1">
              <a:alpha val="5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600" dirty="0" smtClean="0"/>
              <a:t>10. File class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50359" y="4744152"/>
            <a:ext cx="695461" cy="33326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M(</a:t>
            </a:r>
            <a:r>
              <a:rPr lang="ko-KR" altLang="en-US" sz="800" dirty="0"/>
              <a:t>데이터</a:t>
            </a:r>
            <a:r>
              <a:rPr lang="en-US" altLang="ko-KR" sz="800" dirty="0"/>
              <a:t>)</a:t>
            </a:r>
            <a:br>
              <a:rPr lang="en-US" altLang="ko-KR" sz="800" dirty="0"/>
            </a:br>
            <a:r>
              <a:rPr lang="en-US" altLang="ko-KR" sz="800" dirty="0" smtClean="0"/>
              <a:t>*database</a:t>
            </a:r>
            <a:endParaRPr lang="ko-KR" altLang="en-US" sz="800" dirty="0"/>
          </a:p>
        </p:txBody>
      </p:sp>
      <p:sp>
        <p:nvSpPr>
          <p:cNvPr id="10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79224" y="46832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15</a:t>
            </a:fld>
            <a:endParaRPr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162" y="739660"/>
            <a:ext cx="3699526" cy="381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728"/>
          <a:stretch/>
        </p:blipFill>
        <p:spPr bwMode="auto">
          <a:xfrm>
            <a:off x="6056238" y="719151"/>
            <a:ext cx="3087762" cy="3833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481758" y="1118079"/>
            <a:ext cx="3474929" cy="247563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481759" y="1381559"/>
            <a:ext cx="3474929" cy="3160137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32711" y="778327"/>
            <a:ext cx="2879540" cy="3685723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724150" y="1682750"/>
            <a:ext cx="2673411" cy="1207224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724150" y="2909024"/>
            <a:ext cx="2673411" cy="1269276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502339" y="1034688"/>
            <a:ext cx="2546411" cy="1359262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502338" y="2413000"/>
            <a:ext cx="2546411" cy="1670050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875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0;p16"/>
          <p:cNvSpPr txBox="1">
            <a:spLocks/>
          </p:cNvSpPr>
          <p:nvPr/>
        </p:nvSpPr>
        <p:spPr>
          <a:xfrm>
            <a:off x="2950" y="1261274"/>
            <a:ext cx="3791809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600" dirty="0" smtClean="0"/>
              <a:t>2-11) Thread class</a:t>
            </a:r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600" dirty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>- 1. </a:t>
            </a:r>
            <a:r>
              <a:rPr lang="ko-KR" altLang="en-US" sz="1050" dirty="0" smtClean="0"/>
              <a:t>예약정보  파일을 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처리하는 속도가 빨라서  </a:t>
            </a:r>
            <a:r>
              <a:rPr lang="ko-KR" altLang="en-US" sz="1050" dirty="0" smtClean="0">
                <a:solidFill>
                  <a:srgbClr val="FF0000"/>
                </a:solidFill>
              </a:rPr>
              <a:t>오류</a:t>
            </a:r>
            <a:r>
              <a:rPr lang="ko-KR" altLang="en-US" sz="1050" dirty="0" smtClean="0"/>
              <a:t>         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     </a:t>
            </a:r>
            <a:r>
              <a:rPr lang="en-US" altLang="ko-KR" sz="1050" dirty="0" smtClean="0">
                <a:solidFill>
                  <a:schemeClr val="accent3"/>
                </a:solidFill>
              </a:rPr>
              <a:t>(</a:t>
            </a:r>
            <a:r>
              <a:rPr lang="en-US" altLang="ko-KR" sz="1050" dirty="0" err="1" smtClean="0">
                <a:solidFill>
                  <a:schemeClr val="accent3"/>
                </a:solidFill>
              </a:rPr>
              <a:t>roomlist</a:t>
            </a:r>
            <a:r>
              <a:rPr lang="ko-KR" altLang="en-US" sz="1050" dirty="0" smtClean="0">
                <a:solidFill>
                  <a:schemeClr val="accent3"/>
                </a:solidFill>
              </a:rPr>
              <a:t>의 배열이 밀리는 현상</a:t>
            </a:r>
            <a:r>
              <a:rPr lang="en-US" altLang="ko-KR" sz="1050" dirty="0">
                <a:solidFill>
                  <a:schemeClr val="accent3"/>
                </a:solidFill>
              </a:rPr>
              <a:t> </a:t>
            </a:r>
            <a:r>
              <a:rPr lang="ko-KR" altLang="en-US" sz="1050" dirty="0" smtClean="0">
                <a:solidFill>
                  <a:schemeClr val="accent3"/>
                </a:solidFill>
              </a:rPr>
              <a:t>및 </a:t>
            </a:r>
            <a:r>
              <a:rPr lang="en-US" altLang="ko-KR" sz="1050" dirty="0" err="1" smtClean="0">
                <a:solidFill>
                  <a:schemeClr val="accent3"/>
                </a:solidFill>
              </a:rPr>
              <a:t>roomlist</a:t>
            </a:r>
            <a:r>
              <a:rPr lang="ko-KR" altLang="en-US" sz="1050" dirty="0" smtClean="0">
                <a:solidFill>
                  <a:schemeClr val="accent3"/>
                </a:solidFill>
              </a:rPr>
              <a:t>의 내용을 </a:t>
            </a:r>
            <a:r>
              <a:rPr lang="en-US" altLang="ko-KR" sz="1050" dirty="0" smtClean="0">
                <a:solidFill>
                  <a:schemeClr val="accent3"/>
                </a:solidFill>
              </a:rPr>
              <a:t/>
            </a:r>
            <a:br>
              <a:rPr lang="en-US" altLang="ko-KR" sz="1050" dirty="0" smtClean="0">
                <a:solidFill>
                  <a:schemeClr val="accent3"/>
                </a:solidFill>
              </a:rPr>
            </a:br>
            <a:r>
              <a:rPr lang="en-US" altLang="ko-KR" sz="1050" dirty="0" smtClean="0">
                <a:solidFill>
                  <a:schemeClr val="accent3"/>
                </a:solidFill>
              </a:rPr>
              <a:t>     </a:t>
            </a:r>
            <a:r>
              <a:rPr lang="ko-KR" altLang="en-US" sz="1050" dirty="0" smtClean="0">
                <a:solidFill>
                  <a:schemeClr val="accent3"/>
                </a:solidFill>
              </a:rPr>
              <a:t>읽어오거나 저장하는데 문제가 생김</a:t>
            </a:r>
            <a:r>
              <a:rPr lang="en-US" altLang="ko-KR" sz="1050" dirty="0" smtClean="0">
                <a:solidFill>
                  <a:schemeClr val="accent3"/>
                </a:solidFill>
              </a:rPr>
              <a:t>)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를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     </a:t>
            </a:r>
            <a:r>
              <a:rPr lang="ko-KR" altLang="en-US" sz="1050" dirty="0" smtClean="0"/>
              <a:t>해결하고자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인터벌</a:t>
            </a:r>
            <a:r>
              <a:rPr lang="en-US" altLang="ko-KR" sz="1050" dirty="0" smtClean="0"/>
              <a:t>(1s) </a:t>
            </a:r>
            <a:r>
              <a:rPr lang="ko-KR" altLang="en-US" sz="1050" dirty="0" smtClean="0"/>
              <a:t>간격을 두어 순차적 실행</a:t>
            </a:r>
            <a:endParaRPr lang="en-US" altLang="ko-KR" sz="1050" dirty="0" smtClean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050" dirty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> ex. </a:t>
            </a:r>
            <a:r>
              <a:rPr lang="ko-KR" altLang="en-US" sz="1050" dirty="0" smtClean="0"/>
              <a:t>오류 출력화면 </a:t>
            </a:r>
            <a:r>
              <a:rPr lang="en-US" altLang="ko-KR" sz="1050" dirty="0" smtClean="0"/>
              <a:t>&gt; </a:t>
            </a:r>
            <a:r>
              <a:rPr lang="ko-KR" altLang="en-US" sz="1050" dirty="0" smtClean="0"/>
              <a:t>보완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endParaRPr lang="en-US" altLang="ko-KR" sz="1050" dirty="0" smtClean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050" dirty="0"/>
              <a:t/>
            </a:r>
            <a:br>
              <a:rPr lang="en-US" altLang="ko-KR" sz="1050" dirty="0"/>
            </a:br>
            <a:endParaRPr lang="en-US" altLang="ko-KR" sz="160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endParaRPr lang="ko-KR" altLang="en-US" sz="105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200" dirty="0"/>
              <a:t>2. </a:t>
            </a:r>
            <a:r>
              <a:rPr lang="ko-KR" altLang="en-US" sz="2200" dirty="0"/>
              <a:t>코드설계</a:t>
            </a:r>
            <a:endParaRPr lang="ko-KR" altLang="en-US" sz="22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50359" y="4744150"/>
            <a:ext cx="1697490" cy="333265"/>
          </a:xfrm>
          <a:prstGeom prst="roundRect">
            <a:avLst/>
          </a:prstGeom>
          <a:solidFill>
            <a:schemeClr val="lt1">
              <a:alpha val="5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600" smtClean="0"/>
              <a:t>11</a:t>
            </a:r>
            <a:r>
              <a:rPr lang="en-US" altLang="ko-KR" sz="600" dirty="0" smtClean="0"/>
              <a:t>. Thread class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50359" y="4744152"/>
            <a:ext cx="695461" cy="33326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M(</a:t>
            </a:r>
            <a:r>
              <a:rPr lang="ko-KR" altLang="en-US" sz="800" dirty="0"/>
              <a:t>데이터</a:t>
            </a:r>
            <a:r>
              <a:rPr lang="en-US" altLang="ko-KR" sz="800" dirty="0"/>
              <a:t>)</a:t>
            </a:r>
            <a:br>
              <a:rPr lang="en-US" altLang="ko-KR" sz="800" dirty="0"/>
            </a:br>
            <a:r>
              <a:rPr lang="en-US" altLang="ko-KR" sz="800" dirty="0" smtClean="0"/>
              <a:t>*database</a:t>
            </a:r>
            <a:endParaRPr lang="ko-KR" altLang="en-US" sz="800" dirty="0"/>
          </a:p>
        </p:txBody>
      </p:sp>
      <p:sp>
        <p:nvSpPr>
          <p:cNvPr id="10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79224" y="46832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16</a:t>
            </a:fld>
            <a:endParaRPr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840" y="548923"/>
            <a:ext cx="3753803" cy="4107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59" y="3286125"/>
            <a:ext cx="36099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468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altLang="ko-KR" sz="2200" dirty="0" smtClean="0"/>
              <a:t>3. </a:t>
            </a:r>
            <a:r>
              <a:rPr lang="en-US" altLang="ko-KR" sz="2400" b="1" dirty="0" smtClean="0"/>
              <a:t>Console </a:t>
            </a:r>
            <a:r>
              <a:rPr lang="ko-KR" altLang="en-US" sz="2400" b="1" dirty="0"/>
              <a:t>화면구현 </a:t>
            </a:r>
            <a:endParaRPr lang="en-US" altLang="ko-KR" sz="24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50359" y="4744150"/>
            <a:ext cx="1697490" cy="333265"/>
          </a:xfrm>
          <a:prstGeom prst="roundRect">
            <a:avLst/>
          </a:prstGeom>
          <a:solidFill>
            <a:schemeClr val="lt1">
              <a:alpha val="5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600" smtClean="0"/>
              <a:t>11</a:t>
            </a:r>
            <a:r>
              <a:rPr lang="en-US" altLang="ko-KR" sz="600" dirty="0" smtClean="0"/>
              <a:t>. Thread class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50359" y="4744152"/>
            <a:ext cx="695461" cy="33326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M(</a:t>
            </a:r>
            <a:r>
              <a:rPr lang="ko-KR" altLang="en-US" sz="800" dirty="0"/>
              <a:t>데이터</a:t>
            </a:r>
            <a:r>
              <a:rPr lang="en-US" altLang="ko-KR" sz="800" dirty="0"/>
              <a:t>)</a:t>
            </a:r>
            <a:br>
              <a:rPr lang="en-US" altLang="ko-KR" sz="800" dirty="0"/>
            </a:br>
            <a:r>
              <a:rPr lang="en-US" altLang="ko-KR" sz="800" dirty="0" smtClean="0"/>
              <a:t>*database</a:t>
            </a:r>
            <a:endParaRPr lang="ko-KR" altLang="en-US" sz="800" dirty="0"/>
          </a:p>
        </p:txBody>
      </p:sp>
      <p:sp>
        <p:nvSpPr>
          <p:cNvPr id="10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79224" y="46832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17</a:t>
            </a:fld>
            <a:endParaRPr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660" y="2311193"/>
            <a:ext cx="2741581" cy="59096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492" y="1640823"/>
            <a:ext cx="2709410" cy="138549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978660" y="2038088"/>
            <a:ext cx="2675380" cy="273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bg2"/>
                </a:solidFill>
              </a:rPr>
              <a:t>■ </a:t>
            </a:r>
            <a:r>
              <a:rPr lang="en-US" altLang="ko-KR" sz="1050" dirty="0" smtClean="0">
                <a:solidFill>
                  <a:schemeClr val="bg2"/>
                </a:solidFill>
              </a:rPr>
              <a:t>1. Main </a:t>
            </a:r>
            <a:r>
              <a:rPr lang="ko-KR" altLang="en-US" sz="1050" dirty="0" smtClean="0">
                <a:solidFill>
                  <a:schemeClr val="bg2"/>
                </a:solidFill>
              </a:rPr>
              <a:t>메뉴</a:t>
            </a:r>
            <a:endParaRPr lang="ko-KR" altLang="en-US" sz="1050" dirty="0">
              <a:solidFill>
                <a:schemeClr val="bg2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49492" y="1367718"/>
            <a:ext cx="2931668" cy="273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bg2"/>
                </a:solidFill>
              </a:rPr>
              <a:t>■ </a:t>
            </a:r>
            <a:r>
              <a:rPr lang="en-US" altLang="ko-KR" sz="1050" dirty="0" smtClean="0">
                <a:solidFill>
                  <a:schemeClr val="bg2"/>
                </a:solidFill>
              </a:rPr>
              <a:t>2.1 </a:t>
            </a:r>
            <a:r>
              <a:rPr lang="ko-KR" altLang="en-US" sz="1050" dirty="0" smtClean="0">
                <a:solidFill>
                  <a:schemeClr val="bg2"/>
                </a:solidFill>
              </a:rPr>
              <a:t>회원가입 </a:t>
            </a:r>
            <a:r>
              <a:rPr lang="en-US" altLang="ko-KR" sz="1050" dirty="0" smtClean="0">
                <a:solidFill>
                  <a:schemeClr val="bg2"/>
                </a:solidFill>
              </a:rPr>
              <a:t>(</a:t>
            </a:r>
            <a:r>
              <a:rPr lang="ko-KR" altLang="en-US" sz="1050" dirty="0" smtClean="0">
                <a:solidFill>
                  <a:schemeClr val="bg2"/>
                </a:solidFill>
              </a:rPr>
              <a:t>일반회원</a:t>
            </a:r>
            <a:r>
              <a:rPr lang="en-US" altLang="ko-KR" sz="1050" dirty="0" smtClean="0">
                <a:solidFill>
                  <a:schemeClr val="bg2"/>
                </a:solidFill>
              </a:rPr>
              <a:t>) : </a:t>
            </a:r>
            <a:r>
              <a:rPr lang="ko-KR" altLang="en-US" sz="1050" dirty="0" smtClean="0">
                <a:solidFill>
                  <a:schemeClr val="bg2"/>
                </a:solidFill>
              </a:rPr>
              <a:t>유효성검사</a:t>
            </a:r>
            <a:endParaRPr lang="ko-KR" altLang="en-US" sz="1050" dirty="0">
              <a:solidFill>
                <a:schemeClr val="bg2"/>
              </a:solidFill>
            </a:endParaRPr>
          </a:p>
        </p:txBody>
      </p:sp>
      <p:pic>
        <p:nvPicPr>
          <p:cNvPr id="18" name="Picture 2" descr="https://user-images.githubusercontent.com/87436495/138815062-8b16f40f-4d1f-4af8-a080-158d9a662b1f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3" b="9732"/>
          <a:stretch/>
        </p:blipFill>
        <p:spPr bwMode="auto">
          <a:xfrm>
            <a:off x="150359" y="1904647"/>
            <a:ext cx="2633500" cy="176661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820294" y="2633012"/>
            <a:ext cx="552450" cy="222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35119" y="2804067"/>
            <a:ext cx="552450" cy="222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5748843" y="2594335"/>
            <a:ext cx="572046" cy="765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10;p16"/>
          <p:cNvSpPr txBox="1">
            <a:spLocks/>
          </p:cNvSpPr>
          <p:nvPr/>
        </p:nvSpPr>
        <p:spPr>
          <a:xfrm>
            <a:off x="2951" y="1261274"/>
            <a:ext cx="317379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600" dirty="0" smtClean="0"/>
              <a:t>3-1) </a:t>
            </a:r>
            <a:r>
              <a:rPr lang="ko-KR" altLang="en-US" sz="1600" dirty="0" smtClean="0"/>
              <a:t>메뉴 및 회원가입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22425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altLang="ko-KR" sz="2200" dirty="0" smtClean="0"/>
              <a:t>3. </a:t>
            </a:r>
            <a:r>
              <a:rPr lang="en-US" altLang="ko-KR" sz="2400" b="1" dirty="0" smtClean="0"/>
              <a:t>Console </a:t>
            </a:r>
            <a:r>
              <a:rPr lang="ko-KR" altLang="en-US" sz="2400" b="1" dirty="0"/>
              <a:t>화면구현 </a:t>
            </a:r>
            <a:endParaRPr lang="en-US" altLang="ko-KR" sz="24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50359" y="4744150"/>
            <a:ext cx="1697490" cy="333265"/>
          </a:xfrm>
          <a:prstGeom prst="roundRect">
            <a:avLst/>
          </a:prstGeom>
          <a:solidFill>
            <a:schemeClr val="lt1">
              <a:alpha val="5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600" smtClean="0"/>
              <a:t>11</a:t>
            </a:r>
            <a:r>
              <a:rPr lang="en-US" altLang="ko-KR" sz="600" dirty="0" smtClean="0"/>
              <a:t>. Thread class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50359" y="4744152"/>
            <a:ext cx="695461" cy="33326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M(</a:t>
            </a:r>
            <a:r>
              <a:rPr lang="ko-KR" altLang="en-US" sz="800" dirty="0"/>
              <a:t>데이터</a:t>
            </a:r>
            <a:r>
              <a:rPr lang="en-US" altLang="ko-KR" sz="800" dirty="0"/>
              <a:t>)</a:t>
            </a:r>
            <a:br>
              <a:rPr lang="en-US" altLang="ko-KR" sz="800" dirty="0"/>
            </a:br>
            <a:r>
              <a:rPr lang="en-US" altLang="ko-KR" sz="800" dirty="0" smtClean="0"/>
              <a:t>*database</a:t>
            </a:r>
            <a:endParaRPr lang="ko-KR" altLang="en-US" sz="800" dirty="0"/>
          </a:p>
        </p:txBody>
      </p:sp>
      <p:sp>
        <p:nvSpPr>
          <p:cNvPr id="10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79224" y="46832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18</a:t>
            </a:fld>
            <a:endParaRPr dirty="0"/>
          </a:p>
        </p:txBody>
      </p:sp>
      <p:pic>
        <p:nvPicPr>
          <p:cNvPr id="11" name="Picture 2" descr="https://user-images.githubusercontent.com/87436495/138815062-8b16f40f-4d1f-4af8-a080-158d9a662b1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3" b="9732"/>
          <a:stretch/>
        </p:blipFill>
        <p:spPr bwMode="auto">
          <a:xfrm>
            <a:off x="150359" y="1904647"/>
            <a:ext cx="2633500" cy="176661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820294" y="2800652"/>
            <a:ext cx="552450" cy="222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854960" y="1249514"/>
            <a:ext cx="2675380" cy="273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bg2"/>
                </a:solidFill>
              </a:rPr>
              <a:t>■ </a:t>
            </a:r>
            <a:r>
              <a:rPr lang="en-US" altLang="ko-KR" sz="1050" dirty="0" smtClean="0">
                <a:solidFill>
                  <a:schemeClr val="bg2"/>
                </a:solidFill>
              </a:rPr>
              <a:t>2.2 </a:t>
            </a:r>
            <a:r>
              <a:rPr lang="ko-KR" altLang="en-US" sz="1050" dirty="0" smtClean="0">
                <a:solidFill>
                  <a:schemeClr val="bg2"/>
                </a:solidFill>
              </a:rPr>
              <a:t>로그인</a:t>
            </a:r>
            <a:endParaRPr lang="ko-KR" altLang="en-US" sz="1050" dirty="0">
              <a:solidFill>
                <a:schemeClr val="bg2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948739" y="2936078"/>
            <a:ext cx="2675380" cy="273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bg2"/>
                </a:solidFill>
              </a:rPr>
              <a:t>■ </a:t>
            </a:r>
            <a:r>
              <a:rPr lang="en-US" altLang="ko-KR" sz="1050" dirty="0" smtClean="0">
                <a:solidFill>
                  <a:schemeClr val="bg2"/>
                </a:solidFill>
              </a:rPr>
              <a:t>3.1 </a:t>
            </a:r>
            <a:r>
              <a:rPr lang="ko-KR" altLang="en-US" sz="1050" dirty="0" smtClean="0">
                <a:solidFill>
                  <a:schemeClr val="bg2"/>
                </a:solidFill>
              </a:rPr>
              <a:t>로그인</a:t>
            </a:r>
            <a:r>
              <a:rPr lang="en-US" altLang="ko-KR" sz="1050" dirty="0" smtClean="0">
                <a:solidFill>
                  <a:schemeClr val="bg2"/>
                </a:solidFill>
              </a:rPr>
              <a:t>(</a:t>
            </a:r>
            <a:r>
              <a:rPr lang="ko-KR" altLang="en-US" sz="1050" dirty="0" smtClean="0">
                <a:solidFill>
                  <a:schemeClr val="bg2"/>
                </a:solidFill>
              </a:rPr>
              <a:t>회원</a:t>
            </a:r>
            <a:r>
              <a:rPr lang="en-US" altLang="ko-KR" sz="1050" dirty="0" smtClean="0">
                <a:solidFill>
                  <a:schemeClr val="bg2"/>
                </a:solidFill>
              </a:rPr>
              <a:t>)</a:t>
            </a:r>
            <a:endParaRPr lang="ko-KR" altLang="en-US" sz="1050" dirty="0">
              <a:solidFill>
                <a:schemeClr val="bg2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398" y="1564529"/>
            <a:ext cx="427672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6125236" y="2923500"/>
            <a:ext cx="2675380" cy="273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bg2"/>
                </a:solidFill>
              </a:rPr>
              <a:t>■ </a:t>
            </a:r>
            <a:r>
              <a:rPr lang="en-US" altLang="ko-KR" sz="1050" dirty="0" smtClean="0">
                <a:solidFill>
                  <a:schemeClr val="bg2"/>
                </a:solidFill>
              </a:rPr>
              <a:t>3.2 </a:t>
            </a:r>
            <a:r>
              <a:rPr lang="ko-KR" altLang="en-US" sz="1050" dirty="0" smtClean="0">
                <a:solidFill>
                  <a:schemeClr val="bg2"/>
                </a:solidFill>
              </a:rPr>
              <a:t>로그인</a:t>
            </a:r>
            <a:r>
              <a:rPr lang="en-US" altLang="ko-KR" sz="1050" dirty="0" smtClean="0">
                <a:solidFill>
                  <a:schemeClr val="bg2"/>
                </a:solidFill>
              </a:rPr>
              <a:t>(</a:t>
            </a:r>
            <a:r>
              <a:rPr lang="ko-KR" altLang="en-US" sz="1050" dirty="0" smtClean="0">
                <a:solidFill>
                  <a:schemeClr val="bg2"/>
                </a:solidFill>
              </a:rPr>
              <a:t>관리자</a:t>
            </a:r>
            <a:r>
              <a:rPr lang="en-US" altLang="ko-KR" sz="1050" dirty="0" smtClean="0">
                <a:solidFill>
                  <a:schemeClr val="bg2"/>
                </a:solidFill>
              </a:rPr>
              <a:t>) : admin / 1234 </a:t>
            </a:r>
            <a:r>
              <a:rPr lang="ko-KR" altLang="en-US" sz="1050" dirty="0" smtClean="0">
                <a:solidFill>
                  <a:schemeClr val="bg2"/>
                </a:solidFill>
              </a:rPr>
              <a:t>고정</a:t>
            </a:r>
            <a:endParaRPr lang="ko-KR" altLang="en-US" sz="1050" dirty="0">
              <a:solidFill>
                <a:schemeClr val="bg2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5236" y="3192308"/>
            <a:ext cx="3018764" cy="1333230"/>
          </a:xfrm>
          <a:prstGeom prst="rect">
            <a:avLst/>
          </a:prstGeom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739" y="3191736"/>
            <a:ext cx="2992487" cy="1321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1506094" y="2396792"/>
            <a:ext cx="552450" cy="222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517524" y="3242612"/>
            <a:ext cx="552450" cy="222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>
            <a:stCxn id="10242" idx="2"/>
            <a:endCxn id="10243" idx="0"/>
          </p:cNvCxnSpPr>
          <p:nvPr/>
        </p:nvCxnSpPr>
        <p:spPr>
          <a:xfrm flipH="1">
            <a:off x="4444983" y="2221754"/>
            <a:ext cx="1635778" cy="96998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0242" idx="2"/>
            <a:endCxn id="21" idx="0"/>
          </p:cNvCxnSpPr>
          <p:nvPr/>
        </p:nvCxnSpPr>
        <p:spPr>
          <a:xfrm>
            <a:off x="6080761" y="2221754"/>
            <a:ext cx="1553857" cy="97055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110;p16"/>
          <p:cNvSpPr txBox="1">
            <a:spLocks/>
          </p:cNvSpPr>
          <p:nvPr/>
        </p:nvSpPr>
        <p:spPr>
          <a:xfrm>
            <a:off x="2951" y="1261274"/>
            <a:ext cx="317379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600" dirty="0" smtClean="0"/>
              <a:t>3-2) </a:t>
            </a:r>
            <a:r>
              <a:rPr lang="ko-KR" altLang="en-US" sz="1600" dirty="0" err="1" smtClean="0"/>
              <a:t>로그인메뉴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회원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관리자</a:t>
            </a:r>
            <a:r>
              <a:rPr lang="en-US" altLang="ko-KR" sz="1600" dirty="0" smtClean="0"/>
              <a:t>)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99787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altLang="ko-KR" sz="2200" dirty="0" smtClean="0"/>
              <a:t>3. </a:t>
            </a:r>
            <a:r>
              <a:rPr lang="en-US" altLang="ko-KR" sz="2400" b="1" dirty="0" smtClean="0"/>
              <a:t>Console </a:t>
            </a:r>
            <a:r>
              <a:rPr lang="ko-KR" altLang="en-US" sz="2400" b="1" dirty="0"/>
              <a:t>화면구현 </a:t>
            </a:r>
            <a:endParaRPr lang="en-US" altLang="ko-KR" sz="24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50359" y="4744150"/>
            <a:ext cx="1697490" cy="333265"/>
          </a:xfrm>
          <a:prstGeom prst="roundRect">
            <a:avLst/>
          </a:prstGeom>
          <a:solidFill>
            <a:schemeClr val="lt1">
              <a:alpha val="5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600" smtClean="0"/>
              <a:t>11</a:t>
            </a:r>
            <a:r>
              <a:rPr lang="en-US" altLang="ko-KR" sz="600" dirty="0" smtClean="0"/>
              <a:t>. Thread class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50359" y="4744152"/>
            <a:ext cx="695461" cy="33326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M(</a:t>
            </a:r>
            <a:r>
              <a:rPr lang="ko-KR" altLang="en-US" sz="800" dirty="0"/>
              <a:t>데이터</a:t>
            </a:r>
            <a:r>
              <a:rPr lang="en-US" altLang="ko-KR" sz="800" dirty="0"/>
              <a:t>)</a:t>
            </a:r>
            <a:br>
              <a:rPr lang="en-US" altLang="ko-KR" sz="800" dirty="0"/>
            </a:br>
            <a:r>
              <a:rPr lang="en-US" altLang="ko-KR" sz="800" dirty="0" smtClean="0"/>
              <a:t>*database</a:t>
            </a:r>
            <a:endParaRPr lang="ko-KR" altLang="en-US" sz="800" dirty="0"/>
          </a:p>
        </p:txBody>
      </p:sp>
      <p:sp>
        <p:nvSpPr>
          <p:cNvPr id="10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79224" y="46832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19</a:t>
            </a:fld>
            <a:endParaRPr dirty="0"/>
          </a:p>
        </p:txBody>
      </p:sp>
      <p:pic>
        <p:nvPicPr>
          <p:cNvPr id="11" name="Picture 2" descr="https://user-images.githubusercontent.com/87436495/138815062-8b16f40f-4d1f-4af8-a080-158d9a662b1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3" b="9732"/>
          <a:stretch/>
        </p:blipFill>
        <p:spPr bwMode="auto">
          <a:xfrm>
            <a:off x="150359" y="1904647"/>
            <a:ext cx="2633500" cy="176661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6435920" y="1385899"/>
            <a:ext cx="2675380" cy="273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bg2"/>
                </a:solidFill>
              </a:rPr>
              <a:t>■ </a:t>
            </a:r>
            <a:r>
              <a:rPr lang="en-US" altLang="ko-KR" sz="1050" dirty="0" smtClean="0">
                <a:solidFill>
                  <a:schemeClr val="bg2"/>
                </a:solidFill>
              </a:rPr>
              <a:t>3.1.1 </a:t>
            </a:r>
            <a:r>
              <a:rPr lang="ko-KR" altLang="en-US" sz="1050" dirty="0" smtClean="0">
                <a:solidFill>
                  <a:schemeClr val="bg2"/>
                </a:solidFill>
              </a:rPr>
              <a:t>예약취소 </a:t>
            </a:r>
            <a:r>
              <a:rPr lang="en-US" altLang="ko-KR" sz="1050" dirty="0">
                <a:solidFill>
                  <a:schemeClr val="bg2"/>
                </a:solidFill>
              </a:rPr>
              <a:t>(ex:</a:t>
            </a:r>
            <a:r>
              <a:rPr lang="ko-KR" altLang="en-US" sz="1050" dirty="0">
                <a:solidFill>
                  <a:schemeClr val="bg2"/>
                </a:solidFill>
              </a:rPr>
              <a:t>신라호텔 </a:t>
            </a:r>
            <a:r>
              <a:rPr lang="en-US" altLang="ko-KR" sz="1050" dirty="0">
                <a:solidFill>
                  <a:schemeClr val="bg2"/>
                </a:solidFill>
              </a:rPr>
              <a:t>/ </a:t>
            </a:r>
            <a:r>
              <a:rPr lang="ko-KR" altLang="en-US" sz="1050" dirty="0" err="1">
                <a:solidFill>
                  <a:schemeClr val="bg2"/>
                </a:solidFill>
              </a:rPr>
              <a:t>스위트룸</a:t>
            </a:r>
            <a:r>
              <a:rPr lang="en-US" altLang="ko-KR" sz="1050" dirty="0" smtClean="0">
                <a:solidFill>
                  <a:schemeClr val="bg2"/>
                </a:solidFill>
              </a:rPr>
              <a:t>)</a:t>
            </a:r>
            <a:endParaRPr lang="ko-KR" altLang="en-US" sz="1050" dirty="0">
              <a:solidFill>
                <a:schemeClr val="bg2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29994" y="1928876"/>
            <a:ext cx="552450" cy="183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59"/>
          <a:stretch/>
        </p:blipFill>
        <p:spPr bwMode="auto">
          <a:xfrm>
            <a:off x="3633980" y="1687695"/>
            <a:ext cx="2520000" cy="2268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05"/>
          <a:stretch/>
        </p:blipFill>
        <p:spPr bwMode="auto">
          <a:xfrm>
            <a:off x="6435920" y="1659005"/>
            <a:ext cx="2520000" cy="2297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3633980" y="1414590"/>
            <a:ext cx="2675380" cy="273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bg2"/>
                </a:solidFill>
              </a:rPr>
              <a:t>■ </a:t>
            </a:r>
            <a:r>
              <a:rPr lang="en-US" altLang="ko-KR" sz="1050" dirty="0" smtClean="0">
                <a:solidFill>
                  <a:schemeClr val="bg2"/>
                </a:solidFill>
              </a:rPr>
              <a:t>3.1.1 </a:t>
            </a:r>
            <a:r>
              <a:rPr lang="ko-KR" altLang="en-US" sz="1050" dirty="0" smtClean="0">
                <a:solidFill>
                  <a:schemeClr val="bg2"/>
                </a:solidFill>
              </a:rPr>
              <a:t>예약등록 </a:t>
            </a:r>
            <a:r>
              <a:rPr lang="en-US" altLang="ko-KR" sz="1050" dirty="0" smtClean="0">
                <a:solidFill>
                  <a:schemeClr val="bg2"/>
                </a:solidFill>
              </a:rPr>
              <a:t>(ex:</a:t>
            </a:r>
            <a:r>
              <a:rPr lang="ko-KR" altLang="en-US" sz="1050" dirty="0" smtClean="0">
                <a:solidFill>
                  <a:schemeClr val="bg2"/>
                </a:solidFill>
              </a:rPr>
              <a:t>신라호텔 </a:t>
            </a:r>
            <a:r>
              <a:rPr lang="en-US" altLang="ko-KR" sz="1050" dirty="0" smtClean="0">
                <a:solidFill>
                  <a:schemeClr val="bg2"/>
                </a:solidFill>
              </a:rPr>
              <a:t>/ </a:t>
            </a:r>
            <a:r>
              <a:rPr lang="ko-KR" altLang="en-US" sz="1050" dirty="0" err="1" smtClean="0">
                <a:solidFill>
                  <a:schemeClr val="bg2"/>
                </a:solidFill>
              </a:rPr>
              <a:t>스위트룸</a:t>
            </a:r>
            <a:r>
              <a:rPr lang="en-US" altLang="ko-KR" sz="1050" dirty="0" smtClean="0">
                <a:solidFill>
                  <a:schemeClr val="bg2"/>
                </a:solidFill>
              </a:rPr>
              <a:t>)</a:t>
            </a:r>
            <a:endParaRPr lang="ko-KR" altLang="en-US" sz="1050" dirty="0">
              <a:solidFill>
                <a:schemeClr val="bg2"/>
              </a:solidFill>
            </a:endParaRPr>
          </a:p>
        </p:txBody>
      </p:sp>
      <p:sp>
        <p:nvSpPr>
          <p:cNvPr id="26" name="Google Shape;110;p16"/>
          <p:cNvSpPr txBox="1">
            <a:spLocks/>
          </p:cNvSpPr>
          <p:nvPr/>
        </p:nvSpPr>
        <p:spPr>
          <a:xfrm>
            <a:off x="2951" y="1261274"/>
            <a:ext cx="317379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600" dirty="0" smtClean="0"/>
              <a:t>3-3) </a:t>
            </a:r>
            <a:r>
              <a:rPr lang="ko-KR" altLang="en-US" sz="1600" dirty="0" smtClean="0"/>
              <a:t>예약 등록 및 취소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일반회원</a:t>
            </a:r>
            <a:r>
              <a:rPr lang="en-US" altLang="ko-KR" sz="1600" dirty="0" smtClean="0"/>
              <a:t>)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2231409" y="2152280"/>
            <a:ext cx="552450" cy="163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92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217005" y="55654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 smtClean="0">
                <a:latin typeface="G마켓 산스 TTF Bold" pitchFamily="2" charset="-127"/>
                <a:ea typeface="G마켓 산스 TTF Bold" pitchFamily="2" charset="-127"/>
              </a:rPr>
              <a:t>목차 </a:t>
            </a:r>
            <a:endParaRPr dirty="0">
              <a:latin typeface="G마켓 산스 TTF Bold" pitchFamily="2" charset="-127"/>
              <a:ea typeface="G마켓 산스 TTF Bold" pitchFamily="2" charset="-127"/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4294967295"/>
          </p:nvPr>
        </p:nvSpPr>
        <p:spPr>
          <a:xfrm>
            <a:off x="333375" y="1289050"/>
            <a:ext cx="8734425" cy="34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200000"/>
              </a:lnSpc>
              <a:spcAft>
                <a:spcPts val="80"/>
              </a:spcAft>
              <a:buClr>
                <a:schemeClr val="dk1"/>
              </a:buClr>
              <a:buSzPts val="1100"/>
            </a:pPr>
            <a:r>
              <a:rPr lang="en-US" altLang="ko" sz="1800" b="1" dirty="0" smtClean="0"/>
              <a:t>1. </a:t>
            </a:r>
            <a:r>
              <a:rPr lang="ko-KR" altLang="en-US" sz="1800" b="1" dirty="0" smtClean="0"/>
              <a:t>개요 </a:t>
            </a:r>
            <a:r>
              <a:rPr lang="en-US" altLang="ko-KR" sz="1800" b="1" dirty="0" smtClean="0"/>
              <a:t>(</a:t>
            </a:r>
            <a:r>
              <a:rPr lang="en-US" altLang="ko-KR" sz="1800" b="1" dirty="0"/>
              <a:t>Hotel Reservation System </a:t>
            </a:r>
            <a:r>
              <a:rPr lang="en-US" altLang="ko-KR" sz="1800" b="1" dirty="0" smtClean="0"/>
              <a:t>)</a:t>
            </a:r>
            <a:endParaRPr lang="en-US" altLang="ko-KR" sz="1050" b="1" dirty="0" smtClean="0"/>
          </a:p>
          <a:p>
            <a:pPr marL="0" lvl="0" indent="0">
              <a:lnSpc>
                <a:spcPct val="200000"/>
              </a:lnSpc>
              <a:spcBef>
                <a:spcPts val="1600"/>
              </a:spcBef>
              <a:spcAft>
                <a:spcPts val="80"/>
              </a:spcAft>
              <a:buClr>
                <a:schemeClr val="dk1"/>
              </a:buClr>
              <a:buSzPts val="1100"/>
              <a:buNone/>
            </a:pPr>
            <a:r>
              <a:rPr lang="en-US" altLang="ko-KR" sz="1800" b="1" dirty="0" smtClean="0"/>
              <a:t>2. </a:t>
            </a:r>
            <a:r>
              <a:rPr lang="ko-KR" altLang="en-US" sz="1800" b="1" dirty="0" smtClean="0"/>
              <a:t>코드설계</a:t>
            </a:r>
            <a:endParaRPr lang="en-US" altLang="ko-KR" sz="1800" b="1" dirty="0" smtClean="0"/>
          </a:p>
          <a:p>
            <a:pPr marL="0" lvl="0" indent="0">
              <a:lnSpc>
                <a:spcPct val="200000"/>
              </a:lnSpc>
              <a:spcBef>
                <a:spcPts val="1600"/>
              </a:spcBef>
              <a:spcAft>
                <a:spcPts val="80"/>
              </a:spcAft>
              <a:buClr>
                <a:schemeClr val="dk1"/>
              </a:buClr>
              <a:buSzPts val="1100"/>
              <a:buNone/>
            </a:pPr>
            <a:r>
              <a:rPr lang="en-US" altLang="ko-KR" sz="1800" b="1" dirty="0" smtClean="0"/>
              <a:t>3. Console </a:t>
            </a:r>
            <a:r>
              <a:rPr lang="ko-KR" altLang="en-US" sz="1800" b="1" dirty="0" smtClean="0"/>
              <a:t>화면구현 </a:t>
            </a:r>
            <a:endParaRPr lang="en-US" altLang="ko-KR" sz="1800" b="1" dirty="0"/>
          </a:p>
          <a:p>
            <a:pPr marL="0" lvl="0" indent="0">
              <a:lnSpc>
                <a:spcPct val="200000"/>
              </a:lnSpc>
              <a:spcBef>
                <a:spcPts val="1600"/>
              </a:spcBef>
              <a:spcAft>
                <a:spcPts val="80"/>
              </a:spcAft>
              <a:buClr>
                <a:schemeClr val="dk1"/>
              </a:buClr>
              <a:buSzPts val="1100"/>
              <a:buNone/>
            </a:pPr>
            <a:r>
              <a:rPr lang="en-US" altLang="ko-KR" sz="1800" b="1" dirty="0"/>
              <a:t>4</a:t>
            </a:r>
            <a:r>
              <a:rPr lang="en-US" altLang="ko-KR" sz="1800" b="1" dirty="0" smtClean="0"/>
              <a:t>. </a:t>
            </a:r>
            <a:r>
              <a:rPr lang="ko-KR" altLang="en-US" sz="1800" b="1" dirty="0" smtClean="0"/>
              <a:t>평가 </a:t>
            </a:r>
            <a:r>
              <a:rPr lang="en-US" altLang="ko-KR" sz="1800" b="1" dirty="0" smtClean="0"/>
              <a:t>( </a:t>
            </a:r>
            <a:r>
              <a:rPr lang="ko-KR" altLang="en-US" sz="1800" b="1" dirty="0" smtClean="0"/>
              <a:t>역할 및 </a:t>
            </a:r>
            <a:r>
              <a:rPr lang="ko-KR" altLang="en-US" sz="1800" b="1" dirty="0" err="1" smtClean="0"/>
              <a:t>느낀</a:t>
            </a:r>
            <a:r>
              <a:rPr lang="ko-KR" altLang="en-US" sz="1800" b="1" dirty="0" err="1"/>
              <a:t>점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/ </a:t>
            </a:r>
            <a:r>
              <a:rPr lang="ko-KR" altLang="en-US" sz="1800" b="1" dirty="0" smtClean="0"/>
              <a:t>개선방향</a:t>
            </a:r>
            <a:r>
              <a:rPr lang="en-US" altLang="ko-KR" sz="1800" b="1" dirty="0" smtClean="0"/>
              <a:t>)</a:t>
            </a:r>
            <a:endParaRPr lang="en-US" altLang="ko-KR" sz="1800" b="1" dirty="0"/>
          </a:p>
        </p:txBody>
      </p:sp>
      <p:pic>
        <p:nvPicPr>
          <p:cNvPr id="2050" name="Picture 2" descr="C:\Users\505\Downloads\1496677256-3_8463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36245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altLang="ko-KR" sz="2200" dirty="0" smtClean="0"/>
              <a:t>3. </a:t>
            </a:r>
            <a:r>
              <a:rPr lang="en-US" altLang="ko-KR" sz="2400" b="1" dirty="0" smtClean="0"/>
              <a:t>Console </a:t>
            </a:r>
            <a:r>
              <a:rPr lang="ko-KR" altLang="en-US" sz="2400" b="1" dirty="0"/>
              <a:t>화면구현 </a:t>
            </a:r>
            <a:endParaRPr lang="en-US" altLang="ko-KR" sz="24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50359" y="4744150"/>
            <a:ext cx="1697490" cy="333265"/>
          </a:xfrm>
          <a:prstGeom prst="roundRect">
            <a:avLst/>
          </a:prstGeom>
          <a:solidFill>
            <a:schemeClr val="lt1">
              <a:alpha val="5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600" smtClean="0"/>
              <a:t>11</a:t>
            </a:r>
            <a:r>
              <a:rPr lang="en-US" altLang="ko-KR" sz="600" dirty="0" smtClean="0"/>
              <a:t>. Thread class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50359" y="4744152"/>
            <a:ext cx="695461" cy="33326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M(</a:t>
            </a:r>
            <a:r>
              <a:rPr lang="ko-KR" altLang="en-US" sz="800" dirty="0"/>
              <a:t>데이터</a:t>
            </a:r>
            <a:r>
              <a:rPr lang="en-US" altLang="ko-KR" sz="800" dirty="0"/>
              <a:t>)</a:t>
            </a:r>
            <a:br>
              <a:rPr lang="en-US" altLang="ko-KR" sz="800" dirty="0"/>
            </a:br>
            <a:r>
              <a:rPr lang="en-US" altLang="ko-KR" sz="800" dirty="0" smtClean="0"/>
              <a:t>*database</a:t>
            </a:r>
            <a:endParaRPr lang="ko-KR" altLang="en-US" sz="800" dirty="0"/>
          </a:p>
        </p:txBody>
      </p:sp>
      <p:sp>
        <p:nvSpPr>
          <p:cNvPr id="10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79224" y="46832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20</a:t>
            </a:fld>
            <a:endParaRPr dirty="0"/>
          </a:p>
        </p:txBody>
      </p:sp>
      <p:pic>
        <p:nvPicPr>
          <p:cNvPr id="11" name="Picture 2" descr="https://user-images.githubusercontent.com/87436495/138815062-8b16f40f-4d1f-4af8-a080-158d9a662b1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3" b="9732"/>
          <a:stretch/>
        </p:blipFill>
        <p:spPr bwMode="auto">
          <a:xfrm>
            <a:off x="150359" y="1917709"/>
            <a:ext cx="2633500" cy="176661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5910140" y="1385899"/>
            <a:ext cx="2675380" cy="273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bg2"/>
                </a:solidFill>
              </a:rPr>
              <a:t>■ </a:t>
            </a:r>
            <a:r>
              <a:rPr lang="en-US" altLang="ko-KR" sz="1050" dirty="0" smtClean="0">
                <a:solidFill>
                  <a:schemeClr val="bg2"/>
                </a:solidFill>
              </a:rPr>
              <a:t>3.1.4 </a:t>
            </a:r>
            <a:r>
              <a:rPr lang="ko-KR" altLang="en-US" sz="1050" dirty="0" smtClean="0">
                <a:solidFill>
                  <a:schemeClr val="bg2"/>
                </a:solidFill>
              </a:rPr>
              <a:t>전체예약조회</a:t>
            </a:r>
            <a:endParaRPr lang="ko-KR" altLang="en-US" sz="1050" dirty="0">
              <a:solidFill>
                <a:schemeClr val="bg2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31409" y="2307680"/>
            <a:ext cx="576000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872740" y="1414590"/>
            <a:ext cx="2675380" cy="273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bg2"/>
                </a:solidFill>
              </a:rPr>
              <a:t>■ </a:t>
            </a:r>
            <a:r>
              <a:rPr lang="en-US" altLang="ko-KR" sz="1050" dirty="0" smtClean="0">
                <a:solidFill>
                  <a:schemeClr val="bg2"/>
                </a:solidFill>
              </a:rPr>
              <a:t>3.1.3 </a:t>
            </a:r>
            <a:r>
              <a:rPr lang="ko-KR" altLang="en-US" sz="1050" dirty="0" smtClean="0">
                <a:solidFill>
                  <a:schemeClr val="bg2"/>
                </a:solidFill>
              </a:rPr>
              <a:t>본인예약조회</a:t>
            </a:r>
            <a:endParaRPr lang="ko-KR" altLang="en-US" sz="1050" dirty="0">
              <a:solidFill>
                <a:schemeClr val="bg2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14"/>
          <a:stretch/>
        </p:blipFill>
        <p:spPr bwMode="auto">
          <a:xfrm>
            <a:off x="2872740" y="1661025"/>
            <a:ext cx="2956560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6"/>
          <a:stretch/>
        </p:blipFill>
        <p:spPr bwMode="auto">
          <a:xfrm>
            <a:off x="5910140" y="1661025"/>
            <a:ext cx="3233860" cy="1554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230320" y="2525391"/>
            <a:ext cx="576000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Google Shape;110;p16"/>
          <p:cNvSpPr txBox="1">
            <a:spLocks/>
          </p:cNvSpPr>
          <p:nvPr/>
        </p:nvSpPr>
        <p:spPr>
          <a:xfrm>
            <a:off x="2951" y="1261274"/>
            <a:ext cx="317379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600" dirty="0" smtClean="0"/>
              <a:t>3-3) </a:t>
            </a:r>
            <a:r>
              <a:rPr lang="ko-KR" altLang="en-US" sz="1600" dirty="0" smtClean="0"/>
              <a:t>예약 조회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일반회원</a:t>
            </a:r>
            <a:r>
              <a:rPr lang="en-US" altLang="ko-KR" sz="1600" dirty="0" smtClean="0"/>
              <a:t>)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12917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altLang="ko-KR" sz="2200" dirty="0" smtClean="0"/>
              <a:t>3. </a:t>
            </a:r>
            <a:r>
              <a:rPr lang="en-US" altLang="ko-KR" sz="2400" b="1" dirty="0" smtClean="0"/>
              <a:t>Console </a:t>
            </a:r>
            <a:r>
              <a:rPr lang="ko-KR" altLang="en-US" sz="2400" b="1" dirty="0"/>
              <a:t>화면구현 </a:t>
            </a:r>
            <a:endParaRPr lang="en-US" altLang="ko-KR" sz="24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50359" y="4744150"/>
            <a:ext cx="1697490" cy="333265"/>
          </a:xfrm>
          <a:prstGeom prst="roundRect">
            <a:avLst/>
          </a:prstGeom>
          <a:solidFill>
            <a:schemeClr val="lt1">
              <a:alpha val="5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600" smtClean="0"/>
              <a:t>11</a:t>
            </a:r>
            <a:r>
              <a:rPr lang="en-US" altLang="ko-KR" sz="600" dirty="0" smtClean="0"/>
              <a:t>. Thread class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50359" y="4744152"/>
            <a:ext cx="695461" cy="33326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M(</a:t>
            </a:r>
            <a:r>
              <a:rPr lang="ko-KR" altLang="en-US" sz="800" dirty="0"/>
              <a:t>데이터</a:t>
            </a:r>
            <a:r>
              <a:rPr lang="en-US" altLang="ko-KR" sz="800" dirty="0"/>
              <a:t>)</a:t>
            </a:r>
            <a:br>
              <a:rPr lang="en-US" altLang="ko-KR" sz="800" dirty="0"/>
            </a:br>
            <a:r>
              <a:rPr lang="en-US" altLang="ko-KR" sz="800" dirty="0" smtClean="0"/>
              <a:t>*database</a:t>
            </a:r>
            <a:endParaRPr lang="ko-KR" altLang="en-US" sz="800" dirty="0"/>
          </a:p>
        </p:txBody>
      </p:sp>
      <p:sp>
        <p:nvSpPr>
          <p:cNvPr id="10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79224" y="46832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21</a:t>
            </a:fld>
            <a:endParaRPr dirty="0"/>
          </a:p>
        </p:txBody>
      </p:sp>
      <p:pic>
        <p:nvPicPr>
          <p:cNvPr id="11" name="Picture 2" descr="https://user-images.githubusercontent.com/87436495/138815062-8b16f40f-4d1f-4af8-a080-158d9a662b1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3" b="9732"/>
          <a:stretch/>
        </p:blipFill>
        <p:spPr bwMode="auto">
          <a:xfrm>
            <a:off x="150359" y="1904647"/>
            <a:ext cx="2633500" cy="176661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2231409" y="2676827"/>
            <a:ext cx="552450" cy="170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872740" y="1414590"/>
            <a:ext cx="2675380" cy="273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bg2"/>
                </a:solidFill>
              </a:rPr>
              <a:t>■ </a:t>
            </a:r>
            <a:r>
              <a:rPr lang="en-US" altLang="ko-KR" sz="1050" dirty="0" smtClean="0">
                <a:solidFill>
                  <a:schemeClr val="bg2"/>
                </a:solidFill>
              </a:rPr>
              <a:t>3.1.5 </a:t>
            </a:r>
            <a:r>
              <a:rPr lang="ko-KR" altLang="en-US" sz="1050" dirty="0" smtClean="0">
                <a:solidFill>
                  <a:schemeClr val="bg2"/>
                </a:solidFill>
              </a:rPr>
              <a:t>객실세부정보 </a:t>
            </a:r>
            <a:r>
              <a:rPr lang="en-US" altLang="ko-KR" sz="1050" dirty="0" smtClean="0">
                <a:solidFill>
                  <a:schemeClr val="bg2"/>
                </a:solidFill>
              </a:rPr>
              <a:t>[</a:t>
            </a:r>
            <a:r>
              <a:rPr lang="ko-KR" altLang="en-US" sz="1050" dirty="0" smtClean="0">
                <a:solidFill>
                  <a:schemeClr val="bg2"/>
                </a:solidFill>
              </a:rPr>
              <a:t>메뉴</a:t>
            </a:r>
            <a:r>
              <a:rPr lang="en-US" altLang="ko-KR" sz="1050" dirty="0" smtClean="0">
                <a:solidFill>
                  <a:schemeClr val="bg2"/>
                </a:solidFill>
              </a:rPr>
              <a:t>]</a:t>
            </a:r>
            <a:endParaRPr lang="ko-KR" altLang="en-US" sz="1050" dirty="0">
              <a:solidFill>
                <a:schemeClr val="bg2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7"/>
          <a:stretch/>
        </p:blipFill>
        <p:spPr bwMode="auto">
          <a:xfrm>
            <a:off x="2949719" y="1687695"/>
            <a:ext cx="2072986" cy="1272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7201752" y="829473"/>
            <a:ext cx="1937358" cy="1711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752" y="2606837"/>
            <a:ext cx="1937359" cy="2137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09"/>
          <a:stretch/>
        </p:blipFill>
        <p:spPr bwMode="auto">
          <a:xfrm>
            <a:off x="5144352" y="829473"/>
            <a:ext cx="1928471" cy="1748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5144352" y="561258"/>
            <a:ext cx="2675380" cy="273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bg2"/>
                </a:solidFill>
              </a:rPr>
              <a:t>■ </a:t>
            </a:r>
            <a:r>
              <a:rPr lang="en-US" altLang="ko-KR" sz="1050" dirty="0" smtClean="0">
                <a:solidFill>
                  <a:schemeClr val="bg2"/>
                </a:solidFill>
              </a:rPr>
              <a:t>3.1.5 – 1 : </a:t>
            </a:r>
            <a:r>
              <a:rPr lang="ko-KR" altLang="en-US" sz="1050" dirty="0" err="1" smtClean="0">
                <a:solidFill>
                  <a:schemeClr val="bg2"/>
                </a:solidFill>
              </a:rPr>
              <a:t>스탠다드</a:t>
            </a:r>
            <a:endParaRPr lang="ko-KR" altLang="en-US" sz="1050" dirty="0">
              <a:solidFill>
                <a:schemeClr val="bg2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35133" y="4470328"/>
            <a:ext cx="2675380" cy="273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bg2"/>
                </a:solidFill>
              </a:rPr>
              <a:t>■ </a:t>
            </a:r>
            <a:r>
              <a:rPr lang="en-US" altLang="ko-KR" sz="1050" dirty="0" smtClean="0">
                <a:solidFill>
                  <a:schemeClr val="bg2"/>
                </a:solidFill>
              </a:rPr>
              <a:t>3.1.5 – 3 : </a:t>
            </a:r>
            <a:r>
              <a:rPr lang="ko-KR" altLang="en-US" sz="1050" dirty="0" err="1" smtClean="0">
                <a:solidFill>
                  <a:schemeClr val="bg2"/>
                </a:solidFill>
              </a:rPr>
              <a:t>스위트</a:t>
            </a:r>
            <a:r>
              <a:rPr lang="ko-KR" altLang="en-US" sz="1050" dirty="0" err="1">
                <a:solidFill>
                  <a:schemeClr val="bg2"/>
                </a:solidFill>
              </a:rPr>
              <a:t>룸</a:t>
            </a:r>
            <a:endParaRPr lang="ko-KR" altLang="en-US" sz="1050" dirty="0">
              <a:solidFill>
                <a:schemeClr val="bg2"/>
              </a:solidFill>
            </a:endParaRPr>
          </a:p>
        </p:txBody>
      </p:sp>
      <p:sp>
        <p:nvSpPr>
          <p:cNvPr id="18" name="Google Shape;110;p16"/>
          <p:cNvSpPr txBox="1">
            <a:spLocks/>
          </p:cNvSpPr>
          <p:nvPr/>
        </p:nvSpPr>
        <p:spPr>
          <a:xfrm>
            <a:off x="2951" y="1261274"/>
            <a:ext cx="317379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600" dirty="0" smtClean="0"/>
              <a:t>3-4) </a:t>
            </a:r>
            <a:r>
              <a:rPr lang="ko-KR" altLang="en-US" sz="1600" dirty="0" smtClean="0"/>
              <a:t>객실정보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일반회</a:t>
            </a:r>
            <a:r>
              <a:rPr lang="ko-KR" altLang="en-US" sz="1600" dirty="0"/>
              <a:t>원</a:t>
            </a:r>
            <a:r>
              <a:rPr lang="en-US" altLang="ko-KR" sz="1600" dirty="0" smtClean="0"/>
              <a:t>)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06736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altLang="ko-KR" sz="2200" dirty="0" smtClean="0"/>
              <a:t>3. </a:t>
            </a:r>
            <a:r>
              <a:rPr lang="en-US" altLang="ko-KR" sz="2400" b="1" dirty="0" smtClean="0"/>
              <a:t>Console </a:t>
            </a:r>
            <a:r>
              <a:rPr lang="ko-KR" altLang="en-US" sz="2400" b="1" dirty="0"/>
              <a:t>화면구현 </a:t>
            </a:r>
            <a:endParaRPr lang="en-US" altLang="ko-KR" sz="24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50359" y="4744150"/>
            <a:ext cx="1697490" cy="333265"/>
          </a:xfrm>
          <a:prstGeom prst="roundRect">
            <a:avLst/>
          </a:prstGeom>
          <a:solidFill>
            <a:schemeClr val="lt1">
              <a:alpha val="5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600" smtClean="0"/>
              <a:t>11</a:t>
            </a:r>
            <a:r>
              <a:rPr lang="en-US" altLang="ko-KR" sz="600" dirty="0" smtClean="0"/>
              <a:t>. Thread class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50359" y="4744152"/>
            <a:ext cx="695461" cy="33326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M(</a:t>
            </a:r>
            <a:r>
              <a:rPr lang="ko-KR" altLang="en-US" sz="800" dirty="0"/>
              <a:t>데이터</a:t>
            </a:r>
            <a:r>
              <a:rPr lang="en-US" altLang="ko-KR" sz="800" dirty="0"/>
              <a:t>)</a:t>
            </a:r>
            <a:br>
              <a:rPr lang="en-US" altLang="ko-KR" sz="800" dirty="0"/>
            </a:br>
            <a:r>
              <a:rPr lang="en-US" altLang="ko-KR" sz="800" dirty="0" smtClean="0"/>
              <a:t>*database</a:t>
            </a:r>
            <a:endParaRPr lang="ko-KR" altLang="en-US" sz="800" dirty="0"/>
          </a:p>
        </p:txBody>
      </p:sp>
      <p:sp>
        <p:nvSpPr>
          <p:cNvPr id="10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79224" y="46832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22</a:t>
            </a:fld>
            <a:endParaRPr dirty="0"/>
          </a:p>
        </p:txBody>
      </p:sp>
      <p:pic>
        <p:nvPicPr>
          <p:cNvPr id="11" name="Picture 2" descr="https://user-images.githubusercontent.com/87436495/138815062-8b16f40f-4d1f-4af8-a080-158d9a662b1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3" b="9732"/>
          <a:stretch/>
        </p:blipFill>
        <p:spPr bwMode="auto">
          <a:xfrm>
            <a:off x="150359" y="1917709"/>
            <a:ext cx="2633500" cy="176661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5745752" y="1414590"/>
            <a:ext cx="2675380" cy="273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bg2"/>
                </a:solidFill>
              </a:rPr>
              <a:t>■ </a:t>
            </a:r>
            <a:r>
              <a:rPr lang="en-US" altLang="ko-KR" sz="1050" dirty="0" smtClean="0">
                <a:solidFill>
                  <a:schemeClr val="bg2"/>
                </a:solidFill>
              </a:rPr>
              <a:t>3.2.2 </a:t>
            </a:r>
            <a:r>
              <a:rPr lang="ko-KR" altLang="en-US" sz="1050" dirty="0" smtClean="0">
                <a:solidFill>
                  <a:schemeClr val="bg2"/>
                </a:solidFill>
              </a:rPr>
              <a:t>회원정보</a:t>
            </a:r>
            <a:endParaRPr lang="ko-KR" altLang="en-US" sz="1050" dirty="0">
              <a:solidFill>
                <a:schemeClr val="bg2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31409" y="3047400"/>
            <a:ext cx="576000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872740" y="1414590"/>
            <a:ext cx="2675380" cy="273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bg2"/>
                </a:solidFill>
              </a:rPr>
              <a:t>■ </a:t>
            </a:r>
            <a:r>
              <a:rPr lang="en-US" altLang="ko-KR" sz="1050" dirty="0" smtClean="0">
                <a:solidFill>
                  <a:schemeClr val="bg2"/>
                </a:solidFill>
              </a:rPr>
              <a:t>3.2.1 </a:t>
            </a:r>
            <a:r>
              <a:rPr lang="ko-KR" altLang="en-US" sz="1050" dirty="0" smtClean="0">
                <a:solidFill>
                  <a:schemeClr val="bg2"/>
                </a:solidFill>
              </a:rPr>
              <a:t>관리자 </a:t>
            </a:r>
            <a:r>
              <a:rPr lang="en-US" altLang="ko-KR" sz="1050" dirty="0" smtClean="0">
                <a:solidFill>
                  <a:schemeClr val="bg2"/>
                </a:solidFill>
              </a:rPr>
              <a:t>– </a:t>
            </a:r>
            <a:r>
              <a:rPr lang="ko-KR" altLang="en-US" sz="1050" dirty="0" smtClean="0">
                <a:solidFill>
                  <a:schemeClr val="bg2"/>
                </a:solidFill>
              </a:rPr>
              <a:t>전체예약현황조회</a:t>
            </a:r>
            <a:r>
              <a:rPr lang="en-US" altLang="ko-KR" sz="1050" dirty="0" smtClean="0">
                <a:solidFill>
                  <a:schemeClr val="bg2"/>
                </a:solidFill>
              </a:rPr>
              <a:t/>
            </a:r>
            <a:br>
              <a:rPr lang="en-US" altLang="ko-KR" sz="1050" dirty="0" smtClean="0">
                <a:solidFill>
                  <a:schemeClr val="bg2"/>
                </a:solidFill>
              </a:rPr>
            </a:br>
            <a:r>
              <a:rPr lang="en-US" altLang="ko-KR" sz="1050" dirty="0" smtClean="0">
                <a:solidFill>
                  <a:schemeClr val="bg2"/>
                </a:solidFill>
              </a:rPr>
              <a:t>( ex : </a:t>
            </a:r>
            <a:r>
              <a:rPr lang="ko-KR" altLang="en-US" sz="1050" dirty="0" smtClean="0">
                <a:solidFill>
                  <a:schemeClr val="bg2"/>
                </a:solidFill>
              </a:rPr>
              <a:t>예약회원 </a:t>
            </a:r>
            <a:r>
              <a:rPr lang="en-US" altLang="ko-KR" sz="1050" dirty="0" smtClean="0">
                <a:solidFill>
                  <a:schemeClr val="bg2"/>
                </a:solidFill>
              </a:rPr>
              <a:t>1 : </a:t>
            </a:r>
            <a:r>
              <a:rPr lang="en-US" altLang="ko-KR" sz="1050" dirty="0" err="1" smtClean="0">
                <a:solidFill>
                  <a:schemeClr val="bg2"/>
                </a:solidFill>
              </a:rPr>
              <a:t>ezen</a:t>
            </a:r>
            <a:r>
              <a:rPr lang="en-US" altLang="ko-KR" sz="1050" dirty="0" smtClean="0">
                <a:solidFill>
                  <a:schemeClr val="bg2"/>
                </a:solidFill>
              </a:rPr>
              <a:t>, </a:t>
            </a:r>
            <a:r>
              <a:rPr lang="ko-KR" altLang="en-US" sz="1050" dirty="0" smtClean="0">
                <a:solidFill>
                  <a:schemeClr val="bg2"/>
                </a:solidFill>
              </a:rPr>
              <a:t>예약회원</a:t>
            </a:r>
            <a:r>
              <a:rPr lang="en-US" altLang="ko-KR" sz="1050" dirty="0" smtClean="0">
                <a:solidFill>
                  <a:schemeClr val="bg2"/>
                </a:solidFill>
              </a:rPr>
              <a:t>2 : java)</a:t>
            </a:r>
            <a:endParaRPr lang="ko-KR" altLang="en-US" sz="1050" dirty="0">
              <a:solidFill>
                <a:schemeClr val="bg2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30320" y="3289568"/>
            <a:ext cx="576000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638" y="1812461"/>
            <a:ext cx="2690168" cy="160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752" y="1812461"/>
            <a:ext cx="3146791" cy="160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Google Shape;110;p16"/>
          <p:cNvSpPr txBox="1">
            <a:spLocks/>
          </p:cNvSpPr>
          <p:nvPr/>
        </p:nvSpPr>
        <p:spPr>
          <a:xfrm>
            <a:off x="2951" y="1261274"/>
            <a:ext cx="317379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600" dirty="0" smtClean="0"/>
              <a:t>3-5) </a:t>
            </a:r>
            <a:r>
              <a:rPr lang="ko-KR" altLang="en-US" sz="1600" dirty="0" smtClean="0"/>
              <a:t>예약 조회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관리자</a:t>
            </a:r>
            <a:r>
              <a:rPr lang="en-US" altLang="ko-KR" sz="1600" dirty="0" smtClean="0"/>
              <a:t>)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12114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1285" y="243900"/>
            <a:ext cx="7688400" cy="535200"/>
          </a:xfrm>
          <a:prstGeom prst="rect">
            <a:avLst/>
          </a:prstGeom>
        </p:spPr>
        <p:txBody>
          <a:bodyPr/>
          <a:lstStyle/>
          <a:p>
            <a:r>
              <a:rPr lang="en-US" altLang="ko-KR" sz="2200" dirty="0" smtClean="0"/>
              <a:t>3</a:t>
            </a:r>
            <a:r>
              <a:rPr lang="en-US" altLang="ko" sz="2200" dirty="0" smtClean="0"/>
              <a:t>. </a:t>
            </a:r>
            <a:r>
              <a:rPr lang="ko-KR" altLang="en-US" sz="2200" dirty="0"/>
              <a:t>평가 및 개선방향</a:t>
            </a:r>
          </a:p>
        </p:txBody>
      </p:sp>
      <p:sp>
        <p:nvSpPr>
          <p:cNvPr id="95" name="Google Shape;95;p14"/>
          <p:cNvSpPr txBox="1"/>
          <p:nvPr/>
        </p:nvSpPr>
        <p:spPr>
          <a:xfrm>
            <a:off x="2962475" y="856625"/>
            <a:ext cx="17265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Google Shape;392;p48"/>
          <p:cNvSpPr txBox="1">
            <a:spLocks/>
          </p:cNvSpPr>
          <p:nvPr/>
        </p:nvSpPr>
        <p:spPr>
          <a:xfrm>
            <a:off x="270450" y="73073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n-US" altLang="ko-KR" sz="1600" dirty="0">
                <a:solidFill>
                  <a:srgbClr val="000000"/>
                </a:solidFill>
              </a:rPr>
              <a:t>6-1. </a:t>
            </a:r>
            <a:r>
              <a:rPr lang="ko-KR" altLang="en-US" sz="1600" dirty="0" smtClean="0">
                <a:solidFill>
                  <a:srgbClr val="000000"/>
                </a:solidFill>
              </a:rPr>
              <a:t>역할 및 소감</a:t>
            </a:r>
            <a:endParaRPr lang="ko-KR" alt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440908"/>
              </p:ext>
            </p:extLst>
          </p:nvPr>
        </p:nvGraphicFramePr>
        <p:xfrm>
          <a:off x="430470" y="1265938"/>
          <a:ext cx="8096311" cy="329349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059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657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2459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2011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en-US" altLang="ko-KR" sz="14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3 </a:t>
                      </a:r>
                      <a:r>
                        <a:rPr lang="ko-KR" altLang="en-US" sz="14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조</a:t>
                      </a:r>
                      <a:endParaRPr lang="ko-KR" altLang="en-US" sz="14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4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업무분담</a:t>
                      </a:r>
                      <a:endParaRPr lang="ko-KR" altLang="en-US" sz="14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400" u="none" strike="noStrike" cap="none" dirty="0" err="1" smtClean="0">
                          <a:solidFill>
                            <a:schemeClr val="bg2"/>
                          </a:solidFill>
                          <a:sym typeface="Arial"/>
                        </a:rPr>
                        <a:t>느낀점</a:t>
                      </a:r>
                      <a:endParaRPr lang="ko-KR" altLang="en-US" sz="14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69938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조장 </a:t>
                      </a:r>
                      <a: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: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장용범</a:t>
                      </a: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·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인터페이스</a:t>
                      </a:r>
                      <a:r>
                        <a:rPr lang="ko-KR" altLang="en-US" sz="110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·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주요 </a:t>
                      </a:r>
                      <a:r>
                        <a:rPr lang="ko-KR" altLang="en-US" sz="1100" b="0" i="0" u="none" strike="noStrike" cap="none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메소드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설계</a:t>
                      </a:r>
                      <a:endParaRPr lang="en-US" altLang="ko-KR" sz="1100" b="0" i="0" u="none" strike="noStrike" cap="none" dirty="0" smtClean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R="0" algn="l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· </a:t>
                      </a:r>
                      <a:r>
                        <a:rPr lang="ko-KR" altLang="en-US" sz="1100" b="0" i="0" u="none" strike="noStrike" cap="none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스레드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처리</a:t>
                      </a: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설계기준을 </a:t>
                      </a:r>
                      <a: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Java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문법의 다양한 사용에 맞춰 코딩에 굳이 </a:t>
                      </a:r>
                      <a:r>
                        <a:rPr lang="ko-KR" altLang="en-US" sz="1100" b="0" i="0" u="none" strike="noStrike" cap="none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필요없는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불필요한 문법을 사용하게 되고 코드가 상당히 복잡하게 됨</a:t>
                      </a:r>
                      <a: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/>
                      </a:r>
                      <a:b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또한 중간 오류 수정 시 문법의 다양성을 그대로 살리려다 보니 제한적 사항이 많았음</a:t>
                      </a:r>
                      <a: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69938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신우현</a:t>
                      </a: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· Main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클래스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취합</a:t>
                      </a:r>
                      <a:r>
                        <a:rPr lang="en-US" altLang="ko-KR" sz="110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파일처리</a:t>
                      </a:r>
                      <a:endParaRPr lang="en-US" altLang="ko-KR" sz="1100" b="0" i="0" u="none" strike="noStrike" cap="none" dirty="0" smtClean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R="0" algn="l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·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예외처리</a:t>
                      </a: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설계기준이 정해져 있어 배운 것들을 토대로 만들려고 한 </a:t>
                      </a:r>
                      <a: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/>
                      </a:r>
                      <a:b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결과 사용하지 않아도 되는 코드들을 사용하게 되어 코드가   </a:t>
                      </a:r>
                      <a: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/>
                      </a:r>
                      <a:b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많이 복잡하고 길어짐</a:t>
                      </a:r>
                      <a: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b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현재는 배열로 코드를 만들었지만 앞으로 배울 것들을 활용</a:t>
                      </a:r>
                      <a: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/>
                      </a:r>
                      <a:b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 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하여 더 간결하고 효과적인 코드를 만들고 싶음</a:t>
                      </a:r>
                      <a: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69938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김태호</a:t>
                      </a: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· </a:t>
                      </a:r>
                      <a:r>
                        <a:rPr lang="ko-KR" altLang="en-US" sz="1100" b="0" i="0" u="none" strike="noStrike" cap="none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메인메뉴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작성</a:t>
                      </a:r>
                      <a:r>
                        <a:rPr lang="en-US" altLang="ko-KR" sz="110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·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취합보조</a:t>
                      </a:r>
                      <a:r>
                        <a:rPr lang="en-US" altLang="ko-KR" sz="110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·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파일처리</a:t>
                      </a:r>
                      <a:endParaRPr lang="en-US" altLang="ko-KR" sz="1100" b="0" i="0" u="none" strike="noStrike" cap="none" dirty="0" smtClean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R="0" algn="l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·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발표 및 자료 작성</a:t>
                      </a: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문법을 실질적으로 코드를 작성하는데 어려움이 있었지만</a:t>
                      </a:r>
                      <a: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b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팀원들의 도움으로 습득하는데 좋은 기회가 된 것 같습니다</a:t>
                      </a:r>
                      <a: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pPr marR="0" algn="l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상황에 맞게 수정하는 과정이</a:t>
                      </a:r>
                      <a:r>
                        <a:rPr lang="ko-KR" altLang="en-US" sz="1100" b="0" i="0" u="none" strike="noStrike" cap="none" baseline="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ko-KR" altLang="en-US" sz="110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쉽지 않았고</a:t>
                      </a:r>
                      <a:r>
                        <a:rPr lang="en-US" altLang="ko-KR" sz="110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10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처음 구상할 시에</a:t>
                      </a:r>
                      <a:r>
                        <a:rPr lang="en-US" altLang="ko-KR" sz="110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/>
                      </a:r>
                      <a:br>
                        <a:rPr lang="en-US" altLang="ko-KR" sz="110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en-US" altLang="ko-KR" sz="110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  </a:t>
                      </a:r>
                      <a:r>
                        <a:rPr lang="ko-KR" altLang="en-US" sz="110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기준설계가 비중이 크고 중요하다는 것을 한번 더 실감 할 </a:t>
                      </a:r>
                      <a:endParaRPr lang="en-US" altLang="ko-KR" sz="1100" b="0" i="0" u="none" strike="noStrike" cap="none" baseline="0" dirty="0" smtClean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R="0" algn="l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10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  수 있었습니다</a:t>
                      </a:r>
                      <a:r>
                        <a:rPr lang="en-US" altLang="ko-KR" sz="110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endParaRPr lang="en-US" altLang="ko-KR" sz="1100" b="0" i="0" u="none" strike="noStrike" cap="none" dirty="0" smtClean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79224" y="46832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70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1285" y="243900"/>
            <a:ext cx="7688400" cy="535200"/>
          </a:xfrm>
          <a:prstGeom prst="rect">
            <a:avLst/>
          </a:prstGeom>
        </p:spPr>
        <p:txBody>
          <a:bodyPr/>
          <a:lstStyle/>
          <a:p>
            <a:r>
              <a:rPr lang="en-US" altLang="ko-KR" sz="2200" dirty="0" smtClean="0"/>
              <a:t>3</a:t>
            </a:r>
            <a:r>
              <a:rPr lang="en-US" altLang="ko" sz="2200" dirty="0" smtClean="0"/>
              <a:t>. </a:t>
            </a:r>
            <a:r>
              <a:rPr lang="ko-KR" altLang="en-US" sz="2200" dirty="0"/>
              <a:t>평가 및 개선방향</a:t>
            </a:r>
          </a:p>
        </p:txBody>
      </p:sp>
      <p:sp>
        <p:nvSpPr>
          <p:cNvPr id="95" name="Google Shape;95;p14"/>
          <p:cNvSpPr txBox="1"/>
          <p:nvPr/>
        </p:nvSpPr>
        <p:spPr>
          <a:xfrm>
            <a:off x="2962475" y="856625"/>
            <a:ext cx="17265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Google Shape;392;p48"/>
          <p:cNvSpPr txBox="1">
            <a:spLocks/>
          </p:cNvSpPr>
          <p:nvPr/>
        </p:nvSpPr>
        <p:spPr>
          <a:xfrm>
            <a:off x="270450" y="73073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n-US" altLang="ko-KR" sz="1600" dirty="0" smtClean="0">
                <a:solidFill>
                  <a:srgbClr val="000000"/>
                </a:solidFill>
              </a:rPr>
              <a:t>6-2. </a:t>
            </a:r>
            <a:r>
              <a:rPr lang="ko-KR" altLang="en-US" sz="1600" dirty="0" smtClean="0">
                <a:solidFill>
                  <a:srgbClr val="000000"/>
                </a:solidFill>
              </a:rPr>
              <a:t>개선방향</a:t>
            </a:r>
            <a:endParaRPr lang="ko-KR" alt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331083"/>
              </p:ext>
            </p:extLst>
          </p:nvPr>
        </p:nvGraphicFramePr>
        <p:xfrm>
          <a:off x="588645" y="1265938"/>
          <a:ext cx="8020050" cy="3407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0025"/>
                <a:gridCol w="4010025"/>
              </a:tblGrid>
              <a:tr h="2964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현행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문제점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개선방향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672"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예외사항에 대한 </a:t>
                      </a:r>
                      <a:r>
                        <a:rPr lang="ko-KR" altLang="en-US" sz="1050" b="0" i="0" u="none" strike="noStrike" cap="none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메세지를</a:t>
                      </a:r>
                      <a:r>
                        <a:rPr lang="ko-KR" altLang="en-US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ko-KR" altLang="en-US" sz="1050" b="0" i="0" u="none" strike="noStrike" cap="none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가독성을</a:t>
                      </a:r>
                      <a:r>
                        <a:rPr lang="ko-KR" altLang="en-US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위해 </a:t>
                      </a:r>
                      <a:r>
                        <a:rPr lang="en-US" altLang="ko-KR" sz="1050" b="1" i="0" u="none" strike="noStrike" cap="none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System.err.println</a:t>
                      </a:r>
                      <a:r>
                        <a:rPr lang="en-US" altLang="ko-KR" sz="1050" b="1" i="0" u="none" strike="noStrike" cap="none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() </a:t>
                      </a:r>
                      <a:r>
                        <a:rPr lang="ko-KR" altLang="en-US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을 사용</a:t>
                      </a:r>
                      <a:r>
                        <a:rPr lang="en-US" altLang="ko-KR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br>
                        <a:rPr lang="en-US" altLang="ko-KR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ko-KR" altLang="en-US" sz="1050" b="0" i="0" u="none" strike="noStrike" cap="none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이로인해</a:t>
                      </a:r>
                      <a:r>
                        <a:rPr lang="ko-KR" altLang="en-US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ko-KR" altLang="en-US" sz="1050" b="0" i="0" u="sng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출력 순서가 뒤바뀔 가능성</a:t>
                      </a:r>
                      <a:r>
                        <a:rPr lang="ko-KR" altLang="en-US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이 있음</a:t>
                      </a:r>
                      <a:r>
                        <a:rPr lang="en-US" altLang="ko-KR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endParaRPr lang="ko-KR" altLang="en-US" sz="1050" b="0" i="0" u="none" strike="noStrike" cap="none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50" b="0" i="0" u="none" strike="noStrike" cap="none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멀티쓰레드를</a:t>
                      </a:r>
                      <a:r>
                        <a:rPr lang="ko-KR" altLang="en-US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이용하여 출력순서 조절</a:t>
                      </a:r>
                      <a:r>
                        <a:rPr lang="en-US" altLang="ko-KR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/>
                      </a:r>
                      <a:br>
                        <a:rPr lang="en-US" altLang="ko-KR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en-US" altLang="ko-KR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(1</a:t>
                      </a:r>
                      <a:r>
                        <a:rPr lang="ko-KR" altLang="en-US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차 보완하였으나 여전히 </a:t>
                      </a:r>
                      <a:r>
                        <a:rPr lang="ko-KR" altLang="en-US" sz="1050" b="0" i="0" u="none" strike="noStrike" cap="none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스레드</a:t>
                      </a:r>
                      <a:r>
                        <a:rPr lang="ko-KR" altLang="en-US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처리속도가 빠름</a:t>
                      </a:r>
                      <a:r>
                        <a:rPr lang="en-US" altLang="ko-KR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  <a:endParaRPr lang="ko-KR" altLang="en-US" sz="1050" b="0" i="0" u="none" strike="noStrike" cap="none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740"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현재는 배열로 예약리스트를 사용하고 있지만 </a:t>
                      </a:r>
                      <a:r>
                        <a:rPr lang="ko-KR" altLang="en-US" sz="1050" b="0" i="0" u="sng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관리가 용이하지 못하다고 생각됨</a:t>
                      </a:r>
                      <a:r>
                        <a:rPr lang="en-US" altLang="ko-KR" sz="1050" b="0" i="0" u="sng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endParaRPr lang="ko-KR" altLang="en-US" sz="1050" b="0" i="0" u="sng" strike="noStrike" cap="none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추후 </a:t>
                      </a:r>
                      <a:r>
                        <a:rPr lang="en-US" altLang="ko-KR" sz="1050" b="0" i="0" u="none" strike="noStrike" cap="none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ArrayList</a:t>
                      </a:r>
                      <a:r>
                        <a:rPr lang="ko-KR" altLang="en-US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를 사용하여 관리를 더 편리하게 할 수 있도록 할 예정</a:t>
                      </a:r>
                      <a:r>
                        <a:rPr lang="en-US" altLang="ko-KR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endParaRPr lang="ko-KR" altLang="en-US" sz="1050" b="0" i="0" u="none" strike="noStrike" cap="none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현재 </a:t>
                      </a:r>
                      <a:r>
                        <a:rPr lang="ko-KR" altLang="en-US" sz="1050" b="0" i="0" u="none" strike="noStrike" cap="none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멀티스레드를</a:t>
                      </a:r>
                      <a:r>
                        <a:rPr lang="ko-KR" altLang="en-US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통해 실시간으로 예약리스트</a:t>
                      </a:r>
                      <a:r>
                        <a:rPr lang="en-US" altLang="ko-KR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/>
                      </a:r>
                      <a:br>
                        <a:rPr lang="en-US" altLang="ko-KR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en-US" altLang="ko-KR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ko-KR" altLang="en-US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배열 </a:t>
                      </a:r>
                      <a:r>
                        <a:rPr lang="ko-KR" altLang="en-US" sz="1050" b="0" i="0" u="none" strike="noStrike" cap="none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사용중</a:t>
                      </a:r>
                      <a:r>
                        <a:rPr lang="en-US" altLang="ko-KR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) </a:t>
                      </a:r>
                      <a:r>
                        <a:rPr lang="ko-KR" altLang="en-US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업데이트를 하고 있습니다</a:t>
                      </a:r>
                      <a:r>
                        <a:rPr lang="en-US" altLang="ko-KR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pPr marL="285750" indent="-2857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저희 팀이 배열을 사용한 이유는 호텔의 수와 방 수가 정해져 있었기 때문에 배열이 메모리할당을 효율적으로 사용할 수 있을 것으로 생각하고 만들었습니다</a:t>
                      </a:r>
                      <a:endParaRPr lang="ko-KR" altLang="en-US" sz="1050" b="0" i="0" u="none" strike="noStrike" cap="none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호텔 수와 방 수가 적어 </a:t>
                      </a:r>
                      <a:r>
                        <a:rPr lang="ko-KR" altLang="en-US" sz="1050" b="0" i="0" u="none" strike="noStrike" cap="none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멀티스레드를</a:t>
                      </a:r>
                      <a:r>
                        <a:rPr lang="ko-KR" altLang="en-US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사용하면 </a:t>
                      </a:r>
                      <a:r>
                        <a:rPr lang="ko-KR" altLang="en-US" sz="1050" b="0" i="0" u="none" strike="noStrike" cap="none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멀티스레드</a:t>
                      </a:r>
                      <a:r>
                        <a:rPr lang="ko-KR" altLang="en-US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처리 속도가 더 빨라 메모리를 계속 잡아 먹게 되고 예약리스트</a:t>
                      </a:r>
                      <a:r>
                        <a:rPr lang="en-US" altLang="ko-KR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ko-KR" altLang="en-US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배열</a:t>
                      </a:r>
                      <a:r>
                        <a:rPr lang="en-US" altLang="ko-KR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  <a:r>
                        <a:rPr lang="ko-KR" altLang="en-US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를 한번씩 읽는 속도가 너무 빨라 동기화를 시켰음에도 처리속도를 잡지 못하고 있습니다</a:t>
                      </a:r>
                      <a:r>
                        <a:rPr lang="en-US" altLang="ko-KR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 </a:t>
                      </a:r>
                      <a:r>
                        <a:rPr lang="ko-KR" altLang="en-US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이 문제는 추후 호텔 수</a:t>
                      </a:r>
                      <a:r>
                        <a:rPr lang="en-US" altLang="ko-KR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방의 수를 증가시키면 해결 할 수 있을 것으로 사료됩니다</a:t>
                      </a:r>
                      <a:r>
                        <a:rPr lang="en-US" altLang="ko-KR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 </a:t>
                      </a:r>
                      <a:endParaRPr lang="ko-KR" altLang="en-US" sz="1050" b="0" i="0" u="none" strike="noStrike" cap="none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1333"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정해진 조건</a:t>
                      </a:r>
                      <a:r>
                        <a:rPr lang="ko-KR" altLang="en-US" sz="105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ko-KR" sz="105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(interface </a:t>
                      </a:r>
                      <a:r>
                        <a:rPr lang="ko-KR" altLang="en-US" sz="105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및 </a:t>
                      </a:r>
                      <a:r>
                        <a:rPr lang="en-US" altLang="ko-KR" sz="105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extends) </a:t>
                      </a:r>
                      <a:r>
                        <a:rPr lang="ko-KR" altLang="en-US" sz="105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를 활용하려고 먼저 선정하고 설계를 진행 </a:t>
                      </a:r>
                      <a:r>
                        <a:rPr lang="ko-KR" altLang="en-US" sz="1050" b="0" i="0" u="none" strike="noStrike" cap="none" baseline="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하다보니</a:t>
                      </a:r>
                      <a:r>
                        <a:rPr lang="en-US" altLang="ko-KR" sz="105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</a:t>
                      </a:r>
                      <a:br>
                        <a:rPr lang="en-US" altLang="ko-KR" sz="105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ko-KR" altLang="en-US" sz="105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간편화 될 수 있는 설계가 다소 코딩도 늘어진 것 같습니다</a:t>
                      </a:r>
                      <a:r>
                        <a:rPr lang="en-US" altLang="ko-KR" sz="105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pPr marL="285750" indent="-2857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5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추후 호텔 및 방 </a:t>
                      </a:r>
                      <a:r>
                        <a:rPr lang="ko-KR" altLang="en-US" sz="1050" b="0" i="0" u="none" strike="noStrike" cap="none" baseline="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조건등의</a:t>
                      </a:r>
                      <a:r>
                        <a:rPr lang="ko-KR" altLang="en-US" sz="105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수정사항 시 관리의 불편</a:t>
                      </a:r>
                      <a:r>
                        <a:rPr lang="en-US" altLang="ko-KR" sz="105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객체를 </a:t>
                      </a:r>
                      <a:r>
                        <a:rPr lang="en-US" altLang="ko-KR" sz="1050" b="0" i="0" u="none" strike="noStrike" cap="none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ArrayList</a:t>
                      </a:r>
                      <a:r>
                        <a:rPr lang="en-US" altLang="ko-KR" sz="105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(</a:t>
                      </a:r>
                      <a:r>
                        <a:rPr lang="ko-KR" altLang="en-US" sz="105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호텔</a:t>
                      </a:r>
                      <a:r>
                        <a:rPr lang="en-US" altLang="ko-KR" sz="105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/</a:t>
                      </a:r>
                      <a:r>
                        <a:rPr lang="ko-KR" altLang="en-US" sz="105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룸</a:t>
                      </a:r>
                      <a:r>
                        <a:rPr lang="en-US" altLang="ko-KR" sz="105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  <a:r>
                        <a:rPr lang="ko-KR" altLang="en-US" sz="105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하여 묶어줌 으로써 보다 더 관리하기 용이한 코드설계가 필요함</a:t>
                      </a:r>
                      <a:endParaRPr lang="en-US" altLang="ko-KR" sz="1050" b="0" i="0" u="none" strike="noStrike" cap="none" baseline="0" dirty="0" smtClean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79224" y="46832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867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505\Desktop\3조_호텔예약프로그램(장용범, 김태호, 신우현)\ppt배경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9"/>
          <a:stretch/>
        </p:blipFill>
        <p:spPr bwMode="auto">
          <a:xfrm>
            <a:off x="0" y="-65604"/>
            <a:ext cx="9144000" cy="520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0" y="-65604"/>
            <a:ext cx="9144000" cy="5209104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blipFill>
                <a:blip r:embed="rId4"/>
                <a:tile tx="0" ty="0" sx="100000" sy="100000" flip="none" algn="tl"/>
              </a:blip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46740" y="1635776"/>
            <a:ext cx="64505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감사합니</a:t>
            </a:r>
            <a:r>
              <a:rPr lang="ko-KR" altLang="en-US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</a:t>
            </a:r>
            <a:endParaRPr lang="en-US" altLang="ko-KR" sz="6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298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user-images.githubusercontent.com/87436495/138815062-8b16f40f-4d1f-4af8-a080-158d9a662b1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3" b="9732"/>
          <a:stretch/>
        </p:blipFill>
        <p:spPr bwMode="auto">
          <a:xfrm>
            <a:off x="4043879" y="1332189"/>
            <a:ext cx="4815786" cy="32305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Google Shape;95;p14"/>
          <p:cNvSpPr txBox="1"/>
          <p:nvPr/>
        </p:nvSpPr>
        <p:spPr>
          <a:xfrm>
            <a:off x="2962475" y="856625"/>
            <a:ext cx="17265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71878" y="1332190"/>
            <a:ext cx="3520853" cy="32305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33350" lvl="0">
              <a:lnSpc>
                <a:spcPct val="150000"/>
              </a:lnSpc>
              <a:buClr>
                <a:schemeClr val="dk2"/>
              </a:buClr>
              <a:buSzPts val="2600"/>
            </a:pPr>
            <a:endParaRPr lang="en-US" altLang="ko-KR" sz="1100" dirty="0">
              <a:solidFill>
                <a:schemeClr val="dk2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dk2"/>
                </a:solidFill>
              </a:rPr>
              <a:t>1) </a:t>
            </a:r>
            <a:r>
              <a:rPr lang="ko-KR" altLang="en-US" sz="1100" dirty="0" smtClean="0">
                <a:solidFill>
                  <a:schemeClr val="dk2"/>
                </a:solidFill>
              </a:rPr>
              <a:t>주제 </a:t>
            </a:r>
            <a:r>
              <a:rPr lang="en-US" altLang="ko-KR" sz="1100" dirty="0" smtClean="0">
                <a:solidFill>
                  <a:schemeClr val="dk2"/>
                </a:solidFill>
              </a:rPr>
              <a:t>: </a:t>
            </a:r>
            <a:r>
              <a:rPr lang="ko-KR" altLang="en-US" sz="1100" dirty="0" smtClean="0">
                <a:solidFill>
                  <a:schemeClr val="dk2"/>
                </a:solidFill>
              </a:rPr>
              <a:t>호텔 예약 </a:t>
            </a:r>
            <a:r>
              <a:rPr lang="ko-KR" altLang="en-US" sz="1100" dirty="0">
                <a:solidFill>
                  <a:schemeClr val="dk2"/>
                </a:solidFill>
              </a:rPr>
              <a:t>시스템</a:t>
            </a:r>
            <a:endParaRPr lang="en-US" altLang="ko-KR" sz="1100" dirty="0">
              <a:solidFill>
                <a:schemeClr val="dk2"/>
              </a:solidFill>
            </a:endParaRPr>
          </a:p>
          <a:p>
            <a:pPr lvl="0">
              <a:lnSpc>
                <a:spcPct val="150000"/>
              </a:lnSpc>
            </a:pPr>
            <a:endParaRPr lang="en-US" altLang="ko-KR" sz="1100" dirty="0">
              <a:solidFill>
                <a:schemeClr val="dk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dk2"/>
                </a:solidFill>
              </a:rPr>
              <a:t>2) </a:t>
            </a:r>
            <a:r>
              <a:rPr lang="ko-KR" altLang="en-US" sz="1100" dirty="0" smtClean="0">
                <a:solidFill>
                  <a:schemeClr val="dk2"/>
                </a:solidFill>
              </a:rPr>
              <a:t>목적 </a:t>
            </a:r>
            <a:r>
              <a:rPr lang="en-US" altLang="ko-KR" sz="1100" dirty="0">
                <a:solidFill>
                  <a:schemeClr val="dk2"/>
                </a:solidFill>
              </a:rPr>
              <a:t>: </a:t>
            </a:r>
            <a:r>
              <a:rPr lang="ko-KR" altLang="en-US" sz="1100" dirty="0">
                <a:solidFill>
                  <a:schemeClr val="dk2"/>
                </a:solidFill>
              </a:rPr>
              <a:t>호텔 이용을 편리하게 </a:t>
            </a:r>
            <a:r>
              <a:rPr lang="ko-KR" altLang="en-US" sz="1100" dirty="0" smtClean="0">
                <a:solidFill>
                  <a:schemeClr val="dk2"/>
                </a:solidFill>
              </a:rPr>
              <a:t>하기 위해 </a:t>
            </a:r>
            <a:r>
              <a:rPr lang="ko-KR" altLang="en-US" sz="1100" dirty="0">
                <a:solidFill>
                  <a:schemeClr val="dk2"/>
                </a:solidFill>
              </a:rPr>
              <a:t>예약   </a:t>
            </a:r>
            <a:r>
              <a:rPr lang="en-US" altLang="ko-KR" sz="1100" dirty="0">
                <a:solidFill>
                  <a:schemeClr val="dk2"/>
                </a:solidFill>
              </a:rPr>
              <a:t/>
            </a:r>
            <a:br>
              <a:rPr lang="en-US" altLang="ko-KR" sz="1100" dirty="0">
                <a:solidFill>
                  <a:schemeClr val="dk2"/>
                </a:solidFill>
              </a:rPr>
            </a:br>
            <a:r>
              <a:rPr lang="en-US" altLang="ko-KR" sz="1100" dirty="0">
                <a:solidFill>
                  <a:schemeClr val="dk2"/>
                </a:solidFill>
              </a:rPr>
              <a:t>             </a:t>
            </a:r>
            <a:r>
              <a:rPr lang="ko-KR" altLang="en-US" sz="1100" dirty="0">
                <a:solidFill>
                  <a:schemeClr val="dk2"/>
                </a:solidFill>
              </a:rPr>
              <a:t>서비스를 제공하여 고객들의 만족도를 </a:t>
            </a:r>
            <a:r>
              <a:rPr lang="ko-KR" altLang="en-US" sz="1100" dirty="0" smtClean="0">
                <a:solidFill>
                  <a:schemeClr val="dk2"/>
                </a:solidFill>
              </a:rPr>
              <a:t>높임</a:t>
            </a:r>
            <a:endParaRPr lang="en-US" altLang="ko-KR" sz="1100" dirty="0" smtClean="0">
              <a:solidFill>
                <a:schemeClr val="dk2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100" dirty="0" smtClean="0">
              <a:solidFill>
                <a:schemeClr val="dk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dk2"/>
                </a:solidFill>
              </a:rPr>
              <a:t>3) </a:t>
            </a:r>
            <a:r>
              <a:rPr lang="ko-KR" altLang="en-US" sz="1100" dirty="0" smtClean="0">
                <a:solidFill>
                  <a:schemeClr val="dk2"/>
                </a:solidFill>
              </a:rPr>
              <a:t>고객층 </a:t>
            </a:r>
            <a:r>
              <a:rPr lang="en-US" altLang="ko-KR" sz="1100" dirty="0" smtClean="0">
                <a:solidFill>
                  <a:schemeClr val="dk2"/>
                </a:solidFill>
              </a:rPr>
              <a:t>: </a:t>
            </a:r>
            <a:r>
              <a:rPr lang="ko-KR" altLang="en-US" sz="1100" dirty="0" smtClean="0">
                <a:solidFill>
                  <a:schemeClr val="dk2"/>
                </a:solidFill>
              </a:rPr>
              <a:t>호텔 이용 예정중인 고객과</a:t>
            </a:r>
            <a:r>
              <a:rPr lang="en-US" altLang="ko-KR" sz="1100" dirty="0" smtClean="0">
                <a:solidFill>
                  <a:schemeClr val="dk2"/>
                </a:solidFill>
              </a:rPr>
              <a:t>,   </a:t>
            </a:r>
            <a:br>
              <a:rPr lang="en-US" altLang="ko-KR" sz="1100" dirty="0" smtClean="0">
                <a:solidFill>
                  <a:schemeClr val="dk2"/>
                </a:solidFill>
              </a:rPr>
            </a:br>
            <a:r>
              <a:rPr lang="en-US" altLang="ko-KR" sz="1100" dirty="0" smtClean="0">
                <a:solidFill>
                  <a:schemeClr val="dk2"/>
                </a:solidFill>
              </a:rPr>
              <a:t>                  </a:t>
            </a:r>
            <a:r>
              <a:rPr lang="ko-KR" altLang="en-US" sz="1100" dirty="0" smtClean="0">
                <a:solidFill>
                  <a:schemeClr val="dk2"/>
                </a:solidFill>
              </a:rPr>
              <a:t>호텔예약프로그램을 쓰고자 하는 호텔회사</a:t>
            </a:r>
            <a:r>
              <a:rPr lang="en-US" altLang="ko-KR" sz="1100" dirty="0">
                <a:solidFill>
                  <a:schemeClr val="dk2"/>
                </a:solidFill>
              </a:rPr>
              <a:t/>
            </a:r>
            <a:br>
              <a:rPr lang="en-US" altLang="ko-KR" sz="1100" dirty="0">
                <a:solidFill>
                  <a:schemeClr val="dk2"/>
                </a:solidFill>
              </a:rPr>
            </a:br>
            <a:endParaRPr lang="en-US" altLang="ko-KR" sz="1100" dirty="0">
              <a:solidFill>
                <a:schemeClr val="dk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dk2"/>
                </a:solidFill>
              </a:rPr>
              <a:t>4) </a:t>
            </a:r>
            <a:r>
              <a:rPr lang="ko-KR" altLang="en-US" sz="1100" dirty="0" smtClean="0">
                <a:solidFill>
                  <a:schemeClr val="dk2"/>
                </a:solidFill>
              </a:rPr>
              <a:t>환경 </a:t>
            </a:r>
            <a:r>
              <a:rPr lang="en-US" altLang="ko-KR" sz="1100" dirty="0">
                <a:solidFill>
                  <a:schemeClr val="dk2"/>
                </a:solidFill>
              </a:rPr>
              <a:t>: JDK11 / Eclipse / Window10 / </a:t>
            </a:r>
            <a:r>
              <a:rPr lang="en-US" altLang="ko-KR" sz="1100" dirty="0" err="1">
                <a:solidFill>
                  <a:schemeClr val="dk2"/>
                </a:solidFill>
              </a:rPr>
              <a:t>Git</a:t>
            </a:r>
            <a:endParaRPr lang="en-US" altLang="ko-KR" sz="1100" dirty="0">
              <a:solidFill>
                <a:schemeClr val="dk2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dk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dk2"/>
                </a:solidFill>
              </a:rPr>
              <a:t>5) </a:t>
            </a:r>
            <a:r>
              <a:rPr lang="ko-KR" altLang="en-US" sz="1100" dirty="0" smtClean="0">
                <a:solidFill>
                  <a:schemeClr val="dk2"/>
                </a:solidFill>
              </a:rPr>
              <a:t>프로젝트 </a:t>
            </a:r>
            <a:r>
              <a:rPr lang="ko-KR" altLang="en-US" sz="1100" dirty="0">
                <a:solidFill>
                  <a:schemeClr val="dk2"/>
                </a:solidFill>
              </a:rPr>
              <a:t>기간 </a:t>
            </a:r>
            <a:r>
              <a:rPr lang="en-US" altLang="ko-KR" sz="1100" dirty="0">
                <a:solidFill>
                  <a:schemeClr val="dk2"/>
                </a:solidFill>
              </a:rPr>
              <a:t>: 2021.10.19 ~ 2021.10.27</a:t>
            </a:r>
          </a:p>
          <a:p>
            <a:pPr algn="ctr">
              <a:lnSpc>
                <a:spcPct val="150000"/>
              </a:lnSpc>
            </a:pPr>
            <a:endParaRPr lang="ko-KR" altLang="en-US" sz="11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200" dirty="0" smtClean="0"/>
              <a:t>1. </a:t>
            </a:r>
            <a:r>
              <a:rPr lang="ko-KR" altLang="en-US" sz="2200" dirty="0" smtClean="0"/>
              <a:t>개요 </a:t>
            </a:r>
            <a:r>
              <a:rPr lang="en-US" altLang="ko-KR" sz="2200" dirty="0"/>
              <a:t>(Hotel Reservation </a:t>
            </a:r>
            <a:r>
              <a:rPr lang="en-US" altLang="ko-KR" sz="2200" dirty="0" smtClean="0"/>
              <a:t>System)</a:t>
            </a:r>
            <a:endParaRPr lang="ko-KR" altLang="en-US" sz="2200" dirty="0"/>
          </a:p>
        </p:txBody>
      </p:sp>
      <p:sp>
        <p:nvSpPr>
          <p:cNvPr id="6" name="직사각형 5"/>
          <p:cNvSpPr/>
          <p:nvPr/>
        </p:nvSpPr>
        <p:spPr>
          <a:xfrm>
            <a:off x="3908462" y="1400890"/>
            <a:ext cx="3221845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pPr marL="133350">
              <a:buClr>
                <a:schemeClr val="dk2"/>
              </a:buClr>
              <a:buSzPts val="2600"/>
            </a:pPr>
            <a:r>
              <a:rPr lang="en-US" altLang="ko-KR" sz="1200" dirty="0" smtClean="0">
                <a:solidFill>
                  <a:schemeClr val="dk2"/>
                </a:solidFill>
              </a:rPr>
              <a:t>5) </a:t>
            </a:r>
            <a:r>
              <a:rPr lang="ko-KR" altLang="en-US" sz="1200" dirty="0" smtClean="0">
                <a:solidFill>
                  <a:schemeClr val="dk2"/>
                </a:solidFill>
              </a:rPr>
              <a:t>서비스 </a:t>
            </a:r>
            <a:r>
              <a:rPr lang="ko-KR" altLang="en-US" sz="1200" dirty="0">
                <a:solidFill>
                  <a:schemeClr val="dk2"/>
                </a:solidFill>
              </a:rPr>
              <a:t>설계 </a:t>
            </a:r>
            <a:r>
              <a:rPr lang="ko-KR" altLang="en-US" sz="1200" dirty="0" smtClean="0">
                <a:solidFill>
                  <a:schemeClr val="dk2"/>
                </a:solidFill>
              </a:rPr>
              <a:t>다이어그램</a:t>
            </a:r>
            <a:r>
              <a:rPr lang="en-US" altLang="ko-KR" sz="1200" dirty="0" smtClean="0">
                <a:solidFill>
                  <a:schemeClr val="dk2"/>
                </a:solidFill>
              </a:rPr>
              <a:t>(</a:t>
            </a:r>
            <a:r>
              <a:rPr lang="ko-KR" altLang="en-US" sz="1200" dirty="0" smtClean="0">
                <a:solidFill>
                  <a:schemeClr val="dk2"/>
                </a:solidFill>
              </a:rPr>
              <a:t>화면구성</a:t>
            </a:r>
            <a:r>
              <a:rPr lang="en-US" altLang="ko-KR" sz="1200" dirty="0" smtClean="0">
                <a:solidFill>
                  <a:schemeClr val="dk2"/>
                </a:solidFill>
              </a:rPr>
              <a:t>)</a:t>
            </a:r>
            <a:endParaRPr lang="ko-KR" altLang="en-US" sz="1200" dirty="0">
              <a:solidFill>
                <a:schemeClr val="dk2"/>
              </a:solidFill>
            </a:endParaRPr>
          </a:p>
        </p:txBody>
      </p:sp>
      <p:sp>
        <p:nvSpPr>
          <p:cNvPr id="7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79224" y="46832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18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위쪽 화살표 20"/>
          <p:cNvSpPr/>
          <p:nvPr/>
        </p:nvSpPr>
        <p:spPr>
          <a:xfrm>
            <a:off x="1392705" y="2616800"/>
            <a:ext cx="342490" cy="1946955"/>
          </a:xfrm>
          <a:prstGeom prst="upArrow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84978" y="3796595"/>
            <a:ext cx="1932442" cy="767160"/>
          </a:xfrm>
          <a:prstGeom prst="roundRect">
            <a:avLst/>
          </a:prstGeom>
          <a:solidFill>
            <a:schemeClr val="lt1">
              <a:alpha val="5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600" b="1" dirty="0" smtClean="0">
                <a:solidFill>
                  <a:schemeClr val="bg2"/>
                </a:solidFill>
              </a:rPr>
              <a:t>2. Member class</a:t>
            </a:r>
          </a:p>
          <a:p>
            <a:pPr algn="r"/>
            <a:r>
              <a:rPr lang="en-US" altLang="ko-KR" sz="600" b="1" dirty="0" smtClean="0">
                <a:solidFill>
                  <a:schemeClr val="bg2"/>
                </a:solidFill>
              </a:rPr>
              <a:t>5. </a:t>
            </a:r>
            <a:r>
              <a:rPr lang="en-US" altLang="ko-KR" sz="600" b="1" dirty="0" err="1" smtClean="0">
                <a:solidFill>
                  <a:schemeClr val="bg2"/>
                </a:solidFill>
              </a:rPr>
              <a:t>HotelTotal</a:t>
            </a:r>
            <a:r>
              <a:rPr lang="en-US" altLang="ko-KR" sz="600" b="1" dirty="0" smtClean="0">
                <a:solidFill>
                  <a:schemeClr val="bg2"/>
                </a:solidFill>
              </a:rPr>
              <a:t> class</a:t>
            </a:r>
          </a:p>
          <a:p>
            <a:pPr algn="r"/>
            <a:r>
              <a:rPr lang="en-US" altLang="ko-KR" sz="600" b="1" dirty="0" smtClean="0">
                <a:solidFill>
                  <a:schemeClr val="bg2"/>
                </a:solidFill>
              </a:rPr>
              <a:t>6. </a:t>
            </a:r>
            <a:r>
              <a:rPr lang="ko-KR" altLang="en-US" sz="600" b="1" dirty="0" smtClean="0">
                <a:solidFill>
                  <a:schemeClr val="bg2"/>
                </a:solidFill>
              </a:rPr>
              <a:t>호텔</a:t>
            </a:r>
            <a:r>
              <a:rPr lang="en-US" altLang="ko-KR" sz="600" b="1" dirty="0" smtClean="0">
                <a:solidFill>
                  <a:schemeClr val="bg2"/>
                </a:solidFill>
              </a:rPr>
              <a:t>1 class</a:t>
            </a:r>
          </a:p>
          <a:p>
            <a:pPr algn="r"/>
            <a:r>
              <a:rPr lang="en-US" altLang="ko-KR" sz="600" b="1" dirty="0" smtClean="0">
                <a:solidFill>
                  <a:schemeClr val="bg2"/>
                </a:solidFill>
              </a:rPr>
              <a:t>7. </a:t>
            </a:r>
            <a:r>
              <a:rPr lang="ko-KR" altLang="en-US" sz="600" b="1" dirty="0" smtClean="0">
                <a:solidFill>
                  <a:schemeClr val="bg2"/>
                </a:solidFill>
              </a:rPr>
              <a:t>호텔</a:t>
            </a:r>
            <a:r>
              <a:rPr lang="en-US" altLang="ko-KR" sz="600" b="1" dirty="0" smtClean="0">
                <a:solidFill>
                  <a:schemeClr val="bg2"/>
                </a:solidFill>
              </a:rPr>
              <a:t>2 class</a:t>
            </a:r>
          </a:p>
          <a:p>
            <a:pPr algn="r"/>
            <a:r>
              <a:rPr lang="en-US" altLang="ko-KR" sz="600" b="1" dirty="0" smtClean="0">
                <a:solidFill>
                  <a:schemeClr val="bg2"/>
                </a:solidFill>
              </a:rPr>
              <a:t>8. </a:t>
            </a:r>
            <a:r>
              <a:rPr lang="ko-KR" altLang="en-US" sz="600" b="1" dirty="0" smtClean="0">
                <a:solidFill>
                  <a:schemeClr val="bg2"/>
                </a:solidFill>
              </a:rPr>
              <a:t>호텔</a:t>
            </a:r>
            <a:r>
              <a:rPr lang="en-US" altLang="ko-KR" sz="600" b="1" dirty="0" smtClean="0">
                <a:solidFill>
                  <a:schemeClr val="bg2"/>
                </a:solidFill>
              </a:rPr>
              <a:t>3 class</a:t>
            </a:r>
          </a:p>
          <a:p>
            <a:pPr algn="r"/>
            <a:r>
              <a:rPr lang="en-US" altLang="ko-KR" sz="600" b="1" dirty="0" smtClean="0">
                <a:solidFill>
                  <a:schemeClr val="bg2"/>
                </a:solidFill>
              </a:rPr>
              <a:t>9. Room class</a:t>
            </a:r>
          </a:p>
          <a:p>
            <a:pPr algn="r"/>
            <a:r>
              <a:rPr lang="en-US" altLang="ko-KR" sz="600" b="1" dirty="0" smtClean="0">
                <a:solidFill>
                  <a:schemeClr val="bg2"/>
                </a:solidFill>
              </a:rPr>
              <a:t>10. File class</a:t>
            </a:r>
          </a:p>
          <a:p>
            <a:pPr algn="r"/>
            <a:r>
              <a:rPr lang="en-US" altLang="ko-KR" sz="600" b="1" dirty="0" smtClean="0">
                <a:solidFill>
                  <a:schemeClr val="bg2"/>
                </a:solidFill>
              </a:rPr>
              <a:t>11. File Thread</a:t>
            </a:r>
            <a:endParaRPr lang="ko-KR" altLang="en-US" sz="600" b="1" dirty="0">
              <a:solidFill>
                <a:schemeClr val="bg2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84978" y="3213772"/>
            <a:ext cx="1932442" cy="426785"/>
          </a:xfrm>
          <a:prstGeom prst="roundRect">
            <a:avLst/>
          </a:prstGeom>
          <a:solidFill>
            <a:schemeClr val="lt1">
              <a:alpha val="5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600" b="1" dirty="0" smtClean="0">
                <a:solidFill>
                  <a:schemeClr val="bg2"/>
                </a:solidFill>
              </a:rPr>
              <a:t>3. Member controller class</a:t>
            </a:r>
          </a:p>
          <a:p>
            <a:pPr algn="r"/>
            <a:r>
              <a:rPr lang="en-US" altLang="ko-KR" sz="600" b="1" dirty="0">
                <a:solidFill>
                  <a:schemeClr val="bg2"/>
                </a:solidFill>
              </a:rPr>
              <a:t>4. Hotel </a:t>
            </a:r>
            <a:r>
              <a:rPr lang="ko-KR" altLang="en-US" sz="600" b="1" dirty="0" smtClean="0">
                <a:solidFill>
                  <a:schemeClr val="bg2"/>
                </a:solidFill>
              </a:rPr>
              <a:t>인터페이스</a:t>
            </a:r>
            <a:endParaRPr lang="ko-KR" altLang="en-US" sz="600" b="1" dirty="0">
              <a:solidFill>
                <a:schemeClr val="bg2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84978" y="2616800"/>
            <a:ext cx="1932442" cy="426785"/>
          </a:xfrm>
          <a:prstGeom prst="roundRect">
            <a:avLst/>
          </a:prstGeom>
          <a:solidFill>
            <a:schemeClr val="lt1">
              <a:alpha val="50000"/>
            </a:schemeClr>
          </a:solidFill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600" b="1" dirty="0" smtClean="0">
                <a:solidFill>
                  <a:schemeClr val="bg2"/>
                </a:solidFill>
              </a:rPr>
              <a:t>1. Main class</a:t>
            </a:r>
            <a:endParaRPr lang="ko-KR" altLang="en-US" sz="600" b="1" dirty="0">
              <a:solidFill>
                <a:schemeClr val="bg2"/>
              </a:solidFill>
            </a:endParaRPr>
          </a:p>
        </p:txBody>
      </p:sp>
      <p:sp>
        <p:nvSpPr>
          <p:cNvPr id="5" name="Google Shape;110;p16"/>
          <p:cNvSpPr txBox="1">
            <a:spLocks/>
          </p:cNvSpPr>
          <p:nvPr/>
        </p:nvSpPr>
        <p:spPr>
          <a:xfrm>
            <a:off x="79845" y="1628660"/>
            <a:ext cx="317379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900" dirty="0" smtClean="0"/>
              <a:t>- </a:t>
            </a:r>
            <a:r>
              <a:rPr lang="ko-KR" altLang="en-US" sz="900" dirty="0" smtClean="0"/>
              <a:t>총 </a:t>
            </a:r>
            <a:r>
              <a:rPr lang="en-US" altLang="ko-KR" sz="900" dirty="0" smtClean="0"/>
              <a:t>: 1</a:t>
            </a:r>
            <a:r>
              <a:rPr lang="ko-KR" altLang="en-US" sz="900" dirty="0" smtClean="0"/>
              <a:t>패키지</a:t>
            </a:r>
            <a:r>
              <a:rPr lang="en-US" altLang="ko-KR" sz="900" dirty="0" smtClean="0"/>
              <a:t>11</a:t>
            </a:r>
            <a:r>
              <a:rPr lang="ko-KR" altLang="en-US" sz="900" dirty="0" smtClean="0"/>
              <a:t>자바파일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   (10</a:t>
            </a:r>
            <a:r>
              <a:rPr lang="ko-KR" altLang="en-US" sz="900" dirty="0" smtClean="0"/>
              <a:t>클래스</a:t>
            </a:r>
            <a:r>
              <a:rPr lang="en-US" altLang="ko-KR" sz="900" dirty="0" smtClean="0"/>
              <a:t>/1</a:t>
            </a:r>
            <a:r>
              <a:rPr lang="ko-KR" altLang="en-US" sz="900" dirty="0" smtClean="0"/>
              <a:t>인터페이스</a:t>
            </a:r>
            <a:r>
              <a:rPr lang="en-US" altLang="ko-KR" sz="900" dirty="0" smtClean="0"/>
              <a:t>)</a:t>
            </a:r>
            <a:br>
              <a:rPr lang="en-US" altLang="ko-KR" sz="900" dirty="0" smtClean="0"/>
            </a:br>
            <a:r>
              <a:rPr lang="en-US" altLang="ko-KR" sz="700" dirty="0" smtClean="0"/>
              <a:t> </a:t>
            </a:r>
            <a:r>
              <a:rPr lang="en-US" altLang="ko-KR" sz="700" dirty="0" smtClean="0"/>
              <a:t>&gt; Main : </a:t>
            </a:r>
            <a:r>
              <a:rPr lang="ko-KR" altLang="en-US" sz="700" dirty="0" err="1" smtClean="0"/>
              <a:t>동작구현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(Menu)</a:t>
            </a:r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ko-KR" altLang="en-US" sz="700" dirty="0" smtClean="0"/>
              <a:t> </a:t>
            </a:r>
            <a:r>
              <a:rPr lang="en-US" altLang="ko-KR" sz="700" dirty="0" smtClean="0"/>
              <a:t>&gt; Interface : </a:t>
            </a:r>
            <a:r>
              <a:rPr lang="ko-KR" altLang="en-US" sz="700" dirty="0" err="1" smtClean="0"/>
              <a:t>추상메소드</a:t>
            </a:r>
            <a:r>
              <a:rPr lang="ko-KR" altLang="en-US" sz="700" dirty="0" smtClean="0"/>
              <a:t> 제공</a:t>
            </a:r>
            <a:endParaRPr lang="en-US" altLang="ko-KR" sz="700" dirty="0" smtClean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ko-KR" altLang="en-US" sz="700" dirty="0"/>
              <a:t> </a:t>
            </a:r>
            <a:r>
              <a:rPr lang="en-US" altLang="ko-KR" sz="700" dirty="0" smtClean="0"/>
              <a:t>&gt; Hotel : </a:t>
            </a:r>
            <a:r>
              <a:rPr lang="ko-KR" altLang="en-US" sz="700" dirty="0" smtClean="0"/>
              <a:t>배열 </a:t>
            </a:r>
            <a:r>
              <a:rPr lang="en-US" altLang="ko-KR" sz="700" dirty="0" smtClean="0"/>
              <a:t>&gt; </a:t>
            </a:r>
            <a:r>
              <a:rPr lang="en-US" altLang="ko-KR" sz="700" dirty="0" smtClean="0"/>
              <a:t>Hotel1 </a:t>
            </a:r>
            <a:r>
              <a:rPr lang="en-US" altLang="ko-KR" sz="700" dirty="0" smtClean="0"/>
              <a:t>/ Hotel2 / Hotel3 </a:t>
            </a:r>
            <a:r>
              <a:rPr lang="ko-KR" altLang="en-US" sz="700" dirty="0" smtClean="0"/>
              <a:t>상속</a:t>
            </a:r>
            <a:endParaRPr lang="en-US" altLang="ko-KR" sz="700" dirty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800" dirty="0" smtClean="0"/>
              <a:t> </a:t>
            </a:r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200" dirty="0"/>
              <a:t>2. </a:t>
            </a:r>
            <a:r>
              <a:rPr lang="ko-KR" altLang="en-US" sz="2200" dirty="0"/>
              <a:t>코드설계</a:t>
            </a:r>
            <a:endParaRPr lang="ko-KR" altLang="en-US" sz="22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84978" y="3796596"/>
            <a:ext cx="701315" cy="76716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2"/>
                </a:solidFill>
              </a:rPr>
              <a:t>M(</a:t>
            </a:r>
            <a:r>
              <a:rPr lang="ko-KR" altLang="en-US" sz="800" b="1" dirty="0" smtClean="0">
                <a:solidFill>
                  <a:schemeClr val="bg2"/>
                </a:solidFill>
              </a:rPr>
              <a:t>데이터</a:t>
            </a:r>
            <a:r>
              <a:rPr lang="en-US" altLang="ko-KR" sz="800" b="1" dirty="0" smtClean="0">
                <a:solidFill>
                  <a:schemeClr val="bg2"/>
                </a:solidFill>
              </a:rPr>
              <a:t>)</a:t>
            </a:r>
            <a:br>
              <a:rPr lang="en-US" altLang="ko-KR" sz="800" b="1" dirty="0" smtClean="0">
                <a:solidFill>
                  <a:schemeClr val="bg2"/>
                </a:solidFill>
              </a:rPr>
            </a:br>
            <a:r>
              <a:rPr lang="ko-KR" altLang="en-US" sz="600" b="1" dirty="0" smtClean="0">
                <a:solidFill>
                  <a:schemeClr val="bg2"/>
                </a:solidFill>
              </a:rPr>
              <a:t>* </a:t>
            </a:r>
            <a:r>
              <a:rPr lang="en-US" altLang="ko-KR" sz="600" b="1" dirty="0" smtClean="0">
                <a:solidFill>
                  <a:schemeClr val="bg2"/>
                </a:solidFill>
              </a:rPr>
              <a:t>database</a:t>
            </a:r>
            <a:endParaRPr lang="ko-KR" altLang="en-US" sz="600" b="1" dirty="0">
              <a:solidFill>
                <a:schemeClr val="bg2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84978" y="2616800"/>
            <a:ext cx="701315" cy="426785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2"/>
                </a:solidFill>
              </a:rPr>
              <a:t>V(</a:t>
            </a:r>
            <a:r>
              <a:rPr lang="ko-KR" altLang="en-US" sz="800" b="1" dirty="0" smtClean="0">
                <a:solidFill>
                  <a:schemeClr val="bg2"/>
                </a:solidFill>
              </a:rPr>
              <a:t>구현</a:t>
            </a:r>
            <a:r>
              <a:rPr lang="en-US" altLang="ko-KR" sz="800" b="1" dirty="0" smtClean="0">
                <a:solidFill>
                  <a:schemeClr val="bg2"/>
                </a:solidFill>
              </a:rPr>
              <a:t>)</a:t>
            </a:r>
            <a:endParaRPr lang="ko-KR" altLang="en-US" sz="800" b="1" dirty="0">
              <a:solidFill>
                <a:schemeClr val="bg2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84978" y="3213772"/>
            <a:ext cx="701315" cy="42678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2"/>
                </a:solidFill>
              </a:rPr>
              <a:t>C(</a:t>
            </a:r>
            <a:r>
              <a:rPr lang="ko-KR" altLang="en-US" sz="800" b="1" dirty="0" smtClean="0">
                <a:solidFill>
                  <a:schemeClr val="bg2"/>
                </a:solidFill>
              </a:rPr>
              <a:t>제어</a:t>
            </a:r>
            <a:r>
              <a:rPr lang="en-US" altLang="ko-KR" sz="800" b="1" dirty="0" smtClean="0">
                <a:solidFill>
                  <a:schemeClr val="bg2"/>
                </a:solidFill>
              </a:rPr>
              <a:t>)</a:t>
            </a:r>
            <a:endParaRPr lang="ko-KR" altLang="en-US" sz="800" b="1" dirty="0">
              <a:solidFill>
                <a:schemeClr val="bg2"/>
              </a:solidFill>
            </a:endParaRPr>
          </a:p>
        </p:txBody>
      </p:sp>
      <p:sp>
        <p:nvSpPr>
          <p:cNvPr id="23" name="왼쪽/오른쪽 화살표 22"/>
          <p:cNvSpPr/>
          <p:nvPr/>
        </p:nvSpPr>
        <p:spPr>
          <a:xfrm rot="16200000">
            <a:off x="495886" y="3655893"/>
            <a:ext cx="264100" cy="153945"/>
          </a:xfrm>
          <a:prstGeom prst="leftRightArrow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/오른쪽 화살표 19"/>
          <p:cNvSpPr/>
          <p:nvPr/>
        </p:nvSpPr>
        <p:spPr>
          <a:xfrm rot="16200000">
            <a:off x="510593" y="3049611"/>
            <a:ext cx="264100" cy="153945"/>
          </a:xfrm>
          <a:prstGeom prst="leftRightArrow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Google Shape;110;p16"/>
          <p:cNvSpPr txBox="1">
            <a:spLocks/>
          </p:cNvSpPr>
          <p:nvPr/>
        </p:nvSpPr>
        <p:spPr>
          <a:xfrm>
            <a:off x="0" y="1208290"/>
            <a:ext cx="317379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dirty="0"/>
              <a:t>1) </a:t>
            </a:r>
            <a:r>
              <a:rPr lang="ko-KR" altLang="en-US" dirty="0" err="1"/>
              <a:t>전체구조</a:t>
            </a:r>
            <a:r>
              <a:rPr lang="ko-KR" altLang="en-US" dirty="0"/>
              <a:t> 설계</a:t>
            </a:r>
            <a:endParaRPr lang="ko-KR" altLang="en-US" dirty="0">
              <a:solidFill>
                <a:schemeClr val="dk2"/>
              </a:solidFill>
              <a:latin typeface="G마켓 산스 TTF Bold" pitchFamily="2" charset="-127"/>
              <a:ea typeface="G마켓 산스 TTF Bold" pitchFamily="2" charset="-127"/>
            </a:endParaRPr>
          </a:p>
        </p:txBody>
      </p:sp>
      <p:sp>
        <p:nvSpPr>
          <p:cNvPr id="18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79224" y="46832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4</a:t>
            </a:fld>
            <a:endParaRPr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" t="1259" r="583" b="-1"/>
          <a:stretch/>
        </p:blipFill>
        <p:spPr bwMode="auto">
          <a:xfrm>
            <a:off x="2331720" y="816523"/>
            <a:ext cx="6742068" cy="372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242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8"/>
          <a:stretch/>
        </p:blipFill>
        <p:spPr bwMode="auto">
          <a:xfrm>
            <a:off x="2291177" y="1148341"/>
            <a:ext cx="4545016" cy="2972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Google Shape;110;p16"/>
          <p:cNvSpPr txBox="1">
            <a:spLocks/>
          </p:cNvSpPr>
          <p:nvPr/>
        </p:nvSpPr>
        <p:spPr>
          <a:xfrm>
            <a:off x="2951" y="1261274"/>
            <a:ext cx="317379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dirty="0"/>
              <a:t>2-1) Main </a:t>
            </a:r>
            <a:r>
              <a:rPr lang="en-US" altLang="ko-KR" dirty="0" smtClean="0"/>
              <a:t>Class  - </a:t>
            </a:r>
            <a:r>
              <a:rPr lang="ko-KR" altLang="en-US" dirty="0" smtClean="0"/>
              <a:t>메뉴</a:t>
            </a:r>
            <a:endParaRPr lang="en-US" altLang="ko-KR" dirty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600" dirty="0"/>
          </a:p>
          <a:p>
            <a:pPr>
              <a:lnSpc>
                <a:spcPct val="150000"/>
              </a:lnSpc>
              <a:buClr>
                <a:schemeClr val="dk2"/>
              </a:buClr>
              <a:buSzPts val="2600"/>
            </a:pPr>
            <a:r>
              <a:rPr lang="en-US" altLang="ko-KR" sz="1100" dirty="0" smtClean="0"/>
              <a:t>- 1. </a:t>
            </a:r>
            <a:r>
              <a:rPr lang="ko-KR" altLang="en-US" sz="1100" dirty="0" err="1" smtClean="0"/>
              <a:t>입력객체</a:t>
            </a:r>
            <a:r>
              <a:rPr lang="ko-KR" altLang="en-US" sz="1100" dirty="0" smtClean="0"/>
              <a:t> 생성</a:t>
            </a:r>
            <a:endParaRPr lang="en-US" altLang="ko-KR" sz="1100" dirty="0" smtClean="0"/>
          </a:p>
          <a:p>
            <a:pPr>
              <a:lnSpc>
                <a:spcPct val="150000"/>
              </a:lnSpc>
              <a:buClr>
                <a:schemeClr val="dk2"/>
              </a:buClr>
              <a:buSzPts val="2600"/>
            </a:pPr>
            <a:r>
              <a:rPr lang="en-US" altLang="ko-KR" sz="1100" dirty="0" smtClean="0"/>
              <a:t>- 2. </a:t>
            </a:r>
            <a:r>
              <a:rPr lang="ko-KR" altLang="en-US" sz="1100" dirty="0" smtClean="0"/>
              <a:t>파일</a:t>
            </a:r>
            <a:r>
              <a:rPr lang="en-US" altLang="ko-KR" sz="1100" dirty="0" smtClean="0"/>
              <a:t>Thread</a:t>
            </a:r>
            <a:r>
              <a:rPr lang="ko-KR" altLang="en-US" sz="1100" dirty="0" smtClean="0"/>
              <a:t> 및 파일</a:t>
            </a:r>
            <a:r>
              <a:rPr lang="en-US" altLang="ko-KR" sz="1100" dirty="0" smtClean="0"/>
              <a:t>Road</a:t>
            </a:r>
          </a:p>
          <a:p>
            <a:pPr>
              <a:lnSpc>
                <a:spcPct val="150000"/>
              </a:lnSpc>
              <a:buClr>
                <a:schemeClr val="dk2"/>
              </a:buClr>
              <a:buSzPts val="2600"/>
            </a:pPr>
            <a:r>
              <a:rPr lang="en-US" altLang="ko-KR" sz="1100" dirty="0" smtClean="0"/>
              <a:t>- 3. </a:t>
            </a:r>
            <a:r>
              <a:rPr lang="ko-KR" altLang="en-US" sz="1100" u="sng" dirty="0" smtClean="0"/>
              <a:t>메뉴선택 </a:t>
            </a:r>
            <a:r>
              <a:rPr lang="en-US" altLang="ko-KR" sz="1100" u="sng" dirty="0" smtClean="0"/>
              <a:t>&gt; While </a:t>
            </a:r>
            <a:r>
              <a:rPr lang="ko-KR" altLang="en-US" sz="1100" u="sng" dirty="0" smtClean="0"/>
              <a:t>무한반복</a:t>
            </a:r>
            <a:endParaRPr lang="en-US" altLang="ko-KR" sz="1100" u="sng" dirty="0" smtClean="0"/>
          </a:p>
          <a:p>
            <a:pPr>
              <a:lnSpc>
                <a:spcPct val="150000"/>
              </a:lnSpc>
              <a:buClr>
                <a:schemeClr val="dk2"/>
              </a:buClr>
              <a:buSzPts val="2600"/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    while (true) ( </a:t>
            </a:r>
            <a:r>
              <a:rPr lang="en-US" altLang="ko-KR" sz="1050" dirty="0" err="1" smtClean="0"/>
              <a:t>ch</a:t>
            </a:r>
            <a:r>
              <a:rPr lang="en-US" altLang="ko-KR" sz="1050" dirty="0" smtClean="0"/>
              <a:t> == 1/2/3 )</a:t>
            </a:r>
            <a:br>
              <a:rPr lang="en-US" altLang="ko-KR" sz="1050" dirty="0" smtClean="0"/>
            </a:br>
            <a:r>
              <a:rPr lang="en-US" altLang="ko-KR" sz="1050" dirty="0" smtClean="0"/>
              <a:t>      </a:t>
            </a:r>
            <a:r>
              <a:rPr lang="ko-KR" altLang="en-US" sz="1050" dirty="0" smtClean="0"/>
              <a:t>적용 및 </a:t>
            </a:r>
            <a:r>
              <a:rPr lang="ko-KR" altLang="en-US" sz="1050" dirty="0" err="1" smtClean="0"/>
              <a:t>메인메뉴</a:t>
            </a:r>
            <a:r>
              <a:rPr lang="ko-KR" altLang="en-US" sz="1050" dirty="0" smtClean="0"/>
              <a:t> 출력</a:t>
            </a: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[ 1.</a:t>
            </a:r>
            <a:r>
              <a:rPr lang="ko-KR" altLang="en-US" sz="900" dirty="0" smtClean="0">
                <a:solidFill>
                  <a:srgbClr val="0070C0"/>
                </a:solidFill>
              </a:rPr>
              <a:t>회원가입페이지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/ 2.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/ 3.</a:t>
            </a:r>
            <a:r>
              <a:rPr lang="ko-KR" altLang="en-US" sz="900" dirty="0" smtClean="0"/>
              <a:t>종료</a:t>
            </a:r>
            <a:r>
              <a:rPr lang="en-US" altLang="ko-KR" sz="900" dirty="0" smtClean="0"/>
              <a:t>]</a:t>
            </a:r>
          </a:p>
          <a:p>
            <a:pPr>
              <a:buClr>
                <a:schemeClr val="dk2"/>
              </a:buClr>
              <a:buSzPts val="2600"/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&gt; </a:t>
            </a:r>
            <a:r>
              <a:rPr lang="ko-KR" altLang="en-US" sz="900" dirty="0" smtClean="0"/>
              <a:t>회원 가입 시 유효성 검사를 통하여</a:t>
            </a:r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en-US" altLang="ko-KR" sz="900" dirty="0"/>
              <a:t> </a:t>
            </a:r>
            <a:r>
              <a:rPr lang="en-US" altLang="ko-KR" sz="900" dirty="0" smtClean="0"/>
              <a:t>       </a:t>
            </a:r>
            <a:r>
              <a:rPr lang="ko-KR" altLang="en-US" sz="900" dirty="0" smtClean="0"/>
              <a:t>가입제한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b="1" dirty="0" smtClean="0">
                <a:solidFill>
                  <a:srgbClr val="FF0000"/>
                </a:solidFill>
              </a:rPr>
              <a:t>     : </a:t>
            </a:r>
            <a:r>
              <a:rPr lang="en-US" altLang="ko-KR" sz="900" b="1" dirty="0" err="1" smtClean="0">
                <a:solidFill>
                  <a:srgbClr val="FF0000"/>
                </a:solidFill>
              </a:rPr>
              <a:t>MemberController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내</a:t>
            </a:r>
            <a:endParaRPr lang="en-US" altLang="ko-KR" sz="900" b="1" dirty="0" smtClean="0">
              <a:solidFill>
                <a:srgbClr val="FF0000"/>
              </a:solidFill>
            </a:endParaRPr>
          </a:p>
          <a:p>
            <a:pPr>
              <a:buClr>
                <a:schemeClr val="dk2"/>
              </a:buClr>
              <a:buSzPts val="2600"/>
            </a:pPr>
            <a:r>
              <a:rPr lang="en-US" altLang="ko-KR" sz="900" b="1" dirty="0" smtClean="0">
                <a:solidFill>
                  <a:srgbClr val="FF0000"/>
                </a:solidFill>
              </a:rPr>
              <a:t>     public </a:t>
            </a:r>
            <a:r>
              <a:rPr lang="en-US" altLang="ko-KR" sz="900" b="1" dirty="0">
                <a:solidFill>
                  <a:srgbClr val="FF0000"/>
                </a:solidFill>
              </a:rPr>
              <a:t>static </a:t>
            </a:r>
            <a:r>
              <a:rPr lang="en-US" altLang="ko-KR" sz="900" b="1" dirty="0" err="1">
                <a:solidFill>
                  <a:srgbClr val="FF0000"/>
                </a:solidFill>
              </a:rPr>
              <a:t>boolean</a:t>
            </a:r>
            <a:r>
              <a:rPr lang="en-US" altLang="ko-KR" sz="900" b="1" dirty="0">
                <a:solidFill>
                  <a:srgbClr val="FF0000"/>
                </a:solidFill>
              </a:rPr>
              <a:t> signup()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{ } </a:t>
            </a:r>
            <a:r>
              <a:rPr lang="ko-KR" altLang="en-US" sz="900" b="1" dirty="0" err="1" smtClean="0">
                <a:solidFill>
                  <a:srgbClr val="FF0000"/>
                </a:solidFill>
              </a:rPr>
              <a:t>메소드적용</a:t>
            </a:r>
            <a:endParaRPr lang="en-US" altLang="ko-KR" sz="900" b="1" dirty="0" smtClean="0">
              <a:solidFill>
                <a:srgbClr val="FF0000"/>
              </a:solidFill>
            </a:endParaRPr>
          </a:p>
          <a:p>
            <a:pPr>
              <a:buClr>
                <a:schemeClr val="dk2"/>
              </a:buClr>
              <a:buSzPts val="2600"/>
            </a:pPr>
            <a:endParaRPr lang="en-US" altLang="ko-KR" sz="1100" dirty="0" smtClean="0"/>
          </a:p>
          <a:p>
            <a:pPr>
              <a:buClr>
                <a:schemeClr val="dk2"/>
              </a:buClr>
              <a:buSzPts val="2600"/>
            </a:pPr>
            <a:r>
              <a:rPr lang="en-US" altLang="ko-KR" sz="1100" dirty="0" smtClean="0"/>
              <a:t>- </a:t>
            </a:r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조건 </a:t>
            </a:r>
            <a:r>
              <a:rPr lang="ko-KR" altLang="en-US" sz="1100" dirty="0" err="1" smtClean="0"/>
              <a:t>예외값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입력시</a:t>
            </a:r>
            <a:r>
              <a:rPr lang="ko-KR" altLang="en-US" sz="1100" dirty="0" smtClean="0"/>
              <a:t> 입력오류 처리 </a:t>
            </a:r>
            <a:r>
              <a:rPr lang="en-US" altLang="ko-KR" sz="1100" dirty="0" smtClean="0"/>
              <a:t>: </a:t>
            </a:r>
            <a:r>
              <a:rPr lang="en-US" altLang="ko-KR" sz="800" dirty="0" smtClean="0"/>
              <a:t>try{} catch(){}</a:t>
            </a:r>
            <a:endParaRPr lang="ko-KR" altLang="en-US" sz="9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200" dirty="0"/>
              <a:t>2. </a:t>
            </a:r>
            <a:r>
              <a:rPr lang="ko-KR" altLang="en-US" sz="2200" dirty="0"/>
              <a:t>코드설계</a:t>
            </a:r>
            <a:endParaRPr lang="ko-KR" altLang="en-US" sz="22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50358" y="4748213"/>
            <a:ext cx="1246642" cy="307375"/>
          </a:xfrm>
          <a:prstGeom prst="roundRect">
            <a:avLst/>
          </a:prstGeom>
          <a:solidFill>
            <a:schemeClr val="lt1">
              <a:alpha val="50000"/>
            </a:schemeClr>
          </a:solidFill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600" dirty="0"/>
              <a:t>1. Main class</a:t>
            </a:r>
            <a:endParaRPr lang="ko-KR" altLang="en-US" sz="6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50359" y="4748213"/>
            <a:ext cx="616624" cy="307375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V(</a:t>
            </a:r>
            <a:r>
              <a:rPr lang="ko-KR" altLang="en-US" sz="800" dirty="0" smtClean="0"/>
              <a:t>구현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2" name="직사각형 11"/>
          <p:cNvSpPr/>
          <p:nvPr/>
        </p:nvSpPr>
        <p:spPr>
          <a:xfrm>
            <a:off x="2601966" y="1704293"/>
            <a:ext cx="2321435" cy="229539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689457" y="2093242"/>
            <a:ext cx="2321435" cy="466745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004913" y="1704293"/>
            <a:ext cx="233215" cy="233215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065291" y="2069308"/>
            <a:ext cx="233215" cy="233215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733675" y="2889974"/>
            <a:ext cx="4072044" cy="1231064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231" y="1719768"/>
            <a:ext cx="2265769" cy="48839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4818" y="3095470"/>
            <a:ext cx="2239182" cy="1145036"/>
          </a:xfrm>
          <a:prstGeom prst="rect">
            <a:avLst/>
          </a:prstGeom>
        </p:spPr>
      </p:pic>
      <p:sp>
        <p:nvSpPr>
          <p:cNvPr id="21" name="Google Shape;110;p16"/>
          <p:cNvSpPr txBox="1">
            <a:spLocks/>
          </p:cNvSpPr>
          <p:nvPr/>
        </p:nvSpPr>
        <p:spPr>
          <a:xfrm>
            <a:off x="6805719" y="1084406"/>
            <a:ext cx="317379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ko-KR" altLang="en-US" sz="1050" dirty="0" smtClean="0"/>
              <a:t>□ </a:t>
            </a:r>
            <a:r>
              <a:rPr lang="en-US" altLang="ko-KR" sz="1050" dirty="0" smtClean="0"/>
              <a:t>Console </a:t>
            </a:r>
            <a:r>
              <a:rPr lang="ko-KR" altLang="en-US" sz="1050" dirty="0" smtClean="0"/>
              <a:t>구현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[</a:t>
            </a:r>
            <a:r>
              <a:rPr lang="ko-KR" altLang="en-US" sz="1050" dirty="0" smtClean="0"/>
              <a:t>회원가입</a:t>
            </a:r>
            <a:r>
              <a:rPr lang="en-US" altLang="ko-KR" sz="1050" dirty="0" smtClean="0"/>
              <a:t>]</a:t>
            </a:r>
            <a:endParaRPr lang="ko-KR" altLang="en-US" sz="105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019750" y="2306055"/>
            <a:ext cx="0" cy="7772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2957725" y="3347873"/>
            <a:ext cx="438032" cy="357150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ko-KR" altLang="en-US" sz="800" b="1" dirty="0" smtClean="0">
                <a:solidFill>
                  <a:srgbClr val="FF0000"/>
                </a:solidFill>
              </a:rPr>
              <a:t>회원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800" b="1" dirty="0" smtClean="0">
                <a:solidFill>
                  <a:srgbClr val="FF0000"/>
                </a:solidFill>
              </a:rPr>
              <a:t>가입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3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79224" y="46832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5</a:t>
            </a:fld>
            <a:endParaRPr/>
          </a:p>
        </p:txBody>
      </p:sp>
      <p:sp>
        <p:nvSpPr>
          <p:cNvPr id="29" name="직사각형 28"/>
          <p:cNvSpPr/>
          <p:nvPr/>
        </p:nvSpPr>
        <p:spPr>
          <a:xfrm>
            <a:off x="3137394" y="3538818"/>
            <a:ext cx="3572015" cy="553645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230477" y="3952522"/>
            <a:ext cx="2321435" cy="139941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5684520" y="3843917"/>
            <a:ext cx="940446" cy="357150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회원가입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</a:t>
            </a:r>
            <a:endParaRPr lang="ko-KR" altLang="en-US" sz="900" dirty="0"/>
          </a:p>
        </p:txBody>
      </p:sp>
      <p:sp>
        <p:nvSpPr>
          <p:cNvPr id="2" name="왼쪽 중괄호 1"/>
          <p:cNvSpPr/>
          <p:nvPr/>
        </p:nvSpPr>
        <p:spPr>
          <a:xfrm>
            <a:off x="2698492" y="3038027"/>
            <a:ext cx="246078" cy="1083012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48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rcRect l="126"/>
          <a:stretch/>
        </p:blipFill>
        <p:spPr>
          <a:xfrm>
            <a:off x="2440069" y="10788"/>
            <a:ext cx="4548106" cy="4777302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2495550" y="52055"/>
            <a:ext cx="4492625" cy="4734377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552485" y="93323"/>
            <a:ext cx="4399486" cy="4691453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607911" y="511117"/>
            <a:ext cx="4197281" cy="4256891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175" y="2088725"/>
            <a:ext cx="2241550" cy="2711360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2894575" y="1355641"/>
            <a:ext cx="3998586" cy="3378473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Google Shape;110;p16"/>
          <p:cNvSpPr txBox="1">
            <a:spLocks/>
          </p:cNvSpPr>
          <p:nvPr/>
        </p:nvSpPr>
        <p:spPr>
          <a:xfrm>
            <a:off x="4856" y="1261273"/>
            <a:ext cx="3173790" cy="34869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dirty="0"/>
              <a:t>2-1) Main </a:t>
            </a:r>
            <a:r>
              <a:rPr lang="en-US" altLang="ko-KR" dirty="0" smtClean="0"/>
              <a:t>Class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회원</a:t>
            </a:r>
            <a:endParaRPr lang="en-US" altLang="ko-KR" dirty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100" dirty="0" smtClean="0"/>
              <a:t>- 4. </a:t>
            </a:r>
            <a:r>
              <a:rPr lang="ko-KR" altLang="en-US" sz="1100" dirty="0" err="1" smtClean="0"/>
              <a:t>메뉴선택을</a:t>
            </a:r>
            <a:r>
              <a:rPr lang="ko-KR" altLang="en-US" sz="1100" dirty="0" smtClean="0"/>
              <a:t> 위한 </a:t>
            </a:r>
            <a:r>
              <a:rPr lang="en-US" altLang="ko-KR" sz="1100" dirty="0" smtClean="0"/>
              <a:t>While </a:t>
            </a:r>
            <a:r>
              <a:rPr lang="ko-KR" altLang="en-US" sz="1100" dirty="0" smtClean="0"/>
              <a:t>무한반복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 </a:t>
            </a:r>
            <a:r>
              <a:rPr lang="ko-KR" altLang="en-US" sz="1100" dirty="0" smtClean="0"/>
              <a:t>적용 및 </a:t>
            </a:r>
            <a:r>
              <a:rPr lang="ko-KR" altLang="en-US" sz="1100" dirty="0" err="1" smtClean="0"/>
              <a:t>메인메뉴</a:t>
            </a:r>
            <a:r>
              <a:rPr lang="ko-KR" altLang="en-US" sz="1100" dirty="0" smtClean="0"/>
              <a:t> 출력</a:t>
            </a:r>
            <a:endParaRPr lang="en-US" altLang="ko-KR" sz="110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[ 1.</a:t>
            </a:r>
            <a:r>
              <a:rPr lang="ko-KR" altLang="en-US" sz="1050" dirty="0" smtClean="0"/>
              <a:t>회원가입페이지 </a:t>
            </a:r>
            <a:r>
              <a:rPr lang="en-US" altLang="ko-KR" sz="1050" dirty="0" smtClean="0"/>
              <a:t>/ 2.</a:t>
            </a:r>
            <a:r>
              <a:rPr lang="ko-KR" altLang="en-US" sz="1050" dirty="0" smtClean="0">
                <a:solidFill>
                  <a:srgbClr val="0070C0"/>
                </a:solidFill>
              </a:rPr>
              <a:t>로그인</a:t>
            </a:r>
            <a:r>
              <a:rPr lang="en-US" altLang="ko-KR" sz="1050" dirty="0" smtClean="0"/>
              <a:t>/ 3.</a:t>
            </a:r>
            <a:r>
              <a:rPr lang="ko-KR" altLang="en-US" sz="1050" dirty="0" smtClean="0"/>
              <a:t>종료</a:t>
            </a:r>
            <a:r>
              <a:rPr lang="en-US" altLang="ko-KR" sz="1050" dirty="0" smtClean="0"/>
              <a:t>]</a:t>
            </a:r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100" dirty="0" smtClean="0"/>
              <a:t>- 5. </a:t>
            </a:r>
            <a:r>
              <a:rPr lang="ko-KR" altLang="en-US" sz="1100" dirty="0" smtClean="0"/>
              <a:t>로그인 </a:t>
            </a:r>
            <a:r>
              <a:rPr lang="en-US" altLang="ko-KR" sz="1100" dirty="0" smtClean="0"/>
              <a:t>[ch1 = </a:t>
            </a:r>
            <a:r>
              <a:rPr lang="ko-KR" altLang="en-US" sz="1100" dirty="0" smtClean="0"/>
              <a:t>회원 </a:t>
            </a:r>
            <a:r>
              <a:rPr lang="en-US" altLang="ko-KR" sz="1100" dirty="0" smtClean="0"/>
              <a:t>/ ch2 </a:t>
            </a:r>
            <a:r>
              <a:rPr lang="en-US" altLang="ko-KR" sz="1100" dirty="0"/>
              <a:t>= </a:t>
            </a:r>
            <a:r>
              <a:rPr lang="ko-KR" altLang="en-US" sz="1100" dirty="0" smtClean="0"/>
              <a:t>관리자 </a:t>
            </a:r>
            <a:r>
              <a:rPr lang="en-US" altLang="ko-KR" sz="1100" dirty="0" smtClean="0"/>
              <a:t>]</a:t>
            </a:r>
            <a:br>
              <a:rPr lang="en-US" altLang="ko-KR" sz="1100" dirty="0" smtClean="0"/>
            </a:br>
            <a:r>
              <a:rPr lang="en-US" altLang="ko-KR" sz="1050" dirty="0" smtClean="0"/>
              <a:t> &gt; </a:t>
            </a:r>
            <a:r>
              <a:rPr lang="ko-KR" altLang="en-US" sz="1050" b="1" dirty="0" smtClean="0"/>
              <a:t>회원 </a:t>
            </a:r>
            <a:r>
              <a:rPr lang="ko-KR" altLang="en-US" sz="1050" b="1" dirty="0" smtClean="0">
                <a:solidFill>
                  <a:schemeClr val="bg2"/>
                </a:solidFill>
              </a:rPr>
              <a:t>로그인 성공 시</a:t>
            </a:r>
            <a:r>
              <a:rPr lang="ko-KR" altLang="en-US" sz="1050" dirty="0">
                <a:solidFill>
                  <a:schemeClr val="bg2"/>
                </a:solidFill>
              </a:rPr>
              <a:t> </a:t>
            </a:r>
            <a:r>
              <a:rPr lang="en-US" altLang="ko-KR" sz="1050" dirty="0" smtClean="0">
                <a:solidFill>
                  <a:schemeClr val="bg2"/>
                </a:solidFill>
              </a:rPr>
              <a:t>(</a:t>
            </a:r>
            <a:r>
              <a:rPr lang="ko-KR" altLang="en-US" sz="1050" dirty="0" smtClean="0">
                <a:solidFill>
                  <a:srgbClr val="FF0000"/>
                </a:solidFill>
              </a:rPr>
              <a:t>유효성검사</a:t>
            </a:r>
            <a:r>
              <a:rPr lang="en-US" altLang="ko-KR" sz="1050" dirty="0" smtClean="0">
                <a:solidFill>
                  <a:schemeClr val="bg2"/>
                </a:solidFill>
              </a:rPr>
              <a:t>)</a:t>
            </a:r>
            <a:br>
              <a:rPr lang="en-US" altLang="ko-KR" sz="1050" dirty="0" smtClean="0">
                <a:solidFill>
                  <a:schemeClr val="bg2"/>
                </a:solidFill>
              </a:rPr>
            </a:br>
            <a:r>
              <a:rPr lang="en-US" altLang="ko-KR" sz="1050" dirty="0" smtClean="0">
                <a:solidFill>
                  <a:schemeClr val="bg2"/>
                </a:solidFill>
              </a:rPr>
              <a:t>    </a:t>
            </a:r>
            <a:r>
              <a:rPr lang="ko-KR" altLang="en-US" sz="1050" dirty="0" smtClean="0">
                <a:solidFill>
                  <a:schemeClr val="bg2"/>
                </a:solidFill>
              </a:rPr>
              <a:t>예약을 위한 </a:t>
            </a:r>
            <a:r>
              <a:rPr lang="ko-KR" altLang="en-US" sz="1050" dirty="0" err="1" smtClean="0">
                <a:solidFill>
                  <a:schemeClr val="bg2"/>
                </a:solidFill>
              </a:rPr>
              <a:t>입력값</a:t>
            </a:r>
            <a:r>
              <a:rPr lang="ko-KR" altLang="en-US" sz="1050" dirty="0" smtClean="0">
                <a:solidFill>
                  <a:schemeClr val="bg2"/>
                </a:solidFill>
              </a:rPr>
              <a:t> 별 구성</a:t>
            </a:r>
            <a:r>
              <a:rPr lang="en-US" altLang="ko-KR" sz="1050" dirty="0" smtClean="0">
                <a:solidFill>
                  <a:schemeClr val="bg2"/>
                </a:solidFill>
              </a:rPr>
              <a:t/>
            </a:r>
            <a:br>
              <a:rPr lang="en-US" altLang="ko-KR" sz="1050" dirty="0" smtClean="0">
                <a:solidFill>
                  <a:schemeClr val="bg2"/>
                </a:solidFill>
              </a:rPr>
            </a:br>
            <a:r>
              <a:rPr lang="en-US" altLang="ko-KR" sz="1050" dirty="0" smtClean="0">
                <a:solidFill>
                  <a:schemeClr val="bg2"/>
                </a:solidFill>
              </a:rPr>
              <a:t>     </a:t>
            </a:r>
            <a:r>
              <a:rPr lang="en-US" altLang="ko-KR" sz="1050" u="sng" dirty="0" smtClean="0">
                <a:solidFill>
                  <a:schemeClr val="bg2"/>
                </a:solidFill>
              </a:rPr>
              <a:t>While (true) { if (</a:t>
            </a:r>
            <a:r>
              <a:rPr lang="en-US" altLang="ko-KR" sz="1050" u="sng" dirty="0" err="1" smtClean="0">
                <a:solidFill>
                  <a:schemeClr val="bg2"/>
                </a:solidFill>
              </a:rPr>
              <a:t>hotelch</a:t>
            </a:r>
            <a:r>
              <a:rPr lang="en-US" altLang="ko-KR" sz="1050" u="sng" dirty="0" smtClean="0">
                <a:solidFill>
                  <a:schemeClr val="bg2"/>
                </a:solidFill>
              </a:rPr>
              <a:t> == 1~5) }</a:t>
            </a:r>
          </a:p>
          <a:p>
            <a:pPr>
              <a:buClr>
                <a:schemeClr val="dk2"/>
              </a:buClr>
              <a:buSzPts val="2600"/>
            </a:pPr>
            <a:endParaRPr lang="en-US" altLang="ko-KR" sz="900" dirty="0" smtClean="0">
              <a:solidFill>
                <a:schemeClr val="bg2"/>
              </a:solidFill>
            </a:endParaRPr>
          </a:p>
          <a:p>
            <a:pPr>
              <a:buClr>
                <a:schemeClr val="dk2"/>
              </a:buClr>
              <a:buSzPts val="2600"/>
            </a:pPr>
            <a:r>
              <a:rPr lang="en-US" altLang="ko-KR" sz="800" dirty="0" smtClean="0">
                <a:solidFill>
                  <a:schemeClr val="bg2"/>
                </a:solidFill>
              </a:rPr>
              <a:t>      1. </a:t>
            </a:r>
            <a:r>
              <a:rPr lang="ko-KR" altLang="en-US" sz="800" dirty="0" err="1" smtClean="0">
                <a:solidFill>
                  <a:schemeClr val="bg2"/>
                </a:solidFill>
              </a:rPr>
              <a:t>예약등록</a:t>
            </a:r>
            <a:r>
              <a:rPr lang="ko-KR" altLang="en-US" sz="800" dirty="0" smtClean="0">
                <a:solidFill>
                  <a:schemeClr val="bg2"/>
                </a:solidFill>
              </a:rPr>
              <a:t> </a:t>
            </a:r>
            <a:r>
              <a:rPr lang="en-US" altLang="ko-KR" sz="800" dirty="0" smtClean="0">
                <a:solidFill>
                  <a:schemeClr val="bg2"/>
                </a:solidFill>
              </a:rPr>
              <a:t>2. </a:t>
            </a:r>
            <a:r>
              <a:rPr lang="ko-KR" altLang="en-US" sz="800" dirty="0" err="1" smtClean="0">
                <a:solidFill>
                  <a:schemeClr val="bg2"/>
                </a:solidFill>
              </a:rPr>
              <a:t>예약취소</a:t>
            </a:r>
            <a:r>
              <a:rPr lang="ko-KR" altLang="en-US" sz="800" dirty="0" smtClean="0">
                <a:solidFill>
                  <a:schemeClr val="bg2"/>
                </a:solidFill>
              </a:rPr>
              <a:t> </a:t>
            </a:r>
            <a:r>
              <a:rPr lang="en-US" altLang="ko-KR" sz="800" dirty="0" smtClean="0">
                <a:solidFill>
                  <a:schemeClr val="bg2"/>
                </a:solidFill>
              </a:rPr>
              <a:t>3. </a:t>
            </a:r>
            <a:r>
              <a:rPr lang="ko-KR" altLang="en-US" sz="800" dirty="0" smtClean="0">
                <a:solidFill>
                  <a:schemeClr val="bg2"/>
                </a:solidFill>
              </a:rPr>
              <a:t>본인예약조회</a:t>
            </a:r>
            <a:r>
              <a:rPr lang="en-US" altLang="ko-KR" sz="800" dirty="0" smtClean="0">
                <a:solidFill>
                  <a:schemeClr val="bg2"/>
                </a:solidFill>
              </a:rPr>
              <a:t/>
            </a:r>
            <a:br>
              <a:rPr lang="en-US" altLang="ko-KR" sz="800" dirty="0" smtClean="0">
                <a:solidFill>
                  <a:schemeClr val="bg2"/>
                </a:solidFill>
              </a:rPr>
            </a:br>
            <a:r>
              <a:rPr lang="en-US" altLang="ko-KR" sz="800" dirty="0" smtClean="0">
                <a:solidFill>
                  <a:schemeClr val="bg2"/>
                </a:solidFill>
              </a:rPr>
              <a:t>      4. </a:t>
            </a:r>
            <a:r>
              <a:rPr lang="ko-KR" altLang="en-US" sz="800" dirty="0" smtClean="0">
                <a:solidFill>
                  <a:schemeClr val="bg2"/>
                </a:solidFill>
              </a:rPr>
              <a:t>전체예약조회 </a:t>
            </a:r>
            <a:r>
              <a:rPr lang="en-US" altLang="ko-KR" sz="800" dirty="0" smtClean="0">
                <a:solidFill>
                  <a:schemeClr val="bg2"/>
                </a:solidFill>
              </a:rPr>
              <a:t>5. </a:t>
            </a:r>
            <a:r>
              <a:rPr lang="ko-KR" altLang="en-US" sz="800" dirty="0" smtClean="0">
                <a:solidFill>
                  <a:schemeClr val="bg2"/>
                </a:solidFill>
              </a:rPr>
              <a:t>객실세부정보 </a:t>
            </a:r>
            <a:r>
              <a:rPr lang="en-US" altLang="ko-KR" sz="800" dirty="0" smtClean="0">
                <a:solidFill>
                  <a:schemeClr val="bg2"/>
                </a:solidFill>
              </a:rPr>
              <a:t>6. </a:t>
            </a:r>
            <a:r>
              <a:rPr lang="ko-KR" altLang="en-US" sz="800" dirty="0" err="1" smtClean="0">
                <a:solidFill>
                  <a:schemeClr val="bg2"/>
                </a:solidFill>
              </a:rPr>
              <a:t>뒤로가기</a:t>
            </a:r>
            <a:endParaRPr lang="ko-KR" altLang="en-US" sz="800" dirty="0">
              <a:solidFill>
                <a:schemeClr val="bg2"/>
              </a:solidFill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200" dirty="0" smtClean="0"/>
              <a:t>2. </a:t>
            </a:r>
            <a:r>
              <a:rPr lang="ko-KR" altLang="en-US" sz="2200" dirty="0" smtClean="0"/>
              <a:t>코드설계</a:t>
            </a:r>
            <a:endParaRPr lang="ko-KR" altLang="en-US" sz="22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50358" y="4748213"/>
            <a:ext cx="1246642" cy="307375"/>
          </a:xfrm>
          <a:prstGeom prst="roundRect">
            <a:avLst/>
          </a:prstGeom>
          <a:solidFill>
            <a:schemeClr val="lt1">
              <a:alpha val="50000"/>
            </a:schemeClr>
          </a:solidFill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600" dirty="0"/>
              <a:t>1. Main class</a:t>
            </a:r>
            <a:endParaRPr lang="ko-KR" altLang="en-US" sz="6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50359" y="4748213"/>
            <a:ext cx="616624" cy="307375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V(</a:t>
            </a:r>
            <a:r>
              <a:rPr lang="ko-KR" altLang="en-US" sz="800" dirty="0" smtClean="0"/>
              <a:t>구현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5"/>
          <a:srcRect l="8045" t="55200" r="12409" b="243"/>
          <a:stretch/>
        </p:blipFill>
        <p:spPr>
          <a:xfrm>
            <a:off x="6988175" y="0"/>
            <a:ext cx="2241550" cy="2144698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7095776" y="52056"/>
            <a:ext cx="2027269" cy="2036669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7095776" y="2116231"/>
            <a:ext cx="2016681" cy="562528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7095692" y="3326297"/>
            <a:ext cx="2016765" cy="737704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095692" y="2679904"/>
            <a:ext cx="2016765" cy="634217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7095691" y="4102948"/>
            <a:ext cx="2016766" cy="500802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6929182" y="907126"/>
            <a:ext cx="242575" cy="242575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6929182" y="2290578"/>
            <a:ext cx="242575" cy="242575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6929182" y="2933021"/>
            <a:ext cx="242575" cy="242575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6929182" y="3611519"/>
            <a:ext cx="242575" cy="242575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929182" y="4276100"/>
            <a:ext cx="242575" cy="242575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3052039" y="1808503"/>
            <a:ext cx="3499377" cy="2829509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3082694" y="3112110"/>
            <a:ext cx="242575" cy="197785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2645628" y="459965"/>
            <a:ext cx="455613" cy="371485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rgbClr val="92D050"/>
                </a:solidFill>
              </a:rPr>
              <a:t>1</a:t>
            </a:r>
          </a:p>
          <a:p>
            <a:pPr algn="ctr"/>
            <a:r>
              <a:rPr lang="ko-KR" altLang="en-US" sz="800" b="1" dirty="0" smtClean="0">
                <a:solidFill>
                  <a:srgbClr val="92D050"/>
                </a:solidFill>
              </a:rPr>
              <a:t>회원</a:t>
            </a:r>
            <a:endParaRPr lang="ko-KR" altLang="en-US" sz="800" b="1" dirty="0">
              <a:solidFill>
                <a:srgbClr val="92D050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559903" y="44538"/>
            <a:ext cx="455613" cy="371485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2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800" b="1" dirty="0" smtClean="0">
                <a:solidFill>
                  <a:srgbClr val="FF0000"/>
                </a:solidFill>
              </a:rPr>
              <a:t>로그인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8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79224" y="46832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6</a:t>
            </a:fld>
            <a:endParaRPr/>
          </a:p>
        </p:txBody>
      </p:sp>
      <p:sp>
        <p:nvSpPr>
          <p:cNvPr id="44" name="직사각형 43"/>
          <p:cNvSpPr/>
          <p:nvPr/>
        </p:nvSpPr>
        <p:spPr>
          <a:xfrm>
            <a:off x="7031362" y="52755"/>
            <a:ext cx="2171075" cy="4566235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006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613" y="447323"/>
            <a:ext cx="3802542" cy="4199290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4100577" y="447323"/>
            <a:ext cx="3660528" cy="3940527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428673" y="468282"/>
            <a:ext cx="3351482" cy="3036918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Google Shape;110;p16"/>
          <p:cNvSpPr txBox="1">
            <a:spLocks/>
          </p:cNvSpPr>
          <p:nvPr/>
        </p:nvSpPr>
        <p:spPr>
          <a:xfrm>
            <a:off x="12476" y="1261274"/>
            <a:ext cx="317379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dirty="0"/>
              <a:t>2-1) Main </a:t>
            </a:r>
            <a:r>
              <a:rPr lang="en-US" altLang="ko-KR" dirty="0" smtClean="0"/>
              <a:t>Class - </a:t>
            </a:r>
            <a:r>
              <a:rPr lang="ko-KR" altLang="en-US" dirty="0" smtClean="0"/>
              <a:t>관리자</a:t>
            </a:r>
            <a:endParaRPr lang="en-US" altLang="ko-KR" dirty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600" dirty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100" dirty="0" smtClean="0"/>
              <a:t>- 6. </a:t>
            </a:r>
            <a:r>
              <a:rPr lang="ko-KR" altLang="en-US" sz="1100" dirty="0" smtClean="0"/>
              <a:t>로그인 관리자메뉴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>
                <a:solidFill>
                  <a:schemeClr val="bg2"/>
                </a:solidFill>
              </a:rPr>
              <a:t>   &gt; </a:t>
            </a:r>
            <a:r>
              <a:rPr lang="ko-KR" altLang="en-US" sz="1050" dirty="0">
                <a:solidFill>
                  <a:schemeClr val="bg2"/>
                </a:solidFill>
              </a:rPr>
              <a:t>관리자 로그인 </a:t>
            </a:r>
            <a:r>
              <a:rPr lang="en-US" altLang="ko-KR" sz="1050" dirty="0" smtClean="0">
                <a:solidFill>
                  <a:schemeClr val="bg2"/>
                </a:solidFill>
              </a:rPr>
              <a:t/>
            </a:r>
            <a:br>
              <a:rPr lang="en-US" altLang="ko-KR" sz="1050" dirty="0" smtClean="0">
                <a:solidFill>
                  <a:schemeClr val="bg2"/>
                </a:solidFill>
              </a:rPr>
            </a:br>
            <a:r>
              <a:rPr lang="en-US" altLang="ko-KR" sz="1050" dirty="0" smtClean="0">
                <a:solidFill>
                  <a:schemeClr val="bg2"/>
                </a:solidFill>
              </a:rPr>
              <a:t>   : </a:t>
            </a:r>
            <a:r>
              <a:rPr lang="en-US" altLang="ko-KR" sz="800" dirty="0" smtClean="0">
                <a:solidFill>
                  <a:schemeClr val="bg2"/>
                </a:solidFill>
              </a:rPr>
              <a:t>(</a:t>
            </a:r>
            <a:r>
              <a:rPr lang="en-US" altLang="ko-KR" sz="800" dirty="0" err="1">
                <a:solidFill>
                  <a:schemeClr val="bg2"/>
                </a:solidFill>
              </a:rPr>
              <a:t>ID:admin</a:t>
            </a:r>
            <a:r>
              <a:rPr lang="en-US" altLang="ko-KR" sz="800" dirty="0">
                <a:solidFill>
                  <a:schemeClr val="bg2"/>
                </a:solidFill>
              </a:rPr>
              <a:t> , PW:1234) </a:t>
            </a:r>
            <a:r>
              <a:rPr lang="ko-KR" altLang="en-US" sz="800" dirty="0" err="1">
                <a:solidFill>
                  <a:schemeClr val="bg2"/>
                </a:solidFill>
              </a:rPr>
              <a:t>설정값</a:t>
            </a:r>
            <a:r>
              <a:rPr lang="ko-KR" altLang="en-US" sz="800" dirty="0">
                <a:solidFill>
                  <a:schemeClr val="bg2"/>
                </a:solidFill>
              </a:rPr>
              <a:t> </a:t>
            </a:r>
            <a:r>
              <a:rPr lang="ko-KR" altLang="en-US" sz="800" dirty="0" smtClean="0">
                <a:solidFill>
                  <a:schemeClr val="bg2"/>
                </a:solidFill>
              </a:rPr>
              <a:t>고정 </a:t>
            </a:r>
            <a:r>
              <a:rPr lang="en-US" altLang="ko-KR" sz="800" dirty="0">
                <a:solidFill>
                  <a:schemeClr val="bg2"/>
                </a:solidFill>
              </a:rPr>
              <a:t> </a:t>
            </a:r>
            <a:r>
              <a:rPr lang="en-US" altLang="ko-KR" sz="800" dirty="0" smtClean="0">
                <a:solidFill>
                  <a:schemeClr val="bg2"/>
                </a:solidFill>
              </a:rPr>
              <a:t/>
            </a:r>
            <a:br>
              <a:rPr lang="en-US" altLang="ko-KR" sz="800" dirty="0" smtClean="0">
                <a:solidFill>
                  <a:schemeClr val="bg2"/>
                </a:solidFill>
              </a:rPr>
            </a:br>
            <a:r>
              <a:rPr lang="en-US" altLang="ko-KR" sz="800" dirty="0" smtClean="0">
                <a:solidFill>
                  <a:schemeClr val="bg2"/>
                </a:solidFill>
              </a:rPr>
              <a:t>        </a:t>
            </a:r>
            <a:r>
              <a:rPr lang="ko-KR" altLang="en-US" sz="800" dirty="0" smtClean="0">
                <a:solidFill>
                  <a:schemeClr val="bg2"/>
                </a:solidFill>
              </a:rPr>
              <a:t>및 그 외의 </a:t>
            </a:r>
            <a:r>
              <a:rPr lang="ko-KR" altLang="en-US" sz="800" dirty="0" err="1" smtClean="0">
                <a:solidFill>
                  <a:schemeClr val="bg2"/>
                </a:solidFill>
              </a:rPr>
              <a:t>입력값에</a:t>
            </a:r>
            <a:r>
              <a:rPr lang="ko-KR" altLang="en-US" sz="800" dirty="0" smtClean="0">
                <a:solidFill>
                  <a:schemeClr val="bg2"/>
                </a:solidFill>
              </a:rPr>
              <a:t> 대한 예외처리</a:t>
            </a:r>
            <a:endParaRPr lang="en-US" altLang="ko-KR" sz="1050" dirty="0">
              <a:solidFill>
                <a:schemeClr val="bg2"/>
              </a:solidFill>
            </a:endParaRPr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>
                <a:solidFill>
                  <a:schemeClr val="bg2"/>
                </a:solidFill>
              </a:rPr>
              <a:t>   &gt; </a:t>
            </a:r>
            <a:r>
              <a:rPr lang="ko-KR" altLang="en-US" sz="1050" dirty="0" smtClean="0">
                <a:solidFill>
                  <a:schemeClr val="bg2"/>
                </a:solidFill>
              </a:rPr>
              <a:t>전제메뉴 </a:t>
            </a:r>
            <a:r>
              <a:rPr lang="en-US" altLang="ko-KR" sz="1050" dirty="0" smtClean="0">
                <a:solidFill>
                  <a:schemeClr val="bg2"/>
                </a:solidFill>
              </a:rPr>
              <a:t>while (true) { if (ch1 == 1~3) }</a:t>
            </a:r>
          </a:p>
          <a:p>
            <a:pPr>
              <a:buClr>
                <a:schemeClr val="dk2"/>
              </a:buClr>
              <a:buSzPts val="2600"/>
            </a:pPr>
            <a:endParaRPr lang="en-US" altLang="ko-KR" sz="900" dirty="0" smtClean="0">
              <a:solidFill>
                <a:schemeClr val="bg2"/>
              </a:solidFill>
            </a:endParaRPr>
          </a:p>
          <a:p>
            <a:pPr>
              <a:buClr>
                <a:schemeClr val="dk2"/>
              </a:buClr>
              <a:buSzPts val="2600"/>
            </a:pPr>
            <a:r>
              <a:rPr lang="en-US" altLang="ko-KR" sz="900" dirty="0" smtClean="0">
                <a:solidFill>
                  <a:schemeClr val="bg2"/>
                </a:solidFill>
              </a:rPr>
              <a:t>       1. </a:t>
            </a:r>
            <a:r>
              <a:rPr lang="ko-KR" altLang="en-US" sz="900" dirty="0" err="1" smtClean="0">
                <a:solidFill>
                  <a:schemeClr val="bg2"/>
                </a:solidFill>
              </a:rPr>
              <a:t>예약현황</a:t>
            </a:r>
            <a:r>
              <a:rPr lang="ko-KR" altLang="en-US" sz="900" dirty="0" smtClean="0">
                <a:solidFill>
                  <a:schemeClr val="bg2"/>
                </a:solidFill>
              </a:rPr>
              <a:t> </a:t>
            </a:r>
            <a:r>
              <a:rPr lang="en-US" altLang="ko-KR" sz="900" dirty="0" smtClean="0">
                <a:solidFill>
                  <a:schemeClr val="bg2"/>
                </a:solidFill>
              </a:rPr>
              <a:t>2.</a:t>
            </a:r>
            <a:r>
              <a:rPr lang="ko-KR" altLang="en-US" sz="900" dirty="0" smtClean="0">
                <a:solidFill>
                  <a:schemeClr val="bg2"/>
                </a:solidFill>
              </a:rPr>
              <a:t>회원정보 </a:t>
            </a:r>
            <a:r>
              <a:rPr lang="en-US" altLang="ko-KR" sz="900" dirty="0" smtClean="0">
                <a:solidFill>
                  <a:schemeClr val="bg2"/>
                </a:solidFill>
              </a:rPr>
              <a:t>3.</a:t>
            </a:r>
            <a:r>
              <a:rPr lang="ko-KR" altLang="en-US" sz="900" dirty="0" err="1" smtClean="0">
                <a:solidFill>
                  <a:schemeClr val="bg2"/>
                </a:solidFill>
              </a:rPr>
              <a:t>뒤로가기</a:t>
            </a:r>
            <a:endParaRPr lang="ko-KR" altLang="en-US" sz="900" dirty="0">
              <a:solidFill>
                <a:schemeClr val="bg2"/>
              </a:solidFill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200" dirty="0"/>
              <a:t>2. </a:t>
            </a:r>
            <a:r>
              <a:rPr lang="ko-KR" altLang="en-US" sz="2200" dirty="0"/>
              <a:t>코드설계</a:t>
            </a:r>
            <a:endParaRPr lang="ko-KR" altLang="en-US" sz="22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50358" y="4748213"/>
            <a:ext cx="1246642" cy="307375"/>
          </a:xfrm>
          <a:prstGeom prst="roundRect">
            <a:avLst/>
          </a:prstGeom>
          <a:solidFill>
            <a:schemeClr val="lt1">
              <a:alpha val="50000"/>
            </a:schemeClr>
          </a:solidFill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600" dirty="0"/>
              <a:t>1. Main class</a:t>
            </a:r>
            <a:endParaRPr lang="ko-KR" altLang="en-US" sz="6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50359" y="4748213"/>
            <a:ext cx="616624" cy="307375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V(</a:t>
            </a:r>
            <a:r>
              <a:rPr lang="ko-KR" altLang="en-US" sz="800" dirty="0" smtClean="0"/>
              <a:t>구현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5" name="직사각형 24"/>
          <p:cNvSpPr/>
          <p:nvPr/>
        </p:nvSpPr>
        <p:spPr>
          <a:xfrm>
            <a:off x="4972049" y="1261274"/>
            <a:ext cx="2789055" cy="567526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972049" y="1863882"/>
            <a:ext cx="2789056" cy="669767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972049" y="2543330"/>
            <a:ext cx="2789055" cy="532893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419148" y="3648074"/>
            <a:ext cx="3351482" cy="291465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4789418" y="1464676"/>
            <a:ext cx="233215" cy="190153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6" name="타원 45"/>
          <p:cNvSpPr/>
          <p:nvPr/>
        </p:nvSpPr>
        <p:spPr>
          <a:xfrm>
            <a:off x="4789418" y="2122049"/>
            <a:ext cx="256537" cy="190153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4789418" y="2734195"/>
            <a:ext cx="233215" cy="190153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4233736" y="462599"/>
            <a:ext cx="438032" cy="357150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92D050"/>
                </a:solidFill>
              </a:rPr>
              <a:t>2</a:t>
            </a:r>
            <a:endParaRPr lang="en-US" altLang="ko-KR" sz="800" b="1" dirty="0" smtClean="0">
              <a:solidFill>
                <a:srgbClr val="92D050"/>
              </a:solidFill>
            </a:endParaRPr>
          </a:p>
          <a:p>
            <a:pPr algn="ctr"/>
            <a:r>
              <a:rPr lang="ko-KR" altLang="en-US" sz="800" b="1" dirty="0" smtClean="0">
                <a:solidFill>
                  <a:srgbClr val="92D050"/>
                </a:solidFill>
              </a:rPr>
              <a:t>관리자</a:t>
            </a:r>
            <a:endParaRPr lang="ko-KR" altLang="en-US" sz="800" b="1" dirty="0">
              <a:solidFill>
                <a:srgbClr val="92D050"/>
              </a:solidFill>
            </a:endParaRPr>
          </a:p>
        </p:txBody>
      </p:sp>
      <p:sp>
        <p:nvSpPr>
          <p:cNvPr id="18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79224" y="46832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7</a:t>
            </a:fld>
            <a:endParaRPr/>
          </a:p>
        </p:txBody>
      </p:sp>
      <p:sp>
        <p:nvSpPr>
          <p:cNvPr id="19" name="왼쪽 중괄호 18"/>
          <p:cNvSpPr/>
          <p:nvPr/>
        </p:nvSpPr>
        <p:spPr>
          <a:xfrm>
            <a:off x="4189080" y="468282"/>
            <a:ext cx="230068" cy="3652757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3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10;p16"/>
          <p:cNvSpPr txBox="1">
            <a:spLocks/>
          </p:cNvSpPr>
          <p:nvPr/>
        </p:nvSpPr>
        <p:spPr>
          <a:xfrm>
            <a:off x="2608500" y="548923"/>
            <a:ext cx="653550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ko-KR" altLang="en-US" sz="1050" dirty="0" smtClean="0"/>
              <a:t>□ </a:t>
            </a:r>
            <a:r>
              <a:rPr lang="en-US" altLang="ko-KR" sz="1050" dirty="0" smtClean="0"/>
              <a:t>Console </a:t>
            </a:r>
            <a:r>
              <a:rPr lang="ko-KR" altLang="en-US" sz="1050" dirty="0" smtClean="0"/>
              <a:t>구현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[</a:t>
            </a:r>
            <a:r>
              <a:rPr lang="ko-KR" altLang="en-US" sz="1050" dirty="0" smtClean="0"/>
              <a:t>로그</a:t>
            </a:r>
            <a:r>
              <a:rPr lang="ko-KR" altLang="en-US" sz="1050" dirty="0"/>
              <a:t>인</a:t>
            </a:r>
            <a:r>
              <a:rPr lang="en-US" altLang="ko-KR" sz="1050" dirty="0" smtClean="0"/>
              <a:t>]</a:t>
            </a:r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050" dirty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050" dirty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050" dirty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050" dirty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>1. [</a:t>
            </a:r>
            <a:r>
              <a:rPr lang="ko-KR" altLang="en-US" sz="1050" dirty="0" smtClean="0"/>
              <a:t>회원 로그인</a:t>
            </a:r>
            <a:r>
              <a:rPr lang="en-US" altLang="ko-KR" sz="1050" dirty="0" smtClean="0"/>
              <a:t>]</a:t>
            </a:r>
            <a:r>
              <a:rPr lang="ko-KR" altLang="en-US" sz="1050" dirty="0" smtClean="0"/>
              <a:t>                                                                </a:t>
            </a:r>
            <a:r>
              <a:rPr lang="en-US" altLang="ko-KR" sz="1050" dirty="0" smtClean="0"/>
              <a:t>2. [</a:t>
            </a:r>
            <a:r>
              <a:rPr lang="ko-KR" altLang="en-US" sz="1050" dirty="0" smtClean="0"/>
              <a:t>관리자 로그인</a:t>
            </a:r>
            <a:r>
              <a:rPr lang="en-US" altLang="ko-KR" sz="1050" dirty="0" smtClean="0"/>
              <a:t>]	</a:t>
            </a:r>
            <a:endParaRPr lang="ko-KR" altLang="en-US" sz="1050" dirty="0"/>
          </a:p>
        </p:txBody>
      </p:sp>
      <p:sp>
        <p:nvSpPr>
          <p:cNvPr id="5" name="Google Shape;110;p16"/>
          <p:cNvSpPr txBox="1">
            <a:spLocks/>
          </p:cNvSpPr>
          <p:nvPr/>
        </p:nvSpPr>
        <p:spPr>
          <a:xfrm>
            <a:off x="12476" y="1261274"/>
            <a:ext cx="317379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dirty="0" smtClean="0"/>
              <a:t>2-1) Main </a:t>
            </a:r>
            <a:r>
              <a:rPr lang="en-US" altLang="ko-KR" dirty="0" smtClean="0"/>
              <a:t>Class -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200" dirty="0"/>
              <a:t>2. </a:t>
            </a:r>
            <a:r>
              <a:rPr lang="ko-KR" altLang="en-US" sz="2200" dirty="0"/>
              <a:t>코드설계</a:t>
            </a:r>
            <a:endParaRPr lang="ko-KR" altLang="en-US" sz="22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50358" y="4748213"/>
            <a:ext cx="1246642" cy="307375"/>
          </a:xfrm>
          <a:prstGeom prst="roundRect">
            <a:avLst/>
          </a:prstGeom>
          <a:solidFill>
            <a:schemeClr val="lt1">
              <a:alpha val="50000"/>
            </a:schemeClr>
          </a:solidFill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600" dirty="0"/>
              <a:t>1. Main class</a:t>
            </a:r>
            <a:endParaRPr lang="ko-KR" altLang="en-US" sz="6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50359" y="4748213"/>
            <a:ext cx="616624" cy="307375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V(</a:t>
            </a:r>
            <a:r>
              <a:rPr lang="ko-KR" altLang="en-US" sz="800" dirty="0" smtClean="0"/>
              <a:t>구현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335" y="757735"/>
            <a:ext cx="4200525" cy="10858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699" y="2659939"/>
            <a:ext cx="3089918" cy="14396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3360" y="2633008"/>
            <a:ext cx="3320640" cy="1466553"/>
          </a:xfrm>
          <a:prstGeom prst="rect">
            <a:avLst/>
          </a:prstGeom>
        </p:spPr>
      </p:pic>
      <p:sp>
        <p:nvSpPr>
          <p:cNvPr id="35" name="Google Shape;110;p16"/>
          <p:cNvSpPr txBox="1">
            <a:spLocks/>
          </p:cNvSpPr>
          <p:nvPr/>
        </p:nvSpPr>
        <p:spPr>
          <a:xfrm>
            <a:off x="150357" y="1789536"/>
            <a:ext cx="2120403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ko-KR" altLang="en-US" sz="1050" dirty="0" smtClean="0"/>
              <a:t>□ </a:t>
            </a:r>
            <a:r>
              <a:rPr lang="en-US" altLang="ko-KR" sz="1050" dirty="0" smtClean="0"/>
              <a:t>Console </a:t>
            </a:r>
            <a:r>
              <a:rPr lang="ko-KR" altLang="en-US" sz="1050" dirty="0" smtClean="0"/>
              <a:t>구현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endParaRPr lang="en-US" altLang="ko-KR" sz="1050" dirty="0" smtClean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>[</a:t>
            </a:r>
            <a:r>
              <a:rPr lang="ko-KR" altLang="en-US" sz="1050" dirty="0" smtClean="0"/>
              <a:t>로그인</a:t>
            </a:r>
            <a:r>
              <a:rPr lang="en-US" altLang="ko-KR" sz="1050" dirty="0" smtClean="0"/>
              <a:t>] : </a:t>
            </a:r>
            <a:r>
              <a:rPr lang="ko-KR" altLang="en-US" sz="1050" dirty="0" err="1" smtClean="0"/>
              <a:t>성공시</a:t>
            </a:r>
            <a:endParaRPr lang="en-US" altLang="ko-KR" sz="1050" dirty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>1.</a:t>
            </a:r>
            <a:r>
              <a:rPr lang="ko-KR" altLang="en-US" sz="1050" dirty="0" smtClean="0"/>
              <a:t>회원</a:t>
            </a:r>
            <a:endParaRPr lang="en-US" altLang="ko-KR" sz="1050" dirty="0" smtClean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800" dirty="0" smtClean="0">
                <a:solidFill>
                  <a:schemeClr val="bg2"/>
                </a:solidFill>
              </a:rPr>
              <a:t>&lt; 1</a:t>
            </a:r>
            <a:r>
              <a:rPr lang="en-US" altLang="ko-KR" sz="800" dirty="0">
                <a:solidFill>
                  <a:schemeClr val="bg2"/>
                </a:solidFill>
              </a:rPr>
              <a:t>. </a:t>
            </a:r>
            <a:r>
              <a:rPr lang="ko-KR" altLang="en-US" sz="800" dirty="0" err="1">
                <a:solidFill>
                  <a:schemeClr val="bg2"/>
                </a:solidFill>
              </a:rPr>
              <a:t>예약등록</a:t>
            </a:r>
            <a:r>
              <a:rPr lang="ko-KR" altLang="en-US" sz="800" dirty="0">
                <a:solidFill>
                  <a:schemeClr val="bg2"/>
                </a:solidFill>
              </a:rPr>
              <a:t> </a:t>
            </a:r>
            <a:r>
              <a:rPr lang="en-US" altLang="ko-KR" sz="800" dirty="0">
                <a:solidFill>
                  <a:schemeClr val="bg2"/>
                </a:solidFill>
              </a:rPr>
              <a:t>2. </a:t>
            </a:r>
            <a:r>
              <a:rPr lang="ko-KR" altLang="en-US" sz="800" dirty="0" err="1">
                <a:solidFill>
                  <a:schemeClr val="bg2"/>
                </a:solidFill>
              </a:rPr>
              <a:t>예약취소</a:t>
            </a:r>
            <a:r>
              <a:rPr lang="ko-KR" altLang="en-US" sz="800" dirty="0">
                <a:solidFill>
                  <a:schemeClr val="bg2"/>
                </a:solidFill>
              </a:rPr>
              <a:t> </a:t>
            </a:r>
            <a:r>
              <a:rPr lang="en-US" altLang="ko-KR" sz="800" dirty="0">
                <a:solidFill>
                  <a:schemeClr val="bg2"/>
                </a:solidFill>
              </a:rPr>
              <a:t>3. </a:t>
            </a:r>
            <a:r>
              <a:rPr lang="ko-KR" altLang="en-US" sz="800" dirty="0">
                <a:solidFill>
                  <a:schemeClr val="bg2"/>
                </a:solidFill>
              </a:rPr>
              <a:t>본인예약조회</a:t>
            </a:r>
            <a:r>
              <a:rPr lang="en-US" altLang="ko-KR" sz="800" dirty="0">
                <a:solidFill>
                  <a:schemeClr val="bg2"/>
                </a:solidFill>
              </a:rPr>
              <a:t/>
            </a:r>
            <a:br>
              <a:rPr lang="en-US" altLang="ko-KR" sz="800" dirty="0">
                <a:solidFill>
                  <a:schemeClr val="bg2"/>
                </a:solidFill>
              </a:rPr>
            </a:br>
            <a:r>
              <a:rPr lang="en-US" altLang="ko-KR" sz="800" dirty="0">
                <a:solidFill>
                  <a:schemeClr val="bg2"/>
                </a:solidFill>
              </a:rPr>
              <a:t>4. </a:t>
            </a:r>
            <a:r>
              <a:rPr lang="ko-KR" altLang="en-US" sz="800" dirty="0">
                <a:solidFill>
                  <a:schemeClr val="bg2"/>
                </a:solidFill>
              </a:rPr>
              <a:t>전체예약조회 </a:t>
            </a:r>
            <a:r>
              <a:rPr lang="en-US" altLang="ko-KR" sz="800" dirty="0">
                <a:solidFill>
                  <a:schemeClr val="bg2"/>
                </a:solidFill>
              </a:rPr>
              <a:t>5. </a:t>
            </a:r>
            <a:r>
              <a:rPr lang="ko-KR" altLang="en-US" sz="800" dirty="0">
                <a:solidFill>
                  <a:schemeClr val="bg2"/>
                </a:solidFill>
              </a:rPr>
              <a:t>객실세부정보 </a:t>
            </a:r>
            <a:r>
              <a:rPr lang="en-US" altLang="ko-KR" sz="800" dirty="0">
                <a:solidFill>
                  <a:schemeClr val="bg2"/>
                </a:solidFill>
              </a:rPr>
              <a:t>6. </a:t>
            </a:r>
            <a:r>
              <a:rPr lang="ko-KR" altLang="en-US" sz="800" dirty="0" err="1" smtClean="0">
                <a:solidFill>
                  <a:schemeClr val="bg2"/>
                </a:solidFill>
              </a:rPr>
              <a:t>뒤로가기</a:t>
            </a:r>
            <a:r>
              <a:rPr lang="ko-KR" altLang="en-US" sz="800" dirty="0" smtClean="0">
                <a:solidFill>
                  <a:schemeClr val="bg2"/>
                </a:solidFill>
              </a:rPr>
              <a:t> </a:t>
            </a:r>
            <a:r>
              <a:rPr lang="en-US" altLang="ko-KR" sz="800" dirty="0" smtClean="0">
                <a:solidFill>
                  <a:schemeClr val="bg2"/>
                </a:solidFill>
              </a:rPr>
              <a:t>&gt;</a:t>
            </a:r>
            <a:endParaRPr lang="ko-KR" altLang="en-US" sz="800" dirty="0">
              <a:solidFill>
                <a:schemeClr val="bg2"/>
              </a:solidFill>
            </a:endParaRPr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>2. </a:t>
            </a:r>
            <a:r>
              <a:rPr lang="ko-KR" altLang="en-US" sz="1050" dirty="0" smtClean="0"/>
              <a:t>관리자</a:t>
            </a:r>
            <a:endParaRPr lang="en-US" altLang="ko-KR" sz="1050" dirty="0" smtClean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800" dirty="0" smtClean="0"/>
              <a:t>&lt;1. </a:t>
            </a:r>
            <a:r>
              <a:rPr lang="ko-KR" altLang="en-US" sz="800" dirty="0" err="1" smtClean="0"/>
              <a:t>예약현황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2.</a:t>
            </a:r>
            <a:r>
              <a:rPr lang="ko-KR" altLang="en-US" sz="800" dirty="0" smtClean="0"/>
              <a:t>회원정보 </a:t>
            </a:r>
            <a:r>
              <a:rPr lang="en-US" altLang="ko-KR" sz="800" dirty="0" smtClean="0"/>
              <a:t>3.</a:t>
            </a:r>
            <a:r>
              <a:rPr lang="ko-KR" altLang="en-US" sz="800" dirty="0" err="1" smtClean="0"/>
              <a:t>뒤로가기</a:t>
            </a:r>
            <a:r>
              <a:rPr lang="en-US" altLang="ko-KR" sz="800" dirty="0" smtClean="0"/>
              <a:t>&gt;</a:t>
            </a:r>
            <a:endParaRPr lang="ko-KR" altLang="en-US" sz="800" dirty="0"/>
          </a:p>
        </p:txBody>
      </p:sp>
      <p:sp>
        <p:nvSpPr>
          <p:cNvPr id="2" name="아래로 구부러진 화살표 1"/>
          <p:cNvSpPr/>
          <p:nvPr/>
        </p:nvSpPr>
        <p:spPr>
          <a:xfrm rot="2053788">
            <a:off x="6633384" y="1962536"/>
            <a:ext cx="975360" cy="3200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아래로 구부러진 화살표 39"/>
          <p:cNvSpPr/>
          <p:nvPr/>
        </p:nvSpPr>
        <p:spPr>
          <a:xfrm rot="19385487">
            <a:off x="4105290" y="1976729"/>
            <a:ext cx="975360" cy="320040"/>
          </a:xfrm>
          <a:prstGeom prst="curvedDownArrow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79224" y="46832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078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1" r="1354" b="2492"/>
          <a:stretch/>
        </p:blipFill>
        <p:spPr bwMode="auto">
          <a:xfrm>
            <a:off x="2689860" y="1046060"/>
            <a:ext cx="3322320" cy="362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Google Shape;110;p16"/>
          <p:cNvSpPr txBox="1">
            <a:spLocks/>
          </p:cNvSpPr>
          <p:nvPr/>
        </p:nvSpPr>
        <p:spPr>
          <a:xfrm>
            <a:off x="2950" y="1124114"/>
            <a:ext cx="3624169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dirty="0" smtClean="0"/>
              <a:t>2-2) </a:t>
            </a:r>
            <a:r>
              <a:rPr lang="en-US" altLang="ko-KR" sz="1200" dirty="0" smtClean="0"/>
              <a:t>Member </a:t>
            </a:r>
            <a:r>
              <a:rPr lang="en-US" altLang="ko-KR" sz="1200" dirty="0" smtClean="0"/>
              <a:t>controller class</a:t>
            </a:r>
            <a:endParaRPr lang="en-US" altLang="ko-KR" sz="1200" dirty="0"/>
          </a:p>
          <a:p>
            <a:pPr>
              <a:lnSpc>
                <a:spcPct val="150000"/>
              </a:lnSpc>
              <a:buClr>
                <a:schemeClr val="dk2"/>
              </a:buClr>
              <a:buSzPts val="2600"/>
            </a:pPr>
            <a:r>
              <a:rPr lang="en-US" altLang="ko-KR" sz="1000" dirty="0" smtClean="0"/>
              <a:t>- 1</a:t>
            </a:r>
            <a:r>
              <a:rPr lang="en-US" altLang="ko-KR" sz="1000" dirty="0" smtClean="0"/>
              <a:t>. </a:t>
            </a:r>
            <a:r>
              <a:rPr lang="en-US" altLang="ko-KR" sz="1000" dirty="0" smtClean="0"/>
              <a:t>Member </a:t>
            </a:r>
            <a:r>
              <a:rPr lang="ko-KR" altLang="en-US" sz="1000" dirty="0" smtClean="0"/>
              <a:t>클래스의 필드</a:t>
            </a:r>
            <a:r>
              <a:rPr lang="ko-KR" altLang="en-US" sz="1000" dirty="0" smtClean="0"/>
              <a:t>를  </a:t>
            </a:r>
            <a:r>
              <a:rPr lang="en-US" altLang="ko-KR" sz="1000" dirty="0" smtClean="0"/>
              <a:t>get</a:t>
            </a:r>
            <a:r>
              <a:rPr lang="ko-KR" altLang="en-US" sz="1000" dirty="0" smtClean="0"/>
              <a:t>호출로</a:t>
            </a:r>
            <a:endParaRPr lang="en-US" altLang="ko-KR" sz="100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ko-KR" altLang="en-US" sz="1000" dirty="0" smtClean="0"/>
              <a:t>      </a:t>
            </a:r>
            <a:r>
              <a:rPr lang="ko-KR" altLang="en-US" sz="1000" dirty="0" err="1" smtClean="0"/>
              <a:t>메소드하여</a:t>
            </a:r>
            <a:r>
              <a:rPr lang="ko-KR" altLang="en-US" sz="1000" dirty="0" smtClean="0"/>
              <a:t> 유효성 검사 논리제어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 smtClean="0"/>
              <a:t>- </a:t>
            </a:r>
            <a:r>
              <a:rPr lang="en-US" altLang="ko-KR" sz="1000" dirty="0" smtClean="0"/>
              <a:t>2. </a:t>
            </a:r>
            <a:r>
              <a:rPr lang="en-US" altLang="ko-KR" sz="1000" dirty="0" err="1" smtClean="0"/>
              <a:t>MainTest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에서  </a:t>
            </a:r>
            <a:r>
              <a:rPr lang="en-US" altLang="ko-KR" sz="1000" dirty="0" smtClean="0"/>
              <a:t>member </a:t>
            </a:r>
            <a:r>
              <a:rPr lang="ko-KR" altLang="en-US" sz="1000" dirty="0" smtClean="0"/>
              <a:t>필드 내 </a:t>
            </a:r>
            <a:endParaRPr lang="en-US" altLang="ko-KR" sz="1000" dirty="0" smtClean="0"/>
          </a:p>
          <a:p>
            <a:pPr>
              <a:lnSpc>
                <a:spcPct val="150000"/>
              </a:lnSpc>
              <a:buClr>
                <a:schemeClr val="dk2"/>
              </a:buClr>
              <a:buSzPts val="2600"/>
            </a:pPr>
            <a:r>
              <a:rPr lang="ko-KR" altLang="en-US" sz="1000" dirty="0" smtClean="0"/>
              <a:t>     변수를 객체화 하여 관리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00" dirty="0" smtClean="0"/>
          </a:p>
          <a:p>
            <a:pPr>
              <a:lnSpc>
                <a:spcPct val="150000"/>
              </a:lnSpc>
              <a:buClr>
                <a:schemeClr val="dk2"/>
              </a:buClr>
              <a:buSzPts val="2600"/>
            </a:pPr>
            <a:r>
              <a:rPr lang="en-US" altLang="ko-KR" sz="1000" dirty="0" smtClean="0"/>
              <a:t>- 3. </a:t>
            </a:r>
            <a:r>
              <a:rPr lang="ko-KR" altLang="en-US" sz="1000" dirty="0" smtClean="0"/>
              <a:t>유효성 검사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로그인 중복체크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800" dirty="0" smtClean="0"/>
              <a:t>    / Admin </a:t>
            </a:r>
            <a:r>
              <a:rPr lang="ko-KR" altLang="en-US" sz="800" dirty="0" smtClean="0"/>
              <a:t>관리자 </a:t>
            </a:r>
            <a:r>
              <a:rPr lang="en-US" altLang="ko-KR" sz="800" dirty="0" smtClean="0"/>
              <a:t>static </a:t>
            </a:r>
            <a:r>
              <a:rPr lang="ko-KR" altLang="en-US" sz="800" dirty="0" smtClean="0"/>
              <a:t>설정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id:admin</a:t>
            </a:r>
            <a:r>
              <a:rPr lang="en-US" altLang="ko-KR" sz="800" dirty="0" smtClean="0"/>
              <a:t> pw:1234)</a:t>
            </a:r>
            <a:br>
              <a:rPr lang="en-US" altLang="ko-KR" sz="800" dirty="0" smtClean="0"/>
            </a:br>
            <a:r>
              <a:rPr lang="en-US" altLang="ko-KR" sz="800" dirty="0" smtClean="0"/>
              <a:t>    -&gt; </a:t>
            </a:r>
            <a:r>
              <a:rPr lang="en-US" altLang="ko-KR" sz="800" dirty="0" err="1" smtClean="0"/>
              <a:t>MainTest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에서 호출</a:t>
            </a:r>
            <a:endParaRPr lang="en-US" altLang="ko-KR" sz="800" dirty="0" smtClean="0"/>
          </a:p>
          <a:p>
            <a:pPr>
              <a:lnSpc>
                <a:spcPct val="150000"/>
              </a:lnSpc>
              <a:buClr>
                <a:schemeClr val="dk2"/>
              </a:buClr>
              <a:buSzPts val="2600"/>
            </a:pP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endParaRPr lang="en-US" altLang="ko-KR" sz="1000" dirty="0" smtClean="0"/>
          </a:p>
          <a:p>
            <a:pPr>
              <a:lnSpc>
                <a:spcPct val="150000"/>
              </a:lnSpc>
              <a:buClr>
                <a:schemeClr val="dk2"/>
              </a:buClr>
              <a:buSzPts val="2600"/>
            </a:pPr>
            <a:r>
              <a:rPr lang="en-US" altLang="ko-KR" sz="1000" dirty="0" smtClean="0"/>
              <a:t>- 4 . </a:t>
            </a:r>
            <a:r>
              <a:rPr lang="ko-KR" altLang="en-US" sz="1000" dirty="0" smtClean="0"/>
              <a:t>리스트저장으로 회원 가입</a:t>
            </a:r>
            <a:r>
              <a:rPr lang="ko-KR" altLang="en-US" sz="1000" dirty="0"/>
              <a:t>자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add</a:t>
            </a:r>
            <a:br>
              <a:rPr lang="en-US" altLang="ko-KR" sz="1000" dirty="0" smtClean="0"/>
            </a:br>
            <a:r>
              <a:rPr lang="en-US" altLang="ko-KR" sz="1000" dirty="0" smtClean="0"/>
              <a:t>   File</a:t>
            </a:r>
            <a:r>
              <a:rPr lang="ko-KR" altLang="en-US" sz="1000" dirty="0" smtClean="0"/>
              <a:t>클래스 내 저장 </a:t>
            </a:r>
            <a:r>
              <a:rPr lang="en-US" altLang="ko-KR" sz="1000" dirty="0" err="1" smtClean="0"/>
              <a:t>filsesave</a:t>
            </a:r>
            <a:r>
              <a:rPr lang="en-US" altLang="ko-KR" sz="1000" dirty="0"/>
              <a:t>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type)</a:t>
            </a:r>
            <a:r>
              <a:rPr lang="ko-KR" altLang="en-US" sz="1000" dirty="0" smtClean="0"/>
              <a:t>연</a:t>
            </a:r>
            <a:r>
              <a:rPr lang="ko-KR" altLang="en-US" sz="1000" dirty="0"/>
              <a:t>계</a:t>
            </a:r>
            <a:endParaRPr lang="en-US" altLang="ko-KR" sz="1000" dirty="0" smtClean="0"/>
          </a:p>
          <a:p>
            <a:pPr>
              <a:lnSpc>
                <a:spcPct val="150000"/>
              </a:lnSpc>
              <a:buClr>
                <a:schemeClr val="dk2"/>
              </a:buClr>
              <a:buSzPts val="2600"/>
            </a:pPr>
            <a:endParaRPr lang="en-US" altLang="ko-KR" sz="1000" dirty="0" smtClean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200" dirty="0"/>
              <a:t>2. </a:t>
            </a:r>
            <a:r>
              <a:rPr lang="ko-KR" altLang="en-US" sz="2200" dirty="0"/>
              <a:t>코드설계</a:t>
            </a:r>
            <a:endParaRPr lang="ko-KR" altLang="en-US" sz="22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0359" y="4748213"/>
            <a:ext cx="1697491" cy="309215"/>
          </a:xfrm>
          <a:prstGeom prst="roundRect">
            <a:avLst/>
          </a:prstGeom>
          <a:solidFill>
            <a:schemeClr val="lt1">
              <a:alpha val="5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600" dirty="0" smtClean="0"/>
              <a:t>3. Member controller class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0359" y="4748213"/>
            <a:ext cx="616047" cy="30921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C(</a:t>
            </a:r>
            <a:r>
              <a:rPr lang="ko-KR" altLang="en-US" sz="800" dirty="0" smtClean="0"/>
              <a:t>제어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0"/>
          <a:stretch/>
        </p:blipFill>
        <p:spPr bwMode="auto">
          <a:xfrm>
            <a:off x="5811924" y="1084123"/>
            <a:ext cx="3332076" cy="3241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04" y="3413586"/>
            <a:ext cx="1593914" cy="475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6012180" y="1114603"/>
            <a:ext cx="3116580" cy="1590171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159634" y="1154841"/>
            <a:ext cx="2908166" cy="713793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59634" y="1935480"/>
            <a:ext cx="1658486" cy="632461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012180" y="2776821"/>
            <a:ext cx="3116580" cy="1429419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25" y="2637927"/>
            <a:ext cx="2296192" cy="18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79224" y="46832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9</a:t>
            </a:fld>
            <a:endParaRPr/>
          </a:p>
        </p:txBody>
      </p:sp>
      <p:sp>
        <p:nvSpPr>
          <p:cNvPr id="31" name="직사각형 30"/>
          <p:cNvSpPr/>
          <p:nvPr/>
        </p:nvSpPr>
        <p:spPr>
          <a:xfrm>
            <a:off x="2948497" y="1734941"/>
            <a:ext cx="2789055" cy="133693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948497" y="2156113"/>
            <a:ext cx="2964623" cy="2514946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120100" y="2916426"/>
            <a:ext cx="2800640" cy="1739393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696339" y="1406301"/>
            <a:ext cx="2227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File </a:t>
            </a:r>
            <a:r>
              <a:rPr lang="ko-KR" altLang="en-US" sz="800" b="1" dirty="0" smtClean="0">
                <a:solidFill>
                  <a:schemeClr val="bg1"/>
                </a:solidFill>
              </a:rPr>
              <a:t>내 멤버리스트 동기화하기 위해 </a:t>
            </a:r>
            <a:r>
              <a:rPr lang="en-US" altLang="ko-KR" sz="800" b="1" dirty="0" smtClean="0">
                <a:solidFill>
                  <a:schemeClr val="bg1"/>
                </a:solidFill>
              </a:rPr>
              <a:t>Vector  </a:t>
            </a:r>
            <a:r>
              <a:rPr lang="ko-KR" altLang="en-US" sz="800" b="1" dirty="0" smtClean="0">
                <a:solidFill>
                  <a:schemeClr val="bg1"/>
                </a:solidFill>
              </a:rPr>
              <a:t>사용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82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958</Words>
  <Application>Microsoft Office PowerPoint</Application>
  <PresentationFormat>화면 슬라이드 쇼(16:9)</PresentationFormat>
  <Paragraphs>325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굴림</vt:lpstr>
      <vt:lpstr>Arial</vt:lpstr>
      <vt:lpstr>맑은 고딕</vt:lpstr>
      <vt:lpstr>G마켓 산스 TTF Bold</vt:lpstr>
      <vt:lpstr>Lato</vt:lpstr>
      <vt:lpstr>Streamline</vt:lpstr>
      <vt:lpstr>PowerPoint 프레젠테이션</vt:lpstr>
      <vt:lpstr>목차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평가 및 개선방향</vt:lpstr>
      <vt:lpstr>3. 평가 및 개선방향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호텔 예약 프로그램 콘솔 프로젝트</dc:title>
  <dc:creator>pc</dc:creator>
  <cp:lastModifiedBy>505</cp:lastModifiedBy>
  <cp:revision>64</cp:revision>
  <dcterms:modified xsi:type="dcterms:W3CDTF">2021-10-27T07:28:37Z</dcterms:modified>
</cp:coreProperties>
</file>