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96" r:id="rId5"/>
    <p:sldId id="291" r:id="rId6"/>
    <p:sldId id="292" r:id="rId7"/>
    <p:sldId id="297" r:id="rId8"/>
    <p:sldId id="303" r:id="rId9"/>
    <p:sldId id="262" r:id="rId10"/>
    <p:sldId id="271" r:id="rId11"/>
    <p:sldId id="275" r:id="rId12"/>
    <p:sldId id="298" r:id="rId13"/>
    <p:sldId id="279" r:id="rId14"/>
    <p:sldId id="300" r:id="rId15"/>
    <p:sldId id="284" r:id="rId16"/>
    <p:sldId id="274" r:id="rId17"/>
    <p:sldId id="301" r:id="rId18"/>
    <p:sldId id="302" r:id="rId19"/>
    <p:sldId id="304" r:id="rId20"/>
    <p:sldId id="306" r:id="rId21"/>
    <p:sldId id="307" r:id="rId22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8E935-472D-F99C-405C-A6448216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75D87-6714-C390-CCC8-4AD061922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514B2-746E-4ADE-A9C1-FBEC0044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7C1ED-503D-971E-4DCA-E365DA57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7FDA1-7D17-4E2F-4A55-3CC0BC9E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3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722DD-CB82-D8DC-7CB9-D91C674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88BC22-AEAD-2910-919E-6314B3AAC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16129-FEB0-0A82-4032-33D35F38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29BB3-5D51-2E4F-74AB-43FCC5B6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F01B6-8ECA-B7BA-E6FA-2F15B08A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0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72F13A-79D0-7912-B5D9-A930BAA5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A022-93BC-53C7-9994-1B464453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76940-239F-6748-A094-B5E93B50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F3F41-05AB-52F8-8462-496D64A7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2A89C-2E3E-9905-970E-837E121A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1A809-E28A-2384-7933-203D6C0D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04558-20CF-2E16-609E-2E11FA4F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30430-3502-5444-C16F-963F790E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3A5C9-0CB3-49FD-2DC0-9A0D0F8F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5731E-07DA-E57E-8CC2-C0B4DD9B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0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5F3D3-104F-3286-1ADA-663113CC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8F8BF-A995-EB2F-8991-F7BD626F0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DD524-E176-F1AA-AD66-C4927931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655EE-07F4-3538-7D09-BEED942F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1EBA1-0261-F2C2-4C3F-50C8EB94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3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77540-0BC1-EF10-82EC-915821B3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624F9-D177-7E0F-8C06-5B5CB15DF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1CC48-1AB2-077E-0718-D4BC69E8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8A53F-394C-8245-DCC9-37F0E7E4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C7E27-C2BF-E5BE-DC3C-E6C7E415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E4B2B-7C7F-43F1-5E6A-3B72B8E4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C8544-1916-00A3-031F-64E3698B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91AE9-33F2-A515-EB23-10517D79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7F646-C484-7BBC-7143-D05D80D6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37427B-7DDD-477C-7DBC-B42B440B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EDDC3F-E66F-64C4-B631-0685A754C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AEB06A-9D70-5349-507D-D6152616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DCA5BC-764E-076D-CF6D-D35557F3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72C20-9D9E-E3FA-3BB6-59119654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4ECD7-47FA-8F72-9113-7C859AC9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29AFCC-F170-EBE9-0569-957D1944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555ED-C45A-5D59-D53F-215715A4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68743-A3BC-AB9F-D36B-4165A4E1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1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D8ABE9-9856-AF8E-F8F9-CD1DA8BF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6E3A1B-C742-E95C-6067-350F5D59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A153F-FCF1-5DCF-243E-EFFF76CB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0BB4F-CF44-DCA3-5F2C-85F13DF1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02789-26E4-59F4-818F-CDB4469E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85501F-7C87-E148-7285-05A1711BA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4A755-FDCC-A1D7-64B2-861E3633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BB2E2-2F2A-D1C1-DA02-E64A4A6B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0671E-6803-C263-835B-664E9C5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0638-AC25-6745-FFFE-6BCB7631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E761C8-2E63-138E-EC3C-063DDE655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C0E52-2CC3-A1AB-1173-660F71BB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983FD-7157-B9A2-7096-C70D6FA2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350CC-2748-FD19-8E5A-F1523805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1A633-C9E5-C87F-419C-06760E28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4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0E78A6-893C-72CF-CE55-9BE18A70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33297-4BBF-2A82-7A11-3ABF9FEC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EB314-FED9-589B-2839-B12809DF1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F322-7E25-4D02-9581-1DE34D0EAC8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55955-0323-993C-87F0-C0EBD1602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A48DB-EA4A-E8F7-CDCC-751593400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40268-5DE9-40FA-8A24-E35F2B420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A85-8F00-0F42-3719-604AA190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DASE </a:t>
            </a:r>
            <a:r>
              <a:rPr lang="ko-KR" altLang="en-US" dirty="0"/>
              <a:t>결과 보고</a:t>
            </a:r>
          </a:p>
        </p:txBody>
      </p:sp>
    </p:spTree>
    <p:extLst>
      <p:ext uri="{BB962C8B-B14F-4D97-AF65-F5344CB8AC3E}">
        <p14:creationId xmlns:p14="http://schemas.microsoft.com/office/powerpoint/2010/main" val="80376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83724"/>
            <a:ext cx="2961315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C. SMOGN Data</a:t>
            </a:r>
            <a:endParaRPr lang="ko-KR" altLang="en-US" sz="2800" b="1" dirty="0"/>
          </a:p>
        </p:txBody>
      </p:sp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55D1A6C3-7FD5-40E9-AA96-6893A16E3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38313"/>
              </p:ext>
            </p:extLst>
          </p:nvPr>
        </p:nvGraphicFramePr>
        <p:xfrm>
          <a:off x="131425" y="1015880"/>
          <a:ext cx="114034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1339">
                  <a:extLst>
                    <a:ext uri="{9D8B030D-6E8A-4147-A177-3AD203B41FA5}">
                      <a16:colId xmlns:a16="http://schemas.microsoft.com/office/drawing/2014/main" val="2014610214"/>
                    </a:ext>
                  </a:extLst>
                </a:gridCol>
                <a:gridCol w="1400711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32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320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XGB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0.6108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0.5940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0.7703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0.5635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45228"/>
                  </a:ext>
                </a:extLst>
              </a:tr>
              <a:tr h="23209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5-fold Valid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0.6417±0.0137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0.6584±0.0323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0.8112±0.0200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0.1270±0.0024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0.5005±0.0140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15115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72EB227-EA2C-9896-CDAD-38D6761EC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889" y="2717926"/>
            <a:ext cx="5200852" cy="39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8FBCC-89E4-5FB8-C3FF-DA263E57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4011" y="2717925"/>
            <a:ext cx="5200853" cy="39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EB8EB2CD-50D6-AFAB-C909-4B35D59DB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70562" y="3107605"/>
                <a:ext cx="3358810" cy="6173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r>
                        <a:rPr lang="ko-KR" altLang="en-US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𝟒𝟕𝟑𝟖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EB8EB2CD-50D6-AFAB-C909-4B35D59DB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0562" y="3107605"/>
                <a:ext cx="3358810" cy="61732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5EF5F4AF-0375-B704-3726-7DA922EB2F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0562" y="5533458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𝟓𝟐𝟖𝟑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5EF5F4AF-0375-B704-3726-7DA922EB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562" y="5533458"/>
                <a:ext cx="3358810" cy="617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33D832D-4197-CE53-D1C4-E6917A5953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6055" y="5224796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0.7342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0.5391)</a:t>
                </a:r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33D832D-4197-CE53-D1C4-E6917A595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055" y="5224796"/>
                <a:ext cx="3358810" cy="617324"/>
              </a:xfrm>
              <a:prstGeom prst="rect">
                <a:avLst/>
              </a:prstGeom>
              <a:blipFill>
                <a:blip r:embed="rId6"/>
                <a:stretch>
                  <a:fillRect t="-8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83724"/>
            <a:ext cx="6096000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C. DNN + Weighted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loss function</a:t>
            </a:r>
            <a:endParaRPr lang="ko-KR" altLang="en-US" sz="2800" b="1" dirty="0"/>
          </a:p>
        </p:txBody>
      </p:sp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55D1A6C3-7FD5-40E9-AA96-6893A16E3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622462"/>
              </p:ext>
            </p:extLst>
          </p:nvPr>
        </p:nvGraphicFramePr>
        <p:xfrm>
          <a:off x="131425" y="1015880"/>
          <a:ext cx="114034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2282">
                  <a:extLst>
                    <a:ext uri="{9D8B030D-6E8A-4147-A177-3AD203B41FA5}">
                      <a16:colId xmlns:a16="http://schemas.microsoft.com/office/drawing/2014/main" val="2014610214"/>
                    </a:ext>
                  </a:extLst>
                </a:gridCol>
                <a:gridCol w="1392072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767974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32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320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DNN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0.6649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0.7090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0.8420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0.1354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0.4790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452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5-fold Valid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0.6922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±0.0133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0.7644±0.0372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0.8741±0.0212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0.1396±0.0038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0.4202±0.0122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151152"/>
                  </a:ext>
                </a:extLst>
              </a:tr>
            </a:tbl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4F05CA2E-1887-40D0-9369-77AE5C22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73" y="2622392"/>
            <a:ext cx="5200854" cy="39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203CE7E-3BAC-4C0F-8E66-46F06986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1478" y="2622391"/>
            <a:ext cx="5200852" cy="39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0CD6A-1834-EA02-663F-E0F0C00920E6}"/>
              </a:ext>
            </a:extLst>
          </p:cNvPr>
          <p:cNvSpPr txBox="1"/>
          <p:nvPr/>
        </p:nvSpPr>
        <p:spPr>
          <a:xfrm>
            <a:off x="6181288" y="203893"/>
            <a:ext cx="54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DASE &lt; 4, DASE &gt; 7 data</a:t>
            </a:r>
            <a:r>
              <a:rPr lang="ko-KR" altLang="en-US" dirty="0"/>
              <a:t>에 </a:t>
            </a:r>
            <a:r>
              <a:rPr lang="en-US" altLang="ko-KR" dirty="0"/>
              <a:t>Weight 2</a:t>
            </a:r>
            <a:r>
              <a:rPr lang="ko-KR" altLang="en-US" dirty="0"/>
              <a:t>배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64F24D9-E126-CD91-CAF3-90E0ABF7F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0256" y="3020833"/>
                <a:ext cx="3358810" cy="6173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r>
                        <a:rPr lang="ko-KR" altLang="en-US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𝟔𝟒𝟖𝟕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64F24D9-E126-CD91-CAF3-90E0ABF7F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0256" y="3020833"/>
                <a:ext cx="3358810" cy="61732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DB75507A-1C1C-C910-50BD-CE00E5A61D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0256" y="5533458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𝟔𝟓𝟒𝟎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DB75507A-1C1C-C910-50BD-CE00E5A61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56" y="5533458"/>
                <a:ext cx="3358810" cy="617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0C3B8F50-6AD2-A730-D605-3886EDE00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5617" y="5129262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0.6691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0.4478)</a:t>
                </a:r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0C3B8F50-6AD2-A730-D605-3886EDE00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617" y="5129262"/>
                <a:ext cx="3358810" cy="617324"/>
              </a:xfrm>
              <a:prstGeom prst="rect">
                <a:avLst/>
              </a:prstGeom>
              <a:blipFill>
                <a:blip r:embed="rId6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3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A85-8F00-0F42-3719-604AA190F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543" y="2235200"/>
            <a:ext cx="10890913" cy="2387600"/>
          </a:xfrm>
        </p:spPr>
        <p:txBody>
          <a:bodyPr/>
          <a:lstStyle/>
          <a:p>
            <a:r>
              <a:rPr lang="en-US" altLang="ko-KR" dirty="0"/>
              <a:t>D. Random Oversampling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10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592036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Random Oversampling Result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D66C5A-D36F-42D9-B56B-6B43CB29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81514"/>
            <a:ext cx="10972798" cy="4697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5-fold cross validation result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4B498A5C-EE56-463E-9C5B-DC0191565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83427"/>
              </p:ext>
            </p:extLst>
          </p:nvPr>
        </p:nvGraphicFramePr>
        <p:xfrm>
          <a:off x="243281" y="1744125"/>
          <a:ext cx="109728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0.6400±0.0383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0.6564±0.0383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0.8098±0.0240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0.1261±0.0046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0.5022±0.0169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01489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0.6481±0.0171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0.6622±0.0451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0.8132±0.0276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0.1296±0.0025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0.4977±0.0255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13927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0.6430±0.0129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0.6596±0.0277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0.8120±0.0170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0.1292±0.0030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0.4991±0.0225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096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LightGBM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0.6502±0.0154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0.6824±0.0304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0.8259±0.0183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0.1285±0.0021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0.4821±0.0162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710102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0.6418±0.0152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0.6634±0.0404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0.8141±0.0247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0.1280±0.0021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0.4968±0.0207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90543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SVR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0.7003±0.0171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0.7697±0.0481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0.8769±0.0277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0.1417±0.0038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0.4163±0.0225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057852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0.7256±0.0131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0.8465±0.0458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0.9198±0.0249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0.1477±0.0034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0.3577±0.0251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34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62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A85-8F00-0F42-3719-604AA190F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543" y="2994167"/>
            <a:ext cx="10890913" cy="8696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E. Ensemble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49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592036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Model Ensemble Result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D66C5A-D36F-42D9-B56B-6B43CB29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1086770"/>
            <a:ext cx="10972798" cy="4697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5-fold cross validation result (soft voting)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560284CD-4CCB-DED5-A465-0A1FC7C06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278345"/>
              </p:ext>
            </p:extLst>
          </p:nvPr>
        </p:nvGraphicFramePr>
        <p:xfrm>
          <a:off x="243281" y="1954637"/>
          <a:ext cx="10972800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XGB &amp; CB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0.6313±0.0117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0.6368±0.0303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0.7977±0.0189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0.1255±0.0022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0.5168±0.0146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01489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XGB &amp; RF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0.6363±0.0170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0.6491±0.0386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0.8053±0.0240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0.1261±0.0036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0.5077±0.0176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13927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XGB &amp; ADA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0.6379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±0.0152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0.6434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±0.0390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0.8179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±0.0243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0.1266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±0.0030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0.5120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±0.0181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096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XGB &amp; LGB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0.6354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±0.0171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0.6480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±0.0345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0.8047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±0.0215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0.1254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±0.0034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0.5084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±0.0152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710102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XGB &amp; SVR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0.6415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±0.0167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0.6524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±0.0421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0.8072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±0.0263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0.1281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±0.0037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0.5053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±0.0201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90543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78919602-11D8-6C1A-9A3A-5B0AEF4E1C58}"/>
              </a:ext>
            </a:extLst>
          </p:cNvPr>
          <p:cNvSpPr txBox="1">
            <a:spLocks/>
          </p:cNvSpPr>
          <p:nvPr/>
        </p:nvSpPr>
        <p:spPr>
          <a:xfrm>
            <a:off x="243281" y="4547282"/>
            <a:ext cx="10972798" cy="469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5-fold cross validation result (stacked ensemble)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BCB182BD-1EF3-9103-4615-776E9CC54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047941"/>
              </p:ext>
            </p:extLst>
          </p:nvPr>
        </p:nvGraphicFramePr>
        <p:xfrm>
          <a:off x="243281" y="5251376"/>
          <a:ext cx="10972800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XGB &amp; CB &amp; RF &amp; ADA &amp; LGB &amp;  SVR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0.7613±0.1560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1.000±0.4272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0.9778±0.2093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0.1621±0.0436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0.2367±0.3353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01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75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738709-C2AE-4465-98AF-041F40E05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F. Data Re-labeling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0602C46-7DFA-5B3A-7502-A1C2FCD7E30A}"/>
              </a:ext>
            </a:extLst>
          </p:cNvPr>
          <p:cNvSpPr txBox="1">
            <a:spLocks/>
          </p:cNvSpPr>
          <p:nvPr/>
        </p:nvSpPr>
        <p:spPr>
          <a:xfrm>
            <a:off x="838200" y="3789363"/>
            <a:ext cx="10515600" cy="23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Data[DASE &lt; 4] = 4</a:t>
            </a:r>
          </a:p>
          <a:p>
            <a:r>
              <a:rPr lang="en-US" altLang="ko-K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Data[DASE &gt; 7] = 7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4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592036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Data RE-labeling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D66C5A-D36F-42D9-B56B-6B43CB29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1086770"/>
            <a:ext cx="10972798" cy="4697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5-fold cross validation result </a:t>
            </a: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(Not Re-labeled)</a:t>
            </a:r>
            <a:endParaRPr lang="ko-KR" alt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10A31-DCC9-8048-EDEC-D3EF49912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680" y="2686157"/>
            <a:ext cx="5334000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164AB8-C9D0-AE19-0156-3DD4AD9D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6157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4E331904-76D2-B0EC-FD82-5C2C269AA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0130" y="3079281"/>
                <a:ext cx="3358810" cy="6173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r>
                        <a:rPr lang="ko-KR" altLang="en-US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𝟓𝟏𝟎𝟑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4E331904-76D2-B0EC-FD82-5C2C269AA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0130" y="3079281"/>
                <a:ext cx="3358810" cy="61732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2D81D567-960C-60D1-CADB-18EA33A7F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9062" y="5388141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𝟓𝟏𝟖𝟔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2D81D567-960C-60D1-CADB-18EA33A7F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62" y="5388141"/>
                <a:ext cx="3358810" cy="617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F8D65B17-9AF7-49F7-718C-63BC0B2462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5617" y="5129262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0.7433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0.5526)</a:t>
                </a:r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F8D65B17-9AF7-49F7-718C-63BC0B24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617" y="5129262"/>
                <a:ext cx="3358810" cy="617324"/>
              </a:xfrm>
              <a:prstGeom prst="rect">
                <a:avLst/>
              </a:prstGeom>
              <a:blipFill>
                <a:blip r:embed="rId6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C365E14E-4EBC-9803-2E32-A4DD80649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716322"/>
              </p:ext>
            </p:extLst>
          </p:nvPr>
        </p:nvGraphicFramePr>
        <p:xfrm>
          <a:off x="340987" y="1588877"/>
          <a:ext cx="114034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1339">
                  <a:extLst>
                    <a:ext uri="{9D8B030D-6E8A-4147-A177-3AD203B41FA5}">
                      <a16:colId xmlns:a16="http://schemas.microsoft.com/office/drawing/2014/main" val="2014610214"/>
                    </a:ext>
                  </a:extLst>
                </a:gridCol>
                <a:gridCol w="1400711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32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320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XGB &amp; CB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5-fold Valid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0.6313±0.0117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0.6368±0.0303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0.7977±0.0189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0.1255±0.0022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0.5168±0.0146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151152"/>
                  </a:ext>
                </a:extLst>
              </a:tr>
              <a:tr h="23209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0.6089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0.7803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0.5526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28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9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592036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Data RE-labeling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D66C5A-D36F-42D9-B56B-6B43CB29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1086770"/>
            <a:ext cx="10972798" cy="4697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5-fold cross validation result </a:t>
            </a: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(Re-labeled, </a:t>
            </a:r>
            <a:r>
              <a:rPr lang="en-US" altLang="ko-K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Data[DASE &lt; 4] = 4 Data[DASE &gt; 7] = 7)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10A31-DCC9-8048-EDEC-D3EF49912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680" y="2686157"/>
            <a:ext cx="5334000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164AB8-C9D0-AE19-0156-3DD4AD9D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86157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4E331904-76D2-B0EC-FD82-5C2C269AA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5665" y="3192326"/>
                <a:ext cx="3358810" cy="6173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r>
                        <a:rPr lang="ko-KR" altLang="en-US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𝟐𝟒𝟒𝟐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4E331904-76D2-B0EC-FD82-5C2C269AA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5665" y="3192326"/>
                <a:ext cx="3358810" cy="61732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2D81D567-960C-60D1-CADB-18EA33A7F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5665" y="5462568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𝟑𝟑𝟎𝟓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2D81D567-960C-60D1-CADB-18EA33A7F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5" y="5462568"/>
                <a:ext cx="3358810" cy="617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F8D65B17-9AF7-49F7-718C-63BC0B2462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5617" y="5129262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0.6883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0.4738)</a:t>
                </a:r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F8D65B17-9AF7-49F7-718C-63BC0B24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617" y="5129262"/>
                <a:ext cx="3358810" cy="617324"/>
              </a:xfrm>
              <a:prstGeom prst="rect">
                <a:avLst/>
              </a:prstGeom>
              <a:blipFill>
                <a:blip r:embed="rId6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내용 개체 틀 4">
            <a:extLst>
              <a:ext uri="{FF2B5EF4-FFF2-40B4-BE49-F238E27FC236}">
                <a16:creationId xmlns:a16="http://schemas.microsoft.com/office/drawing/2014/main" id="{B6EE7B18-8F7E-A734-B1B5-D49969C76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198953"/>
              </p:ext>
            </p:extLst>
          </p:nvPr>
        </p:nvGraphicFramePr>
        <p:xfrm>
          <a:off x="340987" y="1588877"/>
          <a:ext cx="114034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1339">
                  <a:extLst>
                    <a:ext uri="{9D8B030D-6E8A-4147-A177-3AD203B41FA5}">
                      <a16:colId xmlns:a16="http://schemas.microsoft.com/office/drawing/2014/main" val="2014610214"/>
                    </a:ext>
                  </a:extLst>
                </a:gridCol>
                <a:gridCol w="1400711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32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320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XGB &amp; CB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5-fold Valid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0.5465±0.0152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0.4617±0.0313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0.6791±0.0229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0.1001±0.0030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0.4496±0.0243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151152"/>
                  </a:ext>
                </a:extLst>
              </a:tr>
              <a:tr h="23209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0.5321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0.4426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0.6652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0.0989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0.4738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28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53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738709-C2AE-4465-98AF-041F40E0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26" y="1122363"/>
            <a:ext cx="10920548" cy="2387600"/>
          </a:xfrm>
        </p:spPr>
        <p:txBody>
          <a:bodyPr/>
          <a:lstStyle/>
          <a:p>
            <a:r>
              <a:rPr lang="en-US" altLang="ko-KR" dirty="0"/>
              <a:t>F. Data 3 stage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7D7EC-ED90-3CAC-FC4B-7202FB509B8F}"/>
              </a:ext>
            </a:extLst>
          </p:cNvPr>
          <p:cNvSpPr txBox="1">
            <a:spLocks/>
          </p:cNvSpPr>
          <p:nvPr/>
        </p:nvSpPr>
        <p:spPr>
          <a:xfrm>
            <a:off x="838200" y="3789363"/>
            <a:ext cx="10515600" cy="23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Data[DASE &lt; 4] = 0</a:t>
            </a:r>
          </a:p>
          <a:p>
            <a:r>
              <a:rPr lang="en-US" altLang="ko-K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Data[4 &lt; DASE &lt; 7] = 1</a:t>
            </a:r>
          </a:p>
          <a:p>
            <a:r>
              <a:rPr lang="en-US" altLang="ko-K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Data[DASE &gt; 7] = 2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6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A85-8F00-0F42-3719-604AA190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A. Preprocessing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091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592036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Data classification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D66C5A-D36F-42D9-B56B-6B43CB29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1086770"/>
            <a:ext cx="10972798" cy="4697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Single model Test result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8C394A0-3DD5-B3C1-44C7-9F54B32D0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210430"/>
              </p:ext>
            </p:extLst>
          </p:nvPr>
        </p:nvGraphicFramePr>
        <p:xfrm>
          <a:off x="243281" y="1790864"/>
          <a:ext cx="1097280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Sensitivity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Specificity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Balanced 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XGB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0.8606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0.5158±0.4198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0.7583±0.4004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0.5698±0.3383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0.6370±0.0644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01489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0.8414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0.4746±0.4321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0.7348±0.4331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0.5215±0.3524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0.6047±0.0395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139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ED5D4C-800F-BB59-A399-266E1920B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29847"/>
              </p:ext>
            </p:extLst>
          </p:nvPr>
        </p:nvGraphicFramePr>
        <p:xfrm>
          <a:off x="1307806" y="3431984"/>
          <a:ext cx="3687000" cy="29802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90086">
                  <a:extLst>
                    <a:ext uri="{9D8B030D-6E8A-4147-A177-3AD203B41FA5}">
                      <a16:colId xmlns:a16="http://schemas.microsoft.com/office/drawing/2014/main" val="764539397"/>
                    </a:ext>
                  </a:extLst>
                </a:gridCol>
                <a:gridCol w="865638">
                  <a:extLst>
                    <a:ext uri="{9D8B030D-6E8A-4147-A177-3AD203B41FA5}">
                      <a16:colId xmlns:a16="http://schemas.microsoft.com/office/drawing/2014/main" val="2083696218"/>
                    </a:ext>
                  </a:extLst>
                </a:gridCol>
                <a:gridCol w="865638">
                  <a:extLst>
                    <a:ext uri="{9D8B030D-6E8A-4147-A177-3AD203B41FA5}">
                      <a16:colId xmlns:a16="http://schemas.microsoft.com/office/drawing/2014/main" val="1725030480"/>
                    </a:ext>
                  </a:extLst>
                </a:gridCol>
                <a:gridCol w="865638">
                  <a:extLst>
                    <a:ext uri="{9D8B030D-6E8A-4147-A177-3AD203B41FA5}">
                      <a16:colId xmlns:a16="http://schemas.microsoft.com/office/drawing/2014/main" val="3896170949"/>
                    </a:ext>
                  </a:extLst>
                </a:gridCol>
              </a:tblGrid>
              <a:tr h="74507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</a:t>
                      </a: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6998"/>
                  </a:ext>
                </a:extLst>
              </a:tr>
              <a:tr h="7450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87725"/>
                  </a:ext>
                </a:extLst>
              </a:tr>
              <a:tr h="745072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460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57140"/>
                  </a:ext>
                </a:extLst>
              </a:tr>
              <a:tr h="745072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6182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5B8383-E185-4EBB-60AE-3E7A501A8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50941"/>
              </p:ext>
            </p:extLst>
          </p:nvPr>
        </p:nvGraphicFramePr>
        <p:xfrm>
          <a:off x="6873922" y="3393601"/>
          <a:ext cx="3687000" cy="29802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90086">
                  <a:extLst>
                    <a:ext uri="{9D8B030D-6E8A-4147-A177-3AD203B41FA5}">
                      <a16:colId xmlns:a16="http://schemas.microsoft.com/office/drawing/2014/main" val="58989432"/>
                    </a:ext>
                  </a:extLst>
                </a:gridCol>
                <a:gridCol w="865638">
                  <a:extLst>
                    <a:ext uri="{9D8B030D-6E8A-4147-A177-3AD203B41FA5}">
                      <a16:colId xmlns:a16="http://schemas.microsoft.com/office/drawing/2014/main" val="1659661254"/>
                    </a:ext>
                  </a:extLst>
                </a:gridCol>
                <a:gridCol w="865638">
                  <a:extLst>
                    <a:ext uri="{9D8B030D-6E8A-4147-A177-3AD203B41FA5}">
                      <a16:colId xmlns:a16="http://schemas.microsoft.com/office/drawing/2014/main" val="2436625430"/>
                    </a:ext>
                  </a:extLst>
                </a:gridCol>
                <a:gridCol w="865638">
                  <a:extLst>
                    <a:ext uri="{9D8B030D-6E8A-4147-A177-3AD203B41FA5}">
                      <a16:colId xmlns:a16="http://schemas.microsoft.com/office/drawing/2014/main" val="2742778395"/>
                    </a:ext>
                  </a:extLst>
                </a:gridCol>
              </a:tblGrid>
              <a:tr h="74507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</a:t>
                      </a: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94906"/>
                  </a:ext>
                </a:extLst>
              </a:tr>
              <a:tr h="7450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</a:p>
                  </a:txBody>
                  <a:tcPr marL="33868" marR="33868" marT="338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260747"/>
                  </a:ext>
                </a:extLst>
              </a:tr>
              <a:tr h="745072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465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23002"/>
                  </a:ext>
                </a:extLst>
              </a:tr>
              <a:tr h="745072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ko-KR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altLang="ko-K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53" marR="30353" marT="30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7484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0AB55719-43D5-DB38-375D-0C7975708314}"/>
              </a:ext>
            </a:extLst>
          </p:cNvPr>
          <p:cNvSpPr txBox="1">
            <a:spLocks/>
          </p:cNvSpPr>
          <p:nvPr/>
        </p:nvSpPr>
        <p:spPr>
          <a:xfrm>
            <a:off x="2619043" y="6412272"/>
            <a:ext cx="1064525" cy="469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EF606C6-EFE4-428A-F111-9F3B652B3BC8}"/>
              </a:ext>
            </a:extLst>
          </p:cNvPr>
          <p:cNvSpPr txBox="1">
            <a:spLocks/>
          </p:cNvSpPr>
          <p:nvPr/>
        </p:nvSpPr>
        <p:spPr>
          <a:xfrm>
            <a:off x="8185159" y="6370135"/>
            <a:ext cx="1064525" cy="469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592036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Data classification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D66C5A-D36F-42D9-B56B-6B43CB29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1086770"/>
            <a:ext cx="10972798" cy="4697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Plot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8479C1-F89A-3287-5DC1-FE2A6AEB7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74" y="2553433"/>
            <a:ext cx="3881651" cy="29112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6B3983-B7CE-367D-5184-FB99E0E15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09" y="2553433"/>
            <a:ext cx="3881651" cy="29112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F872D9-E4D7-66E3-3CAB-98D1BD4AE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2553433"/>
            <a:ext cx="3881651" cy="29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6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592036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Preprocessing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D66C5A-D36F-42D9-B56B-6B43CB29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81514"/>
            <a:ext cx="10972798" cy="4697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Remove Outlier (Confidence Interval 95%)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B1FE2-1E93-F75B-DB0E-0751F6E8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96"/>
            <a:ext cx="10515600" cy="170937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CDOSE (Steroid</a:t>
            </a:r>
            <a:r>
              <a:rPr lang="ko-K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용량</a:t>
            </a: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&gt; 20 = 20</a:t>
            </a:r>
          </a:p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CRP &gt; 20 = 20</a:t>
            </a:r>
          </a:p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 (Rheumatoid factor)&gt; 1000 = 1000</a:t>
            </a:r>
          </a:p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ACCP (Anti-CCP)&gt; 2000 = 2000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49EEA0C-849F-41DA-25E3-19FA3947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745" y="3583176"/>
            <a:ext cx="3822510" cy="2866883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839797C8-6BF1-B09E-A7CD-F00E3ACDA122}"/>
              </a:ext>
            </a:extLst>
          </p:cNvPr>
          <p:cNvSpPr txBox="1">
            <a:spLocks/>
          </p:cNvSpPr>
          <p:nvPr/>
        </p:nvSpPr>
        <p:spPr>
          <a:xfrm>
            <a:off x="243281" y="3153700"/>
            <a:ext cx="10972798" cy="469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Stratified Data split (x-axis = DASE, y-axis = the number of data) 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BF786A3-B33E-855F-3B9E-B3C89BAAA8DA}"/>
              </a:ext>
            </a:extLst>
          </p:cNvPr>
          <p:cNvSpPr txBox="1">
            <a:spLocks/>
          </p:cNvSpPr>
          <p:nvPr/>
        </p:nvSpPr>
        <p:spPr>
          <a:xfrm>
            <a:off x="1881116" y="6450059"/>
            <a:ext cx="1295400" cy="577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data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396E42C3-A749-A86A-845E-6C3AB42D78F4}"/>
              </a:ext>
            </a:extLst>
          </p:cNvPr>
          <p:cNvSpPr txBox="1">
            <a:spLocks/>
          </p:cNvSpPr>
          <p:nvPr/>
        </p:nvSpPr>
        <p:spPr>
          <a:xfrm>
            <a:off x="5448301" y="6450059"/>
            <a:ext cx="1295400" cy="577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DCB73659-33EA-2205-003B-464972A42AA5}"/>
              </a:ext>
            </a:extLst>
          </p:cNvPr>
          <p:cNvSpPr txBox="1">
            <a:spLocks/>
          </p:cNvSpPr>
          <p:nvPr/>
        </p:nvSpPr>
        <p:spPr>
          <a:xfrm>
            <a:off x="9015485" y="6450059"/>
            <a:ext cx="1295400" cy="577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 data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E1CEDED-3496-A94F-C0C2-E8CF75384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30" y="3583175"/>
            <a:ext cx="3822511" cy="28668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9D9C503-5D25-177E-F921-461646534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1" y="3583176"/>
            <a:ext cx="3822511" cy="28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A85-8F00-0F42-3719-604AA190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B. Single model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50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592036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Single Model Result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D66C5A-D36F-42D9-B56B-6B43CB29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81514"/>
            <a:ext cx="10972798" cy="4697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Single model Test Result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4B498A5C-EE56-463E-9C5B-DC0191565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004377"/>
              </p:ext>
            </p:extLst>
          </p:nvPr>
        </p:nvGraphicFramePr>
        <p:xfrm>
          <a:off x="243281" y="1744125"/>
          <a:ext cx="109728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0.6119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0.6049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0.7777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0.1221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0.5556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01489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0.6549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0.8092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0.1303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0.5188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13927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0.6316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0.6379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0.7987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0.1298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0.5313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096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LightGBM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0.6263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0.6338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0.7961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0.5343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710102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0.7873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90543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SVR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0.7173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0.8469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0.1381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0.4729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057852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0.7091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0.7782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0.8821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0.1385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0.4282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34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C787E3-3D2E-466D-A12A-5BB29E131B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592036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Single Model Result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D66C5A-D36F-42D9-B56B-6B43CB29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1" y="981514"/>
            <a:ext cx="10972798" cy="4697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5-fold cross validation result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4B498A5C-EE56-463E-9C5B-DC0191565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220474"/>
              </p:ext>
            </p:extLst>
          </p:nvPr>
        </p:nvGraphicFramePr>
        <p:xfrm>
          <a:off x="243281" y="1744125"/>
          <a:ext cx="109728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0.6320±0.0198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0.6384±0.0389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0.7986±0.0244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0.1245±0.0039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0.5157±0.0218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01489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0.6394±0.0132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0.6459±0.0326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0.8034±0.0203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0.1278±0.0018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0.5100±0.0159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13927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0.6358±0.0121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0.6433±0.0285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0.8018±0.0177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0.1284±0.0022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0.5119±0.0101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09694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LightGBM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0.6429±0.0183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0.6666±0.0397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0.8161±0.0244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0.1271±0.0028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0.4943±0.0215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710102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0.6408±0.0150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0.6540±0.0376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0.8083±0.0234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0.1277±0.0022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0.5039±0.0178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90543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SVR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0.7010±0.0150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0.7697±0.0428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0.8770±0.0245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0.1427±0.0030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0.4162±0.0171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057852"/>
                  </a:ext>
                </a:extLst>
              </a:tr>
              <a:tr h="22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0.7291±0.0310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0.8538±0.0691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0.9234±0.0376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0.1417±0.0065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0.3529±0.0320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34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1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A85-8F00-0F42-3719-604AA190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C. Oversampling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0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05F8E65-C6FF-495E-A7F5-D4AD235809EA}"/>
              </a:ext>
            </a:extLst>
          </p:cNvPr>
          <p:cNvSpPr txBox="1">
            <a:spLocks/>
          </p:cNvSpPr>
          <p:nvPr/>
        </p:nvSpPr>
        <p:spPr>
          <a:xfrm>
            <a:off x="8389" y="201336"/>
            <a:ext cx="10100345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C. Not Oversampled</a:t>
            </a:r>
            <a:endParaRPr lang="ko-KR" altLang="en-US" sz="2800" b="1" dirty="0"/>
          </a:p>
        </p:txBody>
      </p:sp>
      <p:graphicFrame>
        <p:nvGraphicFramePr>
          <p:cNvPr id="2" name="내용 개체 틀 4">
            <a:extLst>
              <a:ext uri="{FF2B5EF4-FFF2-40B4-BE49-F238E27FC236}">
                <a16:creationId xmlns:a16="http://schemas.microsoft.com/office/drawing/2014/main" id="{730A2B7F-699D-9EB6-578C-8ABB916BB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94781"/>
              </p:ext>
            </p:extLst>
          </p:nvPr>
        </p:nvGraphicFramePr>
        <p:xfrm>
          <a:off x="131425" y="1015880"/>
          <a:ext cx="114034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1339">
                  <a:extLst>
                    <a:ext uri="{9D8B030D-6E8A-4147-A177-3AD203B41FA5}">
                      <a16:colId xmlns:a16="http://schemas.microsoft.com/office/drawing/2014/main" val="2014610214"/>
                    </a:ext>
                  </a:extLst>
                </a:gridCol>
                <a:gridCol w="1400711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32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320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XGB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0.6119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0.6049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0.7777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0.1221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0.5556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45228"/>
                  </a:ext>
                </a:extLst>
              </a:tr>
              <a:tr h="23209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5-fold Valid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0.6320±0.0198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0.6384±0.0389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0.7986±0.0244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0.1245±0.0039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0.5157±0.0218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15115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662130-5FDB-D317-563B-AC31B3C0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889" y="2717926"/>
            <a:ext cx="5200852" cy="39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69846-6D0E-7DD8-3B62-368D33CC0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4011" y="2717925"/>
            <a:ext cx="5200853" cy="39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4DC64D43-57B4-F17E-AA7E-61C84F0535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6055" y="5224796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0.7483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0.5601)</a:t>
                </a:r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4DC64D43-57B4-F17E-AA7E-61C84F053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055" y="5224796"/>
                <a:ext cx="3358810" cy="617324"/>
              </a:xfrm>
              <a:prstGeom prst="rect">
                <a:avLst/>
              </a:prstGeom>
              <a:blipFill>
                <a:blip r:embed="rId4"/>
                <a:stretch>
                  <a:fillRect t="-8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72023E0-F6DD-D6B3-BAB8-CBBECB376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3231" y="3120338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𝟒𝟕𝟏𝟎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72023E0-F6DD-D6B3-BAB8-CBBECB376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231" y="3120338"/>
                <a:ext cx="3358810" cy="617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E746116E-6C11-0E18-58AE-1BFDDBBC5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3231" y="5669935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𝟓𝟏𝟕𝟓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E746116E-6C11-0E18-58AE-1BFDDBBC5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231" y="5669935"/>
                <a:ext cx="3358810" cy="617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1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05F8E65-C6FF-495E-A7F5-D4AD235809EA}"/>
              </a:ext>
            </a:extLst>
          </p:cNvPr>
          <p:cNvSpPr txBox="1">
            <a:spLocks/>
          </p:cNvSpPr>
          <p:nvPr/>
        </p:nvSpPr>
        <p:spPr>
          <a:xfrm>
            <a:off x="8389" y="201336"/>
            <a:ext cx="10100345" cy="68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C. Random Oversampling</a:t>
            </a:r>
            <a:r>
              <a:rPr lang="en-US" altLang="ko-KR" sz="2800" b="1" baseline="30000" dirty="0"/>
              <a:t>[1]</a:t>
            </a:r>
            <a:endParaRPr lang="ko-KR" altLang="en-US" sz="2800" b="1" dirty="0"/>
          </a:p>
        </p:txBody>
      </p:sp>
      <p:graphicFrame>
        <p:nvGraphicFramePr>
          <p:cNvPr id="2" name="내용 개체 틀 4">
            <a:extLst>
              <a:ext uri="{FF2B5EF4-FFF2-40B4-BE49-F238E27FC236}">
                <a16:creationId xmlns:a16="http://schemas.microsoft.com/office/drawing/2014/main" id="{730A2B7F-699D-9EB6-578C-8ABB916BB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99960"/>
              </p:ext>
            </p:extLst>
          </p:nvPr>
        </p:nvGraphicFramePr>
        <p:xfrm>
          <a:off x="131425" y="1015880"/>
          <a:ext cx="114034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1339">
                  <a:extLst>
                    <a:ext uri="{9D8B030D-6E8A-4147-A177-3AD203B41FA5}">
                      <a16:colId xmlns:a16="http://schemas.microsoft.com/office/drawing/2014/main" val="2014610214"/>
                    </a:ext>
                  </a:extLst>
                </a:gridCol>
                <a:gridCol w="1400711">
                  <a:extLst>
                    <a:ext uri="{9D8B030D-6E8A-4147-A177-3AD203B41FA5}">
                      <a16:colId xmlns:a16="http://schemas.microsoft.com/office/drawing/2014/main" val="492492300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45137008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526601287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06926212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3277553931"/>
                    </a:ext>
                  </a:extLst>
                </a:gridCol>
                <a:gridCol w="1800278">
                  <a:extLst>
                    <a:ext uri="{9D8B030D-6E8A-4147-A177-3AD203B41FA5}">
                      <a16:colId xmlns:a16="http://schemas.microsoft.com/office/drawing/2014/main" val="1413983548"/>
                    </a:ext>
                  </a:extLst>
                </a:gridCol>
              </a:tblGrid>
              <a:tr h="232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0494"/>
                  </a:ext>
                </a:extLst>
              </a:tr>
              <a:tr h="2320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XGB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0.5960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0.5841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0.7643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0.1179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0.5708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45228"/>
                  </a:ext>
                </a:extLst>
              </a:tr>
              <a:tr h="23209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5-fold Valid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0.6400±0.0383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0.6564±0.0383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0.8098±0.0240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0.1261±0.0046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0.5022±0.0169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15115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662130-5FDB-D317-563B-AC31B3C0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889" y="2717926"/>
            <a:ext cx="5200852" cy="39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69846-6D0E-7DD8-3B62-368D33CC0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4011" y="2717925"/>
            <a:ext cx="5200853" cy="39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4DC64D43-57B4-F17E-AA7E-61C84F0535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6055" y="5224796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0.7408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0.5488)</a:t>
                </a:r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4DC64D43-57B4-F17E-AA7E-61C84F053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055" y="5224796"/>
                <a:ext cx="3358810" cy="617324"/>
              </a:xfrm>
              <a:prstGeom prst="rect">
                <a:avLst/>
              </a:prstGeom>
              <a:blipFill>
                <a:blip r:embed="rId4"/>
                <a:stretch>
                  <a:fillRect t="-8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210C783-F50E-6D04-3603-87F46D2E99EF}"/>
              </a:ext>
            </a:extLst>
          </p:cNvPr>
          <p:cNvSpPr txBox="1">
            <a:spLocks/>
          </p:cNvSpPr>
          <p:nvPr/>
        </p:nvSpPr>
        <p:spPr>
          <a:xfrm>
            <a:off x="7289353" y="201336"/>
            <a:ext cx="4623498" cy="61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50" b="1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altLang="ko-KR" sz="1050" b="1" i="0" dirty="0">
                <a:solidFill>
                  <a:srgbClr val="1B3051"/>
                </a:solidFill>
                <a:effectLst/>
                <a:latin typeface="Europa"/>
              </a:rPr>
              <a:t>Gaussian noise up-sampling is better suited than SMOTE and ADASYN for clinical decision making, </a:t>
            </a:r>
            <a:r>
              <a:rPr lang="en-US" altLang="ko-K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BioData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Mining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14 (2021): 1-11.</a:t>
            </a:r>
            <a:endParaRPr lang="en-US" altLang="ko-KR" sz="1050" b="1" i="0" dirty="0">
              <a:solidFill>
                <a:srgbClr val="1B3051"/>
              </a:solidFill>
              <a:effectLst/>
              <a:latin typeface="Europ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A9B2FC6C-06FD-D12C-52AB-3625895926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2962" y="3095311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𝟒𝟕𝟑𝟒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A9B2FC6C-06FD-D12C-52AB-36258959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962" y="3095311"/>
                <a:ext cx="3358810" cy="617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944B9268-4B89-954B-5DC1-6BD0AC6D51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9751" y="5690666"/>
                <a:ext cx="3358810" cy="617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𝛍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𝟗𝟔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=−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𝟓𝟐𝟓𝟎</m:t>
                      </m:r>
                    </m:oMath>
                  </m:oMathPara>
                </a14:m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944B9268-4B89-954B-5DC1-6BD0AC6D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51" y="5690666"/>
                <a:ext cx="3358810" cy="617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04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890</Words>
  <Application>Microsoft Office PowerPoint</Application>
  <PresentationFormat>와이드스크린</PresentationFormat>
  <Paragraphs>418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Europa</vt:lpstr>
      <vt:lpstr>맑은 고딕</vt:lpstr>
      <vt:lpstr>Arial</vt:lpstr>
      <vt:lpstr>Calibri</vt:lpstr>
      <vt:lpstr>Cambria Math</vt:lpstr>
      <vt:lpstr>Office 테마</vt:lpstr>
      <vt:lpstr>DASE 결과 보고</vt:lpstr>
      <vt:lpstr>A. Preprocessing</vt:lpstr>
      <vt:lpstr>a. Remove Outlier (Confidence Interval 95%)</vt:lpstr>
      <vt:lpstr>B. Single model result</vt:lpstr>
      <vt:lpstr>a. Single model Test Result</vt:lpstr>
      <vt:lpstr>b. 5-fold cross validation result</vt:lpstr>
      <vt:lpstr>C. Oversampling method</vt:lpstr>
      <vt:lpstr>PowerPoint 프레젠테이션</vt:lpstr>
      <vt:lpstr>PowerPoint 프레젠테이션</vt:lpstr>
      <vt:lpstr>PowerPoint 프레젠테이션</vt:lpstr>
      <vt:lpstr>PowerPoint 프레젠테이션</vt:lpstr>
      <vt:lpstr>D. Random Oversampling Result</vt:lpstr>
      <vt:lpstr>a. 5-fold cross validation result</vt:lpstr>
      <vt:lpstr>E. Ensemble Result</vt:lpstr>
      <vt:lpstr>a. 5-fold cross validation result (soft voting)</vt:lpstr>
      <vt:lpstr>F. Data Re-labeling</vt:lpstr>
      <vt:lpstr>a. 5-fold cross validation result (Not Re-labeled)</vt:lpstr>
      <vt:lpstr>a. 5-fold cross validation result (Re-labeled, Data[DASE &lt; 4] = 4 Data[DASE &gt; 7] = 7)</vt:lpstr>
      <vt:lpstr>F. Data 3 stage classification</vt:lpstr>
      <vt:lpstr>a. Single model Test result</vt:lpstr>
      <vt:lpstr>a.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DASE 결과 보고</dc:title>
  <dc:creator>이영빈</dc:creator>
  <cp:lastModifiedBy>이영빈</cp:lastModifiedBy>
  <cp:revision>10</cp:revision>
  <cp:lastPrinted>2023-07-18T06:16:44Z</cp:lastPrinted>
  <dcterms:created xsi:type="dcterms:W3CDTF">2023-07-14T07:10:55Z</dcterms:created>
  <dcterms:modified xsi:type="dcterms:W3CDTF">2023-11-18T05:47:23Z</dcterms:modified>
</cp:coreProperties>
</file>