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8" r:id="rId3"/>
    <p:sldId id="258" r:id="rId4"/>
    <p:sldId id="292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8" r:id="rId14"/>
    <p:sldId id="269" r:id="rId15"/>
    <p:sldId id="270" r:id="rId16"/>
    <p:sldId id="293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Courier New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Courier New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Courier New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Courier New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Courier New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Courier New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Courier New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Courier New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Courier New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3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4063" cy="34210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69539E0D-9294-481C-962E-2525144E1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E5D8BA-7BBA-4D80-9487-89F6193A1DEF}" type="slidenum">
              <a:rPr lang="en-US"/>
              <a:pPr/>
              <a:t>1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4CDFCA-A940-43F5-928A-F818463BDB5D}" type="slidenum">
              <a:rPr lang="en-US"/>
              <a:pPr/>
              <a:t>12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36AA38-2AA3-489C-8384-74EC781FC7EF}" type="slidenum">
              <a:rPr lang="en-US"/>
              <a:pPr/>
              <a:t>13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37874C-8002-4EC6-BEFA-E3CE9D6BF24F}" type="slidenum">
              <a:rPr lang="en-US"/>
              <a:pPr/>
              <a:t>14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D5F5E8-854B-400C-847F-FA44EDBA742E}" type="slidenum">
              <a:rPr lang="en-US"/>
              <a:pPr/>
              <a:t>15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20A43C-FA92-47F6-AF5A-AFD4DD071E2E}" type="slidenum">
              <a:rPr lang="en-US"/>
              <a:pPr/>
              <a:t>17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02C86D-2FAB-4CCC-A51D-76C6BD21F259}" type="slidenum">
              <a:rPr lang="en-US"/>
              <a:pPr/>
              <a:t>18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07A3D2-E1E1-441B-934A-8608BE2E6F62}" type="slidenum">
              <a:rPr lang="en-US"/>
              <a:pPr/>
              <a:t>19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5F2B49-6AF6-473C-8CB9-E205D9CA8CD2}" type="slidenum">
              <a:rPr lang="en-US"/>
              <a:pPr/>
              <a:t>20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DE59A-8D88-49AF-94A9-A324B0C351D0}" type="slidenum">
              <a:rPr lang="en-US"/>
              <a:pPr/>
              <a:t>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5D95A2-8192-4A7F-94BC-77C03B0EDD1F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11552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399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756278-81B2-4783-9ACA-19D32ED82472}" type="slidenum">
              <a:rPr lang="en-US"/>
              <a:pPr/>
              <a:t>6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2BBD43-FB40-4844-8E4E-33BBB11BC944}" type="slidenum">
              <a:rPr lang="en-US"/>
              <a:pPr/>
              <a:t>7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3D6C9-5A8C-4648-98B6-5E9262A5DED9}" type="slidenum">
              <a:rPr lang="en-US"/>
              <a:pPr/>
              <a:t>8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3D6C9-5A8C-4648-98B6-5E9262A5DED9}" type="slidenum">
              <a:rPr lang="en-US"/>
              <a:pPr/>
              <a:t>9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D3672-9AE5-4399-B811-B779BBEACFF4}" type="slidenum">
              <a:rPr lang="en-US"/>
              <a:pPr/>
              <a:t>10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76BBCE-A23E-4D25-97DB-0105E1181E2B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/>
        </p:nvSpPr>
        <p:spPr bwMode="auto">
          <a:xfrm>
            <a:off x="685800" y="44450"/>
            <a:ext cx="7764463" cy="145415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eaLnBrk="0" hangingPunct="0"/>
            <a:endParaRPr lang="zh-CN" altLang="en-US" sz="4400">
              <a:solidFill>
                <a:srgbClr val="FFFFF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/>
        </p:nvSpPr>
        <p:spPr bwMode="auto">
          <a:xfrm>
            <a:off x="685800" y="1981200"/>
            <a:ext cx="7764463" cy="4106863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indent="-342900" eaLnBrk="0" hangingPunct="0">
              <a:spcBef>
                <a:spcPts val="800"/>
              </a:spcBef>
            </a:pPr>
            <a:endParaRPr lang="zh-CN" altLang="en-US" sz="3200">
              <a:solidFill>
                <a:srgbClr val="FFCC00"/>
              </a:solidFill>
              <a:latin typeface="黑体" charset="-122"/>
              <a:ea typeface="黑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E0C9EA-7E90-4C15-A3A9-F3EF65EE2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44450"/>
            <a:ext cx="1939925" cy="6043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2138" cy="6043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C92979-4645-4C4E-871C-7170A29C21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E1C77D-FC31-439B-A202-CD302ECDC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E6BE52-8349-45D1-9E69-4ACE129A7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E3E9CE-F932-46DF-8362-AE80E54A2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B69ABB-A94E-4B19-92C2-0FBB9306A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53E55B-8A0C-40F2-A7C7-472E0FB59E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964A40-EC1A-4428-B59E-08C1CE76F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903663-D261-4243-9264-D2ED499F20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5F7FD6D-81A7-46A0-AB77-B802AB39D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4463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单击鼠标编辑标题文的格式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89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FBE910C6-F09D-4DCD-A335-1BF3AEFC1E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CC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CC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CC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1905000"/>
            <a:ext cx="80073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6000" smtClean="0">
                <a:latin typeface="黑体" charset="-122"/>
                <a:ea typeface="黑体" charset="-122"/>
              </a:rPr>
              <a:t>面向对象程序设计</a:t>
            </a:r>
            <a:endParaRPr lang="en-US" sz="6000">
              <a:latin typeface="黑体" charset="-122"/>
              <a:ea typeface="黑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350" y="4124325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FFCC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FFCC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CC00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清华大学</a:t>
            </a:r>
            <a:r>
              <a:rPr lang="en-US" altLang="zh-CN" sz="28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计算机科学与技术系</a:t>
            </a:r>
            <a:endParaRPr lang="en-US" altLang="zh-CN" sz="2800" smtClean="0">
              <a:solidFill>
                <a:srgbClr val="00CC00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徐明星、黄震春、姚海龙</a:t>
            </a:r>
            <a:endParaRPr lang="en-US" altLang="zh-CN" sz="2800" smtClean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2012</a:t>
            </a:r>
            <a:r>
              <a:rPr lang="zh-TW" altLang="en-US" sz="28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春</a:t>
            </a:r>
            <a:endParaRPr lang="en-US" altLang="zh-TW" sz="2800" smtClean="0">
              <a:solidFill>
                <a:srgbClr val="00CC00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CC00"/>
                </a:solidFill>
                <a:latin typeface="隶书" pitchFamily="49" charset="-122"/>
                <a:ea typeface="隶书" pitchFamily="49" charset="-122"/>
              </a:rPr>
              <a:t>[VI-A017, III-1204]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47700" y="153988"/>
            <a:ext cx="7772400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Courier New" charset="0"/>
              </a:rPr>
              <a:t>思考题1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58813" y="1633538"/>
            <a:ext cx="8280400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/// 下面的程序代码，将会产生什么样的输出？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#include &lt;iostream&gt;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using namespace std;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class Empty 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   // nothing !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int main()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  Empty obj;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  cout &lt;&lt; "obj size: " &lt;&lt; sizeof(obj) &lt;&lt; endl;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47700" y="153988"/>
            <a:ext cx="7772400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Courier New" charset="0"/>
              </a:rPr>
              <a:t>思考题2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58813" y="1633538"/>
            <a:ext cx="8280400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/// 下面的程序代码，将会产生什么样的输出？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#include &lt;iostream&gt;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using namespace std;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class OneFunction 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void say_hello() { cout &lt;&lt; "hello" &lt;&lt; endl; }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int main()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OneFunction obj;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cout &lt;&lt; "obj size: " &lt;&lt; sizeof(obj) &lt;&lt; endl;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return 0;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47700" y="153988"/>
            <a:ext cx="7772400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latin typeface="Courier New" charset="0"/>
              </a:rPr>
              <a:t>思考题3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58813" y="1633538"/>
            <a:ext cx="8280400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/// 下面的程序代码，将会产生什么样的输出？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#include &lt;iostream&gt;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using namespace std;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class </a:t>
            </a:r>
            <a:r>
              <a:rPr lang="en-US" sz="2200" smtClean="0">
                <a:solidFill>
                  <a:srgbClr val="E6FF00"/>
                </a:solidFill>
              </a:rPr>
              <a:t>OneChar </a:t>
            </a:r>
            <a:r>
              <a:rPr lang="en-US" sz="2200">
                <a:solidFill>
                  <a:srgbClr val="E6FF0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 </a:t>
            </a:r>
            <a:r>
              <a:rPr lang="en-US" sz="2200" smtClean="0">
                <a:solidFill>
                  <a:srgbClr val="E6FF00"/>
                </a:solidFill>
              </a:rPr>
              <a:t>char m_data</a:t>
            </a:r>
            <a:r>
              <a:rPr lang="en-US" sz="2200">
                <a:solidFill>
                  <a:srgbClr val="E6FF00"/>
                </a:solidFill>
              </a:rPr>
              <a:t>; 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};</a:t>
            </a:r>
          </a:p>
          <a:p>
            <a:pPr>
              <a:buClrTx/>
              <a:buFontTx/>
              <a:buNone/>
            </a:pPr>
            <a:endParaRPr lang="en-US" sz="2200">
              <a:solidFill>
                <a:srgbClr val="E6FF00"/>
              </a:solidFill>
            </a:endParaRP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int main()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</a:t>
            </a:r>
            <a:r>
              <a:rPr lang="en-US" sz="2200" smtClean="0">
                <a:solidFill>
                  <a:srgbClr val="E6FF00"/>
                </a:solidFill>
              </a:rPr>
              <a:t>OneChar </a:t>
            </a:r>
            <a:r>
              <a:rPr lang="en-US" sz="2200">
                <a:solidFill>
                  <a:srgbClr val="E6FF00"/>
                </a:solidFill>
              </a:rPr>
              <a:t>obj;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cout &lt;&lt; "obj size: " &lt;&lt; sizeof(obj) &lt;&lt; endl;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  return 0;</a:t>
            </a:r>
          </a:p>
          <a:p>
            <a:pPr>
              <a:buClrTx/>
              <a:buFontTx/>
              <a:buNone/>
            </a:pPr>
            <a:r>
              <a:rPr lang="en-US" sz="2200">
                <a:solidFill>
                  <a:srgbClr val="E6FF00"/>
                </a:solidFill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8350696" cy="14668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对象之间的</a:t>
            </a:r>
            <a:r>
              <a:rPr lang="zh-CN" altLang="en-US" smtClean="0"/>
              <a:t>协作（</a:t>
            </a:r>
            <a:r>
              <a:rPr lang="en-US" altLang="zh-CN" smtClean="0"/>
              <a:t>1</a:t>
            </a:r>
            <a:r>
              <a:rPr lang="zh-CN" altLang="en-US" smtClean="0"/>
              <a:t>）：信息共享</a:t>
            </a:r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55650" y="1463675"/>
            <a:ext cx="8064822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lnSpc>
                <a:spcPct val="150000"/>
              </a:lnSpc>
              <a:spcAft>
                <a:spcPts val="1700"/>
              </a:spcAft>
              <a:buClrTx/>
              <a:buFontTx/>
              <a:buNone/>
            </a:pP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 同一类的对象</a:t>
            </a: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如何共享一些数据（属性、状态）与操作（功能、行为）？ </a:t>
            </a:r>
            <a:r>
              <a:rPr lang="en-US" sz="24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sz="24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sz="24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在一般情况下，上述要求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还可以理解为</a:t>
            </a: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限</a:t>
            </a:r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这些同类对象</a:t>
            </a:r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（调用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（函数）。</a:t>
            </a:r>
          </a:p>
          <a:p>
            <a:pPr>
              <a:lnSpc>
                <a:spcPct val="150000"/>
              </a:lnSpc>
              <a:spcAft>
                <a:spcPts val="1700"/>
              </a:spcAft>
              <a:buClrTx/>
              <a:buFontTx/>
              <a:buNone/>
            </a:pP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 对于对象群体而言</a:t>
            </a: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，在集合层面上（即类层面），</a:t>
            </a:r>
            <a:r>
              <a:rPr 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如何表达一种群体所共有的特征呢？</a:t>
            </a:r>
          </a:p>
          <a:p>
            <a:pPr>
              <a:lnSpc>
                <a:spcPct val="150000"/>
              </a:lnSpc>
              <a:spcAft>
                <a:spcPts val="1700"/>
              </a:spcAft>
              <a:buClrTx/>
              <a:buFontTx/>
              <a:buNone/>
            </a:pPr>
            <a:r>
              <a:rPr lang="en-US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sz="24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对于超脱于具体对象之上的概念</a:t>
            </a:r>
            <a:r>
              <a:rPr 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，如何表达呢？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90872" y="1628800"/>
            <a:ext cx="8229600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 marL="1135063" indent="-2206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zh-CN" alt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使用</a:t>
            </a:r>
            <a:r>
              <a:rPr lang="en-US" altLang="zh-CN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static</a:t>
            </a:r>
            <a:r>
              <a:rPr lang="zh-CN" alt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，在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类</a:t>
            </a:r>
            <a:r>
              <a:rPr lang="zh-CN" alt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中定义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静态成员</a:t>
            </a:r>
            <a:r>
              <a:rPr lang="zh-CN" alt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：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让类的所有对象共享一个</a:t>
            </a:r>
            <a:r>
              <a:rPr lang="en-US">
                <a:solidFill>
                  <a:srgbClr val="FFCC00"/>
                </a:solidFill>
                <a:ea typeface="黑体" charset="-122"/>
              </a:rPr>
              <a:t>“</a:t>
            </a:r>
            <a:r>
              <a:rPr lang="en-US">
                <a:solidFill>
                  <a:srgbClr val="FFCC00"/>
                </a:solidFill>
                <a:latin typeface="黑体" charset="-122"/>
                <a:ea typeface="黑体" charset="-122"/>
              </a:rPr>
              <a:t>全局</a:t>
            </a:r>
            <a:r>
              <a:rPr lang="en-US">
                <a:solidFill>
                  <a:srgbClr val="FFCC00"/>
                </a:solidFill>
                <a:ea typeface="黑体" charset="-122"/>
              </a:rPr>
              <a:t>”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变量</a:t>
            </a:r>
            <a:endParaRPr lang="en-US">
              <a:solidFill>
                <a:srgbClr val="FFCC00"/>
              </a:solidFill>
              <a:latin typeface="黑体" charset="-122"/>
              <a:ea typeface="黑体" charset="-122"/>
            </a:endParaRPr>
          </a:p>
          <a:p>
            <a:pPr lvl="1">
              <a:spcBef>
                <a:spcPts val="7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静态数据成员</a:t>
            </a:r>
            <a:r>
              <a:rPr lang="en-US">
                <a:solidFill>
                  <a:srgbClr val="FFCC00"/>
                </a:solidFill>
                <a:latin typeface="黑体" charset="-122"/>
                <a:ea typeface="黑体" charset="-122"/>
              </a:rPr>
              <a:t>---全体对象共享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静态成员函数---</a:t>
            </a:r>
            <a:r>
              <a:rPr lang="zh-CN" alt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没有类的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对象也可调用</a:t>
            </a:r>
            <a:endParaRPr lang="en-US">
              <a:solidFill>
                <a:srgbClr val="FFCC00"/>
              </a:solidFill>
              <a:latin typeface="黑体" charset="-122"/>
              <a:ea typeface="黑体" charset="-122"/>
            </a:endParaRPr>
          </a:p>
          <a:p>
            <a:pPr lvl="2">
              <a:spcBef>
                <a:spcPts val="6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zh-CN" alt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禁则：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不能访问非静态数据成员</a:t>
            </a:r>
            <a:endParaRPr lang="en-US" sz="2400">
              <a:solidFill>
                <a:srgbClr val="FFCC00"/>
              </a:solidFill>
              <a:latin typeface="黑体" charset="-122"/>
              <a:ea typeface="黑体" charset="-122"/>
            </a:endParaRPr>
          </a:p>
          <a:p>
            <a:pPr lvl="2">
              <a:spcBef>
                <a:spcPts val="6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zh-CN" alt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禁则：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不能调用非静态成员函数</a:t>
            </a:r>
            <a:endParaRPr lang="en-US" sz="2400">
              <a:solidFill>
                <a:srgbClr val="FFCC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44450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4400" smtClean="0">
                <a:latin typeface="黑体" charset="-122"/>
                <a:ea typeface="黑体" charset="-122"/>
              </a:rPr>
              <a:t>用语言标识</a:t>
            </a:r>
            <a:r>
              <a:rPr lang="en-US" altLang="zh-CN" sz="4400" smtClean="0">
                <a:latin typeface="黑体" charset="-122"/>
                <a:ea typeface="黑体" charset="-122"/>
              </a:rPr>
              <a:t>static</a:t>
            </a:r>
            <a:r>
              <a:rPr lang="zh-CN" altLang="en-US" sz="4400" smtClean="0">
                <a:latin typeface="黑体" charset="-122"/>
                <a:ea typeface="黑体" charset="-122"/>
              </a:rPr>
              <a:t>表达“共享”</a:t>
            </a:r>
            <a:r>
              <a:rPr lang="en-US" altLang="zh-CN" sz="4400" smtClean="0">
                <a:latin typeface="黑体" charset="-122"/>
                <a:ea typeface="黑体" charset="-122"/>
              </a:rPr>
              <a:t/>
            </a:r>
            <a:br>
              <a:rPr lang="en-US" altLang="zh-CN" sz="4400" smtClean="0">
                <a:latin typeface="黑体" charset="-122"/>
                <a:ea typeface="黑体" charset="-122"/>
              </a:rPr>
            </a:br>
            <a:r>
              <a:rPr lang="en-US" altLang="zh-CN" sz="3200" smtClean="0">
                <a:solidFill>
                  <a:srgbClr val="00B0F0"/>
                </a:solidFill>
                <a:latin typeface="黑体" charset="-122"/>
                <a:ea typeface="黑体" charset="-122"/>
              </a:rPr>
              <a:t>—— </a:t>
            </a:r>
            <a:r>
              <a:rPr lang="zh-CN" altLang="en-US" sz="3200" smtClean="0">
                <a:solidFill>
                  <a:srgbClr val="00B0F0"/>
                </a:solidFill>
                <a:latin typeface="黑体" charset="-122"/>
                <a:ea typeface="黑体" charset="-122"/>
              </a:rPr>
              <a:t>而不是通过位置来表达</a:t>
            </a:r>
            <a:endParaRPr lang="en-US" sz="3200">
              <a:solidFill>
                <a:srgbClr val="00B0F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929759" y="4456956"/>
            <a:ext cx="3106737" cy="2284412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// 头文件 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class A {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  static int i;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  static const int size;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  int array[size];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public: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  static void f();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  // ...</a:t>
            </a:r>
          </a:p>
          <a:p>
            <a:pPr>
              <a:buClrTx/>
              <a:buFontTx/>
              <a:buNone/>
            </a:pPr>
            <a:r>
              <a:rPr lang="en-US" sz="1600" b="1">
                <a:ea typeface="宋体" charset="-122"/>
              </a:rPr>
              <a:t>};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70025" y="4724400"/>
            <a:ext cx="3471863" cy="9175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// 实现文件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int A::i = 1234;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const int A::size = 100;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6146140"/>
            <a:ext cx="3416320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（多文件时的方法）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5288" y="188913"/>
            <a:ext cx="5194300" cy="6488112"/>
          </a:xfrm>
          <a:prstGeom prst="rect">
            <a:avLst/>
          </a:prstGeom>
          <a:noFill/>
          <a:ln w="9360">
            <a:solidFill>
              <a:srgbClr val="FF8B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/>
              <a:t>class X {</a:t>
            </a:r>
          </a:p>
          <a:p>
            <a:pPr>
              <a:buClrTx/>
              <a:buFontTx/>
              <a:buNone/>
            </a:pPr>
            <a:r>
              <a:rPr lang="en-US" sz="1400" b="1"/>
              <a:t>  int i;</a:t>
            </a:r>
          </a:p>
          <a:p>
            <a:pPr>
              <a:buClrTx/>
              <a:buFontTx/>
              <a:buNone/>
            </a:pPr>
            <a:r>
              <a:rPr lang="en-US" sz="1400" b="1"/>
              <a:t>  </a:t>
            </a:r>
            <a:r>
              <a:rPr lang="en-US" sz="1400" b="1">
                <a:solidFill>
                  <a:srgbClr val="FFFF00"/>
                </a:solidFill>
              </a:rPr>
              <a:t>static int j;</a:t>
            </a:r>
          </a:p>
          <a:p>
            <a:pPr>
              <a:buClrTx/>
              <a:buFontTx/>
              <a:buNone/>
            </a:pPr>
            <a:r>
              <a:rPr lang="en-US" sz="1400" b="1"/>
              <a:t>public:</a:t>
            </a:r>
          </a:p>
          <a:p>
            <a:pPr>
              <a:buClrTx/>
              <a:buFontTx/>
              <a:buNone/>
            </a:pPr>
            <a:r>
              <a:rPr lang="en-US" sz="1400" b="1"/>
              <a:t>  X(int ii = 0) : i(ii) {</a:t>
            </a:r>
          </a:p>
          <a:p>
            <a:pPr>
              <a:buClrTx/>
              <a:buFontTx/>
              <a:buNone/>
            </a:pPr>
            <a:r>
              <a:rPr lang="en-US" sz="1400" b="1"/>
              <a:t>    // Non-static member function can access</a:t>
            </a:r>
          </a:p>
          <a:p>
            <a:pPr>
              <a:buClrTx/>
              <a:buFontTx/>
              <a:buNone/>
            </a:pPr>
            <a:r>
              <a:rPr lang="en-US" sz="1400" b="1"/>
              <a:t>    // static member function or data:</a:t>
            </a:r>
          </a:p>
          <a:p>
            <a:pPr>
              <a:buClrTx/>
              <a:buFontTx/>
              <a:buNone/>
            </a:pPr>
            <a:r>
              <a:rPr lang="en-US" sz="1400" b="1"/>
              <a:t>    j = i;</a:t>
            </a:r>
          </a:p>
          <a:p>
            <a:pPr>
              <a:buClrTx/>
              <a:buFontTx/>
              <a:buNone/>
            </a:pPr>
            <a:r>
              <a:rPr lang="en-US" sz="1400" b="1"/>
              <a:t>  }</a:t>
            </a:r>
          </a:p>
          <a:p>
            <a:pPr>
              <a:buClrTx/>
              <a:buFontTx/>
              <a:buNone/>
            </a:pPr>
            <a:r>
              <a:rPr lang="en-US" sz="1400" b="1"/>
              <a:t>  int val() const { return i; }</a:t>
            </a:r>
          </a:p>
          <a:p>
            <a:pPr>
              <a:buClrTx/>
              <a:buFontTx/>
              <a:buNone/>
            </a:pPr>
            <a:r>
              <a:rPr lang="en-US" sz="1400" b="1"/>
              <a:t>  static int incr() {</a:t>
            </a:r>
          </a:p>
          <a:p>
            <a:pPr>
              <a:buClrTx/>
              <a:buFontTx/>
              <a:buNone/>
            </a:pPr>
            <a:r>
              <a:rPr lang="en-US" sz="1400" b="1"/>
              <a:t>    //! i++; // Error: static member function</a:t>
            </a:r>
          </a:p>
          <a:p>
            <a:pPr>
              <a:buClrTx/>
              <a:buFontTx/>
              <a:buNone/>
            </a:pPr>
            <a:r>
              <a:rPr lang="en-US" sz="1400" b="1"/>
              <a:t>    // cannot access non-static member data</a:t>
            </a:r>
          </a:p>
          <a:p>
            <a:pPr>
              <a:buClrTx/>
              <a:buFontTx/>
              <a:buNone/>
            </a:pPr>
            <a:r>
              <a:rPr lang="en-US" sz="1400" b="1"/>
              <a:t>    return ++j;</a:t>
            </a:r>
          </a:p>
          <a:p>
            <a:pPr>
              <a:buClrTx/>
              <a:buFontTx/>
              <a:buNone/>
            </a:pPr>
            <a:r>
              <a:rPr lang="en-US" sz="1400" b="1"/>
              <a:t>  }</a:t>
            </a:r>
          </a:p>
          <a:p>
            <a:pPr>
              <a:buClrTx/>
              <a:buFontTx/>
              <a:buNone/>
            </a:pPr>
            <a:r>
              <a:rPr lang="en-US" sz="1400" b="1"/>
              <a:t>  static int f() {</a:t>
            </a:r>
          </a:p>
          <a:p>
            <a:pPr>
              <a:buClrTx/>
              <a:buFontTx/>
              <a:buNone/>
            </a:pPr>
            <a:r>
              <a:rPr lang="en-US" sz="1400" b="1"/>
              <a:t>    //! val(); // Error: static member function</a:t>
            </a:r>
          </a:p>
          <a:p>
            <a:pPr>
              <a:buClrTx/>
              <a:buFontTx/>
              <a:buNone/>
            </a:pPr>
            <a:r>
              <a:rPr lang="en-US" sz="1400" b="1"/>
              <a:t>    // cannot access non-static member function</a:t>
            </a:r>
          </a:p>
          <a:p>
            <a:pPr>
              <a:buClrTx/>
              <a:buFontTx/>
              <a:buNone/>
            </a:pPr>
            <a:r>
              <a:rPr lang="en-US" sz="1400" b="1"/>
              <a:t>    return incr(); // OK -- calls static</a:t>
            </a:r>
          </a:p>
          <a:p>
            <a:pPr>
              <a:buClrTx/>
              <a:buFontTx/>
              <a:buNone/>
            </a:pPr>
            <a:r>
              <a:rPr lang="en-US" sz="1400" b="1"/>
              <a:t>  }</a:t>
            </a:r>
          </a:p>
          <a:p>
            <a:pPr>
              <a:buClrTx/>
              <a:buFontTx/>
              <a:buNone/>
            </a:pPr>
            <a:r>
              <a:rPr lang="en-US" sz="1400" b="1"/>
              <a:t>};</a:t>
            </a:r>
          </a:p>
          <a:p>
            <a:pPr>
              <a:buClrTx/>
              <a:buFontTx/>
              <a:buNone/>
            </a:pPr>
            <a:r>
              <a:rPr lang="en-US" sz="1400" b="1"/>
              <a:t>int X::j = 0;</a:t>
            </a:r>
          </a:p>
          <a:p>
            <a:pPr>
              <a:buClrTx/>
              <a:buFontTx/>
              <a:buNone/>
            </a:pPr>
            <a:endParaRPr lang="en-US" sz="1400" b="1"/>
          </a:p>
          <a:p>
            <a:pPr>
              <a:buClrTx/>
              <a:buFontTx/>
              <a:buNone/>
            </a:pPr>
            <a:r>
              <a:rPr lang="en-US" sz="1400" b="1"/>
              <a:t>int main() {</a:t>
            </a:r>
          </a:p>
          <a:p>
            <a:pPr>
              <a:buClrTx/>
              <a:buFontTx/>
              <a:buNone/>
            </a:pPr>
            <a:r>
              <a:rPr lang="en-US" sz="1400" b="1"/>
              <a:t>  X x;</a:t>
            </a:r>
          </a:p>
          <a:p>
            <a:pPr>
              <a:buClrTx/>
              <a:buFontTx/>
              <a:buNone/>
            </a:pPr>
            <a:r>
              <a:rPr lang="en-US" sz="1400" b="1"/>
              <a:t>  X* xp = &amp;x;</a:t>
            </a:r>
          </a:p>
          <a:p>
            <a:pPr>
              <a:buClrTx/>
              <a:buFontTx/>
              <a:buNone/>
            </a:pPr>
            <a:r>
              <a:rPr lang="en-US" sz="1400" b="1"/>
              <a:t>  x.f();</a:t>
            </a:r>
          </a:p>
          <a:p>
            <a:pPr>
              <a:buClrTx/>
              <a:buFontTx/>
              <a:buNone/>
            </a:pPr>
            <a:r>
              <a:rPr lang="en-US" sz="1400" b="1"/>
              <a:t>  xp-&gt;f(); </a:t>
            </a:r>
          </a:p>
          <a:p>
            <a:pPr>
              <a:buClrTx/>
              <a:buFontTx/>
              <a:buNone/>
            </a:pPr>
            <a:r>
              <a:rPr lang="en-US" sz="1400" b="1"/>
              <a:t>  X::f(); // Only works with static members</a:t>
            </a:r>
          </a:p>
          <a:p>
            <a:pPr>
              <a:buClrTx/>
              <a:buFontTx/>
              <a:buNone/>
            </a:pPr>
            <a:r>
              <a:rPr lang="en-US" sz="1400" b="1"/>
              <a:t>} // staticmemberfunctions.cpp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724525" y="765175"/>
            <a:ext cx="3192463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FFFF00"/>
                </a:solidFill>
              </a:rPr>
              <a:t>静态成员函数的</a:t>
            </a:r>
          </a:p>
          <a:p>
            <a:pPr>
              <a:buClrTx/>
              <a:buFontTx/>
              <a:buNone/>
            </a:pPr>
            <a:r>
              <a:rPr lang="en-US" sz="2400">
                <a:solidFill>
                  <a:srgbClr val="FFFF00"/>
                </a:solidFill>
              </a:rPr>
              <a:t>访问方法：</a:t>
            </a:r>
          </a:p>
          <a:p>
            <a:pPr>
              <a:buClrTx/>
              <a:buFontTx/>
              <a:buNone/>
            </a:pPr>
            <a:endParaRPr lang="en-US" sz="900">
              <a:solidFill>
                <a:srgbClr val="FFFF00"/>
              </a:solidFill>
            </a:endParaRPr>
          </a:p>
          <a:p>
            <a:pPr>
              <a:buClrTx/>
              <a:buFontTx/>
              <a:buNone/>
            </a:pPr>
            <a:r>
              <a:rPr lang="en-US" sz="2400"/>
              <a:t>1 类的对象</a:t>
            </a:r>
          </a:p>
          <a:p>
            <a:pPr>
              <a:buClrTx/>
              <a:buFontTx/>
              <a:buNone/>
            </a:pPr>
            <a:r>
              <a:rPr lang="en-US" sz="2400"/>
              <a:t>2 指向类对象的指针</a:t>
            </a:r>
          </a:p>
          <a:p>
            <a:pPr>
              <a:buClrTx/>
              <a:buFontTx/>
              <a:buNone/>
            </a:pPr>
            <a:r>
              <a:rPr lang="en-US" sz="2400"/>
              <a:t>3 类名加域运算符::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468313" y="4962525"/>
            <a:ext cx="1439862" cy="1588"/>
          </a:xfrm>
          <a:prstGeom prst="line">
            <a:avLst/>
          </a:prstGeom>
          <a:noFill/>
          <a:ln w="5724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2596" y="6193765"/>
            <a:ext cx="3416320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（单文件时的方法）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099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编程观点：类的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>static</a:t>
            </a: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成员，可用于消除全局变量和函数，使除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>main()</a:t>
            </a: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之外的所有函数和外在的全局变量均纳入到“类”的体系中。</a:t>
            </a:r>
            <a:endParaRPr lang="en-US" altLang="zh-CN" smtClean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558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#include &lt;iostream&gt;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using namespace std;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class Global {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public:</a:t>
            </a:r>
          </a:p>
          <a:p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  static int num;</a:t>
            </a:r>
          </a:p>
          <a:p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  static void print() { cout &lt;&lt; num ; }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};</a:t>
            </a:r>
          </a:p>
          <a:p>
            <a:r>
              <a:rPr lang="en-US" sz="2400" b="1" u="sng" smtClean="0">
                <a:solidFill>
                  <a:srgbClr val="00B0F0"/>
                </a:solidFill>
              </a:rPr>
              <a:t>int Global::num = 0;</a:t>
            </a:r>
          </a:p>
          <a:p>
            <a:r>
              <a:rPr lang="en-US" sz="2400" smtClean="0">
                <a:solidFill>
                  <a:srgbClr val="FFFF00"/>
                </a:solidFill>
              </a:rPr>
              <a:t>int main() {</a:t>
            </a:r>
          </a:p>
          <a:p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  cin &gt;&gt; Global::num;</a:t>
            </a:r>
          </a:p>
          <a:p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  Global::print();</a:t>
            </a:r>
          </a:p>
          <a:p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  return 0;</a:t>
            </a:r>
          </a:p>
          <a:p>
            <a:r>
              <a:rPr lang="en-US" sz="2400">
                <a:solidFill>
                  <a:srgbClr val="FFFF00"/>
                </a:solidFill>
              </a:rPr>
              <a:t>}</a:t>
            </a:r>
            <a:endParaRPr lang="en-US" sz="24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5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827584" y="836712"/>
            <a:ext cx="748883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en-US">
                <a:latin typeface="微软雅黑" pitchFamily="34" charset="-122"/>
                <a:ea typeface="微软雅黑" pitchFamily="34" charset="-122"/>
              </a:rPr>
              <a:t>对象的有些属性，其属性值一旦设定，则在对象的整个生命期内，将恒定不变。如同人的血型、DNA、一些生物特征（如指纹、虹膜、掌纹等）一样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，一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不再发生改变</a:t>
            </a:r>
            <a:r>
              <a:rPr 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endParaRPr lang="en-US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US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与生俱来</a:t>
            </a:r>
            <a:r>
              <a:rPr lang="en-US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，如何认识与抽象它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，如何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通过程序语言清楚地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达出来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如何准确地以代码来传递设计者的意图？</a:t>
            </a: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23850" y="1268413"/>
            <a:ext cx="8686800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 marL="1135063" indent="-2206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>
                <a:solidFill>
                  <a:srgbClr val="FFCC00"/>
                </a:solidFill>
                <a:latin typeface="黑体" charset="-122"/>
                <a:ea typeface="黑体" charset="-122"/>
              </a:rPr>
              <a:t>类的常量数据成员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z="2400">
                <a:solidFill>
                  <a:srgbClr val="FFCC00"/>
                </a:solidFill>
                <a:latin typeface="黑体" charset="-122"/>
                <a:ea typeface="黑体" charset="-122"/>
              </a:rPr>
              <a:t>对各常量成员，不同的对象可以含有不同的值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en-US" sz="2000">
                <a:solidFill>
                  <a:srgbClr val="FFCC00"/>
                </a:solidFill>
                <a:latin typeface="黑体" charset="-122"/>
                <a:ea typeface="黑体" charset="-122"/>
              </a:rPr>
              <a:t>实现办法：在构造对象时赋给那些成员不同的值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z="2400">
                <a:solidFill>
                  <a:srgbClr val="FFCC00"/>
                </a:solidFill>
                <a:latin typeface="黑体" charset="-122"/>
                <a:ea typeface="黑体" charset="-122"/>
              </a:rPr>
              <a:t>若要所有对象都使用相同的常量，只能用枚举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z="2400">
                <a:solidFill>
                  <a:srgbClr val="FFCC00"/>
                </a:solidFill>
                <a:latin typeface="黑体" charset="-122"/>
                <a:ea typeface="黑体" charset="-122"/>
              </a:rPr>
              <a:t>常量必须在定义时初始化，那么类中的常量数据应在什么地方初始化呢？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黑体" charset="-122"/>
              <a:buChar char="•"/>
            </a:pPr>
            <a:r>
              <a:rPr lang="en-US" sz="2000">
                <a:latin typeface="黑体" charset="-122"/>
                <a:ea typeface="黑体" charset="-122"/>
              </a:rPr>
              <a:t>因为是常量，所以不能在构造函数的函数体中初始化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黑体" charset="-122"/>
              <a:buChar char="•"/>
            </a:pPr>
            <a:r>
              <a:rPr lang="en-US" sz="2000">
                <a:latin typeface="黑体" charset="-122"/>
                <a:ea typeface="黑体" charset="-122"/>
              </a:rPr>
              <a:t>必须在函数体之前提供某个地方来对常量进行初始化</a:t>
            </a:r>
            <a:r>
              <a:rPr lang="en-US" sz="2000" smtClean="0">
                <a:latin typeface="黑体" charset="-122"/>
                <a:ea typeface="黑体" charset="-122"/>
              </a:rPr>
              <a:t>！</a:t>
            </a:r>
          </a:p>
          <a:p>
            <a:pPr marL="914400" lvl="2" indent="0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</a:pPr>
            <a:r>
              <a:rPr lang="en-US" sz="240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FF0066"/>
                </a:solidFill>
              </a:rPr>
              <a:t>构造函数的初始化列表</a:t>
            </a:r>
            <a:r>
              <a:rPr lang="en-US" sz="2400">
                <a:solidFill>
                  <a:srgbClr val="FFCC00"/>
                </a:solidFill>
              </a:rPr>
              <a:t>！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55713" y="4929188"/>
            <a:ext cx="2786062" cy="1739900"/>
          </a:xfrm>
          <a:prstGeom prst="rect">
            <a:avLst/>
          </a:prstGeom>
          <a:noFill/>
          <a:ln w="324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class fred 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{ 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    const int size;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public: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    fred();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};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18113" y="5229225"/>
            <a:ext cx="3471862" cy="1190625"/>
          </a:xfrm>
          <a:prstGeom prst="rect">
            <a:avLst/>
          </a:prstGeom>
          <a:noFill/>
          <a:ln w="9360">
            <a:solidFill>
              <a:srgbClr val="99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fred::fred() : size(100)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  // something else</a:t>
            </a:r>
          </a:p>
          <a:p>
            <a:pPr>
              <a:buClrTx/>
              <a:buFontTx/>
              <a:buNone/>
            </a:pPr>
            <a:r>
              <a:rPr lang="en-US" sz="1800" b="1">
                <a:ea typeface="宋体" charset="-122"/>
              </a:rPr>
              <a:t>}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877050" y="5589588"/>
            <a:ext cx="1727200" cy="1587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11638" y="5734050"/>
            <a:ext cx="720725" cy="1588"/>
          </a:xfrm>
          <a:prstGeom prst="line">
            <a:avLst/>
          </a:prstGeom>
          <a:noFill/>
          <a:ln w="76320">
            <a:solidFill>
              <a:srgbClr val="99FF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685800" y="188640"/>
            <a:ext cx="8324850" cy="937865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FFFFFF"/>
                </a:solidFill>
                <a:latin typeface="黑体" charset="-122"/>
                <a:ea typeface="黑体" charset="-122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mtClean="0"/>
              <a:t>对象之间的</a:t>
            </a:r>
            <a:r>
              <a:rPr lang="zh-CN" altLang="en-US" smtClean="0"/>
              <a:t>协作（</a:t>
            </a:r>
            <a:r>
              <a:rPr lang="en-US" altLang="zh-CN" smtClean="0"/>
              <a:t>2</a:t>
            </a:r>
            <a:r>
              <a:rPr lang="zh-CN" altLang="en-US" smtClean="0"/>
              <a:t>）：安全保障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1339850"/>
            <a:ext cx="81470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 marL="1135063" indent="-2206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 marL="1592263" indent="-2206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spcBef>
                <a:spcPts val="7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>
                <a:solidFill>
                  <a:srgbClr val="FFCC00"/>
                </a:solidFill>
                <a:latin typeface="黑体" charset="-122"/>
                <a:ea typeface="黑体" charset="-122"/>
              </a:rPr>
              <a:t>常量对象与成员函数</a:t>
            </a:r>
          </a:p>
          <a:p>
            <a:pPr lvl="1">
              <a:spcBef>
                <a:spcPts val="6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 sz="2400">
                <a:solidFill>
                  <a:srgbClr val="FFCC00"/>
                </a:solidFill>
                <a:latin typeface="黑体" charset="-122"/>
                <a:ea typeface="黑体" charset="-122"/>
              </a:rPr>
              <a:t>若对象声明为常量，编译器如何保证－－</a:t>
            </a:r>
          </a:p>
          <a:p>
            <a:pPr lvl="2">
              <a:spcBef>
                <a:spcPts val="5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en-US" sz="2000">
                <a:solidFill>
                  <a:srgbClr val="FFCC00"/>
                </a:solidFill>
                <a:latin typeface="黑体" charset="-122"/>
                <a:ea typeface="黑体" charset="-122"/>
              </a:rPr>
              <a:t>对象的数据成员不被改变？</a:t>
            </a:r>
            <a:r>
              <a:rPr lang="en-US" sz="2000">
                <a:latin typeface="黑体" charset="-122"/>
                <a:ea typeface="黑体" charset="-122"/>
              </a:rPr>
              <a:t>检查是否用于左值！</a:t>
            </a:r>
          </a:p>
          <a:p>
            <a:pPr lvl="3"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Char char="−"/>
            </a:pPr>
            <a:r>
              <a:rPr lang="en-US" sz="1800">
                <a:latin typeface="黑体" charset="-122"/>
                <a:ea typeface="黑体" charset="-122"/>
              </a:rPr>
              <a:t>constObject.data = 123; // ERROR! 左值！</a:t>
            </a:r>
          </a:p>
          <a:p>
            <a:pPr lvl="3"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Char char="−"/>
            </a:pPr>
            <a:r>
              <a:rPr lang="en-US" sz="1800">
                <a:latin typeface="黑体" charset="-122"/>
                <a:ea typeface="黑体" charset="-122"/>
              </a:rPr>
              <a:t>otherVar = constObject.data; // OK!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黑体" charset="-122"/>
              <a:buChar char="•"/>
            </a:pPr>
            <a:r>
              <a:rPr lang="en-US">
                <a:solidFill>
                  <a:srgbClr val="FFCC00"/>
                </a:solidFill>
                <a:latin typeface="黑体" charset="-122"/>
                <a:ea typeface="黑体" charset="-122"/>
              </a:rPr>
              <a:t>但：如何保证成员函数不改变数据成员呢？</a:t>
            </a:r>
          </a:p>
          <a:p>
            <a:pPr lvl="2">
              <a:spcBef>
                <a:spcPts val="5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en-US" sz="2000">
                <a:solidFill>
                  <a:srgbClr val="FFCC00"/>
                </a:solidFill>
                <a:latin typeface="黑体" charset="-122"/>
                <a:ea typeface="黑体" charset="-122"/>
              </a:rPr>
              <a:t>将成员函数声明为const，编译器就知道该成员函数不会改变数据成员－－如果在函数体中出现修改数据成员的代码，则编译器报错！</a:t>
            </a:r>
            <a:r>
              <a:rPr lang="en-US" sz="2000">
                <a:solidFill>
                  <a:srgbClr val="FF0000"/>
                </a:solidFill>
                <a:latin typeface="黑体" charset="-122"/>
                <a:ea typeface="黑体" charset="-122"/>
              </a:rPr>
              <a:t>(ERROR TYPE 1)</a:t>
            </a:r>
          </a:p>
          <a:p>
            <a:pPr lvl="2">
              <a:spcBef>
                <a:spcPts val="500"/>
              </a:spcBef>
              <a:buClr>
                <a:srgbClr val="FFCC00"/>
              </a:buClr>
              <a:buFont typeface="黑体" charset="-122"/>
              <a:buChar char="•"/>
            </a:pPr>
            <a:r>
              <a:rPr lang="en-US" sz="2000">
                <a:solidFill>
                  <a:srgbClr val="FFCC00"/>
                </a:solidFill>
                <a:latin typeface="黑体" charset="-122"/>
                <a:ea typeface="黑体" charset="-122"/>
              </a:rPr>
              <a:t>const成员函数对常量对象是安全的，只有这样的成员函数，常量对象才能对它们进行调用－－如调用非const的成员函数，则编译器报错！ </a:t>
            </a:r>
            <a:r>
              <a:rPr lang="en-US" sz="2000">
                <a:solidFill>
                  <a:srgbClr val="FF0000"/>
                </a:solidFill>
                <a:latin typeface="黑体" charset="-122"/>
                <a:ea typeface="黑体" charset="-122"/>
              </a:rPr>
              <a:t>(ERROR TYPE 2)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44450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>
                <a:latin typeface="黑体" charset="-122"/>
                <a:ea typeface="黑体" charset="-122"/>
              </a:rPr>
              <a:t>常量成员函数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3"/>
            <a:ext cx="4320480" cy="617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011238" y="298450"/>
            <a:ext cx="7496175" cy="631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/>
              <a:t>#include &lt;iostream&gt;</a:t>
            </a:r>
          </a:p>
          <a:p>
            <a:pPr>
              <a:buClrTx/>
              <a:buFontTx/>
              <a:buNone/>
            </a:pPr>
            <a:r>
              <a:rPr lang="en-US" sz="2400"/>
              <a:t>using namespace std;</a:t>
            </a:r>
          </a:p>
          <a:p>
            <a:pPr>
              <a:buClrTx/>
              <a:buFontTx/>
              <a:buNone/>
            </a:pPr>
            <a:r>
              <a:rPr lang="en-US" sz="2400"/>
              <a:t>class A {</a:t>
            </a:r>
          </a:p>
          <a:p>
            <a:pPr>
              <a:buClrTx/>
              <a:buFontTx/>
              <a:buNone/>
            </a:pPr>
            <a:r>
              <a:rPr lang="en-US" sz="2400"/>
              <a:t>  int data;</a:t>
            </a:r>
          </a:p>
          <a:p>
            <a:pPr>
              <a:buClrTx/>
              <a:buFontTx/>
              <a:buNone/>
            </a:pPr>
            <a:r>
              <a:rPr lang="en-US" sz="2400"/>
              <a:t>public:</a:t>
            </a:r>
          </a:p>
          <a:p>
            <a:pPr>
              <a:buClrTx/>
              <a:buFontTx/>
              <a:buNone/>
            </a:pPr>
            <a:r>
              <a:rPr lang="en-US" sz="2400"/>
              <a:t>  A(int data = 0) { this-&gt;data = data; }</a:t>
            </a:r>
          </a:p>
          <a:p>
            <a:pPr>
              <a:buClrTx/>
              <a:buFontTx/>
              <a:buNone/>
            </a:pPr>
            <a:r>
              <a:rPr lang="en-US" sz="2400"/>
              <a:t>  void show() const {</a:t>
            </a:r>
          </a:p>
          <a:p>
            <a:pPr>
              <a:buClrTx/>
              <a:buFontTx/>
              <a:buNone/>
            </a:pPr>
            <a:r>
              <a:rPr lang="en-US" sz="2400"/>
              <a:t>    cout &lt;&lt; data &lt;&lt; endl;</a:t>
            </a:r>
          </a:p>
          <a:p>
            <a:pPr>
              <a:buClrTx/>
              <a:buFontTx/>
              <a:buNone/>
            </a:pPr>
            <a:r>
              <a:rPr lang="en-US" sz="2400"/>
              <a:t>    data = 4; // Error </a:t>
            </a:r>
            <a:r>
              <a:rPr lang="en-US" sz="2400" smtClean="0"/>
              <a:t>Type 1</a:t>
            </a:r>
            <a:r>
              <a:rPr lang="en-US" sz="2400"/>
              <a:t>!</a:t>
            </a:r>
          </a:p>
          <a:p>
            <a:pPr>
              <a:buClrTx/>
              <a:buFontTx/>
              <a:buNone/>
            </a:pPr>
            <a:r>
              <a:rPr lang="en-US" sz="2400"/>
              <a:t>  }</a:t>
            </a:r>
          </a:p>
          <a:p>
            <a:pPr>
              <a:buClrTx/>
              <a:buFontTx/>
              <a:buNone/>
            </a:pPr>
            <a:r>
              <a:rPr lang="en-US" sz="2400"/>
              <a:t>  void add(int inc) { data += inc; }</a:t>
            </a:r>
          </a:p>
          <a:p>
            <a:pPr>
              <a:buClrTx/>
              <a:buFontTx/>
              <a:buNone/>
            </a:pPr>
            <a:r>
              <a:rPr lang="en-US" sz="2400"/>
              <a:t>};</a:t>
            </a:r>
          </a:p>
          <a:p>
            <a:pPr>
              <a:buClrTx/>
              <a:buFontTx/>
              <a:buNone/>
            </a:pPr>
            <a:r>
              <a:rPr lang="en-US" sz="2400"/>
              <a:t>int main(void) {</a:t>
            </a:r>
          </a:p>
          <a:p>
            <a:pPr>
              <a:buClrTx/>
              <a:buFontTx/>
              <a:buNone/>
            </a:pPr>
            <a:r>
              <a:rPr lang="en-US" sz="2400"/>
              <a:t>  A obj; obj.show(); obj.add(3);</a:t>
            </a:r>
          </a:p>
          <a:p>
            <a:pPr>
              <a:buClrTx/>
              <a:buFontTx/>
              <a:buNone/>
            </a:pPr>
            <a:r>
              <a:rPr lang="en-US" sz="2400"/>
              <a:t>  const A var(3); var.show();</a:t>
            </a:r>
          </a:p>
          <a:p>
            <a:pPr>
              <a:buClrTx/>
              <a:buFontTx/>
              <a:buNone/>
            </a:pPr>
            <a:r>
              <a:rPr lang="en-US" sz="2400"/>
              <a:t>  var.add(4); // Error </a:t>
            </a:r>
            <a:r>
              <a:rPr lang="en-US" sz="2400" smtClean="0"/>
              <a:t>Type 2</a:t>
            </a:r>
            <a:r>
              <a:rPr lang="en-US" sz="2400"/>
              <a:t>!</a:t>
            </a:r>
          </a:p>
          <a:p>
            <a:pPr>
              <a:buClrTx/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685800" y="390899"/>
            <a:ext cx="7772399" cy="769441"/>
          </a:xfrm>
        </p:spPr>
        <p:txBody>
          <a:bodyPr wrap="square"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1"/>
            <a:r>
              <a:rPr lang="zh-CN" altLang="en-US">
                <a:ea typeface="黑体" pitchFamily="2"/>
              </a:rPr>
              <a:t>八皇后</a:t>
            </a:r>
            <a:r>
              <a:rPr lang="zh-CN" altLang="en-US" smtClean="0">
                <a:ea typeface="黑体" pitchFamily="2"/>
              </a:rPr>
              <a:t>问题</a:t>
            </a:r>
            <a:r>
              <a:rPr lang="en-US" altLang="zh-CN" smtClean="0">
                <a:ea typeface="黑体" pitchFamily="2"/>
              </a:rPr>
              <a:t>(OOP</a:t>
            </a:r>
            <a:r>
              <a:rPr lang="zh-CN" altLang="en-US" smtClean="0">
                <a:ea typeface="黑体" pitchFamily="2"/>
              </a:rPr>
              <a:t>版</a:t>
            </a:r>
            <a:r>
              <a:rPr lang="en-US" altLang="zh-CN" smtClean="0">
                <a:ea typeface="黑体" pitchFamily="2"/>
              </a:rPr>
              <a:t>)</a:t>
            </a:r>
            <a:endParaRPr lang="zh-CN" altLang="en-US">
              <a:ea typeface="黑体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316979" cy="521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000" y="1440000"/>
            <a:ext cx="5580000" cy="210131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sz="4200" b="0">
                <a:solidFill>
                  <a:srgbClr val="FFFF00"/>
                </a:solidFill>
                <a:latin typeface="黑体" pitchFamily="2"/>
              </a:defRPr>
            </a:pPr>
            <a:r>
              <a:rPr lang="en-US" sz="4200" b="0" i="0" u="none" strike="noStrike" baseline="0">
                <a:ln>
                  <a:noFill/>
                </a:ln>
                <a:solidFill>
                  <a:srgbClr val="FFFF00"/>
                </a:solidFill>
                <a:latin typeface="黑体" pitchFamily="18"/>
                <a:ea typeface="黑体" pitchFamily="2"/>
                <a:cs typeface="黑体" pitchFamily="2"/>
              </a:rPr>
              <a:t>4皇后的课堂游戏活动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999" y="4223879"/>
            <a:ext cx="5040000" cy="45611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  <a:defRPr b="0">
                <a:solidFill>
                  <a:srgbClr val="00FF00"/>
                </a:solidFill>
              </a:defRPr>
            </a:pP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Lucida Console" pitchFamily="18"/>
                <a:ea typeface="黑体" pitchFamily="2"/>
                <a:cs typeface="黑体" pitchFamily="2"/>
              </a:rPr>
              <a:t>注意哪些是“状态”、“功能”</a:t>
            </a:r>
          </a:p>
        </p:txBody>
      </p:sp>
    </p:spTree>
    <p:extLst>
      <p:ext uri="{BB962C8B-B14F-4D97-AF65-F5344CB8AC3E}">
        <p14:creationId xmlns:p14="http://schemas.microsoft.com/office/powerpoint/2010/main" val="254320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0"/>
          <p:cNvSpPr/>
          <p:nvPr/>
        </p:nvSpPr>
        <p:spPr>
          <a:xfrm>
            <a:off x="468359" y="476279"/>
            <a:ext cx="718920" cy="64619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noFill/>
          <a:ln w="3816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055240" y="404640"/>
            <a:ext cx="57632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对象在哪里？谁是对象？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387876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47999" y="2160000"/>
            <a:ext cx="630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23FF23"/>
            </a:solidFill>
            <a:custDash>
              <a:ds d="1440000" sp="1440000"/>
              <a:ds d="1440000" sp="1440000"/>
            </a:custDash>
          </a:ln>
        </p:spPr>
        <p:txBody>
          <a:bodyPr vert="horz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</p:txBody>
      </p:sp>
      <p:sp>
        <p:nvSpPr>
          <p:cNvPr id="3" name="AutoShape 100"/>
          <p:cNvSpPr/>
          <p:nvPr/>
        </p:nvSpPr>
        <p:spPr>
          <a:xfrm>
            <a:off x="468359" y="476279"/>
            <a:ext cx="718920" cy="64619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*/ 5419351 1 1725033"/>
              <a:gd name="f7" fmla="val -2147483647"/>
              <a:gd name="f8" fmla="val 2147483647"/>
              <a:gd name="f9" fmla="val 15510"/>
              <a:gd name="f10" fmla="val 17520"/>
              <a:gd name="f11" fmla="*/ 10800 10800 1"/>
              <a:gd name="f12" fmla="+- 0 0 0"/>
              <a:gd name="f13" fmla="+- 0 0 360"/>
              <a:gd name="f14" fmla="val 10800"/>
              <a:gd name="f15" fmla="*/ 1165 1165 1"/>
              <a:gd name="f16" fmla="val 1165"/>
              <a:gd name="f17" fmla="val 4870"/>
              <a:gd name="f18" fmla="val 8680"/>
              <a:gd name="f19" fmla="val 12920"/>
              <a:gd name="f20" fmla="val 16730"/>
              <a:gd name="f21" fmla="*/ f4 1 21600"/>
              <a:gd name="f22" fmla="*/ f5 1 21600"/>
              <a:gd name="f23" fmla="pin 15510 f0 17520"/>
              <a:gd name="f24" fmla="*/ 0 f6 1"/>
              <a:gd name="f25" fmla="*/ f12 f1 1"/>
              <a:gd name="f26" fmla="*/ f13 f1 1"/>
              <a:gd name="f27" fmla="+- f23 0 15510"/>
              <a:gd name="f28" fmla="*/ 10800 f21 1"/>
              <a:gd name="f29" fmla="*/ f23 f22 1"/>
              <a:gd name="f30" fmla="*/ 3163 f21 1"/>
              <a:gd name="f31" fmla="*/ 18437 f21 1"/>
              <a:gd name="f32" fmla="*/ 18437 f22 1"/>
              <a:gd name="f33" fmla="*/ 3163 f22 1"/>
              <a:gd name="f34" fmla="*/ f24 1 f3"/>
              <a:gd name="f35" fmla="*/ f25 1 f3"/>
              <a:gd name="f36" fmla="*/ f26 1 f3"/>
              <a:gd name="f37" fmla="*/ 0 f22 1"/>
              <a:gd name="f38" fmla="*/ 0 f21 1"/>
              <a:gd name="f39" fmla="*/ 10800 f22 1"/>
              <a:gd name="f40" fmla="*/ 21600 f22 1"/>
              <a:gd name="f41" fmla="*/ 21600 f21 1"/>
              <a:gd name="f42" fmla="+- 17520 0 f27"/>
              <a:gd name="f43" fmla="+- 15510 f27 0"/>
              <a:gd name="f44" fmla="+- 0 0 f34"/>
              <a:gd name="f45" fmla="+- f35 0 f2"/>
              <a:gd name="f46" fmla="+- f36 0 f2"/>
              <a:gd name="f47" fmla="*/ f44 f1 1"/>
              <a:gd name="f48" fmla="+- f46 0 f45"/>
              <a:gd name="f49" fmla="*/ f47 1 f6"/>
              <a:gd name="f50" fmla="+- f49 0 f2"/>
              <a:gd name="f51" fmla="cos 1 f50"/>
              <a:gd name="f52" fmla="sin 1 f50"/>
              <a:gd name="f53" fmla="+- 0 0 f51"/>
              <a:gd name="f54" fmla="+- 0 0 f52"/>
              <a:gd name="f55" fmla="*/ 10800 f53 1"/>
              <a:gd name="f56" fmla="*/ 10800 f54 1"/>
              <a:gd name="f57" fmla="*/ 1165 f53 1"/>
              <a:gd name="f58" fmla="*/ 1165 f54 1"/>
              <a:gd name="f59" fmla="*/ f55 f55 1"/>
              <a:gd name="f60" fmla="*/ f56 f56 1"/>
              <a:gd name="f61" fmla="*/ f57 f57 1"/>
              <a:gd name="f62" fmla="*/ f58 f58 1"/>
              <a:gd name="f63" fmla="+- f59 f60 0"/>
              <a:gd name="f64" fmla="+- f61 f62 0"/>
              <a:gd name="f65" fmla="sqrt f63"/>
              <a:gd name="f66" fmla="sqrt f64"/>
              <a:gd name="f67" fmla="*/ f11 1 f65"/>
              <a:gd name="f68" fmla="*/ f15 1 f66"/>
              <a:gd name="f69" fmla="*/ f53 f67 1"/>
              <a:gd name="f70" fmla="*/ f54 f67 1"/>
              <a:gd name="f71" fmla="*/ f53 f68 1"/>
              <a:gd name="f72" fmla="*/ f54 f68 1"/>
              <a:gd name="f73" fmla="+- 10800 0 f69"/>
              <a:gd name="f74" fmla="+- 10800 0 f70"/>
              <a:gd name="f75" fmla="+- 7305 0 f71"/>
              <a:gd name="f76" fmla="+- 7515 0 f72"/>
              <a:gd name="f77" fmla="+- 14295 0 f71"/>
            </a:gdLst>
            <a:ahLst>
              <a:ahXY gdRefY="f0" minY="f9" maxY="f10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28" y="f37"/>
              </a:cxn>
              <a:cxn ang="f45">
                <a:pos x="f30" y="f33"/>
              </a:cxn>
              <a:cxn ang="f45">
                <a:pos x="f38" y="f39"/>
              </a:cxn>
              <a:cxn ang="f45">
                <a:pos x="f30" y="f32"/>
              </a:cxn>
              <a:cxn ang="f45">
                <a:pos x="f28" y="f40"/>
              </a:cxn>
              <a:cxn ang="f45">
                <a:pos x="f31" y="f32"/>
              </a:cxn>
              <a:cxn ang="f45">
                <a:pos x="f41" y="f39"/>
              </a:cxn>
              <a:cxn ang="f45">
                <a:pos x="f31" y="f33"/>
              </a:cxn>
            </a:cxnLst>
            <a:rect l="f30" t="f33" r="f31" b="f32"/>
            <a:pathLst>
              <a:path w="21600" h="21600">
                <a:moveTo>
                  <a:pt x="f73" y="f74"/>
                </a:moveTo>
                <a:arcTo wR="f14" hR="f14" stAng="f45" swAng="f48"/>
                <a:close/>
              </a:path>
              <a:path w="21600" h="21600">
                <a:moveTo>
                  <a:pt x="f75" y="f76"/>
                </a:moveTo>
                <a:arcTo wR="f16" hR="f16" stAng="f45" swAng="f48"/>
                <a:close/>
              </a:path>
              <a:path w="21600" h="21600">
                <a:moveTo>
                  <a:pt x="f77" y="f76"/>
                </a:moveTo>
                <a:arcTo wR="f16" hR="f16" stAng="f45" swAng="f48"/>
                <a:close/>
              </a:path>
              <a:path w="21600" h="21600" fill="none">
                <a:moveTo>
                  <a:pt x="f17" y="f42"/>
                </a:moveTo>
                <a:cubicBezTo>
                  <a:pt x="f18" y="f43"/>
                  <a:pt x="f19" y="f43"/>
                  <a:pt x="f20" y="f42"/>
                </a:cubicBezTo>
              </a:path>
            </a:pathLst>
          </a:custGeom>
          <a:noFill/>
          <a:ln w="3816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54160" y="404640"/>
            <a:ext cx="32256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对象有什么？</a:t>
            </a:r>
          </a:p>
        </p:txBody>
      </p:sp>
      <p:sp>
        <p:nvSpPr>
          <p:cNvPr id="5" name="Text Box 95"/>
          <p:cNvSpPr/>
          <p:nvPr/>
        </p:nvSpPr>
        <p:spPr>
          <a:xfrm>
            <a:off x="5760000" y="477360"/>
            <a:ext cx="1763640" cy="782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1F08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方正姚体" pitchFamily="2"/>
              </a:rPr>
              <a:t>自己对自己的行为负责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0" y="2160000"/>
            <a:ext cx="6120000" cy="3382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皇后的状态（数据成员）：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皇后的行为（函数成员）：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输出 － 输出皇后最后的摆放位置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移动 － 改变摆放位置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寻找 － 寻找合适的位置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判断 － 判断某个位置是否安全</a:t>
            </a:r>
          </a:p>
        </p:txBody>
      </p:sp>
    </p:spTree>
    <p:extLst>
      <p:ext uri="{BB962C8B-B14F-4D97-AF65-F5344CB8AC3E}">
        <p14:creationId xmlns:p14="http://schemas.microsoft.com/office/powerpoint/2010/main" val="8484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3417839" y="180000"/>
            <a:ext cx="3715417" cy="2679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class queen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///</a:t>
            </a:r>
            <a:r>
              <a:rPr lang="en-US" sz="2400" b="0" i="0" u="none" strike="noStrike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...</a:t>
            </a: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Lucida Console" pitchFamily="18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private: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int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row;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const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int column;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queen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* neighbor;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3103559"/>
            <a:ext cx="7920000" cy="33044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设计理由：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1.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用整数变量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row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和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来记录皇后位置。从算法实现上看，某个皇后在摆放时，如果我们规定逐列摆放的话（因为每一列上肯定只能放一个皇后），则对每个皇后而言，它们各自的列实际上是固定的！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2. 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在每个皇后寻找安全位置的过程中，需要“询问”它的前一个皇后，所以也需要有数据来记录前一个皇后是“谁”（只记录前一个皇后位置是不够的）。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900000"/>
            <a:ext cx="2520000" cy="9000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Lucida Console" pitchFamily="18"/>
                <a:ea typeface="黑体" pitchFamily="2"/>
                <a:cs typeface="黑体" pitchFamily="2"/>
              </a:rPr>
              <a:t>一个没有完工的类的部分设计</a:t>
            </a:r>
          </a:p>
        </p:txBody>
      </p:sp>
    </p:spTree>
    <p:extLst>
      <p:ext uri="{BB962C8B-B14F-4D97-AF65-F5344CB8AC3E}">
        <p14:creationId xmlns:p14="http://schemas.microsoft.com/office/powerpoint/2010/main" val="15074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2076119" y="433439"/>
            <a:ext cx="4272621" cy="23105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class queen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public: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bool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findSolution();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bool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advance();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void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print();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0000" y="3600000"/>
            <a:ext cx="6120000" cy="265067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根据我们对皇后“对象”的理解，它需要如下公有函数成员来完成要求的功能：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输出 － 输出皇后最后的摆放位置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移动 － 改变摆放位置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寻找 － 寻找合适的位置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而下面的功能则只需要是私有的即可：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	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判断 － 判断某个位置是否安全</a:t>
            </a:r>
          </a:p>
        </p:txBody>
      </p:sp>
    </p:spTree>
    <p:extLst>
      <p:ext uri="{BB962C8B-B14F-4D97-AF65-F5344CB8AC3E}">
        <p14:creationId xmlns:p14="http://schemas.microsoft.com/office/powerpoint/2010/main" val="24088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/>
          <p:nvPr/>
        </p:nvSpPr>
        <p:spPr>
          <a:xfrm>
            <a:off x="1258919" y="123840"/>
            <a:ext cx="6769080" cy="642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1F08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方正姚体" pitchFamily="2"/>
                <a:cs typeface="方正姚体" pitchFamily="2"/>
              </a:rPr>
              <a:t>如何判断某个坐标位置是否安全</a:t>
            </a:r>
          </a:p>
        </p:txBody>
      </p:sp>
      <p:sp>
        <p:nvSpPr>
          <p:cNvPr id="9" name="Text Box 122"/>
          <p:cNvSpPr/>
          <p:nvPr/>
        </p:nvSpPr>
        <p:spPr>
          <a:xfrm>
            <a:off x="963720" y="5975279"/>
            <a:ext cx="7424640" cy="824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int ColumnDifference = testColumn - column;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if ( (row + ColumnDifference == testRow) ||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       (row - ColumnDifference == testRow) )	 return true;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7712736" cy="50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0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4644008" y="332656"/>
            <a:ext cx="4211937" cy="61884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class queen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public: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/>
                <a:ea typeface="黑体" pitchFamily="2"/>
                <a:cs typeface="黑体" pitchFamily="2"/>
              </a:rPr>
              <a:t>queen(int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/>
                <a:ea typeface="黑体" pitchFamily="2"/>
                <a:cs typeface="黑体" pitchFamily="2"/>
              </a:rPr>
              <a:t>, queen*);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bool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findSolution();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bool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advance();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void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print();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private: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int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row;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/>
                <a:ea typeface="黑体" pitchFamily="2"/>
                <a:cs typeface="黑体" pitchFamily="2"/>
              </a:rPr>
              <a:t>const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int column;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	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queen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* neighbor;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/>
                <a:ea typeface="黑体" pitchFamily="2"/>
                <a:cs typeface="黑体" pitchFamily="2"/>
              </a:rPr>
              <a:t>bool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/>
                <a:ea typeface="黑体" pitchFamily="2"/>
                <a:cs typeface="黑体" pitchFamily="2"/>
              </a:rPr>
              <a:t>canAttack(int, int);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/>
                <a:ea typeface="黑体" pitchFamily="2"/>
                <a:cs typeface="黑体" pitchFamily="2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68" y="381526"/>
            <a:ext cx="3780000" cy="614381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98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华文仿宋" pitchFamily="2" charset="-122"/>
                <a:ea typeface="华文仿宋" pitchFamily="2" charset="-122"/>
                <a:cs typeface="黑体" pitchFamily="2"/>
              </a:rPr>
              <a:t>更多的设计细节考虑：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98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华文仿宋" pitchFamily="2" charset="-122"/>
                <a:ea typeface="华文仿宋" pitchFamily="2" charset="-122"/>
                <a:cs typeface="黑体" pitchFamily="2"/>
              </a:rPr>
              <a:t>1.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华文仿宋" pitchFamily="2" charset="-122"/>
                <a:ea typeface="华文仿宋" pitchFamily="2" charset="-122"/>
                <a:cs typeface="黑体" pitchFamily="2"/>
              </a:rPr>
              <a:t>对象构造时，根据前面的分析，皇后的列是固定的，而行则有可能在寻找合适的位置时改变，并且每个皇后需要知道它的“上级”皇后是谁，所以构造函数需要两个参数，分别表示摆放的列和前一个皇后。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1984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华文仿宋" pitchFamily="2" charset="-122"/>
                <a:ea typeface="华文仿宋" pitchFamily="2" charset="-122"/>
                <a:cs typeface="黑体" pitchFamily="2"/>
              </a:rPr>
              <a:t>2.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华文仿宋" pitchFamily="2" charset="-122"/>
                <a:ea typeface="华文仿宋" pitchFamily="2" charset="-122"/>
                <a:cs typeface="黑体" pitchFamily="2"/>
              </a:rPr>
              <a:t>对于某个位置是否安全的判断，不是对外的接口功能要求，但有必要作为辅助函数提供，所以是私有的成员函数。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808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430216" y="326401"/>
            <a:ext cx="8390256" cy="61269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queen::queen(int col, queen* ngh)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</a:t>
            </a:r>
            <a:r>
              <a:rPr lang="en-US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黑体" pitchFamily="2"/>
                <a:cs typeface="黑体" pitchFamily="2"/>
              </a:rPr>
              <a:t> : column(col), neighbor(ngh)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{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row = 1;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void queen::print()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if (neighbor)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</a:t>
            </a:r>
            <a:r>
              <a:rPr lang="en-US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黑体" pitchFamily="2"/>
                <a:cs typeface="黑体" pitchFamily="2"/>
              </a:rPr>
              <a:t>neighbor-&gt;print();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cout &lt;&lt; "Column " &lt;&lt; column </a:t>
            </a:r>
            <a:endParaRPr lang="en-US" b="0" i="0" u="none" strike="noStrike" baseline="0" smtClean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</a:t>
            </a:r>
            <a:r>
              <a:rPr lang="en-US" smtClean="0"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</a:t>
            </a:r>
            <a:r>
              <a:rPr lang="en-US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&lt;&lt; </a:t>
            </a:r>
            <a:r>
              <a:rPr lang="en-US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" row " &lt;&lt; row &lt;&lt; '\n</a:t>
            </a:r>
            <a:r>
              <a:rPr lang="en-US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';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} </a:t>
            </a:r>
            <a:r>
              <a:rPr lang="en-US" smtClean="0">
                <a:solidFill>
                  <a:srgbClr val="00B0F0"/>
                </a:solidFill>
                <a:latin typeface="Bitstream Vera Sans Mono" pitchFamily="49"/>
                <a:ea typeface="黑体" pitchFamily="2"/>
                <a:cs typeface="黑体" pitchFamily="2"/>
              </a:rPr>
              <a:t>// </a:t>
            </a:r>
            <a:r>
              <a:rPr lang="zh-CN" altLang="en-US" smtClean="0">
                <a:solidFill>
                  <a:srgbClr val="00B0F0"/>
                </a:solidFill>
                <a:latin typeface="Bitstream Vera Sans Mono" pitchFamily="49"/>
                <a:ea typeface="黑体" pitchFamily="2"/>
                <a:cs typeface="黑体" pitchFamily="2"/>
              </a:rPr>
              <a:t>注意：在上面代码中用到了“递归”思想</a:t>
            </a:r>
            <a:endParaRPr lang="en-US" b="0" i="0" u="none" strike="noStrike" baseline="0">
              <a:ln>
                <a:noFill/>
              </a:ln>
              <a:solidFill>
                <a:srgbClr val="00B0F0"/>
              </a:solidFill>
              <a:latin typeface="Bitstream Vera Sans Mono" pitchFamily="49"/>
              <a:ea typeface="黑体" pitchFamily="2"/>
              <a:cs typeface="黑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04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85725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类是干什么用的？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1484313"/>
            <a:ext cx="77724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 sz="3200">
                <a:solidFill>
                  <a:srgbClr val="FFCC00"/>
                </a:solidFill>
              </a:rPr>
              <a:t>将操作与数据放到一起！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准确地向维护人员表达设计人员在编码时候的意图，告诉维护人员与函数访问逻辑属于一起的数据结构</a:t>
            </a:r>
          </a:p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 sz="3200">
                <a:solidFill>
                  <a:srgbClr val="FFCC00"/>
                </a:solidFill>
              </a:rPr>
              <a:t>将使用者的注意力集中到公共</a:t>
            </a:r>
            <a:r>
              <a:rPr lang="en-US" sz="3200"/>
              <a:t>接口</a:t>
            </a:r>
            <a:r>
              <a:rPr lang="en-US" sz="3200">
                <a:solidFill>
                  <a:srgbClr val="FFCC00"/>
                </a:solidFill>
              </a:rPr>
              <a:t>！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语言规则禁止访问私有数据与函数</a:t>
            </a:r>
          </a:p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 sz="3200">
                <a:solidFill>
                  <a:srgbClr val="FFCC00"/>
                </a:solidFill>
              </a:rPr>
              <a:t>用类来表示</a:t>
            </a:r>
            <a:r>
              <a:rPr lang="en-US" sz="3200"/>
              <a:t>概念</a:t>
            </a:r>
            <a:r>
              <a:rPr lang="en-US" sz="3200">
                <a:solidFill>
                  <a:srgbClr val="FFCC00"/>
                </a:solidFill>
              </a:rPr>
              <a:t>！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FFCC00"/>
              </a:solidFill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8459788" y="1773238"/>
            <a:ext cx="1587" cy="3744912"/>
          </a:xfrm>
          <a:prstGeom prst="line">
            <a:avLst/>
          </a:prstGeom>
          <a:noFill/>
          <a:ln w="57240">
            <a:solidFill>
              <a:srgbClr val="FFFFFF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548688" y="1844675"/>
            <a:ext cx="4857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 algn="ctr" rtl="1">
              <a:buClrTx/>
              <a:buFontTx/>
              <a:buNone/>
            </a:pPr>
            <a:r>
              <a:rPr lang="en-US" sz="2000"/>
              <a:t>抽　象　性　越　来　越　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826264" y="620688"/>
            <a:ext cx="7562160" cy="56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bool queen::canAttack(int testRow, int testColumn)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// 1.1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对象自己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(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本皇后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)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检查能否攻击坐标位置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if (row == testRow)		//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同一行？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return true;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// 1.2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是否在左或右两个对角线上？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int ColumnDifference = testColumn - column;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if ( (row + ColumnDifference == testRow) ||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(row - ColumnDifference == testRow) )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return true;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// 2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Bitstream Vera Sans Mono" pitchFamily="49"/>
                <a:ea typeface="黑体" pitchFamily="2"/>
                <a:cs typeface="黑体" pitchFamily="2"/>
              </a:rPr>
              <a:t>请左边的皇后检查能否攻击坐标位置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return neighbor &amp;&amp;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 neighbor-&gt;canAttack(testRow, testColumn);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} </a:t>
            </a:r>
            <a:r>
              <a:rPr lang="en-US" sz="2200" smtClean="0">
                <a:solidFill>
                  <a:srgbClr val="00B0F0"/>
                </a:solidFill>
                <a:latin typeface="Bitstream Vera Sans Mono" pitchFamily="49"/>
                <a:ea typeface="黑体" pitchFamily="2"/>
                <a:cs typeface="黑体" pitchFamily="2"/>
              </a:rPr>
              <a:t>// </a:t>
            </a:r>
            <a:r>
              <a:rPr lang="zh-CN" altLang="en-US" sz="2200" smtClean="0">
                <a:solidFill>
                  <a:srgbClr val="00B0F0"/>
                </a:solidFill>
                <a:latin typeface="Bitstream Vera Sans Mono" pitchFamily="49"/>
                <a:ea typeface="黑体" pitchFamily="2"/>
                <a:cs typeface="黑体" pitchFamily="2"/>
              </a:rPr>
              <a:t>编程小技巧：请注意上述逻辑表达式中的求解顺序</a:t>
            </a:r>
            <a:endParaRPr lang="en-US" sz="2200" b="0" i="0" u="none" strike="noStrike" baseline="0">
              <a:ln>
                <a:noFill/>
              </a:ln>
              <a:solidFill>
                <a:srgbClr val="00B0F0"/>
              </a:solidFill>
              <a:latin typeface="Bitstream Vera Sans Mono" pitchFamily="49"/>
              <a:ea typeface="黑体" pitchFamily="2"/>
              <a:cs typeface="黑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37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971600" y="980728"/>
            <a:ext cx="7167944" cy="484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bool queen::findSolution()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//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如果左边的皇后能攻击到坐标位置，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//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则本皇后应测试往前移会不会被攻击到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while (neighbor &amp;&amp;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   neighbor-&gt;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66FF33"/>
                </a:solidFill>
                <a:latin typeface="Bitstream Vera Sans Mono" pitchFamily="49"/>
                <a:ea typeface="黑体" pitchFamily="2"/>
                <a:cs typeface="黑体" pitchFamily="2"/>
              </a:rPr>
              <a:t>canAttack(row, column))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｛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if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66FF33"/>
                </a:solidFill>
                <a:latin typeface="Bitstream Vera Sans Mono" pitchFamily="49"/>
                <a:ea typeface="黑体" pitchFamily="2"/>
                <a:cs typeface="黑体" pitchFamily="2"/>
              </a:rPr>
              <a:t>(!advance())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    return false;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</a:t>
            </a:r>
            <a:r>
              <a:rPr lang="zh-CN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return true;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7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70920" y="789119"/>
            <a:ext cx="9065519" cy="5121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bool queen::advance()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if (row &lt; 8)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row++;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else//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已到最后一行，不能再前移了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// </a:t>
            </a:r>
            <a:r>
              <a:rPr lang="zh-TW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询问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左边的皇后能不能往前移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if (neighbor &amp;&amp; !neighbor-&gt;advance())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    return false;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else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// 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左边皇后前移一行</a:t>
            </a:r>
            <a:r>
              <a:rPr lang="zh-TW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后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00FF00"/>
                </a:solidFill>
                <a:latin typeface="Courier New" pitchFamily="18"/>
                <a:ea typeface="Courier New" pitchFamily="2"/>
                <a:cs typeface="Courier New" pitchFamily="2"/>
              </a:rPr>
              <a:t>，当前皇后重新从第一行开始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       row = 1;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2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    return findSolution();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2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Courier New" pitchFamily="2"/>
                <a:cs typeface="Courier New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7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458999" y="303120"/>
            <a:ext cx="6645066" cy="48958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</a:t>
            </a:r>
            <a:r>
              <a:rPr lang="en-US" sz="2400" b="1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黑体" pitchFamily="2"/>
                <a:cs typeface="黑体" pitchFamily="2"/>
              </a:rPr>
              <a:t>queen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* lastQueen = </a:t>
            </a:r>
            <a:r>
              <a:rPr lang="en-US" sz="2400" b="1"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0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;</a:t>
            </a:r>
            <a:endParaRPr lang="en-US" sz="24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黑体" pitchFamily="2"/>
              <a:cs typeface="黑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for (int i=1; i&lt;=8; i++)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lastQueen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= new </a:t>
            </a:r>
            <a:r>
              <a:rPr lang="en-US" sz="24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黑体" pitchFamily="2"/>
                <a:cs typeface="黑体" pitchFamily="2"/>
              </a:rPr>
              <a:t>queen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(i,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lastQueen);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if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(!lastQueen-&gt;findSolution())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	 </a:t>
            </a:r>
            <a:r>
              <a:rPr lang="en-US" sz="2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      cout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&lt;&lt; "no solution\n";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lastQueen-&gt;print();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  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黑体" pitchFamily="2"/>
                <a:cs typeface="黑体" pitchFamily="2"/>
              </a:rPr>
              <a:t>}</a:t>
            </a:r>
          </a:p>
        </p:txBody>
      </p:sp>
      <p:sp>
        <p:nvSpPr>
          <p:cNvPr id="3" name="Text Box 5"/>
          <p:cNvSpPr/>
          <p:nvPr/>
        </p:nvSpPr>
        <p:spPr>
          <a:xfrm>
            <a:off x="5364088" y="4320000"/>
            <a:ext cx="2196336" cy="228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1 row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2 row 5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3 row 8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4 row 6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5 row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6 row 7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7 row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Column 8 row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0000" y="5220000"/>
            <a:ext cx="2314440" cy="45611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00FF00"/>
                </a:solidFill>
                <a:latin typeface="Lucida Console" pitchFamily="18"/>
                <a:ea typeface="黑体" pitchFamily="2"/>
                <a:cs typeface="黑体" pitchFamily="2"/>
              </a:rPr>
              <a:t>程序的输出结果</a:t>
            </a:r>
          </a:p>
        </p:txBody>
      </p:sp>
    </p:spTree>
    <p:extLst>
      <p:ext uri="{BB962C8B-B14F-4D97-AF65-F5344CB8AC3E}">
        <p14:creationId xmlns:p14="http://schemas.microsoft.com/office/powerpoint/2010/main" val="13917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999" y="1043999"/>
            <a:ext cx="3600000" cy="7304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Lucida Console" pitchFamily="18"/>
                <a:ea typeface="黑体" pitchFamily="2"/>
                <a:cs typeface="黑体" pitchFamily="2"/>
              </a:rPr>
              <a:t>思考题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520" y="2177640"/>
            <a:ext cx="7125479" cy="88235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6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上机尝试并理解上述代码，回答如下问题：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zh-CN" sz="2600" b="0" i="0" u="none" strike="noStrike" baseline="0">
                <a:ln>
                  <a:noFill/>
                </a:ln>
                <a:solidFill>
                  <a:srgbClr val="FFFF00"/>
                </a:solidFill>
                <a:latin typeface="Lucida Console" pitchFamily="18"/>
                <a:ea typeface="黑体" pitchFamily="2"/>
                <a:cs typeface="黑体" pitchFamily="2"/>
              </a:rPr>
              <a:t>应该如何修改程序，才能输出全部摆放方案呢？</a:t>
            </a:r>
          </a:p>
        </p:txBody>
      </p:sp>
    </p:spTree>
    <p:extLst>
      <p:ext uri="{BB962C8B-B14F-4D97-AF65-F5344CB8AC3E}">
        <p14:creationId xmlns:p14="http://schemas.microsoft.com/office/powerpoint/2010/main" val="33945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460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rgbClr val="99FF33"/>
                </a:solidFill>
                <a:latin typeface="+mn-ea"/>
                <a:ea typeface="+mn-ea"/>
              </a:rPr>
              <a:t>W04</a:t>
            </a:r>
            <a:r>
              <a:rPr lang="zh-CN" altLang="en-US" sz="4800" b="1" smtClean="0">
                <a:solidFill>
                  <a:srgbClr val="99FF33"/>
                </a:solidFill>
                <a:latin typeface="+mn-ea"/>
                <a:ea typeface="+mn-ea"/>
              </a:rPr>
              <a:t>知识内容小结</a:t>
            </a:r>
            <a:endParaRPr lang="en-US" altLang="zh-CN" sz="4800" b="1" smtClean="0">
              <a:solidFill>
                <a:srgbClr val="99FF33"/>
              </a:solidFill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19250" y="2132856"/>
            <a:ext cx="5761062" cy="2808907"/>
          </a:xfrm>
          <a:prstGeom prst="roundRect">
            <a:avLst>
              <a:gd name="adj" fmla="val 62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lnSpc>
                <a:spcPct val="150000"/>
              </a:lnSpc>
              <a:buClr>
                <a:srgbClr val="FFFF00"/>
              </a:buClr>
              <a:buFontTx/>
              <a:buAutoNum type="arabicPeriod"/>
              <a:defRPr/>
            </a:pPr>
            <a:r>
              <a:rPr lang="en-US" altLang="zh-CN" b="1" smtClean="0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static</a:t>
            </a:r>
            <a:r>
              <a:rPr lang="zh-CN" altLang="en-US" b="1" smtClean="0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：对象群体之间的共享机制</a:t>
            </a:r>
            <a:endParaRPr lang="en-US" altLang="zh-CN" b="1" smtClean="0">
              <a:solidFill>
                <a:srgbClr val="FFFF00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Tx/>
              <a:buAutoNum type="arabicPeriod"/>
              <a:defRPr/>
            </a:pPr>
            <a:r>
              <a:rPr lang="en-US" altLang="zh-CN" b="1" smtClean="0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const</a:t>
            </a:r>
            <a:r>
              <a:rPr lang="zh-CN" altLang="en-US" b="1" smtClean="0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：不可修改（变动）的设计意图表达方法</a:t>
            </a:r>
            <a:endParaRPr lang="en-US" altLang="zh-CN" b="1" smtClean="0">
              <a:solidFill>
                <a:srgbClr val="FFFF00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Tx/>
              <a:buAutoNum type="arabicPeriod"/>
              <a:defRPr/>
            </a:pPr>
            <a:r>
              <a:rPr lang="zh-CN" altLang="en-US" b="1" smtClean="0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特殊数据成员的初始化机制</a:t>
            </a:r>
            <a:endParaRPr lang="en-US" altLang="zh-CN" b="1">
              <a:solidFill>
                <a:srgbClr val="FFFF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460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rgbClr val="FF0000"/>
                </a:solidFill>
                <a:latin typeface="+mn-ea"/>
                <a:ea typeface="+mn-ea"/>
              </a:rPr>
              <a:t>W05</a:t>
            </a:r>
            <a:r>
              <a:rPr lang="zh-CN" altLang="en-US" sz="4800" b="1" smtClean="0">
                <a:solidFill>
                  <a:srgbClr val="FF0000"/>
                </a:solidFill>
                <a:latin typeface="+mn-ea"/>
                <a:ea typeface="+mn-ea"/>
              </a:rPr>
              <a:t>语法知识自学要求</a:t>
            </a:r>
            <a:endParaRPr lang="en-US" altLang="zh-CN" sz="48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403350" y="1989138"/>
            <a:ext cx="6191250" cy="107721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FontTx/>
              <a:buAutoNum type="arabicPeriod"/>
            </a:pP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引用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eaLnBrk="1" hangingPunct="1">
              <a:buClr>
                <a:srgbClr val="FFFF00"/>
              </a:buClr>
              <a:buFontTx/>
              <a:buAutoNum type="arabicPeriod"/>
            </a:pP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拷贝构造函数</a:t>
            </a:r>
            <a:endParaRPr lang="en-US" altLang="zh-CN" b="1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789068" y="5732463"/>
            <a:ext cx="5623014" cy="578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周六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3.17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）下午第一次上机考试</a:t>
            </a: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1188" y="2471738"/>
            <a:ext cx="7772400" cy="1462087"/>
          </a:xfrm>
        </p:spPr>
        <p:txBody>
          <a:bodyPr/>
          <a:lstStyle/>
          <a:p>
            <a:pPr algn="ctr"/>
            <a:r>
              <a:rPr lang="zh-TW" altLang="en-US" sz="8800" smtClean="0">
                <a:solidFill>
                  <a:srgbClr val="99FF33"/>
                </a:solidFill>
                <a:latin typeface="STLiti" pitchFamily="2" charset="-122"/>
                <a:ea typeface="STLiti" pitchFamily="2" charset="-122"/>
              </a:rPr>
              <a:t>结 束</a:t>
            </a:r>
            <a:endParaRPr lang="en-US" sz="8800" smtClean="0">
              <a:solidFill>
                <a:srgbClr val="99FF33"/>
              </a:solidFill>
              <a:latin typeface="STLiti" pitchFamily="2" charset="-122"/>
              <a:ea typeface="STL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" y="1988840"/>
            <a:ext cx="797718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85800" y="49213"/>
            <a:ext cx="777240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4400" smtClean="0"/>
              <a:t>什么是接口</a:t>
            </a:r>
            <a:r>
              <a:rPr lang="en-US" sz="4400" smtClean="0"/>
              <a:t>？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4173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5800" y="49213"/>
            <a:ext cx="777240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如何定义类</a:t>
            </a:r>
            <a:r>
              <a:rPr lang="en-US" sz="4400" smtClean="0"/>
              <a:t>？</a:t>
            </a:r>
            <a:br>
              <a:rPr lang="en-US" sz="4400" smtClean="0"/>
            </a:br>
            <a:r>
              <a:rPr lang="en-US" altLang="zh-CN" sz="3200" smtClean="0">
                <a:solidFill>
                  <a:srgbClr val="00B0F0"/>
                </a:solidFill>
              </a:rPr>
              <a:t>—— </a:t>
            </a:r>
            <a:r>
              <a:rPr lang="zh-CN" altLang="en-US" sz="3200" smtClean="0">
                <a:solidFill>
                  <a:srgbClr val="00B0F0"/>
                </a:solidFill>
              </a:rPr>
              <a:t>对多种数据组合成的结构的一种增强</a:t>
            </a:r>
            <a:endParaRPr lang="en-US" sz="4400">
              <a:solidFill>
                <a:srgbClr val="00B0F0"/>
              </a:solidFill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57463" y="1773238"/>
            <a:ext cx="38385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class ClassName {</a:t>
            </a:r>
          </a:p>
          <a:p>
            <a:pPr>
              <a:buClrTx/>
              <a:buFontTx/>
              <a:buNone/>
            </a:pPr>
            <a:r>
              <a:rPr lang="en-US" sz="2000"/>
              <a:t>public:</a:t>
            </a:r>
          </a:p>
          <a:p>
            <a:pPr>
              <a:buClrTx/>
              <a:buFontTx/>
              <a:buNone/>
            </a:pPr>
            <a:r>
              <a:rPr lang="en-US" sz="2000"/>
              <a:t>  // interface functions</a:t>
            </a:r>
          </a:p>
          <a:p>
            <a:pPr>
              <a:buClrTx/>
              <a:buFontTx/>
              <a:buNone/>
            </a:pPr>
            <a:r>
              <a:rPr lang="en-US" sz="2000"/>
              <a:t>  // ...</a:t>
            </a:r>
          </a:p>
          <a:p>
            <a:pPr>
              <a:buClrTx/>
              <a:buFontTx/>
              <a:buNone/>
            </a:pPr>
            <a:r>
              <a:rPr lang="en-US" sz="2000"/>
              <a:t>private:</a:t>
            </a:r>
          </a:p>
          <a:p>
            <a:pPr>
              <a:buClrTx/>
              <a:buFontTx/>
              <a:buNone/>
            </a:pPr>
            <a:r>
              <a:rPr lang="en-US" sz="2000"/>
              <a:t>  // other functions</a:t>
            </a:r>
          </a:p>
          <a:p>
            <a:pPr>
              <a:buClrTx/>
              <a:buFontTx/>
              <a:buNone/>
            </a:pPr>
            <a:r>
              <a:rPr lang="en-US" sz="2000"/>
              <a:t>  // ...</a:t>
            </a:r>
          </a:p>
          <a:p>
            <a:pPr>
              <a:buClrTx/>
              <a:buFontTx/>
              <a:buNone/>
            </a:pPr>
            <a:r>
              <a:rPr lang="en-US" sz="2000"/>
              <a:t>  // data members</a:t>
            </a:r>
          </a:p>
          <a:p>
            <a:pPr>
              <a:buClrTx/>
              <a:buFontTx/>
              <a:buNone/>
            </a:pPr>
            <a:r>
              <a:rPr lang="en-US" sz="2000"/>
              <a:t>  // ...</a:t>
            </a:r>
          </a:p>
          <a:p>
            <a:pPr>
              <a:buClrTx/>
              <a:buFontTx/>
              <a:buNone/>
            </a:pPr>
            <a:r>
              <a:rPr lang="en-US" sz="2000"/>
              <a:t>};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6350" y="5526088"/>
            <a:ext cx="35290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000">
                <a:solidFill>
                  <a:srgbClr val="FFFF00"/>
                </a:solidFill>
              </a:rPr>
              <a:t>结构(数据)中“加”了函数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12700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如何使用类</a:t>
            </a:r>
            <a:r>
              <a:rPr lang="en-US" sz="4400" smtClean="0"/>
              <a:t>？</a:t>
            </a:r>
            <a:br>
              <a:rPr lang="en-US" sz="4400" smtClean="0"/>
            </a:br>
            <a:r>
              <a:rPr lang="en-US" altLang="zh-CN" sz="3200" smtClean="0">
                <a:solidFill>
                  <a:srgbClr val="00B0F0"/>
                </a:solidFill>
              </a:rPr>
              <a:t>——</a:t>
            </a:r>
            <a:r>
              <a:rPr lang="zh-CN" altLang="en-US" sz="3200" smtClean="0">
                <a:solidFill>
                  <a:srgbClr val="00B0F0"/>
                </a:solidFill>
              </a:rPr>
              <a:t>对编程语言的类型体系的扩充</a:t>
            </a:r>
            <a:endParaRPr lang="en-US" sz="4400">
              <a:solidFill>
                <a:srgbClr val="00B0F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57463" y="1773238"/>
            <a:ext cx="47529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void other_func(ClassName x) {</a:t>
            </a:r>
          </a:p>
          <a:p>
            <a:pPr>
              <a:buClrTx/>
              <a:buFontTx/>
              <a:buNone/>
            </a:pPr>
            <a:r>
              <a:rPr lang="en-US" sz="2000"/>
              <a:t>  // ...</a:t>
            </a:r>
          </a:p>
          <a:p>
            <a:pPr>
              <a:buClrTx/>
              <a:buFontTx/>
              <a:buNone/>
            </a:pPr>
            <a:r>
              <a:rPr lang="en-US" sz="2000"/>
              <a:t>}</a:t>
            </a:r>
          </a:p>
          <a:p>
            <a:pPr>
              <a:buClrTx/>
              <a:buFontTx/>
              <a:buNone/>
            </a:pPr>
            <a:endParaRPr lang="en-US" sz="2000"/>
          </a:p>
          <a:p>
            <a:pPr>
              <a:buClrTx/>
              <a:buFontTx/>
              <a:buNone/>
            </a:pPr>
            <a:r>
              <a:rPr lang="en-US" sz="2000"/>
              <a:t>int main() {</a:t>
            </a:r>
          </a:p>
          <a:p>
            <a:pPr>
              <a:buClrTx/>
              <a:buFontTx/>
              <a:buNone/>
            </a:pPr>
            <a:r>
              <a:rPr lang="en-US" sz="2000"/>
              <a:t>  ClassName var_1;</a:t>
            </a:r>
          </a:p>
          <a:p>
            <a:pPr>
              <a:buClrTx/>
              <a:buFontTx/>
              <a:buNone/>
            </a:pPr>
            <a:r>
              <a:rPr lang="en-US" sz="2000"/>
              <a:t>  ClassName var_2(para);</a:t>
            </a:r>
          </a:p>
          <a:p>
            <a:pPr>
              <a:buClrTx/>
              <a:buFontTx/>
              <a:buNone/>
            </a:pPr>
            <a:r>
              <a:rPr lang="en-US" sz="2000"/>
              <a:t>  </a:t>
            </a:r>
          </a:p>
          <a:p>
            <a:pPr>
              <a:buClrTx/>
              <a:buFontTx/>
              <a:buNone/>
            </a:pPr>
            <a:r>
              <a:rPr lang="en-US" sz="2000"/>
              <a:t>  var_1.func(para);</a:t>
            </a:r>
          </a:p>
          <a:p>
            <a:pPr>
              <a:buClrTx/>
              <a:buFontTx/>
              <a:buNone/>
            </a:pPr>
            <a:r>
              <a:rPr lang="en-US" sz="2000"/>
              <a:t>  var_2.func();</a:t>
            </a:r>
          </a:p>
          <a:p>
            <a:pPr>
              <a:buClrTx/>
              <a:buFontTx/>
              <a:buNone/>
            </a:pPr>
            <a:endParaRPr lang="en-US" sz="2000"/>
          </a:p>
          <a:p>
            <a:pPr>
              <a:buClrTx/>
              <a:buFontTx/>
              <a:buNone/>
            </a:pPr>
            <a:r>
              <a:rPr lang="en-US" sz="2000"/>
              <a:t>  other_func(var_1);</a:t>
            </a:r>
          </a:p>
          <a:p>
            <a:pPr>
              <a:buClrTx/>
              <a:buFontTx/>
              <a:buNone/>
            </a:pPr>
            <a:r>
              <a:rPr lang="en-US" sz="2000"/>
              <a:t>};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067175" y="5853113"/>
            <a:ext cx="43227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000">
                <a:solidFill>
                  <a:srgbClr val="FFFF00"/>
                </a:solidFill>
              </a:rPr>
              <a:t>象C++语言中固有的类型一样使用！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85800" y="12700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类有哪些特殊之处？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44550" y="1709738"/>
            <a:ext cx="7613650" cy="459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zh-CN" altLang="en-US" sz="3200" smtClean="0">
                <a:solidFill>
                  <a:srgbClr val="FFCC00"/>
                </a:solidFill>
              </a:rPr>
              <a:t>明确区别内与外（访问权限）</a:t>
            </a:r>
            <a:endParaRPr lang="en-US" sz="3200" smtClean="0">
              <a:solidFill>
                <a:srgbClr val="FFCC00"/>
              </a:solidFill>
            </a:endParaRP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 smtClean="0"/>
              <a:t>obj.private_func(); // ERROR!</a:t>
            </a:r>
          </a:p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zh-CN" altLang="en-US" sz="3200" smtClean="0">
                <a:solidFill>
                  <a:srgbClr val="FFCC00"/>
                </a:solidFill>
              </a:rPr>
              <a:t>编译器自动完成一些重要的工作</a:t>
            </a:r>
            <a:endParaRPr lang="en-US" altLang="zh-CN" sz="3200" smtClean="0">
              <a:solidFill>
                <a:srgbClr val="FFCC00"/>
              </a:solidFill>
            </a:endParaRPr>
          </a:p>
          <a:p>
            <a:pPr lvl="1">
              <a:spcBef>
                <a:spcPts val="800"/>
              </a:spcBef>
              <a:buClr>
                <a:srgbClr val="FFFF00"/>
              </a:buClr>
              <a:buFont typeface="黑体" charset="-122"/>
              <a:buChar char="•"/>
            </a:pPr>
            <a:r>
              <a:rPr lang="zh-CN" alt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给成员函数增加隐含的</a:t>
            </a:r>
            <a:r>
              <a:rPr 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this</a:t>
            </a:r>
            <a:r>
              <a:rPr lang="zh-CN" alt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参数</a:t>
            </a:r>
            <a:endParaRPr lang="en-US" altLang="zh-CN" smtClean="0">
              <a:solidFill>
                <a:srgbClr val="00B0F0"/>
              </a:solidFill>
              <a:latin typeface="DFKai-SB" pitchFamily="65" charset="-120"/>
              <a:ea typeface="DFKai-SB" pitchFamily="65" charset="-120"/>
            </a:endParaRPr>
          </a:p>
          <a:p>
            <a:pPr lvl="1">
              <a:spcBef>
                <a:spcPts val="800"/>
              </a:spcBef>
              <a:buClr>
                <a:srgbClr val="FFFF00"/>
              </a:buClr>
              <a:buFont typeface="黑体" charset="-122"/>
              <a:buChar char="•"/>
            </a:pPr>
            <a:r>
              <a:rPr lang="zh-CN" alt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在定义对象处，自动调用</a:t>
            </a:r>
            <a:r>
              <a:rPr 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构造函数</a:t>
            </a:r>
            <a:endParaRPr lang="en-US">
              <a:solidFill>
                <a:srgbClr val="00B0F0"/>
              </a:solidFill>
              <a:latin typeface="DFKai-SB" pitchFamily="65" charset="-120"/>
              <a:ea typeface="DFKai-SB" pitchFamily="65" charset="-120"/>
            </a:endParaRPr>
          </a:p>
          <a:p>
            <a:pPr lvl="1">
              <a:spcBef>
                <a:spcPts val="700"/>
              </a:spcBef>
              <a:buClr>
                <a:srgbClr val="FFFF00"/>
              </a:buClr>
              <a:buFont typeface="Courier New" charset="0"/>
              <a:buChar char="•"/>
            </a:pPr>
            <a:r>
              <a:rPr lang="zh-CN" alt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若类中没有定义任何构造函数时，则自动添加</a:t>
            </a:r>
            <a:r>
              <a:rPr 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缺省构造函数</a:t>
            </a:r>
            <a:endParaRPr lang="en-US">
              <a:solidFill>
                <a:srgbClr val="00B0F0"/>
              </a:solidFill>
              <a:latin typeface="DFKai-SB" pitchFamily="65" charset="-120"/>
              <a:ea typeface="DFKai-SB" pitchFamily="65" charset="-120"/>
            </a:endParaRPr>
          </a:p>
          <a:p>
            <a:pPr lvl="1">
              <a:spcBef>
                <a:spcPts val="800"/>
              </a:spcBef>
              <a:buClr>
                <a:srgbClr val="FFFF00"/>
              </a:buClr>
              <a:buFont typeface="黑体" charset="-122"/>
              <a:buChar char="•"/>
            </a:pPr>
            <a:r>
              <a:rPr lang="zh-CN" alt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对象超出作用域时自动调用</a:t>
            </a:r>
            <a:r>
              <a:rPr lang="en-US" smtClean="0">
                <a:solidFill>
                  <a:srgbClr val="00B0F0"/>
                </a:solidFill>
                <a:latin typeface="DFKai-SB" pitchFamily="65" charset="-120"/>
                <a:ea typeface="DFKai-SB" pitchFamily="65" charset="-120"/>
              </a:rPr>
              <a:t>析构函数</a:t>
            </a:r>
            <a:endParaRPr lang="en-US">
              <a:solidFill>
                <a:srgbClr val="00B0F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50875" y="157163"/>
            <a:ext cx="77724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类与对象的关系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27088" y="1484313"/>
            <a:ext cx="77724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 sz="3200">
                <a:solidFill>
                  <a:srgbClr val="FFCC00"/>
                </a:solidFill>
              </a:rPr>
              <a:t>类是类型：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int, float, struct…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定义变量用</a:t>
            </a:r>
          </a:p>
          <a:p>
            <a:pPr>
              <a:spcBef>
                <a:spcPts val="800"/>
              </a:spcBef>
              <a:buClr>
                <a:srgbClr val="FF3399"/>
              </a:buClr>
              <a:buFont typeface="黑体" charset="-122"/>
              <a:buChar char="•"/>
            </a:pPr>
            <a:r>
              <a:rPr lang="en-US" sz="3200">
                <a:solidFill>
                  <a:srgbClr val="FFCC00"/>
                </a:solidFill>
              </a:rPr>
              <a:t>对象是变量：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sizeof(var), …</a:t>
            </a:r>
          </a:p>
          <a:p>
            <a:pPr lvl="1">
              <a:spcBef>
                <a:spcPts val="700"/>
              </a:spcBef>
              <a:buClr>
                <a:srgbClr val="FE1F08"/>
              </a:buClr>
              <a:buFont typeface="Courier New" charset="0"/>
              <a:buChar char="•"/>
            </a:pPr>
            <a:r>
              <a:rPr lang="en-US">
                <a:solidFill>
                  <a:srgbClr val="FFCC00"/>
                </a:solidFill>
              </a:rPr>
              <a:t>占用（分配）特定的内存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50875" y="157163"/>
            <a:ext cx="77724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400"/>
              <a:t>类与对象的关系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96136" y="2526531"/>
            <a:ext cx="2160588" cy="1406525"/>
            <a:chOff x="3492500" y="5229225"/>
            <a:chExt cx="2160588" cy="1406525"/>
          </a:xfrm>
        </p:grpSpPr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3492500" y="5229225"/>
              <a:ext cx="2160588" cy="936625"/>
            </a:xfrm>
            <a:prstGeom prst="rect">
              <a:avLst/>
            </a:prstGeom>
            <a:noFill/>
            <a:ln w="9360">
              <a:solidFill>
                <a:srgbClr val="FF8B1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3852863" y="5411788"/>
              <a:ext cx="1223962" cy="1587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3852863" y="5699125"/>
              <a:ext cx="1223962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3852863" y="5988050"/>
              <a:ext cx="1223962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4068763" y="6237288"/>
              <a:ext cx="942975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2000"/>
                <a:t>A a2;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43762" y="920355"/>
            <a:ext cx="2160587" cy="1406525"/>
            <a:chOff x="1116013" y="5229225"/>
            <a:chExt cx="2160587" cy="1406525"/>
          </a:xfrm>
        </p:grpSpPr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116013" y="5229225"/>
              <a:ext cx="2160587" cy="936625"/>
            </a:xfrm>
            <a:prstGeom prst="rect">
              <a:avLst/>
            </a:prstGeom>
            <a:noFill/>
            <a:ln w="9360">
              <a:solidFill>
                <a:srgbClr val="FF8B1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476375" y="5411788"/>
              <a:ext cx="1223963" cy="1587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1476375" y="5699125"/>
              <a:ext cx="1223963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476375" y="5988050"/>
              <a:ext cx="1223963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693863" y="6237288"/>
              <a:ext cx="942975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2000"/>
                <a:t>A a1;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2050655"/>
            <a:ext cx="2303462" cy="3062287"/>
            <a:chOff x="6516688" y="1341438"/>
            <a:chExt cx="2303462" cy="306228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6516688" y="1341438"/>
              <a:ext cx="2303462" cy="2592387"/>
            </a:xfrm>
            <a:prstGeom prst="rect">
              <a:avLst/>
            </a:prstGeom>
            <a:noFill/>
            <a:ln w="9360">
              <a:solidFill>
                <a:srgbClr val="FF8B1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6804025" y="1557338"/>
              <a:ext cx="1223963" cy="1587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6804025" y="1844675"/>
              <a:ext cx="1223963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6804025" y="2133600"/>
              <a:ext cx="1223963" cy="1588"/>
            </a:xfrm>
            <a:prstGeom prst="line">
              <a:avLst/>
            </a:prstGeom>
            <a:noFill/>
            <a:ln w="7632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7164388" y="2565400"/>
              <a:ext cx="1223962" cy="287338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7164388" y="2997200"/>
              <a:ext cx="1223962" cy="287338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7164388" y="3429000"/>
              <a:ext cx="1223962" cy="287338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6713538" y="4005263"/>
              <a:ext cx="1962150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2000"/>
                <a:t>类：数据＋函数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486775" y="1366838"/>
              <a:ext cx="333375" cy="398462"/>
            </a:xfrm>
            <a:prstGeom prst="rect">
              <a:avLst/>
            </a:prstGeom>
            <a:solidFill>
              <a:srgbClr val="FE1F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6677025" y="2541588"/>
              <a:ext cx="485775" cy="110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 rtl="1">
                <a:buClrTx/>
                <a:buFontTx/>
                <a:buNone/>
              </a:pPr>
              <a:r>
                <a:rPr lang="en-US" sz="2000">
                  <a:solidFill>
                    <a:srgbClr val="FFFF00"/>
                  </a:solidFill>
                </a:rPr>
                <a:t>成员函数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33455" y="4365104"/>
            <a:ext cx="1981200" cy="1647825"/>
            <a:chOff x="6591300" y="5013325"/>
            <a:chExt cx="1981200" cy="1647825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6948488" y="5013325"/>
              <a:ext cx="1223962" cy="287338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6948488" y="5445125"/>
              <a:ext cx="1223962" cy="287338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6948488" y="5876925"/>
              <a:ext cx="1223962" cy="287338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6591300" y="6262688"/>
              <a:ext cx="1981200" cy="398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FFFFFF"/>
                  </a:solidFill>
                  <a:latin typeface="Courier New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2000"/>
                <a:t>类A的成员函数</a:t>
              </a:r>
            </a:p>
          </p:txBody>
        </p:sp>
      </p:grpSp>
      <p:cxnSp>
        <p:nvCxnSpPr>
          <p:cNvPr id="7" name="直接连接符 6"/>
          <p:cNvCxnSpPr>
            <a:stCxn id="11265" idx="2"/>
          </p:cNvCxnSpPr>
          <p:nvPr/>
        </p:nvCxnSpPr>
        <p:spPr bwMode="auto">
          <a:xfrm>
            <a:off x="4537075" y="1331913"/>
            <a:ext cx="0" cy="5074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047387" y="6290156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操作系统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09643" y="6290156"/>
            <a:ext cx="162095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编译原理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3928" y="2406876"/>
            <a:ext cx="615553" cy="19582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华文仿宋" pitchFamily="2" charset="-122"/>
                <a:ea typeface="华文仿宋" pitchFamily="2" charset="-122"/>
              </a:rPr>
              <a:t>纸上蓝图</a:t>
            </a:r>
            <a:endParaRPr lang="en-US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2420888"/>
            <a:ext cx="615553" cy="19582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华文仿宋" pitchFamily="2" charset="-122"/>
                <a:ea typeface="华文仿宋" pitchFamily="2" charset="-122"/>
              </a:rPr>
              <a:t>现实实物</a:t>
            </a:r>
            <a:endParaRPr lang="en-US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61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1764</Words>
  <Application>Microsoft Office PowerPoint</Application>
  <PresentationFormat>全屏显示(4:3)</PresentationFormat>
  <Paragraphs>405</Paragraphs>
  <Slides>37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思考题1</vt:lpstr>
      <vt:lpstr>思考题2</vt:lpstr>
      <vt:lpstr>思考题3</vt:lpstr>
      <vt:lpstr>对象之间的协作（1）：信息共享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八皇后问题(OOP版)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W04知识内容小结</vt:lpstr>
      <vt:lpstr>W05语法知识自学要求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函数重载</dc:title>
  <dc:creator>XuMingxing</dc:creator>
  <cp:lastModifiedBy>Xu Mingxing</cp:lastModifiedBy>
  <cp:revision>2126</cp:revision>
  <cp:lastPrinted>1601-01-01T00:00:00Z</cp:lastPrinted>
  <dcterms:created xsi:type="dcterms:W3CDTF">2010-03-24T02:13:05Z</dcterms:created>
  <dcterms:modified xsi:type="dcterms:W3CDTF">2012-03-12T11:54:29Z</dcterms:modified>
</cp:coreProperties>
</file>