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256" r:id="rId3"/>
    <p:sldId id="289" r:id="rId4"/>
    <p:sldId id="288" r:id="rId5"/>
    <p:sldId id="29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86" r:id="rId15"/>
    <p:sldId id="287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quarter" idx="1"/>
          </p:nvPr>
        </p:nvSpPr>
        <p:spPr>
          <a:xfrm>
            <a:off x="3881879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sz="1400"/>
            </a:pPr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3"/>
          </p:nvPr>
        </p:nvSpPr>
        <p:spPr>
          <a:xfrm>
            <a:off x="3881879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sz="1400"/>
            </a:pPr>
            <a:fld id="{9CCC8B14-9711-4BD6-8C82-E114BCEBEE57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14897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Move="1" noResize="1"/>
          </p:cNvSpPr>
          <p:nvPr/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0"/>
            <a:ext cx="6858000" cy="9143999"/>
          </a:xfrm>
          <a:custGeom>
            <a:avLst>
              <a:gd name="f0" fmla="val 5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0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884759" y="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 idx="2"/>
          </p:nvPr>
        </p:nvSpPr>
        <p:spPr>
          <a:xfrm>
            <a:off x="1142999" y="685440"/>
            <a:ext cx="4570559" cy="342792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7" name="备注占位符 6"/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4959" cy="41137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  <p:sp>
        <p:nvSpPr>
          <p:cNvPr id="8" name="任意多边形 7"/>
          <p:cNvSpPr/>
          <p:nvPr/>
        </p:nvSpPr>
        <p:spPr>
          <a:xfrm>
            <a:off x="0" y="8685360"/>
            <a:ext cx="29718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9" name="灯片编号占位符 8"/>
          <p:cNvSpPr txBox="1">
            <a:spLocks noGrp="1"/>
          </p:cNvSpPr>
          <p:nvPr>
            <p:ph type="sldNum" sz="quarter" idx="5"/>
          </p:nvPr>
        </p:nvSpPr>
        <p:spPr>
          <a:xfrm>
            <a:off x="3884759" y="8684640"/>
            <a:ext cx="2970000" cy="45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lang="en-US" sz="1200" b="0" i="0" u="none" strike="noStrike" baseline="0">
                <a:solidFill>
                  <a:srgbClr val="000000"/>
                </a:solidFill>
                <a:latin typeface="Arial" pitchFamily="18"/>
                <a:ea typeface="宋体" pitchFamily="2"/>
                <a:cs typeface="宋体" pitchFamily="2"/>
              </a:defRPr>
            </a:lvl1pPr>
          </a:lstStyle>
          <a:p>
            <a:pPr lvl="0"/>
            <a:fld id="{9D0EBB9A-E892-4CE6-9126-47A503358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0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599" algn="l"/>
        <a:tab pos="3593880" algn="l"/>
        <a:tab pos="4043159" algn="l"/>
        <a:tab pos="4492440" algn="l"/>
        <a:tab pos="4941719" algn="l"/>
        <a:tab pos="5391000" algn="l"/>
        <a:tab pos="5840279" algn="l"/>
        <a:tab pos="6289560" algn="l"/>
        <a:tab pos="6738840" algn="l"/>
        <a:tab pos="7188119" algn="l"/>
        <a:tab pos="7637399" algn="l"/>
        <a:tab pos="8086679" algn="l"/>
        <a:tab pos="8535960" algn="l"/>
        <a:tab pos="8985239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备注占位符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4959" cy="411407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endParaRPr lang="en-US" kern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F8FE8D-0D1E-4694-A07B-78CBF3145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A73F29-1728-4A6A-AD9D-141A4D0CFD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1513" cy="6462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462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8B5BFAF-0B1E-43A5-98D6-F8E1608893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6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40F0054-99A5-4987-9766-7CBCD706D4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0D5EE64-7F57-4DFD-A74D-E8077B9322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CD9D89-AE35-4A22-90BC-551EDDF295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8391264-886F-4B72-B39B-FD0A1155B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858E45-7FB6-4199-B190-93FF2409C5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9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82DC66-59CD-45FD-90A8-E23A0E90A0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1E3F8E-7A31-4968-B449-944616591B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39912C-52D4-4F4E-861D-6B2C0C1EC3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1EBF61-3E61-4AC3-BC2D-945FC73BB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203D3D8-BAA3-45AC-8F4B-5CA6BA022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1513" cy="64627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4627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BF630CC-0FCA-4F45-A571-4A967FA09F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F25C11-2899-437E-924E-56F6507D8B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8A80105-20A6-454B-92AE-15BA1D843D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7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6D3325E-8C36-40B9-875E-78E09DCD4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801517-D163-4C8B-976D-12921BC65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275239" y="6309320"/>
            <a:ext cx="1903319" cy="520559"/>
          </a:xfrm>
        </p:spPr>
        <p:txBody>
          <a:bodyPr/>
          <a:lstStyle>
            <a:lvl1pPr algn="r">
              <a:defRPr>
                <a:solidFill>
                  <a:srgbClr val="FFFF00"/>
                </a:solidFill>
              </a:defRPr>
            </a:lvl1pPr>
          </a:lstStyle>
          <a:p>
            <a:fld id="{60EA4CE9-7FCD-4C1C-9627-73E69BDE8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EDA1E3-7625-4D25-B3CC-8C47A1E347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6DD1A0F-F807-4B82-AE8A-675C848C3F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685800" y="43920"/>
            <a:ext cx="7770959" cy="14608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85800" y="1981080"/>
            <a:ext cx="7770959" cy="45262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199" algn="l"/>
                <a:tab pos="1347479" algn="l"/>
                <a:tab pos="1796760" algn="l"/>
                <a:tab pos="2246039" algn="l"/>
                <a:tab pos="2695320" algn="l"/>
                <a:tab pos="3144600" algn="l"/>
                <a:tab pos="3593879" algn="l"/>
                <a:tab pos="4043159" algn="l"/>
                <a:tab pos="4492439" algn="l"/>
                <a:tab pos="4941359" algn="l"/>
                <a:tab pos="5390640" algn="l"/>
                <a:tab pos="5839919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599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199" algn="l"/>
                <a:tab pos="1347479" algn="l"/>
                <a:tab pos="1796760" algn="l"/>
                <a:tab pos="2246039" algn="l"/>
                <a:tab pos="2695320" algn="l"/>
                <a:tab pos="3144600" algn="l"/>
                <a:tab pos="3593879" algn="l"/>
                <a:tab pos="4043159" algn="l"/>
                <a:tab pos="4492439" algn="l"/>
                <a:tab pos="4941359" algn="l"/>
                <a:tab pos="5390640" algn="l"/>
                <a:tab pos="5839919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599" algn="l"/>
                <a:tab pos="898488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59" algn="l"/>
                <a:tab pos="2246040" algn="l"/>
                <a:tab pos="2694960" algn="l"/>
                <a:tab pos="3144240" algn="l"/>
                <a:tab pos="3593520" algn="l"/>
                <a:tab pos="4042799" algn="l"/>
                <a:tab pos="4492080" algn="l"/>
                <a:tab pos="4941360" algn="l"/>
                <a:tab pos="5390639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79" algn="l"/>
                <a:tab pos="9434160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47479" algn="l"/>
                <a:tab pos="1796759" algn="l"/>
                <a:tab pos="2246039" algn="l"/>
                <a:tab pos="2695318" algn="l"/>
                <a:tab pos="3144598" algn="l"/>
                <a:tab pos="3593878" algn="l"/>
                <a:tab pos="4043159" algn="l"/>
                <a:tab pos="4492439" algn="l"/>
                <a:tab pos="4941719" algn="l"/>
                <a:tab pos="5390999" algn="l"/>
                <a:tab pos="5840278" algn="l"/>
                <a:tab pos="6289558" algn="l"/>
                <a:tab pos="6738838" algn="l"/>
                <a:tab pos="7188118" algn="l"/>
                <a:tab pos="7637398" algn="l"/>
                <a:tab pos="8086678" algn="l"/>
                <a:tab pos="8535959" algn="l"/>
                <a:tab pos="8985238" algn="l"/>
                <a:tab pos="9434159" algn="l"/>
                <a:tab pos="9883438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19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0999" algn="l"/>
                <a:tab pos="5840279" algn="l"/>
                <a:tab pos="6289559" algn="l"/>
                <a:tab pos="6738839" algn="l"/>
                <a:tab pos="7188120" algn="l"/>
                <a:tab pos="7637399" algn="l"/>
                <a:tab pos="8086680" algn="l"/>
                <a:tab pos="8535959" algn="l"/>
                <a:tab pos="8985240" algn="l"/>
                <a:tab pos="9434159" algn="l"/>
                <a:tab pos="9883440" algn="l"/>
                <a:tab pos="1033272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任意多边形 3"/>
          <p:cNvSpPr/>
          <p:nvPr/>
        </p:nvSpPr>
        <p:spPr>
          <a:xfrm>
            <a:off x="685800" y="6248520"/>
            <a:ext cx="1905119" cy="52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124079" y="6248520"/>
            <a:ext cx="2895839" cy="52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7275239" y="6643799"/>
            <a:ext cx="1903319" cy="520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lang="en-US" sz="2800" b="0" i="0" u="none" strike="noStrike" baseline="0"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defRPr>
            </a:lvl1pPr>
          </a:lstStyle>
          <a:p>
            <a:pPr lvl="0"/>
            <a:fld id="{15635D7F-BEAA-43A7-8097-6B655404438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599" algn="l"/>
          <a:tab pos="3593880" algn="l"/>
          <a:tab pos="4043159" algn="l"/>
          <a:tab pos="4492440" algn="l"/>
          <a:tab pos="4941719" algn="l"/>
          <a:tab pos="5391000" algn="l"/>
          <a:tab pos="5840279" algn="l"/>
          <a:tab pos="6289560" algn="l"/>
          <a:tab pos="6738840" algn="l"/>
          <a:tab pos="7188119" algn="l"/>
          <a:tab pos="7637399" algn="l"/>
          <a:tab pos="8086679" algn="l"/>
          <a:tab pos="8535960" algn="l"/>
          <a:tab pos="8985239" algn="l"/>
        </a:tabLst>
        <a:defRPr lang="en-US" sz="4400" b="0" i="0" u="none" strike="noStrike" baseline="0">
          <a:ln>
            <a:noFill/>
          </a:ln>
          <a:solidFill>
            <a:srgbClr val="FFFFFF"/>
          </a:solidFill>
          <a:latin typeface="黑体" pitchFamily="18"/>
          <a:ea typeface="黑体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199" algn="l"/>
          <a:tab pos="1347479" algn="l"/>
          <a:tab pos="1796760" algn="l"/>
          <a:tab pos="2246039" algn="l"/>
          <a:tab pos="2695320" algn="l"/>
          <a:tab pos="3144600" algn="l"/>
          <a:tab pos="3593879" algn="l"/>
          <a:tab pos="4043159" algn="l"/>
          <a:tab pos="4492439" algn="l"/>
          <a:tab pos="4941359" algn="l"/>
          <a:tab pos="5390640" algn="l"/>
          <a:tab pos="5839919" algn="l"/>
          <a:tab pos="6289200" algn="l"/>
          <a:tab pos="6738479" algn="l"/>
          <a:tab pos="7187760" algn="l"/>
          <a:tab pos="7637039" algn="l"/>
          <a:tab pos="8086320" algn="l"/>
          <a:tab pos="8535599" algn="l"/>
          <a:tab pos="8984880" algn="l"/>
        </a:tabLst>
        <a:defRPr lang="en-US" sz="3200" b="0" i="0" u="none" strike="noStrike" baseline="0">
          <a:ln>
            <a:noFill/>
          </a:ln>
          <a:solidFill>
            <a:srgbClr val="FFCC00"/>
          </a:solidFill>
          <a:latin typeface="黑体" pitchFamily="18"/>
          <a:ea typeface="黑体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 txBox="1">
            <a:spLocks noGrp="1"/>
          </p:cNvSpPr>
          <p:nvPr>
            <p:ph type="title"/>
          </p:nvPr>
        </p:nvSpPr>
        <p:spPr>
          <a:xfrm>
            <a:off x="685800" y="43920"/>
            <a:ext cx="7770959" cy="1460879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>
          <a:xfrm>
            <a:off x="685800" y="1981080"/>
            <a:ext cx="7770959" cy="45262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>
            <a:def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199" algn="l"/>
                <a:tab pos="1347479" algn="l"/>
                <a:tab pos="1796760" algn="l"/>
                <a:tab pos="2246039" algn="l"/>
                <a:tab pos="2695320" algn="l"/>
                <a:tab pos="3144600" algn="l"/>
                <a:tab pos="3593879" algn="l"/>
                <a:tab pos="4043159" algn="l"/>
                <a:tab pos="4492439" algn="l"/>
                <a:tab pos="4941359" algn="l"/>
                <a:tab pos="5390640" algn="l"/>
                <a:tab pos="5839919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599" algn="l"/>
                <a:tab pos="8984880" algn="l"/>
              </a:tabLst>
              <a:defRPr lang="en-US" sz="32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defPPr>
            <a:lvl1pPr marL="342720" marR="0" lvl="0" indent="-34272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342720" algn="l"/>
                <a:tab pos="448920" algn="l"/>
                <a:tab pos="898199" algn="l"/>
                <a:tab pos="1347479" algn="l"/>
                <a:tab pos="1796760" algn="l"/>
                <a:tab pos="2246039" algn="l"/>
                <a:tab pos="2695320" algn="l"/>
                <a:tab pos="3144600" algn="l"/>
                <a:tab pos="3593879" algn="l"/>
                <a:tab pos="4043159" algn="l"/>
                <a:tab pos="4492439" algn="l"/>
                <a:tab pos="4941359" algn="l"/>
                <a:tab pos="5390640" algn="l"/>
                <a:tab pos="5839919" algn="l"/>
                <a:tab pos="6289200" algn="l"/>
                <a:tab pos="6738479" algn="l"/>
                <a:tab pos="7187760" algn="l"/>
                <a:tab pos="7637039" algn="l"/>
                <a:tab pos="8086320" algn="l"/>
                <a:tab pos="8535599" algn="l"/>
                <a:tab pos="8984880" algn="l"/>
              </a:tabLst>
              <a:defRPr lang="en-US" sz="32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1pPr>
            <a:lvl2pPr marL="742680" marR="0" lvl="1" indent="-28548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80" algn="l"/>
                <a:tab pos="898200" algn="l"/>
                <a:tab pos="1347480" algn="l"/>
                <a:tab pos="1796759" algn="l"/>
                <a:tab pos="2246040" algn="l"/>
                <a:tab pos="2694960" algn="l"/>
                <a:tab pos="3144240" algn="l"/>
                <a:tab pos="3593520" algn="l"/>
                <a:tab pos="4042799" algn="l"/>
                <a:tab pos="4492080" algn="l"/>
                <a:tab pos="4941360" algn="l"/>
                <a:tab pos="5390639" algn="l"/>
                <a:tab pos="5839920" algn="l"/>
                <a:tab pos="6289200" algn="l"/>
                <a:tab pos="6738480" algn="l"/>
                <a:tab pos="7187759" algn="l"/>
                <a:tab pos="7637040" algn="l"/>
                <a:tab pos="8086320" algn="l"/>
                <a:tab pos="8535600" algn="l"/>
                <a:tab pos="8984879" algn="l"/>
                <a:tab pos="9434160" algn="l"/>
              </a:tabLst>
              <a:defRPr lang="en-US" sz="28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2pPr>
            <a:lvl3pPr marL="1143000" marR="0" lvl="2" indent="-2286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2999" algn="l"/>
                <a:tab pos="1347479" algn="l"/>
                <a:tab pos="1796759" algn="l"/>
                <a:tab pos="2246039" algn="l"/>
                <a:tab pos="2695318" algn="l"/>
                <a:tab pos="3144598" algn="l"/>
                <a:tab pos="3593878" algn="l"/>
                <a:tab pos="4043159" algn="l"/>
                <a:tab pos="4492439" algn="l"/>
                <a:tab pos="4941719" algn="l"/>
                <a:tab pos="5390999" algn="l"/>
                <a:tab pos="5840278" algn="l"/>
                <a:tab pos="6289558" algn="l"/>
                <a:tab pos="6738838" algn="l"/>
                <a:tab pos="7188118" algn="l"/>
                <a:tab pos="7637398" algn="l"/>
                <a:tab pos="8086678" algn="l"/>
                <a:tab pos="8535959" algn="l"/>
                <a:tab pos="8985238" algn="l"/>
                <a:tab pos="9434159" algn="l"/>
                <a:tab pos="9883438" algn="l"/>
              </a:tabLst>
              <a:defRPr lang="en-US" sz="24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3pPr>
            <a:lvl4pPr marL="1600199" marR="0" lvl="3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60" algn="l"/>
                <a:tab pos="2246040" algn="l"/>
                <a:tab pos="2695319" algn="l"/>
                <a:tab pos="3144600" algn="l"/>
                <a:tab pos="3593880" algn="l"/>
                <a:tab pos="4043160" algn="l"/>
                <a:tab pos="4492439" algn="l"/>
                <a:tab pos="4941720" algn="l"/>
                <a:tab pos="5390999" algn="l"/>
                <a:tab pos="5840279" algn="l"/>
                <a:tab pos="6289559" algn="l"/>
                <a:tab pos="6738839" algn="l"/>
                <a:tab pos="7188120" algn="l"/>
                <a:tab pos="7637399" algn="l"/>
                <a:tab pos="8086680" algn="l"/>
                <a:tab pos="8535959" algn="l"/>
                <a:tab pos="8985240" algn="l"/>
                <a:tab pos="9434159" algn="l"/>
                <a:tab pos="9883440" algn="l"/>
                <a:tab pos="10332720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4pPr>
            <a:lvl5pPr marL="2057400" marR="0" lvl="4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5pPr>
            <a:lvl6pPr marL="2057400" marR="0" lvl="5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6pPr>
            <a:lvl7pPr marL="2057400" marR="0" lvl="6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7pPr>
            <a:lvl8pPr marL="2057400" marR="0" lvl="7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8pPr>
            <a:lvl9pPr marL="2057400" marR="0" lvl="8" indent="-2286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399" algn="l"/>
                <a:tab pos="2246039" algn="l"/>
                <a:tab pos="2695319" algn="l"/>
                <a:tab pos="3144599" algn="l"/>
                <a:tab pos="3593878" algn="l"/>
                <a:tab pos="4043159" algn="l"/>
                <a:tab pos="4492438" algn="l"/>
                <a:tab pos="4941719" algn="l"/>
                <a:tab pos="5390998" algn="l"/>
                <a:tab pos="5840278" algn="l"/>
                <a:tab pos="6289559" algn="l"/>
                <a:tab pos="6738838" algn="l"/>
                <a:tab pos="7188119" algn="l"/>
                <a:tab pos="7637399" algn="l"/>
                <a:tab pos="8086678" algn="l"/>
                <a:tab pos="8535958" algn="l"/>
                <a:tab pos="8985238" algn="l"/>
                <a:tab pos="9434158" algn="l"/>
                <a:tab pos="9883439" algn="l"/>
                <a:tab pos="10332718" algn="l"/>
                <a:tab pos="10781998" algn="l"/>
              </a:tabLst>
              <a:defRPr lang="en-US" sz="2000" b="0" i="0" u="none" strike="noStrike" kern="1200" baseline="0">
                <a:ln>
                  <a:noFill/>
                </a:ln>
                <a:solidFill>
                  <a:srgbClr val="FFCC00"/>
                </a:solidFill>
                <a:latin typeface="黑体" pitchFamily="2"/>
                <a:ea typeface="黑体" pitchFamily="2"/>
                <a:cs typeface="黑体" pitchFamily="2"/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任意多边形 3"/>
          <p:cNvSpPr/>
          <p:nvPr/>
        </p:nvSpPr>
        <p:spPr>
          <a:xfrm>
            <a:off x="685800" y="6248520"/>
            <a:ext cx="190511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124079" y="6248520"/>
            <a:ext cx="289583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4"/>
          </p:nvPr>
        </p:nvSpPr>
        <p:spPr>
          <a:xfrm>
            <a:off x="6553079" y="6248160"/>
            <a:ext cx="1903680" cy="4557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hangingPunct="1">
              <a:lnSpc>
                <a:spcPct val="100000"/>
              </a:lnSpc>
              <a:buNone/>
              <a:tabLst/>
              <a:defRPr lang="en-US" sz="1400" kern="1200">
                <a:solidFill>
                  <a:srgbClr val="FFCC00"/>
                </a:solidFill>
                <a:latin typeface="Arial Black" pitchFamily="18"/>
                <a:ea typeface="宋体" pitchFamily="2"/>
                <a:cs typeface="宋体" pitchFamily="2"/>
              </a:defRPr>
            </a:lvl1pPr>
          </a:lstStyle>
          <a:p>
            <a:pPr lvl="0"/>
            <a:fld id="{D03FFC93-4AE0-48B3-91DE-8D2C8BBAEC9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indent="0" algn="l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599" algn="l"/>
          <a:tab pos="3593880" algn="l"/>
          <a:tab pos="4043159" algn="l"/>
          <a:tab pos="4492440" algn="l"/>
          <a:tab pos="4941719" algn="l"/>
          <a:tab pos="5391000" algn="l"/>
          <a:tab pos="5840279" algn="l"/>
          <a:tab pos="6289560" algn="l"/>
          <a:tab pos="6738840" algn="l"/>
          <a:tab pos="7188119" algn="l"/>
          <a:tab pos="7637399" algn="l"/>
          <a:tab pos="8086679" algn="l"/>
          <a:tab pos="8535960" algn="l"/>
          <a:tab pos="8985239" algn="l"/>
        </a:tabLst>
        <a:defRPr lang="en-US" sz="4400" b="0" i="0" u="none" strike="noStrike" kern="1200" baseline="0">
          <a:ln>
            <a:noFill/>
          </a:ln>
          <a:solidFill>
            <a:srgbClr val="FFFFFF"/>
          </a:solidFill>
          <a:latin typeface="黑体" pitchFamily="18"/>
          <a:ea typeface="黑体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199" algn="l"/>
          <a:tab pos="1347479" algn="l"/>
          <a:tab pos="1796760" algn="l"/>
          <a:tab pos="2246039" algn="l"/>
          <a:tab pos="2695320" algn="l"/>
          <a:tab pos="3144600" algn="l"/>
          <a:tab pos="3593879" algn="l"/>
          <a:tab pos="4043159" algn="l"/>
          <a:tab pos="4492439" algn="l"/>
          <a:tab pos="4941359" algn="l"/>
          <a:tab pos="5390640" algn="l"/>
          <a:tab pos="5839919" algn="l"/>
          <a:tab pos="6289200" algn="l"/>
          <a:tab pos="6738479" algn="l"/>
          <a:tab pos="7187760" algn="l"/>
          <a:tab pos="7637039" algn="l"/>
          <a:tab pos="8086320" algn="l"/>
          <a:tab pos="8535599" algn="l"/>
          <a:tab pos="8984880" algn="l"/>
        </a:tabLst>
        <a:defRPr lang="en-US" sz="3200" b="0" i="0" u="none" strike="noStrike" kern="1200" baseline="0">
          <a:ln>
            <a:noFill/>
          </a:ln>
          <a:solidFill>
            <a:srgbClr val="FFCC00"/>
          </a:solidFill>
          <a:latin typeface="黑体" pitchFamily="18"/>
          <a:ea typeface="黑体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85800" y="1905119"/>
            <a:ext cx="8007479" cy="1082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6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面向对象程序设计</a:t>
            </a:r>
            <a:endParaRPr lang="zh-CN" sz="6000" b="0" i="0" u="none" strike="noStrike" baseline="0">
              <a:ln>
                <a:noFill/>
              </a:ln>
              <a:solidFill>
                <a:srgbClr val="FFFFFF"/>
              </a:solidFill>
              <a:latin typeface="黑体" pitchFamily="18"/>
              <a:ea typeface="黑体" pitchFamily="2"/>
              <a:cs typeface="黑体" pitchFamily="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403279" y="4124160"/>
            <a:ext cx="6400799" cy="17528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ctr" rtl="0" hangingPunct="1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00CC00"/>
                </a:solidFill>
                <a:latin typeface="隶书" pitchFamily="49"/>
                <a:ea typeface="隶书" pitchFamily="49"/>
                <a:cs typeface="隶书" pitchFamily="49"/>
              </a:rPr>
              <a:t>清华大学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CC00"/>
                </a:solidFill>
                <a:latin typeface="隶书" pitchFamily="49"/>
                <a:ea typeface="隶书" pitchFamily="49"/>
                <a:cs typeface="隶书" pitchFamily="49"/>
              </a:rPr>
              <a:t> </a:t>
            </a:r>
            <a:r>
              <a:rPr lang="zh-CN" sz="2800" b="0" i="0" u="none" strike="noStrike" baseline="0">
                <a:ln>
                  <a:noFill/>
                </a:ln>
                <a:solidFill>
                  <a:srgbClr val="00CC00"/>
                </a:solidFill>
                <a:latin typeface="隶书" pitchFamily="49"/>
                <a:ea typeface="隶书" pitchFamily="49"/>
                <a:cs typeface="隶书" pitchFamily="49"/>
              </a:rPr>
              <a:t>计算机科学与技术系</a:t>
            </a:r>
          </a:p>
          <a:p>
            <a:pPr marL="0" marR="0" lvl="0" indent="0" algn="ctr" rtl="0" hangingPunct="1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隶书" pitchFamily="49"/>
                <a:ea typeface="隶书" pitchFamily="49"/>
                <a:cs typeface="隶书" pitchFamily="49"/>
              </a:rPr>
              <a:t>徐明星</a:t>
            </a:r>
            <a:r>
              <a:rPr lang="zh-CN" altLang="en-US" sz="2800" smtClean="0">
                <a:solidFill>
                  <a:srgbClr val="FFFFFF"/>
                </a:solidFill>
                <a:latin typeface="隶书" pitchFamily="49"/>
                <a:ea typeface="隶书" pitchFamily="49"/>
                <a:cs typeface="隶书" pitchFamily="49"/>
              </a:rPr>
              <a:t>、黄震春、姚海龙</a:t>
            </a:r>
            <a:endParaRPr lang="zh-CN" sz="2800" b="0" i="0" u="none" strike="noStrike" baseline="0">
              <a:ln>
                <a:noFill/>
              </a:ln>
              <a:solidFill>
                <a:srgbClr val="FFFFFF"/>
              </a:solidFill>
              <a:latin typeface="隶书" pitchFamily="49"/>
              <a:ea typeface="隶书" pitchFamily="49"/>
              <a:cs typeface="隶书" pitchFamily="49"/>
            </a:endParaRPr>
          </a:p>
          <a:p>
            <a:pPr marL="0" marR="0" lvl="0" indent="0" algn="ctr" rtl="0" hangingPunct="1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800" b="0" i="0" u="none" strike="noStrike" baseline="0" smtClean="0">
                <a:ln>
                  <a:noFill/>
                </a:ln>
                <a:solidFill>
                  <a:srgbClr val="00CC00"/>
                </a:solidFill>
                <a:latin typeface="隶书" pitchFamily="49"/>
                <a:ea typeface="隶书" pitchFamily="49"/>
                <a:cs typeface="隶书" pitchFamily="49"/>
              </a:rPr>
              <a:t>2012</a:t>
            </a:r>
            <a:r>
              <a:rPr lang="zh-CN" sz="2800" b="0" i="0" u="none" strike="noStrike" baseline="0" smtClean="0">
                <a:ln>
                  <a:noFill/>
                </a:ln>
                <a:solidFill>
                  <a:srgbClr val="00CC00"/>
                </a:solidFill>
                <a:latin typeface="隶书" pitchFamily="49"/>
                <a:ea typeface="隶书" pitchFamily="49"/>
                <a:cs typeface="隶书" pitchFamily="49"/>
              </a:rPr>
              <a:t>春</a:t>
            </a:r>
            <a:endParaRPr lang="zh-CN" sz="2800" b="0" i="0" u="none" strike="noStrike" baseline="0">
              <a:ln>
                <a:noFill/>
              </a:ln>
              <a:solidFill>
                <a:srgbClr val="00CC00"/>
              </a:solidFill>
              <a:latin typeface="隶书" pitchFamily="49"/>
              <a:ea typeface="隶书" pitchFamily="49"/>
              <a:cs typeface="隶书" pitchFamily="4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00000" y="704880"/>
            <a:ext cx="2009880" cy="517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不如这样！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75000" y="1403278"/>
            <a:ext cx="5209920" cy="52660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#include &lt;iostream&gt;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void swap(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00FF00"/>
                </a:solidFill>
                <a:uFillTx/>
                <a:latin typeface="Courier New" pitchFamily="18"/>
                <a:ea typeface="方正姚体" pitchFamily="2"/>
                <a:cs typeface="方正姚体" pitchFamily="2"/>
              </a:rPr>
              <a:t>int&amp; a, int&amp; b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	int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tmp =  a;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	a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= 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 	b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= tmp;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mtClean="0"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	</a:t>
            </a:r>
            <a:r>
              <a:rPr lang="en-US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int </a:t>
            </a:r>
            <a:r>
              <a:rPr lang="en-US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a,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 	cin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&gt;&gt; a &gt;&gt;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 	swap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( a,  b);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 	cout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&lt;&lt; a &lt;&lt; ' ' &lt;&lt; b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 	return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619672" y="4437112"/>
            <a:ext cx="6192688" cy="2304256"/>
          </a:xfrm>
          <a:prstGeom prst="roundRect">
            <a:avLst>
              <a:gd name="adj" fmla="val 6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圆角矩形 3"/>
          <p:cNvSpPr/>
          <p:nvPr/>
        </p:nvSpPr>
        <p:spPr>
          <a:xfrm>
            <a:off x="1619672" y="1340768"/>
            <a:ext cx="612104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任意多边形 1"/>
          <p:cNvSpPr/>
          <p:nvPr/>
        </p:nvSpPr>
        <p:spPr>
          <a:xfrm>
            <a:off x="683568" y="188640"/>
            <a:ext cx="8280920" cy="93610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altLang="en-US" sz="40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仿宋" pitchFamily="49" charset="-122"/>
                <a:ea typeface="仿宋" pitchFamily="49" charset="-122"/>
                <a:cs typeface="方正姚体" pitchFamily="2"/>
              </a:rPr>
              <a:t>什么时候</a:t>
            </a:r>
            <a:r>
              <a:rPr lang="zh-CN" altLang="en-US" sz="4000" b="1" i="0" u="none" strike="noStrike" baseline="0" smtClean="0">
                <a:ln>
                  <a:noFill/>
                </a:ln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方正姚体" pitchFamily="2"/>
              </a:rPr>
              <a:t>使用（变量的）</a:t>
            </a:r>
            <a:r>
              <a:rPr lang="zh-CN" sz="40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仿宋" pitchFamily="49" charset="-122"/>
                <a:ea typeface="仿宋" pitchFamily="49" charset="-122"/>
                <a:cs typeface="方正姚体" pitchFamily="2"/>
              </a:rPr>
              <a:t>引用</a:t>
            </a:r>
            <a:r>
              <a:rPr lang="zh-CN" altLang="en-US" sz="4000" b="1" i="0" u="none" strike="noStrike" baseline="0" smtClean="0">
                <a:ln>
                  <a:noFill/>
                </a:ln>
                <a:solidFill>
                  <a:srgbClr val="FF0000"/>
                </a:solidFill>
                <a:latin typeface="仿宋" pitchFamily="49" charset="-122"/>
                <a:ea typeface="仿宋" pitchFamily="49" charset="-122"/>
                <a:cs typeface="方正姚体" pitchFamily="2"/>
              </a:rPr>
              <a:t>？</a:t>
            </a:r>
            <a:endParaRPr lang="zh-CN" sz="4000" b="1" i="0" u="none" strike="noStrike" baseline="0">
              <a:ln>
                <a:noFill/>
              </a:ln>
              <a:solidFill>
                <a:srgbClr val="FF0000"/>
              </a:solidFill>
              <a:latin typeface="仿宋" pitchFamily="49" charset="-122"/>
              <a:ea typeface="仿宋" pitchFamily="49" charset="-122"/>
              <a:cs typeface="方正姚体" pitchFamily="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881359" y="1476359"/>
            <a:ext cx="5859359" cy="5027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// case </a:t>
            </a:r>
            <a:r>
              <a:rPr lang="en-US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1</a:t>
            </a:r>
            <a:r>
              <a:rPr lang="zh-CN" altLang="en-US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　</a:t>
            </a:r>
            <a:r>
              <a:rPr lang="en-US" altLang="zh-CN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[</a:t>
            </a:r>
            <a:r>
              <a:rPr lang="zh-CN" altLang="en-US" sz="1800" b="1" i="0" u="none" strike="noStrike" baseline="0" smtClean="0">
                <a:ln>
                  <a:noFill/>
                </a:ln>
                <a:solidFill>
                  <a:srgbClr val="66FF33"/>
                </a:solidFill>
                <a:latin typeface="华文宋体" pitchFamily="2" charset="-122"/>
                <a:ea typeface="华文宋体" pitchFamily="2" charset="-122"/>
                <a:cs typeface="方正姚体" pitchFamily="2"/>
              </a:rPr>
              <a:t>注意阅读下一页的示例</a:t>
            </a:r>
            <a:r>
              <a:rPr lang="en-US" altLang="zh-CN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]</a:t>
            </a:r>
            <a:endParaRPr lang="en-US" sz="1800" b="1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type_name &amp; var_1 = var2;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1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// case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type_name_1 func_1(type_name_2 &amp; var)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 	// var = ...;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1" i="0" u="none" strike="noStrike" baseline="0" smtClean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       //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... = var;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1" i="0" u="none" strike="noStrike" baseline="0" smtClean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  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	// 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66FF33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1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// case 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type_name &amp; func_2(...)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   //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...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</a:t>
            </a:r>
            <a:r>
              <a:rPr lang="zh-CN" altLang="en-US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　　　</a:t>
            </a:r>
            <a:r>
              <a:rPr lang="en-US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// type_name_var</a:t>
            </a:r>
            <a:r>
              <a:rPr lang="zh-CN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不能</a:t>
            </a:r>
            <a:r>
              <a:rPr lang="zh-CN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是函数中的局部变量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   return </a:t>
            </a: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type_name_var;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912296" y="67328"/>
            <a:ext cx="7404120" cy="6674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FF00"/>
                </a:solidFill>
                <a:latin typeface="黑体" pitchFamily="49"/>
                <a:ea typeface="黑体" pitchFamily="49"/>
                <a:cs typeface="Bitstream Vera Sans Mono" pitchFamily="49"/>
              </a:rPr>
              <a:t>// </a:t>
            </a:r>
            <a:r>
              <a:rPr lang="zh-CN" sz="1800" b="0" i="0" u="none" strike="noStrike" baseline="0">
                <a:ln>
                  <a:noFill/>
                </a:ln>
                <a:solidFill>
                  <a:srgbClr val="00FF00"/>
                </a:solidFill>
                <a:latin typeface="黑体" pitchFamily="49"/>
                <a:ea typeface="黑体" pitchFamily="49"/>
                <a:cs typeface="Bitstream Vera Sans Mono" pitchFamily="49"/>
              </a:rPr>
              <a:t>请问能编译通过吗？如果能编译过，则运行结果是什么？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#include &lt;iostream&gt;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Bitstream Vera Sans Mono" pitchFamily="49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struct type_1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struct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type_2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    struct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type_3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	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int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data_3[10];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	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char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flag;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		} data_2;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		float score;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}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data_1;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bool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is_ok_or_not;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};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int main()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type_1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var_1;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int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&amp; id = var_1.data_1.data_2.data_3[1];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id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= 20110325;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cout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&lt;&lt; var_1.data_1.data_2.data_3[1]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cout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&lt;&lt; id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var_1.data_1.data_2.data_3[1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] = 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2012;</a:t>
            </a: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Bitstream Vera Sans Mono" pitchFamily="49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cout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&lt;&lt; id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    return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Bitstream Vera Sans Mono" pitchFamily="49"/>
                <a:ea typeface="方正姚体" pitchFamily="2"/>
                <a:cs typeface="方正姚体" pitchFamily="2"/>
              </a:rPr>
              <a:t>}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7863811" y="23760"/>
            <a:ext cx="1245959" cy="517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思考题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332656"/>
            <a:ext cx="8352928" cy="6124754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#include &lt;iostream&gt;</a:t>
            </a: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#include &lt;string&gt;</a:t>
            </a: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endParaRPr lang="en-US" sz="28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class person {</a:t>
            </a: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  string name;</a:t>
            </a: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public:</a:t>
            </a: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  person(string nm = "zhang-san") </a:t>
            </a:r>
            <a:endParaRPr lang="en-US" sz="280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: 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name(nm) {}</a:t>
            </a: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  void print() </a:t>
            </a:r>
            <a:endParaRPr lang="en-US" sz="2800" smtClean="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	{ 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cout &lt;&lt; name &lt;&lt; endl; }</a:t>
            </a:r>
          </a:p>
          <a:p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string&amp; tell_me_your_name() </a:t>
            </a:r>
            <a:endParaRPr lang="en-US" sz="2800" smtClean="0">
              <a:solidFill>
                <a:srgbClr val="FFFF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smtClean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	{ </a:t>
            </a:r>
            <a:r>
              <a:rPr lang="en-US" sz="280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return name; }</a:t>
            </a:r>
          </a:p>
          <a:p>
            <a:r>
              <a:rPr lang="en-US" sz="2800" smtClean="0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};</a:t>
            </a:r>
            <a:endParaRPr lang="en-US" sz="2800">
              <a:solidFill>
                <a:schemeClr val="bg1">
                  <a:lumMod val="9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7863811" y="23760"/>
            <a:ext cx="1245959" cy="517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思考题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451693"/>
            <a:ext cx="8640960" cy="6001643"/>
          </a:xfrm>
          <a:prstGeom prst="rect">
            <a:avLst/>
          </a:prstGeom>
          <a:ln>
            <a:solidFill>
              <a:srgbClr val="00B050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main()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person p1, p2("Li-Si");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p1.print();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p2.print();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cout &lt;&lt; p1.tell_me_your_name() &lt;&lt; endl</a:t>
            </a:r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240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p1.tell_me_your_name() = "Zhao Liu @ Tsinghua";</a:t>
            </a:r>
          </a:p>
          <a:p>
            <a:endParaRPr lang="en-US" sz="2400" smtClean="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smtClean="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cout &lt;&lt; p1.tell_me_your_name() &lt;&lt; endl;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p1.print();</a:t>
            </a:r>
          </a:p>
          <a:p>
            <a:endParaRPr lang="en-US" sz="2400">
              <a:solidFill>
                <a:schemeClr val="bg1">
                  <a:lumMod val="8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sz="2400">
                <a:solidFill>
                  <a:schemeClr val="bg1">
                    <a:lumMod val="8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36719" y="3455640"/>
            <a:ext cx="5780160" cy="39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zh-CN" sz="2000" b="0" i="0" u="none" strike="noStrike" baseline="0">
                <a:ln>
                  <a:noFill/>
                </a:ln>
                <a:solidFill>
                  <a:srgbClr val="00FF00"/>
                </a:solidFill>
                <a:latin typeface="DFKai-SB" pitchFamily="65"/>
                <a:ea typeface="DFKai-SB" pitchFamily="65"/>
                <a:cs typeface="AR PL UKai CN" pitchFamily="2"/>
              </a:rPr>
              <a:t>如何利用一个已有的对象，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DFKai-SB" pitchFamily="65"/>
                <a:ea typeface="DFKai-SB" pitchFamily="65"/>
                <a:cs typeface="AR PL UKai CN" pitchFamily="2"/>
              </a:rPr>
              <a:t>复制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00FF00"/>
                </a:solidFill>
                <a:latin typeface="DFKai-SB" pitchFamily="65"/>
                <a:ea typeface="DFKai-SB" pitchFamily="65"/>
                <a:cs typeface="AR PL UKai CN" pitchFamily="2"/>
              </a:rPr>
              <a:t>出一个新的对象？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364119" y="2600639"/>
            <a:ext cx="4295879" cy="63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49"/>
                <a:ea typeface="黑体" pitchFamily="49"/>
                <a:cs typeface="文泉驿微米黑" pitchFamily="2"/>
              </a:rPr>
              <a:t>对象的“繁衍生息”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39552" y="188280"/>
            <a:ext cx="8134199" cy="1462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altLang="en-US" sz="36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真“繁衍”：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从</a:t>
            </a:r>
            <a:r>
              <a:rPr lang="zh-CN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旧对象复制出新对象的构造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函数</a:t>
            </a:r>
            <a:r>
              <a:rPr lang="zh-CN" altLang="en-US" sz="3600"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 </a:t>
            </a:r>
            <a:r>
              <a:rPr lang="en-US" sz="36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—— 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黑体" pitchFamily="18"/>
                <a:ea typeface="黑体" pitchFamily="2"/>
                <a:cs typeface="黑体" pitchFamily="2"/>
              </a:rPr>
              <a:t>拷贝</a:t>
            </a:r>
            <a:r>
              <a:rPr lang="zh-CN" sz="3600" b="0" i="0" u="none" strike="noStrike" baseline="0">
                <a:ln>
                  <a:noFill/>
                </a:ln>
                <a:solidFill>
                  <a:srgbClr val="FFFF00"/>
                </a:solidFill>
                <a:latin typeface="黑体" pitchFamily="18"/>
                <a:ea typeface="黑体" pitchFamily="2"/>
                <a:cs typeface="黑体" pitchFamily="2"/>
              </a:rPr>
              <a:t>构造函数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050247"/>
            <a:ext cx="8280447" cy="4115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声明形式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    class_name (const class_name&amp;);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DFKai-SB" pitchFamily="65"/>
              <a:ea typeface="DFKai-SB" pitchFamily="65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altLang="zh-CN" sz="2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* </a:t>
            </a:r>
            <a:r>
              <a:rPr lang="zh-CN" sz="2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使用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const</a:t>
            </a: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是表明构造函数不会改变传入的参数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altLang="zh-CN" sz="2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* </a:t>
            </a:r>
            <a:r>
              <a:rPr lang="zh-CN" sz="2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使用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&amp;</a:t>
            </a: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是因为不能再使用传值方式（若传值参又需要用到拷贝构造函数的调用）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altLang="zh-CN" sz="2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* </a:t>
            </a:r>
            <a:r>
              <a:rPr lang="zh-CN" sz="28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使用</a:t>
            </a: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类的名字作为参数的类型，是因为它正是已有对象（用来复制新对象）的类型！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7254348" y="6337441"/>
            <a:ext cx="1903319" cy="520559"/>
          </a:xfrm>
        </p:spPr>
        <p:txBody>
          <a:bodyPr/>
          <a:lstStyle/>
          <a:p>
            <a:pPr lvl="0" algn="r"/>
            <a:fld id="{60EA4CE9-7FCD-4C1C-9627-73E69BDE8AA8}" type="slidenum">
              <a:rPr lang="en-US" smtClean="0"/>
              <a:pPr lvl="0" algn="r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9920" y="2780928"/>
            <a:ext cx="6768464" cy="63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一定</a:t>
            </a:r>
            <a:r>
              <a:rPr lang="en-US" alt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 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要</a:t>
            </a:r>
            <a:r>
              <a:rPr lang="en-US" alt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 </a:t>
            </a:r>
            <a:r>
              <a:rPr lang="zh-CN" altLang="en-US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定义 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拷贝构造</a:t>
            </a:r>
            <a:r>
              <a:rPr lang="en-US" alt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 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函数</a:t>
            </a:r>
            <a:r>
              <a:rPr lang="en-US" alt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 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吗</a:t>
            </a:r>
            <a:r>
              <a:rPr lang="en-US" alt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 </a:t>
            </a:r>
            <a:r>
              <a:rPr lang="zh-CN" sz="36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华文彩云" pitchFamily="2" charset="-122"/>
                <a:ea typeface="华文彩云" pitchFamily="2" charset="-122"/>
                <a:cs typeface="文泉驿微米黑" pitchFamily="2"/>
              </a:rPr>
              <a:t>？</a:t>
            </a:r>
            <a:endParaRPr lang="zh-CN" sz="3600" b="0" i="0" u="none" strike="noStrike" baseline="0">
              <a:ln>
                <a:noFill/>
              </a:ln>
              <a:solidFill>
                <a:srgbClr val="FFFF00"/>
              </a:solidFill>
              <a:latin typeface="华文彩云" pitchFamily="2" charset="-122"/>
              <a:ea typeface="华文彩云" pitchFamily="2" charset="-122"/>
              <a:cs typeface="文泉驿微米黑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54119" y="549360"/>
            <a:ext cx="7038719" cy="58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CC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#include &lt;fstream&gt;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#include &lt;string&gt;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ofstream out("HowMany.out");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0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class HowMany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static int objectCount;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public: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HowMany() { objectCount++;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static void print(const string&amp; msg = "")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if (msg.size() != 0) out &lt;&lt; msg &lt;&lt; ": ";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out &lt;&lt; "objectCount = 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     &lt;&lt; objectCount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~HowMany()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objectCount--;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print("~HowMany()");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};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546119" y="1125359"/>
            <a:ext cx="857159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338120" y="189360"/>
            <a:ext cx="6886440" cy="527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CC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int HowMany::objectCount =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0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// Pass and return BY VALUE: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HowMany f(HowMany x)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x.print("x argument inside f()");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return x;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0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HowMany h;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HowMany::print("after construction of h");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HowMany h2 = f(h);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HowMany::print("after call to f()");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return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041560" y="5805360"/>
            <a:ext cx="5270759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注意学习掌握示例中的用类的静态数据成员对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类的所有对象进行计数跟踪的技术手段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32656"/>
            <a:ext cx="376776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97152"/>
            <a:ext cx="74485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直角三角形 1"/>
          <p:cNvSpPr/>
          <p:nvPr/>
        </p:nvSpPr>
        <p:spPr>
          <a:xfrm rot="10800000">
            <a:off x="8269560" y="16047"/>
            <a:ext cx="864096" cy="792088"/>
          </a:xfrm>
          <a:prstGeom prst="rtTriangl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44440" y="907919"/>
            <a:ext cx="8715239" cy="4786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99FF33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after construction of h: objectCount =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x argument inside f(): objectCount =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~HowMany(): objectCount = 0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after call to f(): objectCount = 0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~HowMany(): objectCount = -1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8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~HowMany(): objectCount = -2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3422160" y="173160"/>
            <a:ext cx="1600920" cy="52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E1F08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运行结果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661080" y="4148279"/>
            <a:ext cx="1400039" cy="1556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9600" b="0" i="0" u="none" strike="noStrike" baseline="0">
                <a:ln>
                  <a:noFill/>
                </a:ln>
                <a:solidFill>
                  <a:srgbClr val="FF0066"/>
                </a:solidFill>
                <a:latin typeface="Courier New" pitchFamily="18"/>
                <a:ea typeface="方正姚体" pitchFamily="2"/>
                <a:cs typeface="方正姚体" pitchFamily="2"/>
              </a:rPr>
              <a:t>？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46319" y="6005519"/>
            <a:ext cx="6927479" cy="5205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为什么构造了对象，却没有调用构造函数？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77200" y="836279"/>
            <a:ext cx="8229599" cy="531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083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3200" b="0" i="0" u="none" strike="noStrike" baseline="0">
              <a:ln>
                <a:noFill/>
              </a:ln>
              <a:solidFill>
                <a:srgbClr val="FFCC00"/>
              </a:solidFill>
              <a:latin typeface="黑体" pitchFamily="18"/>
              <a:ea typeface="黑体" pitchFamily="2"/>
              <a:cs typeface="黑体" pitchFamily="2"/>
            </a:endParaRPr>
          </a:p>
          <a:p>
            <a:pPr marL="0" marR="0" lvl="1" indent="0" algn="l" rtl="0" hangingPunct="1">
              <a:lnSpc>
                <a:spcPct val="100000"/>
              </a:lnSpc>
              <a:spcBef>
                <a:spcPts val="981"/>
              </a:spcBef>
              <a:spcAft>
                <a:spcPts val="567"/>
              </a:spcAft>
              <a:buClr>
                <a:srgbClr val="FE1F08"/>
              </a:buClr>
              <a:buSzPct val="100000"/>
              <a:buFont typeface="黑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以传值方式传递一个对象给函数作参数，该函数在被调用时，通过参数接受的对象将会被创建一个“副本”，调用了拷贝构造函数，如：</a:t>
            </a:r>
          </a:p>
          <a:p>
            <a:pPr marL="0" marR="0" lvl="2" indent="0" algn="l" rtl="0" hangingPunct="1">
              <a:lnSpc>
                <a:spcPct val="100000"/>
              </a:lnSpc>
              <a:spcBef>
                <a:spcPts val="882"/>
              </a:spcBef>
              <a:spcAft>
                <a:spcPts val="567"/>
              </a:spcAft>
              <a:buClr>
                <a:srgbClr val="FFCC00"/>
              </a:buClr>
              <a:buSzPct val="100000"/>
              <a:buFont typeface="黑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howmany h2 =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FF0000"/>
                </a:solidFill>
                <a:latin typeface="黑体" pitchFamily="18"/>
                <a:ea typeface="黑体" pitchFamily="2"/>
                <a:cs typeface="黑体" pitchFamily="2"/>
              </a:rPr>
              <a:t>f(h);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981"/>
              </a:spcBef>
              <a:spcAft>
                <a:spcPts val="567"/>
              </a:spcAft>
              <a:buClr>
                <a:srgbClr val="FE1F08"/>
              </a:buClr>
              <a:buSzPct val="100000"/>
              <a:buFont typeface="黑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函数返回对象时，是从已有对象创建一个新的对象，调用了拷贝构造函数，如对象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h2</a:t>
            </a:r>
            <a:r>
              <a:rPr lang="zh-CN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就是由函数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f()</a:t>
            </a:r>
            <a:r>
              <a:rPr lang="zh-CN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的返回值创建的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981"/>
              </a:spcBef>
              <a:spcAft>
                <a:spcPts val="567"/>
              </a:spcAft>
              <a:buClr>
                <a:srgbClr val="FE1F08"/>
              </a:buClr>
              <a:buSzPct val="100000"/>
              <a:buFont typeface="黑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而在上例的设计目标中，对任何新对象都要计数——即便是从旧对象创建新对象，也要如此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981"/>
              </a:spcBef>
              <a:spcAft>
                <a:spcPts val="567"/>
              </a:spcAft>
              <a:buNone/>
              <a:tabLst>
                <a:tab pos="-28332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必须自定义拷贝构造函数以解决上述问题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685800" y="44280"/>
            <a:ext cx="7772399" cy="1462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44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“</a:t>
            </a:r>
            <a:r>
              <a:rPr lang="zh-CN" sz="44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漏网之鱼”在哪里？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080000" y="431999"/>
            <a:ext cx="6886080" cy="61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0066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#include &lt;fstream&gt;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#include &lt;string&gt;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ofstream out("HowMany2.out");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class HowMany2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string name; </a:t>
            </a:r>
            <a:r>
              <a:rPr lang="en-US" sz="1600" b="0" i="1" u="none" strike="noStrike" baseline="0">
                <a:ln>
                  <a:noFill/>
                </a:ln>
                <a:solidFill>
                  <a:srgbClr val="99FF33"/>
                </a:solidFill>
                <a:latin typeface="Courier New" pitchFamily="18"/>
                <a:ea typeface="宋体" pitchFamily="2"/>
                <a:cs typeface="宋体" pitchFamily="2"/>
              </a:rPr>
              <a:t>// Object identifier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static int objectCount;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public: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HowMany2(const string&amp; id = "")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 : name(id)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++objectCount;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print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("HowMany2()");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~HowMany2()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--objectCount;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    print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("~HowMany2()");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44159" y="367920"/>
            <a:ext cx="6642719" cy="5204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0066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// The copy-constructor: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HowMany2(const HowMany2&amp; h)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: name(h.name)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name += " copy";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++objectCount;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print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("HowMany2(const HowMany2&amp;)");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void print(const string&amp; msg = "") const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if(msg.size() != 0)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   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out &lt;&lt; msg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      out &lt;&lt; '\t' &lt;&lt; name &lt;&lt; ":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"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          &lt;&lt; "objectCount = 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"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 &lt;&lt; objectCount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// END OF CLASS DEF.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6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23599" y="440639"/>
            <a:ext cx="6352920" cy="585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int HowMany2::objectCount =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// Pass and return BY VALUE: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HowMany2 f(HowMany2 x)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x.print("x argument inside f()");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out &lt;&lt; "Returning from f()"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return x;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HowMany2 h("h");</a:t>
            </a:r>
            <a:r>
              <a:rPr lang="zh-CN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　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out &lt;&lt; "Entering f()"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HowMany2 h2 = f(h);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h2.print("h2 after call to f()");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out &lt;&lt; "Call f(), no return value"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f(h);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out &lt;&lt; "After call to f()"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return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11120" y="1125359"/>
            <a:ext cx="8604359" cy="527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HowMany2()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h: objectCount = 1</a:t>
            </a:r>
            <a:r>
              <a:rPr lang="zh-CN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　　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Entering f()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HowMany2(const HowMany2&amp;)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copy: objectCount =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x argument inside f()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copy: objectCount =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Returning from f()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HowMany2(const HowMany2&amp;)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 copy: objectCount = 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~HowMany2()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copy: objectCount =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h2 after call to f()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99FF33"/>
                </a:solidFill>
                <a:latin typeface="Courier New" pitchFamily="18"/>
                <a:ea typeface="宋体" pitchFamily="2"/>
                <a:cs typeface="宋体" pitchFamily="2"/>
              </a:rPr>
              <a:t>h copy copy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: objectCount =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Call f(), no return value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HowMany2(const HowMany2&amp;)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copy: objectCount = 3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3517920" y="476279"/>
            <a:ext cx="200951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00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仿宋_GB2312" pitchFamily="49"/>
                <a:ea typeface="仿宋_GB2312" pitchFamily="49"/>
                <a:cs typeface="仿宋_GB2312" pitchFamily="49"/>
              </a:rPr>
              <a:t>程序运行结果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12920" y="2131919"/>
            <a:ext cx="4895640" cy="576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FFFF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370479" y="2200319"/>
            <a:ext cx="323496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将实参拷贝到函数的形参中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411120" y="3645000"/>
            <a:ext cx="540072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FFFF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100840" y="3213000"/>
            <a:ext cx="380628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形参当返回值，直接拷贝构造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h2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411120" y="4220999"/>
            <a:ext cx="5400720" cy="576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FFFF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815080" y="4398839"/>
            <a:ext cx="172728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形参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x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被析构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5041800" y="2876400"/>
            <a:ext cx="2645999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66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形参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x</a:t>
            </a: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是从实参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h</a:t>
            </a: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拷贝来的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5822640" y="3860639"/>
            <a:ext cx="2629439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66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返回值是从形参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x</a:t>
            </a: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拷贝来的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5800680" y="5084639"/>
            <a:ext cx="3165479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66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h2</a:t>
            </a: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就是函数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f()</a:t>
            </a: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中构造的返回值</a:t>
            </a:r>
          </a:p>
        </p:txBody>
      </p:sp>
      <p:sp>
        <p:nvSpPr>
          <p:cNvPr id="13" name="直接连接符 12"/>
          <p:cNvSpPr/>
          <p:nvPr/>
        </p:nvSpPr>
        <p:spPr>
          <a:xfrm>
            <a:off x="8028000" y="4149719"/>
            <a:ext cx="1440" cy="934920"/>
          </a:xfrm>
          <a:prstGeom prst="line">
            <a:avLst/>
          </a:prstGeom>
          <a:noFill/>
          <a:ln w="38160">
            <a:solidFill>
              <a:srgbClr val="99FF33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075279" y="5911919"/>
            <a:ext cx="323496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将实参拷贝到函数的形参中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11280" y="1341359"/>
            <a:ext cx="8532719" cy="4667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x argument inside f()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copy: objectCount = 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Returning from f()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HowMany2(const HowMany2&amp;)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 copy: objectCount = 4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~HowMany2()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copy: objectCount = 3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~HowMany2()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 copy: objectCount = 2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After call to f()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~HowMany2()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 copy copy: objectCount = 1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~HowMany2()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h: objectCount = 0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000" b="1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3517920" y="477719"/>
            <a:ext cx="2009519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00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400" b="0" i="0" u="none" strike="noStrike" baseline="0">
                <a:ln>
                  <a:noFill/>
                </a:ln>
                <a:solidFill>
                  <a:srgbClr val="FFFF00"/>
                </a:solidFill>
                <a:latin typeface="仿宋_GB2312" pitchFamily="49"/>
                <a:ea typeface="仿宋_GB2312" pitchFamily="49"/>
                <a:cs typeface="仿宋_GB2312" pitchFamily="49"/>
              </a:rPr>
              <a:t>程序运行结果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611280" y="2936879"/>
            <a:ext cx="4608360" cy="576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FFFF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303519" y="2997360"/>
            <a:ext cx="171684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形参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X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被析构</a:t>
            </a:r>
          </a:p>
        </p:txBody>
      </p:sp>
      <p:sp>
        <p:nvSpPr>
          <p:cNvPr id="6" name="任意多边形 5"/>
          <p:cNvSpPr/>
          <p:nvPr/>
        </p:nvSpPr>
        <p:spPr>
          <a:xfrm>
            <a:off x="611280" y="3564000"/>
            <a:ext cx="5329080" cy="5763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8440">
            <a:solidFill>
              <a:srgbClr val="FFFF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954399" y="3557520"/>
            <a:ext cx="3085200" cy="862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 w="9360">
            <a:solidFill>
              <a:srgbClr val="FF0066"/>
            </a:solidFill>
            <a:custDash>
              <a:ds d="400000" sp="100000"/>
            </a:custDash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在函数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f()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中构造的返回值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是临时对象，立即被析构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5940000" y="2349359"/>
            <a:ext cx="1453319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方正姚体" pitchFamily="18"/>
                <a:ea typeface="方正姚体" pitchFamily="2"/>
                <a:cs typeface="方正姚体" pitchFamily="2"/>
              </a:rPr>
              <a:t>构造返回值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5938919" y="4724279"/>
            <a:ext cx="2143080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66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第二个对象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h2</a:t>
            </a: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被析构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4599000" y="5300639"/>
            <a:ext cx="2021399" cy="337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0066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第一个对象</a:t>
            </a:r>
            <a:r>
              <a:rPr lang="en-US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h</a:t>
            </a:r>
            <a:r>
              <a:rPr lang="zh-CN" sz="16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被析构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755639" y="1727280"/>
            <a:ext cx="7559639" cy="2952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sz="3200" b="0" i="0" u="none" strike="noStrike" baseline="0">
                <a:ln>
                  <a:noFill/>
                </a:ln>
                <a:solidFill>
                  <a:srgbClr val="00FF00"/>
                </a:solidFill>
                <a:latin typeface="黑体" pitchFamily="49"/>
                <a:ea typeface="黑体" pitchFamily="49"/>
                <a:cs typeface="文泉驿微米黑" pitchFamily="2"/>
              </a:rPr>
              <a:t>通过在源程序中的一些关键点处输出各种不同的提示信息，可以获得关于程序运行的详细情况。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endParaRPr lang="en-US" sz="2800" b="0" i="0" u="none" strike="noStrike" baseline="0">
              <a:ln>
                <a:noFill/>
              </a:ln>
              <a:solidFill>
                <a:srgbClr val="00FF00"/>
              </a:solidFill>
              <a:latin typeface="黑体" pitchFamily="49"/>
              <a:ea typeface="黑体" pitchFamily="49"/>
              <a:cs typeface="文泉驿微米黑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sz="3200" b="0" i="0" u="none" strike="noStrike" baseline="0">
                <a:ln>
                  <a:noFill/>
                </a:ln>
                <a:solidFill>
                  <a:srgbClr val="00FF00"/>
                </a:solidFill>
                <a:latin typeface="黑体" pitchFamily="49"/>
                <a:ea typeface="黑体" pitchFamily="49"/>
                <a:cs typeface="文泉驿微米黑" pitchFamily="2"/>
              </a:rPr>
              <a:t>这既是帮助理解知识、解决疑问的方法，也是调试程序错误</a:t>
            </a:r>
            <a:r>
              <a:rPr lang="en-US" sz="3200" b="0" i="0" u="none" strike="noStrike" baseline="0">
                <a:ln>
                  <a:noFill/>
                </a:ln>
                <a:solidFill>
                  <a:srgbClr val="00FF00"/>
                </a:solidFill>
                <a:latin typeface="黑体" pitchFamily="49"/>
                <a:ea typeface="黑体" pitchFamily="49"/>
                <a:cs typeface="文泉驿微米黑" pitchFamily="2"/>
              </a:rPr>
              <a:t>(BUG)</a:t>
            </a:r>
            <a:r>
              <a:rPr lang="zh-CN" sz="3200" b="0" i="0" u="none" strike="noStrike" baseline="0">
                <a:ln>
                  <a:noFill/>
                </a:ln>
                <a:solidFill>
                  <a:srgbClr val="00FF00"/>
                </a:solidFill>
                <a:latin typeface="黑体" pitchFamily="49"/>
                <a:ea typeface="黑体" pitchFamily="49"/>
                <a:cs typeface="文泉驿微米黑" pitchFamily="2"/>
              </a:rPr>
              <a:t>的有力方法。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269079" y="1070999"/>
            <a:ext cx="4858919" cy="17872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type_name func(type_name c)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</a:t>
            </a:r>
            <a:r>
              <a:rPr lang="zh-CN" altLang="en-US" sz="2000" b="1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　</a:t>
            </a:r>
            <a:r>
              <a:rPr lang="en-US" sz="2000" b="1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type_name 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tmp;	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	</a:t>
            </a:r>
            <a:r>
              <a:rPr lang="zh-CN" altLang="en-US" sz="2000" b="1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　</a:t>
            </a:r>
            <a:r>
              <a:rPr lang="en-US" sz="2000" b="1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return </a:t>
            </a: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tmp;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1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</a:t>
            </a:r>
          </a:p>
        </p:txBody>
      </p:sp>
      <p:sp>
        <p:nvSpPr>
          <p:cNvPr id="3" name="直接连接符 2"/>
          <p:cNvSpPr/>
          <p:nvPr/>
        </p:nvSpPr>
        <p:spPr>
          <a:xfrm flipV="1">
            <a:off x="5436359" y="1356480"/>
            <a:ext cx="1441" cy="1444680"/>
          </a:xfrm>
          <a:prstGeom prst="line">
            <a:avLst/>
          </a:prstGeom>
          <a:noFill/>
          <a:ln w="28440">
            <a:solidFill>
              <a:srgbClr val="33CC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891600" y="2845800"/>
            <a:ext cx="3076199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1 copy construction</a:t>
            </a:r>
          </a:p>
        </p:txBody>
      </p:sp>
      <p:sp>
        <p:nvSpPr>
          <p:cNvPr id="5" name="直接连接符 4"/>
          <p:cNvSpPr/>
          <p:nvPr/>
        </p:nvSpPr>
        <p:spPr>
          <a:xfrm flipV="1">
            <a:off x="3347279" y="1788479"/>
            <a:ext cx="1441" cy="1803241"/>
          </a:xfrm>
          <a:prstGeom prst="line">
            <a:avLst/>
          </a:prstGeom>
          <a:noFill/>
          <a:ln w="28440">
            <a:solidFill>
              <a:srgbClr val="33CC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572479" y="3590640"/>
            <a:ext cx="353340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2 default construction</a:t>
            </a:r>
          </a:p>
        </p:txBody>
      </p:sp>
      <p:sp>
        <p:nvSpPr>
          <p:cNvPr id="7" name="直接连接符 6"/>
          <p:cNvSpPr/>
          <p:nvPr/>
        </p:nvSpPr>
        <p:spPr>
          <a:xfrm flipV="1">
            <a:off x="3707639" y="2293200"/>
            <a:ext cx="1441" cy="2019240"/>
          </a:xfrm>
          <a:prstGeom prst="line">
            <a:avLst/>
          </a:prstGeom>
          <a:noFill/>
          <a:ln w="28440">
            <a:solidFill>
              <a:srgbClr val="33CC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1608840" y="4317480"/>
            <a:ext cx="612432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FF"/>
          </a:solidFill>
          <a:ln w="126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3 copy construction for return from tmp</a:t>
            </a:r>
          </a:p>
        </p:txBody>
      </p:sp>
      <p:sp>
        <p:nvSpPr>
          <p:cNvPr id="9" name="任意多边形 8"/>
          <p:cNvSpPr/>
          <p:nvPr/>
        </p:nvSpPr>
        <p:spPr>
          <a:xfrm>
            <a:off x="1604160" y="5103360"/>
            <a:ext cx="3381120" cy="862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0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4 destruction for tmp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5 destruction for c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1591199" y="6360840"/>
            <a:ext cx="3838320" cy="398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333FF"/>
          </a:solidFill>
          <a:ln w="126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6 destruction for return</a:t>
            </a:r>
          </a:p>
        </p:txBody>
      </p:sp>
      <p:sp>
        <p:nvSpPr>
          <p:cNvPr id="11" name="直接连接符 10"/>
          <p:cNvSpPr/>
          <p:nvPr/>
        </p:nvSpPr>
        <p:spPr>
          <a:xfrm flipV="1">
            <a:off x="2483640" y="2796840"/>
            <a:ext cx="1440" cy="2308319"/>
          </a:xfrm>
          <a:prstGeom prst="line">
            <a:avLst/>
          </a:prstGeom>
          <a:noFill/>
          <a:ln w="28440">
            <a:solidFill>
              <a:srgbClr val="33CC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12" name="直接连接符 11"/>
          <p:cNvSpPr/>
          <p:nvPr/>
        </p:nvSpPr>
        <p:spPr>
          <a:xfrm flipV="1">
            <a:off x="2195999" y="1356480"/>
            <a:ext cx="1800" cy="4971960"/>
          </a:xfrm>
          <a:prstGeom prst="line">
            <a:avLst/>
          </a:prstGeom>
          <a:noFill/>
          <a:ln w="28440">
            <a:solidFill>
              <a:srgbClr val="33CC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611999" y="3806280"/>
            <a:ext cx="287280" cy="2737079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noFill/>
          <a:ln w="9360">
            <a:solidFill>
              <a:srgbClr val="99FF33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54360" y="41400"/>
            <a:ext cx="8645613" cy="78701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3366"/>
          </a:solidFill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思考题：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如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下定义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的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函数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被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调用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时，对象的生成、复制、析构的次序是这样的吗？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27639" y="3420000"/>
            <a:ext cx="972360" cy="3240000"/>
          </a:xfrm>
          <a:prstGeom prst="rect">
            <a:avLst/>
          </a:prstGeom>
          <a:noFill/>
          <a:ln>
            <a:noFill/>
          </a:ln>
        </p:spPr>
        <p:txBody>
          <a:bodyPr vert="eaVert" lIns="90000" tIns="45000" rIns="90000" bIns="450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sz="2600">
                <a:solidFill>
                  <a:srgbClr val="00FF00"/>
                </a:solidFill>
                <a:latin typeface="DFKai-SB" pitchFamily="65"/>
                <a:ea typeface="DFKai-SB" pitchFamily="65"/>
              </a:defRPr>
            </a:pPr>
            <a:r>
              <a:rPr lang="zh-CN" sz="2600" b="0" i="0" u="none" strike="noStrike" baseline="0">
                <a:ln>
                  <a:noFill/>
                </a:ln>
                <a:solidFill>
                  <a:srgbClr val="00FF00"/>
                </a:solidFill>
                <a:latin typeface="DFKai-SB" pitchFamily="65"/>
                <a:ea typeface="DFKai-SB" pitchFamily="65"/>
                <a:cs typeface="方正姚体" pitchFamily="2"/>
              </a:rPr>
              <a:t>使用前面学过的方法来解决上面的疑问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359" y="2880000"/>
            <a:ext cx="2596319" cy="333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b="1">
                <a:latin typeface="DFKai-SB" pitchFamily="65"/>
                <a:ea typeface="DFKai-SB" pitchFamily="65"/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Q</a:t>
            </a:r>
            <a:r>
              <a:rPr lang="zh-CN" sz="1600" b="1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：咦！这页怎么是空的？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800" y="3266280"/>
            <a:ext cx="1362240" cy="333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b="1">
                <a:latin typeface="DFKai-SB" pitchFamily="65"/>
                <a:ea typeface="DFKai-SB" pitchFamily="65"/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E6FF00"/>
                </a:solidFill>
                <a:latin typeface="DFKai-SB" pitchFamily="65"/>
                <a:ea typeface="DFKai-SB" pitchFamily="65"/>
                <a:cs typeface="方正姚体" pitchFamily="2"/>
              </a:rPr>
              <a:t>A</a:t>
            </a:r>
            <a:r>
              <a:rPr lang="zh-CN" sz="1600" b="1" i="0" u="none" strike="noStrike" baseline="0">
                <a:ln>
                  <a:noFill/>
                </a:ln>
                <a:solidFill>
                  <a:srgbClr val="E6FF00"/>
                </a:solidFill>
                <a:latin typeface="DFKai-SB" pitchFamily="65"/>
                <a:ea typeface="DFKai-SB" pitchFamily="65"/>
                <a:cs typeface="方正姚体" pitchFamily="2"/>
              </a:rPr>
              <a:t>：</a:t>
            </a:r>
            <a:r>
              <a:rPr lang="zh-CN" sz="1600" b="1" i="0" u="none" strike="noStrike" baseline="0">
                <a:ln>
                  <a:noFill/>
                </a:ln>
                <a:solidFill>
                  <a:srgbClr val="FFFF00"/>
                </a:solidFill>
                <a:latin typeface="DFKai-SB" pitchFamily="65"/>
                <a:ea typeface="DFKai-SB" pitchFamily="65"/>
                <a:cs typeface="方正姚体" pitchFamily="2"/>
              </a:rPr>
              <a:t>你说呢</a:t>
            </a:r>
            <a:r>
              <a:rPr lang="zh-CN" sz="1600" b="1" i="0" u="none" strike="noStrike" baseline="0">
                <a:ln>
                  <a:noFill/>
                </a:ln>
                <a:solidFill>
                  <a:srgbClr val="E6FF00"/>
                </a:solidFill>
                <a:latin typeface="DFKai-SB" pitchFamily="65"/>
                <a:ea typeface="DFKai-SB" pitchFamily="65"/>
                <a:cs typeface="方正姚体" pitchFamily="2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59841"/>
            <a:ext cx="504056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2091"/>
            <a:ext cx="20955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直角三角形 3"/>
          <p:cNvSpPr/>
          <p:nvPr/>
        </p:nvSpPr>
        <p:spPr>
          <a:xfrm rot="10800000">
            <a:off x="8269560" y="16047"/>
            <a:ext cx="864096" cy="792088"/>
          </a:xfrm>
          <a:prstGeom prst="rtTriangl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95280" y="2176952"/>
            <a:ext cx="8507520" cy="4132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FF3399"/>
              </a:buClr>
              <a:buSzPct val="100000"/>
              <a:buFont typeface="黑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altLang="en-US" sz="2600" smtClean="0">
                <a:solidFill>
                  <a:srgbClr val="FFFFFF"/>
                </a:solidFill>
                <a:latin typeface="標楷體" pitchFamily="17"/>
                <a:ea typeface="標楷體" pitchFamily="1"/>
                <a:cs typeface="方正姚体" pitchFamily="2"/>
              </a:rPr>
              <a:t>需求</a:t>
            </a:r>
            <a:r>
              <a:rPr 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：</a:t>
            </a:r>
            <a:r>
              <a:rPr lang="zh-CN" sz="2600" b="0" i="0" u="none" strike="noStrike" baseline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不希望以传值方式传递对象（作值参或返回值</a:t>
            </a:r>
            <a:r>
              <a:rPr 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）</a:t>
            </a:r>
            <a:r>
              <a:rPr lang="en-US" alt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/>
            </a:r>
            <a:br>
              <a:rPr lang="en-US" alt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</a:br>
            <a:r>
              <a:rPr lang="zh-CN" altLang="en-US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　　</a:t>
            </a:r>
            <a:r>
              <a:rPr lang="en-US" sz="2600" b="0" i="0" u="none" strike="noStrike" baseline="0" smtClean="0">
                <a:ln>
                  <a:noFill/>
                </a:ln>
                <a:solidFill>
                  <a:srgbClr val="00FF00"/>
                </a:solidFill>
                <a:latin typeface="標楷體" pitchFamily="17"/>
                <a:ea typeface="標楷體" pitchFamily="1"/>
                <a:cs typeface="黑体" pitchFamily="2"/>
              </a:rPr>
              <a:t>--- </a:t>
            </a:r>
            <a:r>
              <a:rPr lang="zh-CN" sz="2600" b="0" i="0" u="none" strike="noStrike" baseline="0" smtClean="0">
                <a:ln>
                  <a:noFill/>
                </a:ln>
                <a:solidFill>
                  <a:srgbClr val="00FF00"/>
                </a:solidFill>
                <a:latin typeface="標楷體" pitchFamily="17"/>
                <a:ea typeface="標楷體" pitchFamily="1"/>
                <a:cs typeface="黑体" pitchFamily="2"/>
              </a:rPr>
              <a:t>因为对象</a:t>
            </a:r>
            <a:r>
              <a:rPr lang="zh-CN" sz="2600" b="0" i="0" u="none" strike="noStrike" baseline="0">
                <a:ln>
                  <a:noFill/>
                </a:ln>
                <a:solidFill>
                  <a:srgbClr val="00FF00"/>
                </a:solidFill>
                <a:latin typeface="標楷體" pitchFamily="17"/>
                <a:ea typeface="標楷體" pitchFamily="1"/>
                <a:cs typeface="黑体" pitchFamily="2"/>
              </a:rPr>
              <a:t>可能很大，或资源只能由一个对象所有。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FE1F08"/>
              </a:buClr>
              <a:buSzPct val="100000"/>
              <a:buFont typeface="方正姚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標楷體" pitchFamily="17"/>
                <a:ea typeface="標楷體" pitchFamily="1"/>
                <a:cs typeface="方正姚体" pitchFamily="2"/>
              </a:rPr>
              <a:t>矛盾</a:t>
            </a:r>
            <a:r>
              <a:rPr lang="zh-CN" sz="2600" b="0" i="0" u="none" strike="noStrike" baseline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：如果不写拷贝构造函数，编译器在需要时会自动创建一个！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FE1F08"/>
              </a:buClr>
              <a:buSzPct val="100000"/>
              <a:buFont typeface="方正姚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標楷體" pitchFamily="17"/>
                <a:ea typeface="標楷體" pitchFamily="1"/>
                <a:cs typeface="方正姚体" pitchFamily="2"/>
              </a:rPr>
              <a:t>对策</a:t>
            </a:r>
            <a:r>
              <a:rPr lang="zh-CN" sz="2600" b="0" i="0" u="none" strike="noStrike" baseline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：将拷贝构造函数声明为私有的。若连成员函数和友元也不允许使用拷贝构造函数，则</a:t>
            </a:r>
            <a:r>
              <a:rPr 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可以</a:t>
            </a:r>
            <a:r>
              <a:rPr lang="zh-CN" altLang="en-US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只声明私有构造函数，</a:t>
            </a:r>
            <a:r>
              <a:rPr 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不</a:t>
            </a:r>
            <a:r>
              <a:rPr lang="zh-CN" sz="2600" b="0" i="0" u="none" strike="noStrike" baseline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给出拷贝构造函数的定义。</a:t>
            </a:r>
          </a:p>
          <a:p>
            <a:pPr marL="0" lvl="1">
              <a:spcBef>
                <a:spcPts val="697"/>
              </a:spcBef>
              <a:buClr>
                <a:srgbClr val="FE1F08"/>
              </a:buClr>
              <a:buSzPct val="100000"/>
              <a:buFont typeface="方正姚体" pitchFamily="2"/>
              <a:buChar char="•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600" b="0" i="0" u="none" strike="noStrike" baseline="0">
                <a:ln>
                  <a:noFill/>
                </a:ln>
                <a:solidFill>
                  <a:srgbClr val="FFFFFF"/>
                </a:solidFill>
                <a:latin typeface="標楷體" pitchFamily="17"/>
                <a:ea typeface="標楷體" pitchFamily="1"/>
                <a:cs typeface="方正姚体" pitchFamily="2"/>
              </a:rPr>
              <a:t>效果</a:t>
            </a:r>
            <a:r>
              <a:rPr lang="zh-CN" sz="2600" b="0" i="0" u="none" strike="noStrike" baseline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：用户如果以传值方式传递或返回对象，编译器就会报错</a:t>
            </a:r>
            <a:r>
              <a:rPr 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（</a:t>
            </a:r>
            <a:r>
              <a:rPr lang="zh-CN" altLang="en-US" sz="2600" smtClean="0"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“没有可供使用的构造函数”</a:t>
            </a:r>
            <a:r>
              <a:rPr lang="zh-CN" sz="2600" b="0" i="0" u="none" strike="noStrike" baseline="0" smtClean="0">
                <a:ln>
                  <a:noFill/>
                </a:ln>
                <a:solidFill>
                  <a:srgbClr val="FFCC00"/>
                </a:solidFill>
                <a:latin typeface="標楷體" pitchFamily="17"/>
                <a:ea typeface="標楷體" pitchFamily="1"/>
                <a:cs typeface="黑体" pitchFamily="2"/>
              </a:rPr>
              <a:t>）。</a:t>
            </a:r>
            <a:endParaRPr lang="zh-CN" sz="2600" b="0" i="0" u="none" strike="noStrike" baseline="0">
              <a:ln>
                <a:noFill/>
              </a:ln>
              <a:solidFill>
                <a:srgbClr val="FFCC00"/>
              </a:solidFill>
              <a:latin typeface="標楷體" pitchFamily="17"/>
              <a:ea typeface="標楷體" pitchFamily="1"/>
              <a:cs typeface="黑体" pitchFamily="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16025" y="238489"/>
            <a:ext cx="7772399" cy="167834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ctr" anchorCtr="0" compatLnSpc="1"/>
          <a:lstStyle/>
          <a:p>
            <a:pPr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44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深入</a:t>
            </a:r>
            <a:r>
              <a:rPr lang="zh-CN" sz="4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讨论</a:t>
            </a:r>
            <a:r>
              <a:rPr lang="en-US" altLang="zh-CN" sz="4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/>
            </a:r>
            <a:br>
              <a:rPr lang="en-US" altLang="zh-CN" sz="44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</a:br>
            <a:r>
              <a:rPr lang="en-US" altLang="zh-CN" sz="36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——</a:t>
            </a:r>
            <a:r>
              <a:rPr lang="zh-CN" altLang="en-US" sz="3600"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 </a:t>
            </a:r>
            <a:r>
              <a:rPr lang="zh-CN" altLang="en-US" sz="3600" smtClean="0"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能</a:t>
            </a:r>
            <a:r>
              <a:rPr lang="zh-CN" altLang="en-US" sz="3600" u="sng" smtClean="0"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禁止</a:t>
            </a:r>
            <a:r>
              <a:rPr lang="zh-CN" altLang="en-US" sz="3600" u="sng">
                <a:solidFill>
                  <a:srgbClr val="FFFFFF"/>
                </a:solidFill>
                <a:latin typeface="黑体" pitchFamily="18"/>
                <a:ea typeface="黑体" pitchFamily="2"/>
                <a:cs typeface="黑体" pitchFamily="2"/>
              </a:rPr>
              <a:t>使用</a:t>
            </a:r>
            <a:r>
              <a:rPr lang="zh-CN" altLang="en-US" sz="3600"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拷贝构造</a:t>
            </a:r>
            <a:r>
              <a:rPr lang="zh-CN" altLang="en-US" sz="3600" smtClean="0">
                <a:solidFill>
                  <a:srgbClr val="FFCC00"/>
                </a:solidFill>
                <a:latin typeface="黑体" pitchFamily="18"/>
                <a:ea typeface="黑体" pitchFamily="2"/>
                <a:cs typeface="黑体" pitchFamily="2"/>
              </a:rPr>
              <a:t>函数吗？</a:t>
            </a:r>
            <a:endParaRPr lang="zh-CN" altLang="en-US" sz="3600">
              <a:solidFill>
                <a:srgbClr val="FFCC00"/>
              </a:solidFill>
              <a:latin typeface="黑体" pitchFamily="18"/>
              <a:ea typeface="黑体" pitchFamily="2"/>
              <a:cs typeface="黑体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6376" y="6381328"/>
            <a:ext cx="104708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示例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</a:t>
            </a:r>
            <a:endParaRPr lang="en-US" sz="20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378439" y="179280"/>
            <a:ext cx="6361920" cy="47573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9360">
            <a:solidFill>
              <a:srgbClr val="FFC000"/>
            </a:solidFill>
            <a:prstDash val="dash"/>
            <a:miter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class NoCC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int i;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宋体" pitchFamily="2"/>
                <a:cs typeface="宋体" pitchFamily="2"/>
              </a:rPr>
              <a:t>  NoCC(const NoCC&amp;); // No definition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public: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NoCC(int ii = 0) : i(ii) {}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void f(NoCC) { /* empty */}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宋体" pitchFamily="2"/>
              <a:cs typeface="宋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int main() 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NoCC n; 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00FF00"/>
                </a:solidFill>
                <a:uFillTx/>
                <a:latin typeface="Courier New" pitchFamily="18"/>
                <a:ea typeface="宋体" pitchFamily="2"/>
                <a:cs typeface="宋体" pitchFamily="2"/>
              </a:rPr>
              <a:t>// </a:t>
            </a:r>
            <a:r>
              <a:rPr lang="zh-CN" sz="1800" b="0" i="0" u="sng" strike="noStrike" baseline="0">
                <a:ln>
                  <a:noFill/>
                </a:ln>
                <a:solidFill>
                  <a:srgbClr val="00FF00"/>
                </a:solidFill>
                <a:uFillTx/>
                <a:latin typeface="Courier New" pitchFamily="18"/>
                <a:ea typeface="宋体" pitchFamily="2"/>
                <a:cs typeface="宋体" pitchFamily="2"/>
              </a:rPr>
              <a:t>下面是需要拷贝构造函数的三种不同的形式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//! f(n); // Error: copy-constructor called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//! NoCC n2 = n; // Error: c-c called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//! NoCC n3(n);  // Error: c-c called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  return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宋体" pitchFamily="2"/>
                <a:cs typeface="宋体" pitchFamily="2"/>
              </a:rPr>
              <a:t>}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8928000" y="6641999"/>
            <a:ext cx="216000" cy="21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9900"/>
          </a:solidFill>
          <a:ln>
            <a:noFill/>
            <a:prstDash val="solid"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FFFFFF"/>
              </a:solidFill>
              <a:latin typeface="Courier New" pitchFamily="18"/>
              <a:ea typeface="方正姚体" pitchFamily="2"/>
              <a:cs typeface="方正姚体" pitchFamily="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188359" y="4975200"/>
            <a:ext cx="7019639" cy="1766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標楷體" pitchFamily="17"/>
                <a:ea typeface="標楷體" pitchFamily="1"/>
                <a:cs typeface="標楷體" pitchFamily="1"/>
              </a:rPr>
              <a:t>在上面的示例中，因为显式地创建了拷贝构造函数，所以编译器将不会再自动生成一个拷贝构造函数。上例中</a:t>
            </a:r>
            <a:r>
              <a:rPr lang="zh-CN" sz="2200" b="0" i="0" u="sng" strike="noStrike" baseline="0">
                <a:ln>
                  <a:noFill/>
                </a:ln>
                <a:solidFill>
                  <a:srgbClr val="00FF00"/>
                </a:solidFill>
                <a:uFillTx/>
                <a:latin typeface="標楷體" pitchFamily="17"/>
                <a:ea typeface="標楷體" pitchFamily="1"/>
                <a:cs typeface="標楷體" pitchFamily="1"/>
              </a:rPr>
              <a:t>拷贝构造函数只是在类中声明了，并没有给出定义</a:t>
            </a:r>
            <a:r>
              <a:rPr lang="zh-CN" sz="2200" b="0" i="0" u="none" strike="noStrike" baseline="0">
                <a:ln>
                  <a:noFill/>
                </a:ln>
                <a:solidFill>
                  <a:srgbClr val="FFFFFF"/>
                </a:solidFill>
                <a:latin typeface="標楷體" pitchFamily="17"/>
                <a:ea typeface="標楷體" pitchFamily="1"/>
                <a:cs typeface="標楷體" pitchFamily="1"/>
              </a:rPr>
              <a:t>，所以在主函数中所有需要拷贝函数的地方，编译器均会报告错误！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513" y="1591920"/>
            <a:ext cx="8203959" cy="486141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1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1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. 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引用是对有“名字”（广义的）的内存空间所取的另一个名字，可以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理解为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：一个“变量”有多个名字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。</a:t>
            </a:r>
            <a:r>
              <a:rPr lang="en-US" alt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 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在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普通的语句序列中，在函数参数列表中，在函数返回结果时，这三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种地方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均可以使用引用。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2. 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以值参形式传入参数、函数返回对象值时，会调用拷贝构造函数。</a:t>
            </a:r>
          </a:p>
          <a:p>
            <a:pPr>
              <a:spcBef>
                <a:spcPts val="567"/>
              </a:spcBef>
              <a:spcAft>
                <a:spcPts val="567"/>
              </a:spcAft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sz="2000" smtClean="0"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3. </a:t>
            </a:r>
            <a:r>
              <a:rPr lang="zh-CN" altLang="en-US" sz="2000" smtClean="0"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由于上一条</a:t>
            </a:r>
            <a:r>
              <a:rPr lang="zh-CN" altLang="en-US" sz="2000"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所示原因，若用户定义的类中没有拷贝构造函数，则编译器</a:t>
            </a:r>
            <a:r>
              <a:rPr lang="zh-CN" altLang="en-US" sz="2000" smtClean="0"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会自动</a:t>
            </a:r>
            <a:r>
              <a:rPr lang="zh-CN" altLang="en-US" sz="2000"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生成一个。但若定义了拷贝构造函数，则编译器不再生成。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4. 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注意：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以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如下特殊形式定义对象时，会调用拷贝构造函数：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/>
            </a:r>
            <a:b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</a:b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	class_type var_2 = var_1; /// var_1 is an object of </a:t>
            </a:r>
            <a:r>
              <a:rPr 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class_type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　</a:t>
            </a:r>
            <a:r>
              <a:rPr lang="en-US" alt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/>
            </a:r>
            <a:br>
              <a:rPr lang="en-US" alt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</a:br>
            <a:r>
              <a:rPr 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class_type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var_3 (var_1</a:t>
            </a:r>
            <a:r>
              <a:rPr 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sz="2000" smtClean="0"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5. 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编译器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自动生成的拷贝构造函数，只是执行简单的二进制位的复制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，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没有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考虑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对象中数据成员的具体语义（用途）。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6. 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如果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类中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的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数据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成员有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特殊</a:t>
            </a:r>
            <a:r>
              <a:rPr lang="zh-CN" altLang="en-US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语义功能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（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如计数功能、指针等），则必须提供相应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的拷贝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构造函数，才能保证程序的正确性</a:t>
            </a:r>
            <a:r>
              <a:rPr lang="zh-CN" sz="20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DFKai-SB" pitchFamily="65"/>
                <a:ea typeface="DFKai-SB" pitchFamily="65"/>
                <a:cs typeface="方正姚体" pitchFamily="2"/>
              </a:rPr>
              <a:t>。</a:t>
            </a:r>
            <a:endParaRPr lang="en-US" sz="2000" b="0" i="0" u="none" strike="noStrike" baseline="0">
              <a:ln>
                <a:noFill/>
              </a:ln>
              <a:solidFill>
                <a:srgbClr val="FFFFFF"/>
              </a:solidFill>
              <a:latin typeface="DFKai-SB" pitchFamily="65"/>
              <a:ea typeface="DFKai-SB" pitchFamily="65"/>
              <a:cs typeface="方正姚体" pitchFamily="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3568" y="4603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>
            <a:defPPr lvl="0">
              <a:buNone/>
              <a:defRPr/>
            </a:defPPr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 lang="en-US" sz="44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18"/>
                <a:ea typeface="黑体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ctr" hangingPunct="1">
              <a:defRPr/>
            </a:pPr>
            <a:r>
              <a:rPr lang="en-US" altLang="zh-CN" sz="4800" b="1" smtClean="0">
                <a:solidFill>
                  <a:srgbClr val="99FF33"/>
                </a:solidFill>
                <a:latin typeface="+mn-ea"/>
                <a:ea typeface="+mn-ea"/>
              </a:rPr>
              <a:t>W05</a:t>
            </a:r>
            <a:r>
              <a:rPr lang="zh-CN" altLang="en-US" sz="4800" b="1" smtClean="0">
                <a:solidFill>
                  <a:srgbClr val="99FF33"/>
                </a:solidFill>
                <a:latin typeface="+mn-ea"/>
                <a:ea typeface="+mn-ea"/>
              </a:rPr>
              <a:t>知识内容小结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46038"/>
            <a:ext cx="7772400" cy="147002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800" b="1" smtClean="0">
                <a:solidFill>
                  <a:srgbClr val="FF0000"/>
                </a:solidFill>
                <a:latin typeface="+mn-ea"/>
                <a:ea typeface="+mn-ea"/>
              </a:rPr>
              <a:t>W06</a:t>
            </a:r>
            <a:r>
              <a:rPr lang="zh-CN" altLang="en-US" sz="4800" b="1" smtClean="0">
                <a:solidFill>
                  <a:srgbClr val="FF0000"/>
                </a:solidFill>
                <a:latin typeface="+mn-ea"/>
                <a:ea typeface="+mn-ea"/>
              </a:rPr>
              <a:t>语法知识自学要求</a:t>
            </a:r>
            <a:endParaRPr lang="en-US" altLang="zh-CN" sz="4800" b="1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827584" y="1989138"/>
            <a:ext cx="7776864" cy="353943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charset="0"/>
                <a:ea typeface="方正姚体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FontTx/>
              <a:buAutoNum type="arabicPeriod"/>
            </a:pP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组合</a:t>
            </a:r>
            <a:endParaRPr lang="en-US" altLang="zh-CN" b="1" smtClean="0">
              <a:latin typeface="华文仿宋" pitchFamily="2" charset="-122"/>
              <a:ea typeface="华文仿宋" pitchFamily="2" charset="-122"/>
            </a:endParaRPr>
          </a:p>
          <a:p>
            <a:pPr marL="457200" lvl="1" indent="0" eaLnBrk="1" hangingPunct="1">
              <a:buClr>
                <a:srgbClr val="FFFF00"/>
              </a:buClr>
            </a:pPr>
            <a:r>
              <a:rPr lang="en-US" altLang="zh-CN" b="1" smtClean="0">
                <a:latin typeface="华文仿宋" pitchFamily="2" charset="-122"/>
                <a:ea typeface="华文仿宋" pitchFamily="2" charset="-122"/>
              </a:rPr>
              <a:t> * </a:t>
            </a: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基础类型、用户定义“类型”（类）</a:t>
            </a:r>
            <a:endParaRPr lang="en-US" altLang="zh-CN" b="1" smtClean="0">
              <a:latin typeface="华文仿宋" pitchFamily="2" charset="-122"/>
              <a:ea typeface="华文仿宋" pitchFamily="2" charset="-122"/>
            </a:endParaRPr>
          </a:p>
          <a:p>
            <a:pPr marL="457200" lvl="1" indent="0" eaLnBrk="1" hangingPunct="1">
              <a:buClr>
                <a:srgbClr val="FFFF00"/>
              </a:buClr>
            </a:pPr>
            <a:r>
              <a:rPr lang="en-US" altLang="zh-CN" b="1" smtClean="0">
                <a:latin typeface="华文仿宋" pitchFamily="2" charset="-122"/>
                <a:ea typeface="华文仿宋" pitchFamily="2" charset="-122"/>
              </a:rPr>
              <a:t> * </a:t>
            </a: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组合中的子对象的初始化与析构处理</a:t>
            </a:r>
            <a:endParaRPr lang="en-US" altLang="zh-CN" b="1" smtClean="0">
              <a:latin typeface="华文仿宋" pitchFamily="2" charset="-122"/>
              <a:ea typeface="华文仿宋" pitchFamily="2" charset="-122"/>
            </a:endParaRPr>
          </a:p>
          <a:p>
            <a:pPr eaLnBrk="1" hangingPunct="1">
              <a:buClr>
                <a:srgbClr val="FFFF00"/>
              </a:buClr>
              <a:buFontTx/>
              <a:buAutoNum type="arabicPeriod"/>
            </a:pP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继承</a:t>
            </a:r>
            <a:endParaRPr lang="en-US" altLang="zh-CN" b="1" smtClean="0">
              <a:latin typeface="华文仿宋" pitchFamily="2" charset="-122"/>
              <a:ea typeface="华文仿宋" pitchFamily="2" charset="-122"/>
            </a:endParaRPr>
          </a:p>
          <a:p>
            <a:pPr marL="0" indent="0" eaLnBrk="1" hangingPunct="1">
              <a:buClr>
                <a:srgbClr val="FFFF00"/>
              </a:buClr>
            </a:pPr>
            <a:r>
              <a:rPr lang="en-US" altLang="zh-CN" b="1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b="1" smtClean="0">
                <a:latin typeface="华文仿宋" pitchFamily="2" charset="-122"/>
                <a:ea typeface="华文仿宋" pitchFamily="2" charset="-122"/>
              </a:rPr>
              <a:t>     * </a:t>
            </a: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基类部分的初始化与析构处理</a:t>
            </a:r>
            <a:endParaRPr lang="en-US" altLang="zh-CN" b="1" smtClean="0">
              <a:latin typeface="华文仿宋" pitchFamily="2" charset="-122"/>
              <a:ea typeface="华文仿宋" pitchFamily="2" charset="-122"/>
            </a:endParaRPr>
          </a:p>
          <a:p>
            <a:pPr marL="0" indent="0" eaLnBrk="1" hangingPunct="1">
              <a:buClr>
                <a:srgbClr val="FFFF00"/>
              </a:buClr>
            </a:pPr>
            <a:r>
              <a:rPr lang="en-US" altLang="zh-CN" b="1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b="1" smtClean="0">
                <a:latin typeface="华文仿宋" pitchFamily="2" charset="-122"/>
                <a:ea typeface="华文仿宋" pitchFamily="2" charset="-122"/>
              </a:rPr>
              <a:t>     * </a:t>
            </a: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派生类构造函数的初始化成员列表</a:t>
            </a:r>
            <a:endParaRPr lang="en-US" altLang="zh-CN" b="1" smtClean="0">
              <a:latin typeface="华文仿宋" pitchFamily="2" charset="-122"/>
              <a:ea typeface="华文仿宋" pitchFamily="2" charset="-122"/>
            </a:endParaRPr>
          </a:p>
          <a:p>
            <a:pPr marL="0" indent="0" eaLnBrk="1" hangingPunct="1">
              <a:buClr>
                <a:srgbClr val="FFFF00"/>
              </a:buClr>
            </a:pPr>
            <a:r>
              <a:rPr lang="en-US" altLang="zh-CN" b="1">
                <a:latin typeface="华文仿宋" pitchFamily="2" charset="-122"/>
                <a:ea typeface="华文仿宋" pitchFamily="2" charset="-122"/>
              </a:rPr>
              <a:t> </a:t>
            </a:r>
            <a:r>
              <a:rPr lang="en-US" altLang="zh-CN" b="1" smtClean="0">
                <a:latin typeface="华文仿宋" pitchFamily="2" charset="-122"/>
                <a:ea typeface="华文仿宋" pitchFamily="2" charset="-122"/>
              </a:rPr>
              <a:t>     * </a:t>
            </a:r>
            <a:r>
              <a:rPr lang="zh-CN" altLang="en-US" b="1" smtClean="0">
                <a:latin typeface="华文仿宋" pitchFamily="2" charset="-122"/>
                <a:ea typeface="华文仿宋" pitchFamily="2" charset="-122"/>
              </a:rPr>
              <a:t>派生类对基类成员函数的重载</a:t>
            </a:r>
            <a:endParaRPr lang="en-US" altLang="zh-CN" b="1">
              <a:latin typeface="华文仿宋" pitchFamily="2" charset="-122"/>
              <a:ea typeface="华文仿宋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EA4CE9-7FCD-4C1C-9627-73E69BDE8AA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611188" y="2471738"/>
            <a:ext cx="7772400" cy="1462087"/>
          </a:xfrm>
        </p:spPr>
        <p:txBody>
          <a:bodyPr/>
          <a:lstStyle/>
          <a:p>
            <a:pPr algn="ctr"/>
            <a:r>
              <a:rPr lang="zh-TW" altLang="en-US" sz="8800" smtClean="0">
                <a:solidFill>
                  <a:srgbClr val="99FF33"/>
                </a:solidFill>
                <a:latin typeface="STLiti" pitchFamily="2" charset="-122"/>
                <a:ea typeface="STLiti" pitchFamily="2" charset="-122"/>
              </a:rPr>
              <a:t>结 束</a:t>
            </a:r>
            <a:endParaRPr lang="en-US" sz="8800" smtClean="0">
              <a:solidFill>
                <a:srgbClr val="99FF33"/>
              </a:solidFill>
              <a:latin typeface="STLiti" pitchFamily="2" charset="-122"/>
              <a:ea typeface="STLiti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41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4176464" cy="316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80928"/>
            <a:ext cx="3943882" cy="3883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直角三角形 3"/>
          <p:cNvSpPr/>
          <p:nvPr/>
        </p:nvSpPr>
        <p:spPr>
          <a:xfrm rot="10800000">
            <a:off x="8269560" y="16047"/>
            <a:ext cx="864096" cy="792088"/>
          </a:xfrm>
          <a:prstGeom prst="rtTriangle">
            <a:avLst/>
          </a:prstGeom>
          <a:solidFill>
            <a:srgbClr val="CC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63759" y="2600279"/>
            <a:ext cx="4295879" cy="63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sz="3600" b="0" i="0" u="none" strike="noStrike" baseline="0">
                <a:ln>
                  <a:noFill/>
                </a:ln>
                <a:solidFill>
                  <a:srgbClr val="FFFFFF"/>
                </a:solidFill>
                <a:latin typeface="黑体" pitchFamily="49"/>
                <a:ea typeface="黑体" pitchFamily="49"/>
                <a:cs typeface="文泉驿微米黑" pitchFamily="2"/>
              </a:rPr>
              <a:t>对象的“繁衍生息”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1836719" y="3455640"/>
            <a:ext cx="5780160" cy="395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DFKai-SB" pitchFamily="65"/>
                <a:ea typeface="DFKai-SB" pitchFamily="65"/>
              </a:defRPr>
            </a:pPr>
            <a:r>
              <a:rPr lang="zh-CN" sz="2000" b="0" i="0" u="none" strike="noStrike" baseline="0">
                <a:ln>
                  <a:noFill/>
                </a:ln>
                <a:solidFill>
                  <a:srgbClr val="00FF00"/>
                </a:solidFill>
                <a:latin typeface="DFKai-SB" pitchFamily="65"/>
                <a:ea typeface="DFKai-SB" pitchFamily="65"/>
                <a:cs typeface="AR PL UKai CN" pitchFamily="2"/>
              </a:rPr>
              <a:t>如何利用一个已有的对象，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FFFF00"/>
                </a:solidFill>
                <a:latin typeface="DFKai-SB" pitchFamily="65"/>
                <a:ea typeface="DFKai-SB" pitchFamily="65"/>
                <a:cs typeface="AR PL UKai CN" pitchFamily="2"/>
              </a:rPr>
              <a:t>复制</a:t>
            </a:r>
            <a:r>
              <a:rPr lang="zh-CN" sz="2000" b="0" i="0" u="none" strike="noStrike" baseline="0">
                <a:ln>
                  <a:noFill/>
                </a:ln>
                <a:solidFill>
                  <a:srgbClr val="00FF00"/>
                </a:solidFill>
                <a:latin typeface="DFKai-SB" pitchFamily="65"/>
                <a:ea typeface="DFKai-SB" pitchFamily="65"/>
                <a:cs typeface="AR PL UKai CN" pitchFamily="2"/>
              </a:rPr>
              <a:t>出一个新的对象？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27584" y="116632"/>
            <a:ext cx="7560840" cy="6545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1"/>
          <a:lstStyle/>
          <a:p>
            <a:pPr lvl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altLang="en-US" sz="3600">
                <a:solidFill>
                  <a:srgbClr val="FFFFFF"/>
                </a:solidFill>
                <a:latin typeface="黑体" pitchFamily="49"/>
                <a:ea typeface="黑体" pitchFamily="49"/>
                <a:cs typeface="標楷體" pitchFamily="1"/>
              </a:rPr>
              <a:t>伪</a:t>
            </a:r>
            <a:r>
              <a:rPr lang="zh-CN" altLang="en-US" sz="36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黑体" pitchFamily="49"/>
                <a:ea typeface="黑体" pitchFamily="49"/>
                <a:cs typeface="標楷體" pitchFamily="1"/>
              </a:rPr>
              <a:t>“繁衍”</a:t>
            </a:r>
            <a:r>
              <a:rPr lang="en-US" altLang="zh-CN" sz="3600" smtClean="0">
                <a:solidFill>
                  <a:srgbClr val="FFFFFF"/>
                </a:solidFill>
                <a:latin typeface="黑体" pitchFamily="49"/>
                <a:ea typeface="黑体" pitchFamily="49"/>
                <a:cs typeface="標楷體" pitchFamily="1"/>
              </a:rPr>
              <a:t>——</a:t>
            </a:r>
            <a:r>
              <a:rPr lang="zh-CN" altLang="en-US" sz="3600" smtClean="0">
                <a:solidFill>
                  <a:srgbClr val="FFFFFF"/>
                </a:solidFill>
                <a:latin typeface="黑体" pitchFamily="49"/>
                <a:ea typeface="黑体" pitchFamily="49"/>
                <a:cs typeface="標楷體" pitchFamily="1"/>
              </a:rPr>
              <a:t> 对象的引用</a:t>
            </a:r>
            <a:r>
              <a:rPr lang="en-US" altLang="zh-CN" sz="3600" smtClean="0">
                <a:solidFill>
                  <a:srgbClr val="FFFFFF"/>
                </a:solidFill>
                <a:latin typeface="黑体" pitchFamily="49"/>
                <a:ea typeface="黑体" pitchFamily="49"/>
                <a:cs typeface="標楷體" pitchFamily="1"/>
              </a:rPr>
              <a:t/>
            </a:r>
            <a:br>
              <a:rPr lang="en-US" altLang="zh-CN" sz="3600" smtClean="0">
                <a:solidFill>
                  <a:srgbClr val="FFFFFF"/>
                </a:solidFill>
                <a:latin typeface="黑体" pitchFamily="49"/>
                <a:ea typeface="黑体" pitchFamily="49"/>
                <a:cs typeface="標楷體" pitchFamily="1"/>
              </a:rPr>
            </a:br>
            <a:r>
              <a:rPr lang="zh-CN" altLang="en-US" sz="3600" smtClean="0">
                <a:solidFill>
                  <a:srgbClr val="FFFFFF"/>
                </a:solidFill>
                <a:latin typeface="黑体" pitchFamily="49"/>
                <a:ea typeface="黑体" pitchFamily="49"/>
                <a:cs typeface="標楷體" pitchFamily="1"/>
              </a:rPr>
              <a:t>　</a:t>
            </a:r>
            <a:r>
              <a:rPr lang="zh-CN" altLang="en-US" sz="2400" smtClean="0">
                <a:solidFill>
                  <a:srgbClr val="66FF33"/>
                </a:solidFill>
                <a:latin typeface="华文隶书" pitchFamily="2" charset="-122"/>
                <a:ea typeface="华文隶书" pitchFamily="2" charset="-122"/>
                <a:cs typeface="標楷體" pitchFamily="1"/>
              </a:rPr>
              <a:t>（对象的“名”、“字”、“号”）</a:t>
            </a:r>
            <a:r>
              <a:rPr lang="en-US" altLang="zh-CN" sz="2400" smtClean="0">
                <a:solidFill>
                  <a:srgbClr val="66FF33"/>
                </a:solidFill>
                <a:latin typeface="华文隶书" pitchFamily="2" charset="-122"/>
                <a:ea typeface="华文隶书" pitchFamily="2" charset="-122"/>
                <a:cs typeface="標楷體" pitchFamily="1"/>
              </a:rPr>
              <a:t/>
            </a:r>
            <a:br>
              <a:rPr lang="en-US" altLang="zh-CN" sz="2400" smtClean="0">
                <a:solidFill>
                  <a:srgbClr val="66FF33"/>
                </a:solidFill>
                <a:latin typeface="华文隶书" pitchFamily="2" charset="-122"/>
                <a:ea typeface="华文隶书" pitchFamily="2" charset="-122"/>
                <a:cs typeface="標楷體" pitchFamily="1"/>
              </a:rPr>
            </a:br>
            <a:endParaRPr lang="en-US" altLang="zh-CN" sz="3200" b="1" i="0" u="none" strike="noStrike" baseline="0" smtClean="0">
              <a:ln>
                <a:noFill/>
              </a:ln>
              <a:solidFill>
                <a:srgbClr val="FFFFFF"/>
              </a:solidFill>
              <a:latin typeface="华文楷体" pitchFamily="2" charset="-122"/>
              <a:ea typeface="华文楷体" pitchFamily="2" charset="-122"/>
              <a:cs typeface="標楷體" pitchFamily="1"/>
            </a:endParaRPr>
          </a:p>
          <a:p>
            <a:pPr lvl="0"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sz="3200" b="1" i="0" u="none" strike="noStrike" baseline="0" smtClean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看</a:t>
            </a:r>
            <a:r>
              <a:rPr lang="zh-CN" sz="3200" b="1" i="0" u="none" strike="noStrike" baseline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一个示例：将两个变量的值进行交换。这通常并不难，可如下实现</a:t>
            </a:r>
            <a:r>
              <a:rPr lang="zh-CN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：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sz="1600" b="1" i="0" u="none" strike="noStrike" baseline="0">
                <a:ln>
                  <a:noFill/>
                </a:ln>
                <a:solidFill>
                  <a:srgbClr val="FFFF00"/>
                </a:solidFill>
                <a:latin typeface="黑体" pitchFamily="49"/>
                <a:ea typeface="黑体" pitchFamily="49"/>
                <a:cs typeface="Bitstream Vera Sans Mono" pitchFamily="49"/>
              </a:rPr>
              <a:t>	</a:t>
            </a:r>
            <a:r>
              <a:rPr lang="en-US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#</a:t>
            </a: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include &lt;iostream&gt;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    int a,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    std::cin &gt;&gt; a &gt;&gt;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    int tmp = a;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    a =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    b = tmp;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    std::cout &lt;&lt; a &lt;&lt; ' ' &lt;&lt; b &lt;&lt; std::endl;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    return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  <a:defRPr>
                <a:latin typeface="黑体" pitchFamily="49"/>
                <a:ea typeface="黑体" pitchFamily="49"/>
              </a:defRPr>
            </a:pPr>
            <a:r>
              <a:rPr lang="en-US" b="1" i="0" u="none" strike="noStrike" baseline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	</a:t>
            </a:r>
            <a:r>
              <a:rPr lang="en-US" b="1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nsolas" pitchFamily="49" charset="0"/>
                <a:ea typeface="黑体" pitchFamily="49"/>
                <a:cs typeface="Consolas" pitchFamily="49" charset="0"/>
              </a:rPr>
              <a:t>}</a:t>
            </a:r>
            <a:endParaRPr lang="en-US" sz="1600" b="1" i="0" u="none" strike="noStrike" baseline="0">
              <a:ln>
                <a:noFill/>
              </a:ln>
              <a:solidFill>
                <a:srgbClr val="FFFF00"/>
              </a:solidFill>
              <a:latin typeface="黑体" pitchFamily="49"/>
              <a:ea typeface="黑体" pitchFamily="49"/>
              <a:cs typeface="Bitstream Vera Sans Mono" pitchFamily="49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  <a:defRPr>
                <a:latin typeface="黑体" pitchFamily="49"/>
                <a:ea typeface="黑体" pitchFamily="49"/>
              </a:defRPr>
            </a:pPr>
            <a:r>
              <a:rPr lang="zh-CN" sz="3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如果要求使用函数</a:t>
            </a:r>
            <a:r>
              <a:rPr lang="zh-CN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来完成这件</a:t>
            </a:r>
            <a:r>
              <a:rPr lang="zh-CN" sz="3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事</a:t>
            </a:r>
            <a:r>
              <a:rPr lang="zh-CN" altLang="en-US" sz="3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（交换变量的内容）</a:t>
            </a:r>
            <a:r>
              <a:rPr lang="zh-CN" sz="3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，你</a:t>
            </a:r>
            <a:r>
              <a:rPr lang="zh-CN" altLang="en-US" sz="320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会</a:t>
            </a:r>
            <a:r>
              <a:rPr lang="zh-CN" sz="3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怎么</a:t>
            </a:r>
            <a:r>
              <a:rPr lang="zh-CN" altLang="en-US" sz="3200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实现</a:t>
            </a:r>
            <a:r>
              <a:rPr lang="zh-CN" sz="3200" b="0" i="0" u="none" strike="noStrike" baseline="0" smtClean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呢</a:t>
            </a:r>
            <a:r>
              <a:rPr lang="zh-CN" sz="3200" b="0" i="0" u="none" strike="noStrike" baseline="0">
                <a:ln>
                  <a:noFill/>
                </a:ln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  <a:cs typeface="標楷體" pitchFamily="1"/>
              </a:rPr>
              <a:t>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00000" y="704880"/>
            <a:ext cx="1955880" cy="517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也许这样？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83768" y="1397000"/>
            <a:ext cx="5209920" cy="5027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#include &lt;iostream&gt;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// </a:t>
            </a:r>
            <a:r>
              <a:rPr lang="zh-CN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这个函数并不能起到交换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main</a:t>
            </a:r>
            <a:r>
              <a:rPr lang="zh-CN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函数中变量的作用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void swap(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FFFFFF"/>
                </a:solidFill>
                <a:uFillTx/>
                <a:latin typeface="Courier New" pitchFamily="18"/>
                <a:ea typeface="方正姚体" pitchFamily="2"/>
                <a:cs typeface="方正姚体" pitchFamily="2"/>
              </a:rPr>
              <a:t>int a, int b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int tmp =  a;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a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= 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	b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= tmp;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914400" lvl="3">
              <a:buClr>
                <a:srgbClr val="000000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int </a:t>
            </a:r>
            <a:r>
              <a:rPr lang="en-US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a,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cin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&gt;&gt; a &gt;&gt;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swap(a, b);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cout &lt;&lt; a &lt;&lt; ' ' &lt;&lt; b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return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00000" y="704880"/>
            <a:ext cx="1955880" cy="517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或者这样？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75000" y="1403279"/>
            <a:ext cx="5209920" cy="5027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#include &lt;iostream&gt;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sng" strike="noStrike" baseline="0">
                <a:ln>
                  <a:noFill/>
                </a:ln>
                <a:solidFill>
                  <a:srgbClr val="23FF23"/>
                </a:solidFill>
                <a:uFillTx/>
                <a:latin typeface="Courier New" pitchFamily="18"/>
                <a:ea typeface="方正姚体" pitchFamily="2"/>
                <a:cs typeface="方正姚体" pitchFamily="2"/>
              </a:rPr>
              <a:t>int a, b;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  // </a:t>
            </a:r>
            <a:r>
              <a:rPr lang="zh-CN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这是全局变量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void swap()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int tmp =  a;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a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= 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	b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= tmp;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 	cin &gt;&gt; a &gt;&gt;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swap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();</a:t>
            </a: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cout &lt;&lt; a &lt;&lt; ' ' &lt;&lt; b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return 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00000" y="704880"/>
            <a:ext cx="1955880" cy="517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zh-CN" sz="28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 New" pitchFamily="18"/>
                <a:ea typeface="方正姚体" pitchFamily="2"/>
                <a:cs typeface="方正姚体" pitchFamily="2"/>
              </a:rPr>
              <a:t>要不这样？</a:t>
            </a:r>
          </a:p>
        </p:txBody>
      </p:sp>
      <p:sp>
        <p:nvSpPr>
          <p:cNvPr id="3" name="任意多边形 2"/>
          <p:cNvSpPr/>
          <p:nvPr/>
        </p:nvSpPr>
        <p:spPr>
          <a:xfrm>
            <a:off x="2475000" y="1403279"/>
            <a:ext cx="5209920" cy="5027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1"/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#include &lt;iostream&gt;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using namespace std;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void swap(</a:t>
            </a:r>
            <a:r>
              <a:rPr lang="en-US" sz="1800" b="0" i="0" u="sng" strike="noStrike" baseline="0">
                <a:ln>
                  <a:noFill/>
                </a:ln>
                <a:solidFill>
                  <a:srgbClr val="FFFFCC"/>
                </a:solidFill>
                <a:uFillTx/>
                <a:latin typeface="Courier New" pitchFamily="18"/>
                <a:ea typeface="方正姚体" pitchFamily="2"/>
                <a:cs typeface="方正姚体" pitchFamily="2"/>
              </a:rPr>
              <a:t>int* a, int* b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int tmp = *a;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*a = *b;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*b = tmp;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endParaRPr lang="en-US" sz="1800" b="0" i="0" u="none" strike="noStrike" baseline="0">
              <a:ln>
                <a:noFill/>
              </a:ln>
              <a:solidFill>
                <a:srgbClr val="FFFF00"/>
              </a:solidFill>
              <a:latin typeface="Courier New" pitchFamily="18"/>
              <a:ea typeface="方正姚体" pitchFamily="2"/>
              <a:cs typeface="方正姚体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int main()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{</a:t>
            </a:r>
          </a:p>
          <a:p>
            <a:pPr marL="0" marR="0" lvl="1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mtClean="0"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int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a,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	cin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&gt;&gt; a &gt;&gt; b;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swap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(&amp;a, &amp;b);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cout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&lt;&lt; a &lt;&lt; ' ' &lt;&lt; b &lt;&lt; endl;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1999" algn="l"/>
                <a:tab pos="5486399" algn="l"/>
                <a:tab pos="6400799" algn="l"/>
                <a:tab pos="7315200" algn="l"/>
                <a:tab pos="8229599" algn="l"/>
                <a:tab pos="9143999" algn="l"/>
                <a:tab pos="10058399" algn="l"/>
                <a:tab pos="10332719" algn="l"/>
                <a:tab pos="1078199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</a:t>
            </a:r>
            <a:r>
              <a:rPr lang="en-US" sz="1800" b="0" i="0" u="none" strike="noStrike" baseline="0" smtClean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	return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0;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599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79" algn="l"/>
                <a:tab pos="6289560" algn="l"/>
                <a:tab pos="6738840" algn="l"/>
                <a:tab pos="7188119" algn="l"/>
                <a:tab pos="7637399" algn="l"/>
                <a:tab pos="8086679" algn="l"/>
                <a:tab pos="8535960" algn="l"/>
                <a:tab pos="8985239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00"/>
                </a:solidFill>
                <a:latin typeface="Courier New" pitchFamily="18"/>
                <a:ea typeface="方正姚体" pitchFamily="2"/>
                <a:cs typeface="方正姚体" pitchFamily="2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989290-1F4B-44B3-B9DB-DC30F484165D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标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1628</Words>
  <Application>Microsoft Office PowerPoint</Application>
  <PresentationFormat>全屏显示(4:3)</PresentationFormat>
  <Paragraphs>437</Paragraphs>
  <Slides>34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默认</vt:lpstr>
      <vt:lpstr>标题1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W06语法知识自学要求</vt:lpstr>
      <vt:lpstr>结 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函数重载</dc:title>
  <dc:creator>XuMingxing</dc:creator>
  <cp:lastModifiedBy>Xu Mingxing</cp:lastModifiedBy>
  <cp:revision>2153</cp:revision>
  <dcterms:created xsi:type="dcterms:W3CDTF">2010-03-24T10:13:05Z</dcterms:created>
  <dcterms:modified xsi:type="dcterms:W3CDTF">2012-03-19T12:07:05Z</dcterms:modified>
</cp:coreProperties>
</file>