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sldIdLst>
    <p:sldId id="256" r:id="rId2"/>
    <p:sldId id="259" r:id="rId3"/>
    <p:sldId id="260" r:id="rId4"/>
    <p:sldId id="261" r:id="rId5"/>
    <p:sldId id="351" r:id="rId6"/>
    <p:sldId id="312" r:id="rId7"/>
    <p:sldId id="262" r:id="rId8"/>
    <p:sldId id="344" r:id="rId9"/>
    <p:sldId id="313" r:id="rId10"/>
    <p:sldId id="352" r:id="rId11"/>
    <p:sldId id="353" r:id="rId12"/>
    <p:sldId id="354" r:id="rId13"/>
    <p:sldId id="314" r:id="rId14"/>
    <p:sldId id="315" r:id="rId15"/>
    <p:sldId id="316" r:id="rId16"/>
    <p:sldId id="318" r:id="rId17"/>
    <p:sldId id="319" r:id="rId18"/>
    <p:sldId id="317" r:id="rId19"/>
    <p:sldId id="320" r:id="rId20"/>
    <p:sldId id="321" r:id="rId21"/>
    <p:sldId id="322" r:id="rId22"/>
    <p:sldId id="323" r:id="rId23"/>
    <p:sldId id="325" r:id="rId24"/>
    <p:sldId id="327" r:id="rId25"/>
    <p:sldId id="324" r:id="rId26"/>
    <p:sldId id="343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5" r:id="rId43"/>
    <p:sldId id="263" r:id="rId44"/>
    <p:sldId id="264" r:id="rId45"/>
    <p:sldId id="265" r:id="rId46"/>
    <p:sldId id="266" r:id="rId47"/>
    <p:sldId id="267" r:id="rId48"/>
    <p:sldId id="268" r:id="rId49"/>
    <p:sldId id="269" r:id="rId50"/>
    <p:sldId id="346" r:id="rId51"/>
    <p:sldId id="270" r:id="rId52"/>
    <p:sldId id="271" r:id="rId53"/>
    <p:sldId id="347" r:id="rId54"/>
    <p:sldId id="272" r:id="rId55"/>
    <p:sldId id="273" r:id="rId56"/>
    <p:sldId id="274" r:id="rId57"/>
    <p:sldId id="275" r:id="rId58"/>
    <p:sldId id="348" r:id="rId59"/>
    <p:sldId id="276" r:id="rId60"/>
    <p:sldId id="277" r:id="rId61"/>
    <p:sldId id="278" r:id="rId62"/>
    <p:sldId id="279" r:id="rId63"/>
    <p:sldId id="280" r:id="rId64"/>
    <p:sldId id="281" r:id="rId65"/>
    <p:sldId id="349" r:id="rId66"/>
    <p:sldId id="350" r:id="rId6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85769" autoAdjust="0"/>
  </p:normalViewPr>
  <p:slideViewPr>
    <p:cSldViewPr>
      <p:cViewPr varScale="1">
        <p:scale>
          <a:sx n="93" d="100"/>
          <a:sy n="93" d="100"/>
        </p:scale>
        <p:origin x="-3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547C07-7EE2-455F-BC89-CEAEAA7711D8}" type="doc">
      <dgm:prSet loTypeId="urn:microsoft.com/office/officeart/2005/8/layout/vProcess5" loCatId="process" qsTypeId="urn:microsoft.com/office/officeart/2005/8/quickstyle/3d2" qsCatId="3D" csTypeId="urn:microsoft.com/office/officeart/2005/8/colors/accent5_2" csCatId="accent5"/>
      <dgm:spPr/>
      <dgm:t>
        <a:bodyPr/>
        <a:lstStyle/>
        <a:p>
          <a:endParaRPr lang="zh-CN" altLang="en-US"/>
        </a:p>
      </dgm:t>
    </dgm:pt>
    <dgm:pt modelId="{E57C57E5-35D1-4049-AE0E-3880B70E9944}">
      <dgm:prSet custT="1"/>
      <dgm:spPr/>
      <dgm:t>
        <a:bodyPr/>
        <a:lstStyle/>
        <a:p>
          <a:pPr rtl="0"/>
          <a:r>
            <a:rPr lang="zh-CN" sz="2800" smtClean="0"/>
            <a:t>我们要做一个</a:t>
          </a:r>
          <a:r>
            <a:rPr lang="en-US" sz="2800" smtClean="0"/>
            <a:t>Stack</a:t>
          </a:r>
          <a:endParaRPr lang="zh-CN" sz="2800"/>
        </a:p>
      </dgm:t>
    </dgm:pt>
    <dgm:pt modelId="{9BFEB581-7B28-4825-B6E7-F151C119F61C}" type="parTrans" cxnId="{8E59C884-C8C3-46C9-8952-5E4746C32958}">
      <dgm:prSet/>
      <dgm:spPr/>
      <dgm:t>
        <a:bodyPr/>
        <a:lstStyle/>
        <a:p>
          <a:endParaRPr lang="zh-CN" altLang="en-US"/>
        </a:p>
      </dgm:t>
    </dgm:pt>
    <dgm:pt modelId="{37A3D33E-3120-4874-A3D6-72AD85905D76}" type="sibTrans" cxnId="{8E59C884-C8C3-46C9-8952-5E4746C32958}">
      <dgm:prSet/>
      <dgm:spPr/>
      <dgm:t>
        <a:bodyPr/>
        <a:lstStyle/>
        <a:p>
          <a:endParaRPr lang="zh-CN" altLang="en-US"/>
        </a:p>
      </dgm:t>
    </dgm:pt>
    <dgm:pt modelId="{2A1E2A01-E9E6-48A7-B9AB-698B613E1E27}">
      <dgm:prSet custT="1"/>
      <dgm:spPr/>
      <dgm:t>
        <a:bodyPr/>
        <a:lstStyle/>
        <a:p>
          <a:pPr rtl="0"/>
          <a:r>
            <a:rPr lang="zh-CN" sz="2800" smtClean="0"/>
            <a:t>我们已经有了一个</a:t>
          </a:r>
          <a:r>
            <a:rPr lang="en-US" sz="2800" smtClean="0"/>
            <a:t>vector</a:t>
          </a:r>
          <a:endParaRPr lang="zh-CN" sz="2800"/>
        </a:p>
      </dgm:t>
    </dgm:pt>
    <dgm:pt modelId="{9EA844ED-335F-4D82-806F-0242502A2AAB}" type="parTrans" cxnId="{FA460C58-08F8-4788-961A-D2A233FB62C0}">
      <dgm:prSet/>
      <dgm:spPr/>
      <dgm:t>
        <a:bodyPr/>
        <a:lstStyle/>
        <a:p>
          <a:endParaRPr lang="zh-CN" altLang="en-US"/>
        </a:p>
      </dgm:t>
    </dgm:pt>
    <dgm:pt modelId="{49369676-C4F0-4935-A2FA-63EA85713719}" type="sibTrans" cxnId="{FA460C58-08F8-4788-961A-D2A233FB62C0}">
      <dgm:prSet/>
      <dgm:spPr/>
      <dgm:t>
        <a:bodyPr/>
        <a:lstStyle/>
        <a:p>
          <a:endParaRPr lang="zh-CN" altLang="en-US"/>
        </a:p>
      </dgm:t>
    </dgm:pt>
    <dgm:pt modelId="{7C2C4A2A-9980-4639-A93B-D447DA12A29C}">
      <dgm:prSet custT="1"/>
      <dgm:spPr/>
      <dgm:t>
        <a:bodyPr/>
        <a:lstStyle/>
        <a:p>
          <a:pPr rtl="0"/>
          <a:r>
            <a:rPr lang="en-US" sz="2800" smtClean="0"/>
            <a:t>vector</a:t>
          </a:r>
          <a:r>
            <a:rPr lang="zh-CN" sz="2800" smtClean="0"/>
            <a:t>实现了</a:t>
          </a:r>
          <a:r>
            <a:rPr lang="en-US" sz="2800" smtClean="0"/>
            <a:t>Stack</a:t>
          </a:r>
          <a:r>
            <a:rPr lang="zh-CN" sz="2800" smtClean="0"/>
            <a:t>的功能，但是不符合</a:t>
          </a:r>
          <a:r>
            <a:rPr lang="en-US" sz="2800" smtClean="0"/>
            <a:t>Stack</a:t>
          </a:r>
          <a:r>
            <a:rPr lang="zh-CN" sz="2800" smtClean="0"/>
            <a:t>的接口</a:t>
          </a:r>
          <a:endParaRPr lang="zh-CN" sz="2800"/>
        </a:p>
      </dgm:t>
    </dgm:pt>
    <dgm:pt modelId="{8C074269-2A3F-43E6-AEB5-BA12E8714FE3}" type="parTrans" cxnId="{D2F6B798-7B26-4654-BB57-FBB76EBE4B73}">
      <dgm:prSet/>
      <dgm:spPr/>
      <dgm:t>
        <a:bodyPr/>
        <a:lstStyle/>
        <a:p>
          <a:endParaRPr lang="zh-CN" altLang="en-US"/>
        </a:p>
      </dgm:t>
    </dgm:pt>
    <dgm:pt modelId="{5A915337-D0F7-4F76-AE01-322C06910411}" type="sibTrans" cxnId="{D2F6B798-7B26-4654-BB57-FBB76EBE4B73}">
      <dgm:prSet/>
      <dgm:spPr/>
      <dgm:t>
        <a:bodyPr/>
        <a:lstStyle/>
        <a:p>
          <a:endParaRPr lang="zh-CN" altLang="en-US"/>
        </a:p>
      </dgm:t>
    </dgm:pt>
    <dgm:pt modelId="{BDAF57BB-CE6D-4C96-97A4-2927619D4C65}">
      <dgm:prSet custT="1"/>
      <dgm:spPr/>
      <dgm:t>
        <a:bodyPr/>
        <a:lstStyle/>
        <a:p>
          <a:pPr rtl="0"/>
          <a:r>
            <a:rPr lang="zh-CN" sz="2800" smtClean="0"/>
            <a:t>于是我们用一个转换器来把</a:t>
          </a:r>
          <a:r>
            <a:rPr lang="en-US" sz="2800" smtClean="0"/>
            <a:t>vector</a:t>
          </a:r>
          <a:r>
            <a:rPr lang="zh-CN" sz="2800" smtClean="0"/>
            <a:t>“转换”成了</a:t>
          </a:r>
          <a:r>
            <a:rPr lang="en-US" sz="2800" smtClean="0"/>
            <a:t>Stack</a:t>
          </a:r>
          <a:endParaRPr lang="zh-CN" sz="2800"/>
        </a:p>
      </dgm:t>
    </dgm:pt>
    <dgm:pt modelId="{AE61718C-684D-4FE8-8942-4EDB1FC58896}" type="parTrans" cxnId="{74E5F1DF-82E6-4684-AD9C-82A64B464D72}">
      <dgm:prSet/>
      <dgm:spPr/>
      <dgm:t>
        <a:bodyPr/>
        <a:lstStyle/>
        <a:p>
          <a:endParaRPr lang="zh-CN" altLang="en-US"/>
        </a:p>
      </dgm:t>
    </dgm:pt>
    <dgm:pt modelId="{DECE5388-1057-4358-9E96-883D324D2F07}" type="sibTrans" cxnId="{74E5F1DF-82E6-4684-AD9C-82A64B464D72}">
      <dgm:prSet/>
      <dgm:spPr/>
      <dgm:t>
        <a:bodyPr/>
        <a:lstStyle/>
        <a:p>
          <a:endParaRPr lang="zh-CN" altLang="en-US"/>
        </a:p>
      </dgm:t>
    </dgm:pt>
    <dgm:pt modelId="{FEC0C956-7947-4A3D-B983-7642F7702B40}" type="pres">
      <dgm:prSet presAssocID="{F8547C07-7EE2-455F-BC89-CEAEAA7711D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05D0F78-0397-408D-A200-65FC2A73E94B}" type="pres">
      <dgm:prSet presAssocID="{F8547C07-7EE2-455F-BC89-CEAEAA7711D8}" presName="dummyMaxCanvas" presStyleCnt="0">
        <dgm:presLayoutVars/>
      </dgm:prSet>
      <dgm:spPr/>
    </dgm:pt>
    <dgm:pt modelId="{DA60B261-9DB7-45CD-923C-89906B39C9CA}" type="pres">
      <dgm:prSet presAssocID="{F8547C07-7EE2-455F-BC89-CEAEAA7711D8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C5F9B8-5F92-4672-B4D7-BA3D7AB3D924}" type="pres">
      <dgm:prSet presAssocID="{F8547C07-7EE2-455F-BC89-CEAEAA7711D8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6CFA41-FA35-451A-ACE0-0C556E196CC8}" type="pres">
      <dgm:prSet presAssocID="{F8547C07-7EE2-455F-BC89-CEAEAA7711D8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A10D07-908C-4B71-94BD-EF6D2A4066B7}" type="pres">
      <dgm:prSet presAssocID="{F8547C07-7EE2-455F-BC89-CEAEAA7711D8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462F67-D329-45BD-BD1D-631464E7483C}" type="pres">
      <dgm:prSet presAssocID="{F8547C07-7EE2-455F-BC89-CEAEAA7711D8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5E038C-0379-41C2-BB8E-EDD16418F2BB}" type="pres">
      <dgm:prSet presAssocID="{F8547C07-7EE2-455F-BC89-CEAEAA7711D8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3F9BCC-EF92-4304-89D2-BF04D432359B}" type="pres">
      <dgm:prSet presAssocID="{F8547C07-7EE2-455F-BC89-CEAEAA7711D8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3F5655-D79F-45C3-B418-0CBB08F7BE0D}" type="pres">
      <dgm:prSet presAssocID="{F8547C07-7EE2-455F-BC89-CEAEAA7711D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5FA8A6-2F5A-48F5-B955-0BE7D02BC1C3}" type="pres">
      <dgm:prSet presAssocID="{F8547C07-7EE2-455F-BC89-CEAEAA7711D8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CB74B4-4634-47CE-8755-E74C69E3120F}" type="pres">
      <dgm:prSet presAssocID="{F8547C07-7EE2-455F-BC89-CEAEAA7711D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BD8427-1C08-41FE-97AD-5966308EB44E}" type="pres">
      <dgm:prSet presAssocID="{F8547C07-7EE2-455F-BC89-CEAEAA7711D8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B83A46-3995-4C3B-9136-2A23395A331D}" type="presOf" srcId="{E57C57E5-35D1-4049-AE0E-3880B70E9944}" destId="{C53F5655-D79F-45C3-B418-0CBB08F7BE0D}" srcOrd="1" destOrd="0" presId="urn:microsoft.com/office/officeart/2005/8/layout/vProcess5"/>
    <dgm:cxn modelId="{61882630-B079-41B4-896E-639D573C343A}" type="presOf" srcId="{49369676-C4F0-4935-A2FA-63EA85713719}" destId="{E55E038C-0379-41C2-BB8E-EDD16418F2BB}" srcOrd="0" destOrd="0" presId="urn:microsoft.com/office/officeart/2005/8/layout/vProcess5"/>
    <dgm:cxn modelId="{D96659E0-930E-403B-BAB9-F0F4043BDEF1}" type="presOf" srcId="{2A1E2A01-E9E6-48A7-B9AB-698B613E1E27}" destId="{97C5F9B8-5F92-4672-B4D7-BA3D7AB3D924}" srcOrd="0" destOrd="0" presId="urn:microsoft.com/office/officeart/2005/8/layout/vProcess5"/>
    <dgm:cxn modelId="{D2F6B798-7B26-4654-BB57-FBB76EBE4B73}" srcId="{F8547C07-7EE2-455F-BC89-CEAEAA7711D8}" destId="{7C2C4A2A-9980-4639-A93B-D447DA12A29C}" srcOrd="2" destOrd="0" parTransId="{8C074269-2A3F-43E6-AEB5-BA12E8714FE3}" sibTransId="{5A915337-D0F7-4F76-AE01-322C06910411}"/>
    <dgm:cxn modelId="{8E59C884-C8C3-46C9-8952-5E4746C32958}" srcId="{F8547C07-7EE2-455F-BC89-CEAEAA7711D8}" destId="{E57C57E5-35D1-4049-AE0E-3880B70E9944}" srcOrd="0" destOrd="0" parTransId="{9BFEB581-7B28-4825-B6E7-F151C119F61C}" sibTransId="{37A3D33E-3120-4874-A3D6-72AD85905D76}"/>
    <dgm:cxn modelId="{555C6B3B-22CC-4A3C-9574-30038272307B}" type="presOf" srcId="{7C2C4A2A-9980-4639-A93B-D447DA12A29C}" destId="{9D6CFA41-FA35-451A-ACE0-0C556E196CC8}" srcOrd="0" destOrd="0" presId="urn:microsoft.com/office/officeart/2005/8/layout/vProcess5"/>
    <dgm:cxn modelId="{58C17E78-B0AA-47C2-90EA-81A9B9131B33}" type="presOf" srcId="{E57C57E5-35D1-4049-AE0E-3880B70E9944}" destId="{DA60B261-9DB7-45CD-923C-89906B39C9CA}" srcOrd="0" destOrd="0" presId="urn:microsoft.com/office/officeart/2005/8/layout/vProcess5"/>
    <dgm:cxn modelId="{C28DA833-343E-4B30-ABE2-A129618F3BD3}" type="presOf" srcId="{2A1E2A01-E9E6-48A7-B9AB-698B613E1E27}" destId="{3C5FA8A6-2F5A-48F5-B955-0BE7D02BC1C3}" srcOrd="1" destOrd="0" presId="urn:microsoft.com/office/officeart/2005/8/layout/vProcess5"/>
    <dgm:cxn modelId="{1C3FCE49-46B6-4347-9C7D-02F8910E485F}" type="presOf" srcId="{7C2C4A2A-9980-4639-A93B-D447DA12A29C}" destId="{25CB74B4-4634-47CE-8755-E74C69E3120F}" srcOrd="1" destOrd="0" presId="urn:microsoft.com/office/officeart/2005/8/layout/vProcess5"/>
    <dgm:cxn modelId="{89E8B7F4-15BB-4822-B5D2-7CC28274A831}" type="presOf" srcId="{37A3D33E-3120-4874-A3D6-72AD85905D76}" destId="{4E462F67-D329-45BD-BD1D-631464E7483C}" srcOrd="0" destOrd="0" presId="urn:microsoft.com/office/officeart/2005/8/layout/vProcess5"/>
    <dgm:cxn modelId="{094F76FE-88A9-4BF8-A764-BC7E5FBB17DB}" type="presOf" srcId="{BDAF57BB-CE6D-4C96-97A4-2927619D4C65}" destId="{C8A10D07-908C-4B71-94BD-EF6D2A4066B7}" srcOrd="0" destOrd="0" presId="urn:microsoft.com/office/officeart/2005/8/layout/vProcess5"/>
    <dgm:cxn modelId="{74E5F1DF-82E6-4684-AD9C-82A64B464D72}" srcId="{F8547C07-7EE2-455F-BC89-CEAEAA7711D8}" destId="{BDAF57BB-CE6D-4C96-97A4-2927619D4C65}" srcOrd="3" destOrd="0" parTransId="{AE61718C-684D-4FE8-8942-4EDB1FC58896}" sibTransId="{DECE5388-1057-4358-9E96-883D324D2F07}"/>
    <dgm:cxn modelId="{D370815D-7DB9-44A8-A262-5245F1FC769D}" type="presOf" srcId="{F8547C07-7EE2-455F-BC89-CEAEAA7711D8}" destId="{FEC0C956-7947-4A3D-B983-7642F7702B40}" srcOrd="0" destOrd="0" presId="urn:microsoft.com/office/officeart/2005/8/layout/vProcess5"/>
    <dgm:cxn modelId="{1FB98F62-29EB-45AF-8E5A-914EFBF98B08}" type="presOf" srcId="{5A915337-D0F7-4F76-AE01-322C06910411}" destId="{913F9BCC-EF92-4304-89D2-BF04D432359B}" srcOrd="0" destOrd="0" presId="urn:microsoft.com/office/officeart/2005/8/layout/vProcess5"/>
    <dgm:cxn modelId="{FA460C58-08F8-4788-961A-D2A233FB62C0}" srcId="{F8547C07-7EE2-455F-BC89-CEAEAA7711D8}" destId="{2A1E2A01-E9E6-48A7-B9AB-698B613E1E27}" srcOrd="1" destOrd="0" parTransId="{9EA844ED-335F-4D82-806F-0242502A2AAB}" sibTransId="{49369676-C4F0-4935-A2FA-63EA85713719}"/>
    <dgm:cxn modelId="{1C616461-060B-4199-8019-A72F8EEF2ACB}" type="presOf" srcId="{BDAF57BB-CE6D-4C96-97A4-2927619D4C65}" destId="{1CBD8427-1C08-41FE-97AD-5966308EB44E}" srcOrd="1" destOrd="0" presId="urn:microsoft.com/office/officeart/2005/8/layout/vProcess5"/>
    <dgm:cxn modelId="{35DC8C57-38E2-4F57-80D1-E6E9FC9067A0}" type="presParOf" srcId="{FEC0C956-7947-4A3D-B983-7642F7702B40}" destId="{505D0F78-0397-408D-A200-65FC2A73E94B}" srcOrd="0" destOrd="0" presId="urn:microsoft.com/office/officeart/2005/8/layout/vProcess5"/>
    <dgm:cxn modelId="{F3956BE7-84B0-4495-A1D7-99DAAF2CB416}" type="presParOf" srcId="{FEC0C956-7947-4A3D-B983-7642F7702B40}" destId="{DA60B261-9DB7-45CD-923C-89906B39C9CA}" srcOrd="1" destOrd="0" presId="urn:microsoft.com/office/officeart/2005/8/layout/vProcess5"/>
    <dgm:cxn modelId="{3C433BF6-A413-4E27-AD93-EF0181C0BD1A}" type="presParOf" srcId="{FEC0C956-7947-4A3D-B983-7642F7702B40}" destId="{97C5F9B8-5F92-4672-B4D7-BA3D7AB3D924}" srcOrd="2" destOrd="0" presId="urn:microsoft.com/office/officeart/2005/8/layout/vProcess5"/>
    <dgm:cxn modelId="{9352B1CD-7A51-468D-A5D0-F82D6C49444D}" type="presParOf" srcId="{FEC0C956-7947-4A3D-B983-7642F7702B40}" destId="{9D6CFA41-FA35-451A-ACE0-0C556E196CC8}" srcOrd="3" destOrd="0" presId="urn:microsoft.com/office/officeart/2005/8/layout/vProcess5"/>
    <dgm:cxn modelId="{DBE8638B-FE8C-4CD8-B997-678AA1C0252A}" type="presParOf" srcId="{FEC0C956-7947-4A3D-B983-7642F7702B40}" destId="{C8A10D07-908C-4B71-94BD-EF6D2A4066B7}" srcOrd="4" destOrd="0" presId="urn:microsoft.com/office/officeart/2005/8/layout/vProcess5"/>
    <dgm:cxn modelId="{97CF86EF-92C8-4FE3-BEE7-52AB5BB8F324}" type="presParOf" srcId="{FEC0C956-7947-4A3D-B983-7642F7702B40}" destId="{4E462F67-D329-45BD-BD1D-631464E7483C}" srcOrd="5" destOrd="0" presId="urn:microsoft.com/office/officeart/2005/8/layout/vProcess5"/>
    <dgm:cxn modelId="{E51BE121-BB5B-455D-A648-2F3D3E5397F6}" type="presParOf" srcId="{FEC0C956-7947-4A3D-B983-7642F7702B40}" destId="{E55E038C-0379-41C2-BB8E-EDD16418F2BB}" srcOrd="6" destOrd="0" presId="urn:microsoft.com/office/officeart/2005/8/layout/vProcess5"/>
    <dgm:cxn modelId="{1EB854CF-BBD8-4169-A76F-FA2F64B8A74F}" type="presParOf" srcId="{FEC0C956-7947-4A3D-B983-7642F7702B40}" destId="{913F9BCC-EF92-4304-89D2-BF04D432359B}" srcOrd="7" destOrd="0" presId="urn:microsoft.com/office/officeart/2005/8/layout/vProcess5"/>
    <dgm:cxn modelId="{9AF5350F-B916-413C-A621-DED4126AB250}" type="presParOf" srcId="{FEC0C956-7947-4A3D-B983-7642F7702B40}" destId="{C53F5655-D79F-45C3-B418-0CBB08F7BE0D}" srcOrd="8" destOrd="0" presId="urn:microsoft.com/office/officeart/2005/8/layout/vProcess5"/>
    <dgm:cxn modelId="{8B584175-F3E9-4E5A-ABB9-23228F96CF68}" type="presParOf" srcId="{FEC0C956-7947-4A3D-B983-7642F7702B40}" destId="{3C5FA8A6-2F5A-48F5-B955-0BE7D02BC1C3}" srcOrd="9" destOrd="0" presId="urn:microsoft.com/office/officeart/2005/8/layout/vProcess5"/>
    <dgm:cxn modelId="{72D879ED-AE4A-4DE5-8201-7CB3C4A6C615}" type="presParOf" srcId="{FEC0C956-7947-4A3D-B983-7642F7702B40}" destId="{25CB74B4-4634-47CE-8755-E74C69E3120F}" srcOrd="10" destOrd="0" presId="urn:microsoft.com/office/officeart/2005/8/layout/vProcess5"/>
    <dgm:cxn modelId="{B05E0FF8-6E0F-421E-B229-4002675A2CFC}" type="presParOf" srcId="{FEC0C956-7947-4A3D-B983-7642F7702B40}" destId="{1CBD8427-1C08-41FE-97AD-5966308EB44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7838B-1EB7-4A65-BD46-E5D85102BBBC}" type="datetimeFigureOut">
              <a:rPr lang="zh-CN" altLang="en-US" smtClean="0"/>
              <a:pPr/>
              <a:t>2012/4/9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A8243-D2DF-457D-9ED9-3571299B64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4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3B2E0-6375-4A7F-A1D1-26A45A5DA92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这里要先大概介绍一下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1pPr>
            <a:lvl2pPr marL="742950" indent="-28575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2pPr>
            <a:lvl3pPr marL="11430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3pPr>
            <a:lvl4pPr marL="16002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4pPr>
            <a:lvl5pPr marL="20574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9pPr>
          </a:lstStyle>
          <a:p>
            <a:pPr eaLnBrk="1" hangingPunct="1"/>
            <a:fld id="{9A1AD6B3-C15C-4415-94EE-A994ED20ACCC}" type="slidenum">
              <a:rPr lang="en-US" altLang="zh-CN" sz="1200" b="0" smtClean="0">
                <a:solidFill>
                  <a:schemeClr val="tx1"/>
                </a:solidFill>
                <a:latin typeface="Arial" charset="0"/>
                <a:ea typeface="宋体" charset="-122"/>
              </a:rPr>
              <a:pPr eaLnBrk="1" hangingPunct="1"/>
              <a:t>15</a:t>
            </a:fld>
            <a:endParaRPr lang="en-US" altLang="zh-CN" sz="1200" b="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说明继承和组合的符号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1pPr>
            <a:lvl2pPr marL="742950" indent="-28575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2pPr>
            <a:lvl3pPr marL="11430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3pPr>
            <a:lvl4pPr marL="16002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4pPr>
            <a:lvl5pPr marL="20574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9pPr>
          </a:lstStyle>
          <a:p>
            <a:pPr eaLnBrk="1" hangingPunct="1"/>
            <a:fld id="{0F8EAD9C-0D07-452E-8EBD-A72ACBFA4513}" type="slidenum">
              <a:rPr lang="en-US" altLang="zh-CN" sz="1200" b="0" smtClean="0">
                <a:solidFill>
                  <a:schemeClr val="tx1"/>
                </a:solidFill>
                <a:latin typeface="Arial" charset="0"/>
                <a:ea typeface="宋体" charset="-122"/>
              </a:rPr>
              <a:pPr eaLnBrk="1" hangingPunct="1"/>
              <a:t>19</a:t>
            </a:fld>
            <a:endParaRPr lang="en-US" altLang="zh-CN" sz="1200" b="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这里还用到了</a:t>
            </a:r>
            <a:r>
              <a:rPr lang="en-US" altLang="zh-CN" dirty="0" smtClean="0"/>
              <a:t>Composite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22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dirty="0" smtClean="0"/>
              <a:t>完整代码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CShape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public: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~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CShape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{};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virtual void Draw() = 0;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这里以输出一句话来代替具体的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过程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CRectangle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 public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CShape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public: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void Draw() {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&lt;&lt; "Draw a rectangle." &lt;&lt;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};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CSquare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 public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CShape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public: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void Draw() {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&lt;&lt; "Draw a square." &lt;&lt;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};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CCircle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 public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CShape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public: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void Draw() {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&lt;&lt; "Draw a circle." &lt;&lt;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};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CView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 public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CShape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public: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~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CView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{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while(!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m_vShape.empty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{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CShape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*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pShape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CShape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m_vShape.back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m_vShape.pop_back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delete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pShape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}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}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void Draw()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{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&lt;&lt; "Draw a view." &lt;&lt;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for (vector&lt;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CShape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*&gt;::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const_iterator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 =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m_vShape.begin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 it !=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m_vShape.end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 ++it)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(*it)-&gt;Draw();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}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void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AddShape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CShape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*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pShape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{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if 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pShape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m_vShape.push_back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pShape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}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private: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vector&lt;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CShape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*&gt;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m_vShape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 Test()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CView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view;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CRectangle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*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pRectangle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new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CRectangle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view.AddShape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pRectangle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CSquare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*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pSquare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new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CSquare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view.AddShape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pSquare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CCircle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*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pCircle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new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CCircle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view.AddShape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pCircle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view.Draw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982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几种对象的创建方法，包括静态和动态两类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3B2E0-6375-4A7F-A1D1-26A45A5DA92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 smtClean="0"/>
              <a:t>完整的程序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cstdlib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#include &lt;vector&gt;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using namespace std;</a:t>
            </a:r>
          </a:p>
          <a:p>
            <a:r>
              <a:rPr lang="en-US" altLang="zh-CN" dirty="0" smtClean="0"/>
              <a:t>using std::vector;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CShape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public:</a:t>
            </a:r>
          </a:p>
          <a:p>
            <a:r>
              <a:rPr lang="en-US" altLang="zh-CN" dirty="0" smtClean="0"/>
              <a:t>    ~</a:t>
            </a:r>
            <a:r>
              <a:rPr lang="en-US" altLang="zh-CN" dirty="0" err="1" smtClean="0"/>
              <a:t>CShape</a:t>
            </a:r>
            <a:r>
              <a:rPr lang="en-US" altLang="zh-CN" dirty="0" smtClean="0"/>
              <a:t>() {};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virtual void Draw() = 0;</a:t>
            </a:r>
          </a:p>
          <a:p>
            <a:r>
              <a:rPr lang="en-US" altLang="zh-CN" dirty="0" smtClean="0"/>
              <a:t>};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这里以输出一句话来代替具体的</a:t>
            </a:r>
            <a:r>
              <a:rPr lang="en-US" altLang="zh-CN" dirty="0" smtClean="0"/>
              <a:t>draw</a:t>
            </a:r>
            <a:r>
              <a:rPr lang="zh-CN" altLang="en-US" dirty="0" smtClean="0"/>
              <a:t>过程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CRectangle</a:t>
            </a:r>
            <a:r>
              <a:rPr lang="en-US" altLang="zh-CN" dirty="0" smtClean="0"/>
              <a:t> : public </a:t>
            </a:r>
            <a:r>
              <a:rPr lang="en-US" altLang="zh-CN" dirty="0" err="1" smtClean="0"/>
              <a:t>CShape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public:</a:t>
            </a:r>
          </a:p>
          <a:p>
            <a:r>
              <a:rPr lang="en-US" altLang="zh-CN" dirty="0" smtClean="0"/>
              <a:t>    void Draw() {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"Draw a rectangle."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};</a:t>
            </a:r>
          </a:p>
          <a:p>
            <a:r>
              <a:rPr lang="en-US" altLang="zh-CN" dirty="0" smtClean="0"/>
              <a:t>};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CSquare</a:t>
            </a:r>
            <a:r>
              <a:rPr lang="en-US" altLang="zh-CN" dirty="0" smtClean="0"/>
              <a:t> : public </a:t>
            </a:r>
            <a:r>
              <a:rPr lang="en-US" altLang="zh-CN" dirty="0" err="1" smtClean="0"/>
              <a:t>CShape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public:</a:t>
            </a:r>
          </a:p>
          <a:p>
            <a:r>
              <a:rPr lang="en-US" altLang="zh-CN" dirty="0" smtClean="0"/>
              <a:t>    void Draw() {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"Draw a square."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};</a:t>
            </a:r>
          </a:p>
          <a:p>
            <a:r>
              <a:rPr lang="en-US" altLang="zh-CN" dirty="0" smtClean="0"/>
              <a:t>};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CCircle</a:t>
            </a:r>
            <a:r>
              <a:rPr lang="en-US" altLang="zh-CN" dirty="0" smtClean="0"/>
              <a:t> : public </a:t>
            </a:r>
            <a:r>
              <a:rPr lang="en-US" altLang="zh-CN" dirty="0" err="1" smtClean="0"/>
              <a:t>CShape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public:</a:t>
            </a:r>
          </a:p>
          <a:p>
            <a:r>
              <a:rPr lang="en-US" altLang="zh-CN" dirty="0" smtClean="0"/>
              <a:t>    void Draw() {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"Draw a circle."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};</a:t>
            </a:r>
          </a:p>
          <a:p>
            <a:r>
              <a:rPr lang="en-US" altLang="zh-CN" dirty="0" smtClean="0"/>
              <a:t>};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CView</a:t>
            </a:r>
            <a:r>
              <a:rPr lang="en-US" altLang="zh-CN" dirty="0" smtClean="0"/>
              <a:t> : public </a:t>
            </a:r>
            <a:r>
              <a:rPr lang="en-US" altLang="zh-CN" dirty="0" err="1" smtClean="0"/>
              <a:t>CShape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public:</a:t>
            </a:r>
          </a:p>
          <a:p>
            <a:r>
              <a:rPr lang="en-US" altLang="zh-CN" dirty="0" smtClean="0"/>
              <a:t>    ~</a:t>
            </a:r>
            <a:r>
              <a:rPr lang="en-US" altLang="zh-CN" dirty="0" err="1" smtClean="0"/>
              <a:t>CView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while(!</a:t>
            </a:r>
            <a:r>
              <a:rPr lang="en-US" altLang="zh-CN" dirty="0" err="1" smtClean="0"/>
              <a:t>m_vShape.empty</a:t>
            </a:r>
            <a:r>
              <a:rPr lang="en-US" altLang="zh-CN" dirty="0" smtClean="0"/>
              <a:t>())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CShape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pShape</a:t>
            </a:r>
            <a:r>
              <a:rPr lang="en-US" altLang="zh-CN" dirty="0" smtClean="0"/>
              <a:t> = (</a:t>
            </a:r>
            <a:r>
              <a:rPr lang="en-US" altLang="zh-CN" dirty="0" err="1" smtClean="0"/>
              <a:t>CShape</a:t>
            </a:r>
            <a:r>
              <a:rPr lang="en-US" altLang="zh-CN" dirty="0" smtClean="0"/>
              <a:t>*)</a:t>
            </a:r>
            <a:r>
              <a:rPr lang="en-US" altLang="zh-CN" dirty="0" err="1" smtClean="0"/>
              <a:t>m_vShape.back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m_vShape.pop_back</a:t>
            </a:r>
            <a:r>
              <a:rPr lang="en-US" altLang="zh-CN" dirty="0" smtClean="0"/>
              <a:t>();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  delete </a:t>
            </a:r>
            <a:r>
              <a:rPr lang="en-US" altLang="zh-CN" dirty="0" err="1" smtClean="0"/>
              <a:t>pShape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void Draw()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"Draw a view."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for (vector&lt;</a:t>
            </a:r>
            <a:r>
              <a:rPr lang="en-US" altLang="zh-CN" dirty="0" err="1" smtClean="0"/>
              <a:t>CShape</a:t>
            </a:r>
            <a:r>
              <a:rPr lang="en-US" altLang="zh-CN" dirty="0" smtClean="0"/>
              <a:t>*&gt;::</a:t>
            </a:r>
            <a:r>
              <a:rPr lang="en-US" altLang="zh-CN" dirty="0" err="1" smtClean="0"/>
              <a:t>const_iterator</a:t>
            </a:r>
            <a:r>
              <a:rPr lang="en-US" altLang="zh-CN" dirty="0" smtClean="0"/>
              <a:t> it = </a:t>
            </a:r>
            <a:r>
              <a:rPr lang="en-US" altLang="zh-CN" dirty="0" err="1" smtClean="0"/>
              <a:t>m_vShape.begin</a:t>
            </a:r>
            <a:r>
              <a:rPr lang="en-US" altLang="zh-CN" dirty="0" smtClean="0"/>
              <a:t>(); it != m_vShape.end(); ++it)</a:t>
            </a:r>
          </a:p>
          <a:p>
            <a:r>
              <a:rPr lang="en-US" altLang="zh-CN" dirty="0" smtClean="0"/>
              <a:t>            (*it)-&gt;Draw();</a:t>
            </a:r>
          </a:p>
          <a:p>
            <a:r>
              <a:rPr lang="en-US" altLang="zh-CN" dirty="0" smtClean="0"/>
              <a:t>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void </a:t>
            </a:r>
            <a:r>
              <a:rPr lang="en-US" altLang="zh-CN" dirty="0" err="1" smtClean="0"/>
              <a:t>AddShape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CShape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pShape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pShape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m_vShape.push_back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pShape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private:</a:t>
            </a:r>
          </a:p>
          <a:p>
            <a:r>
              <a:rPr lang="en-US" altLang="zh-CN" dirty="0" smtClean="0"/>
              <a:t>    vector&lt;</a:t>
            </a:r>
            <a:r>
              <a:rPr lang="en-US" altLang="zh-CN" dirty="0" err="1" smtClean="0"/>
              <a:t>CShape</a:t>
            </a:r>
            <a:r>
              <a:rPr lang="en-US" altLang="zh-CN" dirty="0" smtClean="0"/>
              <a:t>*&gt; </a:t>
            </a:r>
            <a:r>
              <a:rPr lang="en-US" altLang="zh-CN" dirty="0" err="1" smtClean="0"/>
              <a:t>m_vShape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void Test1()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CView</a:t>
            </a:r>
            <a:r>
              <a:rPr lang="en-US" altLang="zh-CN" dirty="0" smtClean="0"/>
              <a:t> view;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CRectangle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pRectangle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CRectangle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view.AddShape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pRectangle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CSquare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pSquare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CSquare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view.AddShape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pSquare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CCircle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pCircle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CCircle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view.AddShape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pCircle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view.Draw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CContext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public:</a:t>
            </a:r>
          </a:p>
          <a:p>
            <a:r>
              <a:rPr lang="en-US" altLang="zh-CN" dirty="0" smtClean="0"/>
              <a:t>    ~</a:t>
            </a:r>
            <a:r>
              <a:rPr lang="en-US" altLang="zh-CN" dirty="0" err="1" smtClean="0"/>
              <a:t>CContext</a:t>
            </a:r>
            <a:r>
              <a:rPr lang="en-US" altLang="zh-CN" dirty="0" smtClean="0"/>
              <a:t>() {};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virtual void </a:t>
            </a:r>
            <a:r>
              <a:rPr lang="en-US" altLang="zh-CN" dirty="0" err="1" smtClean="0"/>
              <a:t>DrawText</a:t>
            </a:r>
            <a:r>
              <a:rPr lang="en-US" altLang="zh-CN" dirty="0" smtClean="0"/>
              <a:t>() = 0;</a:t>
            </a:r>
          </a:p>
          <a:p>
            <a:r>
              <a:rPr lang="en-US" altLang="zh-CN" dirty="0" smtClean="0"/>
              <a:t>};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这里也以输出一句话来代替具体的</a:t>
            </a:r>
            <a:r>
              <a:rPr lang="en-US" altLang="zh-CN" dirty="0" smtClean="0"/>
              <a:t>draw</a:t>
            </a:r>
            <a:r>
              <a:rPr lang="zh-CN" altLang="en-US" dirty="0" smtClean="0"/>
              <a:t>过程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CText</a:t>
            </a:r>
            <a:r>
              <a:rPr lang="en-US" altLang="zh-CN" dirty="0" smtClean="0"/>
              <a:t> : public </a:t>
            </a:r>
            <a:r>
              <a:rPr lang="en-US" altLang="zh-CN" dirty="0" err="1" smtClean="0"/>
              <a:t>CContext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public:</a:t>
            </a:r>
          </a:p>
          <a:p>
            <a:r>
              <a:rPr lang="en-US" altLang="zh-CN" dirty="0" smtClean="0"/>
              <a:t>    void </a:t>
            </a:r>
            <a:r>
              <a:rPr lang="en-US" altLang="zh-CN" dirty="0" err="1" smtClean="0"/>
              <a:t>DrawText</a:t>
            </a:r>
            <a:r>
              <a:rPr lang="en-US" altLang="zh-CN" dirty="0" smtClean="0"/>
              <a:t>() {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"Draw a text."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};</a:t>
            </a:r>
          </a:p>
          <a:p>
            <a:r>
              <a:rPr lang="en-US" altLang="zh-CN" dirty="0" smtClean="0"/>
              <a:t>};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class CShapeText1 : public </a:t>
            </a:r>
            <a:r>
              <a:rPr lang="en-US" altLang="zh-CN" dirty="0" err="1" smtClean="0"/>
              <a:t>CShape</a:t>
            </a:r>
            <a:r>
              <a:rPr lang="en-US" altLang="zh-CN" dirty="0" smtClean="0"/>
              <a:t>, private </a:t>
            </a:r>
            <a:r>
              <a:rPr lang="en-US" altLang="zh-CN" dirty="0" err="1" smtClean="0"/>
              <a:t>CText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public:</a:t>
            </a:r>
          </a:p>
          <a:p>
            <a:r>
              <a:rPr lang="en-US" altLang="zh-CN" dirty="0" smtClean="0"/>
              <a:t>    void Draw() { </a:t>
            </a:r>
            <a:r>
              <a:rPr lang="en-US" altLang="zh-CN" dirty="0" err="1" smtClean="0"/>
              <a:t>DrawText</a:t>
            </a:r>
            <a:r>
              <a:rPr lang="en-US" altLang="zh-CN" dirty="0" smtClean="0"/>
              <a:t>(); };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private:</a:t>
            </a:r>
          </a:p>
          <a:p>
            <a:r>
              <a:rPr lang="en-US" altLang="zh-CN" dirty="0" smtClean="0"/>
              <a:t>    void </a:t>
            </a:r>
            <a:r>
              <a:rPr lang="en-US" altLang="zh-CN" dirty="0" err="1" smtClean="0"/>
              <a:t>DrawText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CText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DrawText</a:t>
            </a:r>
            <a:r>
              <a:rPr lang="en-US" altLang="zh-CN" dirty="0" smtClean="0"/>
              <a:t>();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// </a:t>
            </a:r>
            <a:r>
              <a:rPr lang="zh-CN" altLang="en-US" dirty="0" smtClean="0"/>
              <a:t>这里可以改变父类的部分行为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"  It is a text adapter."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void Test2()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CView</a:t>
            </a:r>
            <a:r>
              <a:rPr lang="en-US" altLang="zh-CN" dirty="0" smtClean="0"/>
              <a:t> view;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CRectangle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pRectangle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CRectangle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view.AddShape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pRectangle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CSquare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pSquare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CSquare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view.AddShape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pSquare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CCircle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pCircle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CCircle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view.AddShape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pCircle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// </a:t>
            </a:r>
            <a:r>
              <a:rPr lang="zh-CN" altLang="en-US" dirty="0" smtClean="0"/>
              <a:t>在这里</a:t>
            </a:r>
            <a:r>
              <a:rPr lang="en-US" altLang="zh-CN" dirty="0" err="1" smtClean="0"/>
              <a:t>CShapeText</a:t>
            </a:r>
            <a:r>
              <a:rPr lang="zh-CN" altLang="en-US" dirty="0" smtClean="0"/>
              <a:t>跟其他</a:t>
            </a:r>
            <a:r>
              <a:rPr lang="en-US" altLang="zh-CN" dirty="0" err="1" smtClean="0"/>
              <a:t>CShape</a:t>
            </a:r>
            <a:r>
              <a:rPr lang="zh-CN" altLang="en-US" dirty="0" smtClean="0"/>
              <a:t>的子类一样的使用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// </a:t>
            </a:r>
            <a:r>
              <a:rPr lang="zh-CN" altLang="en-US" dirty="0" smtClean="0"/>
              <a:t>完全融入到已开发好的视图系统中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CShapeText1 *</a:t>
            </a:r>
            <a:r>
              <a:rPr lang="en-US" altLang="zh-CN" dirty="0" err="1" smtClean="0"/>
              <a:t>pText</a:t>
            </a:r>
            <a:r>
              <a:rPr lang="en-US" altLang="zh-CN" dirty="0" smtClean="0"/>
              <a:t> = new CShapeText1;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view.AddShape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pText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view.Draw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class CShapeText2 : public </a:t>
            </a:r>
            <a:r>
              <a:rPr lang="en-US" altLang="zh-CN" dirty="0" err="1" smtClean="0"/>
              <a:t>CShape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public:</a:t>
            </a:r>
          </a:p>
          <a:p>
            <a:r>
              <a:rPr lang="en-US" altLang="zh-CN" dirty="0" smtClean="0"/>
              <a:t>    CShapeText2(</a:t>
            </a:r>
            <a:r>
              <a:rPr lang="en-US" altLang="zh-CN" dirty="0" err="1" smtClean="0"/>
              <a:t>CContext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pText</a:t>
            </a:r>
            <a:r>
              <a:rPr lang="en-US" altLang="zh-CN" dirty="0" smtClean="0"/>
              <a:t>) { </a:t>
            </a:r>
            <a:r>
              <a:rPr lang="en-US" altLang="zh-CN" dirty="0" err="1" smtClean="0"/>
              <a:t>m_pText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pText</a:t>
            </a:r>
            <a:r>
              <a:rPr lang="en-US" altLang="zh-CN" dirty="0" smtClean="0"/>
              <a:t>; };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void Draw() {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m_pText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DrawText</a:t>
            </a:r>
            <a:r>
              <a:rPr lang="en-US" altLang="zh-CN" dirty="0" smtClean="0"/>
              <a:t>(); 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"  It is another text adapter."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};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private: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CContext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m_pText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void Test3()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CView</a:t>
            </a:r>
            <a:r>
              <a:rPr lang="en-US" altLang="zh-CN" dirty="0" smtClean="0"/>
              <a:t> view;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CRectangle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pRectangle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CRectangle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view.AddShape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pRectangle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CSquare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pSquare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CSquare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view.AddShape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pSquare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CCircle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pCircle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CCircle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view.AddShape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pCircle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// </a:t>
            </a:r>
            <a:r>
              <a:rPr lang="zh-CN" altLang="en-US" dirty="0" smtClean="0"/>
              <a:t>这里的</a:t>
            </a:r>
            <a:r>
              <a:rPr lang="en-US" altLang="zh-CN" dirty="0" err="1" smtClean="0"/>
              <a:t>CShapeText</a:t>
            </a:r>
            <a:r>
              <a:rPr lang="zh-CN" altLang="en-US" dirty="0" smtClean="0"/>
              <a:t>一样可以很好的融入到已开发好的视图系统中</a:t>
            </a:r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CText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pText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CText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CShapeText2 *</a:t>
            </a:r>
            <a:r>
              <a:rPr lang="en-US" altLang="zh-CN" dirty="0" err="1" smtClean="0"/>
              <a:t>pShapeText</a:t>
            </a:r>
            <a:r>
              <a:rPr lang="en-US" altLang="zh-CN" dirty="0" smtClean="0"/>
              <a:t> = new CShapeText2(</a:t>
            </a:r>
            <a:r>
              <a:rPr lang="en-US" altLang="zh-CN" dirty="0" err="1" smtClean="0"/>
              <a:t>pText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view.AddShape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pShapeText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view.Draw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argc</a:t>
            </a:r>
            <a:r>
              <a:rPr lang="en-US" altLang="zh-CN" dirty="0" smtClean="0"/>
              <a:t>, char *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[])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Test1();</a:t>
            </a:r>
          </a:p>
          <a:p>
            <a:r>
              <a:rPr lang="en-US" altLang="zh-CN" dirty="0" smtClean="0"/>
              <a:t>    Test2();</a:t>
            </a:r>
          </a:p>
          <a:p>
            <a:r>
              <a:rPr lang="en-US" altLang="zh-CN" dirty="0" smtClean="0"/>
              <a:t>    Test3();</a:t>
            </a:r>
          </a:p>
          <a:p>
            <a:r>
              <a:rPr lang="en-US" altLang="zh-CN" dirty="0" smtClean="0"/>
              <a:t>    system("PAUSE");</a:t>
            </a:r>
          </a:p>
          <a:p>
            <a:r>
              <a:rPr lang="en-US" altLang="zh-CN" dirty="0" smtClean="0"/>
              <a:t>    return EXIT_SUCCESS;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1pPr>
            <a:lvl2pPr marL="742950" indent="-28575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2pPr>
            <a:lvl3pPr marL="11430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3pPr>
            <a:lvl4pPr marL="16002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4pPr>
            <a:lvl5pPr marL="20574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9pPr>
          </a:lstStyle>
          <a:p>
            <a:pPr eaLnBrk="1" hangingPunct="1"/>
            <a:fld id="{0F8EAD9C-0D07-452E-8EBD-A72ACBFA4513}" type="slidenum">
              <a:rPr lang="en-US" altLang="zh-CN" sz="1200" b="0" smtClean="0">
                <a:solidFill>
                  <a:schemeClr val="tx1"/>
                </a:solidFill>
                <a:latin typeface="Arial" charset="0"/>
                <a:ea typeface="宋体" charset="-122"/>
              </a:rPr>
              <a:pPr eaLnBrk="1" hangingPunct="1"/>
              <a:t>24</a:t>
            </a:fld>
            <a:endParaRPr lang="en-US" altLang="zh-CN" sz="1200" b="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全局变量不能阻止多个实例的生成。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3B2E0-6375-4A7F-A1D1-26A45A5DA92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谁来选择使用哪种策略？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3B2E0-6375-4A7F-A1D1-26A45A5DA924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3B2E0-6375-4A7F-A1D1-26A45A5DA92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3B2E0-6375-4A7F-A1D1-26A45A5DA924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3B2E0-6375-4A7F-A1D1-26A45A5DA924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3B2E0-6375-4A7F-A1D1-26A45A5DA924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3B2E0-6375-4A7F-A1D1-26A45A5DA924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3B2E0-6375-4A7F-A1D1-26A45A5DA924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3B2E0-6375-4A7F-A1D1-26A45A5DA924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3B2E0-6375-4A7F-A1D1-26A45A5DA924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3B2E0-6375-4A7F-A1D1-26A45A5DA924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3B2E0-6375-4A7F-A1D1-26A45A5DA924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3B2E0-6375-4A7F-A1D1-26A45A5DA924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说明类图中使用到的一些符号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9114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3B2E0-6375-4A7F-A1D1-26A45A5DA924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3B2E0-6375-4A7F-A1D1-26A45A5DA924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3B2E0-6375-4A7F-A1D1-26A45A5DA924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3B2E0-6375-4A7F-A1D1-26A45A5DA924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3B2E0-6375-4A7F-A1D1-26A45A5DA924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3B2E0-6375-4A7F-A1D1-26A45A5DA924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3B2E0-6375-4A7F-A1D1-26A45A5DA924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3B2E0-6375-4A7F-A1D1-26A45A5DA924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小学生的作文经常按一定套路写。名家也不例外，比如“悲剧模式”，建筑也可以按套路来建</a:t>
            </a:r>
            <a:endParaRPr lang="en-US" altLang="zh-CN" dirty="0" smtClean="0"/>
          </a:p>
          <a:p>
            <a:r>
              <a:rPr lang="zh-CN" altLang="en-US" dirty="0" smtClean="0"/>
              <a:t>程序自然也可以按套路来编。这种用来分析现实世界，并且将其反映到我们的程序中的“套路”就是设计模式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3B2E0-6375-4A7F-A1D1-26A45A5DA92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265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tsinghua-ppt-template-First副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4438" y="2060575"/>
            <a:ext cx="6335712" cy="136842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32138" y="4292600"/>
            <a:ext cx="5688012" cy="10080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51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16557"/>
            <a:ext cx="8496300" cy="79216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27AE8-31FA-4543-9CEE-98A26B6AB20F}" type="datetimeFigureOut">
              <a:rPr lang="zh-CN" altLang="en-US" smtClean="0"/>
              <a:pPr/>
              <a:t>2012/4/9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08CCC-BFC9-4B0B-B1DA-04CDC66CB2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76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54875" y="0"/>
            <a:ext cx="1889125" cy="63817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0"/>
            <a:ext cx="6275387" cy="63817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27AE8-31FA-4543-9CEE-98A26B6AB20F}" type="datetimeFigureOut">
              <a:rPr lang="zh-CN" altLang="en-US" smtClean="0"/>
              <a:pPr/>
              <a:t>2012/4/9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08CCC-BFC9-4B0B-B1DA-04CDC66CB2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18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16557"/>
            <a:ext cx="8496300" cy="79216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27AE8-31FA-4543-9CEE-98A26B6AB20F}" type="datetimeFigureOut">
              <a:rPr lang="zh-CN" altLang="en-US" smtClean="0"/>
              <a:pPr/>
              <a:t>2012/4/9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08CCC-BFC9-4B0B-B1DA-04CDC66CB2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1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27AE8-31FA-4543-9CEE-98A26B6AB20F}" type="datetimeFigureOut">
              <a:rPr lang="zh-CN" altLang="en-US" smtClean="0"/>
              <a:pPr/>
              <a:t>2012/4/9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08CCC-BFC9-4B0B-B1DA-04CDC66CB2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94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16557"/>
            <a:ext cx="8496300" cy="79216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125538"/>
            <a:ext cx="3884612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125538"/>
            <a:ext cx="3884613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27AE8-31FA-4543-9CEE-98A26B6AB20F}" type="datetimeFigureOut">
              <a:rPr lang="zh-CN" altLang="en-US" smtClean="0"/>
              <a:pPr/>
              <a:t>2012/4/9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08CCC-BFC9-4B0B-B1DA-04CDC66CB2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95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-99392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27AE8-31FA-4543-9CEE-98A26B6AB20F}" type="datetimeFigureOut">
              <a:rPr lang="zh-CN" altLang="en-US" smtClean="0"/>
              <a:pPr/>
              <a:t>2012/4/9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08CCC-BFC9-4B0B-B1DA-04CDC66CB2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31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16557"/>
            <a:ext cx="8496300" cy="79216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27AE8-31FA-4543-9CEE-98A26B6AB20F}" type="datetimeFigureOut">
              <a:rPr lang="zh-CN" altLang="en-US" smtClean="0"/>
              <a:pPr/>
              <a:t>2012/4/9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08CCC-BFC9-4B0B-B1DA-04CDC66CB2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28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27AE8-31FA-4543-9CEE-98A26B6AB20F}" type="datetimeFigureOut">
              <a:rPr lang="zh-CN" altLang="en-US" smtClean="0"/>
              <a:pPr/>
              <a:t>2012/4/9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08CCC-BFC9-4B0B-B1DA-04CDC66CB2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23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8758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0808"/>
            <a:ext cx="3008313" cy="44253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27AE8-31FA-4543-9CEE-98A26B6AB20F}" type="datetimeFigureOut">
              <a:rPr lang="zh-CN" altLang="en-US" smtClean="0"/>
              <a:pPr/>
              <a:t>2012/4/9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08CCC-BFC9-4B0B-B1DA-04CDC66CB2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91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08720"/>
            <a:ext cx="5486400" cy="38188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27AE8-31FA-4543-9CEE-98A26B6AB20F}" type="datetimeFigureOut">
              <a:rPr lang="zh-CN" altLang="en-US" smtClean="0"/>
              <a:pPr/>
              <a:t>2012/4/9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08CCC-BFC9-4B0B-B1DA-04CDC66CB2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0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tsinghua-ppt-template-bg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-100013"/>
            <a:ext cx="84963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25538"/>
            <a:ext cx="792162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38913"/>
            <a:ext cx="172720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fld id="{B6C27AE8-31FA-4543-9CEE-98A26B6AB20F}" type="datetimeFigureOut">
              <a:rPr lang="zh-CN" altLang="en-US" smtClean="0"/>
              <a:pPr/>
              <a:t>2012/4/9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85938" y="6526213"/>
            <a:ext cx="18002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57625" y="6518275"/>
            <a:ext cx="1476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fld id="{4AE08CCC-BFC9-4B0B-B1DA-04CDC66CB2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ct val="0"/>
        </a:spcAft>
        <a:buSzPct val="75000"/>
        <a:buFont typeface="Wingdings" pitchFamily="2" charset="2"/>
        <a:buBlip>
          <a:blip r:embed="rId14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ct val="0"/>
        </a:spcAft>
        <a:buSzPct val="75000"/>
        <a:buBlip>
          <a:blip r:embed="rId15"/>
        </a:buBlip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ct val="0"/>
        </a:spcAft>
        <a:buSzPct val="75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ct val="0"/>
        </a:spcAft>
        <a:buSzPct val="75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ct val="0"/>
        </a:spcAft>
        <a:buSzPct val="7500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125000"/>
        </a:lnSpc>
        <a:spcBef>
          <a:spcPct val="40000"/>
        </a:spcBef>
        <a:spcAft>
          <a:spcPct val="20000"/>
        </a:spcAft>
        <a:buSzPct val="7500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25000"/>
        </a:lnSpc>
        <a:spcBef>
          <a:spcPct val="40000"/>
        </a:spcBef>
        <a:spcAft>
          <a:spcPct val="20000"/>
        </a:spcAft>
        <a:buSzPct val="7500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25000"/>
        </a:lnSpc>
        <a:spcBef>
          <a:spcPct val="40000"/>
        </a:spcBef>
        <a:spcAft>
          <a:spcPct val="20000"/>
        </a:spcAft>
        <a:buSzPct val="7500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25000"/>
        </a:lnSpc>
        <a:spcBef>
          <a:spcPct val="40000"/>
        </a:spcBef>
        <a:spcAft>
          <a:spcPct val="20000"/>
        </a:spcAft>
        <a:buSzPct val="7500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/>
              <a:t>设计模式初探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程序设计进阶（八）</a:t>
            </a:r>
            <a:endParaRPr lang="en-US" altLang="zh-CN" dirty="0" smtClean="0"/>
          </a:p>
          <a:p>
            <a:r>
              <a:rPr lang="zh-CN" altLang="en-US" dirty="0" smtClean="0"/>
              <a:t>清华大学计算机系  黄震春</a:t>
            </a:r>
            <a:endParaRPr lang="en-US" altLang="zh-CN" dirty="0" smtClean="0"/>
          </a:p>
          <a:p>
            <a:r>
              <a:rPr lang="en-US" altLang="zh-CN" dirty="0" smtClean="0"/>
              <a:t>2012. 4. 9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78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8160540" cy="480131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/>
              <a:t>#</a:t>
            </a:r>
            <a:r>
              <a:rPr lang="en-US" altLang="zh-CN" b="1" dirty="0" err="1"/>
              <a:t>ifndef</a:t>
            </a:r>
            <a:r>
              <a:rPr lang="en-US" altLang="zh-CN" b="1" dirty="0"/>
              <a:t> </a:t>
            </a:r>
            <a:r>
              <a:rPr lang="en-US" altLang="zh-CN" b="1" dirty="0" smtClean="0"/>
              <a:t>STACK_H</a:t>
            </a:r>
            <a:endParaRPr lang="en-US" altLang="zh-CN" b="1" dirty="0"/>
          </a:p>
          <a:p>
            <a:r>
              <a:rPr lang="en-US" altLang="zh-CN" b="1" dirty="0"/>
              <a:t>#define </a:t>
            </a:r>
            <a:r>
              <a:rPr lang="en-US" altLang="zh-CN" b="1" dirty="0" smtClean="0"/>
              <a:t>STACK_H</a:t>
            </a:r>
            <a:endParaRPr lang="en-US" altLang="zh-CN" b="1" dirty="0"/>
          </a:p>
          <a:p>
            <a:r>
              <a:rPr lang="en-US" altLang="zh-CN" b="1" dirty="0"/>
              <a:t>class </a:t>
            </a:r>
            <a:r>
              <a:rPr lang="en-US" altLang="zh-CN" b="1" dirty="0" smtClean="0"/>
              <a:t>Stack</a:t>
            </a:r>
            <a:endParaRPr lang="en-US" altLang="zh-CN" b="1" dirty="0"/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/>
              <a:t>    public:</a:t>
            </a:r>
          </a:p>
          <a:p>
            <a:r>
              <a:rPr lang="en-US" altLang="zh-CN" b="1" dirty="0"/>
              <a:t>        </a:t>
            </a:r>
            <a:r>
              <a:rPr lang="en-US" altLang="zh-CN" b="1" dirty="0" smtClean="0"/>
              <a:t>Stack(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size</a:t>
            </a:r>
            <a:r>
              <a:rPr lang="en-US" altLang="zh-CN" b="1" dirty="0" smtClean="0"/>
              <a:t>) : </a:t>
            </a:r>
            <a:r>
              <a:rPr lang="en-US" altLang="zh-CN" b="1" dirty="0" err="1" smtClean="0"/>
              <a:t>m_size</a:t>
            </a:r>
            <a:r>
              <a:rPr lang="en-US" altLang="zh-CN" b="1" dirty="0" smtClean="0"/>
              <a:t>(size</a:t>
            </a:r>
            <a:r>
              <a:rPr lang="en-US" altLang="zh-CN" b="1" dirty="0"/>
              <a:t>), </a:t>
            </a:r>
            <a:r>
              <a:rPr lang="en-US" altLang="zh-CN" b="1" dirty="0" err="1"/>
              <a:t>m_top</a:t>
            </a:r>
            <a:r>
              <a:rPr lang="en-US" altLang="zh-CN" b="1" dirty="0"/>
              <a:t>(-1) {</a:t>
            </a:r>
          </a:p>
          <a:p>
            <a:r>
              <a:rPr lang="en-US" altLang="zh-CN" b="1" dirty="0"/>
              <a:t>            if (</a:t>
            </a:r>
            <a:r>
              <a:rPr lang="en-US" altLang="zh-CN" b="1" dirty="0" err="1"/>
              <a:t>m_size</a:t>
            </a:r>
            <a:r>
              <a:rPr lang="en-US" altLang="zh-CN" b="1" dirty="0"/>
              <a:t> &gt; 0) </a:t>
            </a:r>
            <a:r>
              <a:rPr lang="en-US" altLang="zh-CN" b="1" dirty="0" err="1"/>
              <a:t>m_data</a:t>
            </a:r>
            <a:r>
              <a:rPr lang="en-US" altLang="zh-CN" b="1" dirty="0"/>
              <a:t> = new </a:t>
            </a:r>
            <a:r>
              <a:rPr lang="en-US" altLang="zh-CN" b="1" dirty="0" err="1"/>
              <a:t>int</a:t>
            </a:r>
            <a:r>
              <a:rPr lang="en-US" altLang="zh-CN" b="1" dirty="0"/>
              <a:t>[</a:t>
            </a:r>
            <a:r>
              <a:rPr lang="en-US" altLang="zh-CN" b="1" dirty="0" err="1"/>
              <a:t>m_size</a:t>
            </a:r>
            <a:r>
              <a:rPr lang="en-US" altLang="zh-CN" b="1" dirty="0"/>
              <a:t>];</a:t>
            </a:r>
          </a:p>
          <a:p>
            <a:r>
              <a:rPr lang="en-US" altLang="zh-CN" b="1" dirty="0"/>
              <a:t>        }</a:t>
            </a:r>
          </a:p>
          <a:p>
            <a:r>
              <a:rPr lang="en-US" altLang="zh-CN" b="1" dirty="0"/>
              <a:t>        virtual </a:t>
            </a:r>
            <a:r>
              <a:rPr lang="en-US" altLang="zh-CN" b="1" dirty="0" smtClean="0"/>
              <a:t>~Stack</a:t>
            </a:r>
            <a:r>
              <a:rPr lang="en-US" altLang="zh-CN" b="1" dirty="0"/>
              <a:t>() {</a:t>
            </a:r>
          </a:p>
          <a:p>
            <a:r>
              <a:rPr lang="en-US" altLang="zh-CN" b="1" dirty="0"/>
              <a:t>            if (</a:t>
            </a:r>
            <a:r>
              <a:rPr lang="en-US" altLang="zh-CN" b="1" dirty="0" err="1"/>
              <a:t>m_data</a:t>
            </a:r>
            <a:r>
              <a:rPr lang="en-US" altLang="zh-CN" b="1" dirty="0"/>
              <a:t>) delete [] </a:t>
            </a:r>
            <a:r>
              <a:rPr lang="en-US" altLang="zh-CN" b="1" dirty="0" err="1"/>
              <a:t>m_data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      }</a:t>
            </a:r>
          </a:p>
          <a:p>
            <a:r>
              <a:rPr lang="en-US" altLang="zh-CN" b="1" dirty="0"/>
              <a:t>        </a:t>
            </a:r>
            <a:r>
              <a:rPr lang="en-US" altLang="zh-CN" b="1" dirty="0" err="1"/>
              <a:t>bool</a:t>
            </a:r>
            <a:r>
              <a:rPr lang="en-US" altLang="zh-CN" b="1" dirty="0"/>
              <a:t> full() { </a:t>
            </a:r>
            <a:endParaRPr lang="en-US" altLang="zh-CN" b="1" dirty="0" smtClean="0"/>
          </a:p>
          <a:p>
            <a:r>
              <a:rPr lang="en-US" altLang="zh-CN" b="1" dirty="0"/>
              <a:t>	 </a:t>
            </a:r>
            <a:r>
              <a:rPr lang="en-US" altLang="zh-CN" b="1" dirty="0" smtClean="0"/>
              <a:t>   return </a:t>
            </a:r>
            <a:r>
              <a:rPr lang="en-US" altLang="zh-CN" b="1" dirty="0" err="1"/>
              <a:t>m_size</a:t>
            </a:r>
            <a:r>
              <a:rPr lang="en-US" altLang="zh-CN" b="1" dirty="0"/>
              <a:t> &lt;= 0 || (m_top+1) == </a:t>
            </a:r>
            <a:r>
              <a:rPr lang="en-US" altLang="zh-CN" b="1" dirty="0" err="1"/>
              <a:t>m_size</a:t>
            </a:r>
            <a:r>
              <a:rPr lang="en-US" altLang="zh-CN" b="1" dirty="0"/>
              <a:t>; </a:t>
            </a:r>
            <a:endParaRPr lang="en-US" altLang="zh-CN" b="1" dirty="0" smtClean="0"/>
          </a:p>
          <a:p>
            <a:r>
              <a:rPr lang="en-US" altLang="zh-CN" b="1" dirty="0" smtClean="0"/>
              <a:t>	}</a:t>
            </a:r>
            <a:endParaRPr lang="en-US" altLang="zh-CN" b="1" dirty="0"/>
          </a:p>
          <a:p>
            <a:r>
              <a:rPr lang="en-US" altLang="zh-CN" b="1" dirty="0"/>
              <a:t>        </a:t>
            </a:r>
            <a:r>
              <a:rPr lang="en-US" altLang="zh-CN" b="1" dirty="0" err="1"/>
              <a:t>bool</a:t>
            </a:r>
            <a:r>
              <a:rPr lang="en-US" altLang="zh-CN" b="1" dirty="0"/>
              <a:t> empty() </a:t>
            </a:r>
            <a:r>
              <a:rPr lang="en-US" altLang="zh-CN" b="1" dirty="0" smtClean="0"/>
              <a:t>{</a:t>
            </a:r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 </a:t>
            </a:r>
            <a:r>
              <a:rPr lang="en-US" altLang="zh-CN" b="1" dirty="0"/>
              <a:t>return </a:t>
            </a:r>
            <a:r>
              <a:rPr lang="en-US" altLang="zh-CN" b="1" dirty="0" err="1"/>
              <a:t>m_top</a:t>
            </a:r>
            <a:r>
              <a:rPr lang="en-US" altLang="zh-CN" b="1" dirty="0"/>
              <a:t> &lt; 0; 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}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20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8160540" cy="4524315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smtClean="0"/>
              <a:t>	void push(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) {</a:t>
            </a:r>
          </a:p>
          <a:p>
            <a:r>
              <a:rPr lang="en-US" altLang="zh-CN" b="1" dirty="0" smtClean="0"/>
              <a:t>            if (m_top+1 &lt; </a:t>
            </a:r>
            <a:r>
              <a:rPr lang="en-US" altLang="zh-CN" b="1" dirty="0" err="1" smtClean="0"/>
              <a:t>m_size</a:t>
            </a:r>
            <a:r>
              <a:rPr lang="en-US" altLang="zh-CN" b="1" dirty="0" smtClean="0"/>
              <a:t>) </a:t>
            </a:r>
            <a:r>
              <a:rPr lang="en-US" altLang="zh-CN" b="1" dirty="0" err="1" smtClean="0"/>
              <a:t>m_data</a:t>
            </a:r>
            <a:r>
              <a:rPr lang="en-US" altLang="zh-CN" b="1" dirty="0" smtClean="0"/>
              <a:t>[++ </a:t>
            </a:r>
            <a:r>
              <a:rPr lang="en-US" altLang="zh-CN" b="1" dirty="0" err="1" smtClean="0"/>
              <a:t>m_top</a:t>
            </a:r>
            <a:r>
              <a:rPr lang="en-US" altLang="zh-CN" b="1" dirty="0" smtClean="0"/>
              <a:t>] =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;</a:t>
            </a:r>
          </a:p>
          <a:p>
            <a:r>
              <a:rPr lang="en-US" altLang="zh-CN" b="1" dirty="0" smtClean="0"/>
              <a:t>        }</a:t>
            </a:r>
          </a:p>
          <a:p>
            <a:r>
              <a:rPr lang="en-US" altLang="zh-CN" b="1" dirty="0" smtClean="0"/>
              <a:t>        void pop() {</a:t>
            </a:r>
          </a:p>
          <a:p>
            <a:r>
              <a:rPr lang="en-US" altLang="zh-CN" b="1" dirty="0" smtClean="0"/>
              <a:t>            </a:t>
            </a:r>
            <a:r>
              <a:rPr lang="en-US" altLang="zh-CN" b="1" dirty="0"/>
              <a:t>if (!empty()) --</a:t>
            </a:r>
            <a:r>
              <a:rPr lang="en-US" altLang="zh-CN" b="1" dirty="0" err="1"/>
              <a:t>m_top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      }</a:t>
            </a:r>
          </a:p>
          <a:p>
            <a:r>
              <a:rPr lang="en-US" altLang="zh-CN" b="1" dirty="0"/>
              <a:t>        </a:t>
            </a:r>
            <a:r>
              <a:rPr lang="en-US" altLang="zh-CN" b="1" dirty="0" err="1"/>
              <a:t>int</a:t>
            </a:r>
            <a:r>
              <a:rPr lang="en-US" altLang="zh-CN" b="1" dirty="0"/>
              <a:t> size() { 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 return </a:t>
            </a:r>
            <a:r>
              <a:rPr lang="en-US" altLang="zh-CN" b="1" dirty="0"/>
              <a:t>m_top+1; </a:t>
            </a:r>
            <a:endParaRPr lang="en-US" altLang="zh-CN" b="1" dirty="0" smtClean="0"/>
          </a:p>
          <a:p>
            <a:r>
              <a:rPr lang="en-US" altLang="zh-CN" b="1" dirty="0" smtClean="0"/>
              <a:t>	}</a:t>
            </a:r>
            <a:endParaRPr lang="en-US" altLang="zh-CN" b="1" dirty="0"/>
          </a:p>
          <a:p>
            <a:r>
              <a:rPr lang="en-US" altLang="zh-CN" b="1" dirty="0"/>
              <a:t>        </a:t>
            </a:r>
            <a:r>
              <a:rPr lang="en-US" altLang="zh-CN" b="1" dirty="0" err="1"/>
              <a:t>int</a:t>
            </a:r>
            <a:r>
              <a:rPr lang="en-US" altLang="zh-CN" b="1" dirty="0"/>
              <a:t> top() {</a:t>
            </a:r>
          </a:p>
          <a:p>
            <a:r>
              <a:rPr lang="en-US" altLang="zh-CN" b="1" dirty="0"/>
              <a:t>            if (!empty()) return </a:t>
            </a:r>
            <a:r>
              <a:rPr lang="en-US" altLang="zh-CN" b="1" dirty="0" err="1"/>
              <a:t>m_data</a:t>
            </a:r>
            <a:r>
              <a:rPr lang="en-US" altLang="zh-CN" b="1" dirty="0"/>
              <a:t>[</a:t>
            </a:r>
            <a:r>
              <a:rPr lang="en-US" altLang="zh-CN" b="1" dirty="0" err="1"/>
              <a:t>m_top</a:t>
            </a:r>
            <a:r>
              <a:rPr lang="en-US" altLang="zh-CN" b="1" dirty="0"/>
              <a:t>]; else return INT_MIN;</a:t>
            </a:r>
          </a:p>
          <a:p>
            <a:r>
              <a:rPr lang="en-US" altLang="zh-CN" b="1" dirty="0"/>
              <a:t>        }</a:t>
            </a:r>
          </a:p>
          <a:p>
            <a:r>
              <a:rPr lang="en-US" altLang="zh-CN" b="1" dirty="0"/>
              <a:t>    private:</a:t>
            </a:r>
          </a:p>
          <a:p>
            <a:r>
              <a:rPr lang="en-US" altLang="zh-CN" b="1" dirty="0"/>
              <a:t>        </a:t>
            </a:r>
            <a:r>
              <a:rPr lang="en-US" altLang="zh-CN" b="1" dirty="0" err="1"/>
              <a:t>int</a:t>
            </a:r>
            <a:r>
              <a:rPr lang="en-US" altLang="zh-CN" b="1" dirty="0"/>
              <a:t> *</a:t>
            </a:r>
            <a:r>
              <a:rPr lang="en-US" altLang="zh-CN" b="1" dirty="0" err="1"/>
              <a:t>m_data</a:t>
            </a:r>
            <a:r>
              <a:rPr lang="en-US" altLang="zh-CN" b="1" dirty="0"/>
              <a:t>; </a:t>
            </a:r>
            <a:r>
              <a:rPr lang="en-US" altLang="zh-CN" b="1" dirty="0" err="1"/>
              <a:t>const</a:t>
            </a:r>
            <a:r>
              <a:rPr lang="en-US" altLang="zh-CN" b="1" dirty="0"/>
              <a:t>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m_size</a:t>
            </a:r>
            <a:r>
              <a:rPr lang="en-US" altLang="zh-CN" b="1" dirty="0"/>
              <a:t>;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m_top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};</a:t>
            </a:r>
          </a:p>
          <a:p>
            <a:r>
              <a:rPr lang="en-US" altLang="zh-CN" b="1" dirty="0"/>
              <a:t>#</a:t>
            </a:r>
            <a:r>
              <a:rPr lang="en-US" altLang="zh-CN" b="1" dirty="0" err="1"/>
              <a:t>endif</a:t>
            </a:r>
            <a:r>
              <a:rPr lang="en-US" altLang="zh-CN" b="1" dirty="0"/>
              <a:t> // </a:t>
            </a:r>
            <a:r>
              <a:rPr lang="en-US" altLang="zh-CN" b="1" dirty="0" smtClean="0"/>
              <a:t>STACK_H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1574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如果我们注意到</a:t>
            </a:r>
            <a:r>
              <a:rPr lang="en-US" altLang="zh-CN" dirty="0" smtClean="0"/>
              <a:t>STL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9" y="1125538"/>
            <a:ext cx="6409207" cy="5256212"/>
          </a:xfrm>
        </p:spPr>
        <p:txBody>
          <a:bodyPr/>
          <a:lstStyle/>
          <a:p>
            <a:r>
              <a:rPr lang="en-US" altLang="zh-CN" dirty="0" err="1" smtClean="0"/>
              <a:t>std</a:t>
            </a:r>
            <a:r>
              <a:rPr lang="en-US" altLang="zh-CN" dirty="0" smtClean="0"/>
              <a:t>::vector</a:t>
            </a:r>
          </a:p>
          <a:p>
            <a:r>
              <a:rPr lang="zh-CN" altLang="en-US" dirty="0" smtClean="0"/>
              <a:t>提供了如下方法：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push_back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size()</a:t>
            </a:r>
          </a:p>
          <a:p>
            <a:pPr lvl="1"/>
            <a:r>
              <a:rPr lang="en-US" altLang="zh-CN" dirty="0" smtClean="0"/>
              <a:t>back()</a:t>
            </a:r>
          </a:p>
          <a:p>
            <a:pPr lvl="1"/>
            <a:r>
              <a:rPr lang="en-US" altLang="zh-CN" dirty="0" err="1" smtClean="0"/>
              <a:t>pop_back</a:t>
            </a:r>
            <a:r>
              <a:rPr lang="en-US" altLang="zh-CN" dirty="0"/>
              <a:t>()</a:t>
            </a:r>
            <a:endParaRPr lang="en-US" altLang="zh-CN" dirty="0" smtClean="0"/>
          </a:p>
          <a:p>
            <a:r>
              <a:rPr lang="zh-CN" altLang="en-US" dirty="0" smtClean="0"/>
              <a:t>能不能用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来实现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63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STL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980728"/>
            <a:ext cx="8160540" cy="5909310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/>
              <a:t>#</a:t>
            </a:r>
            <a:r>
              <a:rPr lang="en-US" altLang="zh-CN" b="1" dirty="0" err="1"/>
              <a:t>ifndef</a:t>
            </a:r>
            <a:r>
              <a:rPr lang="en-US" altLang="zh-CN" b="1" dirty="0"/>
              <a:t> </a:t>
            </a:r>
            <a:r>
              <a:rPr lang="en-US" altLang="zh-CN" b="1" dirty="0" smtClean="0"/>
              <a:t>STACK_H</a:t>
            </a:r>
            <a:endParaRPr lang="en-US" altLang="zh-CN" b="1" dirty="0"/>
          </a:p>
          <a:p>
            <a:r>
              <a:rPr lang="en-US" altLang="zh-CN" b="1" dirty="0"/>
              <a:t>#define </a:t>
            </a:r>
            <a:r>
              <a:rPr lang="en-US" altLang="zh-CN" b="1" dirty="0" smtClean="0"/>
              <a:t>STACK_H</a:t>
            </a:r>
            <a:endParaRPr lang="en-US" altLang="zh-CN" b="1" dirty="0"/>
          </a:p>
          <a:p>
            <a:r>
              <a:rPr lang="en-US" altLang="zh-CN" b="1" dirty="0" smtClean="0"/>
              <a:t>#</a:t>
            </a:r>
            <a:r>
              <a:rPr lang="en-US" altLang="zh-CN" b="1" dirty="0"/>
              <a:t>include &lt;vector&gt;</a:t>
            </a:r>
          </a:p>
          <a:p>
            <a:r>
              <a:rPr lang="en-US" altLang="zh-CN" b="1" dirty="0"/>
              <a:t>#include &lt;</a:t>
            </a:r>
            <a:r>
              <a:rPr lang="en-US" altLang="zh-CN" b="1" dirty="0" err="1"/>
              <a:t>climits</a:t>
            </a:r>
            <a:r>
              <a:rPr lang="en-US" altLang="zh-CN" b="1" dirty="0"/>
              <a:t>&gt;</a:t>
            </a:r>
          </a:p>
          <a:p>
            <a:endParaRPr lang="en-US" altLang="zh-CN" b="1" dirty="0"/>
          </a:p>
          <a:p>
            <a:r>
              <a:rPr lang="en-US" altLang="zh-CN" b="1" dirty="0"/>
              <a:t>class </a:t>
            </a:r>
            <a:r>
              <a:rPr lang="en-US" altLang="zh-CN" b="1" dirty="0" smtClean="0"/>
              <a:t>Stack {</a:t>
            </a:r>
            <a:endParaRPr lang="en-US" altLang="zh-CN" b="1" dirty="0"/>
          </a:p>
          <a:p>
            <a:r>
              <a:rPr lang="en-US" altLang="zh-CN" b="1" dirty="0"/>
              <a:t>    public:</a:t>
            </a:r>
          </a:p>
          <a:p>
            <a:r>
              <a:rPr lang="en-US" altLang="zh-CN" b="1" dirty="0" smtClean="0"/>
              <a:t>	Stack(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size):</a:t>
            </a:r>
            <a:r>
              <a:rPr lang="en-US" altLang="zh-CN" b="1" dirty="0" err="1"/>
              <a:t>m_size</a:t>
            </a:r>
            <a:r>
              <a:rPr lang="en-US" altLang="zh-CN" b="1" dirty="0"/>
              <a:t>(size) {}</a:t>
            </a:r>
          </a:p>
          <a:p>
            <a:r>
              <a:rPr lang="en-US" altLang="zh-CN" b="1" dirty="0"/>
              <a:t>        </a:t>
            </a:r>
            <a:r>
              <a:rPr lang="en-US" altLang="zh-CN" b="1" dirty="0" err="1"/>
              <a:t>bool</a:t>
            </a:r>
            <a:r>
              <a:rPr lang="en-US" altLang="zh-CN" b="1" dirty="0"/>
              <a:t> full() { return (</a:t>
            </a:r>
            <a:r>
              <a:rPr lang="en-US" altLang="zh-CN" b="1" dirty="0" err="1"/>
              <a:t>int</a:t>
            </a:r>
            <a:r>
              <a:rPr lang="en-US" altLang="zh-CN" b="1" dirty="0"/>
              <a:t>)</a:t>
            </a:r>
            <a:r>
              <a:rPr lang="en-US" altLang="zh-CN" b="1" dirty="0" err="1"/>
              <a:t>m_data.size</a:t>
            </a:r>
            <a:r>
              <a:rPr lang="en-US" altLang="zh-CN" b="1" dirty="0"/>
              <a:t>() &gt;= </a:t>
            </a:r>
            <a:r>
              <a:rPr lang="en-US" altLang="zh-CN" b="1" dirty="0" err="1"/>
              <a:t>m_size</a:t>
            </a:r>
            <a:r>
              <a:rPr lang="en-US" altLang="zh-CN" b="1" dirty="0"/>
              <a:t>; }</a:t>
            </a:r>
          </a:p>
          <a:p>
            <a:r>
              <a:rPr lang="en-US" altLang="zh-CN" b="1" dirty="0"/>
              <a:t>        </a:t>
            </a:r>
            <a:r>
              <a:rPr lang="en-US" altLang="zh-CN" b="1" dirty="0" err="1"/>
              <a:t>bool</a:t>
            </a:r>
            <a:r>
              <a:rPr lang="en-US" altLang="zh-CN" b="1" dirty="0"/>
              <a:t> empty() { return (</a:t>
            </a:r>
            <a:r>
              <a:rPr lang="en-US" altLang="zh-CN" b="1" dirty="0" err="1"/>
              <a:t>int</a:t>
            </a:r>
            <a:r>
              <a:rPr lang="en-US" altLang="zh-CN" b="1" dirty="0"/>
              <a:t>)</a:t>
            </a:r>
            <a:r>
              <a:rPr lang="en-US" altLang="zh-CN" b="1" dirty="0" err="1"/>
              <a:t>m_data.size</a:t>
            </a:r>
            <a:r>
              <a:rPr lang="en-US" altLang="zh-CN" b="1" dirty="0"/>
              <a:t>() == 0; }</a:t>
            </a:r>
          </a:p>
          <a:p>
            <a:r>
              <a:rPr lang="en-US" altLang="zh-CN" b="1" dirty="0"/>
              <a:t>        void push(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) { </a:t>
            </a:r>
            <a:r>
              <a:rPr lang="en-US" altLang="zh-CN" b="1" dirty="0" err="1"/>
              <a:t>m_data.push_back</a:t>
            </a:r>
            <a:r>
              <a:rPr lang="en-US" altLang="zh-CN" b="1" dirty="0"/>
              <a:t>(</a:t>
            </a:r>
            <a:r>
              <a:rPr lang="en-US" altLang="zh-CN" b="1" dirty="0" err="1"/>
              <a:t>i</a:t>
            </a:r>
            <a:r>
              <a:rPr lang="en-US" altLang="zh-CN" b="1" dirty="0"/>
              <a:t>); }</a:t>
            </a:r>
          </a:p>
          <a:p>
            <a:r>
              <a:rPr lang="en-US" altLang="zh-CN" b="1" dirty="0"/>
              <a:t>        void pop() </a:t>
            </a:r>
            <a:r>
              <a:rPr lang="en-US" altLang="zh-CN" b="1" dirty="0" smtClean="0"/>
              <a:t>{ if </a:t>
            </a:r>
            <a:r>
              <a:rPr lang="en-US" altLang="zh-CN" b="1" dirty="0"/>
              <a:t>(!empty()) </a:t>
            </a:r>
            <a:r>
              <a:rPr lang="en-US" altLang="zh-CN" b="1" dirty="0" err="1"/>
              <a:t>m_data.pop_back</a:t>
            </a:r>
            <a:r>
              <a:rPr lang="en-US" altLang="zh-CN" b="1" dirty="0" smtClean="0"/>
              <a:t>(); </a:t>
            </a:r>
            <a:r>
              <a:rPr lang="en-US" altLang="zh-CN" b="1" dirty="0"/>
              <a:t>}</a:t>
            </a:r>
          </a:p>
          <a:p>
            <a:r>
              <a:rPr lang="en-US" altLang="zh-CN" b="1" dirty="0"/>
              <a:t>        </a:t>
            </a:r>
            <a:r>
              <a:rPr lang="en-US" altLang="zh-CN" b="1" dirty="0" err="1"/>
              <a:t>int</a:t>
            </a:r>
            <a:r>
              <a:rPr lang="en-US" altLang="zh-CN" b="1" dirty="0"/>
              <a:t> size() { return </a:t>
            </a:r>
            <a:r>
              <a:rPr lang="en-US" altLang="zh-CN" b="1" dirty="0" err="1"/>
              <a:t>m_data.size</a:t>
            </a:r>
            <a:r>
              <a:rPr lang="en-US" altLang="zh-CN" b="1" dirty="0"/>
              <a:t>(); }</a:t>
            </a:r>
          </a:p>
          <a:p>
            <a:r>
              <a:rPr lang="en-US" altLang="zh-CN" b="1" dirty="0"/>
              <a:t>        </a:t>
            </a:r>
            <a:r>
              <a:rPr lang="en-US" altLang="zh-CN" b="1" dirty="0" err="1"/>
              <a:t>int</a:t>
            </a:r>
            <a:r>
              <a:rPr lang="en-US" altLang="zh-CN" b="1" dirty="0"/>
              <a:t> top() {</a:t>
            </a:r>
          </a:p>
          <a:p>
            <a:r>
              <a:rPr lang="en-US" altLang="zh-CN" b="1" dirty="0"/>
              <a:t>            if (!empty()) return </a:t>
            </a:r>
            <a:r>
              <a:rPr lang="en-US" altLang="zh-CN" b="1" dirty="0" err="1"/>
              <a:t>m_data</a:t>
            </a:r>
            <a:r>
              <a:rPr lang="en-US" altLang="zh-CN" b="1" dirty="0"/>
              <a:t>[</a:t>
            </a:r>
            <a:r>
              <a:rPr lang="en-US" altLang="zh-CN" b="1" dirty="0" err="1"/>
              <a:t>m_data.size</a:t>
            </a:r>
            <a:r>
              <a:rPr lang="en-US" altLang="zh-CN" b="1" dirty="0"/>
              <a:t>()-1];</a:t>
            </a:r>
          </a:p>
          <a:p>
            <a:r>
              <a:rPr lang="en-US" altLang="zh-CN" b="1" dirty="0"/>
              <a:t>            else return INT_MIN;</a:t>
            </a:r>
          </a:p>
          <a:p>
            <a:r>
              <a:rPr lang="en-US" altLang="zh-CN" b="1" dirty="0"/>
              <a:t>        }</a:t>
            </a:r>
          </a:p>
          <a:p>
            <a:r>
              <a:rPr lang="en-US" altLang="zh-CN" b="1" dirty="0"/>
              <a:t>    private:</a:t>
            </a:r>
          </a:p>
          <a:p>
            <a:r>
              <a:rPr lang="en-US" altLang="zh-CN" b="1" dirty="0"/>
              <a:t>        </a:t>
            </a:r>
            <a:r>
              <a:rPr lang="en-US" altLang="zh-CN" b="1" dirty="0" err="1"/>
              <a:t>std</a:t>
            </a:r>
            <a:r>
              <a:rPr lang="en-US" altLang="zh-CN" b="1" dirty="0"/>
              <a:t>::vector&lt;</a:t>
            </a:r>
            <a:r>
              <a:rPr lang="en-US" altLang="zh-CN" b="1" dirty="0" err="1"/>
              <a:t>int</a:t>
            </a:r>
            <a:r>
              <a:rPr lang="en-US" altLang="zh-CN" b="1" dirty="0"/>
              <a:t>&gt; </a:t>
            </a:r>
            <a:r>
              <a:rPr lang="en-US" altLang="zh-CN" b="1" dirty="0" err="1"/>
              <a:t>m_data</a:t>
            </a:r>
            <a:r>
              <a:rPr lang="en-US" altLang="zh-CN" b="1" dirty="0"/>
              <a:t>; </a:t>
            </a:r>
            <a:r>
              <a:rPr lang="en-US" altLang="zh-CN" b="1" dirty="0" err="1"/>
              <a:t>const</a:t>
            </a:r>
            <a:r>
              <a:rPr lang="en-US" altLang="zh-CN" b="1" dirty="0"/>
              <a:t>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m_size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};</a:t>
            </a:r>
          </a:p>
          <a:p>
            <a:r>
              <a:rPr lang="en-US" altLang="zh-CN" b="1" dirty="0" smtClean="0"/>
              <a:t>#</a:t>
            </a:r>
            <a:r>
              <a:rPr lang="en-US" altLang="zh-CN" b="1" dirty="0" err="1" smtClean="0"/>
              <a:t>endif</a:t>
            </a:r>
            <a:r>
              <a:rPr lang="en-US" altLang="zh-CN" b="1" dirty="0" smtClean="0"/>
              <a:t> // STACK_H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16449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zh-CN" altLang="en-US" dirty="0" smtClean="0"/>
              <a:t>我们的程序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7290" y="1121336"/>
            <a:ext cx="3744416" cy="5078313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err="1"/>
              <a:t>int</a:t>
            </a:r>
            <a:r>
              <a:rPr lang="en-US" altLang="zh-CN" b="1" dirty="0"/>
              <a:t> main(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argc</a:t>
            </a:r>
            <a:r>
              <a:rPr lang="en-US" altLang="zh-CN" b="1" dirty="0"/>
              <a:t>, char *</a:t>
            </a:r>
            <a:r>
              <a:rPr lang="en-US" altLang="zh-CN" b="1" dirty="0" err="1"/>
              <a:t>argv</a:t>
            </a:r>
            <a:r>
              <a:rPr lang="en-US" altLang="zh-CN" b="1" dirty="0"/>
              <a:t>[]) {</a:t>
            </a:r>
          </a:p>
          <a:p>
            <a:r>
              <a:rPr lang="en-US" altLang="zh-CN" b="1" dirty="0"/>
              <a:t>    Stack </a:t>
            </a:r>
            <a:r>
              <a:rPr lang="en-US" altLang="zh-CN" b="1" dirty="0" smtClean="0"/>
              <a:t>stack(10);</a:t>
            </a:r>
            <a:endParaRPr lang="en-US" altLang="zh-CN" b="1" dirty="0"/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stack.push</a:t>
            </a:r>
            <a:r>
              <a:rPr lang="en-US" altLang="zh-CN" b="1" dirty="0"/>
              <a:t>(1);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stack.push</a:t>
            </a:r>
            <a:r>
              <a:rPr lang="en-US" altLang="zh-CN" b="1" dirty="0"/>
              <a:t>(2);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stack.push</a:t>
            </a:r>
            <a:r>
              <a:rPr lang="en-US" altLang="zh-CN" b="1" dirty="0"/>
              <a:t>(3);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stack.push</a:t>
            </a:r>
            <a:r>
              <a:rPr lang="en-US" altLang="zh-CN" b="1" dirty="0"/>
              <a:t>(4);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cout</a:t>
            </a:r>
            <a:r>
              <a:rPr lang="en-US" altLang="zh-CN" b="1" dirty="0"/>
              <a:t> &lt;&lt; </a:t>
            </a:r>
            <a:r>
              <a:rPr lang="en-US" altLang="zh-CN" b="1" dirty="0" err="1" smtClean="0"/>
              <a:t>stack.top</a:t>
            </a:r>
            <a:r>
              <a:rPr lang="en-US" altLang="zh-CN" b="1" dirty="0"/>
              <a:t>() &lt;&lt; "\n</a:t>
            </a:r>
            <a:r>
              <a:rPr lang="en-US" altLang="zh-CN" b="1" dirty="0" smtClean="0"/>
              <a:t>";</a:t>
            </a:r>
          </a:p>
          <a:p>
            <a:r>
              <a:rPr lang="en-US" altLang="zh-CN" b="1" dirty="0" smtClean="0"/>
              <a:t>    </a:t>
            </a:r>
            <a:r>
              <a:rPr lang="en-US" altLang="zh-CN" b="1" dirty="0" err="1" smtClean="0"/>
              <a:t>stack.pop</a:t>
            </a:r>
            <a:r>
              <a:rPr lang="en-US" altLang="zh-CN" b="1" dirty="0" smtClean="0"/>
              <a:t>();</a:t>
            </a:r>
            <a:endParaRPr lang="en-US" altLang="zh-CN" b="1" dirty="0"/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cout</a:t>
            </a:r>
            <a:r>
              <a:rPr lang="en-US" altLang="zh-CN" b="1" dirty="0"/>
              <a:t> &lt;&lt; </a:t>
            </a:r>
            <a:r>
              <a:rPr lang="en-US" altLang="zh-CN" b="1" dirty="0" err="1" smtClean="0"/>
              <a:t>stack.top</a:t>
            </a:r>
            <a:r>
              <a:rPr lang="en-US" altLang="zh-CN" b="1" dirty="0"/>
              <a:t>() &lt;&lt; "\n";</a:t>
            </a:r>
          </a:p>
          <a:p>
            <a:r>
              <a:rPr lang="en-US" altLang="zh-CN" b="1" dirty="0" smtClean="0"/>
              <a:t>    </a:t>
            </a:r>
            <a:r>
              <a:rPr lang="en-US" altLang="zh-CN" b="1" dirty="0" err="1" smtClean="0"/>
              <a:t>stack.pop</a:t>
            </a:r>
            <a:r>
              <a:rPr lang="en-US" altLang="zh-CN" b="1" dirty="0" smtClean="0"/>
              <a:t>();</a:t>
            </a:r>
          </a:p>
          <a:p>
            <a:r>
              <a:rPr lang="en-US" altLang="zh-CN" b="1" dirty="0" smtClean="0"/>
              <a:t>    </a:t>
            </a:r>
            <a:r>
              <a:rPr lang="en-US" altLang="zh-CN" b="1" dirty="0" err="1"/>
              <a:t>cout</a:t>
            </a:r>
            <a:r>
              <a:rPr lang="en-US" altLang="zh-CN" b="1" dirty="0"/>
              <a:t> &lt;&lt; </a:t>
            </a:r>
            <a:r>
              <a:rPr lang="en-US" altLang="zh-CN" b="1" dirty="0" err="1" smtClean="0"/>
              <a:t>stack.top</a:t>
            </a:r>
            <a:r>
              <a:rPr lang="en-US" altLang="zh-CN" b="1" dirty="0"/>
              <a:t>() &lt;&lt; "\n";</a:t>
            </a:r>
          </a:p>
          <a:p>
            <a:r>
              <a:rPr lang="en-US" altLang="zh-CN" b="1" dirty="0" smtClean="0"/>
              <a:t>    </a:t>
            </a:r>
            <a:r>
              <a:rPr lang="en-US" altLang="zh-CN" b="1" dirty="0" err="1"/>
              <a:t>stack.pop</a:t>
            </a:r>
            <a:r>
              <a:rPr lang="en-US" altLang="zh-CN" b="1" dirty="0"/>
              <a:t>();</a:t>
            </a:r>
            <a:endParaRPr lang="en-US" altLang="zh-CN" b="1" dirty="0" smtClean="0"/>
          </a:p>
          <a:p>
            <a:r>
              <a:rPr lang="en-US" altLang="zh-CN" b="1" dirty="0" smtClean="0"/>
              <a:t>    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 </a:t>
            </a:r>
            <a:r>
              <a:rPr lang="en-US" altLang="zh-CN" b="1" dirty="0"/>
              <a:t>&lt;&lt; </a:t>
            </a:r>
            <a:r>
              <a:rPr lang="en-US" altLang="zh-CN" b="1" dirty="0" err="1" smtClean="0"/>
              <a:t>stack.top</a:t>
            </a:r>
            <a:r>
              <a:rPr lang="en-US" altLang="zh-CN" b="1" dirty="0"/>
              <a:t>() &lt;&lt; "\n";</a:t>
            </a:r>
          </a:p>
          <a:p>
            <a:r>
              <a:rPr lang="en-US" altLang="zh-CN" b="1" dirty="0" smtClean="0"/>
              <a:t>    </a:t>
            </a:r>
            <a:r>
              <a:rPr lang="en-US" altLang="zh-CN" b="1" dirty="0" err="1"/>
              <a:t>stack.pop</a:t>
            </a:r>
            <a:r>
              <a:rPr lang="en-US" altLang="zh-CN" b="1" dirty="0"/>
              <a:t>();</a:t>
            </a:r>
            <a:r>
              <a:rPr lang="en-US" altLang="zh-CN" b="1" dirty="0" smtClean="0"/>
              <a:t>       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system</a:t>
            </a:r>
            <a:r>
              <a:rPr lang="en-US" altLang="zh-CN" b="1" dirty="0"/>
              <a:t>("PAUSE");</a:t>
            </a:r>
          </a:p>
          <a:p>
            <a:r>
              <a:rPr lang="en-US" altLang="zh-CN" b="1" dirty="0"/>
              <a:t>    return EXIT_SUCCESS;</a:t>
            </a:r>
          </a:p>
          <a:p>
            <a:r>
              <a:rPr lang="en-US" altLang="zh-CN" b="1" dirty="0" smtClean="0"/>
              <a:t>}</a:t>
            </a:r>
            <a:endParaRPr lang="en-US" altLang="zh-CN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152208"/>
            <a:ext cx="4308344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4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我们来回顾一下</a:t>
            </a: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800900"/>
              </p:ext>
            </p:extLst>
          </p:nvPr>
        </p:nvGraphicFramePr>
        <p:xfrm>
          <a:off x="611560" y="1196752"/>
          <a:ext cx="8062913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 rot="20364296">
            <a:off x="563875" y="2834803"/>
            <a:ext cx="8319417" cy="1015663"/>
          </a:xfrm>
          <a:prstGeom prst="rect">
            <a:avLst/>
          </a:prstGeom>
          <a:solidFill>
            <a:schemeClr val="accent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FF0000"/>
                </a:solidFill>
              </a:rPr>
              <a:t>适配器（</a:t>
            </a:r>
            <a:r>
              <a:rPr lang="en-US" altLang="zh-CN" sz="6000" dirty="0" smtClean="0">
                <a:solidFill>
                  <a:srgbClr val="FF0000"/>
                </a:solidFill>
              </a:rPr>
              <a:t>Adapter</a:t>
            </a:r>
            <a:r>
              <a:rPr lang="zh-CN" altLang="en-US" sz="6000" dirty="0" smtClean="0">
                <a:solidFill>
                  <a:srgbClr val="FF0000"/>
                </a:solidFill>
              </a:rPr>
              <a:t>）模式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5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A60B261-9DB7-45CD-923C-89906B39C9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DA60B261-9DB7-45CD-923C-89906B39C9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E462F67-D329-45BD-BD1D-631464E748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4E462F67-D329-45BD-BD1D-631464E748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7C5F9B8-5F92-4672-B4D7-BA3D7AB3D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97C5F9B8-5F92-4672-B4D7-BA3D7AB3D9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55E038C-0379-41C2-BB8E-EDD16418F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E55E038C-0379-41C2-BB8E-EDD16418F2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D6CFA41-FA35-451A-ACE0-0C556E196C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9D6CFA41-FA35-451A-ACE0-0C556E196C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13F9BCC-EF92-4304-89D2-BF04D43235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913F9BCC-EF92-4304-89D2-BF04D43235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8A10D07-908C-4B71-94BD-EF6D2A4066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C8A10D07-908C-4B71-94BD-EF6D2A4066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形象地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628775"/>
            <a:ext cx="672465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635896" y="1628775"/>
            <a:ext cx="1872208" cy="38957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58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或者</a:t>
            </a: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45356"/>
            <a:ext cx="6078537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3599"/>
            <a:ext cx="5646737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22" y="3501008"/>
            <a:ext cx="5545138" cy="280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83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Adapter</a:t>
            </a:r>
            <a:r>
              <a:rPr lang="zh-CN" altLang="en-US" dirty="0" smtClean="0"/>
              <a:t>？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1443"/>
              </p:ext>
            </p:extLst>
          </p:nvPr>
        </p:nvGraphicFramePr>
        <p:xfrm>
          <a:off x="3059113" y="4005263"/>
          <a:ext cx="1944687" cy="1383030"/>
        </p:xfrm>
        <a:graphic>
          <a:graphicData uri="http://schemas.openxmlformats.org/drawingml/2006/table">
            <a:tbl>
              <a:tblPr/>
              <a:tblGrid>
                <a:gridCol w="194468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VectorStack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62" marR="914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push(…)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Pop()</a:t>
                      </a:r>
                    </a:p>
                  </a:txBody>
                  <a:tcPr marL="91462" marR="914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m_vector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62" marR="914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706610"/>
              </p:ext>
            </p:extLst>
          </p:nvPr>
        </p:nvGraphicFramePr>
        <p:xfrm>
          <a:off x="3135314" y="1888808"/>
          <a:ext cx="1727200" cy="1011555"/>
        </p:xfrm>
        <a:graphic>
          <a:graphicData uri="http://schemas.openxmlformats.org/drawingml/2006/table">
            <a:tbl>
              <a:tblPr/>
              <a:tblGrid>
                <a:gridCol w="1727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Stack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388" marR="913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push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(…)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pop()</a:t>
                      </a:r>
                    </a:p>
                  </a:txBody>
                  <a:tcPr marL="91388" marR="913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 rot="5400000" flipH="1" flipV="1">
            <a:off x="3458369" y="3464719"/>
            <a:ext cx="1079500" cy="1588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858114"/>
              </p:ext>
            </p:extLst>
          </p:nvPr>
        </p:nvGraphicFramePr>
        <p:xfrm>
          <a:off x="6588125" y="2852738"/>
          <a:ext cx="1944688" cy="1560195"/>
        </p:xfrm>
        <a:graphic>
          <a:graphicData uri="http://schemas.openxmlformats.org/drawingml/2006/table">
            <a:tbl>
              <a:tblPr/>
              <a:tblGrid>
                <a:gridCol w="19446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vector&lt;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marL="91462" marR="914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push_back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back()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pop_back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91462" marR="914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5003799" y="5212398"/>
            <a:ext cx="792163" cy="1588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795963" y="3068638"/>
            <a:ext cx="792162" cy="158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5795962" y="3070225"/>
            <a:ext cx="1589" cy="2159002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文档 12"/>
          <p:cNvSpPr/>
          <p:nvPr/>
        </p:nvSpPr>
        <p:spPr>
          <a:xfrm>
            <a:off x="468313" y="1700213"/>
            <a:ext cx="1439862" cy="1296987"/>
          </a:xfrm>
          <a:prstGeom prst="flowChartDocumen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708" name="TextBox 24"/>
          <p:cNvSpPr txBox="1">
            <a:spLocks noChangeArrowheads="1"/>
          </p:cNvSpPr>
          <p:nvPr/>
        </p:nvSpPr>
        <p:spPr bwMode="auto">
          <a:xfrm>
            <a:off x="684213" y="1700213"/>
            <a:ext cx="10080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1pPr>
            <a:lvl2pPr marL="742950" indent="-28575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2pPr>
            <a:lvl3pPr marL="11430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3pPr>
            <a:lvl4pPr marL="16002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4pPr>
            <a:lvl5pPr marL="20574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1"/>
                </a:solidFill>
                <a:latin typeface="Arial" charset="0"/>
                <a:ea typeface="宋体" charset="-122"/>
              </a:rPr>
              <a:t>Main()</a:t>
            </a:r>
          </a:p>
          <a:p>
            <a:pPr eaLnBrk="1" hangingPunct="1"/>
            <a:r>
              <a:rPr lang="en-US" altLang="zh-CN">
                <a:solidFill>
                  <a:schemeClr val="tx1"/>
                </a:solidFill>
                <a:latin typeface="Arial" charset="0"/>
                <a:ea typeface="宋体" charset="-122"/>
              </a:rPr>
              <a:t>{</a:t>
            </a:r>
          </a:p>
          <a:p>
            <a:pPr eaLnBrk="1" hangingPunct="1"/>
            <a:r>
              <a:rPr lang="en-US" altLang="zh-CN">
                <a:solidFill>
                  <a:schemeClr val="tx1"/>
                </a:solidFill>
                <a:latin typeface="Arial" charset="0"/>
                <a:ea typeface="宋体" charset="-122"/>
              </a:rPr>
              <a:t>…</a:t>
            </a:r>
          </a:p>
          <a:p>
            <a:pPr eaLnBrk="1" hangingPunct="1"/>
            <a:r>
              <a:rPr lang="en-US" altLang="zh-CN">
                <a:solidFill>
                  <a:schemeClr val="tx1"/>
                </a:solidFill>
                <a:latin typeface="Arial" charset="0"/>
                <a:ea typeface="宋体" charset="-122"/>
              </a:rPr>
              <a:t>}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1116013" y="2096294"/>
            <a:ext cx="1943100" cy="1801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10" name="TextBox 27"/>
          <p:cNvSpPr txBox="1">
            <a:spLocks noChangeArrowheads="1"/>
          </p:cNvSpPr>
          <p:nvPr/>
        </p:nvSpPr>
        <p:spPr bwMode="auto">
          <a:xfrm>
            <a:off x="2131070" y="3429000"/>
            <a:ext cx="1720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1pPr>
            <a:lvl2pPr marL="742950" indent="-28575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2pPr>
            <a:lvl3pPr marL="11430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3pPr>
            <a:lvl4pPr marL="16002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4pPr>
            <a:lvl5pPr marL="20574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Arial" charset="0"/>
                <a:ea typeface="宋体" charset="-122"/>
              </a:rPr>
              <a:t>实现（继承）</a:t>
            </a:r>
            <a:endParaRPr lang="en-US" sz="2000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28711" name="TextBox 28"/>
          <p:cNvSpPr txBox="1">
            <a:spLocks noChangeArrowheads="1"/>
          </p:cNvSpPr>
          <p:nvPr/>
        </p:nvSpPr>
        <p:spPr bwMode="auto">
          <a:xfrm>
            <a:off x="5795963" y="4427538"/>
            <a:ext cx="7008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FF000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2pPr>
            <a:lvl3pPr marL="11430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3pPr>
            <a:lvl4pPr marL="16002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4pPr>
            <a:lvl5pPr marL="20574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9pPr>
          </a:lstStyle>
          <a:p>
            <a:r>
              <a:rPr lang="zh-CN" altLang="en-US" dirty="0"/>
              <a:t>组合</a:t>
            </a:r>
            <a:endParaRPr 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979613" y="5229225"/>
            <a:ext cx="936625" cy="1444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90050" y="5435599"/>
            <a:ext cx="2204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1pPr>
            <a:lvl2pPr marL="742950" indent="-28575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2pPr>
            <a:lvl3pPr marL="11430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3pPr>
            <a:lvl4pPr marL="16002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4pPr>
            <a:lvl5pPr marL="2057400" indent="-228600" eaLnBrk="0" hangingPunct="0"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Lucida Console" pitchFamily="49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latin typeface="Arial" charset="0"/>
                <a:ea typeface="宋体" charset="-122"/>
              </a:rPr>
              <a:t>Adapter class</a:t>
            </a:r>
          </a:p>
        </p:txBody>
      </p:sp>
      <p:sp>
        <p:nvSpPr>
          <p:cNvPr id="2" name="等腰三角形 1"/>
          <p:cNvSpPr/>
          <p:nvPr/>
        </p:nvSpPr>
        <p:spPr>
          <a:xfrm>
            <a:off x="3851921" y="3539269"/>
            <a:ext cx="288032" cy="18097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4996814" y="5103180"/>
            <a:ext cx="432048" cy="23083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3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10" grpId="0"/>
      <p:bldP spid="28711" grpId="0"/>
      <p:bldP spid="19" grpId="0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Adapter</a:t>
            </a:r>
            <a:r>
              <a:rPr lang="zh-CN" altLang="en-US" smtClean="0"/>
              <a:t>模式</a:t>
            </a:r>
          </a:p>
        </p:txBody>
      </p:sp>
      <p:pic>
        <p:nvPicPr>
          <p:cNvPr id="31750" name="Picture 4" descr="http://zhenyulu.cnblogs.com/images/cnblogs_com/zhenyulu/Pic58.g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477918"/>
            <a:ext cx="8448715" cy="317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68834" y="485989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对象</a:t>
            </a:r>
            <a:r>
              <a:rPr lang="en-US" altLang="zh-CN" sz="2400" dirty="0" smtClean="0"/>
              <a:t>Adapter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726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从对象的创建开始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我们如何创建对象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单个对象：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定义一个对象变量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创建对象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组对象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对象数组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来创建</a:t>
            </a:r>
            <a:endParaRPr lang="en-US" altLang="zh-CN" dirty="0" smtClean="0"/>
          </a:p>
          <a:p>
            <a:r>
              <a:rPr lang="zh-CN" altLang="en-US" dirty="0" smtClean="0"/>
              <a:t>这足够吗？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2276872"/>
            <a:ext cx="4680520" cy="369332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b="1" dirty="0"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rPr>
              <a:t>Class </a:t>
            </a:r>
            <a:r>
              <a:rPr lang="en-US" altLang="zh-CN" b="1" dirty="0" err="1"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rPr>
              <a:t>obj</a:t>
            </a:r>
            <a:r>
              <a:rPr lang="en-US" altLang="zh-CN" b="1" dirty="0"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rPr>
              <a:t>(param1, param2);</a:t>
            </a:r>
            <a:endParaRPr lang="zh-CN" altLang="en-US" b="1" dirty="0">
              <a:solidFill>
                <a:srgbClr val="006666"/>
              </a:solidFill>
              <a:latin typeface="Letter Gothic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3968" y="2708920"/>
            <a:ext cx="4680520" cy="369332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/>
              <a:t>Class *</a:t>
            </a:r>
            <a:r>
              <a:rPr lang="en-US" altLang="zh-CN" b="1" dirty="0" err="1"/>
              <a:t>obj</a:t>
            </a:r>
            <a:r>
              <a:rPr lang="en-US" altLang="zh-CN" b="1" dirty="0"/>
              <a:t> = new Class(param1, param2);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3645024"/>
            <a:ext cx="4680520" cy="369332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/>
              <a:t>Class array[ARRAY_SIZE];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4077072"/>
            <a:ext cx="4680520" cy="369332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/>
              <a:t>Class *array = new Class[ARRAY_SIZE];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4404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另外一个例子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9" y="1125538"/>
            <a:ext cx="3816920" cy="5256212"/>
          </a:xfrm>
        </p:spPr>
        <p:txBody>
          <a:bodyPr/>
          <a:lstStyle/>
          <a:p>
            <a:r>
              <a:rPr lang="zh-CN" altLang="en-US" dirty="0" smtClean="0"/>
              <a:t>一个视图输出的例子</a:t>
            </a:r>
            <a:endParaRPr lang="en-US" altLang="zh-CN" dirty="0" smtClean="0"/>
          </a:p>
          <a:p>
            <a:pPr lvl="1"/>
            <a:r>
              <a:rPr lang="zh-CN" altLang="en-US" dirty="0"/>
              <a:t>我们有一个视图系统，可以显示长方形、正方形和</a:t>
            </a:r>
            <a:r>
              <a:rPr lang="zh-CN" altLang="en-US" dirty="0" smtClean="0"/>
              <a:t>圆形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3501008"/>
            <a:ext cx="3409508" cy="1754326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/>
              <a:t>class </a:t>
            </a:r>
            <a:r>
              <a:rPr lang="en-US" altLang="zh-CN" b="1" dirty="0" err="1" smtClean="0"/>
              <a:t>CShape</a:t>
            </a:r>
            <a:r>
              <a:rPr lang="en-US" altLang="zh-CN" b="1" dirty="0" smtClean="0"/>
              <a:t> {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public:</a:t>
            </a:r>
            <a:br>
              <a:rPr lang="en-US" altLang="zh-CN" b="1" dirty="0"/>
            </a:br>
            <a:r>
              <a:rPr lang="en-US" altLang="zh-CN" b="1" dirty="0"/>
              <a:t>  </a:t>
            </a:r>
            <a:r>
              <a:rPr lang="en-US" altLang="zh-CN" b="1" dirty="0" smtClean="0"/>
              <a:t>~</a:t>
            </a:r>
            <a:r>
              <a:rPr lang="en-US" altLang="zh-CN" b="1" dirty="0" err="1"/>
              <a:t>CShape</a:t>
            </a:r>
            <a:r>
              <a:rPr lang="en-US" altLang="zh-CN" b="1" dirty="0"/>
              <a:t>() {};</a:t>
            </a:r>
            <a:br>
              <a:rPr lang="en-US" altLang="zh-CN" b="1" dirty="0"/>
            </a:b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  </a:t>
            </a:r>
            <a:r>
              <a:rPr lang="en-US" altLang="zh-CN" b="1" dirty="0" smtClean="0"/>
              <a:t>virtual</a:t>
            </a:r>
            <a:r>
              <a:rPr lang="en-US" altLang="zh-CN" b="1" dirty="0"/>
              <a:t> void Draw() = 0;</a:t>
            </a:r>
            <a:br>
              <a:rPr lang="en-US" altLang="zh-CN" b="1" dirty="0"/>
            </a:br>
            <a:r>
              <a:rPr lang="en-US" altLang="zh-CN" b="1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8024" y="1196752"/>
            <a:ext cx="4248472" cy="5078313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/>
              <a:t>class </a:t>
            </a:r>
            <a:r>
              <a:rPr lang="en-US" altLang="zh-CN" b="1" dirty="0" err="1"/>
              <a:t>CRectangle</a:t>
            </a:r>
            <a:r>
              <a:rPr lang="en-US" altLang="zh-CN" b="1" dirty="0"/>
              <a:t> : public </a:t>
            </a:r>
            <a:r>
              <a:rPr lang="en-US" altLang="zh-CN" b="1" dirty="0" err="1" smtClean="0"/>
              <a:t>CShape</a:t>
            </a:r>
            <a:r>
              <a:rPr lang="en-US" altLang="zh-CN" b="1" dirty="0" smtClean="0"/>
              <a:t> {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public:</a:t>
            </a:r>
            <a:br>
              <a:rPr lang="en-US" altLang="zh-CN" b="1" dirty="0"/>
            </a:br>
            <a:r>
              <a:rPr lang="en-US" altLang="zh-CN" b="1" dirty="0"/>
              <a:t>    void Draw() { </a:t>
            </a:r>
            <a:r>
              <a:rPr lang="en-US" altLang="zh-CN" b="1" dirty="0" err="1"/>
              <a:t>cout</a:t>
            </a:r>
            <a:r>
              <a:rPr lang="en-US" altLang="zh-CN" b="1" dirty="0"/>
              <a:t> &lt;&lt; "Draw a rectangle." &lt;&lt; </a:t>
            </a:r>
            <a:r>
              <a:rPr lang="en-US" altLang="zh-CN" b="1" dirty="0" err="1"/>
              <a:t>endl</a:t>
            </a:r>
            <a:r>
              <a:rPr lang="en-US" altLang="zh-CN" b="1" dirty="0"/>
              <a:t>; };</a:t>
            </a:r>
            <a:br>
              <a:rPr lang="en-US" altLang="zh-CN" b="1" dirty="0"/>
            </a:br>
            <a:r>
              <a:rPr lang="en-US" altLang="zh-CN" b="1" dirty="0"/>
              <a:t>};</a:t>
            </a:r>
            <a:br>
              <a:rPr lang="en-US" altLang="zh-CN" b="1" dirty="0"/>
            </a:b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class </a:t>
            </a:r>
            <a:r>
              <a:rPr lang="en-US" altLang="zh-CN" b="1" dirty="0" err="1"/>
              <a:t>CSquare</a:t>
            </a:r>
            <a:r>
              <a:rPr lang="en-US" altLang="zh-CN" b="1" dirty="0"/>
              <a:t> : public </a:t>
            </a:r>
            <a:r>
              <a:rPr lang="en-US" altLang="zh-CN" b="1" dirty="0" err="1" smtClean="0"/>
              <a:t>CShape</a:t>
            </a:r>
            <a:r>
              <a:rPr lang="en-US" altLang="zh-CN" b="1" dirty="0" smtClean="0"/>
              <a:t> {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public:</a:t>
            </a:r>
            <a:br>
              <a:rPr lang="en-US" altLang="zh-CN" b="1" dirty="0"/>
            </a:br>
            <a:r>
              <a:rPr lang="en-US" altLang="zh-CN" b="1" dirty="0"/>
              <a:t>    void Draw() { </a:t>
            </a:r>
            <a:r>
              <a:rPr lang="en-US" altLang="zh-CN" b="1" dirty="0" err="1"/>
              <a:t>cout</a:t>
            </a:r>
            <a:r>
              <a:rPr lang="en-US" altLang="zh-CN" b="1" dirty="0"/>
              <a:t> &lt;&lt; "Draw a square." &lt;&lt; </a:t>
            </a:r>
            <a:r>
              <a:rPr lang="en-US" altLang="zh-CN" b="1" dirty="0" err="1"/>
              <a:t>endl</a:t>
            </a:r>
            <a:r>
              <a:rPr lang="en-US" altLang="zh-CN" b="1" dirty="0"/>
              <a:t>; };</a:t>
            </a:r>
            <a:br>
              <a:rPr lang="en-US" altLang="zh-CN" b="1" dirty="0"/>
            </a:br>
            <a:r>
              <a:rPr lang="en-US" altLang="zh-CN" b="1" dirty="0"/>
              <a:t>};</a:t>
            </a:r>
            <a:br>
              <a:rPr lang="en-US" altLang="zh-CN" b="1" dirty="0"/>
            </a:b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class </a:t>
            </a:r>
            <a:r>
              <a:rPr lang="en-US" altLang="zh-CN" b="1" dirty="0" err="1"/>
              <a:t>CCircle</a:t>
            </a:r>
            <a:r>
              <a:rPr lang="en-US" altLang="zh-CN" b="1" dirty="0"/>
              <a:t> : public </a:t>
            </a:r>
            <a:r>
              <a:rPr lang="en-US" altLang="zh-CN" b="1" dirty="0" err="1" smtClean="0"/>
              <a:t>CShape</a:t>
            </a:r>
            <a:r>
              <a:rPr lang="en-US" altLang="zh-CN" b="1" dirty="0" smtClean="0"/>
              <a:t> {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public:</a:t>
            </a:r>
            <a:br>
              <a:rPr lang="en-US" altLang="zh-CN" b="1" dirty="0"/>
            </a:br>
            <a:r>
              <a:rPr lang="en-US" altLang="zh-CN" b="1" dirty="0"/>
              <a:t>    void Draw() { </a:t>
            </a:r>
            <a:r>
              <a:rPr lang="en-US" altLang="zh-CN" b="1" dirty="0" err="1"/>
              <a:t>cout</a:t>
            </a:r>
            <a:r>
              <a:rPr lang="en-US" altLang="zh-CN" b="1" dirty="0"/>
              <a:t> &lt;&lt; "Draw a circle." &lt;&lt; </a:t>
            </a:r>
            <a:r>
              <a:rPr lang="en-US" altLang="zh-CN" b="1" dirty="0" err="1"/>
              <a:t>endl</a:t>
            </a:r>
            <a:r>
              <a:rPr lang="en-US" altLang="zh-CN" b="1" dirty="0"/>
              <a:t>; };</a:t>
            </a:r>
            <a:br>
              <a:rPr lang="en-US" altLang="zh-CN" b="1" dirty="0"/>
            </a:br>
            <a:r>
              <a:rPr lang="en-US" altLang="zh-CN" b="1" dirty="0"/>
              <a:t>};</a:t>
            </a:r>
            <a:br>
              <a:rPr lang="en-US" altLang="zh-CN" b="1" dirty="0"/>
            </a:b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88267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视图输出的例子（续）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106488"/>
            <a:ext cx="8136904" cy="5632311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/>
              <a:t>class </a:t>
            </a:r>
            <a:r>
              <a:rPr lang="en-US" altLang="zh-CN" b="1" dirty="0" err="1"/>
              <a:t>CView</a:t>
            </a:r>
            <a:r>
              <a:rPr lang="en-US" altLang="zh-CN" b="1" dirty="0"/>
              <a:t> : public </a:t>
            </a:r>
            <a:r>
              <a:rPr lang="en-US" altLang="zh-CN" b="1" dirty="0" err="1" smtClean="0"/>
              <a:t>CShape</a:t>
            </a:r>
            <a:r>
              <a:rPr lang="en-US" altLang="zh-CN" b="1" dirty="0" smtClean="0"/>
              <a:t> {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public:</a:t>
            </a:r>
            <a:br>
              <a:rPr lang="en-US" altLang="zh-CN" b="1" dirty="0"/>
            </a:br>
            <a:r>
              <a:rPr lang="en-US" altLang="zh-CN" b="1" dirty="0"/>
              <a:t>  </a:t>
            </a:r>
            <a:r>
              <a:rPr lang="en-US" altLang="zh-CN" b="1" dirty="0" smtClean="0"/>
              <a:t>~</a:t>
            </a:r>
            <a:r>
              <a:rPr lang="en-US" altLang="zh-CN" b="1" dirty="0" err="1"/>
              <a:t>CView</a:t>
            </a:r>
            <a:r>
              <a:rPr lang="en-US" altLang="zh-CN" b="1" dirty="0" smtClean="0"/>
              <a:t>()</a:t>
            </a:r>
            <a:r>
              <a:rPr lang="en-US" altLang="zh-CN" b="1" dirty="0"/>
              <a:t>  </a:t>
            </a:r>
            <a:r>
              <a:rPr lang="en-US" altLang="zh-CN" b="1" dirty="0" smtClean="0"/>
              <a:t>{……</a:t>
            </a:r>
            <a:r>
              <a:rPr lang="en-US" altLang="zh-CN" b="1" dirty="0"/>
              <a:t>   }</a:t>
            </a:r>
            <a:br>
              <a:rPr lang="en-US" altLang="zh-CN" b="1" dirty="0"/>
            </a:b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  </a:t>
            </a:r>
            <a:r>
              <a:rPr lang="en-US" altLang="zh-CN" b="1" dirty="0" smtClean="0"/>
              <a:t>void</a:t>
            </a:r>
            <a:r>
              <a:rPr lang="en-US" altLang="zh-CN" b="1" dirty="0"/>
              <a:t> Draw</a:t>
            </a:r>
            <a:r>
              <a:rPr lang="en-US" altLang="zh-CN" b="1" dirty="0" smtClean="0"/>
              <a:t>()</a:t>
            </a:r>
            <a:r>
              <a:rPr lang="en-US" altLang="zh-CN" b="1" dirty="0"/>
              <a:t>  {</a:t>
            </a:r>
            <a:br>
              <a:rPr lang="en-US" altLang="zh-CN" b="1" dirty="0"/>
            </a:br>
            <a:r>
              <a:rPr lang="en-US" altLang="zh-CN" b="1" dirty="0"/>
              <a:t>  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cout</a:t>
            </a:r>
            <a:r>
              <a:rPr lang="en-US" altLang="zh-CN" b="1" dirty="0"/>
              <a:t> &lt;&lt; "Draw a view." &lt;&lt; 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  <a:br>
              <a:rPr lang="en-US" altLang="zh-CN" b="1" dirty="0"/>
            </a:b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    </a:t>
            </a:r>
            <a:r>
              <a:rPr lang="en-US" altLang="zh-CN" b="1" dirty="0" smtClean="0"/>
              <a:t>for</a:t>
            </a:r>
            <a:r>
              <a:rPr lang="en-US" altLang="zh-CN" b="1" dirty="0"/>
              <a:t> (vector&lt;</a:t>
            </a:r>
            <a:r>
              <a:rPr lang="en-US" altLang="zh-CN" b="1" dirty="0" err="1"/>
              <a:t>CShape</a:t>
            </a:r>
            <a:r>
              <a:rPr lang="en-US" altLang="zh-CN" b="1" dirty="0"/>
              <a:t>*&gt;::</a:t>
            </a:r>
            <a:r>
              <a:rPr lang="en-US" altLang="zh-CN" b="1" dirty="0" err="1"/>
              <a:t>const_iterator</a:t>
            </a:r>
            <a:r>
              <a:rPr lang="en-US" altLang="zh-CN" b="1" dirty="0"/>
              <a:t> it = </a:t>
            </a:r>
            <a:r>
              <a:rPr lang="en-US" altLang="zh-CN" b="1" dirty="0" err="1"/>
              <a:t>m_vShape.begin</a:t>
            </a:r>
            <a:r>
              <a:rPr lang="en-US" altLang="zh-CN" b="1" dirty="0"/>
              <a:t>(); it != m_vShape.end(); ++it)</a:t>
            </a:r>
            <a:br>
              <a:rPr lang="en-US" altLang="zh-CN" b="1" dirty="0"/>
            </a:br>
            <a:r>
              <a:rPr lang="en-US" altLang="zh-CN" b="1" dirty="0"/>
              <a:t>      </a:t>
            </a:r>
            <a:r>
              <a:rPr lang="en-US" altLang="zh-CN" b="1" dirty="0" smtClean="0"/>
              <a:t>(*</a:t>
            </a:r>
            <a:r>
              <a:rPr lang="en-US" altLang="zh-CN" b="1" dirty="0"/>
              <a:t>it)-&gt;Draw();</a:t>
            </a:r>
            <a:br>
              <a:rPr lang="en-US" altLang="zh-CN" b="1" dirty="0"/>
            </a:br>
            <a:r>
              <a:rPr lang="en-US" altLang="zh-CN" b="1" dirty="0"/>
              <a:t>  </a:t>
            </a:r>
            <a:r>
              <a:rPr lang="en-US" altLang="zh-CN" b="1" dirty="0" smtClean="0"/>
              <a:t>}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  </a:t>
            </a:r>
            <a:r>
              <a:rPr lang="en-US" altLang="zh-CN" b="1" dirty="0" smtClean="0"/>
              <a:t>void</a:t>
            </a:r>
            <a:r>
              <a:rPr lang="en-US" altLang="zh-CN" b="1" dirty="0"/>
              <a:t> </a:t>
            </a:r>
            <a:r>
              <a:rPr lang="en-US" altLang="zh-CN" b="1" dirty="0" err="1"/>
              <a:t>AddShape</a:t>
            </a:r>
            <a:r>
              <a:rPr lang="en-US" altLang="zh-CN" b="1" dirty="0"/>
              <a:t>(</a:t>
            </a:r>
            <a:r>
              <a:rPr lang="en-US" altLang="zh-CN" b="1" dirty="0" err="1"/>
              <a:t>CShape</a:t>
            </a:r>
            <a:r>
              <a:rPr lang="en-US" altLang="zh-CN" b="1" dirty="0"/>
              <a:t> *</a:t>
            </a:r>
            <a:r>
              <a:rPr lang="en-US" altLang="zh-CN" b="1" dirty="0" err="1"/>
              <a:t>pShape</a:t>
            </a:r>
            <a:r>
              <a:rPr lang="en-US" altLang="zh-CN" b="1" dirty="0" smtClean="0"/>
              <a:t>)</a:t>
            </a:r>
            <a:r>
              <a:rPr lang="en-US" altLang="zh-CN" b="1" dirty="0"/>
              <a:t> {</a:t>
            </a:r>
            <a:br>
              <a:rPr lang="en-US" altLang="zh-CN" b="1" dirty="0"/>
            </a:br>
            <a:r>
              <a:rPr lang="en-US" altLang="zh-CN" b="1" dirty="0"/>
              <a:t>    if (</a:t>
            </a:r>
            <a:r>
              <a:rPr lang="en-US" altLang="zh-CN" b="1" dirty="0" err="1"/>
              <a:t>pShape</a:t>
            </a:r>
            <a:r>
              <a:rPr lang="en-US" altLang="zh-CN" b="1" dirty="0"/>
              <a:t>)</a:t>
            </a:r>
            <a:br>
              <a:rPr lang="en-US" altLang="zh-CN" b="1" dirty="0"/>
            </a:br>
            <a:r>
              <a:rPr lang="en-US" altLang="zh-CN" b="1" dirty="0"/>
              <a:t>      </a:t>
            </a:r>
            <a:r>
              <a:rPr lang="en-US" altLang="zh-CN" b="1" dirty="0" err="1"/>
              <a:t>m_vShape.push_back</a:t>
            </a:r>
            <a:r>
              <a:rPr lang="en-US" altLang="zh-CN" b="1" dirty="0"/>
              <a:t>(</a:t>
            </a:r>
            <a:r>
              <a:rPr lang="en-US" altLang="zh-CN" b="1" dirty="0" err="1"/>
              <a:t>pShape</a:t>
            </a:r>
            <a:r>
              <a:rPr lang="en-US" altLang="zh-CN" b="1" dirty="0"/>
              <a:t>);</a:t>
            </a:r>
            <a:br>
              <a:rPr lang="en-US" altLang="zh-CN" b="1" dirty="0"/>
            </a:br>
            <a:r>
              <a:rPr lang="en-US" altLang="zh-CN" b="1" dirty="0"/>
              <a:t>  </a:t>
            </a:r>
            <a:r>
              <a:rPr lang="en-US" altLang="zh-CN" b="1" dirty="0" smtClean="0"/>
              <a:t>}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private:</a:t>
            </a:r>
            <a:br>
              <a:rPr lang="en-US" altLang="zh-CN" b="1" dirty="0"/>
            </a:br>
            <a:r>
              <a:rPr lang="en-US" altLang="zh-CN" b="1" dirty="0"/>
              <a:t>  </a:t>
            </a:r>
            <a:r>
              <a:rPr lang="en-US" altLang="zh-CN" b="1" dirty="0" smtClean="0"/>
              <a:t>vector&lt;</a:t>
            </a:r>
            <a:r>
              <a:rPr lang="en-US" altLang="zh-CN" b="1" dirty="0" err="1" smtClean="0"/>
              <a:t>CShape</a:t>
            </a:r>
            <a:r>
              <a:rPr lang="en-US" altLang="zh-CN" b="1" dirty="0"/>
              <a:t>*&gt; </a:t>
            </a:r>
            <a:r>
              <a:rPr lang="en-US" altLang="zh-CN" b="1" dirty="0" err="1"/>
              <a:t>m_vShape</a:t>
            </a:r>
            <a:r>
              <a:rPr lang="en-US" altLang="zh-CN" b="1" dirty="0"/>
              <a:t>;</a:t>
            </a:r>
            <a:br>
              <a:rPr lang="en-US" altLang="zh-CN" b="1" dirty="0"/>
            </a:br>
            <a:r>
              <a:rPr lang="en-US" altLang="zh-CN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1754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问题出现了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9" y="1125538"/>
            <a:ext cx="3600895" cy="5256212"/>
          </a:xfrm>
        </p:spPr>
        <p:txBody>
          <a:bodyPr/>
          <a:lstStyle/>
          <a:p>
            <a:r>
              <a:rPr lang="zh-CN" altLang="en-US" dirty="0" smtClean="0"/>
              <a:t>向这个视图</a:t>
            </a:r>
            <a:r>
              <a:rPr lang="zh-CN" altLang="en-US" dirty="0"/>
              <a:t>系统里面添加对文本显示的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zh-CN" altLang="en-US" dirty="0"/>
              <a:t>别人已经开发好的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它们的接口不一致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9992" y="1484784"/>
            <a:ext cx="4248472" cy="3416320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/>
              <a:t>class </a:t>
            </a:r>
            <a:r>
              <a:rPr lang="en-US" altLang="zh-CN" b="1" dirty="0" err="1" smtClean="0"/>
              <a:t>CContext</a:t>
            </a:r>
            <a:r>
              <a:rPr lang="en-US" altLang="zh-CN" b="1" dirty="0" smtClean="0"/>
              <a:t> {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public:</a:t>
            </a:r>
            <a:br>
              <a:rPr lang="en-US" altLang="zh-CN" b="1" dirty="0"/>
            </a:br>
            <a:r>
              <a:rPr lang="en-US" altLang="zh-CN" b="1" dirty="0"/>
              <a:t>  </a:t>
            </a:r>
            <a:r>
              <a:rPr lang="en-US" altLang="zh-CN" b="1" dirty="0" smtClean="0"/>
              <a:t>~</a:t>
            </a:r>
            <a:r>
              <a:rPr lang="en-US" altLang="zh-CN" b="1" dirty="0" err="1"/>
              <a:t>CContext</a:t>
            </a:r>
            <a:r>
              <a:rPr lang="en-US" altLang="zh-CN" b="1" dirty="0"/>
              <a:t>() {};</a:t>
            </a:r>
            <a:br>
              <a:rPr lang="en-US" altLang="zh-CN" b="1" dirty="0"/>
            </a:b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  </a:t>
            </a:r>
            <a:r>
              <a:rPr lang="en-US" altLang="zh-CN" b="1" dirty="0" smtClean="0"/>
              <a:t>virtual</a:t>
            </a:r>
            <a:r>
              <a:rPr lang="en-US" altLang="zh-CN" b="1" dirty="0"/>
              <a:t> void </a:t>
            </a:r>
            <a:r>
              <a:rPr lang="en-US" altLang="zh-CN" b="1" dirty="0" err="1"/>
              <a:t>DrawText</a:t>
            </a:r>
            <a:r>
              <a:rPr lang="en-US" altLang="zh-CN" b="1" dirty="0"/>
              <a:t>() = 0;</a:t>
            </a:r>
            <a:br>
              <a:rPr lang="en-US" altLang="zh-CN" b="1" dirty="0"/>
            </a:br>
            <a:r>
              <a:rPr lang="en-US" altLang="zh-CN" b="1" dirty="0"/>
              <a:t>};</a:t>
            </a:r>
            <a:br>
              <a:rPr lang="en-US" altLang="zh-CN" b="1" dirty="0"/>
            </a:b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 smtClean="0"/>
              <a:t>class</a:t>
            </a:r>
            <a:r>
              <a:rPr lang="en-US" altLang="zh-CN" b="1" dirty="0"/>
              <a:t> </a:t>
            </a:r>
            <a:r>
              <a:rPr lang="en-US" altLang="zh-CN" b="1" dirty="0" err="1"/>
              <a:t>CText</a:t>
            </a:r>
            <a:r>
              <a:rPr lang="en-US" altLang="zh-CN" b="1" dirty="0"/>
              <a:t> : public </a:t>
            </a:r>
            <a:r>
              <a:rPr lang="en-US" altLang="zh-CN" b="1" dirty="0" err="1" smtClean="0"/>
              <a:t>CContext</a:t>
            </a:r>
            <a:r>
              <a:rPr lang="en-US" altLang="zh-CN" b="1" dirty="0" smtClean="0"/>
              <a:t> {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public:</a:t>
            </a:r>
            <a:br>
              <a:rPr lang="en-US" altLang="zh-CN" b="1" dirty="0"/>
            </a:br>
            <a:r>
              <a:rPr lang="en-US" altLang="zh-CN" b="1" dirty="0"/>
              <a:t>  </a:t>
            </a:r>
            <a:r>
              <a:rPr lang="en-US" altLang="zh-CN" b="1" dirty="0" smtClean="0"/>
              <a:t>void</a:t>
            </a:r>
            <a:r>
              <a:rPr lang="en-US" altLang="zh-CN" b="1" dirty="0"/>
              <a:t> </a:t>
            </a:r>
            <a:r>
              <a:rPr lang="en-US" altLang="zh-CN" b="1" dirty="0" err="1"/>
              <a:t>DrawText</a:t>
            </a:r>
            <a:r>
              <a:rPr lang="en-US" altLang="zh-CN" b="1" dirty="0"/>
              <a:t>() { </a:t>
            </a:r>
            <a:r>
              <a:rPr lang="en-US" altLang="zh-CN" b="1" dirty="0" err="1"/>
              <a:t>cout</a:t>
            </a:r>
            <a:r>
              <a:rPr lang="en-US" altLang="zh-CN" b="1" dirty="0"/>
              <a:t> &lt;&lt; "Draw a text." &lt;&lt; </a:t>
            </a:r>
            <a:r>
              <a:rPr lang="en-US" altLang="zh-CN" b="1" dirty="0" err="1"/>
              <a:t>endl</a:t>
            </a:r>
            <a:r>
              <a:rPr lang="en-US" altLang="zh-CN" b="1" dirty="0"/>
              <a:t>; };</a:t>
            </a:r>
            <a:br>
              <a:rPr lang="en-US" altLang="zh-CN" b="1" dirty="0"/>
            </a:br>
            <a:r>
              <a:rPr lang="en-US" altLang="zh-CN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261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使用对象适配器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3528392" cy="3693319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/>
              <a:t>class </a:t>
            </a:r>
            <a:r>
              <a:rPr lang="en-US" altLang="zh-CN" b="1" dirty="0" err="1"/>
              <a:t>CShapeText</a:t>
            </a:r>
            <a:r>
              <a:rPr lang="en-US" altLang="zh-CN" b="1" dirty="0"/>
              <a:t> : public </a:t>
            </a:r>
            <a:r>
              <a:rPr lang="en-US" altLang="zh-CN" b="1" dirty="0" err="1"/>
              <a:t>CShape</a:t>
            </a:r>
            <a:endParaRPr lang="en-US" altLang="zh-CN" b="1" dirty="0"/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/>
              <a:t>public: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 smtClean="0"/>
              <a:t>CShapeText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CContext</a:t>
            </a:r>
            <a:r>
              <a:rPr lang="en-US" altLang="zh-CN" b="1" dirty="0" smtClean="0"/>
              <a:t> </a:t>
            </a:r>
            <a:r>
              <a:rPr lang="en-US" altLang="zh-CN" b="1" dirty="0"/>
              <a:t>*</a:t>
            </a:r>
            <a:r>
              <a:rPr lang="en-US" altLang="zh-CN" b="1" dirty="0" err="1"/>
              <a:t>pText</a:t>
            </a:r>
            <a:r>
              <a:rPr lang="en-US" altLang="zh-CN" b="1" dirty="0"/>
              <a:t>) { </a:t>
            </a:r>
            <a:r>
              <a:rPr lang="en-US" altLang="zh-CN" b="1" dirty="0" err="1"/>
              <a:t>m_pText</a:t>
            </a:r>
            <a:r>
              <a:rPr lang="en-US" altLang="zh-CN" b="1" dirty="0"/>
              <a:t> = </a:t>
            </a:r>
            <a:r>
              <a:rPr lang="en-US" altLang="zh-CN" b="1" dirty="0" err="1"/>
              <a:t>pText</a:t>
            </a:r>
            <a:r>
              <a:rPr lang="en-US" altLang="zh-CN" b="1" dirty="0"/>
              <a:t>; };</a:t>
            </a:r>
          </a:p>
          <a:p>
            <a:endParaRPr lang="en-US" altLang="zh-CN" b="1" dirty="0"/>
          </a:p>
          <a:p>
            <a:r>
              <a:rPr lang="en-US" altLang="zh-CN" b="1" dirty="0">
                <a:solidFill>
                  <a:srgbClr val="FF0000"/>
                </a:solidFill>
              </a:rPr>
              <a:t>  </a:t>
            </a:r>
            <a:r>
              <a:rPr lang="en-US" altLang="zh-CN" b="1" dirty="0" smtClean="0">
                <a:solidFill>
                  <a:srgbClr val="FF0000"/>
                </a:solidFill>
              </a:rPr>
              <a:t>void </a:t>
            </a:r>
            <a:r>
              <a:rPr lang="en-US" altLang="zh-CN" b="1" dirty="0">
                <a:solidFill>
                  <a:srgbClr val="FF0000"/>
                </a:solidFill>
              </a:rPr>
              <a:t>Draw() { </a:t>
            </a:r>
            <a:r>
              <a:rPr lang="en-US" altLang="zh-CN" b="1" dirty="0" err="1">
                <a:solidFill>
                  <a:srgbClr val="FF0000"/>
                </a:solidFill>
              </a:rPr>
              <a:t>m_pText</a:t>
            </a:r>
            <a:r>
              <a:rPr lang="en-US" altLang="zh-CN" b="1" dirty="0">
                <a:solidFill>
                  <a:srgbClr val="FF0000"/>
                </a:solidFill>
              </a:rPr>
              <a:t>-&gt;</a:t>
            </a:r>
            <a:r>
              <a:rPr lang="en-US" altLang="zh-CN" b="1" dirty="0" err="1">
                <a:solidFill>
                  <a:srgbClr val="FF0000"/>
                </a:solidFill>
              </a:rPr>
              <a:t>DrawText</a:t>
            </a:r>
            <a:r>
              <a:rPr lang="en-US" altLang="zh-CN" b="1" dirty="0">
                <a:solidFill>
                  <a:srgbClr val="FF0000"/>
                </a:solidFill>
              </a:rPr>
              <a:t>(); };</a:t>
            </a:r>
          </a:p>
          <a:p>
            <a:endParaRPr lang="en-US" altLang="zh-CN" b="1" dirty="0"/>
          </a:p>
          <a:p>
            <a:r>
              <a:rPr lang="en-US" altLang="zh-CN" b="1" dirty="0"/>
              <a:t>private: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CContext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*</a:t>
            </a:r>
            <a:r>
              <a:rPr lang="en-US" altLang="zh-CN" b="1" dirty="0" err="1">
                <a:solidFill>
                  <a:srgbClr val="FF0000"/>
                </a:solidFill>
              </a:rPr>
              <a:t>m_pText</a:t>
            </a:r>
            <a:r>
              <a:rPr lang="en-US" altLang="zh-CN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b="1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952" y="980728"/>
            <a:ext cx="4824536" cy="561662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/>
              <a:t>void Test</a:t>
            </a:r>
            <a:r>
              <a:rPr lang="en-US" altLang="zh-CN" b="1" dirty="0" smtClean="0"/>
              <a:t>() {</a:t>
            </a:r>
            <a:endParaRPr lang="en-US" altLang="zh-CN" b="1" dirty="0"/>
          </a:p>
          <a:p>
            <a:r>
              <a:rPr lang="en-US" altLang="zh-CN" b="1" dirty="0"/>
              <a:t>  </a:t>
            </a:r>
            <a:r>
              <a:rPr lang="en-US" altLang="zh-CN" b="1" dirty="0" err="1" smtClean="0"/>
              <a:t>CView</a:t>
            </a:r>
            <a:r>
              <a:rPr lang="en-US" altLang="zh-CN" b="1" dirty="0" smtClean="0"/>
              <a:t> </a:t>
            </a:r>
            <a:r>
              <a:rPr lang="en-US" altLang="zh-CN" b="1" dirty="0"/>
              <a:t>view;</a:t>
            </a:r>
          </a:p>
          <a:p>
            <a:endParaRPr lang="en-US" altLang="zh-CN" b="1" dirty="0"/>
          </a:p>
          <a:p>
            <a:r>
              <a:rPr lang="en-US" altLang="zh-CN" b="1" dirty="0"/>
              <a:t>  </a:t>
            </a:r>
            <a:r>
              <a:rPr lang="en-US" altLang="zh-CN" b="1" dirty="0" err="1" smtClean="0"/>
              <a:t>CRectangle</a:t>
            </a:r>
            <a:r>
              <a:rPr lang="en-US" altLang="zh-CN" b="1" dirty="0" smtClean="0"/>
              <a:t> </a:t>
            </a:r>
            <a:r>
              <a:rPr lang="en-US" altLang="zh-CN" b="1" dirty="0"/>
              <a:t>*</a:t>
            </a:r>
            <a:r>
              <a:rPr lang="en-US" altLang="zh-CN" b="1" dirty="0" err="1"/>
              <a:t>pRectangle</a:t>
            </a:r>
            <a:r>
              <a:rPr lang="en-US" altLang="zh-CN" b="1" dirty="0"/>
              <a:t> = new </a:t>
            </a:r>
            <a:r>
              <a:rPr lang="en-US" altLang="zh-CN" b="1" dirty="0" err="1"/>
              <a:t>CRectangle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 smtClean="0"/>
              <a:t>view.AddShape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pRectangle</a:t>
            </a:r>
            <a:r>
              <a:rPr lang="en-US" altLang="zh-CN" b="1" dirty="0"/>
              <a:t>);</a:t>
            </a:r>
          </a:p>
          <a:p>
            <a:endParaRPr lang="en-US" altLang="zh-CN" b="1" dirty="0"/>
          </a:p>
          <a:p>
            <a:r>
              <a:rPr lang="en-US" altLang="zh-CN" b="1" dirty="0"/>
              <a:t>  </a:t>
            </a:r>
            <a:r>
              <a:rPr lang="en-US" altLang="zh-CN" b="1" dirty="0" err="1" smtClean="0"/>
              <a:t>CSquare</a:t>
            </a:r>
            <a:r>
              <a:rPr lang="en-US" altLang="zh-CN" b="1" dirty="0" smtClean="0"/>
              <a:t> </a:t>
            </a:r>
            <a:r>
              <a:rPr lang="en-US" altLang="zh-CN" b="1" dirty="0"/>
              <a:t>*</a:t>
            </a:r>
            <a:r>
              <a:rPr lang="en-US" altLang="zh-CN" b="1" dirty="0" err="1"/>
              <a:t>pSquare</a:t>
            </a:r>
            <a:r>
              <a:rPr lang="en-US" altLang="zh-CN" b="1" dirty="0"/>
              <a:t> = new </a:t>
            </a:r>
            <a:r>
              <a:rPr lang="en-US" altLang="zh-CN" b="1" dirty="0" err="1"/>
              <a:t>CSquare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 smtClean="0"/>
              <a:t>view.AddShape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pSquare</a:t>
            </a:r>
            <a:r>
              <a:rPr lang="en-US" altLang="zh-CN" b="1" dirty="0"/>
              <a:t>);</a:t>
            </a:r>
          </a:p>
          <a:p>
            <a:endParaRPr lang="en-US" altLang="zh-CN" b="1" dirty="0"/>
          </a:p>
          <a:p>
            <a:r>
              <a:rPr lang="en-US" altLang="zh-CN" b="1" dirty="0"/>
              <a:t>  </a:t>
            </a:r>
            <a:r>
              <a:rPr lang="en-US" altLang="zh-CN" b="1" dirty="0" err="1" smtClean="0"/>
              <a:t>CCircle</a:t>
            </a:r>
            <a:r>
              <a:rPr lang="en-US" altLang="zh-CN" b="1" dirty="0" smtClean="0"/>
              <a:t> </a:t>
            </a:r>
            <a:r>
              <a:rPr lang="en-US" altLang="zh-CN" b="1" dirty="0"/>
              <a:t>*</a:t>
            </a:r>
            <a:r>
              <a:rPr lang="en-US" altLang="zh-CN" b="1" dirty="0" err="1"/>
              <a:t>pCircle</a:t>
            </a:r>
            <a:r>
              <a:rPr lang="en-US" altLang="zh-CN" b="1" dirty="0"/>
              <a:t> = new </a:t>
            </a:r>
            <a:r>
              <a:rPr lang="en-US" altLang="zh-CN" b="1" dirty="0" err="1"/>
              <a:t>CCircle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 smtClean="0"/>
              <a:t>view.AddShape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pCircle</a:t>
            </a:r>
            <a:r>
              <a:rPr lang="en-US" altLang="zh-CN" b="1" dirty="0"/>
              <a:t>);</a:t>
            </a:r>
          </a:p>
          <a:p>
            <a:endParaRPr lang="en-US" altLang="zh-CN" b="1" dirty="0"/>
          </a:p>
          <a:p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CText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*</a:t>
            </a:r>
            <a:r>
              <a:rPr lang="en-US" altLang="zh-CN" b="1" dirty="0" err="1">
                <a:solidFill>
                  <a:srgbClr val="FF0000"/>
                </a:solidFill>
              </a:rPr>
              <a:t>pText</a:t>
            </a:r>
            <a:r>
              <a:rPr lang="en-US" altLang="zh-CN" b="1" dirty="0">
                <a:solidFill>
                  <a:srgbClr val="FF0000"/>
                </a:solidFill>
              </a:rPr>
              <a:t> = new </a:t>
            </a:r>
            <a:r>
              <a:rPr lang="en-US" altLang="zh-CN" b="1" dirty="0" err="1">
                <a:solidFill>
                  <a:srgbClr val="FF0000"/>
                </a:solidFill>
              </a:rPr>
              <a:t>CText</a:t>
            </a:r>
            <a:r>
              <a:rPr lang="en-US" altLang="zh-CN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CShapeText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*</a:t>
            </a:r>
            <a:r>
              <a:rPr lang="en-US" altLang="zh-CN" b="1" dirty="0" err="1">
                <a:solidFill>
                  <a:srgbClr val="FF0000"/>
                </a:solidFill>
              </a:rPr>
              <a:t>pShapeText</a:t>
            </a:r>
            <a:r>
              <a:rPr lang="en-US" altLang="zh-CN" b="1" dirty="0">
                <a:solidFill>
                  <a:srgbClr val="FF0000"/>
                </a:solidFill>
              </a:rPr>
              <a:t> = new </a:t>
            </a:r>
            <a:r>
              <a:rPr lang="en-US" altLang="zh-CN" b="1" dirty="0" err="1">
                <a:solidFill>
                  <a:srgbClr val="FF0000"/>
                </a:solidFill>
              </a:rPr>
              <a:t>CShapeText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pText</a:t>
            </a:r>
            <a:r>
              <a:rPr lang="en-US" altLang="zh-CN" b="1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view.AddShape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pShapeText</a:t>
            </a:r>
            <a:r>
              <a:rPr lang="en-US" altLang="zh-CN" b="1" dirty="0">
                <a:solidFill>
                  <a:srgbClr val="FF0000"/>
                </a:solidFill>
              </a:rPr>
              <a:t>);</a:t>
            </a:r>
          </a:p>
          <a:p>
            <a:endParaRPr lang="en-US" altLang="zh-CN" b="1" dirty="0"/>
          </a:p>
          <a:p>
            <a:r>
              <a:rPr lang="en-US" altLang="zh-CN" b="1" dirty="0"/>
              <a:t>  </a:t>
            </a:r>
            <a:r>
              <a:rPr lang="en-US" altLang="zh-CN" b="1" dirty="0" err="1" smtClean="0"/>
              <a:t>view.Draw</a:t>
            </a:r>
            <a:r>
              <a:rPr lang="en-US" altLang="zh-CN" b="1" dirty="0"/>
              <a:t>();</a:t>
            </a:r>
          </a:p>
          <a:p>
            <a:r>
              <a:rPr lang="en-US" altLang="zh-C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788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Adapter</a:t>
            </a:r>
            <a:r>
              <a:rPr lang="zh-CN" altLang="en-US" dirty="0" smtClean="0"/>
              <a:t>模式的另外一种实现</a:t>
            </a:r>
          </a:p>
        </p:txBody>
      </p:sp>
      <p:pic>
        <p:nvPicPr>
          <p:cNvPr id="31749" name="Picture 2" descr="http://zhenyulu.cnblogs.com/images/cnblogs_com/zhenyulu/Pic57.g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334085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91880" y="5013176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类</a:t>
            </a:r>
            <a:r>
              <a:rPr lang="en-US" altLang="zh-CN" sz="3200" dirty="0" smtClean="0"/>
              <a:t>Adapter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8703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使用类适配器适配视图输出的例子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834" y="1352928"/>
            <a:ext cx="3744416" cy="397031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/>
              <a:t>class </a:t>
            </a:r>
            <a:r>
              <a:rPr lang="en-US" altLang="zh-CN" b="1" dirty="0" err="1"/>
              <a:t>CShapeText</a:t>
            </a:r>
            <a:r>
              <a:rPr lang="en-US" altLang="zh-CN" b="1" dirty="0"/>
              <a:t> : public </a:t>
            </a:r>
            <a:r>
              <a:rPr lang="en-US" altLang="zh-CN" b="1" dirty="0" err="1"/>
              <a:t>CShape</a:t>
            </a:r>
            <a:r>
              <a:rPr lang="en-US" altLang="zh-CN" b="1" dirty="0"/>
              <a:t>, </a:t>
            </a:r>
            <a:r>
              <a:rPr lang="en-US" altLang="zh-CN" b="1" dirty="0">
                <a:solidFill>
                  <a:srgbClr val="FF0000"/>
                </a:solidFill>
              </a:rPr>
              <a:t>private 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CText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{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public:</a:t>
            </a:r>
            <a:br>
              <a:rPr lang="en-US" altLang="zh-CN" b="1" dirty="0"/>
            </a:br>
            <a:r>
              <a:rPr lang="en-US" altLang="zh-CN" b="1" dirty="0"/>
              <a:t>  </a:t>
            </a:r>
            <a:r>
              <a:rPr lang="en-US" altLang="zh-CN" b="1" dirty="0" smtClean="0">
                <a:solidFill>
                  <a:srgbClr val="FF0000"/>
                </a:solidFill>
              </a:rPr>
              <a:t>void</a:t>
            </a:r>
            <a:r>
              <a:rPr lang="en-US" altLang="zh-CN" b="1" dirty="0">
                <a:solidFill>
                  <a:srgbClr val="FF0000"/>
                </a:solidFill>
              </a:rPr>
              <a:t> Draw() { </a:t>
            </a:r>
            <a:r>
              <a:rPr lang="en-US" altLang="zh-CN" b="1" dirty="0" err="1">
                <a:solidFill>
                  <a:srgbClr val="FF0000"/>
                </a:solidFill>
              </a:rPr>
              <a:t>DrawText</a:t>
            </a:r>
            <a:r>
              <a:rPr lang="en-US" altLang="zh-CN" b="1" dirty="0">
                <a:solidFill>
                  <a:srgbClr val="FF0000"/>
                </a:solidFill>
              </a:rPr>
              <a:t>(); };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private:</a:t>
            </a:r>
            <a:br>
              <a:rPr lang="en-US" altLang="zh-CN" b="1" dirty="0"/>
            </a:br>
            <a:r>
              <a:rPr lang="en-US" altLang="zh-CN" b="1" dirty="0">
                <a:solidFill>
                  <a:srgbClr val="FF0000"/>
                </a:solidFill>
              </a:rPr>
              <a:t>  </a:t>
            </a:r>
            <a:r>
              <a:rPr lang="en-US" altLang="zh-CN" b="1" dirty="0" smtClean="0">
                <a:solidFill>
                  <a:srgbClr val="FF0000"/>
                </a:solidFill>
              </a:rPr>
              <a:t>void</a:t>
            </a:r>
            <a:r>
              <a:rPr lang="en-US" altLang="zh-CN" b="1" dirty="0">
                <a:solidFill>
                  <a:srgbClr val="FF0000"/>
                </a:solidFill>
              </a:rPr>
              <a:t> </a:t>
            </a:r>
            <a:r>
              <a:rPr lang="en-US" altLang="zh-CN" b="1" dirty="0" err="1">
                <a:solidFill>
                  <a:srgbClr val="FF0000"/>
                </a:solidFill>
              </a:rPr>
              <a:t>DrawText</a:t>
            </a:r>
            <a:r>
              <a:rPr lang="en-US" altLang="zh-CN" b="1" dirty="0" smtClean="0">
                <a:solidFill>
                  <a:srgbClr val="FF0000"/>
                </a:solidFill>
              </a:rPr>
              <a:t>()</a:t>
            </a:r>
            <a:r>
              <a:rPr lang="en-US" altLang="zh-CN" b="1" dirty="0">
                <a:solidFill>
                  <a:srgbClr val="FF0000"/>
                </a:solidFill>
              </a:rPr>
              <a:t>    {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    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CText</a:t>
            </a:r>
            <a:r>
              <a:rPr lang="en-US" altLang="zh-CN" b="1" dirty="0">
                <a:solidFill>
                  <a:srgbClr val="FF0000"/>
                </a:solidFill>
              </a:rPr>
              <a:t>::</a:t>
            </a:r>
            <a:r>
              <a:rPr lang="en-US" altLang="zh-CN" b="1" dirty="0" err="1">
                <a:solidFill>
                  <a:srgbClr val="FF0000"/>
                </a:solidFill>
              </a:rPr>
              <a:t>DrawText</a:t>
            </a:r>
            <a:r>
              <a:rPr lang="en-US" altLang="zh-CN" b="1" dirty="0">
                <a:solidFill>
                  <a:srgbClr val="FF0000"/>
                </a:solidFill>
              </a:rPr>
              <a:t>();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/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 </a:t>
            </a: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en-US" altLang="zh-CN" b="1" dirty="0">
                <a:solidFill>
                  <a:srgbClr val="FF0000"/>
                </a:solidFill>
              </a:rPr>
              <a:t> </a:t>
            </a:r>
            <a:r>
              <a:rPr lang="zh-CN" altLang="en-US" b="1" dirty="0">
                <a:solidFill>
                  <a:srgbClr val="FF0000"/>
                </a:solidFill>
              </a:rPr>
              <a:t>这里可以改变父类的部分行为</a:t>
            </a:r>
            <a:br>
              <a:rPr lang="zh-CN" altLang="en-US" b="1" dirty="0">
                <a:solidFill>
                  <a:srgbClr val="FF0000"/>
                </a:solidFill>
              </a:rPr>
            </a:br>
            <a:r>
              <a:rPr lang="zh-CN" altLang="en-US" b="1" dirty="0">
                <a:solidFill>
                  <a:srgbClr val="FF0000"/>
                </a:solidFill>
              </a:rPr>
              <a:t>    </a:t>
            </a:r>
            <a:r>
              <a:rPr lang="en-US" altLang="zh-CN" b="1" dirty="0" err="1">
                <a:solidFill>
                  <a:srgbClr val="FF0000"/>
                </a:solidFill>
              </a:rPr>
              <a:t>cout</a:t>
            </a:r>
            <a:r>
              <a:rPr lang="en-US" altLang="zh-CN" b="1" dirty="0">
                <a:solidFill>
                  <a:srgbClr val="FF0000"/>
                </a:solidFill>
              </a:rPr>
              <a:t> &lt;&lt; "  It is a text adapter." &lt;&lt; </a:t>
            </a:r>
            <a:r>
              <a:rPr lang="en-US" altLang="zh-CN" b="1" dirty="0" err="1">
                <a:solidFill>
                  <a:srgbClr val="FF0000"/>
                </a:solidFill>
              </a:rPr>
              <a:t>endl</a:t>
            </a:r>
            <a:r>
              <a:rPr lang="en-US" altLang="zh-CN" b="1" dirty="0">
                <a:solidFill>
                  <a:srgbClr val="FF0000"/>
                </a:solidFill>
              </a:rPr>
              <a:t>;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  </a:t>
            </a:r>
            <a:r>
              <a:rPr lang="en-US" altLang="zh-CN" b="1" dirty="0" smtClean="0">
                <a:solidFill>
                  <a:srgbClr val="FF0000"/>
                </a:solidFill>
              </a:rPr>
              <a:t>}</a:t>
            </a:r>
            <a:r>
              <a:rPr lang="en-US" altLang="zh-CN" b="1" dirty="0">
                <a:solidFill>
                  <a:srgbClr val="FF0000"/>
                </a:solidFill>
              </a:rPr>
              <a:t/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2040" y="1363990"/>
            <a:ext cx="4968552" cy="480131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/>
              <a:t>void Test</a:t>
            </a:r>
            <a:r>
              <a:rPr lang="en-US" altLang="zh-CN" b="1" dirty="0" smtClean="0"/>
              <a:t>() {</a:t>
            </a:r>
            <a:endParaRPr lang="en-US" altLang="zh-CN" b="1" dirty="0"/>
          </a:p>
          <a:p>
            <a:r>
              <a:rPr lang="en-US" altLang="zh-CN" b="1" dirty="0"/>
              <a:t>  </a:t>
            </a:r>
            <a:r>
              <a:rPr lang="en-US" altLang="zh-CN" b="1" dirty="0" err="1" smtClean="0"/>
              <a:t>CView</a:t>
            </a:r>
            <a:r>
              <a:rPr lang="en-US" altLang="zh-CN" b="1" dirty="0" smtClean="0"/>
              <a:t> </a:t>
            </a:r>
            <a:r>
              <a:rPr lang="en-US" altLang="zh-CN" b="1" dirty="0"/>
              <a:t>view;</a:t>
            </a:r>
          </a:p>
          <a:p>
            <a:endParaRPr lang="en-US" altLang="zh-CN" b="1" dirty="0"/>
          </a:p>
          <a:p>
            <a:r>
              <a:rPr lang="en-US" altLang="zh-CN" b="1" dirty="0"/>
              <a:t>  </a:t>
            </a:r>
            <a:r>
              <a:rPr lang="en-US" altLang="zh-CN" b="1" dirty="0" err="1" smtClean="0"/>
              <a:t>CRectangle</a:t>
            </a:r>
            <a:r>
              <a:rPr lang="en-US" altLang="zh-CN" b="1" dirty="0" smtClean="0"/>
              <a:t> </a:t>
            </a:r>
            <a:r>
              <a:rPr lang="en-US" altLang="zh-CN" b="1" dirty="0"/>
              <a:t>*</a:t>
            </a:r>
            <a:r>
              <a:rPr lang="en-US" altLang="zh-CN" b="1" dirty="0" err="1"/>
              <a:t>pRectangle</a:t>
            </a:r>
            <a:r>
              <a:rPr lang="en-US" altLang="zh-CN" b="1" dirty="0"/>
              <a:t> = new </a:t>
            </a:r>
            <a:r>
              <a:rPr lang="en-US" altLang="zh-CN" b="1" dirty="0" err="1"/>
              <a:t>CRectangle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 smtClean="0"/>
              <a:t>view.AddShape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pRectangle</a:t>
            </a:r>
            <a:r>
              <a:rPr lang="en-US" altLang="zh-CN" b="1" dirty="0"/>
              <a:t>);</a:t>
            </a:r>
          </a:p>
          <a:p>
            <a:endParaRPr lang="en-US" altLang="zh-CN" b="1" dirty="0"/>
          </a:p>
          <a:p>
            <a:r>
              <a:rPr lang="en-US" altLang="zh-CN" b="1" dirty="0"/>
              <a:t>  </a:t>
            </a:r>
            <a:r>
              <a:rPr lang="en-US" altLang="zh-CN" b="1" dirty="0" err="1" smtClean="0"/>
              <a:t>CSquare</a:t>
            </a:r>
            <a:r>
              <a:rPr lang="en-US" altLang="zh-CN" b="1" dirty="0" smtClean="0"/>
              <a:t> </a:t>
            </a:r>
            <a:r>
              <a:rPr lang="en-US" altLang="zh-CN" b="1" dirty="0"/>
              <a:t>*</a:t>
            </a:r>
            <a:r>
              <a:rPr lang="en-US" altLang="zh-CN" b="1" dirty="0" err="1"/>
              <a:t>pSquare</a:t>
            </a:r>
            <a:r>
              <a:rPr lang="en-US" altLang="zh-CN" b="1" dirty="0"/>
              <a:t> = new </a:t>
            </a:r>
            <a:r>
              <a:rPr lang="en-US" altLang="zh-CN" b="1" dirty="0" err="1"/>
              <a:t>CSquare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 smtClean="0"/>
              <a:t>view.AddShape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pSquare</a:t>
            </a:r>
            <a:r>
              <a:rPr lang="en-US" altLang="zh-CN" b="1" dirty="0"/>
              <a:t>);</a:t>
            </a:r>
          </a:p>
          <a:p>
            <a:endParaRPr lang="en-US" altLang="zh-CN" b="1" dirty="0"/>
          </a:p>
          <a:p>
            <a:r>
              <a:rPr lang="en-US" altLang="zh-CN" b="1" dirty="0"/>
              <a:t>  </a:t>
            </a:r>
            <a:r>
              <a:rPr lang="en-US" altLang="zh-CN" b="1" dirty="0" err="1" smtClean="0"/>
              <a:t>CCircle</a:t>
            </a:r>
            <a:r>
              <a:rPr lang="en-US" altLang="zh-CN" b="1" dirty="0" smtClean="0"/>
              <a:t> </a:t>
            </a:r>
            <a:r>
              <a:rPr lang="en-US" altLang="zh-CN" b="1" dirty="0"/>
              <a:t>*</a:t>
            </a:r>
            <a:r>
              <a:rPr lang="en-US" altLang="zh-CN" b="1" dirty="0" err="1"/>
              <a:t>pCircle</a:t>
            </a:r>
            <a:r>
              <a:rPr lang="en-US" altLang="zh-CN" b="1" dirty="0"/>
              <a:t> = new </a:t>
            </a:r>
            <a:r>
              <a:rPr lang="en-US" altLang="zh-CN" b="1" dirty="0" err="1"/>
              <a:t>CCircle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 smtClean="0"/>
              <a:t>view.AddShape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pCircle</a:t>
            </a:r>
            <a:r>
              <a:rPr lang="en-US" altLang="zh-CN" b="1" dirty="0"/>
              <a:t>);</a:t>
            </a:r>
          </a:p>
          <a:p>
            <a:endParaRPr lang="en-US" altLang="zh-CN" b="1" dirty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CShapeText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*</a:t>
            </a:r>
            <a:r>
              <a:rPr lang="en-US" altLang="zh-CN" b="1" dirty="0" err="1">
                <a:solidFill>
                  <a:srgbClr val="FF0000"/>
                </a:solidFill>
              </a:rPr>
              <a:t>pText</a:t>
            </a:r>
            <a:r>
              <a:rPr lang="en-US" altLang="zh-CN" b="1" dirty="0">
                <a:solidFill>
                  <a:srgbClr val="FF0000"/>
                </a:solidFill>
              </a:rPr>
              <a:t> = new </a:t>
            </a:r>
            <a:r>
              <a:rPr lang="en-US" altLang="zh-CN" b="1" dirty="0" err="1">
                <a:solidFill>
                  <a:srgbClr val="FF0000"/>
                </a:solidFill>
              </a:rPr>
              <a:t>CShapeText</a:t>
            </a:r>
            <a:r>
              <a:rPr lang="en-US" altLang="zh-CN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view.AddShape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pText</a:t>
            </a:r>
            <a:r>
              <a:rPr lang="en-US" altLang="zh-CN" b="1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b="1" dirty="0"/>
              <a:t>    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 smtClean="0"/>
              <a:t>view.Draw</a:t>
            </a:r>
            <a:r>
              <a:rPr lang="en-US" altLang="zh-CN" b="1" dirty="0"/>
              <a:t>();</a:t>
            </a:r>
          </a:p>
          <a:p>
            <a:r>
              <a:rPr lang="en-US" altLang="zh-CN" b="1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9532" y="5362080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这部分涉及到多重继承等内容，请有兴趣的同学回去自行深入研究。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545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700" y="1124744"/>
            <a:ext cx="5040560" cy="334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策略模式（</a:t>
            </a:r>
            <a:r>
              <a:rPr lang="en-US" altLang="zh-CN" dirty="0" smtClean="0"/>
              <a:t>Strategy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64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负载监视器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9" y="1125538"/>
            <a:ext cx="7849367" cy="5256212"/>
          </a:xfrm>
        </p:spPr>
        <p:txBody>
          <a:bodyPr/>
          <a:lstStyle/>
          <a:p>
            <a:r>
              <a:rPr lang="zh-CN" altLang="en-US" dirty="0" smtClean="0"/>
              <a:t>监视计算节点的负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载状态（如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用率）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占用率的监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视为例，不同条件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下（例如不同种类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不同版本的</a:t>
            </a:r>
            <a:r>
              <a:rPr lang="en-US" altLang="zh-CN" dirty="0" smtClean="0"/>
              <a:t>OS</a:t>
            </a:r>
            <a:r>
              <a:rPr lang="zh-CN" altLang="en-US" dirty="0" smtClean="0"/>
              <a:t>）获得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占用率的方法不同</a:t>
            </a:r>
            <a:endParaRPr lang="en-US" altLang="zh-CN" dirty="0" smtClean="0"/>
          </a:p>
          <a:p>
            <a:r>
              <a:rPr lang="zh-CN" altLang="en-US" dirty="0" smtClean="0"/>
              <a:t>怎样在一个程序中实现对这些不同条件的适应呢？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124744"/>
            <a:ext cx="4731023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084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Switch-case……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848872" cy="4247317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err="1" smtClean="0"/>
              <a:t>Enum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MonitorType</a:t>
            </a:r>
            <a:r>
              <a:rPr lang="en-US" altLang="zh-CN" b="1" dirty="0" smtClean="0"/>
              <a:t> {Win32, Win64, Ganglia};</a:t>
            </a:r>
          </a:p>
          <a:p>
            <a:endParaRPr lang="en-US" altLang="zh-CN" b="1" dirty="0" err="1" smtClean="0"/>
          </a:p>
          <a:p>
            <a:r>
              <a:rPr lang="en-US" altLang="zh-CN" b="1" dirty="0" smtClean="0"/>
              <a:t>float </a:t>
            </a:r>
            <a:r>
              <a:rPr lang="en-US" altLang="zh-CN" b="1" dirty="0" err="1" smtClean="0"/>
              <a:t>getLoad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MonitorType</a:t>
            </a:r>
            <a:r>
              <a:rPr lang="en-US" altLang="zh-CN" b="1" dirty="0" smtClean="0"/>
              <a:t> type) {</a:t>
            </a:r>
          </a:p>
          <a:p>
            <a:r>
              <a:rPr lang="en-US" altLang="zh-CN" b="1" dirty="0" smtClean="0"/>
              <a:t>  switch (type) {</a:t>
            </a:r>
          </a:p>
          <a:p>
            <a:r>
              <a:rPr lang="en-US" altLang="zh-CN" b="1" dirty="0" smtClean="0"/>
              <a:t>    case Win32: </a:t>
            </a:r>
          </a:p>
          <a:p>
            <a:r>
              <a:rPr lang="en-US" altLang="zh-CN" b="1" dirty="0" smtClean="0"/>
              <a:t>      //get system load via Win32 APIs</a:t>
            </a:r>
          </a:p>
          <a:p>
            <a:r>
              <a:rPr lang="en-US" altLang="zh-CN" b="1" dirty="0" smtClean="0"/>
              <a:t>      return load;</a:t>
            </a:r>
          </a:p>
          <a:p>
            <a:r>
              <a:rPr lang="en-US" altLang="zh-CN" b="1" dirty="0" smtClean="0"/>
              <a:t>    case Win64:</a:t>
            </a:r>
          </a:p>
          <a:p>
            <a:r>
              <a:rPr lang="en-US" altLang="zh-CN" b="1" dirty="0" smtClean="0"/>
              <a:t>      //get system load via Win64 APIs</a:t>
            </a:r>
          </a:p>
          <a:p>
            <a:r>
              <a:rPr lang="en-US" altLang="zh-CN" b="1" dirty="0" smtClean="0"/>
              <a:t>      return load;</a:t>
            </a:r>
          </a:p>
          <a:p>
            <a:r>
              <a:rPr lang="en-US" altLang="zh-CN" b="1" dirty="0" smtClean="0"/>
              <a:t>    case Ganglia:</a:t>
            </a:r>
          </a:p>
          <a:p>
            <a:r>
              <a:rPr lang="en-US" altLang="zh-CN" b="1" dirty="0" smtClean="0"/>
              <a:t>      //get system load via ganglia interface</a:t>
            </a:r>
          </a:p>
          <a:p>
            <a:r>
              <a:rPr lang="en-US" altLang="zh-CN" b="1" dirty="0" smtClean="0"/>
              <a:t>      return load;</a:t>
            </a:r>
          </a:p>
          <a:p>
            <a:r>
              <a:rPr lang="en-US" altLang="zh-CN" b="1" dirty="0" smtClean="0"/>
              <a:t>  }</a:t>
            </a:r>
          </a:p>
          <a:p>
            <a:r>
              <a:rPr lang="en-US" altLang="zh-CN" b="1" dirty="0" smtClean="0"/>
              <a:t>}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771800" y="260648"/>
            <a:ext cx="3312368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1300" dirty="0" smtClean="0">
                <a:solidFill>
                  <a:srgbClr val="FF0000"/>
                </a:solidFill>
                <a:latin typeface="Gungsuh" pitchFamily="18" charset="-127"/>
                <a:ea typeface="Gungsuh" pitchFamily="18" charset="-127"/>
              </a:rPr>
              <a:t>?</a:t>
            </a:r>
            <a:endParaRPr lang="zh-CN" altLang="en-US" sz="1600" dirty="0">
              <a:solidFill>
                <a:srgbClr val="FF0000"/>
              </a:solidFill>
              <a:latin typeface="Gungsuh" pitchFamily="18" charset="-127"/>
              <a:ea typeface="Gungsu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73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一种方案是使用继承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针对接口编程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10000"/>
          </a:blip>
          <a:srcRect/>
          <a:stretch>
            <a:fillRect/>
          </a:stretch>
        </p:blipFill>
        <p:spPr bwMode="auto">
          <a:xfrm>
            <a:off x="749314" y="2060848"/>
            <a:ext cx="782487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818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例如，在操作系统中，某些资源只能由一个单一对象所控制（独占） </a:t>
            </a:r>
            <a:endParaRPr lang="en-US" altLang="zh-CN" dirty="0" smtClean="0"/>
          </a:p>
          <a:p>
            <a:r>
              <a:rPr lang="zh-CN" altLang="en-US" dirty="0" smtClean="0"/>
              <a:t>定义一个类，这个类只能存在一个对象实例</a:t>
            </a:r>
            <a:endParaRPr lang="en-US" altLang="zh-CN" dirty="0" smtClean="0"/>
          </a:p>
          <a:p>
            <a:r>
              <a:rPr lang="zh-CN" altLang="en-US" dirty="0" smtClean="0"/>
              <a:t>实现：全局变量</a:t>
            </a:r>
            <a:endParaRPr lang="en-US" altLang="zh-CN" dirty="0" smtClean="0"/>
          </a:p>
          <a:p>
            <a:r>
              <a:rPr lang="zh-CN" altLang="en-US" dirty="0" smtClean="0"/>
              <a:t>存在的问题？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真的单一对象实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例了吗？</a:t>
            </a:r>
            <a:endParaRPr lang="en-US" altLang="zh-CN" dirty="0" smtClean="0"/>
          </a:p>
        </p:txBody>
      </p:sp>
      <p:sp>
        <p:nvSpPr>
          <p:cNvPr id="4" name="右箭头 3"/>
          <p:cNvSpPr/>
          <p:nvPr/>
        </p:nvSpPr>
        <p:spPr>
          <a:xfrm>
            <a:off x="5004048" y="1823565"/>
            <a:ext cx="936104" cy="28803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7944" y="2996952"/>
            <a:ext cx="4464496" cy="2862322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/>
              <a:t>class </a:t>
            </a:r>
            <a:r>
              <a:rPr lang="en-US" altLang="zh-CN" b="1" dirty="0" err="1"/>
              <a:t>Class</a:t>
            </a:r>
            <a:r>
              <a:rPr lang="en-US" altLang="zh-CN" b="1" dirty="0"/>
              <a:t> {</a:t>
            </a:r>
          </a:p>
          <a:p>
            <a:r>
              <a:rPr lang="en-US" altLang="zh-CN" b="1" dirty="0"/>
              <a:t>public:</a:t>
            </a:r>
          </a:p>
          <a:p>
            <a:r>
              <a:rPr lang="en-US" altLang="zh-CN" b="1" dirty="0"/>
              <a:t>	Class();</a:t>
            </a:r>
          </a:p>
          <a:p>
            <a:r>
              <a:rPr lang="en-US" altLang="zh-CN" b="1" dirty="0"/>
              <a:t>};</a:t>
            </a:r>
          </a:p>
          <a:p>
            <a:endParaRPr lang="en-US" altLang="zh-CN" b="1" dirty="0"/>
          </a:p>
          <a:p>
            <a:r>
              <a:rPr lang="en-US" altLang="zh-CN" b="1" dirty="0"/>
              <a:t>…</a:t>
            </a:r>
          </a:p>
          <a:p>
            <a:endParaRPr lang="en-US" altLang="zh-CN" b="1" dirty="0"/>
          </a:p>
          <a:p>
            <a:r>
              <a:rPr lang="en-US" altLang="zh-CN" b="1" dirty="0"/>
              <a:t>Class </a:t>
            </a:r>
            <a:r>
              <a:rPr lang="en-US" altLang="zh-CN" b="1" dirty="0" smtClean="0"/>
              <a:t>instance;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77072"/>
            <a:ext cx="1008112" cy="995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2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016" y="1052736"/>
            <a:ext cx="4355976" cy="5632311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smtClean="0"/>
              <a:t>class Monitor {</a:t>
            </a:r>
          </a:p>
          <a:p>
            <a:r>
              <a:rPr lang="en-US" altLang="zh-CN" b="1" dirty="0" smtClean="0"/>
              <a:t>public:</a:t>
            </a:r>
          </a:p>
          <a:p>
            <a:r>
              <a:rPr lang="en-US" altLang="zh-CN" b="1" dirty="0" smtClean="0"/>
              <a:t>  virtual float </a:t>
            </a:r>
            <a:r>
              <a:rPr lang="en-US" altLang="zh-CN" b="1" dirty="0" err="1" smtClean="0"/>
              <a:t>getLoad</a:t>
            </a:r>
            <a:r>
              <a:rPr lang="en-US" altLang="zh-CN" b="1" dirty="0" smtClean="0"/>
              <a:t>() = 0;</a:t>
            </a:r>
          </a:p>
          <a:p>
            <a:r>
              <a:rPr lang="en-US" altLang="zh-CN" b="1" dirty="0" smtClean="0"/>
              <a:t>};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class Win32Monitor : public Monitor {</a:t>
            </a:r>
          </a:p>
          <a:p>
            <a:r>
              <a:rPr lang="en-US" altLang="zh-CN" b="1" dirty="0" smtClean="0"/>
              <a:t>public:</a:t>
            </a:r>
          </a:p>
          <a:p>
            <a:r>
              <a:rPr lang="en-US" altLang="zh-CN" b="1" dirty="0" smtClean="0"/>
              <a:t>  float </a:t>
            </a:r>
            <a:r>
              <a:rPr lang="en-US" altLang="zh-CN" b="1" dirty="0" err="1" smtClean="0"/>
              <a:t>getLoad</a:t>
            </a:r>
            <a:r>
              <a:rPr lang="en-US" altLang="zh-CN" b="1" dirty="0" smtClean="0"/>
              <a:t>() {</a:t>
            </a:r>
          </a:p>
          <a:p>
            <a:r>
              <a:rPr lang="en-US" altLang="zh-CN" b="1" dirty="0" smtClean="0"/>
              <a:t>    //…</a:t>
            </a:r>
          </a:p>
          <a:p>
            <a:r>
              <a:rPr lang="en-US" altLang="zh-CN" b="1" dirty="0" smtClean="0"/>
              <a:t>    return load;</a:t>
            </a:r>
          </a:p>
          <a:p>
            <a:r>
              <a:rPr lang="en-US" altLang="zh-CN" b="1" dirty="0" smtClean="0"/>
              <a:t>  }</a:t>
            </a:r>
          </a:p>
          <a:p>
            <a:r>
              <a:rPr lang="en-US" altLang="zh-CN" b="1" dirty="0" smtClean="0"/>
              <a:t>};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class Win64Monitor : public Monitor {</a:t>
            </a:r>
          </a:p>
          <a:p>
            <a:r>
              <a:rPr lang="en-US" altLang="zh-CN" b="1" dirty="0" smtClean="0"/>
              <a:t>public:</a:t>
            </a:r>
          </a:p>
          <a:p>
            <a:r>
              <a:rPr lang="en-US" altLang="zh-CN" b="1" dirty="0" smtClean="0"/>
              <a:t>  float </a:t>
            </a:r>
            <a:r>
              <a:rPr lang="en-US" altLang="zh-CN" b="1" dirty="0" err="1" smtClean="0"/>
              <a:t>getLoad</a:t>
            </a:r>
            <a:r>
              <a:rPr lang="en-US" altLang="zh-CN" b="1" dirty="0" smtClean="0"/>
              <a:t>() {</a:t>
            </a:r>
          </a:p>
          <a:p>
            <a:r>
              <a:rPr lang="en-US" altLang="zh-CN" b="1" dirty="0" smtClean="0"/>
              <a:t>    //…</a:t>
            </a:r>
          </a:p>
          <a:p>
            <a:r>
              <a:rPr lang="en-US" altLang="zh-CN" b="1" dirty="0" smtClean="0"/>
              <a:t>    return load;</a:t>
            </a:r>
          </a:p>
          <a:p>
            <a:r>
              <a:rPr lang="en-US" altLang="zh-CN" b="1" dirty="0" smtClean="0"/>
              <a:t>  }</a:t>
            </a:r>
          </a:p>
          <a:p>
            <a:r>
              <a:rPr lang="en-US" altLang="zh-CN" b="1" dirty="0" smtClean="0"/>
              <a:t>};</a:t>
            </a:r>
            <a:endParaRPr lang="en-US" altLang="zh-C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04864"/>
            <a:ext cx="4392488" cy="230832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/>
              <a:t>void Test</a:t>
            </a:r>
            <a:r>
              <a:rPr lang="en-US" altLang="zh-CN" b="1" dirty="0" smtClean="0"/>
              <a:t>() {</a:t>
            </a:r>
            <a:endParaRPr lang="en-US" altLang="zh-CN" b="1" dirty="0"/>
          </a:p>
          <a:p>
            <a:r>
              <a:rPr lang="en-US" altLang="zh-CN" b="1" dirty="0" smtClean="0"/>
              <a:t>  Monitor * monitor = new Win32Monitor();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  float load = monitor-&gt;</a:t>
            </a:r>
            <a:r>
              <a:rPr lang="en-US" altLang="zh-CN" b="1" dirty="0" err="1" smtClean="0"/>
              <a:t>getLoad</a:t>
            </a:r>
            <a:r>
              <a:rPr lang="en-US" altLang="zh-CN" b="1" dirty="0" smtClean="0"/>
              <a:t>();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  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 &lt;&lt; load &lt;&lt; 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  <a:endParaRPr lang="en-US" altLang="zh-CN" b="1" dirty="0"/>
          </a:p>
          <a:p>
            <a:r>
              <a:rPr lang="en-US" altLang="zh-CN" b="1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4048" y="522920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存在什么问题呢？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5995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如果我们的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功能复杂些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8" y="1125538"/>
            <a:ext cx="7849368" cy="5256212"/>
          </a:xfrm>
        </p:spPr>
        <p:txBody>
          <a:bodyPr/>
          <a:lstStyle/>
          <a:p>
            <a:r>
              <a:rPr lang="en-US" altLang="zh-CN" dirty="0" smtClean="0"/>
              <a:t>Monitor</a:t>
            </a:r>
            <a:r>
              <a:rPr lang="zh-CN" altLang="en-US" dirty="0" smtClean="0"/>
              <a:t>不仅要监视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的负载，还要监视到某几个特定节点的网络时延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增加一个新的方法：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getLatency</a:t>
            </a:r>
            <a:r>
              <a:rPr lang="en-US" altLang="zh-CN" dirty="0" smtClean="0"/>
              <a:t>(String address)</a:t>
            </a:r>
            <a:r>
              <a:rPr lang="zh-CN" altLang="en-US" dirty="0" smtClean="0"/>
              <a:t>，这个方法在不同条件下实现方法也不同</a:t>
            </a:r>
            <a:endParaRPr lang="en-US" altLang="zh-CN" dirty="0" smtClean="0"/>
          </a:p>
          <a:p>
            <a:r>
              <a:rPr lang="zh-CN" altLang="en-US" dirty="0" smtClean="0"/>
              <a:t>那么问题出现了：如果</a:t>
            </a:r>
            <a:r>
              <a:rPr lang="en-US" altLang="zh-CN" dirty="0" err="1" smtClean="0"/>
              <a:t>getLoad</a:t>
            </a:r>
            <a:r>
              <a:rPr lang="en-US" altLang="zh-CN" dirty="0" smtClean="0"/>
              <a:t>()</a:t>
            </a:r>
            <a:r>
              <a:rPr lang="zh-CN" altLang="en-US" dirty="0" smtClean="0"/>
              <a:t>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种，</a:t>
            </a:r>
            <a:r>
              <a:rPr lang="en-US" altLang="zh-CN" dirty="0" err="1" smtClean="0"/>
              <a:t>getLatency</a:t>
            </a:r>
            <a:r>
              <a:rPr lang="en-US" altLang="zh-CN" dirty="0" smtClean="0"/>
              <a:t>()</a:t>
            </a:r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种，那么我们必须写</a:t>
            </a:r>
            <a:r>
              <a:rPr lang="en-US" altLang="zh-CN" dirty="0" err="1" smtClean="0"/>
              <a:t>m×n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的子类</a:t>
            </a:r>
            <a:endParaRPr lang="en-US" altLang="zh-CN" dirty="0" smtClean="0"/>
          </a:p>
          <a:p>
            <a:r>
              <a:rPr lang="zh-CN" altLang="en-US" dirty="0" smtClean="0"/>
              <a:t>如果再来个</a:t>
            </a:r>
            <a:r>
              <a:rPr lang="en-US" altLang="zh-CN" dirty="0" err="1" smtClean="0"/>
              <a:t>getMemory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getDisk</a:t>
            </a:r>
            <a:r>
              <a:rPr lang="en-US" altLang="zh-CN" dirty="0" smtClean="0"/>
              <a:t>()</a:t>
            </a:r>
            <a:r>
              <a:rPr lang="zh-CN" altLang="en-US" dirty="0" smtClean="0"/>
              <a:t>呢</a:t>
            </a:r>
            <a:r>
              <a:rPr lang="en-US" altLang="zh-CN" dirty="0" smtClean="0"/>
              <a:t>……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b="4999"/>
          <a:stretch>
            <a:fillRect/>
          </a:stretch>
        </p:blipFill>
        <p:spPr bwMode="auto">
          <a:xfrm>
            <a:off x="539552" y="1052736"/>
            <a:ext cx="8244408" cy="5223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343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8" y="1125538"/>
            <a:ext cx="8065392" cy="5256212"/>
          </a:xfrm>
        </p:spPr>
        <p:txBody>
          <a:bodyPr/>
          <a:lstStyle/>
          <a:p>
            <a:r>
              <a:rPr lang="zh-CN" altLang="en-US" dirty="0" smtClean="0"/>
              <a:t>我们的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类定义了一系列的行为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getLoad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getLatency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getMemory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这些行为可能会使用不同的实现行为中的一个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en-US" altLang="zh-CN" dirty="0" smtClean="0"/>
              <a:t>Win32</a:t>
            </a:r>
            <a:r>
              <a:rPr lang="zh-CN" altLang="en-US" dirty="0" smtClean="0"/>
              <a:t>下的</a:t>
            </a:r>
            <a:r>
              <a:rPr lang="en-US" altLang="zh-CN" dirty="0" err="1" smtClean="0"/>
              <a:t>getLoad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Win64</a:t>
            </a:r>
            <a:r>
              <a:rPr lang="zh-CN" altLang="en-US" dirty="0" smtClean="0"/>
              <a:t>下的</a:t>
            </a:r>
            <a:r>
              <a:rPr lang="en-US" altLang="zh-CN" dirty="0" err="1" smtClean="0"/>
              <a:t>getLoad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ganglia</a:t>
            </a:r>
            <a:r>
              <a:rPr lang="zh-CN" altLang="en-US" dirty="0" smtClean="0"/>
              <a:t>下的</a:t>
            </a:r>
            <a:r>
              <a:rPr lang="en-US" altLang="zh-CN" dirty="0" err="1" smtClean="0"/>
              <a:t>getLoad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我们将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类和实现</a:t>
            </a:r>
            <a:r>
              <a:rPr lang="en-US" altLang="zh-CN" dirty="0" err="1" smtClean="0"/>
              <a:t>getLoad</a:t>
            </a:r>
            <a:r>
              <a:rPr lang="zh-CN" altLang="en-US" dirty="0" smtClean="0"/>
              <a:t>的行为予以分离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Monitor</a:t>
            </a:r>
            <a:r>
              <a:rPr lang="zh-CN" altLang="en-US" dirty="0" smtClean="0"/>
              <a:t>成为一个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（上下文）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getLoad</a:t>
            </a:r>
            <a:r>
              <a:rPr lang="zh-CN" altLang="en-US" dirty="0" smtClean="0"/>
              <a:t>成为一个</a:t>
            </a:r>
            <a:r>
              <a:rPr lang="en-US" altLang="zh-CN" dirty="0" smtClean="0"/>
              <a:t>Strategy</a:t>
            </a:r>
            <a:r>
              <a:rPr lang="zh-CN" altLang="en-US" dirty="0" smtClean="0"/>
              <a:t>（策略）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各种不同的</a:t>
            </a:r>
            <a:r>
              <a:rPr lang="en-US" altLang="zh-CN" dirty="0" err="1" smtClean="0"/>
              <a:t>getLoad</a:t>
            </a:r>
            <a:r>
              <a:rPr lang="zh-CN" altLang="en-US" dirty="0" smtClean="0"/>
              <a:t>实现对应于不同的具体策略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 rot="20364296">
            <a:off x="563875" y="2834803"/>
            <a:ext cx="8319417" cy="1015663"/>
          </a:xfrm>
          <a:prstGeom prst="rect">
            <a:avLst/>
          </a:prstGeom>
          <a:solidFill>
            <a:schemeClr val="accent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FF0000"/>
                </a:solidFill>
              </a:rPr>
              <a:t>策略</a:t>
            </a:r>
            <a:r>
              <a:rPr lang="zh-CN" altLang="en-US" sz="6000" dirty="0" smtClean="0">
                <a:solidFill>
                  <a:srgbClr val="FF0000"/>
                </a:solidFill>
              </a:rPr>
              <a:t>（</a:t>
            </a:r>
            <a:r>
              <a:rPr lang="en-US" altLang="zh-CN" sz="6000" dirty="0" smtClean="0">
                <a:solidFill>
                  <a:srgbClr val="FF0000"/>
                </a:solidFill>
              </a:rPr>
              <a:t>Strategy</a:t>
            </a:r>
            <a:r>
              <a:rPr lang="zh-CN" altLang="en-US" sz="6000" dirty="0" smtClean="0">
                <a:solidFill>
                  <a:srgbClr val="FF0000"/>
                </a:solidFill>
              </a:rPr>
              <a:t>）模式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6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策略（</a:t>
            </a:r>
            <a:r>
              <a:rPr lang="en-US" altLang="zh-CN" dirty="0" smtClean="0"/>
              <a:t>Strategy</a:t>
            </a:r>
            <a:r>
              <a:rPr lang="zh-CN" altLang="en-US" dirty="0" smtClean="0"/>
              <a:t>）模式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定义一系列算法并加以封装，使得这些算法可以互相替换</a:t>
            </a:r>
            <a:endParaRPr lang="zh-CN" altLang="en-US" dirty="0"/>
          </a:p>
        </p:txBody>
      </p:sp>
      <p:pic>
        <p:nvPicPr>
          <p:cNvPr id="105474" name="Picture 2" descr="http://www.as3dp.com/wp-content/uploads/2009/03/strategyclassic21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2276872"/>
            <a:ext cx="7130911" cy="37444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615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 strategies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683568" y="1129283"/>
            <a:ext cx="8071704" cy="518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178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策略模式下的</a:t>
            </a:r>
            <a:r>
              <a:rPr lang="en-US" altLang="zh-CN" dirty="0" smtClean="0"/>
              <a:t>Monitor(1)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098024"/>
            <a:ext cx="7632848" cy="5355312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smtClean="0"/>
              <a:t>class </a:t>
            </a:r>
            <a:r>
              <a:rPr lang="en-US" altLang="zh-CN" b="1" dirty="0" err="1" smtClean="0"/>
              <a:t>GetLoadStrategy</a:t>
            </a:r>
            <a:r>
              <a:rPr lang="en-US" altLang="zh-CN" b="1" dirty="0" smtClean="0"/>
              <a:t>{</a:t>
            </a:r>
          </a:p>
          <a:p>
            <a:r>
              <a:rPr lang="en-US" altLang="zh-CN" b="1" dirty="0" smtClean="0"/>
              <a:t>public:</a:t>
            </a:r>
          </a:p>
          <a:p>
            <a:r>
              <a:rPr lang="en-US" altLang="zh-CN" b="1" dirty="0" smtClean="0"/>
              <a:t>  virtual float </a:t>
            </a:r>
            <a:r>
              <a:rPr lang="en-US" altLang="zh-CN" b="1" dirty="0" err="1" smtClean="0"/>
              <a:t>getLoad</a:t>
            </a:r>
            <a:r>
              <a:rPr lang="en-US" altLang="zh-CN" b="1" dirty="0" smtClean="0"/>
              <a:t>() = 0;</a:t>
            </a:r>
          </a:p>
          <a:p>
            <a:r>
              <a:rPr lang="en-US" altLang="zh-CN" b="1" dirty="0" smtClean="0"/>
              <a:t>};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class Win32GetLoadStrategy : public </a:t>
            </a:r>
            <a:r>
              <a:rPr lang="en-US" altLang="zh-CN" b="1" dirty="0" err="1" smtClean="0"/>
              <a:t>GetLoadStrategy</a:t>
            </a:r>
            <a:r>
              <a:rPr lang="en-US" altLang="zh-CN" b="1" dirty="0" smtClean="0"/>
              <a:t> {</a:t>
            </a:r>
          </a:p>
          <a:p>
            <a:r>
              <a:rPr lang="en-US" altLang="zh-CN" b="1" dirty="0" smtClean="0"/>
              <a:t>public:</a:t>
            </a:r>
          </a:p>
          <a:p>
            <a:r>
              <a:rPr lang="en-US" altLang="zh-CN" b="1" dirty="0" smtClean="0"/>
              <a:t>  float </a:t>
            </a:r>
            <a:r>
              <a:rPr lang="en-US" altLang="zh-CN" b="1" dirty="0" err="1" smtClean="0"/>
              <a:t>getLoad</a:t>
            </a:r>
            <a:r>
              <a:rPr lang="en-US" altLang="zh-CN" b="1" dirty="0" smtClean="0"/>
              <a:t>() {</a:t>
            </a:r>
          </a:p>
          <a:p>
            <a:r>
              <a:rPr lang="en-US" altLang="zh-CN" b="1" dirty="0" smtClean="0"/>
              <a:t>    //…</a:t>
            </a:r>
          </a:p>
          <a:p>
            <a:r>
              <a:rPr lang="en-US" altLang="zh-CN" b="1" dirty="0" smtClean="0"/>
              <a:t>    return load;</a:t>
            </a:r>
          </a:p>
          <a:p>
            <a:r>
              <a:rPr lang="en-US" altLang="zh-CN" b="1" dirty="0" smtClean="0"/>
              <a:t>  }</a:t>
            </a:r>
          </a:p>
          <a:p>
            <a:r>
              <a:rPr lang="en-US" altLang="zh-CN" b="1" dirty="0" smtClean="0"/>
              <a:t>};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class Win64GetLoadStrategy : public </a:t>
            </a:r>
            <a:r>
              <a:rPr lang="en-US" altLang="zh-CN" b="1" dirty="0" err="1" smtClean="0"/>
              <a:t>GetLoadStrategy</a:t>
            </a:r>
            <a:r>
              <a:rPr lang="en-US" altLang="zh-CN" b="1" dirty="0" smtClean="0"/>
              <a:t> {</a:t>
            </a:r>
          </a:p>
          <a:p>
            <a:r>
              <a:rPr lang="en-US" altLang="zh-CN" b="1" dirty="0" smtClean="0"/>
              <a:t>public:</a:t>
            </a:r>
          </a:p>
          <a:p>
            <a:r>
              <a:rPr lang="en-US" altLang="zh-CN" b="1" dirty="0" smtClean="0"/>
              <a:t>  float </a:t>
            </a:r>
            <a:r>
              <a:rPr lang="en-US" altLang="zh-CN" b="1" dirty="0" err="1" smtClean="0"/>
              <a:t>getLoad</a:t>
            </a:r>
            <a:r>
              <a:rPr lang="en-US" altLang="zh-CN" b="1" dirty="0" smtClean="0"/>
              <a:t>() {</a:t>
            </a:r>
          </a:p>
          <a:p>
            <a:r>
              <a:rPr lang="en-US" altLang="zh-CN" b="1" dirty="0" smtClean="0"/>
              <a:t>    //…</a:t>
            </a:r>
          </a:p>
          <a:p>
            <a:r>
              <a:rPr lang="en-US" altLang="zh-CN" b="1" dirty="0" smtClean="0"/>
              <a:t>  }</a:t>
            </a:r>
          </a:p>
          <a:p>
            <a:r>
              <a:rPr lang="en-US" altLang="zh-CN" b="1" dirty="0" smtClean="0"/>
              <a:t>};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1103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策略模式下的</a:t>
            </a:r>
            <a:r>
              <a:rPr lang="en-US" altLang="zh-CN" dirty="0" smtClean="0"/>
              <a:t>Monitor(2)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980728"/>
            <a:ext cx="7776864" cy="5632311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smtClean="0"/>
              <a:t>class Monitor {</a:t>
            </a:r>
          </a:p>
          <a:p>
            <a:r>
              <a:rPr lang="en-US" altLang="zh-CN" b="1" dirty="0" smtClean="0"/>
              <a:t>private:</a:t>
            </a:r>
          </a:p>
          <a:p>
            <a:r>
              <a:rPr lang="en-US" altLang="zh-CN" b="1" dirty="0" smtClean="0"/>
              <a:t>  </a:t>
            </a:r>
            <a:r>
              <a:rPr lang="en-US" altLang="zh-CN" b="1" dirty="0" err="1" smtClean="0"/>
              <a:t>GetLoadStrategy</a:t>
            </a:r>
            <a:r>
              <a:rPr lang="en-US" altLang="zh-CN" b="1" dirty="0" smtClean="0"/>
              <a:t>* </a:t>
            </a:r>
            <a:r>
              <a:rPr lang="en-US" altLang="zh-CN" b="1" dirty="0" err="1" smtClean="0"/>
              <a:t>m_getLoad</a:t>
            </a:r>
            <a:r>
              <a:rPr lang="en-US" altLang="zh-CN" b="1" dirty="0" smtClean="0"/>
              <a:t>;</a:t>
            </a:r>
          </a:p>
          <a:p>
            <a:r>
              <a:rPr lang="en-US" altLang="zh-CN" b="1" dirty="0" smtClean="0"/>
              <a:t>  </a:t>
            </a:r>
            <a:r>
              <a:rPr lang="en-US" altLang="zh-CN" b="1" dirty="0" err="1" smtClean="0"/>
              <a:t>LatencyStrategy</a:t>
            </a:r>
            <a:r>
              <a:rPr lang="en-US" altLang="zh-CN" b="1" dirty="0" smtClean="0"/>
              <a:t>* </a:t>
            </a:r>
            <a:r>
              <a:rPr lang="en-US" altLang="zh-CN" b="1" dirty="0" err="1" smtClean="0"/>
              <a:t>m_getLatency</a:t>
            </a:r>
            <a:r>
              <a:rPr lang="en-US" altLang="zh-CN" b="1" dirty="0" smtClean="0"/>
              <a:t>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public:</a:t>
            </a:r>
          </a:p>
          <a:p>
            <a:r>
              <a:rPr lang="en-US" altLang="zh-CN" b="1" dirty="0" smtClean="0"/>
              <a:t>  Monitor(</a:t>
            </a:r>
            <a:r>
              <a:rPr lang="en-US" altLang="zh-CN" b="1" dirty="0" err="1" smtClean="0"/>
              <a:t>GetLoadStrategy</a:t>
            </a:r>
            <a:r>
              <a:rPr lang="en-US" altLang="zh-CN" b="1" dirty="0" smtClean="0"/>
              <a:t> *</a:t>
            </a:r>
            <a:r>
              <a:rPr lang="en-US" altLang="zh-CN" b="1" dirty="0" err="1" smtClean="0"/>
              <a:t>getLoad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LatencyStrategy</a:t>
            </a:r>
            <a:r>
              <a:rPr lang="en-US" altLang="zh-CN" b="1" dirty="0" smtClean="0"/>
              <a:t>* </a:t>
            </a:r>
            <a:r>
              <a:rPr lang="en-US" altLang="zh-CN" b="1" dirty="0" err="1" smtClean="0"/>
              <a:t>getLatency</a:t>
            </a:r>
            <a:r>
              <a:rPr lang="en-US" altLang="zh-CN" b="1" dirty="0" smtClean="0"/>
              <a:t>) {</a:t>
            </a:r>
          </a:p>
          <a:p>
            <a:r>
              <a:rPr lang="en-US" altLang="zh-CN" b="1" dirty="0" smtClean="0"/>
              <a:t>    </a:t>
            </a:r>
            <a:r>
              <a:rPr lang="en-US" altLang="zh-CN" b="1" dirty="0" err="1" smtClean="0"/>
              <a:t>m_getLoad</a:t>
            </a:r>
            <a:r>
              <a:rPr lang="en-US" altLang="zh-CN" b="1" dirty="0" smtClean="0"/>
              <a:t> = </a:t>
            </a:r>
            <a:r>
              <a:rPr lang="en-US" altLang="zh-CN" b="1" dirty="0" err="1" smtClean="0"/>
              <a:t>getLoad</a:t>
            </a:r>
            <a:r>
              <a:rPr lang="en-US" altLang="zh-CN" b="1" dirty="0" smtClean="0"/>
              <a:t>; m_ </a:t>
            </a:r>
            <a:r>
              <a:rPr lang="en-US" altLang="zh-CN" b="1" dirty="0" err="1" smtClean="0"/>
              <a:t>getLatency</a:t>
            </a:r>
            <a:r>
              <a:rPr lang="en-US" altLang="zh-CN" b="1" dirty="0" smtClean="0"/>
              <a:t> = </a:t>
            </a:r>
            <a:r>
              <a:rPr lang="en-US" altLang="zh-CN" b="1" dirty="0" err="1" smtClean="0"/>
              <a:t>getLatency</a:t>
            </a:r>
            <a:r>
              <a:rPr lang="en-US" altLang="zh-CN" b="1" dirty="0" smtClean="0"/>
              <a:t>;</a:t>
            </a:r>
          </a:p>
          <a:p>
            <a:r>
              <a:rPr lang="en-US" altLang="zh-CN" b="1" dirty="0" smtClean="0"/>
              <a:t>  }</a:t>
            </a:r>
          </a:p>
          <a:p>
            <a:r>
              <a:rPr lang="en-US" altLang="zh-CN" b="1" dirty="0" smtClean="0"/>
              <a:t>  float </a:t>
            </a:r>
            <a:r>
              <a:rPr lang="en-US" altLang="zh-CN" b="1" dirty="0" err="1" smtClean="0"/>
              <a:t>getLoad</a:t>
            </a:r>
            <a:r>
              <a:rPr lang="en-US" altLang="zh-CN" b="1" dirty="0" smtClean="0"/>
              <a:t>() {</a:t>
            </a:r>
          </a:p>
          <a:p>
            <a:r>
              <a:rPr lang="en-US" altLang="zh-CN" b="1" dirty="0" smtClean="0"/>
              <a:t>    return </a:t>
            </a:r>
            <a:r>
              <a:rPr lang="en-US" altLang="zh-CN" b="1" dirty="0" err="1" smtClean="0"/>
              <a:t>m_getLoad</a:t>
            </a:r>
            <a:r>
              <a:rPr lang="en-US" altLang="zh-CN" b="1" dirty="0" smtClean="0"/>
              <a:t> -&gt; </a:t>
            </a:r>
            <a:r>
              <a:rPr lang="en-US" altLang="zh-CN" b="1" dirty="0" err="1" smtClean="0"/>
              <a:t>getLoad</a:t>
            </a:r>
            <a:r>
              <a:rPr lang="en-US" altLang="zh-CN" b="1" dirty="0" smtClean="0"/>
              <a:t>();</a:t>
            </a:r>
          </a:p>
          <a:p>
            <a:r>
              <a:rPr lang="en-US" altLang="zh-CN" b="1" dirty="0" smtClean="0"/>
              <a:t>  }</a:t>
            </a:r>
          </a:p>
          <a:p>
            <a:r>
              <a:rPr lang="en-US" altLang="zh-CN" b="1" dirty="0" smtClean="0"/>
              <a:t>  long </a:t>
            </a:r>
            <a:r>
              <a:rPr lang="en-US" altLang="zh-CN" b="1" dirty="0" err="1" smtClean="0"/>
              <a:t>getLatency</a:t>
            </a:r>
            <a:r>
              <a:rPr lang="en-US" altLang="zh-CN" b="1" dirty="0" smtClean="0"/>
              <a:t>(char *node) {</a:t>
            </a:r>
          </a:p>
          <a:p>
            <a:r>
              <a:rPr lang="en-US" altLang="zh-CN" b="1" dirty="0" smtClean="0"/>
              <a:t>    return </a:t>
            </a:r>
            <a:r>
              <a:rPr lang="en-US" altLang="zh-CN" b="1" dirty="0" err="1" smtClean="0"/>
              <a:t>m_getLatency</a:t>
            </a:r>
            <a:r>
              <a:rPr lang="en-US" altLang="zh-CN" b="1" dirty="0" smtClean="0"/>
              <a:t> -&gt; </a:t>
            </a:r>
            <a:r>
              <a:rPr lang="en-US" altLang="zh-CN" b="1" dirty="0" err="1" smtClean="0"/>
              <a:t>getLatency</a:t>
            </a:r>
            <a:r>
              <a:rPr lang="en-US" altLang="zh-CN" b="1" dirty="0" smtClean="0"/>
              <a:t>(node);</a:t>
            </a:r>
          </a:p>
          <a:p>
            <a:r>
              <a:rPr lang="en-US" altLang="zh-CN" b="1" dirty="0" smtClean="0"/>
              <a:t>  }</a:t>
            </a:r>
          </a:p>
          <a:p>
            <a:r>
              <a:rPr lang="en-US" altLang="zh-CN" b="1" dirty="0" smtClean="0"/>
              <a:t>  void </a:t>
            </a:r>
            <a:r>
              <a:rPr lang="en-US" altLang="zh-CN" b="1" dirty="0" err="1" smtClean="0"/>
              <a:t>setGetLoadStrategy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GetLoadStrategy</a:t>
            </a:r>
            <a:r>
              <a:rPr lang="en-US" altLang="zh-CN" b="1" dirty="0" smtClean="0"/>
              <a:t> *</a:t>
            </a:r>
            <a:r>
              <a:rPr lang="en-US" altLang="zh-CN" b="1" dirty="0" err="1" smtClean="0"/>
              <a:t>getLoad</a:t>
            </a:r>
            <a:r>
              <a:rPr lang="en-US" altLang="zh-CN" b="1" dirty="0" smtClean="0"/>
              <a:t>) {</a:t>
            </a:r>
          </a:p>
          <a:p>
            <a:r>
              <a:rPr lang="en-US" altLang="zh-CN" b="1" dirty="0" smtClean="0"/>
              <a:t>    </a:t>
            </a:r>
            <a:r>
              <a:rPr lang="en-US" altLang="zh-CN" b="1" dirty="0" err="1" smtClean="0"/>
              <a:t>m_getLoad</a:t>
            </a:r>
            <a:r>
              <a:rPr lang="en-US" altLang="zh-CN" b="1" dirty="0" smtClean="0"/>
              <a:t> = </a:t>
            </a:r>
            <a:r>
              <a:rPr lang="en-US" altLang="zh-CN" b="1" dirty="0" err="1" smtClean="0"/>
              <a:t>getLoad</a:t>
            </a:r>
            <a:r>
              <a:rPr lang="en-US" altLang="zh-CN" b="1" dirty="0" smtClean="0"/>
              <a:t>;</a:t>
            </a:r>
          </a:p>
          <a:p>
            <a:r>
              <a:rPr lang="en-US" altLang="zh-CN" b="1" dirty="0" smtClean="0"/>
              <a:t>  }</a:t>
            </a:r>
          </a:p>
          <a:p>
            <a:r>
              <a:rPr lang="en-US" altLang="zh-CN" b="1" dirty="0" smtClean="0"/>
              <a:t>  void </a:t>
            </a:r>
            <a:r>
              <a:rPr lang="en-US" altLang="zh-CN" b="1" dirty="0" err="1" smtClean="0"/>
              <a:t>setLatencyStrategy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LatencyStrategy</a:t>
            </a:r>
            <a:r>
              <a:rPr lang="en-US" altLang="zh-CN" b="1" dirty="0" smtClean="0"/>
              <a:t> *</a:t>
            </a:r>
            <a:r>
              <a:rPr lang="en-US" altLang="zh-CN" b="1" dirty="0" err="1" smtClean="0"/>
              <a:t>getLatency</a:t>
            </a:r>
            <a:r>
              <a:rPr lang="en-US" altLang="zh-CN" b="1" dirty="0" smtClean="0"/>
              <a:t>) //…</a:t>
            </a:r>
          </a:p>
          <a:p>
            <a:r>
              <a:rPr lang="en-US" altLang="zh-CN" b="1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052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策略模式下的</a:t>
            </a:r>
            <a:r>
              <a:rPr lang="en-US" altLang="zh-CN" dirty="0" smtClean="0"/>
              <a:t>Monitor(3)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556792"/>
            <a:ext cx="7632848" cy="4247317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smtClean="0"/>
              <a:t>void </a:t>
            </a:r>
            <a:r>
              <a:rPr lang="en-US" altLang="zh-CN" b="1" dirty="0"/>
              <a:t>Test</a:t>
            </a:r>
            <a:r>
              <a:rPr lang="en-US" altLang="zh-CN" b="1" dirty="0" smtClean="0"/>
              <a:t>() {</a:t>
            </a:r>
            <a:endParaRPr lang="en-US" altLang="zh-CN" b="1" dirty="0"/>
          </a:p>
          <a:p>
            <a:r>
              <a:rPr lang="en-US" altLang="zh-CN" b="1" dirty="0" smtClean="0"/>
              <a:t>  </a:t>
            </a:r>
            <a:r>
              <a:rPr lang="en-US" altLang="zh-CN" b="1" dirty="0" err="1" smtClean="0"/>
              <a:t>GetLoadStrategy</a:t>
            </a:r>
            <a:r>
              <a:rPr lang="en-US" altLang="zh-CN" b="1" dirty="0" smtClean="0"/>
              <a:t>* </a:t>
            </a:r>
            <a:r>
              <a:rPr lang="en-US" altLang="zh-CN" b="1" dirty="0" err="1" smtClean="0"/>
              <a:t>getLoad</a:t>
            </a:r>
            <a:r>
              <a:rPr lang="en-US" altLang="zh-CN" b="1" dirty="0" smtClean="0"/>
              <a:t> = new Win32GetLoadStrategy ();</a:t>
            </a:r>
          </a:p>
          <a:p>
            <a:r>
              <a:rPr lang="en-US" altLang="zh-CN" b="1" dirty="0" smtClean="0"/>
              <a:t>  </a:t>
            </a:r>
            <a:r>
              <a:rPr lang="en-US" altLang="zh-CN" b="1" dirty="0" err="1" smtClean="0"/>
              <a:t>LatencyStrategy</a:t>
            </a:r>
            <a:r>
              <a:rPr lang="en-US" altLang="zh-CN" b="1" dirty="0" smtClean="0"/>
              <a:t>* </a:t>
            </a:r>
            <a:r>
              <a:rPr lang="en-US" altLang="zh-CN" b="1" dirty="0" err="1" smtClean="0"/>
              <a:t>getLatency</a:t>
            </a:r>
            <a:r>
              <a:rPr lang="en-US" altLang="zh-CN" b="1" dirty="0" smtClean="0"/>
              <a:t> = new </a:t>
            </a:r>
            <a:r>
              <a:rPr lang="en-US" altLang="zh-CN" b="1" dirty="0" err="1" smtClean="0"/>
              <a:t>DirectLatencyStrategy</a:t>
            </a:r>
            <a:r>
              <a:rPr lang="en-US" altLang="zh-CN" b="1" dirty="0" smtClean="0"/>
              <a:t>();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  Monitor * monitor = new Monitor(</a:t>
            </a:r>
            <a:r>
              <a:rPr lang="en-US" altLang="zh-CN" b="1" dirty="0" err="1" smtClean="0"/>
              <a:t>getLoad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getLatency</a:t>
            </a:r>
            <a:r>
              <a:rPr lang="en-US" altLang="zh-CN" b="1" dirty="0" smtClean="0"/>
              <a:t>);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  float load = monitor -&gt; </a:t>
            </a:r>
            <a:r>
              <a:rPr lang="en-US" altLang="zh-CN" b="1" dirty="0" err="1" smtClean="0"/>
              <a:t>getLoad</a:t>
            </a:r>
            <a:r>
              <a:rPr lang="en-US" altLang="zh-CN" b="1" dirty="0" smtClean="0"/>
              <a:t>();</a:t>
            </a:r>
          </a:p>
          <a:p>
            <a:r>
              <a:rPr lang="en-US" altLang="zh-CN" b="1" dirty="0" smtClean="0"/>
              <a:t>  long latency = monitor -&gt; </a:t>
            </a:r>
            <a:r>
              <a:rPr lang="en-US" altLang="zh-CN" b="1" dirty="0" err="1" smtClean="0"/>
              <a:t>getLatency</a:t>
            </a:r>
            <a:r>
              <a:rPr lang="en-US" altLang="zh-CN" b="1" dirty="0" smtClean="0"/>
              <a:t>();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  monitor -&gt; </a:t>
            </a:r>
            <a:r>
              <a:rPr lang="en-US" altLang="zh-CN" b="1" dirty="0" err="1" smtClean="0"/>
              <a:t>setLatencyStrategy</a:t>
            </a:r>
            <a:r>
              <a:rPr lang="en-US" altLang="zh-CN" b="1" dirty="0" smtClean="0"/>
              <a:t>(new </a:t>
            </a:r>
            <a:r>
              <a:rPr lang="en-US" altLang="zh-CN" b="1" dirty="0" err="1" smtClean="0"/>
              <a:t>ProxyLatencyStrategy</a:t>
            </a:r>
            <a:r>
              <a:rPr lang="en-US" altLang="zh-CN" b="1" dirty="0" smtClean="0"/>
              <a:t>());</a:t>
            </a:r>
          </a:p>
          <a:p>
            <a:r>
              <a:rPr lang="en-US" altLang="zh-CN" b="1" dirty="0" smtClean="0"/>
              <a:t>  </a:t>
            </a:r>
          </a:p>
          <a:p>
            <a:r>
              <a:rPr lang="en-US" altLang="zh-CN" b="1" dirty="0" smtClean="0"/>
              <a:t>  long </a:t>
            </a:r>
            <a:r>
              <a:rPr lang="en-US" altLang="zh-CN" b="1" dirty="0" err="1" smtClean="0"/>
              <a:t>another_latency</a:t>
            </a:r>
            <a:r>
              <a:rPr lang="en-US" altLang="zh-CN" b="1" dirty="0" smtClean="0"/>
              <a:t> = monitor -&gt; </a:t>
            </a:r>
            <a:r>
              <a:rPr lang="en-US" altLang="zh-CN" b="1" dirty="0" err="1" smtClean="0"/>
              <a:t>getLatency</a:t>
            </a:r>
            <a:r>
              <a:rPr lang="en-US" altLang="zh-CN" b="1" dirty="0" smtClean="0"/>
              <a:t>();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  ……</a:t>
            </a:r>
          </a:p>
          <a:p>
            <a:r>
              <a:rPr lang="en-US" altLang="zh-CN" b="1" dirty="0" smtClean="0"/>
              <a:t>}</a:t>
            </a:r>
            <a:endParaRPr lang="en-US" altLang="zh-CN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899592" y="1556792"/>
            <a:ext cx="7632848" cy="4247317"/>
            <a:chOff x="899592" y="1556792"/>
            <a:chExt cx="7632848" cy="4247317"/>
          </a:xfrm>
        </p:grpSpPr>
        <p:sp>
          <p:nvSpPr>
            <p:cNvPr id="7" name="TextBox 6"/>
            <p:cNvSpPr txBox="1"/>
            <p:nvPr/>
          </p:nvSpPr>
          <p:spPr>
            <a:xfrm>
              <a:off x="899592" y="1556792"/>
              <a:ext cx="7632848" cy="4247317"/>
            </a:xfrm>
            <a:prstGeom prst="rect">
              <a:avLst/>
            </a:prstGeom>
            <a:noFill/>
            <a:ln w="317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rgbClr val="006666"/>
                  </a:solidFill>
                  <a:latin typeface="Letter Gothic" pitchFamily="49" charset="0"/>
                  <a:cs typeface="Courier New" pitchFamily="49" charset="0"/>
                </a:defRPr>
              </a:lvl1pPr>
            </a:lstStyle>
            <a:p>
              <a:r>
                <a:rPr lang="en-US" altLang="zh-CN" b="1" dirty="0" smtClean="0"/>
                <a:t>void </a:t>
              </a:r>
              <a:r>
                <a:rPr lang="en-US" altLang="zh-CN" b="1" dirty="0"/>
                <a:t>Test</a:t>
              </a:r>
              <a:r>
                <a:rPr lang="en-US" altLang="zh-CN" b="1" dirty="0" smtClean="0"/>
                <a:t>() {</a:t>
              </a:r>
              <a:endParaRPr lang="en-US" altLang="zh-CN" b="1" dirty="0"/>
            </a:p>
            <a:p>
              <a:r>
                <a:rPr lang="en-US" altLang="zh-CN" b="1" dirty="0" smtClean="0"/>
                <a:t>  </a:t>
              </a:r>
              <a:r>
                <a:rPr lang="en-US" altLang="zh-CN" b="1" dirty="0" err="1" smtClean="0"/>
                <a:t>GetLoadStrategy</a:t>
              </a:r>
              <a:r>
                <a:rPr lang="en-US" altLang="zh-CN" b="1" dirty="0" smtClean="0"/>
                <a:t>* </a:t>
              </a:r>
              <a:r>
                <a:rPr lang="en-US" altLang="zh-CN" b="1" dirty="0" err="1" smtClean="0"/>
                <a:t>getLoad</a:t>
              </a:r>
              <a:r>
                <a:rPr lang="en-US" altLang="zh-CN" b="1" dirty="0" smtClean="0"/>
                <a:t> = new Win32GetLoadStrategy ();</a:t>
              </a:r>
            </a:p>
            <a:p>
              <a:r>
                <a:rPr lang="en-US" altLang="zh-CN" b="1" dirty="0" smtClean="0"/>
                <a:t>  </a:t>
              </a:r>
              <a:r>
                <a:rPr lang="en-US" altLang="zh-CN" b="1" dirty="0" err="1" smtClean="0"/>
                <a:t>LatencyStrategy</a:t>
              </a:r>
              <a:r>
                <a:rPr lang="en-US" altLang="zh-CN" b="1" dirty="0" smtClean="0"/>
                <a:t>* </a:t>
              </a:r>
              <a:r>
                <a:rPr lang="en-US" altLang="zh-CN" b="1" dirty="0" err="1" smtClean="0"/>
                <a:t>getLatency</a:t>
              </a:r>
              <a:r>
                <a:rPr lang="en-US" altLang="zh-CN" b="1" dirty="0" smtClean="0"/>
                <a:t> = new </a:t>
              </a:r>
              <a:r>
                <a:rPr lang="en-US" altLang="zh-CN" b="1" dirty="0" err="1" smtClean="0"/>
                <a:t>DirectLatencyStrategy</a:t>
              </a:r>
              <a:r>
                <a:rPr lang="en-US" altLang="zh-CN" b="1" dirty="0" smtClean="0"/>
                <a:t>();</a:t>
              </a:r>
            </a:p>
            <a:p>
              <a:endParaRPr lang="en-US" altLang="zh-CN" b="1" dirty="0" smtClean="0"/>
            </a:p>
            <a:p>
              <a:r>
                <a:rPr lang="en-US" altLang="zh-CN" b="1" dirty="0" smtClean="0"/>
                <a:t>  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Monitor * monitor = new Monitor(</a:t>
              </a:r>
              <a:r>
                <a:rPr lang="en-US" altLang="zh-CN" b="1" dirty="0" err="1" smtClean="0">
                  <a:solidFill>
                    <a:srgbClr val="FF0000"/>
                  </a:solidFill>
                </a:rPr>
                <a:t>getLoad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, </a:t>
              </a:r>
              <a:r>
                <a:rPr lang="en-US" altLang="zh-CN" b="1" dirty="0" err="1" smtClean="0">
                  <a:solidFill>
                    <a:srgbClr val="FF0000"/>
                  </a:solidFill>
                </a:rPr>
                <a:t>getLatency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);</a:t>
              </a:r>
            </a:p>
            <a:p>
              <a:endParaRPr lang="en-US" altLang="zh-CN" b="1" dirty="0" smtClean="0"/>
            </a:p>
            <a:p>
              <a:r>
                <a:rPr lang="en-US" altLang="zh-CN" b="1" dirty="0" smtClean="0"/>
                <a:t>  float load = monitor -&gt; </a:t>
              </a:r>
              <a:r>
                <a:rPr lang="en-US" altLang="zh-CN" b="1" dirty="0" err="1" smtClean="0"/>
                <a:t>getLoad</a:t>
              </a:r>
              <a:r>
                <a:rPr lang="en-US" altLang="zh-CN" b="1" dirty="0" smtClean="0"/>
                <a:t>();</a:t>
              </a:r>
            </a:p>
            <a:p>
              <a:r>
                <a:rPr lang="en-US" altLang="zh-CN" b="1" dirty="0" smtClean="0"/>
                <a:t>  long latency = monitor -&gt; </a:t>
              </a:r>
              <a:r>
                <a:rPr lang="en-US" altLang="zh-CN" b="1" dirty="0" err="1" smtClean="0"/>
                <a:t>getLatency</a:t>
              </a:r>
              <a:r>
                <a:rPr lang="en-US" altLang="zh-CN" b="1" dirty="0" smtClean="0"/>
                <a:t>();</a:t>
              </a:r>
            </a:p>
            <a:p>
              <a:endParaRPr lang="en-US" altLang="zh-CN" b="1" dirty="0" smtClean="0"/>
            </a:p>
            <a:p>
              <a:r>
                <a:rPr lang="en-US" altLang="zh-CN" b="1" dirty="0" smtClean="0"/>
                <a:t>  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monitor -&gt; </a:t>
              </a:r>
              <a:r>
                <a:rPr lang="en-US" altLang="zh-CN" b="1" dirty="0" err="1" smtClean="0">
                  <a:solidFill>
                    <a:srgbClr val="FF0000"/>
                  </a:solidFill>
                </a:rPr>
                <a:t>setLatencyStrategy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(new </a:t>
              </a:r>
              <a:r>
                <a:rPr lang="en-US" altLang="zh-CN" b="1" dirty="0" err="1" smtClean="0">
                  <a:solidFill>
                    <a:srgbClr val="FF0000"/>
                  </a:solidFill>
                </a:rPr>
                <a:t>ProxyLatencyStrategy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());</a:t>
              </a:r>
            </a:p>
            <a:p>
              <a:r>
                <a:rPr lang="en-US" altLang="zh-CN" b="1" dirty="0" smtClean="0"/>
                <a:t>  </a:t>
              </a:r>
            </a:p>
            <a:p>
              <a:r>
                <a:rPr lang="en-US" altLang="zh-CN" b="1" dirty="0" smtClean="0"/>
                <a:t>  long </a:t>
              </a:r>
              <a:r>
                <a:rPr lang="en-US" altLang="zh-CN" b="1" dirty="0" err="1" smtClean="0"/>
                <a:t>another_latency</a:t>
              </a:r>
              <a:r>
                <a:rPr lang="en-US" altLang="zh-CN" b="1" dirty="0" smtClean="0"/>
                <a:t> = monitor -&gt; </a:t>
              </a:r>
              <a:r>
                <a:rPr lang="en-US" altLang="zh-CN" b="1" dirty="0" err="1" smtClean="0"/>
                <a:t>getLatency</a:t>
              </a:r>
              <a:r>
                <a:rPr lang="en-US" altLang="zh-CN" b="1" dirty="0" smtClean="0"/>
                <a:t>();</a:t>
              </a:r>
            </a:p>
            <a:p>
              <a:endParaRPr lang="en-US" altLang="zh-CN" b="1" dirty="0" smtClean="0"/>
            </a:p>
            <a:p>
              <a:r>
                <a:rPr lang="en-US" altLang="zh-CN" b="1" dirty="0" smtClean="0"/>
                <a:t>  ……</a:t>
              </a:r>
            </a:p>
            <a:p>
              <a:r>
                <a:rPr lang="en-US" altLang="zh-CN" b="1" dirty="0" smtClean="0"/>
                <a:t>}</a:t>
              </a:r>
              <a:endParaRPr lang="en-US" altLang="zh-CN" b="1" dirty="0"/>
            </a:p>
          </p:txBody>
        </p:sp>
        <p:sp>
          <p:nvSpPr>
            <p:cNvPr id="3" name="线形标注 1(无边框) 2"/>
            <p:cNvSpPr/>
            <p:nvPr/>
          </p:nvSpPr>
          <p:spPr>
            <a:xfrm>
              <a:off x="6660232" y="3284984"/>
              <a:ext cx="1728192" cy="576064"/>
            </a:xfrm>
            <a:prstGeom prst="callout1">
              <a:avLst>
                <a:gd name="adj1" fmla="val 56204"/>
                <a:gd name="adj2" fmla="val -1339"/>
                <a:gd name="adj3" fmla="val 135686"/>
                <a:gd name="adj4" fmla="val -47601"/>
              </a:avLst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</a:rPr>
                <a:t>策略的选择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868144" y="2996952"/>
              <a:ext cx="792088" cy="5760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961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另外一个</a:t>
            </a:r>
            <a:r>
              <a:rPr lang="en-US" altLang="zh-CN" dirty="0" smtClean="0"/>
              <a:t>Strategy</a:t>
            </a:r>
            <a:r>
              <a:rPr lang="zh-CN" altLang="en-US" dirty="0" smtClean="0"/>
              <a:t>的例子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088" y="1125538"/>
            <a:ext cx="8065392" cy="5256212"/>
          </a:xfrm>
        </p:spPr>
        <p:txBody>
          <a:bodyPr/>
          <a:lstStyle/>
          <a:p>
            <a:r>
              <a:rPr lang="zh-CN" altLang="en-US" dirty="0" smtClean="0"/>
              <a:t>用“飞”和“游”两个“策略”来定义各种不同的动物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能飞的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能游的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即不能飞也不能游的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请自行分析这个例子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45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另外一个</a:t>
            </a:r>
            <a:r>
              <a:rPr lang="en-US" altLang="zh-CN" dirty="0" smtClean="0"/>
              <a:t>Strategy</a:t>
            </a:r>
            <a:r>
              <a:rPr lang="zh-CN" altLang="en-US" dirty="0" smtClean="0"/>
              <a:t>的例子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098024"/>
            <a:ext cx="7632848" cy="5078313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smtClean="0"/>
              <a:t>class </a:t>
            </a:r>
            <a:r>
              <a:rPr lang="en-US" altLang="zh-CN" b="1" dirty="0" err="1" smtClean="0"/>
              <a:t>FlyBehavior</a:t>
            </a:r>
            <a:r>
              <a:rPr lang="en-US" altLang="zh-CN" b="1" dirty="0" smtClean="0"/>
              <a:t>{</a:t>
            </a:r>
          </a:p>
          <a:p>
            <a:r>
              <a:rPr lang="en-US" altLang="zh-CN" b="1" dirty="0" smtClean="0"/>
              <a:t>public:</a:t>
            </a:r>
          </a:p>
          <a:p>
            <a:r>
              <a:rPr lang="en-US" altLang="zh-CN" b="1" dirty="0" smtClean="0"/>
              <a:t>  virtual void fly() = 0;</a:t>
            </a:r>
          </a:p>
          <a:p>
            <a:r>
              <a:rPr lang="en-US" altLang="zh-CN" b="1" dirty="0" smtClean="0"/>
              <a:t>};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class </a:t>
            </a:r>
            <a:r>
              <a:rPr lang="en-US" altLang="zh-CN" b="1" dirty="0" err="1" smtClean="0"/>
              <a:t>BirdFly</a:t>
            </a:r>
            <a:r>
              <a:rPr lang="en-US" altLang="zh-CN" b="1" dirty="0" smtClean="0"/>
              <a:t> : public </a:t>
            </a:r>
            <a:r>
              <a:rPr lang="en-US" altLang="zh-CN" b="1" dirty="0" err="1" smtClean="0"/>
              <a:t>FlyBehavior</a:t>
            </a:r>
            <a:r>
              <a:rPr lang="en-US" altLang="zh-CN" b="1" dirty="0" smtClean="0"/>
              <a:t>{</a:t>
            </a:r>
          </a:p>
          <a:p>
            <a:r>
              <a:rPr lang="en-US" altLang="zh-CN" b="1" dirty="0" smtClean="0"/>
              <a:t>public:</a:t>
            </a:r>
          </a:p>
          <a:p>
            <a:r>
              <a:rPr lang="en-US" altLang="zh-CN" b="1" dirty="0" smtClean="0"/>
              <a:t>  void  fly() {</a:t>
            </a:r>
          </a:p>
          <a:p>
            <a:r>
              <a:rPr lang="en-US" altLang="zh-CN" b="1" dirty="0" smtClean="0"/>
              <a:t>    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 &lt;&lt; “bird fly” &lt;&lt; 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</a:p>
          <a:p>
            <a:r>
              <a:rPr lang="en-US" altLang="zh-CN" b="1" dirty="0" smtClean="0"/>
              <a:t>  }</a:t>
            </a:r>
          </a:p>
          <a:p>
            <a:r>
              <a:rPr lang="en-US" altLang="zh-CN" b="1" dirty="0" smtClean="0"/>
              <a:t>};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class </a:t>
            </a:r>
            <a:r>
              <a:rPr lang="en-US" altLang="zh-CN" b="1" dirty="0" err="1" smtClean="0"/>
              <a:t>CannotFly</a:t>
            </a:r>
            <a:r>
              <a:rPr lang="en-US" altLang="zh-CN" b="1" dirty="0" smtClean="0"/>
              <a:t>: public </a:t>
            </a:r>
            <a:r>
              <a:rPr lang="en-US" altLang="zh-CN" b="1" dirty="0" err="1" smtClean="0"/>
              <a:t>FlyBehavior</a:t>
            </a:r>
            <a:r>
              <a:rPr lang="en-US" altLang="zh-CN" b="1" dirty="0" smtClean="0"/>
              <a:t>{</a:t>
            </a:r>
          </a:p>
          <a:p>
            <a:r>
              <a:rPr lang="en-US" altLang="zh-CN" b="1" dirty="0" smtClean="0"/>
              <a:t>public:</a:t>
            </a:r>
          </a:p>
          <a:p>
            <a:r>
              <a:rPr lang="en-US" altLang="zh-CN" b="1" dirty="0" smtClean="0"/>
              <a:t>  void  fly() {</a:t>
            </a:r>
          </a:p>
          <a:p>
            <a:r>
              <a:rPr lang="en-US" altLang="zh-CN" b="1" dirty="0" smtClean="0"/>
              <a:t>    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 &lt;&lt; “can not fly” &lt;&lt; 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</a:p>
          <a:p>
            <a:r>
              <a:rPr lang="en-US" altLang="zh-CN" b="1" dirty="0" smtClean="0"/>
              <a:t>  }</a:t>
            </a:r>
          </a:p>
          <a:p>
            <a:r>
              <a:rPr lang="en-US" altLang="zh-CN" b="1" dirty="0" smtClean="0"/>
              <a:t>};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875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单件（</a:t>
            </a:r>
            <a:r>
              <a:rPr lang="en-US" altLang="zh-CN" dirty="0" smtClean="0"/>
              <a:t>Singleton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这种“一个类只能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有一个实例”的要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求我们将其称为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“单件”</a:t>
            </a:r>
            <a:r>
              <a:rPr lang="en-US" altLang="zh-CN" dirty="0" smtClean="0"/>
              <a:t>(Singleton)</a:t>
            </a:r>
          </a:p>
          <a:p>
            <a:r>
              <a:rPr lang="zh-CN" altLang="en-US" dirty="0" smtClean="0"/>
              <a:t>可以通过对对象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创建过程的精细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控制来实现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阻止多个对象的产生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Lazy initialization</a:t>
            </a:r>
          </a:p>
          <a:p>
            <a:pPr lvl="1"/>
            <a:r>
              <a:rPr lang="zh-CN" altLang="en-US" dirty="0"/>
              <a:t>单</a:t>
            </a:r>
            <a:r>
              <a:rPr lang="zh-CN" altLang="en-US" dirty="0" smtClean="0"/>
              <a:t>件的引用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1124744"/>
            <a:ext cx="4644008" cy="5355312"/>
          </a:xfrm>
          <a:prstGeom prst="rect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dirty="0"/>
              <a:t>class </a:t>
            </a:r>
            <a:r>
              <a:rPr lang="en-US" altLang="zh-CN" dirty="0" err="1"/>
              <a:t>Class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	static Class * instance;</a:t>
            </a:r>
          </a:p>
          <a:p>
            <a:r>
              <a:rPr lang="en-US" altLang="zh-CN" dirty="0"/>
              <a:t>protected:</a:t>
            </a:r>
          </a:p>
          <a:p>
            <a:r>
              <a:rPr lang="en-US" altLang="zh-CN" dirty="0"/>
              <a:t>	Class();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	static Class * </a:t>
            </a:r>
            <a:r>
              <a:rPr lang="en-US" altLang="zh-CN" dirty="0" err="1"/>
              <a:t>getInstance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Class * Class::instance = NULL;</a:t>
            </a:r>
          </a:p>
          <a:p>
            <a:endParaRPr lang="en-US" altLang="zh-CN" dirty="0"/>
          </a:p>
          <a:p>
            <a:r>
              <a:rPr lang="en-US" altLang="zh-CN" dirty="0"/>
              <a:t>Class * Class::</a:t>
            </a:r>
            <a:r>
              <a:rPr lang="en-US" altLang="zh-CN" dirty="0" err="1"/>
              <a:t>getInstance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	if (instance == NULL) {</a:t>
            </a:r>
          </a:p>
          <a:p>
            <a:r>
              <a:rPr lang="en-US" altLang="zh-CN" dirty="0"/>
              <a:t>		instance = new Class();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instance;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Class * </a:t>
            </a:r>
            <a:r>
              <a:rPr lang="en-US" altLang="zh-CN" dirty="0" err="1"/>
              <a:t>inst</a:t>
            </a:r>
            <a:r>
              <a:rPr lang="en-US" altLang="zh-CN" dirty="0"/>
              <a:t> = </a:t>
            </a:r>
            <a:r>
              <a:rPr lang="en-US" altLang="zh-CN" dirty="0" err="1"/>
              <a:t>Class.getInstance</a:t>
            </a:r>
            <a:r>
              <a:rPr lang="en-US" altLang="zh-CN" dirty="0"/>
              <a:t>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7984" y="1124744"/>
            <a:ext cx="4644008" cy="5355312"/>
          </a:xfrm>
          <a:prstGeom prst="rect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dirty="0"/>
              <a:t>class </a:t>
            </a:r>
            <a:r>
              <a:rPr lang="en-US" altLang="zh-CN" dirty="0" err="1"/>
              <a:t>Class</a:t>
            </a:r>
            <a:r>
              <a:rPr lang="en-US" altLang="zh-CN" dirty="0"/>
              <a:t> {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private: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	static Class * instance;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protected: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	Class();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public: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	static Class * </a:t>
            </a:r>
            <a:r>
              <a:rPr lang="en-US" altLang="zh-CN" b="1" dirty="0" err="1">
                <a:solidFill>
                  <a:srgbClr val="C00000"/>
                </a:solidFill>
              </a:rPr>
              <a:t>getInstance</a:t>
            </a:r>
            <a:r>
              <a:rPr lang="en-US" altLang="zh-CN" b="1" dirty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Class * Class::instance = NULL;</a:t>
            </a:r>
          </a:p>
          <a:p>
            <a:endParaRPr lang="en-US" altLang="zh-CN" dirty="0"/>
          </a:p>
          <a:p>
            <a:r>
              <a:rPr lang="en-US" altLang="zh-CN" dirty="0"/>
              <a:t>Class * Class::</a:t>
            </a:r>
            <a:r>
              <a:rPr lang="en-US" altLang="zh-CN" dirty="0" err="1"/>
              <a:t>getInstance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	if (instance == NULL) {</a:t>
            </a:r>
          </a:p>
          <a:p>
            <a:r>
              <a:rPr lang="en-US" altLang="zh-CN" dirty="0"/>
              <a:t>		instance = new Class();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instance;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Class * </a:t>
            </a:r>
            <a:r>
              <a:rPr lang="en-US" altLang="zh-CN" dirty="0" err="1"/>
              <a:t>inst</a:t>
            </a:r>
            <a:r>
              <a:rPr lang="en-US" altLang="zh-CN" dirty="0"/>
              <a:t> = </a:t>
            </a:r>
            <a:r>
              <a:rPr lang="en-US" altLang="zh-CN" dirty="0" err="1"/>
              <a:t>Class.getInstance</a:t>
            </a:r>
            <a:r>
              <a:rPr lang="en-US" altLang="zh-CN" dirty="0"/>
              <a:t>();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7984" y="1124744"/>
            <a:ext cx="4644008" cy="5355312"/>
          </a:xfrm>
          <a:prstGeom prst="rect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dirty="0"/>
              <a:t>class </a:t>
            </a:r>
            <a:r>
              <a:rPr lang="en-US" altLang="zh-CN" dirty="0" err="1"/>
              <a:t>Class</a:t>
            </a:r>
            <a:r>
              <a:rPr lang="en-US" altLang="zh-CN" dirty="0"/>
              <a:t> {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private: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	static Class * instance;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protected: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	Class();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public: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	static Class * </a:t>
            </a:r>
            <a:r>
              <a:rPr lang="en-US" altLang="zh-CN" b="1" dirty="0" err="1">
                <a:solidFill>
                  <a:srgbClr val="C00000"/>
                </a:solidFill>
              </a:rPr>
              <a:t>getInstance</a:t>
            </a:r>
            <a:r>
              <a:rPr lang="en-US" altLang="zh-CN" b="1" dirty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Class * Class::instance = NULL;</a:t>
            </a:r>
          </a:p>
          <a:p>
            <a:endParaRPr lang="en-US" altLang="zh-CN" dirty="0"/>
          </a:p>
          <a:p>
            <a:r>
              <a:rPr lang="en-US" altLang="zh-CN" dirty="0"/>
              <a:t>Class * Class::</a:t>
            </a:r>
            <a:r>
              <a:rPr lang="en-US" altLang="zh-CN" dirty="0" err="1"/>
              <a:t>getInstance</a:t>
            </a:r>
            <a:r>
              <a:rPr lang="en-US" altLang="zh-CN" dirty="0"/>
              <a:t>() {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	if (instance == NULL) {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		instance = new Class();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	}</a:t>
            </a:r>
          </a:p>
          <a:p>
            <a:r>
              <a:rPr lang="en-US" altLang="zh-CN" dirty="0"/>
              <a:t>	return instance;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Class * </a:t>
            </a:r>
            <a:r>
              <a:rPr lang="en-US" altLang="zh-CN" dirty="0" err="1"/>
              <a:t>inst</a:t>
            </a:r>
            <a:r>
              <a:rPr lang="en-US" altLang="zh-CN" dirty="0"/>
              <a:t> = </a:t>
            </a:r>
            <a:r>
              <a:rPr lang="en-US" altLang="zh-CN" dirty="0" smtClean="0"/>
              <a:t>Class::</a:t>
            </a:r>
            <a:r>
              <a:rPr lang="en-US" altLang="zh-CN" dirty="0" err="1" smtClean="0"/>
              <a:t>getInstance</a:t>
            </a:r>
            <a:r>
              <a:rPr lang="en-US" altLang="zh-CN" dirty="0"/>
              <a:t>();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7984" y="1124744"/>
            <a:ext cx="4644008" cy="5355312"/>
          </a:xfrm>
          <a:prstGeom prst="rect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dirty="0"/>
              <a:t>class </a:t>
            </a:r>
            <a:r>
              <a:rPr lang="en-US" altLang="zh-CN" dirty="0" err="1"/>
              <a:t>Class</a:t>
            </a:r>
            <a:r>
              <a:rPr lang="en-US" altLang="zh-CN" dirty="0"/>
              <a:t> {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private: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	static Class * instance;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protected: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	Class();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public: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	static Class * </a:t>
            </a:r>
            <a:r>
              <a:rPr lang="en-US" altLang="zh-CN" b="1" dirty="0" err="1">
                <a:solidFill>
                  <a:srgbClr val="C00000"/>
                </a:solidFill>
              </a:rPr>
              <a:t>getInstance</a:t>
            </a:r>
            <a:r>
              <a:rPr lang="en-US" altLang="zh-CN" b="1" dirty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Class * Class::instance = NULL;</a:t>
            </a:r>
          </a:p>
          <a:p>
            <a:endParaRPr lang="en-US" altLang="zh-CN" dirty="0"/>
          </a:p>
          <a:p>
            <a:r>
              <a:rPr lang="en-US" altLang="zh-CN" dirty="0"/>
              <a:t>Class * Class::</a:t>
            </a:r>
            <a:r>
              <a:rPr lang="en-US" altLang="zh-CN" dirty="0" err="1"/>
              <a:t>getInstance</a:t>
            </a:r>
            <a:r>
              <a:rPr lang="en-US" altLang="zh-CN" dirty="0"/>
              <a:t>() {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	if (instance == NULL) {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		instance = new Class();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	}</a:t>
            </a:r>
          </a:p>
          <a:p>
            <a:r>
              <a:rPr lang="en-US" altLang="zh-CN" dirty="0"/>
              <a:t>	return instance;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Class * </a:t>
            </a:r>
            <a:r>
              <a:rPr lang="en-US" altLang="zh-CN" b="1" dirty="0" err="1">
                <a:solidFill>
                  <a:srgbClr val="C00000"/>
                </a:solidFill>
              </a:rPr>
              <a:t>inst</a:t>
            </a:r>
            <a:r>
              <a:rPr lang="en-US" altLang="zh-CN" b="1" dirty="0">
                <a:solidFill>
                  <a:srgbClr val="C00000"/>
                </a:solidFill>
              </a:rPr>
              <a:t> = </a:t>
            </a:r>
            <a:r>
              <a:rPr lang="en-US" altLang="zh-CN" b="1" dirty="0" smtClean="0">
                <a:solidFill>
                  <a:srgbClr val="C00000"/>
                </a:solidFill>
              </a:rPr>
              <a:t>Class::</a:t>
            </a:r>
            <a:r>
              <a:rPr lang="en-US" altLang="zh-CN" b="1" dirty="0" err="1" smtClean="0">
                <a:solidFill>
                  <a:srgbClr val="C00000"/>
                </a:solidFill>
              </a:rPr>
              <a:t>getInstance</a:t>
            </a:r>
            <a:r>
              <a:rPr lang="en-US" altLang="zh-CN" b="1" dirty="0">
                <a:solidFill>
                  <a:srgbClr val="C0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4695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8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另外一个</a:t>
            </a:r>
            <a:r>
              <a:rPr lang="en-US" altLang="zh-CN" dirty="0" smtClean="0"/>
              <a:t>Strategy</a:t>
            </a:r>
            <a:r>
              <a:rPr lang="zh-CN" altLang="en-US" dirty="0" smtClean="0"/>
              <a:t>的例子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098024"/>
            <a:ext cx="7632848" cy="5078313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smtClean="0"/>
              <a:t>class </a:t>
            </a:r>
            <a:r>
              <a:rPr lang="en-US" altLang="zh-CN" b="1" dirty="0" err="1" smtClean="0"/>
              <a:t>SwimBehavior</a:t>
            </a:r>
            <a:r>
              <a:rPr lang="en-US" altLang="zh-CN" b="1" dirty="0" smtClean="0"/>
              <a:t>{</a:t>
            </a:r>
          </a:p>
          <a:p>
            <a:r>
              <a:rPr lang="en-US" altLang="zh-CN" b="1" dirty="0" smtClean="0"/>
              <a:t>public:</a:t>
            </a:r>
          </a:p>
          <a:p>
            <a:r>
              <a:rPr lang="en-US" altLang="zh-CN" b="1" dirty="0" smtClean="0"/>
              <a:t>  virtual void swim() = 0;</a:t>
            </a:r>
          </a:p>
          <a:p>
            <a:r>
              <a:rPr lang="en-US" altLang="zh-CN" b="1" dirty="0" smtClean="0"/>
              <a:t>};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class </a:t>
            </a:r>
            <a:r>
              <a:rPr lang="en-US" altLang="zh-CN" b="1" dirty="0" err="1" smtClean="0"/>
              <a:t>FishSwim</a:t>
            </a:r>
            <a:r>
              <a:rPr lang="en-US" altLang="zh-CN" b="1" dirty="0" smtClean="0"/>
              <a:t> : public </a:t>
            </a:r>
            <a:r>
              <a:rPr lang="en-US" altLang="zh-CN" b="1" dirty="0" err="1" smtClean="0"/>
              <a:t>SwimBehavior</a:t>
            </a:r>
            <a:r>
              <a:rPr lang="en-US" altLang="zh-CN" b="1" dirty="0" smtClean="0"/>
              <a:t>{</a:t>
            </a:r>
          </a:p>
          <a:p>
            <a:r>
              <a:rPr lang="en-US" altLang="zh-CN" b="1" dirty="0" smtClean="0"/>
              <a:t>public:</a:t>
            </a:r>
          </a:p>
          <a:p>
            <a:r>
              <a:rPr lang="en-US" altLang="zh-CN" b="1" dirty="0" smtClean="0"/>
              <a:t>  void  swim() {</a:t>
            </a:r>
          </a:p>
          <a:p>
            <a:r>
              <a:rPr lang="en-US" altLang="zh-CN" b="1" dirty="0" smtClean="0"/>
              <a:t>    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 &lt;&lt; “fish swim” &lt;&lt; 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</a:p>
          <a:p>
            <a:r>
              <a:rPr lang="en-US" altLang="zh-CN" b="1" dirty="0" smtClean="0"/>
              <a:t>  }</a:t>
            </a:r>
          </a:p>
          <a:p>
            <a:r>
              <a:rPr lang="en-US" altLang="zh-CN" b="1" dirty="0" smtClean="0"/>
              <a:t>};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class </a:t>
            </a:r>
            <a:r>
              <a:rPr lang="en-US" altLang="zh-CN" b="1" dirty="0" err="1" smtClean="0"/>
              <a:t>CannotSwim</a:t>
            </a:r>
            <a:r>
              <a:rPr lang="en-US" altLang="zh-CN" b="1" dirty="0" smtClean="0"/>
              <a:t>: public </a:t>
            </a:r>
            <a:r>
              <a:rPr lang="en-US" altLang="zh-CN" b="1" dirty="0" err="1" smtClean="0"/>
              <a:t>SwimBehavior</a:t>
            </a:r>
            <a:r>
              <a:rPr lang="en-US" altLang="zh-CN" b="1" dirty="0" smtClean="0"/>
              <a:t>{</a:t>
            </a:r>
          </a:p>
          <a:p>
            <a:r>
              <a:rPr lang="en-US" altLang="zh-CN" b="1" dirty="0" smtClean="0"/>
              <a:t>public:</a:t>
            </a:r>
          </a:p>
          <a:p>
            <a:r>
              <a:rPr lang="en-US" altLang="zh-CN" b="1" dirty="0" smtClean="0"/>
              <a:t>  void  swim() {</a:t>
            </a:r>
          </a:p>
          <a:p>
            <a:r>
              <a:rPr lang="en-US" altLang="zh-CN" b="1" dirty="0" smtClean="0"/>
              <a:t>    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 &lt;&lt; “can not swim” &lt;&lt; 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</a:p>
          <a:p>
            <a:r>
              <a:rPr lang="en-US" altLang="zh-CN" b="1" dirty="0" smtClean="0"/>
              <a:t>  }</a:t>
            </a:r>
          </a:p>
          <a:p>
            <a:r>
              <a:rPr lang="en-US" altLang="zh-CN" b="1" dirty="0" smtClean="0"/>
              <a:t>};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20012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另外一个</a:t>
            </a:r>
            <a:r>
              <a:rPr lang="en-US" altLang="zh-CN" dirty="0" smtClean="0"/>
              <a:t>Strategy</a:t>
            </a:r>
            <a:r>
              <a:rPr lang="zh-CN" altLang="en-US" dirty="0" smtClean="0"/>
              <a:t>的例子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24744"/>
            <a:ext cx="8064896" cy="5355312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smtClean="0"/>
              <a:t>class Animal{</a:t>
            </a:r>
          </a:p>
          <a:p>
            <a:r>
              <a:rPr lang="en-US" altLang="zh-CN" b="1" dirty="0" smtClean="0"/>
              <a:t>protected:</a:t>
            </a:r>
          </a:p>
          <a:p>
            <a:r>
              <a:rPr lang="en-US" altLang="zh-CN" b="1" dirty="0" smtClean="0"/>
              <a:t>  </a:t>
            </a:r>
            <a:r>
              <a:rPr lang="en-US" altLang="zh-CN" b="1" dirty="0" err="1" smtClean="0"/>
              <a:t>FlyBehavior</a:t>
            </a:r>
            <a:r>
              <a:rPr lang="en-US" altLang="zh-CN" b="1" dirty="0" smtClean="0"/>
              <a:t>* </a:t>
            </a:r>
            <a:r>
              <a:rPr lang="en-US" altLang="zh-CN" b="1" dirty="0" err="1" smtClean="0"/>
              <a:t>m_fly</a:t>
            </a:r>
            <a:r>
              <a:rPr lang="en-US" altLang="zh-CN" b="1" dirty="0" smtClean="0"/>
              <a:t>;</a:t>
            </a:r>
          </a:p>
          <a:p>
            <a:r>
              <a:rPr lang="en-US" altLang="zh-CN" b="1" dirty="0" smtClean="0"/>
              <a:t>  </a:t>
            </a:r>
            <a:r>
              <a:rPr lang="en-US" altLang="zh-CN" b="1" dirty="0" err="1" smtClean="0"/>
              <a:t>SwimBehavior</a:t>
            </a:r>
            <a:r>
              <a:rPr lang="en-US" altLang="zh-CN" b="1" dirty="0" smtClean="0"/>
              <a:t>* </a:t>
            </a:r>
            <a:r>
              <a:rPr lang="en-US" altLang="zh-CN" b="1" dirty="0" err="1" smtClean="0"/>
              <a:t>m_swim</a:t>
            </a:r>
            <a:r>
              <a:rPr lang="en-US" altLang="zh-CN" b="1" dirty="0" smtClean="0"/>
              <a:t>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public:</a:t>
            </a:r>
          </a:p>
          <a:p>
            <a:r>
              <a:rPr lang="en-US" altLang="zh-CN" b="1" dirty="0" smtClean="0"/>
              <a:t>  void fly() {</a:t>
            </a:r>
            <a:r>
              <a:rPr lang="en-US" altLang="zh-CN" b="1" dirty="0" err="1" smtClean="0"/>
              <a:t>m_fly</a:t>
            </a:r>
            <a:r>
              <a:rPr lang="en-US" altLang="zh-CN" b="1" dirty="0" smtClean="0"/>
              <a:t> -&gt; fly();}</a:t>
            </a:r>
          </a:p>
          <a:p>
            <a:r>
              <a:rPr lang="en-US" altLang="zh-CN" b="1" dirty="0" smtClean="0"/>
              <a:t>  void swim() {</a:t>
            </a:r>
            <a:r>
              <a:rPr lang="en-US" altLang="zh-CN" b="1" dirty="0" err="1" smtClean="0"/>
              <a:t>m_swim</a:t>
            </a:r>
            <a:r>
              <a:rPr lang="en-US" altLang="zh-CN" b="1" dirty="0" smtClean="0"/>
              <a:t> -&gt; swim();}</a:t>
            </a:r>
          </a:p>
          <a:p>
            <a:r>
              <a:rPr lang="en-US" altLang="zh-CN" b="1" dirty="0" smtClean="0"/>
              <a:t>};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class Fish : public Animal{</a:t>
            </a:r>
          </a:p>
          <a:p>
            <a:r>
              <a:rPr lang="en-US" altLang="zh-CN" b="1" dirty="0" smtClean="0"/>
              <a:t>public:</a:t>
            </a:r>
          </a:p>
          <a:p>
            <a:r>
              <a:rPr lang="en-US" altLang="zh-CN" b="1" dirty="0" smtClean="0"/>
              <a:t>  void  Fish() { </a:t>
            </a:r>
            <a:r>
              <a:rPr lang="en-US" altLang="zh-CN" b="1" dirty="0" err="1" smtClean="0"/>
              <a:t>m_swim</a:t>
            </a:r>
            <a:r>
              <a:rPr lang="en-US" altLang="zh-CN" b="1" dirty="0" smtClean="0"/>
              <a:t> = new </a:t>
            </a:r>
            <a:r>
              <a:rPr lang="en-US" altLang="zh-CN" b="1" dirty="0" err="1" smtClean="0"/>
              <a:t>FishSwim</a:t>
            </a:r>
            <a:r>
              <a:rPr lang="en-US" altLang="zh-CN" b="1" dirty="0" smtClean="0"/>
              <a:t>(); </a:t>
            </a:r>
            <a:r>
              <a:rPr lang="en-US" altLang="zh-CN" b="1" dirty="0" err="1" smtClean="0"/>
              <a:t>m_fly</a:t>
            </a:r>
            <a:r>
              <a:rPr lang="en-US" altLang="zh-CN" b="1" dirty="0" smtClean="0"/>
              <a:t> = new </a:t>
            </a:r>
            <a:r>
              <a:rPr lang="en-US" altLang="zh-CN" b="1" dirty="0" err="1" smtClean="0"/>
              <a:t>CannotFly</a:t>
            </a:r>
            <a:r>
              <a:rPr lang="en-US" altLang="zh-CN" b="1" dirty="0" smtClean="0"/>
              <a:t>();  }</a:t>
            </a:r>
          </a:p>
          <a:p>
            <a:r>
              <a:rPr lang="en-US" altLang="zh-CN" b="1" dirty="0" smtClean="0"/>
              <a:t>};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class Bird: public </a:t>
            </a:r>
            <a:r>
              <a:rPr lang="en-US" altLang="zh-CN" b="1" dirty="0" err="1" smtClean="0"/>
              <a:t>Anial</a:t>
            </a:r>
            <a:r>
              <a:rPr lang="en-US" altLang="zh-CN" b="1" dirty="0" smtClean="0"/>
              <a:t>{</a:t>
            </a:r>
          </a:p>
          <a:p>
            <a:r>
              <a:rPr lang="en-US" altLang="zh-CN" b="1" dirty="0" smtClean="0"/>
              <a:t>public:</a:t>
            </a:r>
          </a:p>
          <a:p>
            <a:r>
              <a:rPr lang="en-US" altLang="zh-CN" b="1" dirty="0" smtClean="0"/>
              <a:t>  void  Bird() { </a:t>
            </a:r>
            <a:r>
              <a:rPr lang="en-US" altLang="zh-CN" b="1" dirty="0" err="1" smtClean="0"/>
              <a:t>m_swim</a:t>
            </a:r>
            <a:r>
              <a:rPr lang="en-US" altLang="zh-CN" b="1" dirty="0" smtClean="0"/>
              <a:t> = new </a:t>
            </a:r>
            <a:r>
              <a:rPr lang="en-US" altLang="zh-CN" b="1" dirty="0" err="1" smtClean="0"/>
              <a:t>CannotSwim</a:t>
            </a:r>
            <a:r>
              <a:rPr lang="en-US" altLang="zh-CN" b="1" dirty="0" smtClean="0"/>
              <a:t>(); </a:t>
            </a:r>
            <a:r>
              <a:rPr lang="en-US" altLang="zh-CN" b="1" dirty="0" err="1" smtClean="0"/>
              <a:t>m_fly</a:t>
            </a:r>
            <a:r>
              <a:rPr lang="en-US" altLang="zh-CN" b="1" dirty="0" smtClean="0"/>
              <a:t> = new </a:t>
            </a:r>
            <a:r>
              <a:rPr lang="en-US" altLang="zh-CN" b="1" dirty="0" err="1" smtClean="0"/>
              <a:t>BirdFly</a:t>
            </a:r>
            <a:r>
              <a:rPr lang="en-US" altLang="zh-CN" b="1" dirty="0" smtClean="0"/>
              <a:t>();  }</a:t>
            </a:r>
          </a:p>
          <a:p>
            <a:r>
              <a:rPr lang="en-US" altLang="zh-CN" b="1" dirty="0" smtClean="0"/>
              <a:t>};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5804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242175" cy="1362075"/>
          </a:xfrm>
        </p:spPr>
        <p:txBody>
          <a:bodyPr/>
          <a:lstStyle/>
          <a:p>
            <a:r>
              <a:rPr lang="zh-CN" altLang="en-US" dirty="0" smtClean="0"/>
              <a:t>简单工厂模式（</a:t>
            </a:r>
            <a:r>
              <a:rPr lang="en-US" altLang="zh-CN" dirty="0" smtClean="0"/>
              <a:t>Simple Factory</a:t>
            </a:r>
            <a:r>
              <a:rPr lang="zh-CN" altLang="en-US" dirty="0" smtClean="0"/>
              <a:t>）与面向对象程序设计的一些原则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104150"/>
            <a:ext cx="5112568" cy="340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2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让我们继续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匹萨店的故事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9" y="1125538"/>
            <a:ext cx="3312863" cy="5256212"/>
          </a:xfrm>
        </p:spPr>
        <p:txBody>
          <a:bodyPr/>
          <a:lstStyle/>
          <a:p>
            <a:r>
              <a:rPr lang="zh-CN" altLang="en-US" dirty="0" smtClean="0"/>
              <a:t>有一个小镇，那里有一家匹萨店，只能供应一种匹萨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太乏味了，我们需要更多种类的匹萨</a:t>
            </a:r>
            <a:r>
              <a:rPr lang="en-US" altLang="zh-CN" dirty="0" smtClean="0"/>
              <a:t>……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1196752"/>
            <a:ext cx="4644008" cy="3693319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/>
              <a:t>class </a:t>
            </a:r>
            <a:r>
              <a:rPr lang="en-US" altLang="zh-CN" b="1" dirty="0" smtClean="0"/>
              <a:t>Pizza {</a:t>
            </a:r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//……</a:t>
            </a:r>
            <a:endParaRPr lang="en-US" altLang="zh-CN" b="1" dirty="0"/>
          </a:p>
          <a:p>
            <a:r>
              <a:rPr lang="en-US" altLang="zh-CN" b="1" dirty="0" smtClean="0"/>
              <a:t>};</a:t>
            </a:r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b="1" dirty="0" smtClean="0"/>
              <a:t>Pizza * </a:t>
            </a:r>
            <a:r>
              <a:rPr lang="en-US" altLang="zh-CN" b="1" dirty="0" err="1" smtClean="0"/>
              <a:t>orderPizza</a:t>
            </a:r>
            <a:r>
              <a:rPr lang="en-US" altLang="zh-CN" b="1" dirty="0" smtClean="0"/>
              <a:t>() {</a:t>
            </a:r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//make a pizza first</a:t>
            </a:r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Pizza * pizza = new Pizza();</a:t>
            </a:r>
          </a:p>
          <a:p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//cut, box and sell</a:t>
            </a:r>
            <a:endParaRPr lang="en-US" altLang="zh-CN" b="1" dirty="0"/>
          </a:p>
          <a:p>
            <a:r>
              <a:rPr lang="en-US" altLang="zh-CN" b="1" dirty="0" smtClean="0"/>
              <a:t>	pizza -&gt; sale();</a:t>
            </a:r>
          </a:p>
          <a:p>
            <a:endParaRPr lang="en-US" altLang="zh-CN" b="1" dirty="0"/>
          </a:p>
          <a:p>
            <a:r>
              <a:rPr lang="en-US" altLang="zh-CN" b="1" dirty="0" smtClean="0"/>
              <a:t>	return pizza;</a:t>
            </a:r>
          </a:p>
          <a:p>
            <a:r>
              <a:rPr lang="en-US" altLang="zh-CN" b="1" dirty="0" smtClean="0"/>
              <a:t>}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85734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多几种匹萨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9" y="1125538"/>
            <a:ext cx="7057279" cy="1363875"/>
          </a:xfrm>
        </p:spPr>
        <p:txBody>
          <a:bodyPr/>
          <a:lstStyle/>
          <a:p>
            <a:r>
              <a:rPr lang="zh-CN" altLang="en-US" dirty="0" smtClean="0"/>
              <a:t>好吧，我多做几种匹萨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555776" y="2574196"/>
            <a:ext cx="4488132" cy="2585323"/>
            <a:chOff x="11860" y="2489413"/>
            <a:chExt cx="4488132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11860" y="2489413"/>
              <a:ext cx="4488132" cy="2585323"/>
            </a:xfrm>
            <a:prstGeom prst="rect">
              <a:avLst/>
            </a:prstGeom>
            <a:noFill/>
            <a:ln w="317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rgbClr val="006666"/>
                  </a:solidFill>
                  <a:latin typeface="Letter Gothic" pitchFamily="49" charset="0"/>
                  <a:cs typeface="Courier New" pitchFamily="49" charset="0"/>
                </a:defRPr>
              </a:lvl1pPr>
            </a:lstStyle>
            <a:p>
              <a:r>
                <a:rPr lang="en-US" altLang="zh-CN" dirty="0"/>
                <a:t>#</a:t>
              </a:r>
              <a:r>
                <a:rPr lang="en-US" altLang="zh-CN" dirty="0" err="1"/>
                <a:t>ifndef</a:t>
              </a:r>
              <a:r>
                <a:rPr lang="en-US" altLang="zh-CN" dirty="0"/>
                <a:t> __PIZZA__</a:t>
              </a:r>
            </a:p>
            <a:p>
              <a:r>
                <a:rPr lang="en-US" altLang="zh-CN" dirty="0"/>
                <a:t>#define __PIZZA__</a:t>
              </a:r>
            </a:p>
            <a:p>
              <a:endParaRPr lang="en-US" altLang="zh-CN" dirty="0" smtClean="0"/>
            </a:p>
            <a:p>
              <a:r>
                <a:rPr lang="en-US" altLang="zh-CN" dirty="0" smtClean="0"/>
                <a:t>class Pizza {</a:t>
              </a:r>
            </a:p>
            <a:p>
              <a:r>
                <a:rPr lang="en-US" altLang="zh-CN" dirty="0"/>
                <a:t>	</a:t>
              </a:r>
              <a:r>
                <a:rPr lang="en-US" altLang="zh-CN" dirty="0" smtClean="0"/>
                <a:t>//cut, box and sell pizza</a:t>
              </a:r>
            </a:p>
            <a:p>
              <a:r>
                <a:rPr lang="en-US" altLang="zh-CN" b="1" dirty="0">
                  <a:solidFill>
                    <a:srgbClr val="C00000"/>
                  </a:solidFill>
                </a:rPr>
                <a:t>	</a:t>
              </a:r>
              <a:r>
                <a:rPr lang="en-US" altLang="zh-CN" b="1" dirty="0" smtClean="0">
                  <a:solidFill>
                    <a:srgbClr val="C00000"/>
                  </a:solidFill>
                </a:rPr>
                <a:t>virtual void </a:t>
              </a:r>
              <a:r>
                <a:rPr lang="en-US" altLang="zh-CN" b="1" dirty="0" err="1" smtClean="0">
                  <a:solidFill>
                    <a:srgbClr val="C00000"/>
                  </a:solidFill>
                </a:rPr>
                <a:t>sellPizza</a:t>
              </a:r>
              <a:r>
                <a:rPr lang="en-US" altLang="zh-CN" b="1" dirty="0" smtClean="0">
                  <a:solidFill>
                    <a:srgbClr val="C00000"/>
                  </a:solidFill>
                </a:rPr>
                <a:t>() = 0;</a:t>
              </a:r>
              <a:endParaRPr lang="en-US" altLang="zh-CN" b="1" dirty="0">
                <a:solidFill>
                  <a:srgbClr val="C00000"/>
                </a:solidFill>
              </a:endParaRPr>
            </a:p>
            <a:p>
              <a:r>
                <a:rPr lang="en-US" altLang="zh-CN" dirty="0" smtClean="0"/>
                <a:t>};</a:t>
              </a:r>
              <a:endParaRPr lang="en-US" altLang="zh-CN" dirty="0"/>
            </a:p>
            <a:p>
              <a:endParaRPr lang="en-US" altLang="zh-CN" dirty="0" smtClean="0"/>
            </a:p>
            <a:p>
              <a:r>
                <a:rPr lang="en-US" altLang="zh-CN" dirty="0"/>
                <a:t>#</a:t>
              </a:r>
              <a:r>
                <a:rPr lang="en-US" altLang="zh-CN" dirty="0" err="1"/>
                <a:t>endif</a:t>
              </a:r>
              <a:endParaRPr lang="en-US" altLang="zh-CN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31840" y="2489413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 err="1" smtClean="0">
                  <a:solidFill>
                    <a:srgbClr val="FF0000"/>
                  </a:solidFill>
                </a:rPr>
                <a:t>Pizza.h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56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多几种匹萨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254" y="1519915"/>
            <a:ext cx="4488132" cy="4524315"/>
            <a:chOff x="4637312" y="1519916"/>
            <a:chExt cx="4488132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4637312" y="1519916"/>
              <a:ext cx="4488132" cy="4524315"/>
            </a:xfrm>
            <a:prstGeom prst="rect">
              <a:avLst/>
            </a:prstGeom>
            <a:noFill/>
            <a:ln w="317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rgbClr val="006666"/>
                  </a:solidFill>
                  <a:latin typeface="Letter Gothic" pitchFamily="49" charset="0"/>
                  <a:cs typeface="Courier New" pitchFamily="49" charset="0"/>
                </a:defRPr>
              </a:lvl1pPr>
            </a:lstStyle>
            <a:p>
              <a:r>
                <a:rPr lang="en-US" altLang="zh-CN" dirty="0"/>
                <a:t>#</a:t>
              </a:r>
              <a:r>
                <a:rPr lang="en-US" altLang="zh-CN" dirty="0" err="1"/>
                <a:t>ifndef</a:t>
              </a:r>
              <a:r>
                <a:rPr lang="en-US" altLang="zh-CN" dirty="0"/>
                <a:t> __CHEESE_PIZZA__</a:t>
              </a:r>
            </a:p>
            <a:p>
              <a:r>
                <a:rPr lang="en-US" altLang="zh-CN" dirty="0"/>
                <a:t>#define __CHEESE_PIZZA__</a:t>
              </a:r>
            </a:p>
            <a:p>
              <a:r>
                <a:rPr lang="en-US" altLang="zh-CN" dirty="0"/>
                <a:t>#include &lt;</a:t>
              </a:r>
              <a:r>
                <a:rPr lang="en-US" altLang="zh-CN" dirty="0" err="1"/>
                <a:t>iostream</a:t>
              </a:r>
              <a:r>
                <a:rPr lang="en-US" altLang="zh-CN" dirty="0"/>
                <a:t>&gt;</a:t>
              </a:r>
            </a:p>
            <a:p>
              <a:r>
                <a:rPr lang="en-US" altLang="zh-CN" dirty="0"/>
                <a:t>#include "</a:t>
              </a:r>
              <a:r>
                <a:rPr lang="en-US" altLang="zh-CN" dirty="0" err="1"/>
                <a:t>Pizza.h</a:t>
              </a:r>
              <a:r>
                <a:rPr lang="en-US" altLang="zh-CN" dirty="0"/>
                <a:t>"</a:t>
              </a:r>
            </a:p>
            <a:p>
              <a:endParaRPr lang="en-US" altLang="zh-CN" dirty="0"/>
            </a:p>
            <a:p>
              <a:r>
                <a:rPr lang="en-US" altLang="zh-CN" dirty="0"/>
                <a:t>using namespace </a:t>
              </a:r>
              <a:r>
                <a:rPr lang="en-US" altLang="zh-CN" dirty="0" err="1"/>
                <a:t>std</a:t>
              </a:r>
              <a:r>
                <a:rPr lang="en-US" altLang="zh-CN" dirty="0"/>
                <a:t>;</a:t>
              </a:r>
            </a:p>
            <a:p>
              <a:endParaRPr lang="en-US" altLang="zh-CN" dirty="0"/>
            </a:p>
            <a:p>
              <a:r>
                <a:rPr lang="en-US" altLang="zh-CN" dirty="0"/>
                <a:t>class </a:t>
              </a:r>
              <a:r>
                <a:rPr lang="en-US" altLang="zh-CN" dirty="0" err="1"/>
                <a:t>CheesePizza</a:t>
              </a:r>
              <a:r>
                <a:rPr lang="en-US" altLang="zh-CN" dirty="0"/>
                <a:t> : public Pizza {</a:t>
              </a:r>
            </a:p>
            <a:p>
              <a:r>
                <a:rPr lang="en-US" altLang="zh-CN" dirty="0"/>
                <a:t>public:</a:t>
              </a:r>
            </a:p>
            <a:p>
              <a:r>
                <a:rPr lang="en-US" altLang="zh-CN" dirty="0"/>
                <a:t>  void </a:t>
              </a:r>
              <a:r>
                <a:rPr lang="en-US" altLang="zh-CN" dirty="0" err="1"/>
                <a:t>sellPizza</a:t>
              </a:r>
              <a:r>
                <a:rPr lang="en-US" altLang="zh-CN" dirty="0"/>
                <a:t>()</a:t>
              </a:r>
            </a:p>
            <a:p>
              <a:r>
                <a:rPr lang="en-US" altLang="zh-CN" dirty="0"/>
                <a:t>  {</a:t>
              </a:r>
            </a:p>
            <a:p>
              <a:r>
                <a:rPr lang="en-US" altLang="zh-CN" b="1" dirty="0">
                  <a:solidFill>
                    <a:srgbClr val="C00000"/>
                  </a:solidFill>
                </a:rPr>
                <a:t>    </a:t>
              </a:r>
              <a:r>
                <a:rPr lang="en-US" altLang="zh-CN" b="1" dirty="0" err="1">
                  <a:solidFill>
                    <a:srgbClr val="C00000"/>
                  </a:solidFill>
                </a:rPr>
                <a:t>cout</a:t>
              </a:r>
              <a:r>
                <a:rPr lang="en-US" altLang="zh-CN" b="1" dirty="0">
                  <a:solidFill>
                    <a:srgbClr val="C00000"/>
                  </a:solidFill>
                </a:rPr>
                <a:t> &lt;&lt; </a:t>
              </a:r>
              <a:r>
                <a:rPr lang="en-US" altLang="zh-CN" b="1" dirty="0" smtClean="0">
                  <a:solidFill>
                    <a:srgbClr val="C00000"/>
                  </a:solidFill>
                </a:rPr>
                <a:t>"</a:t>
              </a:r>
              <a:r>
                <a:rPr lang="en-US" altLang="zh-CN" b="1" dirty="0" err="1" smtClean="0">
                  <a:solidFill>
                    <a:srgbClr val="C00000"/>
                  </a:solidFill>
                </a:rPr>
                <a:t>CheesePizza</a:t>
              </a:r>
              <a:r>
                <a:rPr lang="en-US" altLang="zh-CN" b="1" dirty="0">
                  <a:solidFill>
                    <a:srgbClr val="C00000"/>
                  </a:solidFill>
                </a:rPr>
                <a:t>" &lt;&lt; </a:t>
              </a:r>
              <a:r>
                <a:rPr lang="en-US" altLang="zh-CN" b="1" dirty="0" err="1">
                  <a:solidFill>
                    <a:srgbClr val="C00000"/>
                  </a:solidFill>
                </a:rPr>
                <a:t>endl</a:t>
              </a:r>
              <a:r>
                <a:rPr lang="en-US" altLang="zh-CN" b="1" dirty="0">
                  <a:solidFill>
                    <a:srgbClr val="C00000"/>
                  </a:solidFill>
                </a:rPr>
                <a:t>;</a:t>
              </a:r>
            </a:p>
            <a:p>
              <a:r>
                <a:rPr lang="en-US" altLang="zh-CN" dirty="0"/>
                <a:t>  }</a:t>
              </a:r>
            </a:p>
            <a:p>
              <a:r>
                <a:rPr lang="en-US" altLang="zh-CN" dirty="0"/>
                <a:t>};</a:t>
              </a:r>
            </a:p>
            <a:p>
              <a:endParaRPr lang="en-US" altLang="zh-CN" dirty="0"/>
            </a:p>
            <a:p>
              <a:r>
                <a:rPr lang="en-US" altLang="zh-CN" dirty="0"/>
                <a:t>#</a:t>
              </a:r>
              <a:r>
                <a:rPr lang="en-US" altLang="zh-CN" dirty="0" err="1"/>
                <a:t>endif</a:t>
              </a:r>
              <a:endParaRPr lang="en-US" altLang="zh-CN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80312" y="1519916"/>
              <a:ext cx="172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 err="1" smtClean="0">
                  <a:solidFill>
                    <a:srgbClr val="FF0000"/>
                  </a:solidFill>
                </a:rPr>
                <a:t>CheesePizza.h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55868" y="1519915"/>
            <a:ext cx="4488132" cy="4524315"/>
            <a:chOff x="4637312" y="1519916"/>
            <a:chExt cx="4488132" cy="4524315"/>
          </a:xfrm>
        </p:grpSpPr>
        <p:sp>
          <p:nvSpPr>
            <p:cNvPr id="12" name="TextBox 11"/>
            <p:cNvSpPr txBox="1"/>
            <p:nvPr/>
          </p:nvSpPr>
          <p:spPr>
            <a:xfrm>
              <a:off x="4637312" y="1519916"/>
              <a:ext cx="4488132" cy="4524315"/>
            </a:xfrm>
            <a:prstGeom prst="rect">
              <a:avLst/>
            </a:prstGeom>
            <a:noFill/>
            <a:ln w="317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rgbClr val="006666"/>
                  </a:solidFill>
                  <a:latin typeface="Letter Gothic" pitchFamily="49" charset="0"/>
                  <a:cs typeface="Courier New" pitchFamily="49" charset="0"/>
                </a:defRPr>
              </a:lvl1pPr>
            </a:lstStyle>
            <a:p>
              <a:r>
                <a:rPr lang="en-US" altLang="zh-CN" dirty="0" smtClean="0"/>
                <a:t>#</a:t>
              </a:r>
              <a:r>
                <a:rPr lang="en-US" altLang="zh-CN" dirty="0" err="1" smtClean="0"/>
                <a:t>ifndef</a:t>
              </a:r>
              <a:r>
                <a:rPr lang="en-US" altLang="zh-CN" dirty="0" smtClean="0"/>
                <a:t> __VEGGIE_PIZZA__</a:t>
              </a:r>
            </a:p>
            <a:p>
              <a:r>
                <a:rPr lang="en-US" altLang="zh-CN" dirty="0" smtClean="0"/>
                <a:t>#define __VEGGIE_PIZZA__</a:t>
              </a:r>
            </a:p>
            <a:p>
              <a:r>
                <a:rPr lang="en-US" altLang="zh-CN" dirty="0" smtClean="0"/>
                <a:t>#include &lt;</a:t>
              </a:r>
              <a:r>
                <a:rPr lang="en-US" altLang="zh-CN" dirty="0" err="1" smtClean="0"/>
                <a:t>iostream</a:t>
              </a:r>
              <a:r>
                <a:rPr lang="en-US" altLang="zh-CN" dirty="0" smtClean="0"/>
                <a:t>&gt;</a:t>
              </a:r>
            </a:p>
            <a:p>
              <a:r>
                <a:rPr lang="en-US" altLang="zh-CN" dirty="0" smtClean="0"/>
                <a:t>#include "</a:t>
              </a:r>
              <a:r>
                <a:rPr lang="en-US" altLang="zh-CN" dirty="0" err="1" smtClean="0"/>
                <a:t>Pizza.h</a:t>
              </a:r>
              <a:r>
                <a:rPr lang="en-US" altLang="zh-CN" dirty="0" smtClean="0"/>
                <a:t>"</a:t>
              </a:r>
            </a:p>
            <a:p>
              <a:endParaRPr lang="en-US" altLang="zh-CN" dirty="0" smtClean="0"/>
            </a:p>
            <a:p>
              <a:r>
                <a:rPr lang="en-US" altLang="zh-CN" dirty="0" smtClean="0"/>
                <a:t>using namespace </a:t>
              </a:r>
              <a:r>
                <a:rPr lang="en-US" altLang="zh-CN" dirty="0" err="1" smtClean="0"/>
                <a:t>std</a:t>
              </a:r>
              <a:r>
                <a:rPr lang="en-US" altLang="zh-CN" dirty="0" smtClean="0"/>
                <a:t>;</a:t>
              </a:r>
            </a:p>
            <a:p>
              <a:endParaRPr lang="en-US" altLang="zh-CN" dirty="0" smtClean="0"/>
            </a:p>
            <a:p>
              <a:r>
                <a:rPr lang="en-US" altLang="zh-CN" dirty="0" smtClean="0"/>
                <a:t>class </a:t>
              </a:r>
              <a:r>
                <a:rPr lang="en-US" altLang="zh-CN" dirty="0" err="1" smtClean="0"/>
                <a:t>VeggiePizza</a:t>
              </a:r>
              <a:r>
                <a:rPr lang="en-US" altLang="zh-CN" dirty="0" smtClean="0"/>
                <a:t> : public Pizza {</a:t>
              </a:r>
            </a:p>
            <a:p>
              <a:r>
                <a:rPr lang="en-US" altLang="zh-CN" dirty="0" smtClean="0"/>
                <a:t>public:</a:t>
              </a:r>
            </a:p>
            <a:p>
              <a:r>
                <a:rPr lang="en-US" altLang="zh-CN" dirty="0" smtClean="0"/>
                <a:t>  void </a:t>
              </a:r>
              <a:r>
                <a:rPr lang="en-US" altLang="zh-CN" dirty="0" err="1" smtClean="0"/>
                <a:t>sellPizza</a:t>
              </a:r>
              <a:r>
                <a:rPr lang="en-US" altLang="zh-CN" dirty="0" smtClean="0"/>
                <a:t>()</a:t>
              </a:r>
            </a:p>
            <a:p>
              <a:r>
                <a:rPr lang="en-US" altLang="zh-CN" dirty="0" smtClean="0"/>
                <a:t>  {</a:t>
              </a:r>
            </a:p>
            <a:p>
              <a:r>
                <a:rPr lang="en-US" altLang="zh-CN" b="1" dirty="0" smtClean="0">
                  <a:solidFill>
                    <a:srgbClr val="C00000"/>
                  </a:solidFill>
                </a:rPr>
                <a:t>    </a:t>
              </a:r>
              <a:r>
                <a:rPr lang="en-US" altLang="zh-CN" b="1" dirty="0" err="1" smtClean="0">
                  <a:solidFill>
                    <a:srgbClr val="C00000"/>
                  </a:solidFill>
                </a:rPr>
                <a:t>cout</a:t>
              </a:r>
              <a:r>
                <a:rPr lang="en-US" altLang="zh-CN" b="1" dirty="0" smtClean="0">
                  <a:solidFill>
                    <a:srgbClr val="C00000"/>
                  </a:solidFill>
                </a:rPr>
                <a:t> &lt;&lt; "</a:t>
              </a:r>
              <a:r>
                <a:rPr lang="en-US" altLang="zh-CN" b="1" dirty="0" err="1" smtClean="0">
                  <a:solidFill>
                    <a:srgbClr val="C00000"/>
                  </a:solidFill>
                </a:rPr>
                <a:t>VeggiePizza</a:t>
              </a:r>
              <a:r>
                <a:rPr lang="en-US" altLang="zh-CN" b="1" dirty="0" smtClean="0">
                  <a:solidFill>
                    <a:srgbClr val="C00000"/>
                  </a:solidFill>
                </a:rPr>
                <a:t>" &lt;&lt; </a:t>
              </a:r>
              <a:r>
                <a:rPr lang="en-US" altLang="zh-CN" b="1" dirty="0" err="1" smtClean="0">
                  <a:solidFill>
                    <a:srgbClr val="C00000"/>
                  </a:solidFill>
                </a:rPr>
                <a:t>endl</a:t>
              </a:r>
              <a:r>
                <a:rPr lang="en-US" altLang="zh-CN" b="1" dirty="0" smtClean="0">
                  <a:solidFill>
                    <a:srgbClr val="C00000"/>
                  </a:solidFill>
                </a:rPr>
                <a:t>;</a:t>
              </a:r>
            </a:p>
            <a:p>
              <a:r>
                <a:rPr lang="en-US" altLang="zh-CN" dirty="0" smtClean="0"/>
                <a:t>  }</a:t>
              </a:r>
            </a:p>
            <a:p>
              <a:r>
                <a:rPr lang="en-US" altLang="zh-CN" dirty="0" smtClean="0"/>
                <a:t>};</a:t>
              </a:r>
            </a:p>
            <a:p>
              <a:endParaRPr lang="en-US" altLang="zh-CN" dirty="0" smtClean="0"/>
            </a:p>
            <a:p>
              <a:r>
                <a:rPr lang="en-US" altLang="zh-CN" dirty="0" smtClean="0"/>
                <a:t>#</a:t>
              </a:r>
              <a:r>
                <a:rPr lang="en-US" altLang="zh-CN" dirty="0" err="1" smtClean="0"/>
                <a:t>endif</a:t>
              </a:r>
              <a:endParaRPr lang="en-US" altLang="zh-CN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80312" y="1519916"/>
              <a:ext cx="172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 err="1" smtClean="0">
                  <a:solidFill>
                    <a:srgbClr val="FF0000"/>
                  </a:solidFill>
                </a:rPr>
                <a:t>VeggiePizza.h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65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</a:t>
            </a:r>
            <a:r>
              <a:rPr lang="zh-CN" altLang="en-US" dirty="0" smtClean="0"/>
              <a:t>萨店的故事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9" y="1125538"/>
            <a:ext cx="3312863" cy="5256212"/>
          </a:xfrm>
        </p:spPr>
        <p:txBody>
          <a:bodyPr/>
          <a:lstStyle/>
          <a:p>
            <a:r>
              <a:rPr lang="zh-CN" altLang="en-US" dirty="0" smtClean="0"/>
              <a:t>于是我们的订购匹萨就变成</a:t>
            </a:r>
            <a:r>
              <a:rPr lang="en-US" altLang="zh-CN" dirty="0" smtClean="0"/>
              <a:t>……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我们还要更多种类的匹萨！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哪些代码需要修改？哪些代码可以不变？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4139952" y="1402898"/>
            <a:ext cx="4644008" cy="3970318"/>
          </a:xfrm>
          <a:prstGeom prst="rect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dirty="0" smtClean="0"/>
              <a:t>Pizza *</a:t>
            </a:r>
            <a:r>
              <a:rPr lang="en-US" altLang="zh-CN" dirty="0" err="1" smtClean="0"/>
              <a:t>orderPizza</a:t>
            </a:r>
            <a:r>
              <a:rPr lang="en-US" altLang="zh-CN" dirty="0" smtClean="0"/>
              <a:t>(string type) {</a:t>
            </a:r>
          </a:p>
          <a:p>
            <a:r>
              <a:rPr lang="en-US" altLang="zh-CN" dirty="0" smtClean="0"/>
              <a:t>    Pizza *pizza = 0;</a:t>
            </a:r>
          </a:p>
          <a:p>
            <a:endParaRPr lang="en-US" altLang="zh-CN" dirty="0"/>
          </a:p>
          <a:p>
            <a:r>
              <a:rPr lang="en-US" altLang="zh-CN" dirty="0"/>
              <a:t>    if (type == "cheese") {</a:t>
            </a:r>
          </a:p>
          <a:p>
            <a:r>
              <a:rPr lang="en-US" altLang="zh-CN" dirty="0"/>
              <a:t>        pizza = new </a:t>
            </a:r>
            <a:r>
              <a:rPr lang="en-US" altLang="zh-CN" dirty="0" err="1"/>
              <a:t>CheesePizza</a:t>
            </a:r>
            <a:r>
              <a:rPr lang="en-US" altLang="zh-CN" dirty="0"/>
              <a:t>();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} </a:t>
            </a:r>
            <a:r>
              <a:rPr lang="en-US" altLang="zh-CN" dirty="0"/>
              <a:t>else if (type == "veggie") {</a:t>
            </a:r>
          </a:p>
          <a:p>
            <a:r>
              <a:rPr lang="en-US" altLang="zh-CN" dirty="0"/>
              <a:t>        pizza = new </a:t>
            </a:r>
            <a:r>
              <a:rPr lang="en-US" altLang="zh-CN" dirty="0" err="1"/>
              <a:t>VeggiePizza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} //……</a:t>
            </a:r>
          </a:p>
          <a:p>
            <a:endParaRPr lang="en-US" altLang="zh-CN" dirty="0"/>
          </a:p>
          <a:p>
            <a:r>
              <a:rPr lang="en-US" altLang="zh-CN" dirty="0"/>
              <a:t>    //cut, box, and sell</a:t>
            </a:r>
          </a:p>
          <a:p>
            <a:r>
              <a:rPr lang="en-US" altLang="zh-CN" dirty="0"/>
              <a:t>    pizza-&gt;</a:t>
            </a:r>
            <a:r>
              <a:rPr lang="en-US" altLang="zh-CN" dirty="0" err="1"/>
              <a:t>sellPizza</a:t>
            </a:r>
            <a:r>
              <a:rPr lang="en-US" altLang="zh-CN" dirty="0"/>
              <a:t>(); 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return pizza;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952" y="1402898"/>
            <a:ext cx="4644008" cy="3970318"/>
          </a:xfrm>
          <a:prstGeom prst="rect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dirty="0" smtClean="0"/>
              <a:t>Pizza *</a:t>
            </a:r>
            <a:r>
              <a:rPr lang="en-US" altLang="zh-CN" dirty="0" err="1" smtClean="0"/>
              <a:t>orderPizza</a:t>
            </a:r>
            <a:r>
              <a:rPr lang="en-US" altLang="zh-CN" dirty="0" smtClean="0"/>
              <a:t>(string type) {</a:t>
            </a:r>
          </a:p>
          <a:p>
            <a:r>
              <a:rPr lang="en-US" altLang="zh-CN" dirty="0" smtClean="0"/>
              <a:t>    Pizza *pizza = 0;</a:t>
            </a:r>
          </a:p>
          <a:p>
            <a:endParaRPr lang="en-US" altLang="zh-CN" dirty="0" smtClean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if (type == "cheese") {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    pizza = new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CheesePizza</a:t>
            </a:r>
            <a:r>
              <a:rPr lang="en-US" altLang="zh-CN" b="1" dirty="0" smtClean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} else if (type == "veggie") {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    pizza = new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VeggiePizza</a:t>
            </a:r>
            <a:r>
              <a:rPr lang="en-US" altLang="zh-CN" b="1" dirty="0" smtClean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} //……</a:t>
            </a:r>
          </a:p>
          <a:p>
            <a:endParaRPr lang="en-US" altLang="zh-CN" dirty="0" smtClean="0"/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    //cut, box, and sell</a:t>
            </a:r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    pizza-&gt;</a:t>
            </a:r>
            <a:r>
              <a:rPr lang="en-US" altLang="zh-CN" b="1" dirty="0" err="1" smtClean="0">
                <a:solidFill>
                  <a:srgbClr val="002060"/>
                </a:solidFill>
              </a:rPr>
              <a:t>sellPizza</a:t>
            </a:r>
            <a:r>
              <a:rPr lang="en-US" altLang="zh-CN" b="1" dirty="0" smtClean="0">
                <a:solidFill>
                  <a:srgbClr val="002060"/>
                </a:solidFill>
              </a:rPr>
              <a:t>(); 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return pizza;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05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针对接口编程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4744"/>
            <a:ext cx="8137400" cy="5256212"/>
          </a:xfrm>
        </p:spPr>
        <p:txBody>
          <a:bodyPr/>
          <a:lstStyle/>
          <a:p>
            <a:r>
              <a:rPr lang="zh-CN" altLang="en-US" dirty="0" smtClean="0"/>
              <a:t>面向对象编程的原则之一：</a:t>
            </a:r>
            <a:r>
              <a:rPr lang="zh-CN" altLang="en-US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针对接口编程，而不是针对实现编程</a:t>
            </a:r>
            <a:endParaRPr lang="en-US" altLang="zh-CN" b="1" dirty="0" smtClean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dirty="0" smtClean="0"/>
              <a:t>通过抽象出类似</a:t>
            </a:r>
            <a:r>
              <a:rPr lang="en-US" altLang="zh-CN" dirty="0" smtClean="0"/>
              <a:t>Pizza</a:t>
            </a:r>
            <a:r>
              <a:rPr lang="zh-CN" altLang="en-US" dirty="0" smtClean="0"/>
              <a:t>的“</a:t>
            </a:r>
            <a:r>
              <a:rPr lang="zh-CN" altLang="en-US" b="1" dirty="0" smtClean="0">
                <a:solidFill>
                  <a:srgbClr val="C00000"/>
                </a:solidFill>
              </a:rPr>
              <a:t>抽象概念</a:t>
            </a:r>
            <a:r>
              <a:rPr lang="zh-CN" altLang="en-US" dirty="0" smtClean="0"/>
              <a:t>”，设计出描述这个抽象概念的</a:t>
            </a:r>
            <a:r>
              <a:rPr lang="zh-CN" altLang="en-US" b="1" dirty="0" smtClean="0">
                <a:solidFill>
                  <a:srgbClr val="C00000"/>
                </a:solidFill>
              </a:rPr>
              <a:t>抽象类</a:t>
            </a:r>
            <a:r>
              <a:rPr lang="zh-CN" altLang="en-US" dirty="0" smtClean="0"/>
              <a:t>，或称为“</a:t>
            </a:r>
            <a:r>
              <a:rPr lang="zh-CN" altLang="en-US" b="1" dirty="0" smtClean="0">
                <a:solidFill>
                  <a:srgbClr val="C00000"/>
                </a:solidFill>
              </a:rPr>
              <a:t>接口类</a:t>
            </a:r>
            <a:r>
              <a:rPr lang="zh-CN" altLang="en-US" dirty="0" smtClean="0"/>
              <a:t>”，这个类有一系列的（纯）虚函数，描述了这个类的“接口”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对这个接口类进行继承并实现这些（纯）虚函数，从而形成这个抽象概念的“</a:t>
            </a:r>
            <a:r>
              <a:rPr lang="zh-CN" altLang="en-US" b="1" dirty="0" smtClean="0">
                <a:solidFill>
                  <a:srgbClr val="C00000"/>
                </a:solidFill>
              </a:rPr>
              <a:t>实现类</a:t>
            </a:r>
            <a:r>
              <a:rPr lang="zh-CN" altLang="en-US" dirty="0" smtClean="0"/>
              <a:t>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实现可以有很多种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在使用这个概念的时候，我们</a:t>
            </a:r>
            <a:r>
              <a:rPr lang="zh-CN" altLang="en-US" b="1" dirty="0" smtClean="0">
                <a:solidFill>
                  <a:srgbClr val="C00000"/>
                </a:solidFill>
              </a:rPr>
              <a:t>使用接口类</a:t>
            </a:r>
            <a:r>
              <a:rPr lang="zh-CN" altLang="en-US" dirty="0" smtClean="0"/>
              <a:t>来引用这个概念</a:t>
            </a:r>
            <a:r>
              <a:rPr lang="zh-CN" altLang="en-US" dirty="0"/>
              <a:t>，</a:t>
            </a:r>
            <a:r>
              <a:rPr lang="zh-CN" altLang="en-US" dirty="0" smtClean="0"/>
              <a:t>而不直接使用实现类，从而避免实现类的改变造成整个程序的大规模变化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00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“匹萨店”里的接口与实现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137400" cy="5256212"/>
          </a:xfrm>
        </p:spPr>
        <p:txBody>
          <a:bodyPr/>
          <a:lstStyle/>
          <a:p>
            <a:r>
              <a:rPr lang="zh-CN" altLang="en-US" dirty="0" smtClean="0"/>
              <a:t>在我们的匹萨店里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Pizza</a:t>
            </a:r>
            <a:r>
              <a:rPr lang="zh-CN" altLang="en-US" dirty="0" smtClean="0"/>
              <a:t>是一类产品的总称，也就是“抽象概念”或者“抽象类”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CheesePizza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VeggiePizza</a:t>
            </a:r>
            <a:r>
              <a:rPr lang="zh-CN" altLang="en-US" dirty="0" smtClean="0"/>
              <a:t>是具体的产品，也即是“抽象概念”的实现，或者称为“实现类”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pizza</a:t>
            </a:r>
            <a:r>
              <a:rPr lang="zh-CN" altLang="en-US" dirty="0" smtClean="0"/>
              <a:t>的引用使用的是抽象类的指针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pizza-&gt;</a:t>
            </a:r>
            <a:r>
              <a:rPr lang="en-US" altLang="zh-CN" dirty="0" err="1" smtClean="0"/>
              <a:t>sellPizza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zh-CN" altLang="en-US" dirty="0" smtClean="0"/>
              <a:t>从而避免实现类的改变对整个程序的大规模影响</a:t>
            </a:r>
            <a:endParaRPr lang="en-US" altLang="zh-CN" dirty="0" smtClean="0"/>
          </a:p>
          <a:p>
            <a:r>
              <a:rPr lang="zh-CN" altLang="en-US" dirty="0" smtClean="0"/>
              <a:t>更多的例子：文档查看器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4221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文档查看器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4320480" cy="5544616"/>
          </a:xfrm>
        </p:spPr>
        <p:txBody>
          <a:bodyPr/>
          <a:lstStyle/>
          <a:p>
            <a:r>
              <a:rPr lang="zh-CN" altLang="en-US" dirty="0" smtClean="0"/>
              <a:t>我们需要一个文档查看器，可以查看不同种类的文档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针对不同种类的文档，已有不同种类的查看器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这些查看器都支持一个叫“查看”</a:t>
            </a:r>
            <a:r>
              <a:rPr lang="en-US" altLang="zh-CN" dirty="0" smtClean="0"/>
              <a:t>(View)</a:t>
            </a:r>
            <a:r>
              <a:rPr lang="zh-CN" altLang="en-US" dirty="0" smtClean="0"/>
              <a:t>的功能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我们还可以让这个查看器支持更多种类的文档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在这里，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DocView</a:t>
            </a:r>
            <a:r>
              <a:rPr lang="zh-CN" altLang="en-US" b="1" dirty="0" smtClean="0">
                <a:solidFill>
                  <a:srgbClr val="FF0000"/>
                </a:solidFill>
              </a:rPr>
              <a:t>就是接口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1196752"/>
            <a:ext cx="4211960" cy="480131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dirty="0" err="1" smtClean="0"/>
              <a:t>DocView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viewDocument</a:t>
            </a:r>
            <a:r>
              <a:rPr lang="en-US" altLang="zh-CN" dirty="0" smtClean="0"/>
              <a:t>(string type)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DocView</a:t>
            </a:r>
            <a:r>
              <a:rPr lang="en-US" altLang="zh-CN" dirty="0" smtClean="0"/>
              <a:t> *view = 0;</a:t>
            </a:r>
          </a:p>
          <a:p>
            <a:endParaRPr lang="en-US" altLang="zh-CN" dirty="0" smtClean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if (type == “</a:t>
            </a:r>
            <a:r>
              <a:rPr lang="en-US" altLang="zh-CN" b="1" dirty="0" err="1" smtClean="0">
                <a:solidFill>
                  <a:srgbClr val="C00000"/>
                </a:solidFill>
              </a:rPr>
              <a:t>pdf</a:t>
            </a:r>
            <a:r>
              <a:rPr lang="en-US" altLang="zh-CN" b="1" dirty="0" smtClean="0">
                <a:solidFill>
                  <a:srgbClr val="C00000"/>
                </a:solidFill>
              </a:rPr>
              <a:t>") {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    view = new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AdobeReader</a:t>
            </a:r>
            <a:r>
              <a:rPr lang="en-US" altLang="zh-CN" b="1" dirty="0" smtClean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} else if (type == “doc") {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    view = new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WordReader</a:t>
            </a:r>
            <a:r>
              <a:rPr lang="en-US" altLang="zh-CN" b="1" dirty="0" smtClean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} else if (type == “txt") {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    view = new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NodepadReader</a:t>
            </a:r>
            <a:r>
              <a:rPr lang="en-US" altLang="zh-CN" b="1" dirty="0" smtClean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} //</a:t>
            </a:r>
            <a:r>
              <a:rPr lang="zh-CN" altLang="en-US" b="1" dirty="0" smtClean="0">
                <a:solidFill>
                  <a:srgbClr val="C00000"/>
                </a:solidFill>
              </a:rPr>
              <a:t>创建查看器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dirty="0" smtClean="0"/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    //</a:t>
            </a:r>
            <a:r>
              <a:rPr lang="zh-CN" altLang="en-US" b="1" dirty="0" smtClean="0">
                <a:solidFill>
                  <a:srgbClr val="002060"/>
                </a:solidFill>
              </a:rPr>
              <a:t>执行对文档的查看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    view -&gt;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viewDocument</a:t>
            </a:r>
            <a:r>
              <a:rPr lang="en-US" altLang="zh-CN" b="1" dirty="0" smtClean="0">
                <a:solidFill>
                  <a:srgbClr val="002060"/>
                </a:solidFill>
              </a:rPr>
              <a:t>(); 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return view;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429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更加严格的实现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937270"/>
            <a:ext cx="8316416" cy="5632311"/>
          </a:xfrm>
          <a:prstGeom prst="rect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dirty="0"/>
              <a:t>class </a:t>
            </a:r>
            <a:r>
              <a:rPr lang="en-US" altLang="zh-CN" dirty="0" err="1"/>
              <a:t>Class</a:t>
            </a:r>
            <a:r>
              <a:rPr lang="en-US" altLang="zh-CN" dirty="0"/>
              <a:t> {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private: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	static Class * instance;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protected: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	Class</a:t>
            </a:r>
            <a:r>
              <a:rPr lang="en-US" altLang="zh-CN" b="1" dirty="0" smtClean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	</a:t>
            </a:r>
            <a:r>
              <a:rPr lang="en-US" altLang="zh-CN" b="1" dirty="0" smtClean="0">
                <a:solidFill>
                  <a:srgbClr val="C00000"/>
                </a:solidFill>
              </a:rPr>
              <a:t>Class(</a:t>
            </a:r>
            <a:r>
              <a:rPr lang="en-US" altLang="zh-CN" b="1" dirty="0" err="1" smtClean="0">
                <a:solidFill>
                  <a:srgbClr val="C00000"/>
                </a:solidFill>
              </a:rPr>
              <a:t>const</a:t>
            </a:r>
            <a:r>
              <a:rPr lang="en-US" altLang="zh-CN" b="1" dirty="0" smtClean="0">
                <a:solidFill>
                  <a:srgbClr val="C00000"/>
                </a:solidFill>
              </a:rPr>
              <a:t> Class&amp;); </a:t>
            </a:r>
            <a:r>
              <a:rPr lang="en-US" altLang="zh-CN" b="1" dirty="0">
                <a:solidFill>
                  <a:srgbClr val="C00000"/>
                </a:solidFill>
              </a:rPr>
              <a:t>//avoid copy constructor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	Class&amp; </a:t>
            </a:r>
            <a:r>
              <a:rPr lang="en-US" altLang="zh-CN" b="1" dirty="0">
                <a:solidFill>
                  <a:srgbClr val="C00000"/>
                </a:solidFill>
              </a:rPr>
              <a:t>operator=(</a:t>
            </a:r>
            <a:r>
              <a:rPr lang="en-US" altLang="zh-CN" b="1" dirty="0" err="1">
                <a:solidFill>
                  <a:srgbClr val="C00000"/>
                </a:solidFill>
              </a:rPr>
              <a:t>const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Class&amp;); </a:t>
            </a:r>
            <a:r>
              <a:rPr lang="en-US" altLang="zh-CN" b="1" dirty="0">
                <a:solidFill>
                  <a:srgbClr val="C00000"/>
                </a:solidFill>
              </a:rPr>
              <a:t>//avoid </a:t>
            </a:r>
            <a:r>
              <a:rPr lang="en-US" altLang="zh-CN" b="1" dirty="0" smtClean="0">
                <a:solidFill>
                  <a:srgbClr val="C00000"/>
                </a:solidFill>
              </a:rPr>
              <a:t>self-assignment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	</a:t>
            </a:r>
            <a:r>
              <a:rPr lang="en-US" altLang="zh-CN" b="1" dirty="0" smtClean="0">
                <a:solidFill>
                  <a:srgbClr val="C00000"/>
                </a:solidFill>
              </a:rPr>
              <a:t>~Class();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public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	static Class * </a:t>
            </a:r>
            <a:r>
              <a:rPr lang="en-US" altLang="zh-CN" b="1" dirty="0" err="1">
                <a:solidFill>
                  <a:srgbClr val="C00000"/>
                </a:solidFill>
              </a:rPr>
              <a:t>getInstance</a:t>
            </a:r>
            <a:r>
              <a:rPr lang="en-US" altLang="zh-CN" b="1" dirty="0">
                <a:solidFill>
                  <a:srgbClr val="C00000"/>
                </a:solidFill>
              </a:rPr>
              <a:t>() </a:t>
            </a:r>
            <a:r>
              <a:rPr lang="en-US" altLang="zh-CN" b="1" dirty="0" smtClean="0">
                <a:solidFill>
                  <a:srgbClr val="C00000"/>
                </a:solidFill>
              </a:rPr>
              <a:t>{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		</a:t>
            </a:r>
            <a:r>
              <a:rPr lang="en-US" altLang="zh-CN" b="1" dirty="0" smtClean="0">
                <a:solidFill>
                  <a:srgbClr val="C00000"/>
                </a:solidFill>
              </a:rPr>
              <a:t>if </a:t>
            </a:r>
            <a:r>
              <a:rPr lang="en-US" altLang="zh-CN" b="1" dirty="0">
                <a:solidFill>
                  <a:srgbClr val="C00000"/>
                </a:solidFill>
              </a:rPr>
              <a:t>(instance == NULL) {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		</a:t>
            </a:r>
            <a:r>
              <a:rPr lang="en-US" altLang="zh-CN" b="1" dirty="0" smtClean="0">
                <a:solidFill>
                  <a:srgbClr val="C00000"/>
                </a:solidFill>
              </a:rPr>
              <a:t>	instance </a:t>
            </a:r>
            <a:r>
              <a:rPr lang="en-US" altLang="zh-CN" b="1" dirty="0">
                <a:solidFill>
                  <a:srgbClr val="C00000"/>
                </a:solidFill>
              </a:rPr>
              <a:t>= new Class();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	</a:t>
            </a:r>
            <a:r>
              <a:rPr lang="en-US" altLang="zh-CN" b="1" dirty="0">
                <a:solidFill>
                  <a:srgbClr val="C00000"/>
                </a:solidFill>
              </a:rPr>
              <a:t>	}</a:t>
            </a:r>
          </a:p>
          <a:p>
            <a:r>
              <a:rPr lang="en-US" altLang="zh-CN" dirty="0"/>
              <a:t>	return instance;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}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Class * Class::instance = NULL;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Class * </a:t>
            </a:r>
            <a:r>
              <a:rPr lang="en-US" altLang="zh-CN" b="1" dirty="0" err="1">
                <a:solidFill>
                  <a:srgbClr val="C00000"/>
                </a:solidFill>
              </a:rPr>
              <a:t>inst</a:t>
            </a:r>
            <a:r>
              <a:rPr lang="en-US" altLang="zh-CN" b="1" dirty="0">
                <a:solidFill>
                  <a:srgbClr val="C00000"/>
                </a:solidFill>
              </a:rPr>
              <a:t> = </a:t>
            </a:r>
            <a:r>
              <a:rPr lang="en-US" altLang="zh-CN" b="1" dirty="0" smtClean="0">
                <a:solidFill>
                  <a:srgbClr val="C00000"/>
                </a:solidFill>
              </a:rPr>
              <a:t>Class::</a:t>
            </a:r>
            <a:r>
              <a:rPr lang="en-US" altLang="zh-CN" b="1" dirty="0" err="1" smtClean="0">
                <a:solidFill>
                  <a:srgbClr val="C00000"/>
                </a:solidFill>
              </a:rPr>
              <a:t>getInstance</a:t>
            </a:r>
            <a:r>
              <a:rPr lang="en-US" altLang="zh-CN" b="1" dirty="0">
                <a:solidFill>
                  <a:srgbClr val="C0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1187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前面几个模式里的接口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前面几个模式里面，有哪些类以接口形式出现</a:t>
            </a:r>
            <a:r>
              <a:rPr lang="zh-CN" altLang="en-US" dirty="0" smtClean="0"/>
              <a:t>？这些接口被那些类所实现（继承）</a:t>
            </a:r>
            <a:endParaRPr lang="en-US" altLang="zh-CN" dirty="0"/>
          </a:p>
          <a:p>
            <a:r>
              <a:rPr lang="en-US" altLang="zh-CN" dirty="0" smtClean="0"/>
              <a:t>Adapter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Target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--  Adapter</a:t>
            </a:r>
          </a:p>
          <a:p>
            <a:pPr lvl="1"/>
            <a:r>
              <a:rPr lang="en-US" altLang="zh-CN" dirty="0" err="1" smtClean="0"/>
              <a:t>Adaptee</a:t>
            </a:r>
            <a:r>
              <a:rPr lang="zh-CN" altLang="en-US" dirty="0" smtClean="0"/>
              <a:t>也可以是接口（有什么好处？）</a:t>
            </a:r>
            <a:endParaRPr lang="en-US" altLang="zh-CN" dirty="0" smtClean="0"/>
          </a:p>
          <a:p>
            <a:r>
              <a:rPr lang="en-US" altLang="zh-CN" dirty="0" smtClean="0"/>
              <a:t>Strategy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Strategy  --  </a:t>
            </a:r>
            <a:r>
              <a:rPr lang="en-US" altLang="zh-CN" dirty="0" err="1" smtClean="0"/>
              <a:t>ConcreteStrategeA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20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继续扩张的匹萨店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9" y="1125538"/>
            <a:ext cx="7921375" cy="5256212"/>
          </a:xfrm>
        </p:spPr>
        <p:txBody>
          <a:bodyPr/>
          <a:lstStyle/>
          <a:p>
            <a:r>
              <a:rPr lang="zh-CN" altLang="en-US" dirty="0" smtClean="0"/>
              <a:t>匹萨店要推出新种类的匹萨了</a:t>
            </a: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如果我们有更多的地方要产生</a:t>
            </a:r>
            <a:r>
              <a:rPr lang="en-US" altLang="zh-CN" dirty="0" smtClean="0"/>
              <a:t>pizza</a:t>
            </a:r>
            <a:r>
              <a:rPr lang="zh-CN" altLang="en-US" dirty="0" smtClean="0"/>
              <a:t>这个对象呢？难道每次推出新的匹萨都要修改多段代码吗？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72008" y="1757803"/>
            <a:ext cx="4427984" cy="230832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dirty="0" smtClean="0"/>
              <a:t>Pizza *</a:t>
            </a:r>
            <a:r>
              <a:rPr lang="en-US" altLang="zh-CN" dirty="0" err="1" smtClean="0"/>
              <a:t>orderPizza</a:t>
            </a:r>
            <a:r>
              <a:rPr lang="en-US" altLang="zh-CN" dirty="0" smtClean="0"/>
              <a:t>(string type) {</a:t>
            </a:r>
          </a:p>
          <a:p>
            <a:r>
              <a:rPr lang="en-US" altLang="zh-CN" dirty="0" smtClean="0"/>
              <a:t>    Pizza *pizza = 0;</a:t>
            </a:r>
          </a:p>
          <a:p>
            <a:endParaRPr lang="en-US" altLang="zh-CN" dirty="0"/>
          </a:p>
          <a:p>
            <a:r>
              <a:rPr lang="en-US" altLang="zh-CN" dirty="0"/>
              <a:t>    if (type == "cheese") {</a:t>
            </a:r>
          </a:p>
          <a:p>
            <a:r>
              <a:rPr lang="en-US" altLang="zh-CN" dirty="0"/>
              <a:t>        pizza = new </a:t>
            </a:r>
            <a:r>
              <a:rPr lang="en-US" altLang="zh-CN" dirty="0" err="1"/>
              <a:t>CheesePizza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    } </a:t>
            </a:r>
            <a:r>
              <a:rPr lang="en-US" altLang="zh-CN" dirty="0"/>
              <a:t>else if (type == "veggie") {</a:t>
            </a:r>
          </a:p>
          <a:p>
            <a:r>
              <a:rPr lang="en-US" altLang="zh-CN" dirty="0"/>
              <a:t>        pizza = new </a:t>
            </a:r>
            <a:r>
              <a:rPr lang="en-US" altLang="zh-CN" dirty="0" err="1"/>
              <a:t>VeggiePizza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} </a:t>
            </a:r>
            <a:r>
              <a:rPr lang="en-US" altLang="zh-CN" dirty="0" smtClean="0"/>
              <a:t>//……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1740872"/>
            <a:ext cx="4536504" cy="2862322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dirty="0" smtClean="0"/>
              <a:t>Pizza *</a:t>
            </a:r>
            <a:r>
              <a:rPr lang="en-US" altLang="zh-CN" dirty="0" err="1" smtClean="0"/>
              <a:t>orderPizza</a:t>
            </a:r>
            <a:r>
              <a:rPr lang="en-US" altLang="zh-CN" dirty="0" smtClean="0"/>
              <a:t>(string type) {</a:t>
            </a:r>
          </a:p>
          <a:p>
            <a:r>
              <a:rPr lang="en-US" altLang="zh-CN" dirty="0" smtClean="0"/>
              <a:t>    Pizza *pizza = 0;</a:t>
            </a:r>
          </a:p>
          <a:p>
            <a:endParaRPr lang="en-US" altLang="zh-CN" dirty="0" smtClean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if (type == "cheese") {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    pizza = new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CheesePizza</a:t>
            </a:r>
            <a:r>
              <a:rPr lang="en-US" altLang="zh-CN" b="1" dirty="0" smtClean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} else if (type == "veggie") {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    pizza = new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VeggiePizza</a:t>
            </a:r>
            <a:r>
              <a:rPr lang="en-US" altLang="zh-CN" b="1" dirty="0" smtClean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} else if (type == “salmon") {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    pizza = new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SalmonPizza</a:t>
            </a:r>
            <a:r>
              <a:rPr lang="en-US" altLang="zh-CN" b="1" dirty="0" smtClean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 }</a:t>
            </a:r>
            <a:r>
              <a:rPr lang="en-US" altLang="zh-CN" b="1" dirty="0">
                <a:solidFill>
                  <a:srgbClr val="C00000"/>
                </a:solidFill>
              </a:rPr>
              <a:t>	</a:t>
            </a:r>
            <a:r>
              <a:rPr lang="en-US" altLang="zh-CN" b="1" dirty="0" smtClean="0">
                <a:solidFill>
                  <a:srgbClr val="C00000"/>
                </a:solidFill>
              </a:rPr>
              <a:t>//……</a:t>
            </a:r>
          </a:p>
        </p:txBody>
      </p:sp>
      <p:sp>
        <p:nvSpPr>
          <p:cNvPr id="6" name="右箭头 5"/>
          <p:cNvSpPr/>
          <p:nvPr/>
        </p:nvSpPr>
        <p:spPr>
          <a:xfrm>
            <a:off x="4175956" y="2684908"/>
            <a:ext cx="792088" cy="50405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43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</a:t>
            </a:r>
            <a:r>
              <a:rPr lang="en-US" altLang="zh-CN" dirty="0" smtClean="0"/>
              <a:t>-</a:t>
            </a:r>
            <a:r>
              <a:rPr lang="zh-CN" altLang="en-US" dirty="0" smtClean="0"/>
              <a:t>闭原则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8" y="1125538"/>
            <a:ext cx="8137400" cy="5256212"/>
          </a:xfrm>
        </p:spPr>
        <p:txBody>
          <a:bodyPr/>
          <a:lstStyle/>
          <a:p>
            <a:r>
              <a:rPr lang="zh-CN" altLang="en-US" dirty="0" smtClean="0"/>
              <a:t>面向对象编程的原则之二：</a:t>
            </a:r>
            <a:r>
              <a:rPr lang="zh-CN" altLang="en-US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软件实体应当对扩展开放，对修改封闭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“开”：对于功能的扩展是开放的，允许通过添加新的代码对其进行功能扩展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“闭”：对于原有代码的修改是封闭的，不应该修改原有的代码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软件系统中包含的各种组件，例如模块（</a:t>
            </a:r>
            <a:r>
              <a:rPr lang="en-US" altLang="zh-CN" dirty="0" smtClean="0"/>
              <a:t>Modules</a:t>
            </a:r>
            <a:r>
              <a:rPr lang="zh-CN" altLang="en-US" dirty="0" smtClean="0"/>
              <a:t>）、类（</a:t>
            </a:r>
            <a:r>
              <a:rPr lang="en-US" altLang="zh-CN" dirty="0" smtClean="0"/>
              <a:t>Classes</a:t>
            </a:r>
            <a:r>
              <a:rPr lang="zh-CN" altLang="en-US" dirty="0" smtClean="0"/>
              <a:t>）以及功能（</a:t>
            </a:r>
            <a:r>
              <a:rPr lang="en-US" altLang="zh-CN" dirty="0" smtClean="0"/>
              <a:t>Functions</a:t>
            </a:r>
            <a:r>
              <a:rPr lang="zh-CN" altLang="en-US" dirty="0" smtClean="0"/>
              <a:t>）等等，应该在不修改现有代码的基础上，引入新功能。（</a:t>
            </a:r>
            <a:r>
              <a:rPr lang="en-US" altLang="zh-CN" dirty="0" smtClean="0"/>
              <a:t>Why</a:t>
            </a:r>
            <a:r>
              <a:rPr lang="zh-CN" altLang="en-US" dirty="0" smtClean="0"/>
              <a:t>？）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5366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  <a:r>
              <a:rPr lang="zh-CN" altLang="en-US" dirty="0" smtClean="0"/>
              <a:t>模式中的开与闭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Adapter</a:t>
            </a:r>
            <a:r>
              <a:rPr lang="zh-CN" altLang="en-US" dirty="0" smtClean="0"/>
              <a:t>模式很好地体现了“开</a:t>
            </a:r>
            <a:r>
              <a:rPr lang="en-US" altLang="zh-CN" dirty="0" smtClean="0"/>
              <a:t>-</a:t>
            </a:r>
            <a:r>
              <a:rPr lang="zh-CN" altLang="en-US" dirty="0" smtClean="0"/>
              <a:t>闭”原则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“闭”：原有的代码，包括</a:t>
            </a:r>
            <a:r>
              <a:rPr lang="en-US" altLang="zh-CN" dirty="0" err="1" smtClean="0"/>
              <a:t>Adaptee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都不需要修改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“开”：通过</a:t>
            </a:r>
            <a:r>
              <a:rPr lang="en-US" altLang="zh-CN" dirty="0" smtClean="0"/>
              <a:t>Adapter</a:t>
            </a:r>
            <a:r>
              <a:rPr lang="zh-CN" altLang="en-US" dirty="0" smtClean="0"/>
              <a:t>为已有的</a:t>
            </a:r>
            <a:r>
              <a:rPr lang="en-US" altLang="zh-CN" dirty="0" err="1" smtClean="0"/>
              <a:t>Adaptee</a:t>
            </a:r>
            <a:r>
              <a:rPr lang="zh-CN" altLang="en-US" dirty="0" smtClean="0"/>
              <a:t>增加了新的调用接口</a:t>
            </a:r>
            <a:endParaRPr lang="en-US" altLang="zh-CN" dirty="0" smtClean="0"/>
          </a:p>
          <a:p>
            <a:r>
              <a:rPr lang="en-US" altLang="zh-CN" dirty="0" smtClean="0"/>
              <a:t>Strategy</a:t>
            </a:r>
            <a:r>
              <a:rPr lang="zh-CN" altLang="en-US" dirty="0" smtClean="0"/>
              <a:t>模式中体现的“开</a:t>
            </a:r>
            <a:r>
              <a:rPr lang="en-US" altLang="zh-CN" dirty="0" smtClean="0"/>
              <a:t>-</a:t>
            </a:r>
            <a:r>
              <a:rPr lang="zh-CN" altLang="en-US" dirty="0" smtClean="0"/>
              <a:t>闭”原则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“开”：增加新的策略，就可以扩展系统的功能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“闭”：只要在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中进行设置，就可以使用不同的策略，不需要修改代码</a:t>
            </a:r>
            <a:endParaRPr lang="en-US" altLang="zh-CN" dirty="0" smtClean="0"/>
          </a:p>
          <a:p>
            <a:r>
              <a:rPr lang="zh-CN" altLang="en-US" dirty="0"/>
              <a:t>我们的匹萨店不符合这个原则</a:t>
            </a:r>
            <a:r>
              <a:rPr lang="en-US" altLang="zh-CN" dirty="0"/>
              <a:t>——</a:t>
            </a:r>
            <a:r>
              <a:rPr lang="zh-CN" altLang="en-US" dirty="0"/>
              <a:t>主要是</a:t>
            </a:r>
            <a:r>
              <a:rPr lang="zh-CN" altLang="en-US" dirty="0" smtClean="0"/>
              <a:t>“闭”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50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继续扩张的匹萨店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9" y="1125538"/>
            <a:ext cx="7633343" cy="5256212"/>
          </a:xfrm>
        </p:spPr>
        <p:txBody>
          <a:bodyPr/>
          <a:lstStyle/>
          <a:p>
            <a:r>
              <a:rPr lang="zh-CN" altLang="en-US" dirty="0" smtClean="0"/>
              <a:t>把创建</a:t>
            </a:r>
            <a:r>
              <a:rPr lang="en-US" altLang="zh-CN" dirty="0" smtClean="0"/>
              <a:t>pizza</a:t>
            </a:r>
            <a:r>
              <a:rPr lang="zh-CN" altLang="en-US" dirty="0" smtClean="0"/>
              <a:t>这个对象的部分包装起来</a:t>
            </a:r>
            <a:r>
              <a:rPr lang="en-US" altLang="zh-CN" dirty="0" smtClean="0"/>
              <a:t>……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44824"/>
            <a:ext cx="4427984" cy="397031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dirty="0" smtClean="0"/>
              <a:t>Pizza *</a:t>
            </a:r>
            <a:r>
              <a:rPr lang="en-US" altLang="zh-CN" dirty="0" err="1" smtClean="0"/>
              <a:t>orderPizza</a:t>
            </a:r>
            <a:r>
              <a:rPr lang="en-US" altLang="zh-CN" dirty="0" smtClean="0"/>
              <a:t>(string type) {</a:t>
            </a:r>
          </a:p>
          <a:p>
            <a:r>
              <a:rPr lang="en-US" altLang="zh-CN" dirty="0" smtClean="0"/>
              <a:t>    Pizza *pizza = 0;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C00000"/>
                </a:solidFill>
              </a:rPr>
              <a:t>if (type == "cheese") {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       pizza = new </a:t>
            </a:r>
            <a:r>
              <a:rPr lang="en-US" altLang="zh-CN" b="1" dirty="0" err="1">
                <a:solidFill>
                  <a:srgbClr val="C00000"/>
                </a:solidFill>
              </a:rPr>
              <a:t>CheesePizza</a:t>
            </a:r>
            <a:r>
              <a:rPr lang="en-US" altLang="zh-CN" b="1" dirty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} </a:t>
            </a:r>
            <a:r>
              <a:rPr lang="en-US" altLang="zh-CN" b="1" dirty="0">
                <a:solidFill>
                  <a:srgbClr val="C00000"/>
                </a:solidFill>
              </a:rPr>
              <a:t>else if (type == "veggie") {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       pizza = new </a:t>
            </a:r>
            <a:r>
              <a:rPr lang="en-US" altLang="zh-CN" b="1" dirty="0" err="1">
                <a:solidFill>
                  <a:srgbClr val="C00000"/>
                </a:solidFill>
              </a:rPr>
              <a:t>VeggiePizza</a:t>
            </a:r>
            <a:r>
              <a:rPr lang="en-US" altLang="zh-CN" b="1" dirty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   } //……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002060"/>
                </a:solidFill>
              </a:rPr>
              <a:t>    //cut, box, and sell</a:t>
            </a:r>
          </a:p>
          <a:p>
            <a:r>
              <a:rPr lang="en-US" altLang="zh-CN" b="1" dirty="0">
                <a:solidFill>
                  <a:srgbClr val="002060"/>
                </a:solidFill>
              </a:rPr>
              <a:t>    pizza-&gt;</a:t>
            </a:r>
            <a:r>
              <a:rPr lang="en-US" altLang="zh-CN" b="1" dirty="0" err="1">
                <a:solidFill>
                  <a:srgbClr val="002060"/>
                </a:solidFill>
              </a:rPr>
              <a:t>sellPizza</a:t>
            </a:r>
            <a:r>
              <a:rPr lang="en-US" altLang="zh-CN" b="1" dirty="0">
                <a:solidFill>
                  <a:srgbClr val="002060"/>
                </a:solidFill>
              </a:rPr>
              <a:t>(); 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return pizza;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827893"/>
            <a:ext cx="4536504" cy="4524315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dirty="0" smtClean="0"/>
              <a:t>Pizza *</a:t>
            </a:r>
            <a:r>
              <a:rPr lang="en-US" altLang="zh-CN" dirty="0" err="1" smtClean="0"/>
              <a:t>cookPizza</a:t>
            </a:r>
            <a:r>
              <a:rPr lang="en-US" altLang="zh-CN" dirty="0" smtClean="0"/>
              <a:t>(string type) {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</a:t>
            </a:r>
            <a:r>
              <a:rPr lang="en-US" altLang="zh-CN" dirty="0" smtClean="0"/>
              <a:t>Pizza *pizza = 0;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if (type == "cheese") {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    pizza = new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CheesePizza</a:t>
            </a:r>
            <a:r>
              <a:rPr lang="en-US" altLang="zh-CN" b="1" dirty="0" smtClean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//……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 return pizza;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smtClean="0"/>
              <a:t>Pizza *</a:t>
            </a:r>
            <a:r>
              <a:rPr lang="en-US" altLang="zh-CN" dirty="0" err="1" smtClean="0"/>
              <a:t>orderPizza</a:t>
            </a:r>
            <a:r>
              <a:rPr lang="en-US" altLang="zh-CN" dirty="0" smtClean="0"/>
              <a:t>(string type) {</a:t>
            </a:r>
          </a:p>
          <a:p>
            <a:r>
              <a:rPr lang="en-US" altLang="zh-CN" dirty="0" smtClean="0"/>
              <a:t>    Pizza *pizza =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cookPizza</a:t>
            </a:r>
            <a:r>
              <a:rPr lang="en-US" altLang="zh-CN" b="1" dirty="0" smtClean="0">
                <a:solidFill>
                  <a:srgbClr val="C00000"/>
                </a:solidFill>
              </a:rPr>
              <a:t>(type);</a:t>
            </a:r>
          </a:p>
          <a:p>
            <a:endParaRPr lang="en-US" altLang="zh-CN" dirty="0" smtClean="0"/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    //cut, box, and sell</a:t>
            </a:r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    pizza-&gt;</a:t>
            </a:r>
            <a:r>
              <a:rPr lang="en-US" altLang="zh-CN" b="1" dirty="0" err="1" smtClean="0">
                <a:solidFill>
                  <a:srgbClr val="002060"/>
                </a:solidFill>
              </a:rPr>
              <a:t>sellPizza</a:t>
            </a:r>
            <a:r>
              <a:rPr lang="en-US" altLang="zh-CN" b="1" dirty="0" smtClean="0">
                <a:solidFill>
                  <a:srgbClr val="002060"/>
                </a:solidFill>
              </a:rPr>
              <a:t>(); </a:t>
            </a:r>
          </a:p>
          <a:p>
            <a:endParaRPr lang="en-US" altLang="zh-CN" b="1" dirty="0">
              <a:solidFill>
                <a:srgbClr val="002060"/>
              </a:solidFill>
            </a:endParaRPr>
          </a:p>
          <a:p>
            <a:r>
              <a:rPr lang="en-US" altLang="zh-CN" dirty="0"/>
              <a:t>    return pizza;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6" name="右箭头 5"/>
          <p:cNvSpPr/>
          <p:nvPr/>
        </p:nvSpPr>
        <p:spPr>
          <a:xfrm>
            <a:off x="4147850" y="2636912"/>
            <a:ext cx="792088" cy="50405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59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对象的任务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8" y="1125538"/>
            <a:ext cx="8137400" cy="5256212"/>
          </a:xfrm>
        </p:spPr>
        <p:txBody>
          <a:bodyPr/>
          <a:lstStyle/>
          <a:p>
            <a:r>
              <a:rPr lang="zh-CN" altLang="en-US" dirty="0" smtClean="0"/>
              <a:t>面向对象编程的原则之三：</a:t>
            </a:r>
            <a:r>
              <a:rPr lang="zh-CN" altLang="en-US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将不同的任务交给不同的</a:t>
            </a:r>
            <a:r>
              <a:rPr lang="zh-CN" altLang="en-US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对象</a:t>
            </a:r>
          </a:p>
          <a:p>
            <a:pPr lvl="1"/>
            <a:r>
              <a:rPr lang="zh-CN" altLang="en-US" dirty="0" smtClean="0"/>
              <a:t>每个对象的功能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任务应该是单一的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所以，</a:t>
            </a:r>
            <a:r>
              <a:rPr lang="en-US" altLang="zh-CN" dirty="0" smtClean="0"/>
              <a:t>pizza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pizza cooker</a:t>
            </a:r>
            <a:r>
              <a:rPr lang="zh-CN" altLang="en-US" dirty="0" smtClean="0"/>
              <a:t>应该是两个不同的对象，一个是产品，另一个是产品的制造者；</a:t>
            </a:r>
            <a:r>
              <a:rPr lang="en-US" altLang="zh-CN" dirty="0" smtClean="0"/>
              <a:t>pizza cooker</a:t>
            </a:r>
            <a:r>
              <a:rPr lang="zh-CN" altLang="en-US" dirty="0" smtClean="0"/>
              <a:t>也不应该和主程序混在一起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043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继续扩张的匹萨店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9" y="1125538"/>
            <a:ext cx="7633343" cy="5256212"/>
          </a:xfrm>
        </p:spPr>
        <p:txBody>
          <a:bodyPr/>
          <a:lstStyle/>
          <a:p>
            <a:r>
              <a:rPr lang="zh-CN" altLang="en-US" dirty="0" smtClean="0"/>
              <a:t>包装，再进一步</a:t>
            </a:r>
            <a:r>
              <a:rPr lang="en-US" altLang="zh-CN" dirty="0" smtClean="0"/>
              <a:t>……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44824"/>
            <a:ext cx="4427984" cy="4524315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dirty="0" smtClean="0"/>
              <a:t>Pizza *</a:t>
            </a:r>
            <a:r>
              <a:rPr lang="en-US" altLang="zh-CN" dirty="0" err="1" smtClean="0"/>
              <a:t>cookPizza</a:t>
            </a:r>
            <a:r>
              <a:rPr lang="en-US" altLang="zh-CN" dirty="0" smtClean="0"/>
              <a:t>(string type) {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</a:t>
            </a:r>
            <a:r>
              <a:rPr lang="en-US" altLang="zh-CN" dirty="0" smtClean="0"/>
              <a:t>Pizza *pizza = 0;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if (type == "cheese") {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    pizza = new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CheesePizza</a:t>
            </a:r>
            <a:r>
              <a:rPr lang="en-US" altLang="zh-CN" b="1" dirty="0" smtClean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//……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return pizza;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Pizza *</a:t>
            </a:r>
            <a:r>
              <a:rPr lang="en-US" altLang="zh-CN" dirty="0" err="1" smtClean="0"/>
              <a:t>orderPizza</a:t>
            </a:r>
            <a:r>
              <a:rPr lang="en-US" altLang="zh-CN" dirty="0" smtClean="0"/>
              <a:t>(string type) {</a:t>
            </a:r>
          </a:p>
          <a:p>
            <a:r>
              <a:rPr lang="en-US" altLang="zh-CN" dirty="0" smtClean="0"/>
              <a:t>    Pizza *pizza =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cookPizza</a:t>
            </a:r>
            <a:r>
              <a:rPr lang="en-US" altLang="zh-CN" b="1" dirty="0" smtClean="0">
                <a:solidFill>
                  <a:srgbClr val="C00000"/>
                </a:solidFill>
              </a:rPr>
              <a:t>(type);</a:t>
            </a:r>
          </a:p>
          <a:p>
            <a:endParaRPr lang="en-US" altLang="zh-CN" dirty="0" smtClean="0"/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    //cut, box, and sell</a:t>
            </a:r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    pizza-&gt;</a:t>
            </a:r>
            <a:r>
              <a:rPr lang="en-US" altLang="zh-CN" b="1" dirty="0" err="1" smtClean="0">
                <a:solidFill>
                  <a:srgbClr val="002060"/>
                </a:solidFill>
              </a:rPr>
              <a:t>sellPizza</a:t>
            </a:r>
            <a:r>
              <a:rPr lang="en-US" altLang="zh-CN" b="1" dirty="0" smtClean="0">
                <a:solidFill>
                  <a:srgbClr val="002060"/>
                </a:solidFill>
              </a:rPr>
              <a:t>(); </a:t>
            </a:r>
          </a:p>
          <a:p>
            <a:endParaRPr lang="en-US" altLang="zh-CN" b="1" dirty="0" smtClean="0">
              <a:solidFill>
                <a:srgbClr val="002060"/>
              </a:solidFill>
            </a:endParaRPr>
          </a:p>
          <a:p>
            <a:r>
              <a:rPr lang="en-US" altLang="zh-CN" dirty="0" smtClean="0"/>
              <a:t>    return pizza;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1827893"/>
            <a:ext cx="4536504" cy="4524315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dirty="0" smtClean="0"/>
              <a:t>Pizza *</a:t>
            </a:r>
            <a:r>
              <a:rPr lang="en-US" altLang="zh-CN" dirty="0" err="1" smtClean="0"/>
              <a:t>PizzaCooker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cookPizza</a:t>
            </a:r>
            <a:r>
              <a:rPr lang="en-US" altLang="zh-CN" dirty="0" smtClean="0"/>
              <a:t>(string type) {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</a:t>
            </a:r>
            <a:r>
              <a:rPr lang="en-US" altLang="zh-CN" dirty="0" smtClean="0"/>
              <a:t>Pizza *pizza = 0;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if (type == "cheese") {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    pizza = new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CheesePizza</a:t>
            </a:r>
            <a:r>
              <a:rPr lang="en-US" altLang="zh-CN" b="1" dirty="0" smtClean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//……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 return pizza;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smtClean="0"/>
              <a:t>Pizza *</a:t>
            </a:r>
            <a:r>
              <a:rPr lang="en-US" altLang="zh-CN" dirty="0" err="1" smtClean="0"/>
              <a:t>orderPizza</a:t>
            </a:r>
            <a:r>
              <a:rPr lang="en-US" altLang="zh-CN" dirty="0" smtClean="0"/>
              <a:t>(string type) {</a:t>
            </a:r>
          </a:p>
          <a:p>
            <a:r>
              <a:rPr lang="en-US" altLang="zh-CN" dirty="0" smtClean="0"/>
              <a:t>    </a:t>
            </a:r>
            <a:r>
              <a:rPr lang="en-US" altLang="zh-CN" b="1" dirty="0" err="1">
                <a:solidFill>
                  <a:srgbClr val="C00000"/>
                </a:solidFill>
              </a:rPr>
              <a:t>PizzaCooker</a:t>
            </a:r>
            <a:r>
              <a:rPr lang="en-US" altLang="zh-CN" b="1" dirty="0">
                <a:solidFill>
                  <a:srgbClr val="C00000"/>
                </a:solidFill>
              </a:rPr>
              <a:t> *cooker = new </a:t>
            </a:r>
            <a:r>
              <a:rPr lang="en-US" altLang="zh-CN" b="1" dirty="0" err="1">
                <a:solidFill>
                  <a:srgbClr val="C00000"/>
                </a:solidFill>
              </a:rPr>
              <a:t>PizzaCooker</a:t>
            </a:r>
            <a:r>
              <a:rPr lang="en-US" altLang="zh-CN" b="1" dirty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   Pizza *pizza = cooker -&gt; </a:t>
            </a:r>
            <a:r>
              <a:rPr lang="en-US" altLang="zh-CN" b="1" dirty="0" err="1">
                <a:solidFill>
                  <a:srgbClr val="C00000"/>
                </a:solidFill>
              </a:rPr>
              <a:t>cookPizza</a:t>
            </a:r>
            <a:r>
              <a:rPr lang="en-US" altLang="zh-CN" b="1" dirty="0">
                <a:solidFill>
                  <a:srgbClr val="C00000"/>
                </a:solidFill>
              </a:rPr>
              <a:t>(type);</a:t>
            </a:r>
          </a:p>
          <a:p>
            <a:r>
              <a:rPr lang="en-US" altLang="zh-CN" dirty="0" smtClean="0"/>
              <a:t>    </a:t>
            </a:r>
            <a:r>
              <a:rPr lang="en-US" altLang="zh-CN" b="1" dirty="0" smtClean="0">
                <a:solidFill>
                  <a:srgbClr val="002060"/>
                </a:solidFill>
              </a:rPr>
              <a:t>pizza-&gt;</a:t>
            </a:r>
            <a:r>
              <a:rPr lang="en-US" altLang="zh-CN" b="1" dirty="0" err="1" smtClean="0">
                <a:solidFill>
                  <a:srgbClr val="002060"/>
                </a:solidFill>
              </a:rPr>
              <a:t>sellPizza</a:t>
            </a:r>
            <a:r>
              <a:rPr lang="en-US" altLang="zh-CN" b="1" dirty="0" smtClean="0">
                <a:solidFill>
                  <a:srgbClr val="002060"/>
                </a:solidFill>
              </a:rPr>
              <a:t>();</a:t>
            </a:r>
            <a:endParaRPr lang="en-US" altLang="zh-CN" dirty="0" smtClean="0"/>
          </a:p>
          <a:p>
            <a:r>
              <a:rPr lang="en-US" altLang="zh-CN" dirty="0" smtClean="0"/>
              <a:t>//……</a:t>
            </a:r>
          </a:p>
        </p:txBody>
      </p:sp>
      <p:sp>
        <p:nvSpPr>
          <p:cNvPr id="6" name="右箭头 5"/>
          <p:cNvSpPr/>
          <p:nvPr/>
        </p:nvSpPr>
        <p:spPr>
          <a:xfrm>
            <a:off x="4147850" y="2636912"/>
            <a:ext cx="792088" cy="50405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 rot="20364296">
            <a:off x="1339252" y="2373139"/>
            <a:ext cx="6768664" cy="1938992"/>
          </a:xfrm>
          <a:prstGeom prst="rect">
            <a:avLst/>
          </a:prstGeom>
          <a:solidFill>
            <a:schemeClr val="accent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FF0000"/>
                </a:solidFill>
              </a:rPr>
              <a:t>简单工厂（</a:t>
            </a:r>
            <a:r>
              <a:rPr lang="en-US" altLang="zh-CN" sz="6000" dirty="0" smtClean="0">
                <a:solidFill>
                  <a:srgbClr val="FF0000"/>
                </a:solidFill>
              </a:rPr>
              <a:t>Simple Factory</a:t>
            </a:r>
            <a:r>
              <a:rPr lang="zh-CN" altLang="en-US" sz="6000" dirty="0" smtClean="0">
                <a:solidFill>
                  <a:srgbClr val="FF0000"/>
                </a:solidFill>
              </a:rPr>
              <a:t>）模式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87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简单工厂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8" y="1125538"/>
            <a:ext cx="8137400" cy="5256212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简单工厂模式（</a:t>
            </a:r>
            <a:r>
              <a:rPr lang="en-US" altLang="zh-CN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Simple Factory</a:t>
            </a:r>
            <a:r>
              <a:rPr lang="zh-CN" altLang="en-US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  <a:p>
            <a:pPr lvl="1"/>
            <a:r>
              <a:rPr lang="zh-CN" altLang="en-US" dirty="0" smtClean="0"/>
              <a:t>存在某个抽象类“产品”，这个抽象类“产品”有一系列的子类作为其实现，不同子类有不同的特点（比如实现细节上的差异）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由一个工厂类负责“制造”这些产品，“制造”过程中可能需要一些参数来确定制造产品的实现（子类）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在我们的例子中，</a:t>
            </a:r>
            <a:r>
              <a:rPr lang="en-US" altLang="zh-CN" dirty="0" smtClean="0"/>
              <a:t>Pizza</a:t>
            </a:r>
            <a:r>
              <a:rPr lang="zh-CN" altLang="en-US" dirty="0" smtClean="0"/>
              <a:t>是抽象的“产品”，</a:t>
            </a:r>
            <a:r>
              <a:rPr lang="en-US" altLang="zh-CN" dirty="0" err="1" smtClean="0"/>
              <a:t>CheesePizza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VeggiePizza</a:t>
            </a:r>
            <a:r>
              <a:rPr lang="zh-CN" altLang="en-US" dirty="0" smtClean="0"/>
              <a:t>是这个“产品”的不同实现（子类），</a:t>
            </a:r>
            <a:r>
              <a:rPr lang="en-US" altLang="zh-CN" dirty="0" err="1" smtClean="0"/>
              <a:t>PizzaCooker</a:t>
            </a:r>
            <a:r>
              <a:rPr lang="zh-CN" altLang="en-US" dirty="0" smtClean="0"/>
              <a:t>是这个“产品”的“工厂”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0461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简单工厂模式的类图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05" t="10100" r="1551" b="10760"/>
          <a:stretch/>
        </p:blipFill>
        <p:spPr bwMode="auto">
          <a:xfrm>
            <a:off x="611560" y="764704"/>
            <a:ext cx="8062287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27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简单工厂模式下的匹萨店（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9" y="1125538"/>
            <a:ext cx="7057279" cy="1363875"/>
          </a:xfrm>
        </p:spPr>
        <p:txBody>
          <a:bodyPr/>
          <a:lstStyle/>
          <a:p>
            <a:r>
              <a:rPr lang="zh-CN" altLang="en-US" dirty="0" smtClean="0"/>
              <a:t>我们来看看简单工厂模式下的匹萨店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555776" y="2574196"/>
            <a:ext cx="4488132" cy="2585323"/>
            <a:chOff x="11860" y="2489413"/>
            <a:chExt cx="4488132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11860" y="2489413"/>
              <a:ext cx="4488132" cy="2585323"/>
            </a:xfrm>
            <a:prstGeom prst="rect">
              <a:avLst/>
            </a:prstGeom>
            <a:noFill/>
            <a:ln w="317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rgbClr val="006666"/>
                  </a:solidFill>
                  <a:latin typeface="Letter Gothic" pitchFamily="49" charset="0"/>
                  <a:cs typeface="Courier New" pitchFamily="49" charset="0"/>
                </a:defRPr>
              </a:lvl1pPr>
            </a:lstStyle>
            <a:p>
              <a:r>
                <a:rPr lang="en-US" altLang="zh-CN" dirty="0"/>
                <a:t>#</a:t>
              </a:r>
              <a:r>
                <a:rPr lang="en-US" altLang="zh-CN" dirty="0" err="1"/>
                <a:t>ifndef</a:t>
              </a:r>
              <a:r>
                <a:rPr lang="en-US" altLang="zh-CN" dirty="0"/>
                <a:t> __PIZZA__</a:t>
              </a:r>
            </a:p>
            <a:p>
              <a:r>
                <a:rPr lang="en-US" altLang="zh-CN" dirty="0"/>
                <a:t>#define __PIZZA__</a:t>
              </a:r>
            </a:p>
            <a:p>
              <a:endParaRPr lang="en-US" altLang="zh-CN" dirty="0" smtClean="0"/>
            </a:p>
            <a:p>
              <a:r>
                <a:rPr lang="en-US" altLang="zh-CN" dirty="0" smtClean="0"/>
                <a:t>class Pizza {</a:t>
              </a:r>
            </a:p>
            <a:p>
              <a:r>
                <a:rPr lang="en-US" altLang="zh-CN" dirty="0"/>
                <a:t>	</a:t>
              </a:r>
              <a:r>
                <a:rPr lang="en-US" altLang="zh-CN" dirty="0" smtClean="0"/>
                <a:t>//cut, box and sell pizza</a:t>
              </a:r>
            </a:p>
            <a:p>
              <a:r>
                <a:rPr lang="en-US" altLang="zh-CN" b="1" dirty="0">
                  <a:solidFill>
                    <a:srgbClr val="C00000"/>
                  </a:solidFill>
                </a:rPr>
                <a:t>	</a:t>
              </a:r>
              <a:r>
                <a:rPr lang="en-US" altLang="zh-CN" b="1" dirty="0" smtClean="0">
                  <a:solidFill>
                    <a:srgbClr val="C00000"/>
                  </a:solidFill>
                </a:rPr>
                <a:t>virtual void </a:t>
              </a:r>
              <a:r>
                <a:rPr lang="en-US" altLang="zh-CN" b="1" dirty="0" err="1" smtClean="0">
                  <a:solidFill>
                    <a:srgbClr val="C00000"/>
                  </a:solidFill>
                </a:rPr>
                <a:t>sellPizza</a:t>
              </a:r>
              <a:r>
                <a:rPr lang="en-US" altLang="zh-CN" b="1" dirty="0" smtClean="0">
                  <a:solidFill>
                    <a:srgbClr val="C00000"/>
                  </a:solidFill>
                </a:rPr>
                <a:t>() = 0;</a:t>
              </a:r>
              <a:endParaRPr lang="en-US" altLang="zh-CN" b="1" dirty="0">
                <a:solidFill>
                  <a:srgbClr val="C00000"/>
                </a:solidFill>
              </a:endParaRPr>
            </a:p>
            <a:p>
              <a:r>
                <a:rPr lang="en-US" altLang="zh-CN" dirty="0" smtClean="0"/>
                <a:t>};</a:t>
              </a:r>
              <a:endParaRPr lang="en-US" altLang="zh-CN" dirty="0"/>
            </a:p>
            <a:p>
              <a:endParaRPr lang="en-US" altLang="zh-CN" dirty="0" smtClean="0"/>
            </a:p>
            <a:p>
              <a:r>
                <a:rPr lang="en-US" altLang="zh-CN" dirty="0"/>
                <a:t>#</a:t>
              </a:r>
              <a:r>
                <a:rPr lang="en-US" altLang="zh-CN" dirty="0" err="1"/>
                <a:t>endif</a:t>
              </a:r>
              <a:endParaRPr lang="en-US" altLang="zh-CN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31840" y="2489413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 err="1" smtClean="0">
                  <a:solidFill>
                    <a:srgbClr val="FF0000"/>
                  </a:solidFill>
                </a:rPr>
                <a:t>Pizza.h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288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用一个图来表示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115" b="4115"/>
          <a:stretch/>
        </p:blipFill>
        <p:spPr bwMode="auto">
          <a:xfrm>
            <a:off x="1295635" y="2015262"/>
            <a:ext cx="6658131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27784" y="5282044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UML</a:t>
            </a:r>
            <a:r>
              <a:rPr lang="zh-CN" altLang="en-US" sz="3600" b="1" dirty="0"/>
              <a:t>类</a:t>
            </a:r>
            <a:r>
              <a:rPr lang="zh-CN" altLang="en-US" sz="3600" b="1" dirty="0" smtClean="0"/>
              <a:t>图</a:t>
            </a:r>
            <a:endParaRPr lang="zh-CN" altLang="en-US" sz="36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791580" y="2015262"/>
            <a:ext cx="3168352" cy="2827476"/>
            <a:chOff x="935596" y="1314346"/>
            <a:chExt cx="3168352" cy="2827476"/>
          </a:xfrm>
        </p:grpSpPr>
        <p:sp>
          <p:nvSpPr>
            <p:cNvPr id="4" name="矩形 3"/>
            <p:cNvSpPr/>
            <p:nvPr/>
          </p:nvSpPr>
          <p:spPr>
            <a:xfrm>
              <a:off x="1439651" y="1314346"/>
              <a:ext cx="2664297" cy="2592288"/>
            </a:xfrm>
            <a:prstGeom prst="rect">
              <a:avLst/>
            </a:prstGeom>
            <a:noFill/>
            <a:ln w="41275" cap="rnd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35596" y="3618602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</a:rPr>
                <a:t>类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线形标注 1(带强调线) 6"/>
          <p:cNvSpPr/>
          <p:nvPr/>
        </p:nvSpPr>
        <p:spPr>
          <a:xfrm>
            <a:off x="4366509" y="1918801"/>
            <a:ext cx="1584176" cy="504056"/>
          </a:xfrm>
          <a:prstGeom prst="accentCallout1">
            <a:avLst>
              <a:gd name="adj1" fmla="val 52113"/>
              <a:gd name="adj2" fmla="val 21523"/>
              <a:gd name="adj3" fmla="val 97904"/>
              <a:gd name="adj4" fmla="val -115294"/>
            </a:avLst>
          </a:prstGeom>
          <a:noFill/>
          <a:ln w="38100">
            <a:solidFill>
              <a:srgbClr val="C0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类名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线形标注 1(带强调线) 11"/>
          <p:cNvSpPr/>
          <p:nvPr/>
        </p:nvSpPr>
        <p:spPr>
          <a:xfrm>
            <a:off x="5436096" y="4404664"/>
            <a:ext cx="3240360" cy="504056"/>
          </a:xfrm>
          <a:prstGeom prst="accentCallout1">
            <a:avLst>
              <a:gd name="adj1" fmla="val 37517"/>
              <a:gd name="adj2" fmla="val -7848"/>
              <a:gd name="adj3" fmla="val -79334"/>
              <a:gd name="adj4" fmla="val -57180"/>
            </a:avLst>
          </a:prstGeom>
          <a:noFill/>
          <a:ln w="38100">
            <a:solidFill>
              <a:srgbClr val="C0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属性（成员变量）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线形标注 1(带强调线) 12"/>
          <p:cNvSpPr/>
          <p:nvPr/>
        </p:nvSpPr>
        <p:spPr>
          <a:xfrm>
            <a:off x="5436096" y="3625860"/>
            <a:ext cx="3240360" cy="504056"/>
          </a:xfrm>
          <a:prstGeom prst="accentCallout1">
            <a:avLst>
              <a:gd name="adj1" fmla="val 37517"/>
              <a:gd name="adj2" fmla="val -7848"/>
              <a:gd name="adj3" fmla="val -79334"/>
              <a:gd name="adj4" fmla="val -57180"/>
            </a:avLst>
          </a:prstGeom>
          <a:noFill/>
          <a:ln w="38100">
            <a:solidFill>
              <a:srgbClr val="C0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方法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（成员函数）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线形标注 1(带强调线) 13"/>
          <p:cNvSpPr/>
          <p:nvPr/>
        </p:nvSpPr>
        <p:spPr>
          <a:xfrm>
            <a:off x="7056276" y="1414745"/>
            <a:ext cx="2087724" cy="504056"/>
          </a:xfrm>
          <a:prstGeom prst="accentCallout1">
            <a:avLst>
              <a:gd name="adj1" fmla="val 81305"/>
              <a:gd name="adj2" fmla="val 2724"/>
              <a:gd name="adj3" fmla="val 268887"/>
              <a:gd name="adj4" fmla="val -51139"/>
            </a:avLst>
          </a:prstGeom>
          <a:noFill/>
          <a:ln w="38100">
            <a:solidFill>
              <a:srgbClr val="C0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方法的实现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32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2" grpId="0" animBg="1"/>
      <p:bldP spid="13" grpId="0" animBg="1"/>
      <p:bldP spid="1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8496300" cy="792163"/>
          </a:xfrm>
        </p:spPr>
        <p:txBody>
          <a:bodyPr/>
          <a:lstStyle/>
          <a:p>
            <a:r>
              <a:rPr lang="zh-CN" altLang="en-US" dirty="0"/>
              <a:t>简单工厂模式下的匹萨店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83868" y="1519915"/>
            <a:ext cx="4344116" cy="4524315"/>
            <a:chOff x="4715926" y="1519916"/>
            <a:chExt cx="4488132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4715926" y="1519916"/>
              <a:ext cx="4488132" cy="4524315"/>
            </a:xfrm>
            <a:prstGeom prst="rect">
              <a:avLst/>
            </a:prstGeom>
            <a:noFill/>
            <a:ln w="317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rgbClr val="006666"/>
                  </a:solidFill>
                  <a:latin typeface="Letter Gothic" pitchFamily="49" charset="0"/>
                  <a:cs typeface="Courier New" pitchFamily="49" charset="0"/>
                </a:defRPr>
              </a:lvl1pPr>
            </a:lstStyle>
            <a:p>
              <a:r>
                <a:rPr lang="en-US" altLang="zh-CN" dirty="0"/>
                <a:t>#</a:t>
              </a:r>
              <a:r>
                <a:rPr lang="en-US" altLang="zh-CN" dirty="0" err="1"/>
                <a:t>ifndef</a:t>
              </a:r>
              <a:r>
                <a:rPr lang="en-US" altLang="zh-CN" dirty="0"/>
                <a:t> __CHEESE_PIZZA__</a:t>
              </a:r>
            </a:p>
            <a:p>
              <a:r>
                <a:rPr lang="en-US" altLang="zh-CN" dirty="0"/>
                <a:t>#define __CHEESE_PIZZA__</a:t>
              </a:r>
            </a:p>
            <a:p>
              <a:r>
                <a:rPr lang="en-US" altLang="zh-CN" dirty="0"/>
                <a:t>#include &lt;</a:t>
              </a:r>
              <a:r>
                <a:rPr lang="en-US" altLang="zh-CN" dirty="0" err="1"/>
                <a:t>iostream</a:t>
              </a:r>
              <a:r>
                <a:rPr lang="en-US" altLang="zh-CN" dirty="0"/>
                <a:t>&gt;</a:t>
              </a:r>
            </a:p>
            <a:p>
              <a:r>
                <a:rPr lang="en-US" altLang="zh-CN" dirty="0"/>
                <a:t>#include "</a:t>
              </a:r>
              <a:r>
                <a:rPr lang="en-US" altLang="zh-CN" dirty="0" err="1"/>
                <a:t>Pizza.h</a:t>
              </a:r>
              <a:r>
                <a:rPr lang="en-US" altLang="zh-CN" dirty="0"/>
                <a:t>"</a:t>
              </a:r>
            </a:p>
            <a:p>
              <a:endParaRPr lang="en-US" altLang="zh-CN" dirty="0"/>
            </a:p>
            <a:p>
              <a:r>
                <a:rPr lang="en-US" altLang="zh-CN" dirty="0"/>
                <a:t>using namespace </a:t>
              </a:r>
              <a:r>
                <a:rPr lang="en-US" altLang="zh-CN" dirty="0" err="1"/>
                <a:t>std</a:t>
              </a:r>
              <a:r>
                <a:rPr lang="en-US" altLang="zh-CN" dirty="0"/>
                <a:t>;</a:t>
              </a:r>
            </a:p>
            <a:p>
              <a:endParaRPr lang="en-US" altLang="zh-CN" dirty="0"/>
            </a:p>
            <a:p>
              <a:r>
                <a:rPr lang="en-US" altLang="zh-CN" dirty="0"/>
                <a:t>class </a:t>
              </a:r>
              <a:r>
                <a:rPr lang="en-US" altLang="zh-CN" dirty="0" err="1"/>
                <a:t>CheesePizza</a:t>
              </a:r>
              <a:r>
                <a:rPr lang="en-US" altLang="zh-CN" dirty="0"/>
                <a:t> : public Pizza {</a:t>
              </a:r>
            </a:p>
            <a:p>
              <a:r>
                <a:rPr lang="en-US" altLang="zh-CN" dirty="0"/>
                <a:t>public:</a:t>
              </a:r>
            </a:p>
            <a:p>
              <a:r>
                <a:rPr lang="en-US" altLang="zh-CN" dirty="0"/>
                <a:t>  void </a:t>
              </a:r>
              <a:r>
                <a:rPr lang="en-US" altLang="zh-CN" dirty="0" err="1"/>
                <a:t>sellPizza</a:t>
              </a:r>
              <a:r>
                <a:rPr lang="en-US" altLang="zh-CN" dirty="0"/>
                <a:t>()</a:t>
              </a:r>
            </a:p>
            <a:p>
              <a:r>
                <a:rPr lang="en-US" altLang="zh-CN" dirty="0"/>
                <a:t>  {</a:t>
              </a:r>
            </a:p>
            <a:p>
              <a:r>
                <a:rPr lang="en-US" altLang="zh-CN" b="1" dirty="0">
                  <a:solidFill>
                    <a:srgbClr val="C00000"/>
                  </a:solidFill>
                </a:rPr>
                <a:t>    </a:t>
              </a:r>
              <a:r>
                <a:rPr lang="en-US" altLang="zh-CN" b="1" dirty="0" err="1">
                  <a:solidFill>
                    <a:srgbClr val="C00000"/>
                  </a:solidFill>
                </a:rPr>
                <a:t>cout</a:t>
              </a:r>
              <a:r>
                <a:rPr lang="en-US" altLang="zh-CN" b="1" dirty="0">
                  <a:solidFill>
                    <a:srgbClr val="C00000"/>
                  </a:solidFill>
                </a:rPr>
                <a:t> &lt;&lt; </a:t>
              </a:r>
              <a:r>
                <a:rPr lang="en-US" altLang="zh-CN" b="1" dirty="0" smtClean="0">
                  <a:solidFill>
                    <a:srgbClr val="C00000"/>
                  </a:solidFill>
                </a:rPr>
                <a:t>"</a:t>
              </a:r>
              <a:r>
                <a:rPr lang="en-US" altLang="zh-CN" b="1" dirty="0" err="1" smtClean="0">
                  <a:solidFill>
                    <a:srgbClr val="C00000"/>
                  </a:solidFill>
                </a:rPr>
                <a:t>CheesePizza</a:t>
              </a:r>
              <a:r>
                <a:rPr lang="en-US" altLang="zh-CN" b="1" dirty="0">
                  <a:solidFill>
                    <a:srgbClr val="C00000"/>
                  </a:solidFill>
                </a:rPr>
                <a:t>" &lt;&lt; </a:t>
              </a:r>
              <a:r>
                <a:rPr lang="en-US" altLang="zh-CN" b="1" dirty="0" err="1">
                  <a:solidFill>
                    <a:srgbClr val="C00000"/>
                  </a:solidFill>
                </a:rPr>
                <a:t>endl</a:t>
              </a:r>
              <a:r>
                <a:rPr lang="en-US" altLang="zh-CN" b="1" dirty="0">
                  <a:solidFill>
                    <a:srgbClr val="C00000"/>
                  </a:solidFill>
                </a:rPr>
                <a:t>;</a:t>
              </a:r>
            </a:p>
            <a:p>
              <a:r>
                <a:rPr lang="en-US" altLang="zh-CN" dirty="0"/>
                <a:t>  }</a:t>
              </a:r>
            </a:p>
            <a:p>
              <a:r>
                <a:rPr lang="en-US" altLang="zh-CN" dirty="0"/>
                <a:t>};</a:t>
              </a:r>
            </a:p>
            <a:p>
              <a:endParaRPr lang="en-US" altLang="zh-CN" dirty="0"/>
            </a:p>
            <a:p>
              <a:r>
                <a:rPr lang="en-US" altLang="zh-CN" dirty="0"/>
                <a:t>#</a:t>
              </a:r>
              <a:r>
                <a:rPr lang="en-US" altLang="zh-CN" dirty="0" err="1"/>
                <a:t>endif</a:t>
              </a:r>
              <a:endParaRPr lang="en-US" altLang="zh-CN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69783" y="1519916"/>
              <a:ext cx="1830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 err="1" smtClean="0">
                  <a:solidFill>
                    <a:srgbClr val="FF0000"/>
                  </a:solidFill>
                </a:rPr>
                <a:t>CheesePizza.h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572000" y="1519915"/>
            <a:ext cx="4488132" cy="4524315"/>
            <a:chOff x="4637312" y="1519916"/>
            <a:chExt cx="4488132" cy="4524315"/>
          </a:xfrm>
        </p:grpSpPr>
        <p:sp>
          <p:nvSpPr>
            <p:cNvPr id="12" name="TextBox 11"/>
            <p:cNvSpPr txBox="1"/>
            <p:nvPr/>
          </p:nvSpPr>
          <p:spPr>
            <a:xfrm>
              <a:off x="4637312" y="1519916"/>
              <a:ext cx="4488132" cy="4524315"/>
            </a:xfrm>
            <a:prstGeom prst="rect">
              <a:avLst/>
            </a:prstGeom>
            <a:noFill/>
            <a:ln w="317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rgbClr val="006666"/>
                  </a:solidFill>
                  <a:latin typeface="Letter Gothic" pitchFamily="49" charset="0"/>
                  <a:cs typeface="Courier New" pitchFamily="49" charset="0"/>
                </a:defRPr>
              </a:lvl1pPr>
            </a:lstStyle>
            <a:p>
              <a:r>
                <a:rPr lang="en-US" altLang="zh-CN" dirty="0" smtClean="0"/>
                <a:t>#</a:t>
              </a:r>
              <a:r>
                <a:rPr lang="en-US" altLang="zh-CN" dirty="0" err="1" smtClean="0"/>
                <a:t>ifndef</a:t>
              </a:r>
              <a:r>
                <a:rPr lang="en-US" altLang="zh-CN" dirty="0" smtClean="0"/>
                <a:t> __VEGGIE_PIZZA__</a:t>
              </a:r>
            </a:p>
            <a:p>
              <a:r>
                <a:rPr lang="en-US" altLang="zh-CN" dirty="0" smtClean="0"/>
                <a:t>#define __VEGGIE_PIZZA__</a:t>
              </a:r>
            </a:p>
            <a:p>
              <a:r>
                <a:rPr lang="en-US" altLang="zh-CN" dirty="0" smtClean="0"/>
                <a:t>#include &lt;</a:t>
              </a:r>
              <a:r>
                <a:rPr lang="en-US" altLang="zh-CN" dirty="0" err="1" smtClean="0"/>
                <a:t>iostream</a:t>
              </a:r>
              <a:r>
                <a:rPr lang="en-US" altLang="zh-CN" dirty="0" smtClean="0"/>
                <a:t>&gt;</a:t>
              </a:r>
            </a:p>
            <a:p>
              <a:r>
                <a:rPr lang="en-US" altLang="zh-CN" dirty="0" smtClean="0"/>
                <a:t>#include "</a:t>
              </a:r>
              <a:r>
                <a:rPr lang="en-US" altLang="zh-CN" dirty="0" err="1" smtClean="0"/>
                <a:t>Pizza.h</a:t>
              </a:r>
              <a:r>
                <a:rPr lang="en-US" altLang="zh-CN" dirty="0" smtClean="0"/>
                <a:t>"</a:t>
              </a:r>
            </a:p>
            <a:p>
              <a:endParaRPr lang="en-US" altLang="zh-CN" dirty="0" smtClean="0"/>
            </a:p>
            <a:p>
              <a:r>
                <a:rPr lang="en-US" altLang="zh-CN" dirty="0" smtClean="0"/>
                <a:t>using namespace </a:t>
              </a:r>
              <a:r>
                <a:rPr lang="en-US" altLang="zh-CN" dirty="0" err="1" smtClean="0"/>
                <a:t>std</a:t>
              </a:r>
              <a:r>
                <a:rPr lang="en-US" altLang="zh-CN" dirty="0" smtClean="0"/>
                <a:t>;</a:t>
              </a:r>
            </a:p>
            <a:p>
              <a:endParaRPr lang="en-US" altLang="zh-CN" dirty="0" smtClean="0"/>
            </a:p>
            <a:p>
              <a:r>
                <a:rPr lang="en-US" altLang="zh-CN" dirty="0" smtClean="0"/>
                <a:t>class </a:t>
              </a:r>
              <a:r>
                <a:rPr lang="en-US" altLang="zh-CN" dirty="0" err="1" smtClean="0"/>
                <a:t>VeggiePizza</a:t>
              </a:r>
              <a:r>
                <a:rPr lang="en-US" altLang="zh-CN" dirty="0" smtClean="0"/>
                <a:t> : public Pizza {</a:t>
              </a:r>
            </a:p>
            <a:p>
              <a:r>
                <a:rPr lang="en-US" altLang="zh-CN" dirty="0" smtClean="0"/>
                <a:t>public:</a:t>
              </a:r>
            </a:p>
            <a:p>
              <a:r>
                <a:rPr lang="en-US" altLang="zh-CN" dirty="0" smtClean="0"/>
                <a:t>  void </a:t>
              </a:r>
              <a:r>
                <a:rPr lang="en-US" altLang="zh-CN" dirty="0" err="1" smtClean="0"/>
                <a:t>sellPizza</a:t>
              </a:r>
              <a:r>
                <a:rPr lang="en-US" altLang="zh-CN" dirty="0" smtClean="0"/>
                <a:t>()</a:t>
              </a:r>
            </a:p>
            <a:p>
              <a:r>
                <a:rPr lang="en-US" altLang="zh-CN" dirty="0" smtClean="0"/>
                <a:t>  {</a:t>
              </a:r>
            </a:p>
            <a:p>
              <a:r>
                <a:rPr lang="en-US" altLang="zh-CN" b="1" dirty="0" smtClean="0">
                  <a:solidFill>
                    <a:srgbClr val="C00000"/>
                  </a:solidFill>
                </a:rPr>
                <a:t>    </a:t>
              </a:r>
              <a:r>
                <a:rPr lang="en-US" altLang="zh-CN" b="1" dirty="0" err="1" smtClean="0">
                  <a:solidFill>
                    <a:srgbClr val="C00000"/>
                  </a:solidFill>
                </a:rPr>
                <a:t>cout</a:t>
              </a:r>
              <a:r>
                <a:rPr lang="en-US" altLang="zh-CN" b="1" dirty="0" smtClean="0">
                  <a:solidFill>
                    <a:srgbClr val="C00000"/>
                  </a:solidFill>
                </a:rPr>
                <a:t> &lt;&lt; "</a:t>
              </a:r>
              <a:r>
                <a:rPr lang="en-US" altLang="zh-CN" b="1" dirty="0" err="1" smtClean="0">
                  <a:solidFill>
                    <a:srgbClr val="C00000"/>
                  </a:solidFill>
                </a:rPr>
                <a:t>VeggiePizza</a:t>
              </a:r>
              <a:r>
                <a:rPr lang="en-US" altLang="zh-CN" b="1" dirty="0" smtClean="0">
                  <a:solidFill>
                    <a:srgbClr val="C00000"/>
                  </a:solidFill>
                </a:rPr>
                <a:t>" &lt;&lt; </a:t>
              </a:r>
              <a:r>
                <a:rPr lang="en-US" altLang="zh-CN" b="1" dirty="0" err="1" smtClean="0">
                  <a:solidFill>
                    <a:srgbClr val="C00000"/>
                  </a:solidFill>
                </a:rPr>
                <a:t>endl</a:t>
              </a:r>
              <a:r>
                <a:rPr lang="en-US" altLang="zh-CN" b="1" dirty="0" smtClean="0">
                  <a:solidFill>
                    <a:srgbClr val="C00000"/>
                  </a:solidFill>
                </a:rPr>
                <a:t>;</a:t>
              </a:r>
            </a:p>
            <a:p>
              <a:r>
                <a:rPr lang="en-US" altLang="zh-CN" dirty="0" smtClean="0"/>
                <a:t>  }</a:t>
              </a:r>
            </a:p>
            <a:p>
              <a:r>
                <a:rPr lang="en-US" altLang="zh-CN" dirty="0" smtClean="0"/>
                <a:t>};</a:t>
              </a:r>
            </a:p>
            <a:p>
              <a:endParaRPr lang="en-US" altLang="zh-CN" dirty="0" smtClean="0"/>
            </a:p>
            <a:p>
              <a:r>
                <a:rPr lang="en-US" altLang="zh-CN" dirty="0" smtClean="0"/>
                <a:t>#</a:t>
              </a:r>
              <a:r>
                <a:rPr lang="en-US" altLang="zh-CN" dirty="0" err="1" smtClean="0"/>
                <a:t>endif</a:t>
              </a:r>
              <a:endParaRPr lang="en-US" altLang="zh-CN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80312" y="1519916"/>
              <a:ext cx="172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 err="1" smtClean="0">
                  <a:solidFill>
                    <a:srgbClr val="FF0000"/>
                  </a:solidFill>
                </a:rPr>
                <a:t>VeggiePizza.h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58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8496300" cy="792163"/>
          </a:xfrm>
        </p:spPr>
        <p:txBody>
          <a:bodyPr/>
          <a:lstStyle/>
          <a:p>
            <a:r>
              <a:rPr lang="zh-CN" altLang="en-US" dirty="0"/>
              <a:t>简单工厂模式下的匹萨店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766" y="1519915"/>
            <a:ext cx="4530234" cy="480131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dirty="0" smtClean="0"/>
              <a:t>#</a:t>
            </a:r>
            <a:r>
              <a:rPr lang="en-US" altLang="zh-CN" dirty="0" err="1" smtClean="0"/>
              <a:t>ifndef</a:t>
            </a:r>
            <a:r>
              <a:rPr lang="en-US" altLang="zh-CN" dirty="0" smtClean="0"/>
              <a:t> __SIMPLE_PIZZA_FACTORY__</a:t>
            </a:r>
          </a:p>
          <a:p>
            <a:r>
              <a:rPr lang="en-US" altLang="zh-CN" dirty="0" smtClean="0"/>
              <a:t>#define __SIMPLE_PIZZA_FACTORY__</a:t>
            </a:r>
          </a:p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#include "</a:t>
            </a:r>
            <a:r>
              <a:rPr lang="en-US" altLang="zh-CN" dirty="0" err="1" smtClean="0"/>
              <a:t>Pizza.h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#include "</a:t>
            </a:r>
            <a:r>
              <a:rPr lang="en-US" altLang="zh-CN" dirty="0" err="1" smtClean="0"/>
              <a:t>CheesePizza.h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#include "</a:t>
            </a:r>
            <a:r>
              <a:rPr lang="en-US" altLang="zh-CN" dirty="0" err="1" smtClean="0"/>
              <a:t>VeggiePizza.h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using namespace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b="1" dirty="0" err="1" smtClean="0">
                <a:solidFill>
                  <a:srgbClr val="C00000"/>
                </a:solidFill>
              </a:rPr>
              <a:t>enum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PizzaType</a:t>
            </a:r>
            <a:r>
              <a:rPr lang="en-US" altLang="zh-CN" b="1" dirty="0" smtClean="0">
                <a:solidFill>
                  <a:srgbClr val="C00000"/>
                </a:solidFill>
              </a:rPr>
              <a:t> {CHEESE, VEGGIE};</a:t>
            </a:r>
          </a:p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SimplePizzaFactory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public:</a:t>
            </a:r>
          </a:p>
          <a:p>
            <a:r>
              <a:rPr lang="en-US" altLang="zh-CN" dirty="0" smtClean="0"/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Pizza*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createPizza</a:t>
            </a:r>
            <a:r>
              <a:rPr lang="en-US" altLang="zh-CN" b="1" dirty="0" smtClean="0">
                <a:solidFill>
                  <a:srgbClr val="C00000"/>
                </a:solidFill>
              </a:rPr>
              <a:t>(</a:t>
            </a:r>
            <a:r>
              <a:rPr lang="en-US" altLang="zh-CN" b="1" dirty="0" err="1" smtClean="0">
                <a:solidFill>
                  <a:srgbClr val="C00000"/>
                </a:solidFill>
              </a:rPr>
              <a:t>PizzaType</a:t>
            </a:r>
            <a:r>
              <a:rPr lang="en-US" altLang="zh-CN" b="1" dirty="0" smtClean="0">
                <a:solidFill>
                  <a:srgbClr val="C00000"/>
                </a:solidFill>
              </a:rPr>
              <a:t> type) 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Pizza *pizza = 0;</a:t>
            </a:r>
          </a:p>
          <a:p>
            <a:r>
              <a:rPr lang="en-US" altLang="zh-CN" dirty="0" smtClean="0"/>
              <a:t>    </a:t>
            </a:r>
            <a:r>
              <a:rPr lang="en-US" altLang="zh-CN" b="1" dirty="0" smtClean="0">
                <a:solidFill>
                  <a:srgbClr val="C00000"/>
                </a:solidFill>
              </a:rPr>
              <a:t>switch (type) {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  case CHEESE: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    pizza = new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CheesePizza</a:t>
            </a:r>
            <a:r>
              <a:rPr lang="en-US" altLang="zh-CN" b="1" dirty="0" smtClean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    break;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20372" y="1519915"/>
            <a:ext cx="4488132" cy="3693319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dirty="0" smtClean="0"/>
              <a:t>      </a:t>
            </a:r>
            <a:r>
              <a:rPr lang="en-US" altLang="zh-CN" b="1" dirty="0" smtClean="0">
                <a:solidFill>
                  <a:srgbClr val="C00000"/>
                </a:solidFill>
              </a:rPr>
              <a:t>case VEGGIE: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    pizza = new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VeggiePizza</a:t>
            </a:r>
            <a:r>
              <a:rPr lang="en-US" altLang="zh-CN" b="1" dirty="0" smtClean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    break;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  //……</a:t>
            </a:r>
          </a:p>
          <a:p>
            <a:r>
              <a:rPr lang="en-US" altLang="zh-CN" dirty="0" smtClean="0"/>
              <a:t>      default: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cerr</a:t>
            </a:r>
            <a:r>
              <a:rPr lang="en-US" altLang="zh-CN" dirty="0" smtClean="0"/>
              <a:t> &lt;&lt; "Unknown Pizza Type"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exit(-1);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return pizza;</a:t>
            </a:r>
          </a:p>
          <a:p>
            <a:r>
              <a:rPr lang="en-US" altLang="zh-CN" dirty="0" smtClean="0"/>
              <a:t>  }};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en-US" altLang="zh-CN" dirty="0" err="1" smtClean="0"/>
              <a:t>endif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13" name="TextBox 12"/>
          <p:cNvSpPr txBox="1"/>
          <p:nvPr/>
        </p:nvSpPr>
        <p:spPr>
          <a:xfrm>
            <a:off x="3275856" y="1150583"/>
            <a:ext cx="244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 smtClean="0">
                <a:solidFill>
                  <a:srgbClr val="FF0000"/>
                </a:solidFill>
              </a:rPr>
              <a:t>SimplePizzaFactory.h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35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8496300" cy="792163"/>
          </a:xfrm>
        </p:spPr>
        <p:txBody>
          <a:bodyPr/>
          <a:lstStyle/>
          <a:p>
            <a:r>
              <a:rPr lang="zh-CN" altLang="en-US" dirty="0"/>
              <a:t>简单工厂模式下的匹萨店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109057"/>
            <a:ext cx="8778706" cy="5632311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dirty="0" smtClean="0"/>
              <a:t>#</a:t>
            </a:r>
            <a:r>
              <a:rPr lang="en-US" altLang="zh-CN" dirty="0" err="1" smtClean="0"/>
              <a:t>ifndef</a:t>
            </a:r>
            <a:r>
              <a:rPr lang="en-US" altLang="zh-CN" dirty="0" smtClean="0"/>
              <a:t> __PIZZA_STORE__</a:t>
            </a:r>
          </a:p>
          <a:p>
            <a:r>
              <a:rPr lang="en-US" altLang="zh-CN" dirty="0" smtClean="0"/>
              <a:t>#define __PIZZA_STORE__</a:t>
            </a:r>
          </a:p>
          <a:p>
            <a:r>
              <a:rPr lang="en-US" altLang="zh-CN" dirty="0" smtClean="0"/>
              <a:t>#include "</a:t>
            </a:r>
            <a:r>
              <a:rPr lang="en-US" altLang="zh-CN" dirty="0" err="1" smtClean="0"/>
              <a:t>Pizza.h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#include "</a:t>
            </a:r>
            <a:r>
              <a:rPr lang="en-US" altLang="zh-CN" dirty="0" err="1" smtClean="0"/>
              <a:t>SimplePizzaFactory.h</a:t>
            </a:r>
            <a:r>
              <a:rPr lang="en-US" altLang="zh-CN" dirty="0" smtClean="0"/>
              <a:t>"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//client class </a:t>
            </a:r>
            <a:r>
              <a:rPr lang="en-US" altLang="zh-CN" dirty="0" err="1" smtClean="0"/>
              <a:t>PBStore</a:t>
            </a:r>
            <a:r>
              <a:rPr lang="en-US" altLang="zh-CN" dirty="0" smtClean="0"/>
              <a:t> is decoupled from instantiation and concrete classes</a:t>
            </a:r>
          </a:p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PizzaStore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SimplePizzaFactory</a:t>
            </a:r>
            <a:r>
              <a:rPr lang="en-US" altLang="zh-CN" b="1" dirty="0" smtClean="0">
                <a:solidFill>
                  <a:srgbClr val="C00000"/>
                </a:solidFill>
              </a:rPr>
              <a:t> *</a:t>
            </a:r>
            <a:r>
              <a:rPr lang="en-US" altLang="zh-CN" b="1" dirty="0" err="1" smtClean="0">
                <a:solidFill>
                  <a:srgbClr val="C00000"/>
                </a:solidFill>
              </a:rPr>
              <a:t>m_factory</a:t>
            </a:r>
            <a:r>
              <a:rPr lang="en-US" altLang="zh-CN" b="1" dirty="0" smtClean="0">
                <a:solidFill>
                  <a:srgbClr val="C00000"/>
                </a:solidFill>
              </a:rPr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public: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PizzaStore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SimplePizzaFactory</a:t>
            </a:r>
            <a:r>
              <a:rPr lang="en-US" altLang="zh-CN" dirty="0" smtClean="0"/>
              <a:t>* factory) : </a:t>
            </a:r>
            <a:r>
              <a:rPr lang="en-US" altLang="zh-CN" dirty="0" err="1" smtClean="0"/>
              <a:t>m_factory</a:t>
            </a:r>
            <a:r>
              <a:rPr lang="en-US" altLang="zh-CN" dirty="0" smtClean="0"/>
              <a:t>(factory) {}</a:t>
            </a:r>
          </a:p>
          <a:p>
            <a:endParaRPr lang="en-US" altLang="zh-CN" dirty="0" smtClean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Pizza *</a:t>
            </a:r>
            <a:r>
              <a:rPr lang="en-US" altLang="zh-CN" b="1" dirty="0" err="1" smtClean="0">
                <a:solidFill>
                  <a:srgbClr val="C00000"/>
                </a:solidFill>
              </a:rPr>
              <a:t>orderPizza</a:t>
            </a:r>
            <a:r>
              <a:rPr lang="en-US" altLang="zh-CN" b="1" dirty="0" smtClean="0">
                <a:solidFill>
                  <a:srgbClr val="C00000"/>
                </a:solidFill>
              </a:rPr>
              <a:t>(</a:t>
            </a:r>
            <a:r>
              <a:rPr lang="en-US" altLang="zh-CN" b="1" dirty="0" err="1" smtClean="0">
                <a:solidFill>
                  <a:srgbClr val="C00000"/>
                </a:solidFill>
              </a:rPr>
              <a:t>PizzaType</a:t>
            </a:r>
            <a:r>
              <a:rPr lang="en-US" altLang="zh-CN" b="1" dirty="0" smtClean="0">
                <a:solidFill>
                  <a:srgbClr val="C00000"/>
                </a:solidFill>
              </a:rPr>
              <a:t> type) {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Pizza *pizza =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m_factory</a:t>
            </a:r>
            <a:r>
              <a:rPr lang="en-US" altLang="zh-CN" b="1" dirty="0" smtClean="0">
                <a:solidFill>
                  <a:srgbClr val="C00000"/>
                </a:solidFill>
              </a:rPr>
              <a:t>-&gt;</a:t>
            </a:r>
            <a:r>
              <a:rPr lang="en-US" altLang="zh-CN" b="1" dirty="0" err="1" smtClean="0">
                <a:solidFill>
                  <a:srgbClr val="C00000"/>
                </a:solidFill>
              </a:rPr>
              <a:t>createPizza</a:t>
            </a:r>
            <a:r>
              <a:rPr lang="en-US" altLang="zh-CN" b="1" dirty="0" smtClean="0">
                <a:solidFill>
                  <a:srgbClr val="C00000"/>
                </a:solidFill>
              </a:rPr>
              <a:t>(type);</a:t>
            </a:r>
          </a:p>
          <a:p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pizza-&gt;</a:t>
            </a:r>
            <a:r>
              <a:rPr lang="en-US" altLang="zh-CN" b="1" dirty="0" err="1" smtClean="0">
                <a:solidFill>
                  <a:srgbClr val="C00000"/>
                </a:solidFill>
              </a:rPr>
              <a:t>sellPizza</a:t>
            </a:r>
            <a:r>
              <a:rPr lang="en-US" altLang="zh-CN" b="1" dirty="0" smtClean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return pizza;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}</a:t>
            </a:r>
          </a:p>
          <a:p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#</a:t>
            </a:r>
            <a:r>
              <a:rPr lang="en-US" altLang="zh-CN" dirty="0" err="1" smtClean="0"/>
              <a:t>endif</a:t>
            </a:r>
            <a:endParaRPr lang="en-US" altLang="zh-CN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372201" y="1150583"/>
            <a:ext cx="244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 smtClean="0">
                <a:solidFill>
                  <a:srgbClr val="FF0000"/>
                </a:solidFill>
              </a:rPr>
              <a:t>PizzaStore.h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2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8496300" cy="792163"/>
          </a:xfrm>
        </p:spPr>
        <p:txBody>
          <a:bodyPr/>
          <a:lstStyle/>
          <a:p>
            <a:r>
              <a:rPr lang="zh-CN" altLang="en-US" dirty="0"/>
              <a:t>简单工厂模式下的匹萨店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109057"/>
            <a:ext cx="8778706" cy="480131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dirty="0" smtClean="0"/>
              <a:t>#include "</a:t>
            </a:r>
            <a:r>
              <a:rPr lang="en-US" altLang="zh-CN" dirty="0" err="1" smtClean="0"/>
              <a:t>PizzaStore.h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#include "</a:t>
            </a:r>
            <a:r>
              <a:rPr lang="en-US" altLang="zh-CN" dirty="0" err="1" smtClean="0"/>
              <a:t>SimplePizzaFactory.h</a:t>
            </a:r>
            <a:r>
              <a:rPr lang="en-US" altLang="zh-CN" dirty="0" smtClean="0"/>
              <a:t>"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 {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SimplePizzaFactory</a:t>
            </a:r>
            <a:r>
              <a:rPr lang="en-US" altLang="zh-CN" b="1" dirty="0" smtClean="0">
                <a:solidFill>
                  <a:srgbClr val="C00000"/>
                </a:solidFill>
              </a:rPr>
              <a:t> *factory = new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SimplePizzaFactory</a:t>
            </a:r>
            <a:r>
              <a:rPr lang="en-US" altLang="zh-CN" b="1" dirty="0" smtClean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PizzaStore</a:t>
            </a:r>
            <a:r>
              <a:rPr lang="en-US" altLang="zh-CN" b="1" dirty="0" smtClean="0">
                <a:solidFill>
                  <a:srgbClr val="C00000"/>
                </a:solidFill>
              </a:rPr>
              <a:t> *store = new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PizzaStore</a:t>
            </a:r>
            <a:r>
              <a:rPr lang="en-US" altLang="zh-CN" b="1" dirty="0" smtClean="0">
                <a:solidFill>
                  <a:srgbClr val="C00000"/>
                </a:solidFill>
              </a:rPr>
              <a:t>(factory);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Pizza *pizza = store-&gt;</a:t>
            </a:r>
            <a:r>
              <a:rPr lang="en-US" altLang="zh-CN" b="1" dirty="0" err="1" smtClean="0">
                <a:solidFill>
                  <a:srgbClr val="C00000"/>
                </a:solidFill>
              </a:rPr>
              <a:t>orderPizza</a:t>
            </a:r>
            <a:r>
              <a:rPr lang="en-US" altLang="zh-CN" b="1" dirty="0" smtClean="0">
                <a:solidFill>
                  <a:srgbClr val="C00000"/>
                </a:solidFill>
              </a:rPr>
              <a:t>(CHEESE);</a:t>
            </a:r>
          </a:p>
          <a:p>
            <a:r>
              <a:rPr lang="en-US" altLang="zh-CN" dirty="0" smtClean="0"/>
              <a:t>  delete pizza;</a:t>
            </a:r>
          </a:p>
          <a:p>
            <a:endParaRPr lang="en-US" altLang="zh-CN" dirty="0" smtClean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pizza = store-&gt;</a:t>
            </a:r>
            <a:r>
              <a:rPr lang="en-US" altLang="zh-CN" b="1" dirty="0" err="1" smtClean="0">
                <a:solidFill>
                  <a:srgbClr val="C00000"/>
                </a:solidFill>
              </a:rPr>
              <a:t>orderPizza</a:t>
            </a:r>
            <a:r>
              <a:rPr lang="en-US" altLang="zh-CN" b="1" dirty="0" smtClean="0">
                <a:solidFill>
                  <a:srgbClr val="C00000"/>
                </a:solidFill>
              </a:rPr>
              <a:t>(VEGGIE);</a:t>
            </a:r>
          </a:p>
          <a:p>
            <a:r>
              <a:rPr lang="en-US" altLang="zh-CN" dirty="0" smtClean="0"/>
              <a:t>  delete pizza;</a:t>
            </a:r>
          </a:p>
          <a:p>
            <a:r>
              <a:rPr lang="en-US" altLang="zh-CN" dirty="0" smtClean="0"/>
              <a:t>  delete factory;</a:t>
            </a:r>
          </a:p>
          <a:p>
            <a:r>
              <a:rPr lang="en-US" altLang="zh-CN" dirty="0" smtClean="0"/>
              <a:t>  delete store;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return 0;</a:t>
            </a:r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72201" y="1150583"/>
            <a:ext cx="244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rgbClr val="FF0000"/>
                </a:solidFill>
              </a:rPr>
              <a:t>Main.cpp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43438" y="4252913"/>
            <a:ext cx="3744912" cy="1128712"/>
            <a:chOff x="4643438" y="4252913"/>
            <a:chExt cx="3744912" cy="1128712"/>
          </a:xfrm>
        </p:grpSpPr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4643438" y="4675188"/>
              <a:ext cx="3744912" cy="706437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tabLst>
                  <a:tab pos="357188" algn="l"/>
                </a:tabLst>
                <a:defRPr sz="1600" b="1">
                  <a:solidFill>
                    <a:schemeClr val="tx2"/>
                  </a:solidFill>
                  <a:latin typeface="Lucida Console" pitchFamily="49" charset="0"/>
                  <a:ea typeface="黑体" pitchFamily="49" charset="-122"/>
                </a:defRPr>
              </a:lvl1pPr>
              <a:lvl2pPr marL="742950" indent="-285750" eaLnBrk="0" hangingPunct="0">
                <a:tabLst>
                  <a:tab pos="357188" algn="l"/>
                </a:tabLst>
                <a:defRPr sz="1600" b="1">
                  <a:solidFill>
                    <a:schemeClr val="tx2"/>
                  </a:solidFill>
                  <a:latin typeface="Lucida Console" pitchFamily="49" charset="0"/>
                  <a:ea typeface="黑体" pitchFamily="49" charset="-122"/>
                </a:defRPr>
              </a:lvl2pPr>
              <a:lvl3pPr marL="1143000" indent="-228600" eaLnBrk="0" hangingPunct="0">
                <a:tabLst>
                  <a:tab pos="357188" algn="l"/>
                </a:tabLst>
                <a:defRPr sz="1600" b="1">
                  <a:solidFill>
                    <a:schemeClr val="tx2"/>
                  </a:solidFill>
                  <a:latin typeface="Lucida Console" pitchFamily="49" charset="0"/>
                  <a:ea typeface="黑体" pitchFamily="49" charset="-122"/>
                </a:defRPr>
              </a:lvl3pPr>
              <a:lvl4pPr marL="1600200" indent="-228600" eaLnBrk="0" hangingPunct="0">
                <a:tabLst>
                  <a:tab pos="357188" algn="l"/>
                </a:tabLst>
                <a:defRPr sz="1600" b="1">
                  <a:solidFill>
                    <a:schemeClr val="tx2"/>
                  </a:solidFill>
                  <a:latin typeface="Lucida Console" pitchFamily="49" charset="0"/>
                  <a:ea typeface="黑体" pitchFamily="49" charset="-122"/>
                </a:defRPr>
              </a:lvl4pPr>
              <a:lvl5pPr marL="2057400" indent="-228600" eaLnBrk="0" hangingPunct="0">
                <a:tabLst>
                  <a:tab pos="357188" algn="l"/>
                </a:tabLst>
                <a:defRPr sz="1600" b="1">
                  <a:solidFill>
                    <a:schemeClr val="tx2"/>
                  </a:solidFill>
                  <a:latin typeface="Lucida Console" pitchFamily="49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7188" algn="l"/>
                </a:tabLst>
                <a:defRPr sz="1600" b="1">
                  <a:solidFill>
                    <a:schemeClr val="tx2"/>
                  </a:solidFill>
                  <a:latin typeface="Lucida Console" pitchFamily="49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7188" algn="l"/>
                </a:tabLst>
                <a:defRPr sz="1600" b="1">
                  <a:solidFill>
                    <a:schemeClr val="tx2"/>
                  </a:solidFill>
                  <a:latin typeface="Lucida Console" pitchFamily="49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7188" algn="l"/>
                </a:tabLst>
                <a:defRPr sz="1600" b="1">
                  <a:solidFill>
                    <a:schemeClr val="tx2"/>
                  </a:solidFill>
                  <a:latin typeface="Lucida Console" pitchFamily="49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7188" algn="l"/>
                </a:tabLst>
                <a:defRPr sz="1600" b="1">
                  <a:solidFill>
                    <a:schemeClr val="tx2"/>
                  </a:solidFill>
                  <a:latin typeface="Lucida Console" pitchFamily="49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it-IT" altLang="zh-CN" sz="2000" dirty="0">
                  <a:solidFill>
                    <a:srgbClr val="00B050"/>
                  </a:solidFill>
                  <a:latin typeface="Arial" charset="0"/>
                  <a:ea typeface="宋体" charset="-122"/>
                  <a:cs typeface="Times New Roman" pitchFamily="18" charset="0"/>
                </a:rPr>
                <a:t>Sell a CheesePizza</a:t>
              </a:r>
            </a:p>
            <a:p>
              <a:pPr eaLnBrk="1" hangingPunct="1"/>
              <a:r>
                <a:rPr lang="it-IT" altLang="zh-CN" sz="2000" dirty="0">
                  <a:solidFill>
                    <a:srgbClr val="00B050"/>
                  </a:solidFill>
                  <a:latin typeface="Arial" charset="0"/>
                  <a:ea typeface="宋体" charset="-122"/>
                  <a:cs typeface="Times New Roman" pitchFamily="18" charset="0"/>
                </a:rPr>
                <a:t>Sell a VeggiePizza</a:t>
              </a:r>
              <a:endParaRPr lang="en-US" altLang="zh-CN" sz="2000" dirty="0">
                <a:solidFill>
                  <a:srgbClr val="00B050"/>
                </a:solidFill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5867400" y="4252913"/>
              <a:ext cx="15128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2"/>
                  </a:solidFill>
                  <a:latin typeface="Lucida Console" pitchFamily="49" charset="0"/>
                  <a:ea typeface="黑体" pitchFamily="49" charset="-122"/>
                </a:defRPr>
              </a:lvl1pPr>
              <a:lvl2pPr marL="742950" indent="-285750" eaLnBrk="0" hangingPunct="0">
                <a:defRPr sz="1600" b="1">
                  <a:solidFill>
                    <a:schemeClr val="tx2"/>
                  </a:solidFill>
                  <a:latin typeface="Lucida Console" pitchFamily="49" charset="0"/>
                  <a:ea typeface="黑体" pitchFamily="49" charset="-122"/>
                </a:defRPr>
              </a:lvl2pPr>
              <a:lvl3pPr marL="1143000" indent="-228600" eaLnBrk="0" hangingPunct="0">
                <a:defRPr sz="1600" b="1">
                  <a:solidFill>
                    <a:schemeClr val="tx2"/>
                  </a:solidFill>
                  <a:latin typeface="Lucida Console" pitchFamily="49" charset="0"/>
                  <a:ea typeface="黑体" pitchFamily="49" charset="-122"/>
                </a:defRPr>
              </a:lvl3pPr>
              <a:lvl4pPr marL="1600200" indent="-228600" eaLnBrk="0" hangingPunct="0">
                <a:defRPr sz="1600" b="1">
                  <a:solidFill>
                    <a:schemeClr val="tx2"/>
                  </a:solidFill>
                  <a:latin typeface="Lucida Console" pitchFamily="49" charset="0"/>
                  <a:ea typeface="黑体" pitchFamily="49" charset="-122"/>
                </a:defRPr>
              </a:lvl4pPr>
              <a:lvl5pPr marL="2057400" indent="-228600" eaLnBrk="0" hangingPunct="0">
                <a:defRPr sz="1600" b="1">
                  <a:solidFill>
                    <a:schemeClr val="tx2"/>
                  </a:solidFill>
                  <a:latin typeface="Lucida Console" pitchFamily="49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2"/>
                  </a:solidFill>
                  <a:latin typeface="Lucida Console" pitchFamily="49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2"/>
                  </a:solidFill>
                  <a:latin typeface="Lucida Console" pitchFamily="49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2"/>
                  </a:solidFill>
                  <a:latin typeface="Lucida Console" pitchFamily="49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2"/>
                  </a:solidFill>
                  <a:latin typeface="Lucida Console" pitchFamily="49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B050"/>
                  </a:solidFill>
                  <a:latin typeface="Arial" charset="0"/>
                  <a:ea typeface="宋体" charset="-122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431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文档查看器的改进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用简单工厂一样能够改进我们的文档查看器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9512" y="1762938"/>
            <a:ext cx="8778706" cy="397031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DocumentViewer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SimpleDocViewerFactory</a:t>
            </a:r>
            <a:r>
              <a:rPr lang="en-US" altLang="zh-CN" b="1" dirty="0" smtClean="0">
                <a:solidFill>
                  <a:srgbClr val="C00000"/>
                </a:solidFill>
              </a:rPr>
              <a:t> *</a:t>
            </a:r>
            <a:r>
              <a:rPr lang="en-US" altLang="zh-CN" b="1" dirty="0" err="1" smtClean="0">
                <a:solidFill>
                  <a:srgbClr val="C00000"/>
                </a:solidFill>
              </a:rPr>
              <a:t>m_factory</a:t>
            </a:r>
            <a:r>
              <a:rPr lang="en-US" altLang="zh-CN" b="1" dirty="0" smtClean="0">
                <a:solidFill>
                  <a:srgbClr val="C00000"/>
                </a:solidFill>
              </a:rPr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public: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DocumentViewer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SimpleDocViewerFactory</a:t>
            </a:r>
            <a:r>
              <a:rPr lang="en-US" altLang="zh-CN" dirty="0" smtClean="0"/>
              <a:t> * factory) : </a:t>
            </a:r>
            <a:r>
              <a:rPr lang="en-US" altLang="zh-CN" dirty="0" err="1" smtClean="0"/>
              <a:t>m_factory</a:t>
            </a:r>
            <a:r>
              <a:rPr lang="en-US" altLang="zh-CN" dirty="0" smtClean="0"/>
              <a:t>(factory) {}</a:t>
            </a:r>
          </a:p>
          <a:p>
            <a:endParaRPr lang="en-US" altLang="zh-CN" dirty="0" smtClean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DocView</a:t>
            </a:r>
            <a:r>
              <a:rPr lang="en-US" altLang="zh-CN" b="1" dirty="0" smtClean="0">
                <a:solidFill>
                  <a:srgbClr val="C00000"/>
                </a:solidFill>
              </a:rPr>
              <a:t> *</a:t>
            </a:r>
            <a:r>
              <a:rPr lang="en-US" altLang="zh-CN" b="1" dirty="0" err="1" smtClean="0">
                <a:solidFill>
                  <a:srgbClr val="C00000"/>
                </a:solidFill>
              </a:rPr>
              <a:t>viewDocument</a:t>
            </a:r>
            <a:r>
              <a:rPr lang="en-US" altLang="zh-CN" b="1" dirty="0" smtClean="0">
                <a:solidFill>
                  <a:srgbClr val="C00000"/>
                </a:solidFill>
              </a:rPr>
              <a:t>(string type) {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DocView</a:t>
            </a:r>
            <a:r>
              <a:rPr lang="en-US" altLang="zh-CN" b="1" dirty="0" smtClean="0">
                <a:solidFill>
                  <a:srgbClr val="C00000"/>
                </a:solidFill>
              </a:rPr>
              <a:t> *</a:t>
            </a:r>
            <a:r>
              <a:rPr lang="en-US" altLang="zh-CN" b="1" dirty="0" err="1" smtClean="0">
                <a:solidFill>
                  <a:srgbClr val="C00000"/>
                </a:solidFill>
              </a:rPr>
              <a:t>docView</a:t>
            </a:r>
            <a:r>
              <a:rPr lang="en-US" altLang="zh-CN" b="1" dirty="0" smtClean="0">
                <a:solidFill>
                  <a:srgbClr val="C00000"/>
                </a:solidFill>
              </a:rPr>
              <a:t> =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m_factory</a:t>
            </a:r>
            <a:r>
              <a:rPr lang="en-US" altLang="zh-CN" b="1" dirty="0" smtClean="0">
                <a:solidFill>
                  <a:srgbClr val="C00000"/>
                </a:solidFill>
              </a:rPr>
              <a:t>-&gt;</a:t>
            </a:r>
            <a:r>
              <a:rPr lang="en-US" altLang="zh-CN" b="1" dirty="0" err="1" smtClean="0">
                <a:solidFill>
                  <a:srgbClr val="C00000"/>
                </a:solidFill>
              </a:rPr>
              <a:t>createDocView</a:t>
            </a:r>
            <a:r>
              <a:rPr lang="en-US" altLang="zh-CN" b="1" dirty="0" smtClean="0">
                <a:solidFill>
                  <a:srgbClr val="C00000"/>
                </a:solidFill>
              </a:rPr>
              <a:t>(type);</a:t>
            </a:r>
          </a:p>
          <a:p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docView</a:t>
            </a:r>
            <a:r>
              <a:rPr lang="en-US" altLang="zh-CN" b="1" dirty="0" smtClean="0">
                <a:solidFill>
                  <a:srgbClr val="C00000"/>
                </a:solidFill>
              </a:rPr>
              <a:t> -&gt;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viewDocument</a:t>
            </a:r>
            <a:r>
              <a:rPr lang="en-US" altLang="zh-CN" b="1" dirty="0" smtClean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return 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docView</a:t>
            </a:r>
            <a:r>
              <a:rPr lang="en-US" altLang="zh-CN" b="1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}</a:t>
            </a:r>
          </a:p>
          <a:p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#</a:t>
            </a:r>
            <a:r>
              <a:rPr lang="en-US" altLang="zh-CN" dirty="0" err="1" smtClean="0"/>
              <a:t>endif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0623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简单工厂与“开</a:t>
            </a:r>
            <a:r>
              <a:rPr lang="en-US" altLang="zh-CN" dirty="0" smtClean="0"/>
              <a:t>-</a:t>
            </a:r>
            <a:r>
              <a:rPr lang="zh-CN" altLang="en-US" dirty="0" smtClean="0"/>
              <a:t>闭”原则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那么，简单工厂模式符合“开</a:t>
            </a:r>
            <a:r>
              <a:rPr lang="en-US" altLang="zh-CN" dirty="0" smtClean="0"/>
              <a:t>-</a:t>
            </a:r>
            <a:r>
              <a:rPr lang="zh-CN" altLang="en-US" dirty="0" smtClean="0"/>
              <a:t>闭”原则了吗？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" t="5602" r="25314" b="14438"/>
          <a:stretch/>
        </p:blipFill>
        <p:spPr bwMode="auto">
          <a:xfrm>
            <a:off x="4644008" y="1725930"/>
            <a:ext cx="2808312" cy="4469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82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本节课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什么是设计模式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几种设计模式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单件模式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适配器模式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策略模式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简单工厂模式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面向对象程序设计的几个原则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针对接口而不是针对实现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“开”</a:t>
            </a:r>
            <a:r>
              <a:rPr lang="en-US" altLang="zh-CN" dirty="0" smtClean="0"/>
              <a:t>-</a:t>
            </a:r>
            <a:r>
              <a:rPr lang="zh-CN" altLang="en-US" dirty="0" smtClean="0"/>
              <a:t>“闭”原则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将不同的任务交给不同的对象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196751"/>
            <a:ext cx="4896544" cy="3261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631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什么是设计模式？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9" y="1125538"/>
            <a:ext cx="3168848" cy="5256212"/>
          </a:xfrm>
        </p:spPr>
        <p:txBody>
          <a:bodyPr/>
          <a:lstStyle/>
          <a:p>
            <a:r>
              <a:rPr lang="zh-CN" altLang="en-US" dirty="0"/>
              <a:t>我们看到了一种“单件”的解决方案，它可以适用于类似的所有</a:t>
            </a:r>
            <a:r>
              <a:rPr lang="zh-CN" altLang="en-US" dirty="0" smtClean="0"/>
              <a:t>需求</a:t>
            </a:r>
            <a:endParaRPr lang="en-US" altLang="zh-CN" dirty="0" smtClean="0"/>
          </a:p>
          <a:p>
            <a:r>
              <a:rPr lang="zh-CN" altLang="en-US" dirty="0" smtClean="0"/>
              <a:t>还记得我们小学的时候是怎么写作文的吗？</a:t>
            </a:r>
            <a:endParaRPr lang="en-US" altLang="zh-CN" dirty="0" smtClean="0"/>
          </a:p>
          <a:p>
            <a:r>
              <a:rPr lang="zh-CN" altLang="en-US" dirty="0" smtClean="0"/>
              <a:t>其实不光小学生作文可以这么写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2656"/>
            <a:ext cx="4265916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80382"/>
            <a:ext cx="3024336" cy="483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070" y="3429000"/>
            <a:ext cx="4762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 rot="20364296">
            <a:off x="1187623" y="2828835"/>
            <a:ext cx="6840760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rgbClr val="FF0000"/>
                </a:solidFill>
              </a:rPr>
              <a:t>这就是设计模式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43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24744"/>
            <a:ext cx="352839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适配器模式（</a:t>
            </a:r>
            <a:r>
              <a:rPr lang="en-US" altLang="zh-CN" dirty="0" smtClean="0"/>
              <a:t>Adapter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66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从一道作业题开始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9" y="1125538"/>
            <a:ext cx="7777359" cy="5256212"/>
          </a:xfrm>
        </p:spPr>
        <p:txBody>
          <a:bodyPr/>
          <a:lstStyle/>
          <a:p>
            <a:r>
              <a:rPr lang="zh-CN" altLang="zh-CN" dirty="0"/>
              <a:t>为</a:t>
            </a:r>
            <a:r>
              <a:rPr lang="en-US" altLang="zh-CN" dirty="0"/>
              <a:t>C++</a:t>
            </a:r>
            <a:r>
              <a:rPr lang="zh-CN" altLang="zh-CN" dirty="0"/>
              <a:t>语言添加一种新的类型——</a:t>
            </a:r>
            <a:r>
              <a:rPr lang="zh-CN" altLang="zh-CN" dirty="0" smtClean="0"/>
              <a:t>栈，</a:t>
            </a:r>
            <a:r>
              <a:rPr lang="zh-CN" altLang="zh-CN" dirty="0"/>
              <a:t>它象数组一样，用它定义的变量（对象）能组织多个同类型的数据，但遵循的元素访问规则却有所不同，是“先进后出”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61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inghua-template-purple-theme2">
  <a:themeElements>
    <a:clrScheme name="TH-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905C9A"/>
      </a:accent2>
      <a:accent3>
        <a:srgbClr val="FFFFFF"/>
      </a:accent3>
      <a:accent4>
        <a:srgbClr val="000000"/>
      </a:accent4>
      <a:accent5>
        <a:srgbClr val="793A89"/>
      </a:accent5>
      <a:accent6>
        <a:srgbClr val="2D2D8A"/>
      </a:accent6>
      <a:hlink>
        <a:srgbClr val="009999"/>
      </a:hlink>
      <a:folHlink>
        <a:srgbClr val="99CC00"/>
      </a:folHlink>
    </a:clrScheme>
    <a:fontScheme name="tsinghua-template-purple-theme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singhua-template-purple-them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-template-purple-theme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-template-purple-theme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-template-purple-theme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-template-purple-theme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-template-purple-theme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1147</TotalTime>
  <Words>4829</Words>
  <Application>Microsoft Office PowerPoint</Application>
  <PresentationFormat>全屏显示(4:3)</PresentationFormat>
  <Paragraphs>1195</Paragraphs>
  <Slides>66</Slides>
  <Notes>57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67" baseType="lpstr">
      <vt:lpstr>tsinghua-template-purple-theme2</vt:lpstr>
      <vt:lpstr>设计模式初探</vt:lpstr>
      <vt:lpstr>从对象的创建开始</vt:lpstr>
      <vt:lpstr>第一个例子</vt:lpstr>
      <vt:lpstr>单件（Singleton）</vt:lpstr>
      <vt:lpstr>更加严格的实现</vt:lpstr>
      <vt:lpstr>用一个图来表示</vt:lpstr>
      <vt:lpstr>什么是设计模式？</vt:lpstr>
      <vt:lpstr>适配器模式（Adapter）</vt:lpstr>
      <vt:lpstr>从一道作业题开始</vt:lpstr>
      <vt:lpstr>实现（1）</vt:lpstr>
      <vt:lpstr>实现（2）</vt:lpstr>
      <vt:lpstr>如果我们注意到STL</vt:lpstr>
      <vt:lpstr>STL实现</vt:lpstr>
      <vt:lpstr>测试我们的程序……</vt:lpstr>
      <vt:lpstr>我们来回顾一下</vt:lpstr>
      <vt:lpstr>形象地</vt:lpstr>
      <vt:lpstr>或者</vt:lpstr>
      <vt:lpstr>什么是Adapter？</vt:lpstr>
      <vt:lpstr>Adapter模式</vt:lpstr>
      <vt:lpstr>另外一个例子</vt:lpstr>
      <vt:lpstr>视图输出的例子（续）</vt:lpstr>
      <vt:lpstr>问题出现了</vt:lpstr>
      <vt:lpstr>使用对象适配器</vt:lpstr>
      <vt:lpstr>Adapter模式的另外一种实现</vt:lpstr>
      <vt:lpstr>使用类适配器适配视图输出的例子</vt:lpstr>
      <vt:lpstr>策略模式（Strategy）</vt:lpstr>
      <vt:lpstr>负载监视器</vt:lpstr>
      <vt:lpstr>Switch-case……</vt:lpstr>
      <vt:lpstr>使用继承</vt:lpstr>
      <vt:lpstr>代码示例</vt:lpstr>
      <vt:lpstr>如果我们的Monitor功能复杂些</vt:lpstr>
      <vt:lpstr>解决方案</vt:lpstr>
      <vt:lpstr>策略（Strategy）模式</vt:lpstr>
      <vt:lpstr>我们的Monitor（2 strategies）</vt:lpstr>
      <vt:lpstr>策略模式下的Monitor(1)</vt:lpstr>
      <vt:lpstr>策略模式下的Monitor(2)</vt:lpstr>
      <vt:lpstr>策略模式下的Monitor(3)</vt:lpstr>
      <vt:lpstr>另外一个Strategy的例子(1)</vt:lpstr>
      <vt:lpstr>另外一个Strategy的例子(2)</vt:lpstr>
      <vt:lpstr>另外一个Strategy的例子(3)</vt:lpstr>
      <vt:lpstr>另外一个Strategy的例子(4)</vt:lpstr>
      <vt:lpstr>简单工厂模式（Simple Factory）与面向对象程序设计的一些原则</vt:lpstr>
      <vt:lpstr>让我们继续——匹萨店的故事</vt:lpstr>
      <vt:lpstr>多几种匹萨(1)</vt:lpstr>
      <vt:lpstr>多几种匹萨(2)</vt:lpstr>
      <vt:lpstr>匹萨店的故事</vt:lpstr>
      <vt:lpstr>针对接口编程</vt:lpstr>
      <vt:lpstr>“匹萨店”里的接口与实现</vt:lpstr>
      <vt:lpstr>文档查看器</vt:lpstr>
      <vt:lpstr>前面几个模式里的接口</vt:lpstr>
      <vt:lpstr>继续扩张的匹萨店(1)</vt:lpstr>
      <vt:lpstr>开-闭原则</vt:lpstr>
      <vt:lpstr>其他模式中的开与闭</vt:lpstr>
      <vt:lpstr>继续扩张的匹萨店(2)</vt:lpstr>
      <vt:lpstr>对象的任务</vt:lpstr>
      <vt:lpstr>继续扩张的匹萨店(2)</vt:lpstr>
      <vt:lpstr>简单工厂</vt:lpstr>
      <vt:lpstr>简单工厂模式的类图</vt:lpstr>
      <vt:lpstr>简单工厂模式下的匹萨店（1）</vt:lpstr>
      <vt:lpstr>简单工厂模式下的匹萨店（2）</vt:lpstr>
      <vt:lpstr>简单工厂模式下的匹萨店（3）</vt:lpstr>
      <vt:lpstr>简单工厂模式下的匹萨店（4）</vt:lpstr>
      <vt:lpstr>简单工厂模式下的匹萨店（5）</vt:lpstr>
      <vt:lpstr>文档查看器的改进</vt:lpstr>
      <vt:lpstr>简单工厂与“开-闭”原则</vt:lpstr>
      <vt:lpstr>回顾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</dc:title>
  <dc:creator>Huang Zhen-Chun</dc:creator>
  <cp:lastModifiedBy>Huang Zhen-chun</cp:lastModifiedBy>
  <cp:revision>141</cp:revision>
  <dcterms:created xsi:type="dcterms:W3CDTF">2012-02-21T02:59:35Z</dcterms:created>
  <dcterms:modified xsi:type="dcterms:W3CDTF">2012-04-09T07:28:17Z</dcterms:modified>
</cp:coreProperties>
</file>