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351" r:id="rId3"/>
    <p:sldId id="474" r:id="rId4"/>
    <p:sldId id="475" r:id="rId5"/>
    <p:sldId id="477" r:id="rId6"/>
    <p:sldId id="482" r:id="rId7"/>
    <p:sldId id="492" r:id="rId8"/>
    <p:sldId id="493" r:id="rId9"/>
    <p:sldId id="483" r:id="rId10"/>
    <p:sldId id="489" r:id="rId11"/>
    <p:sldId id="488" r:id="rId12"/>
    <p:sldId id="484" r:id="rId13"/>
    <p:sldId id="485" r:id="rId14"/>
    <p:sldId id="491" r:id="rId15"/>
    <p:sldId id="490" r:id="rId16"/>
    <p:sldId id="486"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497" r:id="rId34"/>
    <p:sldId id="498" r:id="rId35"/>
    <p:sldId id="517" r:id="rId36"/>
    <p:sldId id="500" r:id="rId37"/>
    <p:sldId id="518" r:id="rId38"/>
    <p:sldId id="519" r:id="rId39"/>
    <p:sldId id="499" r:id="rId40"/>
    <p:sldId id="520" r:id="rId41"/>
    <p:sldId id="521" r:id="rId42"/>
    <p:sldId id="522" r:id="rId43"/>
    <p:sldId id="523" r:id="rId44"/>
    <p:sldId id="524" r:id="rId45"/>
    <p:sldId id="525" r:id="rId46"/>
    <p:sldId id="529" r:id="rId47"/>
    <p:sldId id="526" r:id="rId48"/>
    <p:sldId id="527" r:id="rId49"/>
    <p:sldId id="530" r:id="rId50"/>
    <p:sldId id="531" r:id="rId51"/>
    <p:sldId id="465" r:id="rId52"/>
    <p:sldId id="469" r:id="rId53"/>
    <p:sldId id="532" r:id="rId54"/>
    <p:sldId id="533" r:id="rId55"/>
    <p:sldId id="539" r:id="rId56"/>
    <p:sldId id="540" r:id="rId57"/>
    <p:sldId id="534" r:id="rId58"/>
    <p:sldId id="535" r:id="rId59"/>
    <p:sldId id="536" r:id="rId60"/>
    <p:sldId id="537" r:id="rId61"/>
    <p:sldId id="460"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1242" autoAdjust="0"/>
  </p:normalViewPr>
  <p:slideViewPr>
    <p:cSldViewPr>
      <p:cViewPr varScale="1">
        <p:scale>
          <a:sx n="88" d="100"/>
          <a:sy n="88" d="100"/>
        </p:scale>
        <p:origin x="-5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79434-064D-4AE1-8866-37A232A15300}"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zh-CN" altLang="en-US"/>
        </a:p>
      </dgm:t>
    </dgm:pt>
    <dgm:pt modelId="{24DDB111-6720-44C2-A2CE-69833F5BE2B3}">
      <dgm:prSet/>
      <dgm:spPr/>
      <dgm:t>
        <a:bodyPr/>
        <a:lstStyle/>
        <a:p>
          <a:pPr rtl="0"/>
          <a:r>
            <a:rPr lang="zh-CN" b="1" dirty="0" smtClean="0"/>
            <a:t>从分解出合适的抽象类开始</a:t>
          </a:r>
          <a:endParaRPr lang="en-US" b="1" dirty="0"/>
        </a:p>
      </dgm:t>
    </dgm:pt>
    <dgm:pt modelId="{F95ED5DE-8A07-4DAA-AEA9-8553E8CE4204}" type="parTrans" cxnId="{9F251070-6492-46A5-91FA-9C451D21C857}">
      <dgm:prSet/>
      <dgm:spPr/>
      <dgm:t>
        <a:bodyPr/>
        <a:lstStyle/>
        <a:p>
          <a:endParaRPr lang="zh-CN" altLang="en-US"/>
        </a:p>
      </dgm:t>
    </dgm:pt>
    <dgm:pt modelId="{C2D5FF46-51BF-4A7F-A9AF-D1B9EF8D7113}" type="sibTrans" cxnId="{9F251070-6492-46A5-91FA-9C451D21C857}">
      <dgm:prSet/>
      <dgm:spPr/>
      <dgm:t>
        <a:bodyPr/>
        <a:lstStyle/>
        <a:p>
          <a:endParaRPr lang="zh-CN" altLang="en-US"/>
        </a:p>
      </dgm:t>
    </dgm:pt>
    <dgm:pt modelId="{D49A4DF3-48CC-4BF4-8F25-6E223116964D}">
      <dgm:prSet/>
      <dgm:spPr/>
      <dgm:t>
        <a:bodyPr/>
        <a:lstStyle/>
        <a:p>
          <a:pPr rtl="0"/>
          <a:r>
            <a:rPr lang="zh-CN" b="1" dirty="0" smtClean="0"/>
            <a:t>确定抽象类之间的关系</a:t>
          </a:r>
          <a:endParaRPr lang="en-US" b="1" dirty="0"/>
        </a:p>
      </dgm:t>
    </dgm:pt>
    <dgm:pt modelId="{E827587C-FB29-4C39-9226-61A1803F101B}" type="parTrans" cxnId="{E8C71A77-C432-4368-80A0-4A3309AAD9C2}">
      <dgm:prSet/>
      <dgm:spPr/>
      <dgm:t>
        <a:bodyPr/>
        <a:lstStyle/>
        <a:p>
          <a:endParaRPr lang="zh-CN" altLang="en-US"/>
        </a:p>
      </dgm:t>
    </dgm:pt>
    <dgm:pt modelId="{EDD20701-CE87-4CD8-BAAC-6BA16FB73E24}" type="sibTrans" cxnId="{E8C71A77-C432-4368-80A0-4A3309AAD9C2}">
      <dgm:prSet/>
      <dgm:spPr/>
      <dgm:t>
        <a:bodyPr/>
        <a:lstStyle/>
        <a:p>
          <a:endParaRPr lang="zh-CN" altLang="en-US"/>
        </a:p>
      </dgm:t>
    </dgm:pt>
    <dgm:pt modelId="{ED052F5F-A418-479F-8721-297C4B0E70D4}">
      <dgm:prSet/>
      <dgm:spPr/>
      <dgm:t>
        <a:bodyPr/>
        <a:lstStyle/>
        <a:p>
          <a:pPr rtl="0"/>
          <a:r>
            <a:rPr lang="zh-CN" b="1" dirty="0" smtClean="0"/>
            <a:t>定义这些抽象类的接口</a:t>
          </a:r>
          <a:endParaRPr lang="en-US" b="1" dirty="0"/>
        </a:p>
      </dgm:t>
    </dgm:pt>
    <dgm:pt modelId="{40A259C1-F956-4A99-84B6-66F52E7EAC12}" type="parTrans" cxnId="{5CD8E3F4-CB71-4CCD-B4EA-2B3D47E2F73F}">
      <dgm:prSet/>
      <dgm:spPr/>
      <dgm:t>
        <a:bodyPr/>
        <a:lstStyle/>
        <a:p>
          <a:endParaRPr lang="zh-CN" altLang="en-US"/>
        </a:p>
      </dgm:t>
    </dgm:pt>
    <dgm:pt modelId="{040DB6AF-A292-4E7F-8402-F226A86FC102}" type="sibTrans" cxnId="{5CD8E3F4-CB71-4CCD-B4EA-2B3D47E2F73F}">
      <dgm:prSet/>
      <dgm:spPr/>
      <dgm:t>
        <a:bodyPr/>
        <a:lstStyle/>
        <a:p>
          <a:endParaRPr lang="zh-CN" altLang="en-US"/>
        </a:p>
      </dgm:t>
    </dgm:pt>
    <dgm:pt modelId="{EA01C981-8694-405D-8E91-043661C2EC8B}">
      <dgm:prSet/>
      <dgm:spPr/>
      <dgm:t>
        <a:bodyPr/>
        <a:lstStyle/>
        <a:p>
          <a:pPr rtl="0"/>
          <a:r>
            <a:rPr lang="zh-CN" b="1" dirty="0" smtClean="0"/>
            <a:t>确定</a:t>
          </a:r>
          <a:r>
            <a:rPr lang="zh-CN" altLang="en-US" b="1" dirty="0" smtClean="0"/>
            <a:t>使用的设计</a:t>
          </a:r>
          <a:r>
            <a:rPr lang="zh-CN" b="1" dirty="0" smtClean="0"/>
            <a:t>模式</a:t>
          </a:r>
          <a:endParaRPr lang="en-US" b="1" dirty="0"/>
        </a:p>
      </dgm:t>
    </dgm:pt>
    <dgm:pt modelId="{62D1A266-E8FE-45CE-8D7C-06D9A48F4FA8}" type="parTrans" cxnId="{DB5302D6-4A82-4925-9D77-ABC205D8EC70}">
      <dgm:prSet/>
      <dgm:spPr/>
      <dgm:t>
        <a:bodyPr/>
        <a:lstStyle/>
        <a:p>
          <a:endParaRPr lang="zh-CN" altLang="en-US"/>
        </a:p>
      </dgm:t>
    </dgm:pt>
    <dgm:pt modelId="{4C5F64A4-23D8-4A36-ACEF-9A7DCEFDF5AD}" type="sibTrans" cxnId="{DB5302D6-4A82-4925-9D77-ABC205D8EC70}">
      <dgm:prSet/>
      <dgm:spPr/>
      <dgm:t>
        <a:bodyPr/>
        <a:lstStyle/>
        <a:p>
          <a:endParaRPr lang="zh-CN" altLang="en-US"/>
        </a:p>
      </dgm:t>
    </dgm:pt>
    <dgm:pt modelId="{877751C9-DB93-484D-9D22-F303D8857B12}">
      <dgm:prSet/>
      <dgm:spPr/>
      <dgm:t>
        <a:bodyPr/>
        <a:lstStyle/>
        <a:p>
          <a:pPr rtl="0"/>
          <a:r>
            <a:rPr lang="zh-CN" b="1" dirty="0" smtClean="0"/>
            <a:t>实现各子类和厂类</a:t>
          </a:r>
          <a:endParaRPr lang="en-US" b="1" dirty="0"/>
        </a:p>
      </dgm:t>
    </dgm:pt>
    <dgm:pt modelId="{FAC9E8C3-29E0-4755-984F-C10ED3F595B0}" type="parTrans" cxnId="{3E50099E-6CAD-4ECE-A7CC-35DD1ED5068A}">
      <dgm:prSet/>
      <dgm:spPr/>
      <dgm:t>
        <a:bodyPr/>
        <a:lstStyle/>
        <a:p>
          <a:endParaRPr lang="zh-CN" altLang="en-US"/>
        </a:p>
      </dgm:t>
    </dgm:pt>
    <dgm:pt modelId="{C8A0D056-EB5B-4CC4-A689-3DEFCC455AFC}" type="sibTrans" cxnId="{3E50099E-6CAD-4ECE-A7CC-35DD1ED5068A}">
      <dgm:prSet/>
      <dgm:spPr/>
      <dgm:t>
        <a:bodyPr/>
        <a:lstStyle/>
        <a:p>
          <a:endParaRPr lang="zh-CN" altLang="en-US"/>
        </a:p>
      </dgm:t>
    </dgm:pt>
    <dgm:pt modelId="{8FC2B0DA-18CC-4BDD-A713-62E2B745B8D1}">
      <dgm:prSet/>
      <dgm:spPr/>
      <dgm:t>
        <a:bodyPr/>
        <a:lstStyle/>
        <a:p>
          <a:pPr rtl="0"/>
          <a:r>
            <a:rPr lang="zh-CN" b="1" dirty="0" smtClean="0"/>
            <a:t>组装，完成设计</a:t>
          </a:r>
          <a:endParaRPr lang="zh-CN" b="1" dirty="0"/>
        </a:p>
      </dgm:t>
    </dgm:pt>
    <dgm:pt modelId="{3D027EAD-350B-4100-8165-2E767681F428}" type="parTrans" cxnId="{D3FDA5AB-7528-4654-821F-113451F0D690}">
      <dgm:prSet/>
      <dgm:spPr/>
      <dgm:t>
        <a:bodyPr/>
        <a:lstStyle/>
        <a:p>
          <a:endParaRPr lang="zh-CN" altLang="en-US"/>
        </a:p>
      </dgm:t>
    </dgm:pt>
    <dgm:pt modelId="{63602E88-A0EF-4A69-BC14-5F09F48E7529}" type="sibTrans" cxnId="{D3FDA5AB-7528-4654-821F-113451F0D690}">
      <dgm:prSet/>
      <dgm:spPr/>
      <dgm:t>
        <a:bodyPr/>
        <a:lstStyle/>
        <a:p>
          <a:endParaRPr lang="zh-CN" altLang="en-US"/>
        </a:p>
      </dgm:t>
    </dgm:pt>
    <dgm:pt modelId="{C85A3EC6-51D7-4182-A0BD-DC231FEC4B83}" type="pres">
      <dgm:prSet presAssocID="{26379434-064D-4AE1-8866-37A232A15300}" presName="diagram" presStyleCnt="0">
        <dgm:presLayoutVars>
          <dgm:dir/>
          <dgm:resizeHandles val="exact"/>
        </dgm:presLayoutVars>
      </dgm:prSet>
      <dgm:spPr/>
      <dgm:t>
        <a:bodyPr/>
        <a:lstStyle/>
        <a:p>
          <a:endParaRPr lang="zh-CN" altLang="en-US"/>
        </a:p>
      </dgm:t>
    </dgm:pt>
    <dgm:pt modelId="{C171A198-3D28-4D45-BA19-8CA68B5AF10C}" type="pres">
      <dgm:prSet presAssocID="{24DDB111-6720-44C2-A2CE-69833F5BE2B3}" presName="node" presStyleLbl="node1" presStyleIdx="0" presStyleCnt="6">
        <dgm:presLayoutVars>
          <dgm:bulletEnabled val="1"/>
        </dgm:presLayoutVars>
      </dgm:prSet>
      <dgm:spPr/>
      <dgm:t>
        <a:bodyPr/>
        <a:lstStyle/>
        <a:p>
          <a:endParaRPr lang="zh-CN" altLang="en-US"/>
        </a:p>
      </dgm:t>
    </dgm:pt>
    <dgm:pt modelId="{CFEE1453-066C-49F7-9F18-231D563AF115}" type="pres">
      <dgm:prSet presAssocID="{C2D5FF46-51BF-4A7F-A9AF-D1B9EF8D7113}" presName="sibTrans" presStyleLbl="sibTrans2D1" presStyleIdx="0" presStyleCnt="5"/>
      <dgm:spPr/>
      <dgm:t>
        <a:bodyPr/>
        <a:lstStyle/>
        <a:p>
          <a:endParaRPr lang="zh-CN" altLang="en-US"/>
        </a:p>
      </dgm:t>
    </dgm:pt>
    <dgm:pt modelId="{716B7F96-E461-4378-847A-EBBB0CC51A35}" type="pres">
      <dgm:prSet presAssocID="{C2D5FF46-51BF-4A7F-A9AF-D1B9EF8D7113}" presName="connectorText" presStyleLbl="sibTrans2D1" presStyleIdx="0" presStyleCnt="5"/>
      <dgm:spPr/>
      <dgm:t>
        <a:bodyPr/>
        <a:lstStyle/>
        <a:p>
          <a:endParaRPr lang="zh-CN" altLang="en-US"/>
        </a:p>
      </dgm:t>
    </dgm:pt>
    <dgm:pt modelId="{428BB210-C740-4092-9F41-C72DFCB39939}" type="pres">
      <dgm:prSet presAssocID="{D49A4DF3-48CC-4BF4-8F25-6E223116964D}" presName="node" presStyleLbl="node1" presStyleIdx="1" presStyleCnt="6">
        <dgm:presLayoutVars>
          <dgm:bulletEnabled val="1"/>
        </dgm:presLayoutVars>
      </dgm:prSet>
      <dgm:spPr/>
      <dgm:t>
        <a:bodyPr/>
        <a:lstStyle/>
        <a:p>
          <a:endParaRPr lang="zh-CN" altLang="en-US"/>
        </a:p>
      </dgm:t>
    </dgm:pt>
    <dgm:pt modelId="{D37F9C3E-4095-44C6-9183-0CB0F4A03C4C}" type="pres">
      <dgm:prSet presAssocID="{EDD20701-CE87-4CD8-BAAC-6BA16FB73E24}" presName="sibTrans" presStyleLbl="sibTrans2D1" presStyleIdx="1" presStyleCnt="5"/>
      <dgm:spPr/>
      <dgm:t>
        <a:bodyPr/>
        <a:lstStyle/>
        <a:p>
          <a:endParaRPr lang="zh-CN" altLang="en-US"/>
        </a:p>
      </dgm:t>
    </dgm:pt>
    <dgm:pt modelId="{375B4553-3BC1-42B8-8E56-80B7538CB12B}" type="pres">
      <dgm:prSet presAssocID="{EDD20701-CE87-4CD8-BAAC-6BA16FB73E24}" presName="connectorText" presStyleLbl="sibTrans2D1" presStyleIdx="1" presStyleCnt="5"/>
      <dgm:spPr/>
      <dgm:t>
        <a:bodyPr/>
        <a:lstStyle/>
        <a:p>
          <a:endParaRPr lang="zh-CN" altLang="en-US"/>
        </a:p>
      </dgm:t>
    </dgm:pt>
    <dgm:pt modelId="{584B901C-C9F8-4CC6-90B0-EC9BD8D1FDA9}" type="pres">
      <dgm:prSet presAssocID="{ED052F5F-A418-479F-8721-297C4B0E70D4}" presName="node" presStyleLbl="node1" presStyleIdx="2" presStyleCnt="6">
        <dgm:presLayoutVars>
          <dgm:bulletEnabled val="1"/>
        </dgm:presLayoutVars>
      </dgm:prSet>
      <dgm:spPr/>
      <dgm:t>
        <a:bodyPr/>
        <a:lstStyle/>
        <a:p>
          <a:endParaRPr lang="zh-CN" altLang="en-US"/>
        </a:p>
      </dgm:t>
    </dgm:pt>
    <dgm:pt modelId="{789EB550-057A-4752-974F-DC71108151EE}" type="pres">
      <dgm:prSet presAssocID="{040DB6AF-A292-4E7F-8402-F226A86FC102}" presName="sibTrans" presStyleLbl="sibTrans2D1" presStyleIdx="2" presStyleCnt="5"/>
      <dgm:spPr/>
      <dgm:t>
        <a:bodyPr/>
        <a:lstStyle/>
        <a:p>
          <a:endParaRPr lang="zh-CN" altLang="en-US"/>
        </a:p>
      </dgm:t>
    </dgm:pt>
    <dgm:pt modelId="{8861F26C-85D9-4D55-8B69-29F7FC587899}" type="pres">
      <dgm:prSet presAssocID="{040DB6AF-A292-4E7F-8402-F226A86FC102}" presName="connectorText" presStyleLbl="sibTrans2D1" presStyleIdx="2" presStyleCnt="5"/>
      <dgm:spPr/>
      <dgm:t>
        <a:bodyPr/>
        <a:lstStyle/>
        <a:p>
          <a:endParaRPr lang="zh-CN" altLang="en-US"/>
        </a:p>
      </dgm:t>
    </dgm:pt>
    <dgm:pt modelId="{68236843-B69A-46C6-8F63-86974C02263C}" type="pres">
      <dgm:prSet presAssocID="{EA01C981-8694-405D-8E91-043661C2EC8B}" presName="node" presStyleLbl="node1" presStyleIdx="3" presStyleCnt="6">
        <dgm:presLayoutVars>
          <dgm:bulletEnabled val="1"/>
        </dgm:presLayoutVars>
      </dgm:prSet>
      <dgm:spPr/>
      <dgm:t>
        <a:bodyPr/>
        <a:lstStyle/>
        <a:p>
          <a:endParaRPr lang="zh-CN" altLang="en-US"/>
        </a:p>
      </dgm:t>
    </dgm:pt>
    <dgm:pt modelId="{C33810C9-BB38-418B-AB94-7AB4C9AD4665}" type="pres">
      <dgm:prSet presAssocID="{4C5F64A4-23D8-4A36-ACEF-9A7DCEFDF5AD}" presName="sibTrans" presStyleLbl="sibTrans2D1" presStyleIdx="3" presStyleCnt="5"/>
      <dgm:spPr/>
      <dgm:t>
        <a:bodyPr/>
        <a:lstStyle/>
        <a:p>
          <a:endParaRPr lang="zh-CN" altLang="en-US"/>
        </a:p>
      </dgm:t>
    </dgm:pt>
    <dgm:pt modelId="{54D591F5-9A8C-439E-80CC-97B90B8EC471}" type="pres">
      <dgm:prSet presAssocID="{4C5F64A4-23D8-4A36-ACEF-9A7DCEFDF5AD}" presName="connectorText" presStyleLbl="sibTrans2D1" presStyleIdx="3" presStyleCnt="5"/>
      <dgm:spPr/>
      <dgm:t>
        <a:bodyPr/>
        <a:lstStyle/>
        <a:p>
          <a:endParaRPr lang="zh-CN" altLang="en-US"/>
        </a:p>
      </dgm:t>
    </dgm:pt>
    <dgm:pt modelId="{7C37C83F-56BF-4F6F-98E3-DBD66D178979}" type="pres">
      <dgm:prSet presAssocID="{877751C9-DB93-484D-9D22-F303D8857B12}" presName="node" presStyleLbl="node1" presStyleIdx="4" presStyleCnt="6">
        <dgm:presLayoutVars>
          <dgm:bulletEnabled val="1"/>
        </dgm:presLayoutVars>
      </dgm:prSet>
      <dgm:spPr/>
      <dgm:t>
        <a:bodyPr/>
        <a:lstStyle/>
        <a:p>
          <a:endParaRPr lang="zh-CN" altLang="en-US"/>
        </a:p>
      </dgm:t>
    </dgm:pt>
    <dgm:pt modelId="{96E37060-B661-4E41-8F75-9A51555AD229}" type="pres">
      <dgm:prSet presAssocID="{C8A0D056-EB5B-4CC4-A689-3DEFCC455AFC}" presName="sibTrans" presStyleLbl="sibTrans2D1" presStyleIdx="4" presStyleCnt="5"/>
      <dgm:spPr/>
      <dgm:t>
        <a:bodyPr/>
        <a:lstStyle/>
        <a:p>
          <a:endParaRPr lang="zh-CN" altLang="en-US"/>
        </a:p>
      </dgm:t>
    </dgm:pt>
    <dgm:pt modelId="{E524AD49-D89E-4FA9-8916-58D2FA2D1274}" type="pres">
      <dgm:prSet presAssocID="{C8A0D056-EB5B-4CC4-A689-3DEFCC455AFC}" presName="connectorText" presStyleLbl="sibTrans2D1" presStyleIdx="4" presStyleCnt="5"/>
      <dgm:spPr/>
      <dgm:t>
        <a:bodyPr/>
        <a:lstStyle/>
        <a:p>
          <a:endParaRPr lang="zh-CN" altLang="en-US"/>
        </a:p>
      </dgm:t>
    </dgm:pt>
    <dgm:pt modelId="{43B4E893-B30E-479B-ACA0-633C958BCC25}" type="pres">
      <dgm:prSet presAssocID="{8FC2B0DA-18CC-4BDD-A713-62E2B745B8D1}" presName="node" presStyleLbl="node1" presStyleIdx="5" presStyleCnt="6">
        <dgm:presLayoutVars>
          <dgm:bulletEnabled val="1"/>
        </dgm:presLayoutVars>
      </dgm:prSet>
      <dgm:spPr/>
      <dgm:t>
        <a:bodyPr/>
        <a:lstStyle/>
        <a:p>
          <a:endParaRPr lang="zh-CN" altLang="en-US"/>
        </a:p>
      </dgm:t>
    </dgm:pt>
  </dgm:ptLst>
  <dgm:cxnLst>
    <dgm:cxn modelId="{6AECE11D-AB84-4CDB-9BA5-22313D248418}" type="presOf" srcId="{877751C9-DB93-484D-9D22-F303D8857B12}" destId="{7C37C83F-56BF-4F6F-98E3-DBD66D178979}" srcOrd="0" destOrd="0" presId="urn:microsoft.com/office/officeart/2005/8/layout/process5"/>
    <dgm:cxn modelId="{8E9FDF3C-8812-4633-9945-3AC4D71745C2}" type="presOf" srcId="{C8A0D056-EB5B-4CC4-A689-3DEFCC455AFC}" destId="{96E37060-B661-4E41-8F75-9A51555AD229}" srcOrd="0" destOrd="0" presId="urn:microsoft.com/office/officeart/2005/8/layout/process5"/>
    <dgm:cxn modelId="{F4858B5C-7246-4F38-94FE-7D0D678736F8}" type="presOf" srcId="{040DB6AF-A292-4E7F-8402-F226A86FC102}" destId="{8861F26C-85D9-4D55-8B69-29F7FC587899}" srcOrd="1" destOrd="0" presId="urn:microsoft.com/office/officeart/2005/8/layout/process5"/>
    <dgm:cxn modelId="{ED23B43F-A9A6-4CF5-8CD1-6487C1FD80BD}" type="presOf" srcId="{8FC2B0DA-18CC-4BDD-A713-62E2B745B8D1}" destId="{43B4E893-B30E-479B-ACA0-633C958BCC25}" srcOrd="0" destOrd="0" presId="urn:microsoft.com/office/officeart/2005/8/layout/process5"/>
    <dgm:cxn modelId="{DB5302D6-4A82-4925-9D77-ABC205D8EC70}" srcId="{26379434-064D-4AE1-8866-37A232A15300}" destId="{EA01C981-8694-405D-8E91-043661C2EC8B}" srcOrd="3" destOrd="0" parTransId="{62D1A266-E8FE-45CE-8D7C-06D9A48F4FA8}" sibTransId="{4C5F64A4-23D8-4A36-ACEF-9A7DCEFDF5AD}"/>
    <dgm:cxn modelId="{603DA236-7B7A-4BE3-889F-FDBBDDA961DD}" type="presOf" srcId="{C8A0D056-EB5B-4CC4-A689-3DEFCC455AFC}" destId="{E524AD49-D89E-4FA9-8916-58D2FA2D1274}" srcOrd="1" destOrd="0" presId="urn:microsoft.com/office/officeart/2005/8/layout/process5"/>
    <dgm:cxn modelId="{FC0B6107-471B-4018-B74A-3899A6372E4D}" type="presOf" srcId="{4C5F64A4-23D8-4A36-ACEF-9A7DCEFDF5AD}" destId="{C33810C9-BB38-418B-AB94-7AB4C9AD4665}" srcOrd="0" destOrd="0" presId="urn:microsoft.com/office/officeart/2005/8/layout/process5"/>
    <dgm:cxn modelId="{020DA0DC-3B1E-4743-AC5F-295CBBCC2F83}" type="presOf" srcId="{EDD20701-CE87-4CD8-BAAC-6BA16FB73E24}" destId="{375B4553-3BC1-42B8-8E56-80B7538CB12B}" srcOrd="1" destOrd="0" presId="urn:microsoft.com/office/officeart/2005/8/layout/process5"/>
    <dgm:cxn modelId="{9189584E-7DF6-44A8-AB12-B4D3B7F4903C}" type="presOf" srcId="{24DDB111-6720-44C2-A2CE-69833F5BE2B3}" destId="{C171A198-3D28-4D45-BA19-8CA68B5AF10C}" srcOrd="0" destOrd="0" presId="urn:microsoft.com/office/officeart/2005/8/layout/process5"/>
    <dgm:cxn modelId="{7346322C-7391-4F2C-9812-3B6CE92EE67B}" type="presOf" srcId="{4C5F64A4-23D8-4A36-ACEF-9A7DCEFDF5AD}" destId="{54D591F5-9A8C-439E-80CC-97B90B8EC471}" srcOrd="1" destOrd="0" presId="urn:microsoft.com/office/officeart/2005/8/layout/process5"/>
    <dgm:cxn modelId="{18C52638-0700-4A2F-A0ED-296CC15714E8}" type="presOf" srcId="{C2D5FF46-51BF-4A7F-A9AF-D1B9EF8D7113}" destId="{CFEE1453-066C-49F7-9F18-231D563AF115}" srcOrd="0" destOrd="0" presId="urn:microsoft.com/office/officeart/2005/8/layout/process5"/>
    <dgm:cxn modelId="{D3FDA5AB-7528-4654-821F-113451F0D690}" srcId="{26379434-064D-4AE1-8866-37A232A15300}" destId="{8FC2B0DA-18CC-4BDD-A713-62E2B745B8D1}" srcOrd="5" destOrd="0" parTransId="{3D027EAD-350B-4100-8165-2E767681F428}" sibTransId="{63602E88-A0EF-4A69-BC14-5F09F48E7529}"/>
    <dgm:cxn modelId="{5631F5AD-AA54-4897-85D8-E08F523AB10D}" type="presOf" srcId="{040DB6AF-A292-4E7F-8402-F226A86FC102}" destId="{789EB550-057A-4752-974F-DC71108151EE}" srcOrd="0" destOrd="0" presId="urn:microsoft.com/office/officeart/2005/8/layout/process5"/>
    <dgm:cxn modelId="{C44ABF31-385E-47D0-8D95-F814D48735A9}" type="presOf" srcId="{EA01C981-8694-405D-8E91-043661C2EC8B}" destId="{68236843-B69A-46C6-8F63-86974C02263C}" srcOrd="0" destOrd="0" presId="urn:microsoft.com/office/officeart/2005/8/layout/process5"/>
    <dgm:cxn modelId="{5FF3B2AD-1440-48A4-98FC-C5C73F9241E3}" type="presOf" srcId="{D49A4DF3-48CC-4BF4-8F25-6E223116964D}" destId="{428BB210-C740-4092-9F41-C72DFCB39939}" srcOrd="0" destOrd="0" presId="urn:microsoft.com/office/officeart/2005/8/layout/process5"/>
    <dgm:cxn modelId="{5CD8E3F4-CB71-4CCD-B4EA-2B3D47E2F73F}" srcId="{26379434-064D-4AE1-8866-37A232A15300}" destId="{ED052F5F-A418-479F-8721-297C4B0E70D4}" srcOrd="2" destOrd="0" parTransId="{40A259C1-F956-4A99-84B6-66F52E7EAC12}" sibTransId="{040DB6AF-A292-4E7F-8402-F226A86FC102}"/>
    <dgm:cxn modelId="{6F59478A-92BD-4593-8443-1E52DF7365B3}" type="presOf" srcId="{C2D5FF46-51BF-4A7F-A9AF-D1B9EF8D7113}" destId="{716B7F96-E461-4378-847A-EBBB0CC51A35}" srcOrd="1" destOrd="0" presId="urn:microsoft.com/office/officeart/2005/8/layout/process5"/>
    <dgm:cxn modelId="{7DF69CC3-AA66-469B-A6EC-7898D55D0CB6}" type="presOf" srcId="{EDD20701-CE87-4CD8-BAAC-6BA16FB73E24}" destId="{D37F9C3E-4095-44C6-9183-0CB0F4A03C4C}" srcOrd="0" destOrd="0" presId="urn:microsoft.com/office/officeart/2005/8/layout/process5"/>
    <dgm:cxn modelId="{FEFED8A1-313B-4A80-A6C8-CB401A39D4DD}" type="presOf" srcId="{26379434-064D-4AE1-8866-37A232A15300}" destId="{C85A3EC6-51D7-4182-A0BD-DC231FEC4B83}" srcOrd="0" destOrd="0" presId="urn:microsoft.com/office/officeart/2005/8/layout/process5"/>
    <dgm:cxn modelId="{E8C71A77-C432-4368-80A0-4A3309AAD9C2}" srcId="{26379434-064D-4AE1-8866-37A232A15300}" destId="{D49A4DF3-48CC-4BF4-8F25-6E223116964D}" srcOrd="1" destOrd="0" parTransId="{E827587C-FB29-4C39-9226-61A1803F101B}" sibTransId="{EDD20701-CE87-4CD8-BAAC-6BA16FB73E24}"/>
    <dgm:cxn modelId="{2D0616B4-419B-4C50-845A-3AC8CB81B175}" type="presOf" srcId="{ED052F5F-A418-479F-8721-297C4B0E70D4}" destId="{584B901C-C9F8-4CC6-90B0-EC9BD8D1FDA9}" srcOrd="0" destOrd="0" presId="urn:microsoft.com/office/officeart/2005/8/layout/process5"/>
    <dgm:cxn modelId="{3E50099E-6CAD-4ECE-A7CC-35DD1ED5068A}" srcId="{26379434-064D-4AE1-8866-37A232A15300}" destId="{877751C9-DB93-484D-9D22-F303D8857B12}" srcOrd="4" destOrd="0" parTransId="{FAC9E8C3-29E0-4755-984F-C10ED3F595B0}" sibTransId="{C8A0D056-EB5B-4CC4-A689-3DEFCC455AFC}"/>
    <dgm:cxn modelId="{9F251070-6492-46A5-91FA-9C451D21C857}" srcId="{26379434-064D-4AE1-8866-37A232A15300}" destId="{24DDB111-6720-44C2-A2CE-69833F5BE2B3}" srcOrd="0" destOrd="0" parTransId="{F95ED5DE-8A07-4DAA-AEA9-8553E8CE4204}" sibTransId="{C2D5FF46-51BF-4A7F-A9AF-D1B9EF8D7113}"/>
    <dgm:cxn modelId="{FE064B58-EC1B-4269-A39A-8D1D74477ECB}" type="presParOf" srcId="{C85A3EC6-51D7-4182-A0BD-DC231FEC4B83}" destId="{C171A198-3D28-4D45-BA19-8CA68B5AF10C}" srcOrd="0" destOrd="0" presId="urn:microsoft.com/office/officeart/2005/8/layout/process5"/>
    <dgm:cxn modelId="{1A8E2A2C-4C5A-4125-937A-0B83A9081C9D}" type="presParOf" srcId="{C85A3EC6-51D7-4182-A0BD-DC231FEC4B83}" destId="{CFEE1453-066C-49F7-9F18-231D563AF115}" srcOrd="1" destOrd="0" presId="urn:microsoft.com/office/officeart/2005/8/layout/process5"/>
    <dgm:cxn modelId="{CD4790E7-C94F-4EAD-9713-15D7624405CF}" type="presParOf" srcId="{CFEE1453-066C-49F7-9F18-231D563AF115}" destId="{716B7F96-E461-4378-847A-EBBB0CC51A35}" srcOrd="0" destOrd="0" presId="urn:microsoft.com/office/officeart/2005/8/layout/process5"/>
    <dgm:cxn modelId="{583847B8-8024-4FE0-9656-31F1F4FA750A}" type="presParOf" srcId="{C85A3EC6-51D7-4182-A0BD-DC231FEC4B83}" destId="{428BB210-C740-4092-9F41-C72DFCB39939}" srcOrd="2" destOrd="0" presId="urn:microsoft.com/office/officeart/2005/8/layout/process5"/>
    <dgm:cxn modelId="{4552296D-BBD5-4D8F-84F6-FE769FC36DE8}" type="presParOf" srcId="{C85A3EC6-51D7-4182-A0BD-DC231FEC4B83}" destId="{D37F9C3E-4095-44C6-9183-0CB0F4A03C4C}" srcOrd="3" destOrd="0" presId="urn:microsoft.com/office/officeart/2005/8/layout/process5"/>
    <dgm:cxn modelId="{6D573117-A9BD-48C1-A530-1DD5CD14005E}" type="presParOf" srcId="{D37F9C3E-4095-44C6-9183-0CB0F4A03C4C}" destId="{375B4553-3BC1-42B8-8E56-80B7538CB12B}" srcOrd="0" destOrd="0" presId="urn:microsoft.com/office/officeart/2005/8/layout/process5"/>
    <dgm:cxn modelId="{7DBAF18D-253F-4C05-A4DA-DBCB44F71FAC}" type="presParOf" srcId="{C85A3EC6-51D7-4182-A0BD-DC231FEC4B83}" destId="{584B901C-C9F8-4CC6-90B0-EC9BD8D1FDA9}" srcOrd="4" destOrd="0" presId="urn:microsoft.com/office/officeart/2005/8/layout/process5"/>
    <dgm:cxn modelId="{01F85163-7D29-466E-B338-A72AA77FD2A4}" type="presParOf" srcId="{C85A3EC6-51D7-4182-A0BD-DC231FEC4B83}" destId="{789EB550-057A-4752-974F-DC71108151EE}" srcOrd="5" destOrd="0" presId="urn:microsoft.com/office/officeart/2005/8/layout/process5"/>
    <dgm:cxn modelId="{DA6E9DBC-EEC5-45FB-8282-9D7BE9D16416}" type="presParOf" srcId="{789EB550-057A-4752-974F-DC71108151EE}" destId="{8861F26C-85D9-4D55-8B69-29F7FC587899}" srcOrd="0" destOrd="0" presId="urn:microsoft.com/office/officeart/2005/8/layout/process5"/>
    <dgm:cxn modelId="{5409F8DF-C4BC-4CAF-AD07-1B5988279F38}" type="presParOf" srcId="{C85A3EC6-51D7-4182-A0BD-DC231FEC4B83}" destId="{68236843-B69A-46C6-8F63-86974C02263C}" srcOrd="6" destOrd="0" presId="urn:microsoft.com/office/officeart/2005/8/layout/process5"/>
    <dgm:cxn modelId="{24DBCA08-F10F-4FE9-853A-128D273ECE99}" type="presParOf" srcId="{C85A3EC6-51D7-4182-A0BD-DC231FEC4B83}" destId="{C33810C9-BB38-418B-AB94-7AB4C9AD4665}" srcOrd="7" destOrd="0" presId="urn:microsoft.com/office/officeart/2005/8/layout/process5"/>
    <dgm:cxn modelId="{2D901897-2613-4748-8A34-145C6DED28EA}" type="presParOf" srcId="{C33810C9-BB38-418B-AB94-7AB4C9AD4665}" destId="{54D591F5-9A8C-439E-80CC-97B90B8EC471}" srcOrd="0" destOrd="0" presId="urn:microsoft.com/office/officeart/2005/8/layout/process5"/>
    <dgm:cxn modelId="{4612E5EF-CD65-4FF8-8F8A-8FAE65A890CB}" type="presParOf" srcId="{C85A3EC6-51D7-4182-A0BD-DC231FEC4B83}" destId="{7C37C83F-56BF-4F6F-98E3-DBD66D178979}" srcOrd="8" destOrd="0" presId="urn:microsoft.com/office/officeart/2005/8/layout/process5"/>
    <dgm:cxn modelId="{1330F496-FE23-4F5A-8FE0-C751A590AB19}" type="presParOf" srcId="{C85A3EC6-51D7-4182-A0BD-DC231FEC4B83}" destId="{96E37060-B661-4E41-8F75-9A51555AD229}" srcOrd="9" destOrd="0" presId="urn:microsoft.com/office/officeart/2005/8/layout/process5"/>
    <dgm:cxn modelId="{56188FDE-924D-4A73-BCAD-1D27F30D1504}" type="presParOf" srcId="{96E37060-B661-4E41-8F75-9A51555AD229}" destId="{E524AD49-D89E-4FA9-8916-58D2FA2D1274}" srcOrd="0" destOrd="0" presId="urn:microsoft.com/office/officeart/2005/8/layout/process5"/>
    <dgm:cxn modelId="{23C19168-AC3A-42F8-A19A-4A0227019D9B}" type="presParOf" srcId="{C85A3EC6-51D7-4182-A0BD-DC231FEC4B83}" destId="{43B4E893-B30E-479B-ACA0-633C958BCC25}"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8176A-C79A-4694-B296-C5BE5C5FA426}" type="doc">
      <dgm:prSet loTypeId="urn:microsoft.com/office/officeart/2005/8/layout/vList5" loCatId="list" qsTypeId="urn:microsoft.com/office/officeart/2005/8/quickstyle/3d3" qsCatId="3D" csTypeId="urn:microsoft.com/office/officeart/2005/8/colors/accent5_2" csCatId="accent5" phldr="1"/>
      <dgm:spPr/>
      <dgm:t>
        <a:bodyPr/>
        <a:lstStyle/>
        <a:p>
          <a:endParaRPr lang="zh-CN" altLang="en-US"/>
        </a:p>
      </dgm:t>
    </dgm:pt>
    <dgm:pt modelId="{B48744C3-48FA-4862-AD29-0A30991DF489}">
      <dgm:prSet/>
      <dgm:spPr/>
      <dgm:t>
        <a:bodyPr/>
        <a:lstStyle/>
        <a:p>
          <a:pPr rtl="0"/>
          <a:r>
            <a:rPr lang="zh-CN" altLang="en-US" b="0" dirty="0" smtClean="0"/>
            <a:t>操纵对象</a:t>
          </a:r>
          <a:endParaRPr lang="en-US" b="0" dirty="0"/>
        </a:p>
      </dgm:t>
    </dgm:pt>
    <dgm:pt modelId="{FA7614F4-82DF-4933-B1B9-AB4A3209C351}" type="parTrans" cxnId="{B4CA53C5-9488-4BD5-8911-4E46163571A4}">
      <dgm:prSet/>
      <dgm:spPr/>
      <dgm:t>
        <a:bodyPr/>
        <a:lstStyle/>
        <a:p>
          <a:endParaRPr lang="zh-CN" altLang="en-US" b="1"/>
        </a:p>
      </dgm:t>
    </dgm:pt>
    <dgm:pt modelId="{1163EBEE-0AA0-48E3-814A-08926B502398}" type="sibTrans" cxnId="{B4CA53C5-9488-4BD5-8911-4E46163571A4}">
      <dgm:prSet/>
      <dgm:spPr/>
      <dgm:t>
        <a:bodyPr/>
        <a:lstStyle/>
        <a:p>
          <a:endParaRPr lang="zh-CN" altLang="en-US" b="1"/>
        </a:p>
      </dgm:t>
    </dgm:pt>
    <dgm:pt modelId="{7EDE28E6-B184-43E1-94F1-547F9FE3412C}">
      <dgm:prSet/>
      <dgm:spPr/>
      <dgm:t>
        <a:bodyPr/>
        <a:lstStyle/>
        <a:p>
          <a:pPr rtl="0"/>
          <a:r>
            <a:rPr lang="zh-CN" b="1" dirty="0" smtClean="0"/>
            <a:t>我们应该根据抽象类中定义的接口来操纵对象，用户只需要知道定义这些接口的抽象类，而不必关心使用的是什么具体类型。 </a:t>
          </a:r>
          <a:endParaRPr lang="zh-CN" b="1" dirty="0"/>
        </a:p>
      </dgm:t>
    </dgm:pt>
    <dgm:pt modelId="{C62FBB53-D855-4BEA-81C6-3D63024C0211}" type="parTrans" cxnId="{583B597C-C7B3-4AF8-9873-E6443580E4B1}">
      <dgm:prSet/>
      <dgm:spPr/>
      <dgm:t>
        <a:bodyPr/>
        <a:lstStyle/>
        <a:p>
          <a:endParaRPr lang="zh-CN" altLang="en-US" b="1"/>
        </a:p>
      </dgm:t>
    </dgm:pt>
    <dgm:pt modelId="{F8EDD5EE-8DD8-4951-AB7B-D769E52A98B9}" type="sibTrans" cxnId="{583B597C-C7B3-4AF8-9873-E6443580E4B1}">
      <dgm:prSet/>
      <dgm:spPr/>
      <dgm:t>
        <a:bodyPr/>
        <a:lstStyle/>
        <a:p>
          <a:endParaRPr lang="zh-CN" altLang="en-US" b="1"/>
        </a:p>
      </dgm:t>
    </dgm:pt>
    <dgm:pt modelId="{48D97C2D-9843-43FE-AF60-3DBB3339E346}">
      <dgm:prSet/>
      <dgm:spPr/>
      <dgm:t>
        <a:bodyPr/>
        <a:lstStyle/>
        <a:p>
          <a:pPr rtl="0"/>
          <a:r>
            <a:rPr lang="zh-CN" b="1" dirty="0" smtClean="0"/>
            <a:t>在声明变量时，不将变量声明为某个特定的具体类，而是让它遵从抽象类所定义的接口，即将变量声明为抽象类。 </a:t>
          </a:r>
          <a:endParaRPr lang="zh-CN" b="1" dirty="0"/>
        </a:p>
      </dgm:t>
    </dgm:pt>
    <dgm:pt modelId="{6538C9DB-DB15-48E4-A8CE-D1E6F9193FB9}" type="parTrans" cxnId="{1C63BE01-E483-4079-B3DD-3BF5B91A6A9F}">
      <dgm:prSet/>
      <dgm:spPr/>
      <dgm:t>
        <a:bodyPr/>
        <a:lstStyle/>
        <a:p>
          <a:endParaRPr lang="zh-CN" altLang="en-US" b="1"/>
        </a:p>
      </dgm:t>
    </dgm:pt>
    <dgm:pt modelId="{1B55457E-9F92-4F60-B4EC-6BBB10B6CF5A}" type="sibTrans" cxnId="{1C63BE01-E483-4079-B3DD-3BF5B91A6A9F}">
      <dgm:prSet/>
      <dgm:spPr/>
      <dgm:t>
        <a:bodyPr/>
        <a:lstStyle/>
        <a:p>
          <a:endParaRPr lang="zh-CN" altLang="en-US" b="1"/>
        </a:p>
      </dgm:t>
    </dgm:pt>
    <dgm:pt modelId="{EE42E389-063A-4627-AF33-B5C2C6458FAD}">
      <dgm:prSet/>
      <dgm:spPr/>
      <dgm:t>
        <a:bodyPr/>
        <a:lstStyle/>
        <a:p>
          <a:pPr rtl="0"/>
          <a:r>
            <a:rPr lang="zh-CN" b="1" dirty="0" smtClean="0"/>
            <a:t>在实例化的时候，使用创建型模式。创建型模式可以确保系统是针对接口的方式书写，而不是针对实现的方式书写。</a:t>
          </a:r>
          <a:endParaRPr lang="en-US" b="1" dirty="0"/>
        </a:p>
      </dgm:t>
    </dgm:pt>
    <dgm:pt modelId="{424B4724-687A-4AA9-8C52-CB4299361EEF}" type="parTrans" cxnId="{238F2AF2-B57B-4BE4-888E-5EE8319CDC92}">
      <dgm:prSet/>
      <dgm:spPr/>
      <dgm:t>
        <a:bodyPr/>
        <a:lstStyle/>
        <a:p>
          <a:endParaRPr lang="zh-CN" altLang="en-US" b="1"/>
        </a:p>
      </dgm:t>
    </dgm:pt>
    <dgm:pt modelId="{10458116-C4A4-4372-989E-2DEA2BFD79B9}" type="sibTrans" cxnId="{238F2AF2-B57B-4BE4-888E-5EE8319CDC92}">
      <dgm:prSet/>
      <dgm:spPr/>
      <dgm:t>
        <a:bodyPr/>
        <a:lstStyle/>
        <a:p>
          <a:endParaRPr lang="zh-CN" altLang="en-US" b="1"/>
        </a:p>
      </dgm:t>
    </dgm:pt>
    <dgm:pt modelId="{D62C1E8D-6392-4FE9-B8D6-069F53EADE65}">
      <dgm:prSet/>
      <dgm:spPr/>
      <dgm:t>
        <a:bodyPr/>
        <a:lstStyle/>
        <a:p>
          <a:pPr rtl="0"/>
          <a:r>
            <a:rPr lang="zh-CN" altLang="en-US" b="0" dirty="0" smtClean="0"/>
            <a:t>声明对象</a:t>
          </a:r>
          <a:endParaRPr lang="zh-CN" b="0" dirty="0"/>
        </a:p>
      </dgm:t>
    </dgm:pt>
    <dgm:pt modelId="{D8913AC0-EDE3-447F-8161-11C5D2F79C6A}" type="parTrans" cxnId="{98FFD3E5-EAEC-482C-A413-4FFE2B85B442}">
      <dgm:prSet/>
      <dgm:spPr/>
      <dgm:t>
        <a:bodyPr/>
        <a:lstStyle/>
        <a:p>
          <a:endParaRPr lang="zh-CN" altLang="en-US" b="1"/>
        </a:p>
      </dgm:t>
    </dgm:pt>
    <dgm:pt modelId="{B678AB34-8038-43A6-80BC-052BF696BF93}" type="sibTrans" cxnId="{98FFD3E5-EAEC-482C-A413-4FFE2B85B442}">
      <dgm:prSet/>
      <dgm:spPr/>
      <dgm:t>
        <a:bodyPr/>
        <a:lstStyle/>
        <a:p>
          <a:endParaRPr lang="zh-CN" altLang="en-US" b="1"/>
        </a:p>
      </dgm:t>
    </dgm:pt>
    <dgm:pt modelId="{E452C24E-95C7-4620-9589-BF5666CD3A80}">
      <dgm:prSet/>
      <dgm:spPr/>
      <dgm:t>
        <a:bodyPr/>
        <a:lstStyle/>
        <a:p>
          <a:pPr rtl="0"/>
          <a:r>
            <a:rPr lang="zh-CN" altLang="en-US" b="0" dirty="0" smtClean="0"/>
            <a:t>实例化</a:t>
          </a:r>
          <a:endParaRPr lang="zh-CN" b="0" dirty="0"/>
        </a:p>
      </dgm:t>
    </dgm:pt>
    <dgm:pt modelId="{CAB5BA0D-26B0-439B-BA08-2B9A14E6CCD8}" type="parTrans" cxnId="{65603DD4-FB6B-4972-83D8-7A8ACFE1D583}">
      <dgm:prSet/>
      <dgm:spPr/>
      <dgm:t>
        <a:bodyPr/>
        <a:lstStyle/>
        <a:p>
          <a:endParaRPr lang="zh-CN" altLang="en-US" b="1"/>
        </a:p>
      </dgm:t>
    </dgm:pt>
    <dgm:pt modelId="{624CFEAA-B98A-4967-A123-E42C530E44F7}" type="sibTrans" cxnId="{65603DD4-FB6B-4972-83D8-7A8ACFE1D583}">
      <dgm:prSet/>
      <dgm:spPr/>
      <dgm:t>
        <a:bodyPr/>
        <a:lstStyle/>
        <a:p>
          <a:endParaRPr lang="zh-CN" altLang="en-US" b="1"/>
        </a:p>
      </dgm:t>
    </dgm:pt>
    <dgm:pt modelId="{0B901644-CC25-4590-9242-10D9400E3590}" type="pres">
      <dgm:prSet presAssocID="{3488176A-C79A-4694-B296-C5BE5C5FA426}" presName="Name0" presStyleCnt="0">
        <dgm:presLayoutVars>
          <dgm:dir/>
          <dgm:animLvl val="lvl"/>
          <dgm:resizeHandles val="exact"/>
        </dgm:presLayoutVars>
      </dgm:prSet>
      <dgm:spPr/>
      <dgm:t>
        <a:bodyPr/>
        <a:lstStyle/>
        <a:p>
          <a:endParaRPr lang="zh-CN" altLang="en-US"/>
        </a:p>
      </dgm:t>
    </dgm:pt>
    <dgm:pt modelId="{3A30BFD0-3917-4DEA-BEF4-695F7510E46D}" type="pres">
      <dgm:prSet presAssocID="{B48744C3-48FA-4862-AD29-0A30991DF489}" presName="linNode" presStyleCnt="0"/>
      <dgm:spPr/>
    </dgm:pt>
    <dgm:pt modelId="{7EBB40B9-91FE-45B6-A25D-68EBECCE51D7}" type="pres">
      <dgm:prSet presAssocID="{B48744C3-48FA-4862-AD29-0A30991DF489}" presName="parentText" presStyleLbl="node1" presStyleIdx="0" presStyleCnt="3">
        <dgm:presLayoutVars>
          <dgm:chMax val="1"/>
          <dgm:bulletEnabled val="1"/>
        </dgm:presLayoutVars>
      </dgm:prSet>
      <dgm:spPr/>
      <dgm:t>
        <a:bodyPr/>
        <a:lstStyle/>
        <a:p>
          <a:endParaRPr lang="zh-CN" altLang="en-US"/>
        </a:p>
      </dgm:t>
    </dgm:pt>
    <dgm:pt modelId="{41D0FE66-C447-4DC3-AA70-95949EF8F2C0}" type="pres">
      <dgm:prSet presAssocID="{B48744C3-48FA-4862-AD29-0A30991DF489}" presName="descendantText" presStyleLbl="alignAccFollowNode1" presStyleIdx="0" presStyleCnt="3">
        <dgm:presLayoutVars>
          <dgm:bulletEnabled val="1"/>
        </dgm:presLayoutVars>
      </dgm:prSet>
      <dgm:spPr/>
      <dgm:t>
        <a:bodyPr/>
        <a:lstStyle/>
        <a:p>
          <a:endParaRPr lang="zh-CN" altLang="en-US"/>
        </a:p>
      </dgm:t>
    </dgm:pt>
    <dgm:pt modelId="{494C7B96-4B0A-40E1-B601-DC748389292C}" type="pres">
      <dgm:prSet presAssocID="{1163EBEE-0AA0-48E3-814A-08926B502398}" presName="sp" presStyleCnt="0"/>
      <dgm:spPr/>
    </dgm:pt>
    <dgm:pt modelId="{B4D8C08C-43D4-4214-A24F-D4B6206A9E47}" type="pres">
      <dgm:prSet presAssocID="{D62C1E8D-6392-4FE9-B8D6-069F53EADE65}" presName="linNode" presStyleCnt="0"/>
      <dgm:spPr/>
    </dgm:pt>
    <dgm:pt modelId="{9525066B-6DFF-421B-9D1E-E00CCFF314DD}" type="pres">
      <dgm:prSet presAssocID="{D62C1E8D-6392-4FE9-B8D6-069F53EADE65}" presName="parentText" presStyleLbl="node1" presStyleIdx="1" presStyleCnt="3">
        <dgm:presLayoutVars>
          <dgm:chMax val="1"/>
          <dgm:bulletEnabled val="1"/>
        </dgm:presLayoutVars>
      </dgm:prSet>
      <dgm:spPr/>
      <dgm:t>
        <a:bodyPr/>
        <a:lstStyle/>
        <a:p>
          <a:endParaRPr lang="zh-CN" altLang="en-US"/>
        </a:p>
      </dgm:t>
    </dgm:pt>
    <dgm:pt modelId="{010A3DD6-BC6E-4A03-B1ED-B8924BE3FD69}" type="pres">
      <dgm:prSet presAssocID="{D62C1E8D-6392-4FE9-B8D6-069F53EADE65}" presName="descendantText" presStyleLbl="alignAccFollowNode1" presStyleIdx="1" presStyleCnt="3">
        <dgm:presLayoutVars>
          <dgm:bulletEnabled val="1"/>
        </dgm:presLayoutVars>
      </dgm:prSet>
      <dgm:spPr/>
      <dgm:t>
        <a:bodyPr/>
        <a:lstStyle/>
        <a:p>
          <a:endParaRPr lang="zh-CN" altLang="en-US"/>
        </a:p>
      </dgm:t>
    </dgm:pt>
    <dgm:pt modelId="{6CB98B36-3F3F-4D53-B574-0B070E9EC18C}" type="pres">
      <dgm:prSet presAssocID="{B678AB34-8038-43A6-80BC-052BF696BF93}" presName="sp" presStyleCnt="0"/>
      <dgm:spPr/>
    </dgm:pt>
    <dgm:pt modelId="{F14D191A-5327-496D-9401-86C0F54E04B7}" type="pres">
      <dgm:prSet presAssocID="{E452C24E-95C7-4620-9589-BF5666CD3A80}" presName="linNode" presStyleCnt="0"/>
      <dgm:spPr/>
    </dgm:pt>
    <dgm:pt modelId="{4B7D3B96-FD23-40D5-AC4E-1C2D4FBE63E4}" type="pres">
      <dgm:prSet presAssocID="{E452C24E-95C7-4620-9589-BF5666CD3A80}" presName="parentText" presStyleLbl="node1" presStyleIdx="2" presStyleCnt="3">
        <dgm:presLayoutVars>
          <dgm:chMax val="1"/>
          <dgm:bulletEnabled val="1"/>
        </dgm:presLayoutVars>
      </dgm:prSet>
      <dgm:spPr/>
      <dgm:t>
        <a:bodyPr/>
        <a:lstStyle/>
        <a:p>
          <a:endParaRPr lang="zh-CN" altLang="en-US"/>
        </a:p>
      </dgm:t>
    </dgm:pt>
    <dgm:pt modelId="{4523E350-1645-446A-891B-4A87E123C4C7}" type="pres">
      <dgm:prSet presAssocID="{E452C24E-95C7-4620-9589-BF5666CD3A80}" presName="descendantText" presStyleLbl="alignAccFollowNode1" presStyleIdx="2" presStyleCnt="3">
        <dgm:presLayoutVars>
          <dgm:bulletEnabled val="1"/>
        </dgm:presLayoutVars>
      </dgm:prSet>
      <dgm:spPr/>
      <dgm:t>
        <a:bodyPr/>
        <a:lstStyle/>
        <a:p>
          <a:endParaRPr lang="zh-CN" altLang="en-US"/>
        </a:p>
      </dgm:t>
    </dgm:pt>
  </dgm:ptLst>
  <dgm:cxnLst>
    <dgm:cxn modelId="{B4CA53C5-9488-4BD5-8911-4E46163571A4}" srcId="{3488176A-C79A-4694-B296-C5BE5C5FA426}" destId="{B48744C3-48FA-4862-AD29-0A30991DF489}" srcOrd="0" destOrd="0" parTransId="{FA7614F4-82DF-4933-B1B9-AB4A3209C351}" sibTransId="{1163EBEE-0AA0-48E3-814A-08926B502398}"/>
    <dgm:cxn modelId="{A966CCC1-889D-49FF-9952-9FEC6DE2ADB3}" type="presOf" srcId="{E452C24E-95C7-4620-9589-BF5666CD3A80}" destId="{4B7D3B96-FD23-40D5-AC4E-1C2D4FBE63E4}" srcOrd="0" destOrd="0" presId="urn:microsoft.com/office/officeart/2005/8/layout/vList5"/>
    <dgm:cxn modelId="{DDFFE2AD-2DE7-433A-B9C9-90FD7247FF3F}" type="presOf" srcId="{7EDE28E6-B184-43E1-94F1-547F9FE3412C}" destId="{41D0FE66-C447-4DC3-AA70-95949EF8F2C0}" srcOrd="0" destOrd="0" presId="urn:microsoft.com/office/officeart/2005/8/layout/vList5"/>
    <dgm:cxn modelId="{1C63BE01-E483-4079-B3DD-3BF5B91A6A9F}" srcId="{D62C1E8D-6392-4FE9-B8D6-069F53EADE65}" destId="{48D97C2D-9843-43FE-AF60-3DBB3339E346}" srcOrd="0" destOrd="0" parTransId="{6538C9DB-DB15-48E4-A8CE-D1E6F9193FB9}" sibTransId="{1B55457E-9F92-4F60-B4EC-6BBB10B6CF5A}"/>
    <dgm:cxn modelId="{65603DD4-FB6B-4972-83D8-7A8ACFE1D583}" srcId="{3488176A-C79A-4694-B296-C5BE5C5FA426}" destId="{E452C24E-95C7-4620-9589-BF5666CD3A80}" srcOrd="2" destOrd="0" parTransId="{CAB5BA0D-26B0-439B-BA08-2B9A14E6CCD8}" sibTransId="{624CFEAA-B98A-4967-A123-E42C530E44F7}"/>
    <dgm:cxn modelId="{0B2F5177-2313-4CAC-8064-09F24AC4DCC1}" type="presOf" srcId="{48D97C2D-9843-43FE-AF60-3DBB3339E346}" destId="{010A3DD6-BC6E-4A03-B1ED-B8924BE3FD69}" srcOrd="0" destOrd="0" presId="urn:microsoft.com/office/officeart/2005/8/layout/vList5"/>
    <dgm:cxn modelId="{6CE371C7-7E8A-4904-B093-4BACCD97F501}" type="presOf" srcId="{EE42E389-063A-4627-AF33-B5C2C6458FAD}" destId="{4523E350-1645-446A-891B-4A87E123C4C7}" srcOrd="0" destOrd="0" presId="urn:microsoft.com/office/officeart/2005/8/layout/vList5"/>
    <dgm:cxn modelId="{238F2AF2-B57B-4BE4-888E-5EE8319CDC92}" srcId="{E452C24E-95C7-4620-9589-BF5666CD3A80}" destId="{EE42E389-063A-4627-AF33-B5C2C6458FAD}" srcOrd="0" destOrd="0" parTransId="{424B4724-687A-4AA9-8C52-CB4299361EEF}" sibTransId="{10458116-C4A4-4372-989E-2DEA2BFD79B9}"/>
    <dgm:cxn modelId="{3FAE4794-8914-4D06-AE87-048AE7DC875E}" type="presOf" srcId="{D62C1E8D-6392-4FE9-B8D6-069F53EADE65}" destId="{9525066B-6DFF-421B-9D1E-E00CCFF314DD}" srcOrd="0" destOrd="0" presId="urn:microsoft.com/office/officeart/2005/8/layout/vList5"/>
    <dgm:cxn modelId="{05D84551-8C61-4A96-9C39-753585E00372}" type="presOf" srcId="{3488176A-C79A-4694-B296-C5BE5C5FA426}" destId="{0B901644-CC25-4590-9242-10D9400E3590}" srcOrd="0" destOrd="0" presId="urn:microsoft.com/office/officeart/2005/8/layout/vList5"/>
    <dgm:cxn modelId="{583B597C-C7B3-4AF8-9873-E6443580E4B1}" srcId="{B48744C3-48FA-4862-AD29-0A30991DF489}" destId="{7EDE28E6-B184-43E1-94F1-547F9FE3412C}" srcOrd="0" destOrd="0" parTransId="{C62FBB53-D855-4BEA-81C6-3D63024C0211}" sibTransId="{F8EDD5EE-8DD8-4951-AB7B-D769E52A98B9}"/>
    <dgm:cxn modelId="{E618F0F3-7E6F-43B1-A05C-BFB4286B663D}" type="presOf" srcId="{B48744C3-48FA-4862-AD29-0A30991DF489}" destId="{7EBB40B9-91FE-45B6-A25D-68EBECCE51D7}" srcOrd="0" destOrd="0" presId="urn:microsoft.com/office/officeart/2005/8/layout/vList5"/>
    <dgm:cxn modelId="{98FFD3E5-EAEC-482C-A413-4FFE2B85B442}" srcId="{3488176A-C79A-4694-B296-C5BE5C5FA426}" destId="{D62C1E8D-6392-4FE9-B8D6-069F53EADE65}" srcOrd="1" destOrd="0" parTransId="{D8913AC0-EDE3-447F-8161-11C5D2F79C6A}" sibTransId="{B678AB34-8038-43A6-80BC-052BF696BF93}"/>
    <dgm:cxn modelId="{A6888C0C-5351-4EA0-8F66-57241839C768}" type="presParOf" srcId="{0B901644-CC25-4590-9242-10D9400E3590}" destId="{3A30BFD0-3917-4DEA-BEF4-695F7510E46D}" srcOrd="0" destOrd="0" presId="urn:microsoft.com/office/officeart/2005/8/layout/vList5"/>
    <dgm:cxn modelId="{13C8BB56-8CB9-47E6-9111-F0CD043AA4CB}" type="presParOf" srcId="{3A30BFD0-3917-4DEA-BEF4-695F7510E46D}" destId="{7EBB40B9-91FE-45B6-A25D-68EBECCE51D7}" srcOrd="0" destOrd="0" presId="urn:microsoft.com/office/officeart/2005/8/layout/vList5"/>
    <dgm:cxn modelId="{DF149549-2E2A-4C1C-8330-462A42A6EC0C}" type="presParOf" srcId="{3A30BFD0-3917-4DEA-BEF4-695F7510E46D}" destId="{41D0FE66-C447-4DC3-AA70-95949EF8F2C0}" srcOrd="1" destOrd="0" presId="urn:microsoft.com/office/officeart/2005/8/layout/vList5"/>
    <dgm:cxn modelId="{4F68E946-B914-4B92-871C-47AAC0800661}" type="presParOf" srcId="{0B901644-CC25-4590-9242-10D9400E3590}" destId="{494C7B96-4B0A-40E1-B601-DC748389292C}" srcOrd="1" destOrd="0" presId="urn:microsoft.com/office/officeart/2005/8/layout/vList5"/>
    <dgm:cxn modelId="{0F51557B-8E6B-4303-B017-D4C4E0D9B050}" type="presParOf" srcId="{0B901644-CC25-4590-9242-10D9400E3590}" destId="{B4D8C08C-43D4-4214-A24F-D4B6206A9E47}" srcOrd="2" destOrd="0" presId="urn:microsoft.com/office/officeart/2005/8/layout/vList5"/>
    <dgm:cxn modelId="{F1644C56-C71E-4B7A-B3AC-3D3A5A656F15}" type="presParOf" srcId="{B4D8C08C-43D4-4214-A24F-D4B6206A9E47}" destId="{9525066B-6DFF-421B-9D1E-E00CCFF314DD}" srcOrd="0" destOrd="0" presId="urn:microsoft.com/office/officeart/2005/8/layout/vList5"/>
    <dgm:cxn modelId="{27EDEDB0-38B5-4671-AF27-B9A279D409A6}" type="presParOf" srcId="{B4D8C08C-43D4-4214-A24F-D4B6206A9E47}" destId="{010A3DD6-BC6E-4A03-B1ED-B8924BE3FD69}" srcOrd="1" destOrd="0" presId="urn:microsoft.com/office/officeart/2005/8/layout/vList5"/>
    <dgm:cxn modelId="{D59458B7-895F-43B7-947F-146EF57BD3DD}" type="presParOf" srcId="{0B901644-CC25-4590-9242-10D9400E3590}" destId="{6CB98B36-3F3F-4D53-B574-0B070E9EC18C}" srcOrd="3" destOrd="0" presId="urn:microsoft.com/office/officeart/2005/8/layout/vList5"/>
    <dgm:cxn modelId="{12D84590-01F6-48A9-AF8C-782A275646DF}" type="presParOf" srcId="{0B901644-CC25-4590-9242-10D9400E3590}" destId="{F14D191A-5327-496D-9401-86C0F54E04B7}" srcOrd="4" destOrd="0" presId="urn:microsoft.com/office/officeart/2005/8/layout/vList5"/>
    <dgm:cxn modelId="{BF1B8197-717D-4F98-9873-C36F03F72982}" type="presParOf" srcId="{F14D191A-5327-496D-9401-86C0F54E04B7}" destId="{4B7D3B96-FD23-40D5-AC4E-1C2D4FBE63E4}" srcOrd="0" destOrd="0" presId="urn:microsoft.com/office/officeart/2005/8/layout/vList5"/>
    <dgm:cxn modelId="{1DAFC197-0817-4E2D-97A2-C53275B90E23}" type="presParOf" srcId="{F14D191A-5327-496D-9401-86C0F54E04B7}" destId="{4523E350-1645-446A-891B-4A87E123C4C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E7437-0561-446C-9C08-165D6176EE1B}" type="doc">
      <dgm:prSet loTypeId="urn:microsoft.com/office/officeart/2005/8/layout/vProcess5" loCatId="process" qsTypeId="urn:microsoft.com/office/officeart/2005/8/quickstyle/3d3" qsCatId="3D" csTypeId="urn:microsoft.com/office/officeart/2005/8/colors/accent5_2" csCatId="accent5" phldr="1"/>
      <dgm:spPr/>
      <dgm:t>
        <a:bodyPr/>
        <a:lstStyle/>
        <a:p>
          <a:endParaRPr lang="zh-CN" altLang="en-US"/>
        </a:p>
      </dgm:t>
    </dgm:pt>
    <dgm:pt modelId="{A10EFE57-BD80-4475-B657-2510D02B793A}">
      <dgm:prSet/>
      <dgm:spPr/>
      <dgm:t>
        <a:bodyPr/>
        <a:lstStyle/>
        <a:p>
          <a:pPr rtl="0"/>
          <a:r>
            <a:rPr lang="zh-CN" dirty="0" smtClean="0"/>
            <a:t>首先在概念层上将程序中涉及的对象予以分离</a:t>
          </a:r>
          <a:endParaRPr lang="en-US" dirty="0"/>
        </a:p>
      </dgm:t>
    </dgm:pt>
    <dgm:pt modelId="{12B56B95-08D5-48DE-AA18-C42FD680DDE5}" type="parTrans" cxnId="{1D204131-1E31-4676-8DE9-F25BBDF890F3}">
      <dgm:prSet/>
      <dgm:spPr/>
      <dgm:t>
        <a:bodyPr/>
        <a:lstStyle/>
        <a:p>
          <a:endParaRPr lang="zh-CN" altLang="en-US"/>
        </a:p>
      </dgm:t>
    </dgm:pt>
    <dgm:pt modelId="{0A3D7C22-5332-462A-989A-CEBA09B8C610}" type="sibTrans" cxnId="{1D204131-1E31-4676-8DE9-F25BBDF890F3}">
      <dgm:prSet/>
      <dgm:spPr/>
      <dgm:t>
        <a:bodyPr/>
        <a:lstStyle/>
        <a:p>
          <a:endParaRPr lang="zh-CN" altLang="en-US"/>
        </a:p>
      </dgm:t>
    </dgm:pt>
    <dgm:pt modelId="{6C47CFA3-4B3D-4403-B541-2FF0A9858B60}">
      <dgm:prSet/>
      <dgm:spPr/>
      <dgm:t>
        <a:bodyPr/>
        <a:lstStyle/>
        <a:p>
          <a:pPr rtl="0"/>
          <a:r>
            <a:rPr lang="zh-CN" dirty="0" smtClean="0"/>
            <a:t>然后在规约层上对这些对象设计其规约（也就是接口）</a:t>
          </a:r>
          <a:endParaRPr lang="en-US" dirty="0"/>
        </a:p>
      </dgm:t>
    </dgm:pt>
    <dgm:pt modelId="{B0F8FFD4-7AE9-4500-9260-7464642CC24A}" type="parTrans" cxnId="{47879D42-469B-4095-A1EA-69405FC5F6A0}">
      <dgm:prSet/>
      <dgm:spPr/>
      <dgm:t>
        <a:bodyPr/>
        <a:lstStyle/>
        <a:p>
          <a:endParaRPr lang="zh-CN" altLang="en-US"/>
        </a:p>
      </dgm:t>
    </dgm:pt>
    <dgm:pt modelId="{CB949CF7-F2C8-4777-A68B-95E2134E8BEF}" type="sibTrans" cxnId="{47879D42-469B-4095-A1EA-69405FC5F6A0}">
      <dgm:prSet/>
      <dgm:spPr/>
      <dgm:t>
        <a:bodyPr/>
        <a:lstStyle/>
        <a:p>
          <a:endParaRPr lang="zh-CN" altLang="en-US"/>
        </a:p>
      </dgm:t>
    </dgm:pt>
    <dgm:pt modelId="{5FE46BC7-07FC-449C-A08B-99D99652AC7F}">
      <dgm:prSet/>
      <dgm:spPr/>
      <dgm:t>
        <a:bodyPr/>
        <a:lstStyle/>
        <a:p>
          <a:pPr rtl="0"/>
          <a:r>
            <a:rPr lang="zh-CN" dirty="0" smtClean="0"/>
            <a:t>最后再在实现层上去实现这些</a:t>
          </a:r>
          <a:r>
            <a:rPr lang="zh-CN" altLang="en-US" dirty="0" smtClean="0"/>
            <a:t>规约（</a:t>
          </a:r>
          <a:r>
            <a:rPr lang="zh-CN" dirty="0" smtClean="0"/>
            <a:t>接口</a:t>
          </a:r>
          <a:r>
            <a:rPr lang="zh-CN" altLang="en-US" dirty="0" smtClean="0"/>
            <a:t>）</a:t>
          </a:r>
          <a:endParaRPr lang="en-US" dirty="0"/>
        </a:p>
      </dgm:t>
    </dgm:pt>
    <dgm:pt modelId="{77229AAD-BABD-42D1-B196-CC28D73DFFAA}" type="parTrans" cxnId="{57A9F8DD-31E5-43F9-9B5B-1F2914FB490C}">
      <dgm:prSet/>
      <dgm:spPr/>
      <dgm:t>
        <a:bodyPr/>
        <a:lstStyle/>
        <a:p>
          <a:endParaRPr lang="zh-CN" altLang="en-US"/>
        </a:p>
      </dgm:t>
    </dgm:pt>
    <dgm:pt modelId="{294D2B96-40EA-4F79-B744-2E9324ECC8AC}" type="sibTrans" cxnId="{57A9F8DD-31E5-43F9-9B5B-1F2914FB490C}">
      <dgm:prSet/>
      <dgm:spPr/>
      <dgm:t>
        <a:bodyPr/>
        <a:lstStyle/>
        <a:p>
          <a:endParaRPr lang="zh-CN" altLang="en-US"/>
        </a:p>
      </dgm:t>
    </dgm:pt>
    <dgm:pt modelId="{8BD75B03-CF93-445C-9736-27AC3F5BE3C8}" type="pres">
      <dgm:prSet presAssocID="{3D2E7437-0561-446C-9C08-165D6176EE1B}" presName="outerComposite" presStyleCnt="0">
        <dgm:presLayoutVars>
          <dgm:chMax val="5"/>
          <dgm:dir/>
          <dgm:resizeHandles val="exact"/>
        </dgm:presLayoutVars>
      </dgm:prSet>
      <dgm:spPr/>
      <dgm:t>
        <a:bodyPr/>
        <a:lstStyle/>
        <a:p>
          <a:endParaRPr lang="zh-CN" altLang="en-US"/>
        </a:p>
      </dgm:t>
    </dgm:pt>
    <dgm:pt modelId="{B7FA1F54-8FBD-4A09-8835-3CC9767B1EDE}" type="pres">
      <dgm:prSet presAssocID="{3D2E7437-0561-446C-9C08-165D6176EE1B}" presName="dummyMaxCanvas" presStyleCnt="0">
        <dgm:presLayoutVars/>
      </dgm:prSet>
      <dgm:spPr/>
    </dgm:pt>
    <dgm:pt modelId="{BBDFC39B-01C2-470D-B4E7-C2C6F43B4716}" type="pres">
      <dgm:prSet presAssocID="{3D2E7437-0561-446C-9C08-165D6176EE1B}" presName="ThreeNodes_1" presStyleLbl="node1" presStyleIdx="0" presStyleCnt="3">
        <dgm:presLayoutVars>
          <dgm:bulletEnabled val="1"/>
        </dgm:presLayoutVars>
      </dgm:prSet>
      <dgm:spPr/>
      <dgm:t>
        <a:bodyPr/>
        <a:lstStyle/>
        <a:p>
          <a:endParaRPr lang="zh-CN" altLang="en-US"/>
        </a:p>
      </dgm:t>
    </dgm:pt>
    <dgm:pt modelId="{7EFD5549-D89A-4F56-9B51-5939C666E95B}" type="pres">
      <dgm:prSet presAssocID="{3D2E7437-0561-446C-9C08-165D6176EE1B}" presName="ThreeNodes_2" presStyleLbl="node1" presStyleIdx="1" presStyleCnt="3">
        <dgm:presLayoutVars>
          <dgm:bulletEnabled val="1"/>
        </dgm:presLayoutVars>
      </dgm:prSet>
      <dgm:spPr/>
      <dgm:t>
        <a:bodyPr/>
        <a:lstStyle/>
        <a:p>
          <a:endParaRPr lang="zh-CN" altLang="en-US"/>
        </a:p>
      </dgm:t>
    </dgm:pt>
    <dgm:pt modelId="{C19040A5-8D1E-499C-A828-EA1AAEE4F0A0}" type="pres">
      <dgm:prSet presAssocID="{3D2E7437-0561-446C-9C08-165D6176EE1B}" presName="ThreeNodes_3" presStyleLbl="node1" presStyleIdx="2" presStyleCnt="3">
        <dgm:presLayoutVars>
          <dgm:bulletEnabled val="1"/>
        </dgm:presLayoutVars>
      </dgm:prSet>
      <dgm:spPr/>
      <dgm:t>
        <a:bodyPr/>
        <a:lstStyle/>
        <a:p>
          <a:endParaRPr lang="zh-CN" altLang="en-US"/>
        </a:p>
      </dgm:t>
    </dgm:pt>
    <dgm:pt modelId="{9B1C529E-918D-4C96-889A-013D33071D7E}" type="pres">
      <dgm:prSet presAssocID="{3D2E7437-0561-446C-9C08-165D6176EE1B}" presName="ThreeConn_1-2" presStyleLbl="fgAccFollowNode1" presStyleIdx="0" presStyleCnt="2">
        <dgm:presLayoutVars>
          <dgm:bulletEnabled val="1"/>
        </dgm:presLayoutVars>
      </dgm:prSet>
      <dgm:spPr/>
      <dgm:t>
        <a:bodyPr/>
        <a:lstStyle/>
        <a:p>
          <a:endParaRPr lang="zh-CN" altLang="en-US"/>
        </a:p>
      </dgm:t>
    </dgm:pt>
    <dgm:pt modelId="{191AE783-4857-422B-A165-5A44B45B75BA}" type="pres">
      <dgm:prSet presAssocID="{3D2E7437-0561-446C-9C08-165D6176EE1B}" presName="ThreeConn_2-3" presStyleLbl="fgAccFollowNode1" presStyleIdx="1" presStyleCnt="2">
        <dgm:presLayoutVars>
          <dgm:bulletEnabled val="1"/>
        </dgm:presLayoutVars>
      </dgm:prSet>
      <dgm:spPr/>
      <dgm:t>
        <a:bodyPr/>
        <a:lstStyle/>
        <a:p>
          <a:endParaRPr lang="zh-CN" altLang="en-US"/>
        </a:p>
      </dgm:t>
    </dgm:pt>
    <dgm:pt modelId="{93EEA6F2-67FE-47E8-A9F9-D8B8D66AB88F}" type="pres">
      <dgm:prSet presAssocID="{3D2E7437-0561-446C-9C08-165D6176EE1B}" presName="ThreeNodes_1_text" presStyleLbl="node1" presStyleIdx="2" presStyleCnt="3">
        <dgm:presLayoutVars>
          <dgm:bulletEnabled val="1"/>
        </dgm:presLayoutVars>
      </dgm:prSet>
      <dgm:spPr/>
      <dgm:t>
        <a:bodyPr/>
        <a:lstStyle/>
        <a:p>
          <a:endParaRPr lang="zh-CN" altLang="en-US"/>
        </a:p>
      </dgm:t>
    </dgm:pt>
    <dgm:pt modelId="{65305FC6-4492-46F9-B43C-0126AAD9B3F7}" type="pres">
      <dgm:prSet presAssocID="{3D2E7437-0561-446C-9C08-165D6176EE1B}" presName="ThreeNodes_2_text" presStyleLbl="node1" presStyleIdx="2" presStyleCnt="3">
        <dgm:presLayoutVars>
          <dgm:bulletEnabled val="1"/>
        </dgm:presLayoutVars>
      </dgm:prSet>
      <dgm:spPr/>
      <dgm:t>
        <a:bodyPr/>
        <a:lstStyle/>
        <a:p>
          <a:endParaRPr lang="zh-CN" altLang="en-US"/>
        </a:p>
      </dgm:t>
    </dgm:pt>
    <dgm:pt modelId="{F823EBA4-417D-4B8A-98DE-BAAA3ACF1449}" type="pres">
      <dgm:prSet presAssocID="{3D2E7437-0561-446C-9C08-165D6176EE1B}" presName="ThreeNodes_3_text" presStyleLbl="node1" presStyleIdx="2" presStyleCnt="3">
        <dgm:presLayoutVars>
          <dgm:bulletEnabled val="1"/>
        </dgm:presLayoutVars>
      </dgm:prSet>
      <dgm:spPr/>
      <dgm:t>
        <a:bodyPr/>
        <a:lstStyle/>
        <a:p>
          <a:endParaRPr lang="zh-CN" altLang="en-US"/>
        </a:p>
      </dgm:t>
    </dgm:pt>
  </dgm:ptLst>
  <dgm:cxnLst>
    <dgm:cxn modelId="{A31C7DC6-A172-4F63-ADF7-AED8A8D4A708}" type="presOf" srcId="{6C47CFA3-4B3D-4403-B541-2FF0A9858B60}" destId="{65305FC6-4492-46F9-B43C-0126AAD9B3F7}" srcOrd="1" destOrd="0" presId="urn:microsoft.com/office/officeart/2005/8/layout/vProcess5"/>
    <dgm:cxn modelId="{57A9F8DD-31E5-43F9-9B5B-1F2914FB490C}" srcId="{3D2E7437-0561-446C-9C08-165D6176EE1B}" destId="{5FE46BC7-07FC-449C-A08B-99D99652AC7F}" srcOrd="2" destOrd="0" parTransId="{77229AAD-BABD-42D1-B196-CC28D73DFFAA}" sibTransId="{294D2B96-40EA-4F79-B744-2E9324ECC8AC}"/>
    <dgm:cxn modelId="{23048E2E-CD4E-49A6-92B2-1D9E2FF791D7}" type="presOf" srcId="{CB949CF7-F2C8-4777-A68B-95E2134E8BEF}" destId="{191AE783-4857-422B-A165-5A44B45B75BA}" srcOrd="0" destOrd="0" presId="urn:microsoft.com/office/officeart/2005/8/layout/vProcess5"/>
    <dgm:cxn modelId="{1F1A1C56-44D8-431F-9876-097DB6D9675F}" type="presOf" srcId="{A10EFE57-BD80-4475-B657-2510D02B793A}" destId="{93EEA6F2-67FE-47E8-A9F9-D8B8D66AB88F}" srcOrd="1" destOrd="0" presId="urn:microsoft.com/office/officeart/2005/8/layout/vProcess5"/>
    <dgm:cxn modelId="{095B4273-1912-491B-B40A-78FC808AC679}" type="presOf" srcId="{5FE46BC7-07FC-449C-A08B-99D99652AC7F}" destId="{C19040A5-8D1E-499C-A828-EA1AAEE4F0A0}" srcOrd="0" destOrd="0" presId="urn:microsoft.com/office/officeart/2005/8/layout/vProcess5"/>
    <dgm:cxn modelId="{7A068EDE-67D7-4995-AE9A-2F6BC4D8D5D9}" type="presOf" srcId="{3D2E7437-0561-446C-9C08-165D6176EE1B}" destId="{8BD75B03-CF93-445C-9736-27AC3F5BE3C8}" srcOrd="0" destOrd="0" presId="urn:microsoft.com/office/officeart/2005/8/layout/vProcess5"/>
    <dgm:cxn modelId="{04B45136-AC85-4033-8482-745934AC865D}" type="presOf" srcId="{A10EFE57-BD80-4475-B657-2510D02B793A}" destId="{BBDFC39B-01C2-470D-B4E7-C2C6F43B4716}" srcOrd="0" destOrd="0" presId="urn:microsoft.com/office/officeart/2005/8/layout/vProcess5"/>
    <dgm:cxn modelId="{2241A1B9-8985-4D49-9F2B-A23696B85B0C}" type="presOf" srcId="{0A3D7C22-5332-462A-989A-CEBA09B8C610}" destId="{9B1C529E-918D-4C96-889A-013D33071D7E}" srcOrd="0" destOrd="0" presId="urn:microsoft.com/office/officeart/2005/8/layout/vProcess5"/>
    <dgm:cxn modelId="{47879D42-469B-4095-A1EA-69405FC5F6A0}" srcId="{3D2E7437-0561-446C-9C08-165D6176EE1B}" destId="{6C47CFA3-4B3D-4403-B541-2FF0A9858B60}" srcOrd="1" destOrd="0" parTransId="{B0F8FFD4-7AE9-4500-9260-7464642CC24A}" sibTransId="{CB949CF7-F2C8-4777-A68B-95E2134E8BEF}"/>
    <dgm:cxn modelId="{1D204131-1E31-4676-8DE9-F25BBDF890F3}" srcId="{3D2E7437-0561-446C-9C08-165D6176EE1B}" destId="{A10EFE57-BD80-4475-B657-2510D02B793A}" srcOrd="0" destOrd="0" parTransId="{12B56B95-08D5-48DE-AA18-C42FD680DDE5}" sibTransId="{0A3D7C22-5332-462A-989A-CEBA09B8C610}"/>
    <dgm:cxn modelId="{D358F487-54FE-4DD2-AB18-BDD643806808}" type="presOf" srcId="{5FE46BC7-07FC-449C-A08B-99D99652AC7F}" destId="{F823EBA4-417D-4B8A-98DE-BAAA3ACF1449}" srcOrd="1" destOrd="0" presId="urn:microsoft.com/office/officeart/2005/8/layout/vProcess5"/>
    <dgm:cxn modelId="{B1FA9EA8-0E74-4E51-AD04-93FF4A4DCBD1}" type="presOf" srcId="{6C47CFA3-4B3D-4403-B541-2FF0A9858B60}" destId="{7EFD5549-D89A-4F56-9B51-5939C666E95B}" srcOrd="0" destOrd="0" presId="urn:microsoft.com/office/officeart/2005/8/layout/vProcess5"/>
    <dgm:cxn modelId="{86CE009D-DD74-4E8C-A5EA-04F9743F34FB}" type="presParOf" srcId="{8BD75B03-CF93-445C-9736-27AC3F5BE3C8}" destId="{B7FA1F54-8FBD-4A09-8835-3CC9767B1EDE}" srcOrd="0" destOrd="0" presId="urn:microsoft.com/office/officeart/2005/8/layout/vProcess5"/>
    <dgm:cxn modelId="{E8B6303D-F5F4-4EBD-A52A-A94017235043}" type="presParOf" srcId="{8BD75B03-CF93-445C-9736-27AC3F5BE3C8}" destId="{BBDFC39B-01C2-470D-B4E7-C2C6F43B4716}" srcOrd="1" destOrd="0" presId="urn:microsoft.com/office/officeart/2005/8/layout/vProcess5"/>
    <dgm:cxn modelId="{42F4EE79-933F-4D40-96F4-4A1CB04643B6}" type="presParOf" srcId="{8BD75B03-CF93-445C-9736-27AC3F5BE3C8}" destId="{7EFD5549-D89A-4F56-9B51-5939C666E95B}" srcOrd="2" destOrd="0" presId="urn:microsoft.com/office/officeart/2005/8/layout/vProcess5"/>
    <dgm:cxn modelId="{2B182A16-A280-4797-AEFC-C510F652DF23}" type="presParOf" srcId="{8BD75B03-CF93-445C-9736-27AC3F5BE3C8}" destId="{C19040A5-8D1E-499C-A828-EA1AAEE4F0A0}" srcOrd="3" destOrd="0" presId="urn:microsoft.com/office/officeart/2005/8/layout/vProcess5"/>
    <dgm:cxn modelId="{A22FEDC9-932A-4234-8CD1-FF40C6013696}" type="presParOf" srcId="{8BD75B03-CF93-445C-9736-27AC3F5BE3C8}" destId="{9B1C529E-918D-4C96-889A-013D33071D7E}" srcOrd="4" destOrd="0" presId="urn:microsoft.com/office/officeart/2005/8/layout/vProcess5"/>
    <dgm:cxn modelId="{FE48D3A7-9AD8-41C9-868A-51D51037D09F}" type="presParOf" srcId="{8BD75B03-CF93-445C-9736-27AC3F5BE3C8}" destId="{191AE783-4857-422B-A165-5A44B45B75BA}" srcOrd="5" destOrd="0" presId="urn:microsoft.com/office/officeart/2005/8/layout/vProcess5"/>
    <dgm:cxn modelId="{1FEED5AE-2FE4-40C7-BA69-E058353133F6}" type="presParOf" srcId="{8BD75B03-CF93-445C-9736-27AC3F5BE3C8}" destId="{93EEA6F2-67FE-47E8-A9F9-D8B8D66AB88F}" srcOrd="6" destOrd="0" presId="urn:microsoft.com/office/officeart/2005/8/layout/vProcess5"/>
    <dgm:cxn modelId="{B2CE600F-68B7-48BA-B426-23AB7F24BFC0}" type="presParOf" srcId="{8BD75B03-CF93-445C-9736-27AC3F5BE3C8}" destId="{65305FC6-4492-46F9-B43C-0126AAD9B3F7}" srcOrd="7" destOrd="0" presId="urn:microsoft.com/office/officeart/2005/8/layout/vProcess5"/>
    <dgm:cxn modelId="{73738A51-6FB8-4B75-AE06-EFB8C3D946EE}" type="presParOf" srcId="{8BD75B03-CF93-445C-9736-27AC3F5BE3C8}" destId="{F823EBA4-417D-4B8A-98DE-BAAA3ACF144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7838B-1EB7-4A65-BD46-E5D85102BBBC}" type="datetimeFigureOut">
              <a:rPr lang="zh-CN" altLang="en-US" smtClean="0"/>
              <a:pPr/>
              <a:t>2012/4/23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A8243-D2DF-457D-9ED9-3571299B64CB}" type="slidenum">
              <a:rPr lang="zh-CN" altLang="en-US" smtClean="0"/>
              <a:pPr/>
              <a:t>‹#›</a:t>
            </a:fld>
            <a:endParaRPr lang="zh-CN" altLang="en-US"/>
          </a:p>
        </p:txBody>
      </p:sp>
    </p:spTree>
    <p:extLst>
      <p:ext uri="{BB962C8B-B14F-4D97-AF65-F5344CB8AC3E}">
        <p14:creationId xmlns:p14="http://schemas.microsoft.com/office/powerpoint/2010/main" val="26798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zh.wikipedia.org/wiki/%E9%93%BE%E8%A1%A8"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zh.wikipedia.org/wiki/%E5%8D%95%E5%90%91%E9%93%BE%E8%A1%A8"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C3B2E0-6375-4A7F-A1D1-26A45A5DA92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a:t>
            </a:r>
            <a:r>
              <a:rPr lang="en-US" altLang="zh-CN" dirty="0" smtClean="0"/>
              <a:t>question</a:t>
            </a:r>
            <a:r>
              <a:rPr lang="zh-CN" altLang="en-US" dirty="0" smtClean="0"/>
              <a:t>又有</a:t>
            </a:r>
            <a:r>
              <a:rPr lang="en-US" altLang="zh-CN" dirty="0" smtClean="0"/>
              <a:t>Strategy</a:t>
            </a:r>
            <a:r>
              <a:rPr lang="zh-CN" altLang="en-US" dirty="0" smtClean="0"/>
              <a:t>模式的影子</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关于链表部分课下自己研究。</a:t>
            </a:r>
            <a:endParaRPr lang="en-US" altLang="zh-CN" dirty="0" smtClean="0"/>
          </a:p>
          <a:p>
            <a:r>
              <a:rPr lang="zh-CN" altLang="en-US" dirty="0" smtClean="0"/>
              <a:t>关于链表，网上有很多相关的示例，例如维基百科</a:t>
            </a:r>
            <a:r>
              <a:rPr lang="en-US" altLang="zh-CN" dirty="0" smtClean="0">
                <a:hlinkClick r:id="rId3"/>
              </a:rPr>
              <a:t>http://zh.wikipedia.org/wiki/%E9%93%BE%E8%A1%A8</a:t>
            </a:r>
            <a:endParaRPr lang="en-US" altLang="zh-CN" dirty="0" smtClean="0"/>
          </a:p>
          <a:p>
            <a:r>
              <a:rPr lang="en-US" altLang="zh-CN" dirty="0" smtClean="0"/>
              <a:t>PPT</a:t>
            </a:r>
            <a:r>
              <a:rPr lang="zh-CN" altLang="en-US" dirty="0" smtClean="0"/>
              <a:t>中使用的是单向链表，链表中最简单的一种，</a:t>
            </a:r>
            <a:r>
              <a:rPr lang="en-US" altLang="zh-CN" dirty="0" smtClean="0">
                <a:hlinkClick r:id="rId4"/>
              </a:rPr>
              <a:t>http://zh.wikipedia.org/wiki/%E5%8D%95%E5%90%91%E9%93%BE%E8%A1%A8</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a:t>
            </a:r>
            <a:r>
              <a:rPr lang="en-US" altLang="zh-CN" dirty="0" smtClean="0"/>
              <a:t>question</a:t>
            </a:r>
            <a:r>
              <a:rPr lang="zh-CN" altLang="en-US" dirty="0" smtClean="0"/>
              <a:t>又有</a:t>
            </a:r>
            <a:r>
              <a:rPr lang="en-US" altLang="zh-CN" dirty="0" smtClean="0"/>
              <a:t>Strategy</a:t>
            </a:r>
            <a:r>
              <a:rPr lang="zh-CN" altLang="en-US" dirty="0" smtClean="0"/>
              <a:t>模式的影子</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针对接口编程原则的具体体现</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47</a:t>
            </a:fld>
            <a:endParaRPr lang="zh-CN" altLang="en-US"/>
          </a:p>
        </p:txBody>
      </p:sp>
    </p:spTree>
    <p:extLst>
      <p:ext uri="{BB962C8B-B14F-4D97-AF65-F5344CB8AC3E}">
        <p14:creationId xmlns:p14="http://schemas.microsoft.com/office/powerpoint/2010/main" val="1010366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对于实际项目开发来说，如果我们把实现的过程分为多个阶段的话我们不妨这么划分，第一阶段，根据</a:t>
            </a:r>
            <a:r>
              <a:rPr lang="en-US" altLang="zh-CN" dirty="0" smtClean="0"/>
              <a:t>client</a:t>
            </a:r>
            <a:r>
              <a:rPr lang="zh-CN" altLang="en-US" dirty="0" smtClean="0"/>
              <a:t>端的需要去设计我们的规约</a:t>
            </a:r>
            <a:r>
              <a:rPr lang="en-US" altLang="zh-CN" dirty="0" smtClean="0"/>
              <a:t>(interface),</a:t>
            </a:r>
            <a:r>
              <a:rPr lang="zh-CN" altLang="en-US" dirty="0" smtClean="0"/>
              <a:t>在这个阶段任何实现都没有，所有的任务就是定义接口所需要的职责，以及所需要的一些</a:t>
            </a:r>
            <a:r>
              <a:rPr lang="en-US" altLang="zh-CN" dirty="0" err="1" smtClean="0"/>
              <a:t>po,vo</a:t>
            </a:r>
            <a:r>
              <a:rPr lang="en-US" altLang="zh-CN" dirty="0" smtClean="0"/>
              <a:t>;</a:t>
            </a:r>
            <a:r>
              <a:rPr lang="zh-CN" altLang="en-US" dirty="0" smtClean="0"/>
              <a:t>第二阶段，实现前面定义的规约。而以前我是怎么做的呢？ 我是交叉作的，即假模假样的定义一个接口（其实我心里在想这个东西有屁用）</a:t>
            </a:r>
            <a:r>
              <a:rPr lang="en-US" altLang="zh-CN" dirty="0" smtClean="0"/>
              <a:t>,</a:t>
            </a:r>
            <a:r>
              <a:rPr lang="zh-CN" altLang="en-US" dirty="0" smtClean="0"/>
              <a:t>然后定义了一个方法，然后就立即去实现这个方法，再然后我又定义一个方法，继续去实现，我现在终于想通了，这样好累，效率很低，最重要的是，这不属于真正的设计。</a:t>
            </a:r>
            <a:br>
              <a:rPr lang="zh-CN" altLang="en-US" dirty="0" smtClean="0"/>
            </a:br>
            <a:r>
              <a:rPr lang="zh-CN" altLang="en-US" dirty="0" smtClean="0"/>
              <a:t>现在我是怎么做的呢？比如一个</a:t>
            </a:r>
            <a:r>
              <a:rPr lang="en-US" altLang="zh-CN" dirty="0" smtClean="0"/>
              <a:t>list.jsp</a:t>
            </a:r>
            <a:r>
              <a:rPr lang="zh-CN" altLang="en-US" dirty="0" smtClean="0"/>
              <a:t>里需要查询，列表，然后看明细信息，然后增加信息，我会第一步在接口里定义完</a:t>
            </a:r>
            <a:r>
              <a:rPr lang="en-US" altLang="zh-CN" dirty="0" smtClean="0"/>
              <a:t>(</a:t>
            </a:r>
            <a:r>
              <a:rPr lang="zh-CN" altLang="en-US" dirty="0" smtClean="0"/>
              <a:t>这个过程会有整体设计的意识</a:t>
            </a:r>
            <a:r>
              <a:rPr lang="en-US" altLang="zh-CN" dirty="0" smtClean="0"/>
              <a:t>),</a:t>
            </a:r>
            <a:r>
              <a:rPr lang="zh-CN" altLang="en-US" dirty="0" smtClean="0"/>
              <a:t>毫不关心底层实现</a:t>
            </a:r>
            <a:r>
              <a:rPr lang="en-US" altLang="zh-CN" dirty="0" smtClean="0"/>
              <a:t>(</a:t>
            </a:r>
            <a:r>
              <a:rPr lang="zh-CN" altLang="en-US" dirty="0" smtClean="0"/>
              <a:t>数据库、事务</a:t>
            </a:r>
            <a:r>
              <a:rPr lang="en-US" altLang="zh-CN" dirty="0" smtClean="0"/>
              <a:t>)</a:t>
            </a:r>
            <a:r>
              <a:rPr lang="zh-CN" altLang="en-US" dirty="0" smtClean="0"/>
              <a:t>，我的目标就是</a:t>
            </a:r>
            <a:r>
              <a:rPr lang="en-US" altLang="zh-CN" dirty="0" smtClean="0"/>
              <a:t>"</a:t>
            </a:r>
            <a:r>
              <a:rPr lang="zh-CN" altLang="en-US" dirty="0" smtClean="0"/>
              <a:t>我想要这个功能，我想要那个功能</a:t>
            </a:r>
            <a:r>
              <a:rPr lang="en-US" altLang="zh-CN" dirty="0" smtClean="0"/>
              <a:t>"</a:t>
            </a:r>
            <a:r>
              <a:rPr lang="zh-CN" altLang="en-US" dirty="0" smtClean="0"/>
              <a:t>，至于那个功能怎么实现在第一阶段我认为那不是我的事情</a:t>
            </a:r>
            <a:r>
              <a:rPr lang="en-US" altLang="zh-CN" dirty="0" smtClean="0"/>
              <a:t>(</a:t>
            </a:r>
            <a:r>
              <a:rPr lang="zh-CN" altLang="en-US" dirty="0" smtClean="0"/>
              <a:t>尽管这个事情最终还是由我来做</a:t>
            </a:r>
            <a:r>
              <a:rPr lang="en-US" altLang="zh-CN" dirty="0" smtClean="0"/>
              <a:t>) .</a:t>
            </a:r>
            <a:r>
              <a:rPr lang="zh-CN" altLang="en-US" dirty="0" smtClean="0"/>
              <a:t>大家看这个过程和前面的过程有什么本质的不同呢？ 就是分层的概念更加明显，你的工作更有层次，每次都有先设计再实现的步骤，而前面那个过程很容易就让你不知不觉地陷入纯实现的陷阱中。</a:t>
            </a:r>
            <a:br>
              <a:rPr lang="zh-CN" altLang="en-US" dirty="0" smtClean="0"/>
            </a:br>
            <a:r>
              <a:rPr lang="zh-CN" altLang="en-US" dirty="0" smtClean="0"/>
              <a:t/>
            </a:r>
            <a:br>
              <a:rPr lang="zh-CN" altLang="en-US" dirty="0" smtClean="0"/>
            </a:br>
            <a:r>
              <a:rPr lang="en-US" altLang="zh-CN" dirty="0" smtClean="0"/>
              <a:t>http://www.blogjava.net/alex/archive/2007/03/12/103185.html</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48</a:t>
            </a:fld>
            <a:endParaRPr lang="zh-CN" altLang="en-US"/>
          </a:p>
        </p:txBody>
      </p:sp>
    </p:spTree>
    <p:extLst>
      <p:ext uri="{BB962C8B-B14F-4D97-AF65-F5344CB8AC3E}">
        <p14:creationId xmlns:p14="http://schemas.microsoft.com/office/powerpoint/2010/main" val="1010366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抽象类的定义</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SystemTest</a:t>
            </a:r>
            <a:r>
              <a:rPr lang="zh-CN" altLang="en-US" dirty="0" smtClean="0"/>
              <a:t>类就是</a:t>
            </a:r>
            <a:r>
              <a:rPr lang="en-US" altLang="zh-CN" dirty="0" smtClean="0"/>
              <a:t>Strategy</a:t>
            </a:r>
            <a:r>
              <a:rPr lang="zh-CN" altLang="en-US" dirty="0" smtClean="0"/>
              <a:t>里的</a:t>
            </a:r>
            <a:r>
              <a:rPr lang="en-US" altLang="zh-CN" dirty="0" smtClean="0"/>
              <a:t>Context</a:t>
            </a:r>
            <a:r>
              <a:rPr lang="zh-CN" altLang="en-US" dirty="0" smtClean="0"/>
              <a:t>，另外，</a:t>
            </a:r>
            <a:r>
              <a:rPr lang="en-US" altLang="zh-CN" dirty="0" err="1" smtClean="0"/>
              <a:t>SystemTest</a:t>
            </a:r>
            <a:r>
              <a:rPr lang="zh-CN" altLang="en-US" dirty="0" smtClean="0"/>
              <a:t>的</a:t>
            </a:r>
            <a:r>
              <a:rPr lang="en-US" altLang="zh-CN" dirty="0" smtClean="0"/>
              <a:t>benchmark()</a:t>
            </a:r>
            <a:r>
              <a:rPr lang="zh-CN" altLang="en-US" dirty="0" smtClean="0"/>
              <a:t>也是</a:t>
            </a:r>
            <a:r>
              <a:rPr lang="en-US" altLang="zh-CN" dirty="0" smtClean="0"/>
              <a:t>template method</a:t>
            </a:r>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600"/>
            </a:lvl1pPr>
          </a:lstStyle>
          <a:p>
            <a:r>
              <a:rPr lang="zh-CN" altLang="en-US"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 typeface="Wingdings" pitchFamily="2" charset="2"/>
              <a:buNone/>
              <a:defRPr sz="24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20135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1127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4875" y="0"/>
            <a:ext cx="1889125" cy="6381750"/>
          </a:xfrm>
        </p:spPr>
        <p:txBody>
          <a:bodyPr vert="eaVert"/>
          <a:lstStyle/>
          <a:p>
            <a:r>
              <a:rPr lang="zh-CN" altLang="en-US" smtClean="0"/>
              <a:t>单击此处编辑母版标题样式</a:t>
            </a:r>
            <a:endParaRPr lang="zh-CN" altLang="en-US" dirty="0"/>
          </a:p>
        </p:txBody>
      </p:sp>
      <p:sp>
        <p:nvSpPr>
          <p:cNvPr id="3" name="Vertical Text Placeholder 2"/>
          <p:cNvSpPr>
            <a:spLocks noGrp="1"/>
          </p:cNvSpPr>
          <p:nvPr>
            <p:ph type="body" orient="vert" idx="1"/>
          </p:nvPr>
        </p:nvSpPr>
        <p:spPr>
          <a:xfrm>
            <a:off x="827088" y="0"/>
            <a:ext cx="6275387"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331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69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3169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540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9592" y="-99392"/>
            <a:ext cx="8229600" cy="1143000"/>
          </a:xfrm>
        </p:spPr>
        <p:txBody>
          <a:bodyPr/>
          <a:lstStyle>
            <a:lvl1pPr>
              <a:defRPr sz="36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9023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8232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1482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38758"/>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99391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6C27AE8-31FA-4543-9CEE-98A26B6AB20F}" type="datetimeFigureOut">
              <a:rPr lang="zh-CN" altLang="en-US" smtClean="0"/>
              <a:pPr/>
              <a:t>2012/4/23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8620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singhua-ppt-template-bg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00013"/>
            <a:ext cx="84963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fld id="{B6C27AE8-31FA-4543-9CEE-98A26B6AB20F}" type="datetimeFigureOut">
              <a:rPr lang="zh-CN" altLang="en-US" smtClean="0"/>
              <a:pPr/>
              <a:t>2012/4/23</a:t>
            </a:fld>
            <a:endParaRPr lang="zh-CN" altLang="en-US"/>
          </a:p>
        </p:txBody>
      </p:sp>
      <p:sp>
        <p:nvSpPr>
          <p:cNvPr id="1029" name="Rectangle 5"/>
          <p:cNvSpPr>
            <a:spLocks noGrp="1" noChangeArrowheads="1"/>
          </p:cNvSpPr>
          <p:nvPr>
            <p:ph type="ftr" sz="quarter" idx="3"/>
          </p:nvPr>
        </p:nvSpPr>
        <p:spPr bwMode="auto">
          <a:xfrm>
            <a:off x="1785938" y="6526213"/>
            <a:ext cx="1800225"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endParaRPr lang="zh-CN" altLang="en-US"/>
          </a:p>
        </p:txBody>
      </p:sp>
      <p:sp>
        <p:nvSpPr>
          <p:cNvPr id="1030" name="Rectangle 6"/>
          <p:cNvSpPr>
            <a:spLocks noGrp="1" noChangeArrowheads="1"/>
          </p:cNvSpPr>
          <p:nvPr>
            <p:ph type="sldNum" sz="quarter" idx="4"/>
          </p:nvPr>
        </p:nvSpPr>
        <p:spPr bwMode="auto">
          <a:xfrm>
            <a:off x="385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fld id="{4AE08CCC-BFC9-4B0B-B1DA-04CDC66CB2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宋体" pitchFamily="2" charset="-122"/>
        </a:defRPr>
      </a:lvl2pPr>
      <a:lvl3pPr algn="l" rtl="0" eaLnBrk="1" fontAlgn="base" hangingPunct="1">
        <a:spcBef>
          <a:spcPct val="0"/>
        </a:spcBef>
        <a:spcAft>
          <a:spcPct val="0"/>
        </a:spcAft>
        <a:defRPr sz="3200">
          <a:solidFill>
            <a:schemeClr val="tx2"/>
          </a:solidFill>
          <a:latin typeface="Arial" pitchFamily="34" charset="0"/>
          <a:ea typeface="宋体" pitchFamily="2" charset="-122"/>
        </a:defRPr>
      </a:lvl3pPr>
      <a:lvl4pPr algn="l" rtl="0" eaLnBrk="1" fontAlgn="base" hangingPunct="1">
        <a:spcBef>
          <a:spcPct val="0"/>
        </a:spcBef>
        <a:spcAft>
          <a:spcPct val="0"/>
        </a:spcAft>
        <a:defRPr sz="3200">
          <a:solidFill>
            <a:schemeClr val="tx2"/>
          </a:solidFill>
          <a:latin typeface="Arial" pitchFamily="34" charset="0"/>
          <a:ea typeface="宋体" pitchFamily="2" charset="-122"/>
        </a:defRPr>
      </a:lvl4pPr>
      <a:lvl5pPr algn="l" rtl="0" eaLnBrk="1" fontAlgn="base" hangingPunct="1">
        <a:spcBef>
          <a:spcPct val="0"/>
        </a:spcBef>
        <a:spcAft>
          <a:spcPct val="0"/>
        </a:spcAft>
        <a:defRPr sz="3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342900" indent="-342900" algn="l" rtl="0" eaLnBrk="1" fontAlgn="base" hangingPunct="1">
        <a:lnSpc>
          <a:spcPct val="120000"/>
        </a:lnSpc>
        <a:spcBef>
          <a:spcPts val="600"/>
        </a:spcBef>
        <a:spcAft>
          <a:spcPct val="0"/>
        </a:spcAft>
        <a:buSzPct val="75000"/>
        <a:buFont typeface="Wingdings" pitchFamily="2" charset="2"/>
        <a:buBlip>
          <a:blip r:embed="rId14"/>
        </a:buBlip>
        <a:defRPr sz="2800">
          <a:solidFill>
            <a:schemeClr val="tx1"/>
          </a:solidFill>
          <a:latin typeface="+mn-lt"/>
          <a:ea typeface="+mn-ea"/>
          <a:cs typeface="+mn-cs"/>
        </a:defRPr>
      </a:lvl1pPr>
      <a:lvl2pPr marL="742950" indent="-285750" algn="l" rtl="0" eaLnBrk="1" fontAlgn="base" hangingPunct="1">
        <a:lnSpc>
          <a:spcPct val="120000"/>
        </a:lnSpc>
        <a:spcBef>
          <a:spcPts val="600"/>
        </a:spcBef>
        <a:spcAft>
          <a:spcPct val="0"/>
        </a:spcAft>
        <a:buSzPct val="75000"/>
        <a:buBlip>
          <a:blip r:embed="rId15"/>
        </a:buBlip>
        <a:defRPr sz="2400">
          <a:solidFill>
            <a:schemeClr val="tx1"/>
          </a:solidFill>
          <a:latin typeface="+mn-lt"/>
          <a:ea typeface="+mn-ea"/>
        </a:defRPr>
      </a:lvl2pPr>
      <a:lvl3pPr marL="1143000" indent="-228600" algn="l" rtl="0" eaLnBrk="1" fontAlgn="base" hangingPunct="1">
        <a:lnSpc>
          <a:spcPct val="120000"/>
        </a:lnSpc>
        <a:spcBef>
          <a:spcPts val="600"/>
        </a:spcBef>
        <a:spcAft>
          <a:spcPct val="0"/>
        </a:spcAft>
        <a:buSzPct val="75000"/>
        <a:buBlip>
          <a:blip r:embed="rId16"/>
        </a:buBlip>
        <a:defRPr sz="2000">
          <a:solidFill>
            <a:schemeClr val="tx1"/>
          </a:solidFill>
          <a:latin typeface="+mn-lt"/>
          <a:ea typeface="+mn-ea"/>
        </a:defRPr>
      </a:lvl3pPr>
      <a:lvl4pPr marL="1600200" indent="-228600" algn="l" rtl="0" eaLnBrk="1" fontAlgn="base" hangingPunct="1">
        <a:lnSpc>
          <a:spcPct val="120000"/>
        </a:lnSpc>
        <a:spcBef>
          <a:spcPts val="600"/>
        </a:spcBef>
        <a:spcAft>
          <a:spcPct val="0"/>
        </a:spcAft>
        <a:buSzPct val="75000"/>
        <a:buBlip>
          <a:blip r:embed="rId17"/>
        </a:buBlip>
        <a:defRPr sz="2000">
          <a:solidFill>
            <a:schemeClr val="tx1"/>
          </a:solidFill>
          <a:latin typeface="+mn-lt"/>
          <a:ea typeface="+mn-ea"/>
        </a:defRPr>
      </a:lvl4pPr>
      <a:lvl5pPr marL="2057400" indent="-228600" algn="l" rtl="0" eaLnBrk="1" fontAlgn="base" hangingPunct="1">
        <a:lnSpc>
          <a:spcPct val="120000"/>
        </a:lnSpc>
        <a:spcBef>
          <a:spcPts val="600"/>
        </a:spcBef>
        <a:spcAft>
          <a:spcPct val="0"/>
        </a:spcAft>
        <a:buSzPct val="75000"/>
        <a:buBlip>
          <a:blip r:embed="rId17"/>
        </a:buBlip>
        <a:defRPr sz="1600">
          <a:solidFill>
            <a:schemeClr val="tx1"/>
          </a:solidFill>
          <a:latin typeface="+mn-lt"/>
          <a:ea typeface="+mn-ea"/>
        </a:defRPr>
      </a:lvl5pPr>
      <a:lvl6pPr marL="25146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6pPr>
      <a:lvl7pPr marL="29718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7pPr>
      <a:lvl8pPr marL="34290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8pPr>
      <a:lvl9pPr marL="38862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b="1" dirty="0">
                <a:solidFill>
                  <a:srgbClr val="FF0000"/>
                </a:solidFill>
                <a:latin typeface="黑体" pitchFamily="49" charset="-122"/>
                <a:ea typeface="黑体" pitchFamily="49" charset="-122"/>
              </a:rPr>
              <a:t>三</a:t>
            </a:r>
            <a:r>
              <a:rPr lang="zh-CN" altLang="en-US" sz="5400" dirty="0"/>
              <a:t>探设计模式</a:t>
            </a:r>
          </a:p>
        </p:txBody>
      </p:sp>
      <p:sp>
        <p:nvSpPr>
          <p:cNvPr id="3" name="副标题 2"/>
          <p:cNvSpPr>
            <a:spLocks noGrp="1"/>
          </p:cNvSpPr>
          <p:nvPr>
            <p:ph type="subTitle" idx="1"/>
          </p:nvPr>
        </p:nvSpPr>
        <p:spPr/>
        <p:txBody>
          <a:bodyPr/>
          <a:lstStyle/>
          <a:p>
            <a:r>
              <a:rPr lang="en-US" altLang="zh-CN" dirty="0" smtClean="0"/>
              <a:t>——</a:t>
            </a:r>
            <a:r>
              <a:rPr lang="zh-CN" altLang="en-US" dirty="0" smtClean="0"/>
              <a:t>程序设计进阶（十）</a:t>
            </a:r>
            <a:endParaRPr lang="en-US" altLang="zh-CN" dirty="0" smtClean="0"/>
          </a:p>
          <a:p>
            <a:r>
              <a:rPr lang="zh-CN" altLang="en-US" dirty="0" smtClean="0"/>
              <a:t>清华大学计算机系  黄震春 徐明星</a:t>
            </a:r>
            <a:endParaRPr lang="en-US" altLang="zh-CN" dirty="0" smtClean="0"/>
          </a:p>
          <a:p>
            <a:r>
              <a:rPr lang="en-US" altLang="zh-CN" dirty="0" smtClean="0"/>
              <a:t>2012. 4. 23</a:t>
            </a:r>
            <a:endParaRPr lang="zh-CN" altLang="en-US" dirty="0"/>
          </a:p>
        </p:txBody>
      </p:sp>
    </p:spTree>
    <p:extLst>
      <p:ext uri="{BB962C8B-B14F-4D97-AF65-F5344CB8AC3E}">
        <p14:creationId xmlns:p14="http://schemas.microsoft.com/office/powerpoint/2010/main" val="4210789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a:t>
            </a:r>
            <a:r>
              <a:rPr lang="zh-CN" altLang="en-US" dirty="0" smtClean="0"/>
              <a:t>类</a:t>
            </a:r>
            <a:endParaRPr lang="zh-CN" altLang="en-US" dirty="0"/>
          </a:p>
        </p:txBody>
      </p:sp>
      <p:sp>
        <p:nvSpPr>
          <p:cNvPr id="3" name="内容占位符 2"/>
          <p:cNvSpPr>
            <a:spLocks noGrp="1"/>
          </p:cNvSpPr>
          <p:nvPr>
            <p:ph idx="1"/>
          </p:nvPr>
        </p:nvSpPr>
        <p:spPr/>
        <p:txBody>
          <a:bodyPr/>
          <a:lstStyle/>
          <a:p>
            <a:r>
              <a:rPr lang="zh-CN" altLang="en-US" b="1" dirty="0" smtClean="0"/>
              <a:t>然后是</a:t>
            </a:r>
            <a:r>
              <a:rPr lang="en-US" altLang="zh-CN" b="1" dirty="0" smtClean="0"/>
              <a:t>Exam</a:t>
            </a:r>
            <a:r>
              <a:rPr lang="zh-CN" altLang="en-US" b="1" dirty="0" smtClean="0"/>
              <a:t>类</a:t>
            </a:r>
            <a:endParaRPr lang="en-US" altLang="zh-CN" b="1" dirty="0" smtClean="0"/>
          </a:p>
          <a:p>
            <a:pPr lvl="1"/>
            <a:r>
              <a:rPr lang="zh-CN" altLang="en-US" b="1" dirty="0" smtClean="0"/>
              <a:t>存储一组试题</a:t>
            </a:r>
            <a:endParaRPr lang="en-US" altLang="zh-CN" b="1" dirty="0" smtClean="0"/>
          </a:p>
          <a:p>
            <a:pPr lvl="1"/>
            <a:r>
              <a:rPr lang="zh-CN" altLang="en-US" b="1" dirty="0" smtClean="0"/>
              <a:t>一张试卷也应该能</a:t>
            </a:r>
            <a:r>
              <a:rPr lang="en-US" altLang="zh-CN" b="1" dirty="0" smtClean="0"/>
              <a:t/>
            </a:r>
            <a:br>
              <a:rPr lang="en-US" altLang="zh-CN" b="1" dirty="0" smtClean="0"/>
            </a:br>
            <a:r>
              <a:rPr lang="en-US" altLang="zh-CN" b="1" dirty="0" smtClean="0"/>
              <a:t>answer</a:t>
            </a:r>
          </a:p>
          <a:p>
            <a:pPr lvl="1"/>
            <a:r>
              <a:rPr lang="zh-CN" altLang="en-US" b="1" dirty="0" smtClean="0"/>
              <a:t>不同种类的试卷的</a:t>
            </a:r>
            <a:r>
              <a:rPr lang="en-US" altLang="zh-CN" b="1" dirty="0" smtClean="0"/>
              <a:t/>
            </a:r>
            <a:br>
              <a:rPr lang="en-US" altLang="zh-CN" b="1" dirty="0" smtClean="0"/>
            </a:br>
            <a:r>
              <a:rPr lang="en-US" altLang="zh-CN" b="1" dirty="0" smtClean="0"/>
              <a:t>answer</a:t>
            </a:r>
            <a:r>
              <a:rPr lang="zh-CN" altLang="en-US" b="1" dirty="0" smtClean="0"/>
              <a:t>是不一样的</a:t>
            </a:r>
            <a:endParaRPr lang="en-US" altLang="zh-CN" b="1" dirty="0" smtClean="0"/>
          </a:p>
          <a:p>
            <a:pPr lvl="1"/>
            <a:r>
              <a:rPr lang="zh-CN" altLang="en-US" b="1" dirty="0" smtClean="0"/>
              <a:t>还要能够记录和显</a:t>
            </a:r>
            <a:r>
              <a:rPr lang="en-US" altLang="zh-CN" b="1" dirty="0" smtClean="0"/>
              <a:t/>
            </a:r>
            <a:br>
              <a:rPr lang="en-US" altLang="zh-CN" b="1" dirty="0" smtClean="0"/>
            </a:br>
            <a:r>
              <a:rPr lang="zh-CN" altLang="en-US" b="1" dirty="0" smtClean="0"/>
              <a:t>示成绩</a:t>
            </a:r>
            <a:endParaRPr lang="en-US" altLang="zh-CN" b="1" dirty="0" smtClean="0"/>
          </a:p>
          <a:p>
            <a:r>
              <a:rPr lang="en-US" altLang="zh-CN" b="1" dirty="0" smtClean="0"/>
              <a:t>Exam</a:t>
            </a:r>
            <a:r>
              <a:rPr lang="zh-CN" altLang="en-US" b="1" dirty="0" smtClean="0"/>
              <a:t>怎么</a:t>
            </a:r>
            <a:r>
              <a:rPr lang="en-US" altLang="zh-CN" b="1" dirty="0" smtClean="0"/>
              <a:t>answer</a:t>
            </a:r>
            <a:r>
              <a:rPr lang="zh-CN" altLang="en-US" b="1" dirty="0" smtClean="0"/>
              <a:t>？</a:t>
            </a:r>
            <a:endParaRPr lang="en-US" altLang="zh-CN" b="1" dirty="0" smtClean="0"/>
          </a:p>
          <a:p>
            <a:pPr lvl="1"/>
            <a:endParaRPr lang="en-US" altLang="zh-CN" b="1" dirty="0" smtClean="0"/>
          </a:p>
        </p:txBody>
      </p:sp>
      <p:sp>
        <p:nvSpPr>
          <p:cNvPr id="4" name="TextBox 3"/>
          <p:cNvSpPr txBox="1"/>
          <p:nvPr/>
        </p:nvSpPr>
        <p:spPr>
          <a:xfrm>
            <a:off x="4355976" y="1124744"/>
            <a:ext cx="4392488"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Exam {</a:t>
            </a:r>
          </a:p>
          <a:p>
            <a:r>
              <a:rPr lang="en-US" altLang="zh-CN" b="1" dirty="0" smtClean="0"/>
              <a:t>public:</a:t>
            </a:r>
          </a:p>
          <a:p>
            <a:r>
              <a:rPr lang="en-US" altLang="zh-CN" b="1" dirty="0" smtClean="0"/>
              <a:t>  Exam(Collection* q) : questions(q)</a:t>
            </a:r>
          </a:p>
          <a:p>
            <a:r>
              <a:rPr lang="en-US" altLang="zh-CN" b="1" dirty="0" smtClean="0"/>
              <a:t>  { }</a:t>
            </a:r>
          </a:p>
          <a:p>
            <a:r>
              <a:rPr lang="en-US" altLang="zh-CN" b="1" dirty="0" smtClean="0"/>
              <a:t>  virtual ~Exam( ) { }</a:t>
            </a:r>
          </a:p>
          <a:p>
            <a:endParaRPr lang="en-US" altLang="zh-CN" b="1" dirty="0" smtClean="0"/>
          </a:p>
          <a:p>
            <a:r>
              <a:rPr lang="en-US" altLang="zh-CN" b="1" dirty="0" smtClean="0"/>
              <a:t>  virtual void answer ( ) = 0;</a:t>
            </a:r>
          </a:p>
          <a:p>
            <a:r>
              <a:rPr lang="en-US" altLang="zh-CN" b="1" dirty="0" smtClean="0"/>
              <a:t>  void </a:t>
            </a:r>
            <a:r>
              <a:rPr lang="en-US" altLang="zh-CN" b="1" dirty="0" err="1" smtClean="0"/>
              <a:t>showScore</a:t>
            </a:r>
            <a:r>
              <a:rPr lang="en-US" altLang="zh-CN" b="1" dirty="0" smtClean="0"/>
              <a:t>( ) {</a:t>
            </a:r>
          </a:p>
          <a:p>
            <a:r>
              <a:rPr lang="en-US" altLang="zh-CN" b="1" dirty="0" smtClean="0"/>
              <a:t>     </a:t>
            </a:r>
            <a:r>
              <a:rPr lang="en-US" altLang="zh-CN" b="1" dirty="0" err="1" smtClean="0"/>
              <a:t>cout</a:t>
            </a:r>
            <a:r>
              <a:rPr lang="en-US" altLang="zh-CN" b="1" dirty="0" smtClean="0"/>
              <a:t> &lt;&lt; "Score is " &lt;&lt; score &lt;&lt; </a:t>
            </a:r>
            <a:r>
              <a:rPr lang="en-US" altLang="zh-CN" b="1" dirty="0" err="1" smtClean="0"/>
              <a:t>endl</a:t>
            </a:r>
            <a:r>
              <a:rPr lang="en-US" altLang="zh-CN" b="1" dirty="0" smtClean="0"/>
              <a:t>;</a:t>
            </a:r>
          </a:p>
          <a:p>
            <a:r>
              <a:rPr lang="en-US" altLang="zh-CN" b="1" dirty="0" smtClean="0"/>
              <a:t>  }</a:t>
            </a:r>
          </a:p>
          <a:p>
            <a:endParaRPr lang="en-US" altLang="zh-CN" b="1" dirty="0" smtClean="0"/>
          </a:p>
          <a:p>
            <a:r>
              <a:rPr lang="en-US" altLang="zh-CN" b="1" dirty="0" smtClean="0"/>
              <a:t>protected: </a:t>
            </a:r>
          </a:p>
          <a:p>
            <a:r>
              <a:rPr lang="en-US" altLang="zh-CN" b="1" dirty="0" smtClean="0"/>
              <a:t>  Collection *questions;</a:t>
            </a:r>
          </a:p>
          <a:p>
            <a:r>
              <a:rPr lang="en-US" altLang="zh-CN" b="1" dirty="0" smtClean="0"/>
              <a:t>  </a:t>
            </a:r>
            <a:r>
              <a:rPr lang="en-US" altLang="zh-CN" b="1" dirty="0" err="1" smtClean="0"/>
              <a:t>int</a:t>
            </a:r>
            <a:r>
              <a:rPr lang="en-US" altLang="zh-CN" b="1" dirty="0" smtClean="0"/>
              <a:t> score;</a:t>
            </a:r>
          </a:p>
          <a:p>
            <a:r>
              <a:rPr lang="en-US" altLang="zh-CN"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Collection</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b="1" dirty="0" smtClean="0"/>
              <a:t>Exam</a:t>
            </a:r>
            <a:r>
              <a:rPr lang="zh-CN" altLang="en-US" b="1" dirty="0" smtClean="0"/>
              <a:t>的</a:t>
            </a:r>
            <a:r>
              <a:rPr lang="en-US" altLang="zh-CN" b="1" dirty="0" smtClean="0"/>
              <a:t>Collection</a:t>
            </a:r>
            <a:r>
              <a:rPr lang="zh-CN" altLang="en-US" b="1" dirty="0" smtClean="0"/>
              <a:t>里面有一系列的</a:t>
            </a:r>
            <a:r>
              <a:rPr lang="en-US" altLang="zh-CN" b="1" dirty="0" smtClean="0"/>
              <a:t>Questions</a:t>
            </a:r>
          </a:p>
          <a:p>
            <a:r>
              <a:rPr lang="zh-CN" altLang="en-US" b="1" dirty="0" smtClean="0"/>
              <a:t>将这些</a:t>
            </a:r>
            <a:r>
              <a:rPr lang="en-US" altLang="zh-CN" b="1" dirty="0" smtClean="0"/>
              <a:t>Questions</a:t>
            </a:r>
            <a:r>
              <a:rPr lang="zh-CN" altLang="en-US" b="1" dirty="0" smtClean="0"/>
              <a:t>都</a:t>
            </a:r>
            <a:r>
              <a:rPr lang="en-US" altLang="zh-CN" b="1" dirty="0" smtClean="0"/>
              <a:t>answer</a:t>
            </a:r>
            <a:r>
              <a:rPr lang="zh-CN" altLang="en-US" b="1" dirty="0" smtClean="0"/>
              <a:t>了也就完成了</a:t>
            </a:r>
            <a:r>
              <a:rPr lang="en-US" altLang="zh-CN" b="1" dirty="0" smtClean="0"/>
              <a:t>Exam</a:t>
            </a:r>
            <a:r>
              <a:rPr lang="zh-CN" altLang="en-US" b="1" dirty="0" smtClean="0"/>
              <a:t>的</a:t>
            </a:r>
            <a:r>
              <a:rPr lang="en-US" altLang="zh-CN" b="1" dirty="0" smtClean="0"/>
              <a:t>answer</a:t>
            </a:r>
            <a:r>
              <a:rPr lang="zh-CN" altLang="en-US" b="1" dirty="0" smtClean="0"/>
              <a:t>（遍历）</a:t>
            </a:r>
            <a:endParaRPr lang="en-US" altLang="zh-CN" b="1" dirty="0" smtClean="0"/>
          </a:p>
          <a:p>
            <a:r>
              <a:rPr lang="zh-CN" altLang="en-US" b="1" dirty="0" smtClean="0"/>
              <a:t>但是我们不知道</a:t>
            </a:r>
            <a:r>
              <a:rPr lang="en-US" altLang="zh-CN" b="1" dirty="0" smtClean="0"/>
              <a:t>Collection</a:t>
            </a:r>
            <a:r>
              <a:rPr lang="zh-CN" altLang="en-US" b="1" dirty="0" smtClean="0"/>
              <a:t>里面的</a:t>
            </a:r>
            <a:r>
              <a:rPr lang="en-US" altLang="zh-CN" b="1" dirty="0" smtClean="0"/>
              <a:t>Questions</a:t>
            </a:r>
            <a:r>
              <a:rPr lang="zh-CN" altLang="en-US" b="1" dirty="0" smtClean="0"/>
              <a:t>是怎么存放的</a:t>
            </a:r>
            <a:endParaRPr lang="en-US" altLang="zh-CN" b="1" dirty="0" smtClean="0"/>
          </a:p>
          <a:p>
            <a:r>
              <a:rPr lang="zh-CN" altLang="en-US" b="1" dirty="0" smtClean="0"/>
              <a:t>我们需要有一种方法，在不知道</a:t>
            </a:r>
            <a:r>
              <a:rPr lang="en-US" altLang="zh-CN" b="1" dirty="0" smtClean="0"/>
              <a:t>Collection</a:t>
            </a:r>
            <a:r>
              <a:rPr lang="zh-CN" altLang="en-US" b="1" dirty="0" smtClean="0"/>
              <a:t>如何存放</a:t>
            </a:r>
            <a:r>
              <a:rPr lang="en-US" altLang="zh-CN" b="1" dirty="0" smtClean="0"/>
              <a:t>Questions</a:t>
            </a:r>
            <a:r>
              <a:rPr lang="zh-CN" altLang="en-US" b="1" dirty="0" smtClean="0"/>
              <a:t>的情况下遍历这些</a:t>
            </a:r>
            <a:r>
              <a:rPr lang="en-US" altLang="zh-CN" b="1" dirty="0" smtClean="0"/>
              <a:t>Questions</a:t>
            </a:r>
          </a:p>
        </p:txBody>
      </p:sp>
      <p:sp>
        <p:nvSpPr>
          <p:cNvPr id="4" name="TextBox 3"/>
          <p:cNvSpPr txBox="1"/>
          <p:nvPr/>
        </p:nvSpPr>
        <p:spPr>
          <a:xfrm rot="20364296">
            <a:off x="602042" y="2956263"/>
            <a:ext cx="8141469" cy="1015663"/>
          </a:xfrm>
          <a:prstGeom prst="rect">
            <a:avLst/>
          </a:prstGeom>
          <a:solidFill>
            <a:schemeClr val="accent1"/>
          </a:solidFill>
          <a:ln w="34925">
            <a:solidFill>
              <a:srgbClr val="FF0000"/>
            </a:solidFill>
          </a:ln>
        </p:spPr>
        <p:txBody>
          <a:bodyPr wrap="square" rtlCol="0">
            <a:spAutoFit/>
          </a:bodyPr>
          <a:lstStyle/>
          <a:p>
            <a:pPr algn="ctr"/>
            <a:r>
              <a:rPr lang="zh-CN" altLang="en-US" sz="6000" dirty="0" smtClean="0">
                <a:solidFill>
                  <a:srgbClr val="FF0000"/>
                </a:solidFill>
              </a:rPr>
              <a:t>迭代器（</a:t>
            </a:r>
            <a:r>
              <a:rPr lang="en-US" altLang="zh-CN" sz="6000" dirty="0" err="1" smtClean="0">
                <a:solidFill>
                  <a:srgbClr val="FF0000"/>
                </a:solidFill>
              </a:rPr>
              <a:t>Iterator</a:t>
            </a:r>
            <a:r>
              <a:rPr lang="zh-CN" altLang="en-US" sz="6000" dirty="0" smtClean="0">
                <a:solidFill>
                  <a:srgbClr val="FF0000"/>
                </a:solidFill>
              </a:rPr>
              <a:t>）模式</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Iterator</a:t>
            </a:r>
            <a:r>
              <a:rPr lang="zh-CN" altLang="en-US" dirty="0" smtClean="0"/>
              <a:t>：迭代器模式</a:t>
            </a:r>
            <a:endParaRPr lang="zh-CN" altLang="en-US" dirty="0"/>
          </a:p>
        </p:txBody>
      </p:sp>
      <p:sp>
        <p:nvSpPr>
          <p:cNvPr id="3" name="内容占位符 2"/>
          <p:cNvSpPr>
            <a:spLocks noGrp="1"/>
          </p:cNvSpPr>
          <p:nvPr>
            <p:ph idx="1"/>
          </p:nvPr>
        </p:nvSpPr>
        <p:spPr/>
        <p:txBody>
          <a:bodyPr/>
          <a:lstStyle/>
          <a:p>
            <a:r>
              <a:rPr lang="zh-CN" altLang="en-US" b="1" dirty="0" smtClean="0"/>
              <a:t>对于</a:t>
            </a:r>
            <a:r>
              <a:rPr lang="en-US" altLang="zh-CN" b="1" dirty="0" smtClean="0"/>
              <a:t>Collection</a:t>
            </a:r>
          </a:p>
          <a:p>
            <a:pPr lvl="1"/>
            <a:r>
              <a:rPr lang="zh-CN" altLang="en-US" b="1" dirty="0" smtClean="0"/>
              <a:t>我们希望能够遍历试卷中的每一道题</a:t>
            </a:r>
            <a:endParaRPr lang="en-US" altLang="zh-CN" b="1" dirty="0" smtClean="0"/>
          </a:p>
          <a:p>
            <a:pPr lvl="1"/>
            <a:r>
              <a:rPr lang="zh-CN" altLang="en-US" b="1" dirty="0" smtClean="0"/>
              <a:t>而这种遍历与试卷中如何组织这些题目无关</a:t>
            </a:r>
            <a:endParaRPr lang="en-US" altLang="zh-CN" b="1" dirty="0" smtClean="0"/>
          </a:p>
          <a:p>
            <a:r>
              <a:rPr lang="en-US" altLang="zh-CN" b="1" dirty="0" err="1" smtClean="0"/>
              <a:t>Iterator</a:t>
            </a:r>
            <a:r>
              <a:rPr lang="zh-CN" altLang="en-US" b="1" dirty="0" smtClean="0"/>
              <a:t>模式</a:t>
            </a:r>
            <a:endParaRPr lang="en-US" altLang="zh-CN" b="1" dirty="0" smtClean="0"/>
          </a:p>
          <a:p>
            <a:pPr lvl="1"/>
            <a:r>
              <a:rPr lang="zh-CN" altLang="en-US" b="1" dirty="0" smtClean="0"/>
              <a:t>提供一种方法顺序访问一个聚合对象中各个元素，而又不需暴露该对象的内部表示</a:t>
            </a:r>
            <a:r>
              <a:rPr lang="en-US" altLang="zh-CN"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Iterator</a:t>
            </a:r>
            <a:r>
              <a:rPr lang="zh-CN" altLang="en-US" dirty="0" smtClean="0"/>
              <a:t>类图</a:t>
            </a:r>
            <a:endParaRPr lang="zh-CN" altLang="en-US" dirty="0"/>
          </a:p>
        </p:txBody>
      </p:sp>
      <p:pic>
        <p:nvPicPr>
          <p:cNvPr id="2050" name="Picture 2" descr="http://www.cs.ucsb.edu/~mikec/cs48/misc/Design_Class_Diagrams_files/Iterator_486-242.gif"/>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827584" y="1196752"/>
            <a:ext cx="7375166" cy="367240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Iterator</a:t>
            </a:r>
            <a:r>
              <a:rPr lang="zh-CN" altLang="en-US" dirty="0" smtClean="0"/>
              <a:t>模式中的四个角色</a:t>
            </a:r>
            <a:endParaRPr lang="zh-CN" altLang="en-US" dirty="0"/>
          </a:p>
        </p:txBody>
      </p:sp>
      <p:sp>
        <p:nvSpPr>
          <p:cNvPr id="3" name="内容占位符 2"/>
          <p:cNvSpPr>
            <a:spLocks noGrp="1"/>
          </p:cNvSpPr>
          <p:nvPr>
            <p:ph idx="1"/>
          </p:nvPr>
        </p:nvSpPr>
        <p:spPr/>
        <p:txBody>
          <a:bodyPr/>
          <a:lstStyle/>
          <a:p>
            <a:r>
              <a:rPr lang="zh-CN" altLang="en-US" b="1" dirty="0" smtClean="0"/>
              <a:t>迭代器（</a:t>
            </a:r>
            <a:r>
              <a:rPr lang="en-US" altLang="zh-CN" b="1" dirty="0" err="1" smtClean="0"/>
              <a:t>Iterator</a:t>
            </a:r>
            <a:r>
              <a:rPr lang="zh-CN" altLang="en-US" b="1" dirty="0" smtClean="0"/>
              <a:t>）</a:t>
            </a:r>
            <a:endParaRPr lang="en-US" altLang="zh-CN" b="1" dirty="0" smtClean="0"/>
          </a:p>
          <a:p>
            <a:pPr lvl="1"/>
            <a:r>
              <a:rPr lang="zh-CN" altLang="en-US" b="1" dirty="0" smtClean="0"/>
              <a:t>迭代器角色定义访问和遍历元素的接口。</a:t>
            </a:r>
          </a:p>
          <a:p>
            <a:r>
              <a:rPr lang="zh-CN" altLang="en-US" b="1" dirty="0" smtClean="0"/>
              <a:t>具体迭代器（</a:t>
            </a:r>
            <a:r>
              <a:rPr lang="en-US" altLang="zh-CN" b="1" dirty="0" err="1" smtClean="0"/>
              <a:t>ConcreteIterator</a:t>
            </a:r>
            <a:r>
              <a:rPr lang="zh-CN" altLang="en-US" b="1" dirty="0" smtClean="0"/>
              <a:t>）</a:t>
            </a:r>
            <a:endParaRPr lang="en-US" altLang="zh-CN" b="1" dirty="0" smtClean="0"/>
          </a:p>
          <a:p>
            <a:pPr lvl="1"/>
            <a:r>
              <a:rPr lang="zh-CN" altLang="en-US" b="1" dirty="0" smtClean="0"/>
              <a:t>具体迭代器角色实现迭代器接口，并对聚合对象遍历时跟踪当前位置。</a:t>
            </a:r>
          </a:p>
          <a:p>
            <a:r>
              <a:rPr lang="zh-CN" altLang="en-US" b="1" dirty="0" smtClean="0"/>
              <a:t>聚合</a:t>
            </a:r>
            <a:r>
              <a:rPr lang="zh-CN" altLang="en-US" b="1" dirty="0" smtClean="0"/>
              <a:t>（</a:t>
            </a:r>
            <a:r>
              <a:rPr lang="en-US" altLang="zh-CN" b="1" dirty="0" smtClean="0"/>
              <a:t>Aggregate</a:t>
            </a:r>
            <a:r>
              <a:rPr lang="zh-CN" altLang="en-US" b="1" dirty="0" smtClean="0"/>
              <a:t>）</a:t>
            </a:r>
            <a:endParaRPr lang="en-US" altLang="zh-CN" b="1" dirty="0" smtClean="0"/>
          </a:p>
          <a:p>
            <a:pPr lvl="1"/>
            <a:r>
              <a:rPr lang="zh-CN" altLang="en-US" b="1" dirty="0" smtClean="0"/>
              <a:t>定义创建具体迭代器角色的接口。</a:t>
            </a:r>
          </a:p>
          <a:p>
            <a:r>
              <a:rPr lang="zh-CN" altLang="en-US" b="1" dirty="0" smtClean="0"/>
              <a:t>具体聚合（</a:t>
            </a:r>
            <a:r>
              <a:rPr lang="en-US" altLang="zh-CN" b="1" dirty="0" err="1" smtClean="0"/>
              <a:t>ConcreteAggregate</a:t>
            </a:r>
            <a:r>
              <a:rPr lang="en-US" altLang="zh-CN" b="1" dirty="0" smtClean="0"/>
              <a:t> </a:t>
            </a:r>
            <a:r>
              <a:rPr lang="zh-CN" altLang="en-US" b="1" dirty="0" smtClean="0"/>
              <a:t>）</a:t>
            </a:r>
            <a:endParaRPr lang="en-US" altLang="zh-CN" b="1" dirty="0" smtClean="0"/>
          </a:p>
          <a:p>
            <a:pPr lvl="1"/>
            <a:r>
              <a:rPr lang="zh-CN" altLang="en-US" b="1" dirty="0" smtClean="0"/>
              <a:t>具体聚合实现创建相应迭代器的接口，返回一个具体迭代器的实例。</a:t>
            </a:r>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回到我们的程序</a:t>
            </a:r>
            <a:endParaRPr lang="zh-CN" altLang="en-US" dirty="0"/>
          </a:p>
        </p:txBody>
      </p:sp>
      <p:sp>
        <p:nvSpPr>
          <p:cNvPr id="3" name="内容占位符 2"/>
          <p:cNvSpPr>
            <a:spLocks noGrp="1"/>
          </p:cNvSpPr>
          <p:nvPr>
            <p:ph idx="1"/>
          </p:nvPr>
        </p:nvSpPr>
        <p:spPr>
          <a:xfrm>
            <a:off x="683568" y="1125538"/>
            <a:ext cx="7921625" cy="5256212"/>
          </a:xfrm>
        </p:spPr>
        <p:txBody>
          <a:bodyPr/>
          <a:lstStyle/>
          <a:p>
            <a:r>
              <a:rPr lang="en-US" altLang="zh-CN" b="1" dirty="0" smtClean="0"/>
              <a:t>Collection</a:t>
            </a:r>
            <a:r>
              <a:rPr lang="zh-CN" altLang="en-US" b="1" dirty="0" smtClean="0"/>
              <a:t>里面需要一个迭代器，用来遍历所有题目</a:t>
            </a:r>
            <a:endParaRPr lang="en-US" altLang="zh-CN" b="1" dirty="0" smtClean="0"/>
          </a:p>
          <a:p>
            <a:endParaRPr lang="en-US" altLang="zh-CN" b="1" dirty="0" smtClean="0"/>
          </a:p>
          <a:p>
            <a:endParaRPr lang="en-US" altLang="zh-CN" b="1" dirty="0" smtClean="0"/>
          </a:p>
          <a:p>
            <a:endParaRPr lang="en-US" altLang="zh-CN" b="1" dirty="0" smtClean="0"/>
          </a:p>
          <a:p>
            <a:r>
              <a:rPr lang="en-US" altLang="zh-CN" b="1" dirty="0" err="1" smtClean="0"/>
              <a:t>Iterator</a:t>
            </a:r>
            <a:r>
              <a:rPr lang="zh-CN" altLang="en-US" b="1" dirty="0" smtClean="0"/>
              <a:t>抽象类定义</a:t>
            </a:r>
            <a:endParaRPr lang="en-US" altLang="zh-CN" b="1" dirty="0" smtClean="0"/>
          </a:p>
          <a:p>
            <a:pPr>
              <a:buNone/>
            </a:pPr>
            <a:endParaRPr lang="en-US" altLang="zh-CN" b="1" dirty="0" smtClean="0"/>
          </a:p>
        </p:txBody>
      </p:sp>
      <p:sp>
        <p:nvSpPr>
          <p:cNvPr id="5" name="TextBox 4"/>
          <p:cNvSpPr txBox="1"/>
          <p:nvPr/>
        </p:nvSpPr>
        <p:spPr>
          <a:xfrm>
            <a:off x="3131840" y="2204864"/>
            <a:ext cx="561662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Collection {</a:t>
            </a:r>
          </a:p>
          <a:p>
            <a:r>
              <a:rPr lang="en-US" altLang="zh-CN" b="1" dirty="0" smtClean="0"/>
              <a:t>public:</a:t>
            </a:r>
          </a:p>
          <a:p>
            <a:r>
              <a:rPr lang="en-US" altLang="zh-CN" b="1" dirty="0" smtClean="0"/>
              <a:t>  virtual ~Collection( ) { }</a:t>
            </a:r>
          </a:p>
          <a:p>
            <a:endParaRPr lang="en-US" altLang="zh-CN" b="1" dirty="0" smtClean="0"/>
          </a:p>
          <a:p>
            <a:r>
              <a:rPr lang="en-US" altLang="zh-CN" b="1" dirty="0" smtClean="0">
                <a:solidFill>
                  <a:srgbClr val="C00000"/>
                </a:solidFill>
              </a:rPr>
              <a:t>  virtual </a:t>
            </a:r>
            <a:r>
              <a:rPr lang="en-US" altLang="zh-CN" b="1" dirty="0" err="1" smtClean="0">
                <a:solidFill>
                  <a:srgbClr val="C00000"/>
                </a:solidFill>
              </a:rPr>
              <a:t>Iterator</a:t>
            </a:r>
            <a:r>
              <a:rPr lang="en-US" altLang="zh-CN" b="1" dirty="0" smtClean="0">
                <a:solidFill>
                  <a:srgbClr val="C00000"/>
                </a:solidFill>
              </a:rPr>
              <a:t>* </a:t>
            </a:r>
            <a:r>
              <a:rPr lang="en-US" altLang="zh-CN" b="1" dirty="0" err="1" smtClean="0">
                <a:solidFill>
                  <a:srgbClr val="C00000"/>
                </a:solidFill>
              </a:rPr>
              <a:t>createIterator</a:t>
            </a:r>
            <a:r>
              <a:rPr lang="en-US" altLang="zh-CN" b="1" dirty="0" smtClean="0">
                <a:solidFill>
                  <a:srgbClr val="C00000"/>
                </a:solidFill>
              </a:rPr>
              <a:t>( ) = 0;</a:t>
            </a:r>
          </a:p>
          <a:p>
            <a:r>
              <a:rPr lang="en-US" altLang="zh-CN" b="1" dirty="0" smtClean="0"/>
              <a:t>};</a:t>
            </a:r>
          </a:p>
        </p:txBody>
      </p:sp>
      <p:sp>
        <p:nvSpPr>
          <p:cNvPr id="8" name="TextBox 7"/>
          <p:cNvSpPr txBox="1"/>
          <p:nvPr/>
        </p:nvSpPr>
        <p:spPr>
          <a:xfrm>
            <a:off x="4283968" y="4061971"/>
            <a:ext cx="4464496" cy="203132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Iterator</a:t>
            </a:r>
            <a:r>
              <a:rPr lang="en-US" altLang="zh-CN" b="1" dirty="0" smtClean="0"/>
              <a:t> {</a:t>
            </a:r>
          </a:p>
          <a:p>
            <a:r>
              <a:rPr lang="en-US" altLang="zh-CN" b="1" dirty="0" smtClean="0"/>
              <a:t>public:</a:t>
            </a:r>
          </a:p>
          <a:p>
            <a:r>
              <a:rPr lang="en-US" altLang="zh-CN" b="1" dirty="0" smtClean="0"/>
              <a:t>  virtual ~</a:t>
            </a:r>
            <a:r>
              <a:rPr lang="en-US" altLang="zh-CN" b="1" dirty="0" err="1" smtClean="0"/>
              <a:t>Iterator</a:t>
            </a:r>
            <a:r>
              <a:rPr lang="en-US" altLang="zh-CN" b="1" dirty="0" smtClean="0"/>
              <a:t> ( ) { }</a:t>
            </a:r>
          </a:p>
          <a:p>
            <a:endParaRPr lang="en-US" altLang="zh-CN" b="1" dirty="0" smtClean="0"/>
          </a:p>
          <a:p>
            <a:r>
              <a:rPr lang="en-US" altLang="zh-CN" b="1" dirty="0" smtClean="0">
                <a:solidFill>
                  <a:srgbClr val="C00000"/>
                </a:solidFill>
              </a:rPr>
              <a:t>  virtual Question* next( ) = 0;</a:t>
            </a:r>
          </a:p>
          <a:p>
            <a:r>
              <a:rPr lang="en-US" altLang="zh-CN" b="1" dirty="0" smtClean="0">
                <a:solidFill>
                  <a:srgbClr val="C00000"/>
                </a:solidFill>
              </a:rPr>
              <a:t>  virtual </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hasNext</a:t>
            </a:r>
            <a:r>
              <a:rPr lang="en-US" altLang="zh-CN" b="1" dirty="0" smtClean="0">
                <a:solidFill>
                  <a:srgbClr val="C00000"/>
                </a:solidFill>
              </a:rPr>
              <a:t>( ) = 0;</a:t>
            </a:r>
          </a:p>
          <a:p>
            <a:r>
              <a:rPr lang="en-US" altLang="zh-CN"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Iterator</a:t>
            </a:r>
            <a:endParaRPr lang="zh-CN" altLang="en-US" dirty="0"/>
          </a:p>
        </p:txBody>
      </p:sp>
      <p:sp>
        <p:nvSpPr>
          <p:cNvPr id="3" name="内容占位符 2"/>
          <p:cNvSpPr>
            <a:spLocks noGrp="1"/>
          </p:cNvSpPr>
          <p:nvPr>
            <p:ph idx="1"/>
          </p:nvPr>
        </p:nvSpPr>
        <p:spPr/>
        <p:txBody>
          <a:bodyPr/>
          <a:lstStyle/>
          <a:p>
            <a:r>
              <a:rPr lang="zh-CN" altLang="en-US" b="1" dirty="0" smtClean="0"/>
              <a:t>使用</a:t>
            </a:r>
            <a:r>
              <a:rPr lang="en-US" altLang="zh-CN" b="1" dirty="0" err="1" smtClean="0"/>
              <a:t>Iterator</a:t>
            </a:r>
            <a:r>
              <a:rPr lang="zh-CN" altLang="en-US" b="1" dirty="0" smtClean="0"/>
              <a:t>遍历试卷中的每一道题</a:t>
            </a:r>
            <a:endParaRPr lang="en-US" altLang="zh-CN" b="1" dirty="0" smtClean="0"/>
          </a:p>
          <a:p>
            <a:endParaRPr lang="en-US" altLang="zh-CN" b="1" dirty="0" smtClean="0"/>
          </a:p>
        </p:txBody>
      </p:sp>
      <p:sp>
        <p:nvSpPr>
          <p:cNvPr id="5" name="TextBox 4"/>
          <p:cNvSpPr txBox="1"/>
          <p:nvPr/>
        </p:nvSpPr>
        <p:spPr>
          <a:xfrm>
            <a:off x="1547664" y="1916832"/>
            <a:ext cx="6480720" cy="203132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a:t>
            </a:r>
          </a:p>
          <a:p>
            <a:r>
              <a:rPr lang="en-US" altLang="zh-CN" b="1" dirty="0" err="1" smtClean="0"/>
              <a:t>Iterator</a:t>
            </a:r>
            <a:r>
              <a:rPr lang="en-US" altLang="zh-CN" b="1" dirty="0" smtClean="0"/>
              <a:t> * it = questions -&gt; </a:t>
            </a:r>
            <a:r>
              <a:rPr lang="en-US" altLang="zh-CN" b="1" dirty="0" err="1" smtClean="0"/>
              <a:t>createIterator</a:t>
            </a:r>
            <a:r>
              <a:rPr lang="en-US" altLang="zh-CN" b="1" dirty="0" smtClean="0"/>
              <a:t>( );</a:t>
            </a:r>
          </a:p>
          <a:p>
            <a:r>
              <a:rPr lang="en-US" altLang="zh-CN" b="1" dirty="0" smtClean="0"/>
              <a:t>  while (it -&gt; </a:t>
            </a:r>
            <a:r>
              <a:rPr lang="en-US" altLang="zh-CN" b="1" dirty="0" err="1" smtClean="0"/>
              <a:t>hasNext</a:t>
            </a:r>
            <a:r>
              <a:rPr lang="en-US" altLang="zh-CN" b="1" dirty="0" smtClean="0"/>
              <a:t>( )) {</a:t>
            </a:r>
          </a:p>
          <a:p>
            <a:r>
              <a:rPr lang="en-US" altLang="zh-CN" b="1" dirty="0" smtClean="0"/>
              <a:t>    Question *question = it -&gt; next( );</a:t>
            </a:r>
          </a:p>
          <a:p>
            <a:r>
              <a:rPr lang="en-US" altLang="zh-CN" b="1" dirty="0" smtClean="0"/>
              <a:t>    //do something with question</a:t>
            </a:r>
          </a:p>
          <a:p>
            <a:r>
              <a:rPr lang="en-US" altLang="zh-CN" b="1" dirty="0" smtClean="0"/>
              <a:t>  }</a:t>
            </a:r>
          </a:p>
          <a:p>
            <a:r>
              <a:rPr lang="en-US" altLang="zh-CN"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smtClean="0"/>
              <a:t>Collection</a:t>
            </a:r>
            <a:endParaRPr lang="zh-CN" altLang="en-US" dirty="0"/>
          </a:p>
        </p:txBody>
      </p:sp>
      <p:sp>
        <p:nvSpPr>
          <p:cNvPr id="3" name="内容占位符 2"/>
          <p:cNvSpPr>
            <a:spLocks noGrp="1"/>
          </p:cNvSpPr>
          <p:nvPr>
            <p:ph idx="1"/>
          </p:nvPr>
        </p:nvSpPr>
        <p:spPr/>
        <p:txBody>
          <a:bodyPr/>
          <a:lstStyle/>
          <a:p>
            <a:r>
              <a:rPr lang="en-US" altLang="zh-CN" b="1" dirty="0" smtClean="0"/>
              <a:t>Collection</a:t>
            </a:r>
            <a:r>
              <a:rPr lang="zh-CN" altLang="en-US" b="1" dirty="0" smtClean="0"/>
              <a:t>的实现主要包括两个内容：</a:t>
            </a:r>
            <a:endParaRPr lang="en-US" altLang="zh-CN" b="1" dirty="0" smtClean="0"/>
          </a:p>
          <a:p>
            <a:pPr lvl="1"/>
            <a:r>
              <a:rPr lang="zh-CN" altLang="en-US" b="1" dirty="0" smtClean="0"/>
              <a:t>确定</a:t>
            </a:r>
            <a:r>
              <a:rPr lang="en-US" altLang="zh-CN" b="1" dirty="0" smtClean="0"/>
              <a:t>Questions</a:t>
            </a:r>
            <a:r>
              <a:rPr lang="zh-CN" altLang="en-US" b="1" dirty="0" smtClean="0"/>
              <a:t>的存储方式</a:t>
            </a:r>
            <a:endParaRPr lang="en-US" altLang="zh-CN" b="1" dirty="0" smtClean="0"/>
          </a:p>
          <a:p>
            <a:pPr lvl="1"/>
            <a:r>
              <a:rPr lang="zh-CN" altLang="en-US" b="1" dirty="0" smtClean="0"/>
              <a:t>确定</a:t>
            </a:r>
            <a:r>
              <a:rPr lang="en-US" altLang="zh-CN" b="1" dirty="0" smtClean="0"/>
              <a:t>Collection</a:t>
            </a:r>
            <a:r>
              <a:rPr lang="zh-CN" altLang="en-US" b="1" dirty="0" smtClean="0"/>
              <a:t>对应的</a:t>
            </a:r>
            <a:r>
              <a:rPr lang="en-US" altLang="zh-CN" b="1" dirty="0" err="1" smtClean="0"/>
              <a:t>Iterator</a:t>
            </a:r>
            <a:r>
              <a:rPr lang="zh-CN" altLang="en-US" b="1" dirty="0" smtClean="0"/>
              <a:t>的遍历方式</a:t>
            </a:r>
            <a:endParaRPr lang="en-US" altLang="zh-CN" b="1" dirty="0" smtClean="0"/>
          </a:p>
          <a:p>
            <a:pPr lvl="1"/>
            <a:r>
              <a:rPr lang="zh-CN" altLang="en-US" b="1" dirty="0" smtClean="0"/>
              <a:t>后者依赖于前者</a:t>
            </a:r>
            <a:endParaRPr lang="en-US" altLang="zh-CN" b="1" dirty="0" smtClean="0"/>
          </a:p>
          <a:p>
            <a:r>
              <a:rPr lang="zh-CN" altLang="en-US" b="1" dirty="0" smtClean="0"/>
              <a:t>实现方法</a:t>
            </a:r>
            <a:endParaRPr lang="en-US" altLang="zh-CN" b="1" dirty="0" smtClean="0"/>
          </a:p>
          <a:p>
            <a:pPr lvl="1"/>
            <a:r>
              <a:rPr lang="zh-CN" altLang="en-US" b="1" dirty="0" smtClean="0"/>
              <a:t>数组存储，从前向后遍历</a:t>
            </a:r>
            <a:endParaRPr lang="en-US" altLang="zh-CN" b="1" dirty="0" smtClean="0"/>
          </a:p>
          <a:p>
            <a:pPr lvl="1"/>
            <a:r>
              <a:rPr lang="zh-CN" altLang="en-US" b="1" dirty="0" smtClean="0"/>
              <a:t>链表存储，按照链表次序遍历</a:t>
            </a:r>
            <a:endParaRPr lang="en-US" altLang="zh-CN" b="1" dirty="0" smtClean="0"/>
          </a:p>
          <a:p>
            <a:pPr lvl="1"/>
            <a:r>
              <a:rPr lang="zh-CN" altLang="en-US" b="1" dirty="0" smtClean="0"/>
              <a:t>我们选择数组存储</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ArrayCollection</a:t>
            </a:r>
            <a:endParaRPr lang="zh-CN" altLang="en-US" dirty="0"/>
          </a:p>
        </p:txBody>
      </p:sp>
      <p:sp>
        <p:nvSpPr>
          <p:cNvPr id="3" name="内容占位符 2"/>
          <p:cNvSpPr>
            <a:spLocks noGrp="1"/>
          </p:cNvSpPr>
          <p:nvPr>
            <p:ph idx="1"/>
          </p:nvPr>
        </p:nvSpPr>
        <p:spPr/>
        <p:txBody>
          <a:bodyPr/>
          <a:lstStyle/>
          <a:p>
            <a:r>
              <a:rPr lang="zh-CN" altLang="en-US" b="1" dirty="0" smtClean="0"/>
              <a:t>数组存储的</a:t>
            </a:r>
            <a:r>
              <a:rPr lang="en-US" altLang="zh-CN" b="1" dirty="0" smtClean="0"/>
              <a:t>Collection</a:t>
            </a:r>
            <a:endParaRPr lang="zh-CN" altLang="en-US" b="1" dirty="0"/>
          </a:p>
        </p:txBody>
      </p:sp>
      <p:sp>
        <p:nvSpPr>
          <p:cNvPr id="4" name="TextBox 3"/>
          <p:cNvSpPr txBox="1"/>
          <p:nvPr/>
        </p:nvSpPr>
        <p:spPr>
          <a:xfrm>
            <a:off x="683568" y="1700808"/>
            <a:ext cx="7992888"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ArrayCollection</a:t>
            </a:r>
            <a:r>
              <a:rPr lang="en-US" altLang="zh-CN" b="1" dirty="0" smtClean="0"/>
              <a:t> : public Collection {</a:t>
            </a:r>
          </a:p>
          <a:p>
            <a:r>
              <a:rPr lang="en-US" altLang="zh-CN" b="1" dirty="0" smtClean="0"/>
              <a:t>public:</a:t>
            </a:r>
          </a:p>
          <a:p>
            <a:r>
              <a:rPr lang="en-US" altLang="zh-CN" b="1" dirty="0" smtClean="0"/>
              <a:t>  </a:t>
            </a:r>
            <a:r>
              <a:rPr lang="en-US" altLang="zh-CN" b="1" dirty="0" err="1" smtClean="0"/>
              <a:t>ArrayCollection</a:t>
            </a:r>
            <a:r>
              <a:rPr lang="en-US" altLang="zh-CN" b="1" dirty="0" smtClean="0"/>
              <a:t>(</a:t>
            </a:r>
            <a:r>
              <a:rPr lang="en-US" altLang="zh-CN" b="1" dirty="0" err="1" smtClean="0"/>
              <a:t>int</a:t>
            </a:r>
            <a:r>
              <a:rPr lang="en-US" altLang="zh-CN" b="1" dirty="0" smtClean="0"/>
              <a:t> n) : size(n) {questions = new Question*[n]; }</a:t>
            </a:r>
          </a:p>
          <a:p>
            <a:r>
              <a:rPr lang="en-US" altLang="zh-CN" b="1" dirty="0" smtClean="0"/>
              <a:t>  Question** </a:t>
            </a:r>
            <a:r>
              <a:rPr lang="en-US" altLang="zh-CN" b="1" dirty="0" err="1" smtClean="0"/>
              <a:t>getQuestions</a:t>
            </a:r>
            <a:r>
              <a:rPr lang="en-US" altLang="zh-CN" b="1" dirty="0" smtClean="0"/>
              <a:t>( ) { return questions; }</a:t>
            </a:r>
          </a:p>
          <a:p>
            <a:r>
              <a:rPr lang="en-US" altLang="zh-CN" b="1" dirty="0" smtClean="0"/>
              <a:t>  void </a:t>
            </a:r>
            <a:r>
              <a:rPr lang="en-US" altLang="zh-CN" b="1" dirty="0" err="1" smtClean="0"/>
              <a:t>setQuestion</a:t>
            </a:r>
            <a:r>
              <a:rPr lang="en-US" altLang="zh-CN" b="1" dirty="0" smtClean="0"/>
              <a:t>(</a:t>
            </a:r>
            <a:r>
              <a:rPr lang="en-US" altLang="zh-CN" b="1" dirty="0" err="1" smtClean="0"/>
              <a:t>int</a:t>
            </a:r>
            <a:r>
              <a:rPr lang="en-US" altLang="zh-CN" b="1" dirty="0" smtClean="0"/>
              <a:t> index, Question* question) {</a:t>
            </a:r>
          </a:p>
          <a:p>
            <a:r>
              <a:rPr lang="en-US" altLang="zh-CN" b="1" dirty="0" smtClean="0"/>
              <a:t>    questions[index] = question;</a:t>
            </a:r>
          </a:p>
          <a:p>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getSize</a:t>
            </a:r>
            <a:r>
              <a:rPr lang="en-US" altLang="zh-CN" b="1" dirty="0" smtClean="0"/>
              <a:t>( ) { return size; }</a:t>
            </a:r>
          </a:p>
          <a:p>
            <a:r>
              <a:rPr lang="en-US" altLang="zh-CN" b="1" dirty="0" smtClean="0">
                <a:solidFill>
                  <a:srgbClr val="C00000"/>
                </a:solidFill>
              </a:rPr>
              <a:t>  </a:t>
            </a:r>
            <a:r>
              <a:rPr lang="en-US" altLang="zh-CN" b="1" dirty="0" err="1" smtClean="0">
                <a:solidFill>
                  <a:srgbClr val="C00000"/>
                </a:solidFill>
              </a:rPr>
              <a:t>Iterator</a:t>
            </a:r>
            <a:r>
              <a:rPr lang="en-US" altLang="zh-CN" b="1" dirty="0" smtClean="0">
                <a:solidFill>
                  <a:srgbClr val="C00000"/>
                </a:solidFill>
              </a:rPr>
              <a:t>* </a:t>
            </a:r>
            <a:r>
              <a:rPr lang="en-US" altLang="zh-CN" b="1" dirty="0" err="1" smtClean="0">
                <a:solidFill>
                  <a:srgbClr val="C00000"/>
                </a:solidFill>
              </a:rPr>
              <a:t>createIterator</a:t>
            </a:r>
            <a:r>
              <a:rPr lang="en-US" altLang="zh-CN" b="1" dirty="0" smtClean="0">
                <a:solidFill>
                  <a:srgbClr val="C00000"/>
                </a:solidFill>
              </a:rPr>
              <a:t>( ) { </a:t>
            </a:r>
          </a:p>
          <a:p>
            <a:r>
              <a:rPr lang="en-US" altLang="zh-CN" b="1" dirty="0" smtClean="0">
                <a:solidFill>
                  <a:srgbClr val="C00000"/>
                </a:solidFill>
              </a:rPr>
              <a:t>    return new </a:t>
            </a:r>
            <a:r>
              <a:rPr lang="en-US" altLang="zh-CN" b="1" dirty="0" err="1" smtClean="0">
                <a:solidFill>
                  <a:srgbClr val="C00000"/>
                </a:solidFill>
              </a:rPr>
              <a:t>ArrayIterator</a:t>
            </a:r>
            <a:r>
              <a:rPr lang="en-US" altLang="zh-CN" b="1" dirty="0" smtClean="0">
                <a:solidFill>
                  <a:srgbClr val="C00000"/>
                </a:solidFill>
              </a:rPr>
              <a:t>(this); </a:t>
            </a:r>
          </a:p>
          <a:p>
            <a:r>
              <a:rPr lang="en-US" altLang="zh-CN" b="1" dirty="0" smtClean="0">
                <a:solidFill>
                  <a:srgbClr val="C00000"/>
                </a:solidFill>
              </a:rPr>
              <a:t>  }</a:t>
            </a:r>
          </a:p>
          <a:p>
            <a:r>
              <a:rPr lang="en-US" altLang="zh-CN" b="1" dirty="0" smtClean="0"/>
              <a:t>  </a:t>
            </a:r>
          </a:p>
          <a:p>
            <a:r>
              <a:rPr lang="en-US" altLang="zh-CN" b="1" dirty="0" smtClean="0"/>
              <a:t>private:</a:t>
            </a:r>
          </a:p>
          <a:p>
            <a:r>
              <a:rPr lang="en-US" altLang="zh-CN" b="1" dirty="0" smtClean="0"/>
              <a:t>  Question** questions;</a:t>
            </a:r>
          </a:p>
          <a:p>
            <a:r>
              <a:rPr lang="en-US" altLang="zh-CN" b="1" dirty="0" smtClean="0"/>
              <a:t>  </a:t>
            </a:r>
            <a:r>
              <a:rPr lang="en-US" altLang="zh-CN" b="1" dirty="0" err="1" smtClean="0"/>
              <a:t>int</a:t>
            </a:r>
            <a:r>
              <a:rPr lang="en-US" altLang="zh-CN" b="1" dirty="0" smtClean="0"/>
              <a:t> size;</a:t>
            </a:r>
          </a:p>
          <a:p>
            <a:r>
              <a:rPr lang="en-US" altLang="zh-CN" b="1"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ArrayIterator</a:t>
            </a:r>
            <a:endParaRPr lang="zh-CN" altLang="en-US" dirty="0"/>
          </a:p>
        </p:txBody>
      </p:sp>
      <p:sp>
        <p:nvSpPr>
          <p:cNvPr id="3" name="内容占位符 2"/>
          <p:cNvSpPr>
            <a:spLocks noGrp="1"/>
          </p:cNvSpPr>
          <p:nvPr>
            <p:ph idx="1"/>
          </p:nvPr>
        </p:nvSpPr>
        <p:spPr>
          <a:xfrm>
            <a:off x="827088" y="1125538"/>
            <a:ext cx="7921625" cy="719286"/>
          </a:xfrm>
        </p:spPr>
        <p:txBody>
          <a:bodyPr/>
          <a:lstStyle/>
          <a:p>
            <a:r>
              <a:rPr lang="zh-CN" altLang="en-US" b="1" dirty="0" smtClean="0"/>
              <a:t>数组存储对应的</a:t>
            </a:r>
            <a:r>
              <a:rPr lang="en-US" altLang="zh-CN" b="1" dirty="0" err="1" smtClean="0"/>
              <a:t>Iterator</a:t>
            </a:r>
            <a:r>
              <a:rPr lang="zh-CN" altLang="en-US" b="1" dirty="0" smtClean="0"/>
              <a:t>，需要负责存储当前的遍历状态</a:t>
            </a:r>
            <a:endParaRPr lang="zh-CN" altLang="en-US" b="1" dirty="0"/>
          </a:p>
        </p:txBody>
      </p:sp>
      <p:sp>
        <p:nvSpPr>
          <p:cNvPr id="4" name="TextBox 3"/>
          <p:cNvSpPr txBox="1"/>
          <p:nvPr/>
        </p:nvSpPr>
        <p:spPr>
          <a:xfrm>
            <a:off x="683568" y="2204864"/>
            <a:ext cx="7992888"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ArrayIterator</a:t>
            </a:r>
            <a:r>
              <a:rPr lang="en-US" altLang="zh-CN" b="1" dirty="0" smtClean="0"/>
              <a:t> : public </a:t>
            </a:r>
            <a:r>
              <a:rPr lang="en-US" altLang="zh-CN" b="1" dirty="0" err="1" smtClean="0"/>
              <a:t>Iterator</a:t>
            </a:r>
            <a:r>
              <a:rPr lang="en-US" altLang="zh-CN" b="1" dirty="0" smtClean="0"/>
              <a:t> {</a:t>
            </a:r>
          </a:p>
          <a:p>
            <a:r>
              <a:rPr lang="en-US" altLang="zh-CN" b="1" dirty="0" smtClean="0"/>
              <a:t>public:</a:t>
            </a:r>
          </a:p>
          <a:p>
            <a:r>
              <a:rPr lang="en-US" altLang="zh-CN" b="1" dirty="0" smtClean="0"/>
              <a:t>  </a:t>
            </a:r>
            <a:r>
              <a:rPr lang="en-US" altLang="zh-CN" b="1" dirty="0" err="1" smtClean="0"/>
              <a:t>ArrayIterator</a:t>
            </a:r>
            <a:r>
              <a:rPr lang="en-US" altLang="zh-CN" b="1" dirty="0" smtClean="0"/>
              <a:t>(</a:t>
            </a:r>
            <a:r>
              <a:rPr lang="en-US" altLang="zh-CN" b="1" dirty="0" err="1" smtClean="0"/>
              <a:t>ArrayCollection</a:t>
            </a:r>
            <a:r>
              <a:rPr lang="en-US" altLang="zh-CN" b="1" dirty="0" smtClean="0"/>
              <a:t>* c) : collection(c), current(0) { }</a:t>
            </a:r>
          </a:p>
          <a:p>
            <a:r>
              <a:rPr lang="en-US" altLang="zh-CN" b="1" dirty="0" smtClean="0"/>
              <a:t>  </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hasNext</a:t>
            </a:r>
            <a:r>
              <a:rPr lang="en-US" altLang="zh-CN" b="1" dirty="0" smtClean="0">
                <a:solidFill>
                  <a:srgbClr val="C00000"/>
                </a:solidFill>
              </a:rPr>
              <a:t>( ) { return (current &lt; collection -&gt; </a:t>
            </a:r>
            <a:r>
              <a:rPr lang="en-US" altLang="zh-CN" b="1" dirty="0" err="1" smtClean="0">
                <a:solidFill>
                  <a:srgbClr val="C00000"/>
                </a:solidFill>
              </a:rPr>
              <a:t>getSize</a:t>
            </a:r>
            <a:r>
              <a:rPr lang="en-US" altLang="zh-CN" b="1" dirty="0" smtClean="0">
                <a:solidFill>
                  <a:srgbClr val="C00000"/>
                </a:solidFill>
              </a:rPr>
              <a:t>( )); }</a:t>
            </a:r>
          </a:p>
          <a:p>
            <a:r>
              <a:rPr lang="en-US" altLang="zh-CN" b="1" dirty="0" smtClean="0">
                <a:solidFill>
                  <a:srgbClr val="C00000"/>
                </a:solidFill>
              </a:rPr>
              <a:t>  Question* next( ) { </a:t>
            </a:r>
          </a:p>
          <a:p>
            <a:r>
              <a:rPr lang="en-US" altLang="zh-CN" b="1" dirty="0" smtClean="0">
                <a:solidFill>
                  <a:srgbClr val="C00000"/>
                </a:solidFill>
              </a:rPr>
              <a:t>    if (</a:t>
            </a:r>
            <a:r>
              <a:rPr lang="en-US" altLang="zh-CN" b="1" dirty="0" err="1" smtClean="0">
                <a:solidFill>
                  <a:srgbClr val="C00000"/>
                </a:solidFill>
              </a:rPr>
              <a:t>hasNext</a:t>
            </a:r>
            <a:r>
              <a:rPr lang="en-US" altLang="zh-CN" b="1" dirty="0" smtClean="0">
                <a:solidFill>
                  <a:srgbClr val="C00000"/>
                </a:solidFill>
              </a:rPr>
              <a:t>( )) </a:t>
            </a:r>
          </a:p>
          <a:p>
            <a:r>
              <a:rPr lang="en-US" altLang="zh-CN" b="1" dirty="0" smtClean="0">
                <a:solidFill>
                  <a:srgbClr val="C00000"/>
                </a:solidFill>
              </a:rPr>
              <a:t>      return collection -&gt; </a:t>
            </a:r>
            <a:r>
              <a:rPr lang="en-US" altLang="zh-CN" b="1" dirty="0" err="1" smtClean="0">
                <a:solidFill>
                  <a:srgbClr val="C00000"/>
                </a:solidFill>
              </a:rPr>
              <a:t>getQuestions</a:t>
            </a:r>
            <a:r>
              <a:rPr lang="en-US" altLang="zh-CN" b="1" dirty="0" smtClean="0">
                <a:solidFill>
                  <a:srgbClr val="C00000"/>
                </a:solidFill>
              </a:rPr>
              <a:t>( )[current ++]; </a:t>
            </a:r>
          </a:p>
          <a:p>
            <a:r>
              <a:rPr lang="en-US" altLang="zh-CN" b="1" dirty="0" smtClean="0">
                <a:solidFill>
                  <a:srgbClr val="C00000"/>
                </a:solidFill>
              </a:rPr>
              <a:t>    else</a:t>
            </a:r>
          </a:p>
          <a:p>
            <a:r>
              <a:rPr lang="en-US" altLang="zh-CN" b="1" dirty="0" smtClean="0">
                <a:solidFill>
                  <a:srgbClr val="C00000"/>
                </a:solidFill>
              </a:rPr>
              <a:t>      return NULL;</a:t>
            </a:r>
          </a:p>
          <a:p>
            <a:r>
              <a:rPr lang="en-US" altLang="zh-CN" b="1" dirty="0" smtClean="0">
                <a:solidFill>
                  <a:srgbClr val="C00000"/>
                </a:solidFill>
              </a:rPr>
              <a:t>  }</a:t>
            </a:r>
          </a:p>
          <a:p>
            <a:r>
              <a:rPr lang="en-US" altLang="zh-CN" b="1" dirty="0" smtClean="0"/>
              <a:t>  </a:t>
            </a:r>
          </a:p>
          <a:p>
            <a:r>
              <a:rPr lang="en-US" altLang="zh-CN" b="1" dirty="0" smtClean="0"/>
              <a:t>private:</a:t>
            </a:r>
          </a:p>
          <a:p>
            <a:r>
              <a:rPr lang="en-US" altLang="zh-CN" b="1" dirty="0" smtClean="0"/>
              <a:t>  </a:t>
            </a:r>
            <a:r>
              <a:rPr lang="en-US" altLang="zh-CN" b="1" dirty="0" err="1" smtClean="0"/>
              <a:t>ArrayCollection</a:t>
            </a:r>
            <a:r>
              <a:rPr lang="en-US" altLang="zh-CN" b="1" dirty="0" smtClean="0"/>
              <a:t>* collection;</a:t>
            </a:r>
          </a:p>
          <a:p>
            <a:r>
              <a:rPr lang="en-US" altLang="zh-CN" b="1" dirty="0" smtClean="0"/>
              <a:t>  </a:t>
            </a:r>
            <a:r>
              <a:rPr lang="en-US" altLang="zh-CN" b="1" dirty="0" err="1" smtClean="0"/>
              <a:t>int</a:t>
            </a:r>
            <a:r>
              <a:rPr lang="en-US" altLang="zh-CN" b="1" dirty="0" smtClean="0"/>
              <a:t> current;</a:t>
            </a:r>
          </a:p>
          <a:p>
            <a:r>
              <a:rPr lang="en-US" altLang="zh-CN"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上节课</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b="1" dirty="0" smtClean="0"/>
              <a:t>回顾上节课的内容</a:t>
            </a:r>
            <a:endParaRPr lang="en-US" altLang="zh-CN" b="1" dirty="0" smtClean="0"/>
          </a:p>
          <a:p>
            <a:pPr lvl="1"/>
            <a:r>
              <a:rPr lang="zh-CN" altLang="en-US" b="1" dirty="0" smtClean="0"/>
              <a:t>从简单工厂到工厂方法</a:t>
            </a:r>
            <a:endParaRPr lang="en-US" altLang="zh-CN" b="1" dirty="0" smtClean="0"/>
          </a:p>
          <a:p>
            <a:pPr lvl="1"/>
            <a:r>
              <a:rPr lang="zh-CN" altLang="en-US" b="1" dirty="0" smtClean="0"/>
              <a:t>模板方法</a:t>
            </a:r>
            <a:endParaRPr lang="en-US" altLang="zh-CN" b="1" dirty="0" smtClean="0"/>
          </a:p>
          <a:p>
            <a:pPr lvl="1"/>
            <a:r>
              <a:rPr lang="zh-CN" altLang="en-US" b="1" dirty="0"/>
              <a:t>建造者</a:t>
            </a:r>
            <a:endParaRPr lang="en-US" altLang="zh-CN" b="1" dirty="0" smtClean="0"/>
          </a:p>
          <a:p>
            <a:pPr lvl="1"/>
            <a:r>
              <a:rPr lang="zh-CN" altLang="en-US" b="1" dirty="0" smtClean="0"/>
              <a:t>代理</a:t>
            </a:r>
            <a:endParaRPr lang="en-US" altLang="zh-CN" b="1" dirty="0" smtClean="0"/>
          </a:p>
          <a:p>
            <a:pPr lvl="1"/>
            <a:r>
              <a:rPr lang="zh-CN" altLang="en-US" b="1" dirty="0" smtClean="0"/>
              <a:t>单一责任原则与设计模式</a:t>
            </a:r>
            <a:endParaRPr lang="en-US" altLang="zh-CN" b="1"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5835" y="2088292"/>
            <a:ext cx="5724128" cy="264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276872"/>
            <a:ext cx="4633533" cy="2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5776" y="2708920"/>
            <a:ext cx="6425554" cy="278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4044" y="2708920"/>
            <a:ext cx="6576468" cy="271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up)">
                                      <p:cBhvr>
                                        <p:cTn id="14" dur="500"/>
                                        <p:tgtEl>
                                          <p:spTgt spid="1026"/>
                                        </p:tgtEl>
                                      </p:cBhvr>
                                    </p:animEffec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up)">
                                      <p:cBhvr>
                                        <p:cTn id="22" dur="500"/>
                                        <p:tgtEl>
                                          <p:spTgt spid="1027"/>
                                        </p:tgtEl>
                                      </p:cBhvr>
                                    </p:animEffect>
                                  </p:childTnLst>
                                  <p:subTnLst>
                                    <p:set>
                                      <p:cBhvr override="childStyle">
                                        <p:cTn dur="1" fill="hold" display="0" masterRel="nextClick" afterEffect="1"/>
                                        <p:tgtEl>
                                          <p:spTgt spid="10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wipe(up)">
                                      <p:cBhvr>
                                        <p:cTn id="30" dur="500"/>
                                        <p:tgtEl>
                                          <p:spTgt spid="1028"/>
                                        </p:tgtEl>
                                      </p:cBhvr>
                                    </p:animEffect>
                                  </p:childTnLst>
                                  <p:subTnLst>
                                    <p:set>
                                      <p:cBhvr override="childStyle">
                                        <p:cTn dur="1" fill="hold" display="0" masterRel="nextClick" afterEffect="1"/>
                                        <p:tgtEl>
                                          <p:spTgt spid="102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1" fill="hold" nodeType="afterEffect">
                                  <p:stCondLst>
                                    <p:cond delay="0"/>
                                  </p:stCondLst>
                                  <p:childTnLst>
                                    <p:set>
                                      <p:cBhvr>
                                        <p:cTn id="37" dur="1" fill="hold">
                                          <p:stCondLst>
                                            <p:cond delay="0"/>
                                          </p:stCondLst>
                                        </p:cTn>
                                        <p:tgtEl>
                                          <p:spTgt spid="1029"/>
                                        </p:tgtEl>
                                        <p:attrNameLst>
                                          <p:attrName>style.visibility</p:attrName>
                                        </p:attrNameLst>
                                      </p:cBhvr>
                                      <p:to>
                                        <p:strVal val="visible"/>
                                      </p:to>
                                    </p:set>
                                    <p:animEffect transition="in" filter="wipe(up)">
                                      <p:cBhvr>
                                        <p:cTn id="38" dur="500"/>
                                        <p:tgtEl>
                                          <p:spTgt spid="1029"/>
                                        </p:tgtEl>
                                      </p:cBhvr>
                                    </p:animEffect>
                                  </p:childTnLst>
                                  <p:subTnLst>
                                    <p:set>
                                      <p:cBhvr override="childStyle">
                                        <p:cTn dur="1" fill="hold" display="0" masterRel="nextClick" afterEffect="1"/>
                                        <p:tgtEl>
                                          <p:spTgt spid="10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LinkedListCollection</a:t>
            </a:r>
            <a:endParaRPr lang="zh-CN" altLang="en-US" dirty="0"/>
          </a:p>
        </p:txBody>
      </p:sp>
      <p:sp>
        <p:nvSpPr>
          <p:cNvPr id="3" name="内容占位符 2"/>
          <p:cNvSpPr>
            <a:spLocks noGrp="1"/>
          </p:cNvSpPr>
          <p:nvPr>
            <p:ph idx="1"/>
          </p:nvPr>
        </p:nvSpPr>
        <p:spPr/>
        <p:txBody>
          <a:bodyPr/>
          <a:lstStyle/>
          <a:p>
            <a:r>
              <a:rPr lang="zh-CN" altLang="en-US" b="1" dirty="0" smtClean="0"/>
              <a:t>链表存储的</a:t>
            </a:r>
            <a:r>
              <a:rPr lang="en-US" altLang="zh-CN" b="1" dirty="0" smtClean="0"/>
              <a:t>Collection</a:t>
            </a:r>
            <a:r>
              <a:rPr lang="zh-CN" altLang="en-US" b="1" dirty="0" smtClean="0"/>
              <a:t>，首先是链表表项的定义</a:t>
            </a:r>
            <a:endParaRPr lang="zh-CN" altLang="en-US" b="1" dirty="0"/>
          </a:p>
        </p:txBody>
      </p:sp>
      <p:sp>
        <p:nvSpPr>
          <p:cNvPr id="4" name="TextBox 3"/>
          <p:cNvSpPr txBox="1"/>
          <p:nvPr/>
        </p:nvSpPr>
        <p:spPr>
          <a:xfrm>
            <a:off x="827584" y="2172920"/>
            <a:ext cx="7560840"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Item {</a:t>
            </a:r>
          </a:p>
          <a:p>
            <a:r>
              <a:rPr lang="en-US" altLang="zh-CN" b="1" dirty="0" smtClean="0"/>
              <a:t>public:</a:t>
            </a:r>
          </a:p>
          <a:p>
            <a:r>
              <a:rPr lang="en-US" altLang="zh-CN" b="1" dirty="0" smtClean="0"/>
              <a:t>  Item(Question* q) : question(q), next(NULL) { }</a:t>
            </a:r>
          </a:p>
          <a:p>
            <a:r>
              <a:rPr lang="en-US" altLang="zh-CN" b="1" dirty="0" smtClean="0"/>
              <a:t>  Question* </a:t>
            </a:r>
            <a:r>
              <a:rPr lang="en-US" altLang="zh-CN" b="1" dirty="0" err="1" smtClean="0"/>
              <a:t>getQuestion</a:t>
            </a:r>
            <a:r>
              <a:rPr lang="en-US" altLang="zh-CN" b="1" dirty="0" smtClean="0"/>
              <a:t>( ) { return question; }</a:t>
            </a:r>
          </a:p>
          <a:p>
            <a:r>
              <a:rPr lang="en-US" altLang="zh-CN" b="1" dirty="0" smtClean="0"/>
              <a:t>  Item* </a:t>
            </a:r>
            <a:r>
              <a:rPr lang="en-US" altLang="zh-CN" b="1" dirty="0" err="1" smtClean="0"/>
              <a:t>getNext</a:t>
            </a:r>
            <a:r>
              <a:rPr lang="en-US" altLang="zh-CN" b="1" dirty="0" smtClean="0"/>
              <a:t>( ) { return next; }</a:t>
            </a:r>
          </a:p>
          <a:p>
            <a:r>
              <a:rPr lang="en-US" altLang="zh-CN" b="1" dirty="0" smtClean="0"/>
              <a:t>  void </a:t>
            </a:r>
            <a:r>
              <a:rPr lang="en-US" altLang="zh-CN" b="1" dirty="0" err="1" smtClean="0"/>
              <a:t>setNext</a:t>
            </a:r>
            <a:r>
              <a:rPr lang="en-US" altLang="zh-CN" b="1" dirty="0" smtClean="0"/>
              <a:t>(Item *n) { next = n; }</a:t>
            </a:r>
          </a:p>
          <a:p>
            <a:r>
              <a:rPr lang="en-US" altLang="zh-CN" b="1" dirty="0" smtClean="0"/>
              <a:t>  </a:t>
            </a:r>
          </a:p>
          <a:p>
            <a:r>
              <a:rPr lang="en-US" altLang="zh-CN" b="1" dirty="0" smtClean="0"/>
              <a:t>private:</a:t>
            </a:r>
          </a:p>
          <a:p>
            <a:r>
              <a:rPr lang="en-US" altLang="zh-CN" b="1" dirty="0" smtClean="0"/>
              <a:t>  Question* question;</a:t>
            </a:r>
          </a:p>
          <a:p>
            <a:r>
              <a:rPr lang="en-US" altLang="zh-CN" b="1" dirty="0" smtClean="0"/>
              <a:t>  Item* next;</a:t>
            </a:r>
          </a:p>
          <a:p>
            <a:r>
              <a:rPr lang="en-US" altLang="zh-CN" b="1" dirty="0" smtClean="0"/>
              <a:t>}</a:t>
            </a:r>
          </a:p>
          <a:p>
            <a:endParaRPr lang="en-US" altLang="zh-CN"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LinkedListCollection</a:t>
            </a:r>
            <a:endParaRPr lang="zh-CN" altLang="en-US" dirty="0"/>
          </a:p>
        </p:txBody>
      </p:sp>
      <p:sp>
        <p:nvSpPr>
          <p:cNvPr id="3" name="内容占位符 2"/>
          <p:cNvSpPr>
            <a:spLocks noGrp="1"/>
          </p:cNvSpPr>
          <p:nvPr>
            <p:ph idx="1"/>
          </p:nvPr>
        </p:nvSpPr>
        <p:spPr/>
        <p:txBody>
          <a:bodyPr/>
          <a:lstStyle/>
          <a:p>
            <a:r>
              <a:rPr lang="en-US" altLang="zh-CN" b="1" dirty="0" smtClean="0"/>
              <a:t>Collection</a:t>
            </a:r>
            <a:r>
              <a:rPr lang="zh-CN" altLang="en-US" b="1" dirty="0" smtClean="0"/>
              <a:t>的定义，以链表形式存储</a:t>
            </a:r>
            <a:endParaRPr lang="zh-CN" altLang="en-US" b="1" dirty="0"/>
          </a:p>
        </p:txBody>
      </p:sp>
      <p:sp>
        <p:nvSpPr>
          <p:cNvPr id="4" name="TextBox 3"/>
          <p:cNvSpPr txBox="1"/>
          <p:nvPr/>
        </p:nvSpPr>
        <p:spPr>
          <a:xfrm>
            <a:off x="755576" y="1700808"/>
            <a:ext cx="7920880"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LinkedListCollection</a:t>
            </a:r>
            <a:r>
              <a:rPr lang="en-US" altLang="zh-CN" b="1" dirty="0" smtClean="0"/>
              <a:t> : public Collection {</a:t>
            </a:r>
          </a:p>
          <a:p>
            <a:r>
              <a:rPr lang="en-US" altLang="zh-CN" b="1" dirty="0" smtClean="0"/>
              <a:t>public:</a:t>
            </a:r>
          </a:p>
          <a:p>
            <a:r>
              <a:rPr lang="en-US" altLang="zh-CN" b="1" dirty="0" smtClean="0"/>
              <a:t>  </a:t>
            </a:r>
            <a:r>
              <a:rPr lang="en-US" altLang="zh-CN" b="1" dirty="0" err="1" smtClean="0"/>
              <a:t>LinkedListCollection</a:t>
            </a:r>
            <a:r>
              <a:rPr lang="en-US" altLang="zh-CN" b="1" dirty="0" smtClean="0"/>
              <a:t>( ) : head(NULL), tail(NULL) { }</a:t>
            </a:r>
          </a:p>
          <a:p>
            <a:r>
              <a:rPr lang="en-US" altLang="zh-CN" b="1" dirty="0" smtClean="0"/>
              <a:t>  ~</a:t>
            </a:r>
            <a:r>
              <a:rPr lang="en-US" altLang="zh-CN" b="1" dirty="0" err="1" smtClean="0"/>
              <a:t>LinkedListCollection</a:t>
            </a:r>
            <a:r>
              <a:rPr lang="en-US" altLang="zh-CN" b="1" dirty="0" smtClean="0"/>
              <a:t>( );</a:t>
            </a:r>
          </a:p>
          <a:p>
            <a:r>
              <a:rPr lang="en-US" altLang="zh-CN" b="1" dirty="0" smtClean="0"/>
              <a:t>  Item *</a:t>
            </a:r>
            <a:r>
              <a:rPr lang="en-US" altLang="zh-CN" b="1" dirty="0" err="1" smtClean="0"/>
              <a:t>getHead</a:t>
            </a:r>
            <a:r>
              <a:rPr lang="en-US" altLang="zh-CN" b="1" dirty="0" smtClean="0"/>
              <a:t>( ) { return head; }</a:t>
            </a:r>
          </a:p>
          <a:p>
            <a:r>
              <a:rPr lang="en-US" altLang="zh-CN" b="1" dirty="0" smtClean="0"/>
              <a:t>  void append(Question* q);</a:t>
            </a:r>
          </a:p>
          <a:p>
            <a:r>
              <a:rPr lang="en-US" altLang="zh-CN" b="1" dirty="0" smtClean="0"/>
              <a:t>  </a:t>
            </a:r>
            <a:r>
              <a:rPr lang="en-US" altLang="zh-CN" b="1" dirty="0" err="1" smtClean="0">
                <a:solidFill>
                  <a:srgbClr val="C00000"/>
                </a:solidFill>
              </a:rPr>
              <a:t>Iterator</a:t>
            </a:r>
            <a:r>
              <a:rPr lang="en-US" altLang="zh-CN" b="1" dirty="0" smtClean="0">
                <a:solidFill>
                  <a:srgbClr val="C00000"/>
                </a:solidFill>
              </a:rPr>
              <a:t>* </a:t>
            </a:r>
            <a:r>
              <a:rPr lang="en-US" altLang="zh-CN" b="1" dirty="0" err="1" smtClean="0">
                <a:solidFill>
                  <a:srgbClr val="C00000"/>
                </a:solidFill>
              </a:rPr>
              <a:t>createIterator</a:t>
            </a:r>
            <a:r>
              <a:rPr lang="en-US" altLang="zh-CN" b="1" dirty="0" smtClean="0">
                <a:solidFill>
                  <a:srgbClr val="C00000"/>
                </a:solidFill>
              </a:rPr>
              <a:t>( ) { return </a:t>
            </a:r>
            <a:r>
              <a:rPr lang="en-US" altLang="zh-CN" b="1" dirty="0" err="1" smtClean="0">
                <a:solidFill>
                  <a:srgbClr val="C00000"/>
                </a:solidFill>
              </a:rPr>
              <a:t>LinkedListIterator</a:t>
            </a:r>
            <a:r>
              <a:rPr lang="en-US" altLang="zh-CN" b="1" dirty="0" smtClean="0">
                <a:solidFill>
                  <a:srgbClr val="C00000"/>
                </a:solidFill>
              </a:rPr>
              <a:t>(this); </a:t>
            </a:r>
            <a:r>
              <a:rPr lang="en-US" altLang="zh-CN" b="1" dirty="0" smtClean="0"/>
              <a:t>}</a:t>
            </a:r>
          </a:p>
          <a:p>
            <a:r>
              <a:rPr lang="en-US" altLang="zh-CN" b="1" dirty="0" smtClean="0"/>
              <a:t> </a:t>
            </a:r>
          </a:p>
          <a:p>
            <a:r>
              <a:rPr lang="en-US" altLang="zh-CN" b="1" dirty="0" smtClean="0"/>
              <a:t>private:</a:t>
            </a:r>
          </a:p>
          <a:p>
            <a:r>
              <a:rPr lang="en-US" altLang="zh-CN" b="1" dirty="0" smtClean="0"/>
              <a:t>  Item *head, *tail;</a:t>
            </a:r>
          </a:p>
          <a:p>
            <a:r>
              <a:rPr lang="en-US" altLang="zh-CN" b="1"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LinkedListCollection</a:t>
            </a:r>
            <a:endParaRPr lang="zh-CN" altLang="en-US" dirty="0"/>
          </a:p>
        </p:txBody>
      </p:sp>
      <p:sp>
        <p:nvSpPr>
          <p:cNvPr id="3" name="内容占位符 2"/>
          <p:cNvSpPr>
            <a:spLocks noGrp="1"/>
          </p:cNvSpPr>
          <p:nvPr>
            <p:ph idx="1"/>
          </p:nvPr>
        </p:nvSpPr>
        <p:spPr/>
        <p:txBody>
          <a:bodyPr/>
          <a:lstStyle/>
          <a:p>
            <a:r>
              <a:rPr lang="en-US" altLang="zh-CN" b="1" dirty="0" smtClean="0"/>
              <a:t>append</a:t>
            </a:r>
            <a:r>
              <a:rPr lang="zh-CN" altLang="en-US" b="1" dirty="0" smtClean="0"/>
              <a:t>和析构函数的实现</a:t>
            </a:r>
            <a:endParaRPr lang="zh-CN" altLang="en-US" b="1" dirty="0"/>
          </a:p>
        </p:txBody>
      </p:sp>
      <p:sp>
        <p:nvSpPr>
          <p:cNvPr id="4" name="TextBox 3"/>
          <p:cNvSpPr txBox="1"/>
          <p:nvPr/>
        </p:nvSpPr>
        <p:spPr>
          <a:xfrm>
            <a:off x="755576" y="1628800"/>
            <a:ext cx="7920880"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a:t>
            </a:r>
            <a:r>
              <a:rPr lang="en-US" altLang="zh-CN" b="1" dirty="0" err="1" smtClean="0"/>
              <a:t>LinkedListCollection</a:t>
            </a:r>
            <a:r>
              <a:rPr lang="en-US" altLang="zh-CN" b="1" dirty="0" smtClean="0"/>
              <a:t>::append(Question* q) {</a:t>
            </a:r>
          </a:p>
          <a:p>
            <a:r>
              <a:rPr lang="en-US" altLang="zh-CN" b="1" dirty="0" smtClean="0"/>
              <a:t>  Item* item = new Item(q);</a:t>
            </a:r>
          </a:p>
          <a:p>
            <a:r>
              <a:rPr lang="en-US" altLang="zh-CN" b="1" dirty="0" smtClean="0"/>
              <a:t>  if (head == NULL) {</a:t>
            </a:r>
          </a:p>
          <a:p>
            <a:r>
              <a:rPr lang="en-US" altLang="zh-CN" b="1" dirty="0" smtClean="0"/>
              <a:t>    tail = head = item;</a:t>
            </a:r>
          </a:p>
          <a:p>
            <a:r>
              <a:rPr lang="en-US" altLang="zh-CN" b="1" dirty="0" smtClean="0"/>
              <a:t>  } else {</a:t>
            </a:r>
          </a:p>
          <a:p>
            <a:r>
              <a:rPr lang="en-US" altLang="zh-CN" b="1" dirty="0" smtClean="0"/>
              <a:t>    tail -&gt; </a:t>
            </a:r>
            <a:r>
              <a:rPr lang="en-US" altLang="zh-CN" b="1" dirty="0" err="1" smtClean="0"/>
              <a:t>setNext</a:t>
            </a:r>
            <a:r>
              <a:rPr lang="en-US" altLang="zh-CN" b="1" dirty="0" smtClean="0"/>
              <a:t>(item);</a:t>
            </a:r>
          </a:p>
          <a:p>
            <a:r>
              <a:rPr lang="en-US" altLang="zh-CN" b="1" dirty="0" smtClean="0"/>
              <a:t>    tail = item;</a:t>
            </a:r>
          </a:p>
          <a:p>
            <a:r>
              <a:rPr lang="en-US" altLang="zh-CN" b="1" dirty="0" smtClean="0"/>
              <a:t>  }</a:t>
            </a:r>
          </a:p>
          <a:p>
            <a:r>
              <a:rPr lang="en-US" altLang="zh-CN" b="1" dirty="0" smtClean="0"/>
              <a:t>}</a:t>
            </a:r>
          </a:p>
          <a:p>
            <a:endParaRPr lang="en-US" altLang="zh-CN" b="1" dirty="0" smtClean="0"/>
          </a:p>
          <a:p>
            <a:r>
              <a:rPr lang="en-US" altLang="zh-CN" b="1" dirty="0" err="1" smtClean="0"/>
              <a:t>LinkedListCollection</a:t>
            </a:r>
            <a:r>
              <a:rPr lang="en-US" altLang="zh-CN" b="1" dirty="0" smtClean="0"/>
              <a:t>::~</a:t>
            </a:r>
            <a:r>
              <a:rPr lang="en-US" altLang="zh-CN" b="1" dirty="0" err="1" smtClean="0"/>
              <a:t>LinkedListCollection</a:t>
            </a:r>
            <a:r>
              <a:rPr lang="en-US" altLang="zh-CN" b="1" dirty="0" smtClean="0"/>
              <a:t>( ) {</a:t>
            </a:r>
          </a:p>
          <a:p>
            <a:r>
              <a:rPr lang="en-US" altLang="zh-CN" b="1" dirty="0" smtClean="0"/>
              <a:t>  while (head != NULL) {</a:t>
            </a:r>
          </a:p>
          <a:p>
            <a:r>
              <a:rPr lang="en-US" altLang="zh-CN" b="1" dirty="0" smtClean="0"/>
              <a:t>    Item *p = head;</a:t>
            </a:r>
          </a:p>
          <a:p>
            <a:r>
              <a:rPr lang="en-US" altLang="zh-CN" b="1" dirty="0" smtClean="0"/>
              <a:t>    delete head;</a:t>
            </a:r>
          </a:p>
          <a:p>
            <a:r>
              <a:rPr lang="en-US" altLang="zh-CN" b="1" dirty="0" smtClean="0"/>
              <a:t>    head = p;</a:t>
            </a:r>
          </a:p>
          <a:p>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LinkedListIterator</a:t>
            </a:r>
            <a:endParaRPr lang="zh-CN" altLang="en-US" dirty="0"/>
          </a:p>
        </p:txBody>
      </p:sp>
      <p:sp>
        <p:nvSpPr>
          <p:cNvPr id="4" name="TextBox 3"/>
          <p:cNvSpPr txBox="1"/>
          <p:nvPr/>
        </p:nvSpPr>
        <p:spPr>
          <a:xfrm>
            <a:off x="755576" y="1268760"/>
            <a:ext cx="7920880"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LinkedListIterator</a:t>
            </a:r>
            <a:r>
              <a:rPr lang="en-US" altLang="zh-CN" b="1" dirty="0" smtClean="0"/>
              <a:t> : public </a:t>
            </a:r>
            <a:r>
              <a:rPr lang="en-US" altLang="zh-CN" b="1" dirty="0" err="1" smtClean="0"/>
              <a:t>Iterator</a:t>
            </a:r>
            <a:r>
              <a:rPr lang="en-US" altLang="zh-CN" b="1" dirty="0" smtClean="0"/>
              <a:t> {</a:t>
            </a:r>
          </a:p>
          <a:p>
            <a:r>
              <a:rPr lang="en-US" altLang="zh-CN" b="1" dirty="0" smtClean="0"/>
              <a:t>public:</a:t>
            </a:r>
          </a:p>
          <a:p>
            <a:r>
              <a:rPr lang="en-US" altLang="zh-CN" b="1" dirty="0" smtClean="0"/>
              <a:t>  </a:t>
            </a:r>
            <a:r>
              <a:rPr lang="en-US" altLang="zh-CN" b="1" dirty="0" err="1" smtClean="0"/>
              <a:t>LinkedListIterator</a:t>
            </a:r>
            <a:r>
              <a:rPr lang="en-US" altLang="zh-CN" b="1" dirty="0" smtClean="0"/>
              <a:t>(</a:t>
            </a:r>
            <a:r>
              <a:rPr lang="en-US" altLang="zh-CN" b="1" dirty="0" err="1" smtClean="0"/>
              <a:t>LinkedListCollection</a:t>
            </a:r>
            <a:r>
              <a:rPr lang="en-US" altLang="zh-CN" b="1" dirty="0" smtClean="0"/>
              <a:t> *c) : </a:t>
            </a:r>
            <a:br>
              <a:rPr lang="en-US" altLang="zh-CN" b="1" dirty="0" smtClean="0"/>
            </a:br>
            <a:r>
              <a:rPr lang="en-US" altLang="zh-CN" b="1" dirty="0" smtClean="0"/>
              <a:t>    current(c -&gt; </a:t>
            </a:r>
            <a:r>
              <a:rPr lang="en-US" altLang="zh-CN" b="1" dirty="0" err="1" smtClean="0"/>
              <a:t>getHead</a:t>
            </a:r>
            <a:r>
              <a:rPr lang="en-US" altLang="zh-CN" b="1" dirty="0" smtClean="0"/>
              <a:t>( )) { }</a:t>
            </a:r>
          </a:p>
          <a:p>
            <a:r>
              <a:rPr lang="en-US" altLang="zh-CN" b="1" dirty="0" smtClean="0"/>
              <a:t>  </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hasNext</a:t>
            </a:r>
            <a:r>
              <a:rPr lang="en-US" altLang="zh-CN" b="1" dirty="0" smtClean="0">
                <a:solidFill>
                  <a:srgbClr val="C00000"/>
                </a:solidFill>
              </a:rPr>
              <a:t>( ) {return current != NULL;}</a:t>
            </a:r>
          </a:p>
          <a:p>
            <a:r>
              <a:rPr lang="en-US" altLang="zh-CN" b="1" dirty="0" smtClean="0"/>
              <a:t>  </a:t>
            </a:r>
            <a:r>
              <a:rPr lang="en-US" altLang="zh-CN" b="1" dirty="0" smtClean="0">
                <a:solidFill>
                  <a:srgbClr val="C00000"/>
                </a:solidFill>
              </a:rPr>
              <a:t>Question* next( ) {</a:t>
            </a:r>
          </a:p>
          <a:p>
            <a:r>
              <a:rPr lang="en-US" altLang="zh-CN" b="1" dirty="0" smtClean="0">
                <a:solidFill>
                  <a:srgbClr val="C00000"/>
                </a:solidFill>
              </a:rPr>
              <a:t>    if (current != NULL) {</a:t>
            </a:r>
          </a:p>
          <a:p>
            <a:r>
              <a:rPr lang="en-US" altLang="zh-CN" b="1" dirty="0" smtClean="0">
                <a:solidFill>
                  <a:srgbClr val="C00000"/>
                </a:solidFill>
              </a:rPr>
              <a:t>      Item *p = current;</a:t>
            </a:r>
          </a:p>
          <a:p>
            <a:r>
              <a:rPr lang="en-US" altLang="zh-CN" b="1" dirty="0" smtClean="0">
                <a:solidFill>
                  <a:srgbClr val="C00000"/>
                </a:solidFill>
              </a:rPr>
              <a:t>      current = current -&gt; </a:t>
            </a:r>
            <a:r>
              <a:rPr lang="en-US" altLang="zh-CN" b="1" dirty="0" err="1" smtClean="0">
                <a:solidFill>
                  <a:srgbClr val="C00000"/>
                </a:solidFill>
              </a:rPr>
              <a:t>getNext</a:t>
            </a:r>
            <a:r>
              <a:rPr lang="en-US" altLang="zh-CN" b="1" dirty="0" smtClean="0">
                <a:solidFill>
                  <a:srgbClr val="C00000"/>
                </a:solidFill>
              </a:rPr>
              <a:t>( );</a:t>
            </a:r>
          </a:p>
          <a:p>
            <a:r>
              <a:rPr lang="en-US" altLang="zh-CN" b="1" dirty="0" smtClean="0">
                <a:solidFill>
                  <a:srgbClr val="C00000"/>
                </a:solidFill>
              </a:rPr>
              <a:t>      return p -&gt; </a:t>
            </a:r>
            <a:r>
              <a:rPr lang="en-US" altLang="zh-CN" b="1" dirty="0" err="1" smtClean="0">
                <a:solidFill>
                  <a:srgbClr val="C00000"/>
                </a:solidFill>
              </a:rPr>
              <a:t>getQuestion</a:t>
            </a:r>
            <a:r>
              <a:rPr lang="en-US" altLang="zh-CN" b="1" dirty="0" smtClean="0">
                <a:solidFill>
                  <a:srgbClr val="C00000"/>
                </a:solidFill>
              </a:rPr>
              <a:t>( );</a:t>
            </a:r>
          </a:p>
          <a:p>
            <a:r>
              <a:rPr lang="en-US" altLang="zh-CN" b="1" dirty="0" smtClean="0">
                <a:solidFill>
                  <a:srgbClr val="C00000"/>
                </a:solidFill>
              </a:rPr>
              <a:t>    } else {</a:t>
            </a:r>
          </a:p>
          <a:p>
            <a:r>
              <a:rPr lang="en-US" altLang="zh-CN" b="1" dirty="0" smtClean="0">
                <a:solidFill>
                  <a:srgbClr val="C00000"/>
                </a:solidFill>
              </a:rPr>
              <a:t>      return NULL;</a:t>
            </a:r>
          </a:p>
          <a:p>
            <a:r>
              <a:rPr lang="en-US" altLang="zh-CN" b="1" dirty="0" smtClean="0">
                <a:solidFill>
                  <a:srgbClr val="C00000"/>
                </a:solidFill>
              </a:rPr>
              <a:t>    }</a:t>
            </a:r>
          </a:p>
          <a:p>
            <a:r>
              <a:rPr lang="en-US" altLang="zh-CN" b="1" dirty="0" smtClean="0">
                <a:solidFill>
                  <a:srgbClr val="C00000"/>
                </a:solidFill>
              </a:rPr>
              <a:t>  }</a:t>
            </a:r>
          </a:p>
          <a:p>
            <a:r>
              <a:rPr lang="en-US" altLang="zh-CN" b="1" dirty="0" smtClean="0"/>
              <a:t>  </a:t>
            </a:r>
          </a:p>
          <a:p>
            <a:r>
              <a:rPr lang="en-US" altLang="zh-CN" b="1" dirty="0" smtClean="0"/>
              <a:t>private:</a:t>
            </a:r>
          </a:p>
          <a:p>
            <a:r>
              <a:rPr lang="en-US" altLang="zh-CN" b="1" dirty="0" smtClean="0"/>
              <a:t>  Item *current;</a:t>
            </a:r>
          </a:p>
          <a:p>
            <a:r>
              <a:rPr lang="en-US" altLang="zh-CN" b="1"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Iterator</a:t>
            </a:r>
            <a:endParaRPr lang="zh-CN" altLang="en-US" dirty="0"/>
          </a:p>
        </p:txBody>
      </p:sp>
      <p:sp>
        <p:nvSpPr>
          <p:cNvPr id="3" name="内容占位符 2"/>
          <p:cNvSpPr>
            <a:spLocks noGrp="1"/>
          </p:cNvSpPr>
          <p:nvPr>
            <p:ph idx="1"/>
          </p:nvPr>
        </p:nvSpPr>
        <p:spPr/>
        <p:txBody>
          <a:bodyPr/>
          <a:lstStyle/>
          <a:p>
            <a:r>
              <a:rPr lang="zh-CN" altLang="en-US" b="1" dirty="0" smtClean="0"/>
              <a:t>无论哪种实现的</a:t>
            </a:r>
            <a:r>
              <a:rPr lang="en-US" altLang="zh-CN" b="1" dirty="0" smtClean="0"/>
              <a:t>Collection</a:t>
            </a:r>
            <a:r>
              <a:rPr lang="zh-CN" altLang="en-US" b="1" dirty="0" smtClean="0"/>
              <a:t>，都可以使用相同的方式来遍历</a:t>
            </a:r>
            <a:endParaRPr lang="en-US" altLang="zh-CN" b="1" dirty="0" smtClean="0"/>
          </a:p>
        </p:txBody>
      </p:sp>
      <p:sp>
        <p:nvSpPr>
          <p:cNvPr id="5" name="TextBox 4"/>
          <p:cNvSpPr txBox="1"/>
          <p:nvPr/>
        </p:nvSpPr>
        <p:spPr>
          <a:xfrm>
            <a:off x="1547664" y="2276872"/>
            <a:ext cx="6480720"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Collection *collection;</a:t>
            </a:r>
          </a:p>
          <a:p>
            <a:endParaRPr lang="en-US" altLang="zh-CN" b="1" dirty="0" smtClean="0"/>
          </a:p>
          <a:p>
            <a:r>
              <a:rPr lang="en-US" altLang="zh-CN" b="1" dirty="0" smtClean="0"/>
              <a:t>//do something to initialize the collection</a:t>
            </a:r>
          </a:p>
          <a:p>
            <a:endParaRPr lang="en-US" altLang="zh-CN" b="1" dirty="0" smtClean="0"/>
          </a:p>
          <a:p>
            <a:r>
              <a:rPr lang="en-US" altLang="zh-CN" b="1" dirty="0" err="1" smtClean="0">
                <a:solidFill>
                  <a:srgbClr val="C00000"/>
                </a:solidFill>
              </a:rPr>
              <a:t>Iterator</a:t>
            </a:r>
            <a:r>
              <a:rPr lang="en-US" altLang="zh-CN" b="1" dirty="0" smtClean="0">
                <a:solidFill>
                  <a:srgbClr val="C00000"/>
                </a:solidFill>
              </a:rPr>
              <a:t> * it = collection -&gt; </a:t>
            </a:r>
            <a:r>
              <a:rPr lang="en-US" altLang="zh-CN" b="1" dirty="0" err="1" smtClean="0">
                <a:solidFill>
                  <a:srgbClr val="C00000"/>
                </a:solidFill>
              </a:rPr>
              <a:t>createIterator</a:t>
            </a:r>
            <a:r>
              <a:rPr lang="en-US" altLang="zh-CN" b="1" dirty="0" smtClean="0">
                <a:solidFill>
                  <a:srgbClr val="C00000"/>
                </a:solidFill>
              </a:rPr>
              <a:t>( );</a:t>
            </a:r>
          </a:p>
          <a:p>
            <a:r>
              <a:rPr lang="en-US" altLang="zh-CN" b="1" dirty="0" smtClean="0">
                <a:solidFill>
                  <a:srgbClr val="C00000"/>
                </a:solidFill>
              </a:rPr>
              <a:t>while (it -&gt; </a:t>
            </a:r>
            <a:r>
              <a:rPr lang="en-US" altLang="zh-CN" b="1" dirty="0" err="1" smtClean="0">
                <a:solidFill>
                  <a:srgbClr val="C00000"/>
                </a:solidFill>
              </a:rPr>
              <a:t>hasNext</a:t>
            </a:r>
            <a:r>
              <a:rPr lang="en-US" altLang="zh-CN" b="1" dirty="0" smtClean="0">
                <a:solidFill>
                  <a:srgbClr val="C00000"/>
                </a:solidFill>
              </a:rPr>
              <a:t>( )) {</a:t>
            </a:r>
          </a:p>
          <a:p>
            <a:r>
              <a:rPr lang="en-US" altLang="zh-CN" b="1" dirty="0" smtClean="0">
                <a:solidFill>
                  <a:srgbClr val="C00000"/>
                </a:solidFill>
              </a:rPr>
              <a:t>  Question *question = it -&gt; next( );</a:t>
            </a:r>
          </a:p>
          <a:p>
            <a:endParaRPr lang="en-US" altLang="zh-CN" b="1" dirty="0" smtClean="0">
              <a:solidFill>
                <a:srgbClr val="C00000"/>
              </a:solidFill>
            </a:endParaRPr>
          </a:p>
          <a:p>
            <a:r>
              <a:rPr lang="en-US" altLang="zh-CN" b="1" dirty="0" smtClean="0"/>
              <a:t>  //do something with question</a:t>
            </a:r>
          </a:p>
          <a:p>
            <a:r>
              <a:rPr lang="en-US" altLang="zh-CN" b="1" dirty="0" smtClean="0">
                <a:solidFill>
                  <a:srgbClr val="C00000"/>
                </a:solidFill>
              </a:rPr>
              <a:t>}</a:t>
            </a:r>
          </a:p>
          <a:p>
            <a:endParaRPr lang="en-US" altLang="zh-CN" b="1" dirty="0" smtClean="0"/>
          </a:p>
          <a:p>
            <a:r>
              <a:rPr lang="en-US" altLang="zh-CN" b="1"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总结一下</a:t>
            </a:r>
            <a:r>
              <a:rPr lang="en-US" altLang="zh-CN" dirty="0" err="1" smtClean="0"/>
              <a:t>Iterator</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b="1" dirty="0" smtClean="0"/>
              <a:t>提供一种方法顺序访问一个聚合对象中各个元素（本例中的所有</a:t>
            </a:r>
            <a:r>
              <a:rPr lang="en-US" altLang="zh-CN" b="1" dirty="0" smtClean="0"/>
              <a:t>Questions</a:t>
            </a:r>
            <a:r>
              <a:rPr lang="zh-CN" altLang="en-US" b="1" dirty="0" smtClean="0"/>
              <a:t>）</a:t>
            </a:r>
            <a:endParaRPr lang="en-US" altLang="zh-CN" b="1" dirty="0" smtClean="0"/>
          </a:p>
          <a:p>
            <a:r>
              <a:rPr lang="zh-CN" altLang="en-US" b="1" dirty="0" smtClean="0"/>
              <a:t>而又不需暴露该对象的内部表示</a:t>
            </a:r>
            <a:r>
              <a:rPr lang="en-US" altLang="zh-CN" b="1" dirty="0" smtClean="0"/>
              <a:t>——</a:t>
            </a:r>
            <a:r>
              <a:rPr lang="zh-CN" altLang="en-US" b="1" dirty="0" smtClean="0"/>
              <a:t>与对象的内部表示无关（数组还是链表）</a:t>
            </a:r>
            <a:endParaRPr lang="zh-CN" altLang="en-US" dirty="0"/>
          </a:p>
        </p:txBody>
      </p:sp>
      <p:pic>
        <p:nvPicPr>
          <p:cNvPr id="4" name="Picture 2" descr="http://www.cs.ucsb.edu/~mikec/cs48/misc/Design_Class_Diagrams_files/Iterator_486-242.gif"/>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3275856" y="3356992"/>
            <a:ext cx="5040560" cy="250990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a:t>
            </a:r>
            <a:r>
              <a:rPr lang="zh-CN" altLang="en-US" dirty="0" smtClean="0"/>
              <a:t>的实现</a:t>
            </a:r>
            <a:endParaRPr lang="zh-CN" altLang="en-US" dirty="0"/>
          </a:p>
        </p:txBody>
      </p:sp>
      <p:sp>
        <p:nvSpPr>
          <p:cNvPr id="3" name="内容占位符 2"/>
          <p:cNvSpPr>
            <a:spLocks noGrp="1"/>
          </p:cNvSpPr>
          <p:nvPr>
            <p:ph idx="1"/>
          </p:nvPr>
        </p:nvSpPr>
        <p:spPr/>
        <p:txBody>
          <a:bodyPr/>
          <a:lstStyle/>
          <a:p>
            <a:r>
              <a:rPr lang="zh-CN" altLang="en-US" b="1" dirty="0" smtClean="0"/>
              <a:t>我们已经</a:t>
            </a:r>
            <a:endParaRPr lang="en-US" altLang="zh-CN" b="1" dirty="0" smtClean="0"/>
          </a:p>
          <a:p>
            <a:pPr lvl="1"/>
            <a:r>
              <a:rPr lang="zh-CN" altLang="en-US" b="1" dirty="0" smtClean="0"/>
              <a:t>定义了</a:t>
            </a:r>
            <a:r>
              <a:rPr lang="en-US" altLang="zh-CN" b="1" dirty="0" smtClean="0"/>
              <a:t>Question</a:t>
            </a:r>
            <a:r>
              <a:rPr lang="zh-CN" altLang="en-US" b="1" dirty="0" smtClean="0"/>
              <a:t>、</a:t>
            </a:r>
            <a:r>
              <a:rPr lang="en-US" altLang="zh-CN" b="1" dirty="0" smtClean="0"/>
              <a:t>Collection</a:t>
            </a:r>
            <a:r>
              <a:rPr lang="zh-CN" altLang="en-US" b="1" dirty="0" smtClean="0"/>
              <a:t>和</a:t>
            </a:r>
            <a:r>
              <a:rPr lang="en-US" altLang="zh-CN" b="1" dirty="0" smtClean="0"/>
              <a:t>Exam</a:t>
            </a:r>
            <a:r>
              <a:rPr lang="zh-CN" altLang="en-US" b="1" dirty="0" smtClean="0"/>
              <a:t>三个主要接口类和它们的主要接口</a:t>
            </a:r>
            <a:endParaRPr lang="en-US" altLang="zh-CN" b="1" dirty="0" smtClean="0"/>
          </a:p>
          <a:p>
            <a:pPr lvl="1"/>
            <a:r>
              <a:rPr lang="zh-CN" altLang="en-US" b="1" dirty="0" smtClean="0"/>
              <a:t>使用</a:t>
            </a:r>
            <a:r>
              <a:rPr lang="en-US" altLang="zh-CN" b="1" dirty="0" err="1" smtClean="0"/>
              <a:t>Iterator</a:t>
            </a:r>
            <a:r>
              <a:rPr lang="zh-CN" altLang="en-US" b="1" dirty="0" smtClean="0"/>
              <a:t>模式实现了</a:t>
            </a:r>
            <a:r>
              <a:rPr lang="en-US" altLang="zh-CN" b="1" dirty="0" smtClean="0"/>
              <a:t>Collection</a:t>
            </a:r>
            <a:r>
              <a:rPr lang="zh-CN" altLang="en-US" b="1" dirty="0" smtClean="0"/>
              <a:t>里面</a:t>
            </a:r>
            <a:r>
              <a:rPr lang="en-US" altLang="zh-CN" b="1" dirty="0" smtClean="0"/>
              <a:t>Questions</a:t>
            </a:r>
            <a:r>
              <a:rPr lang="zh-CN" altLang="en-US" b="1" dirty="0" smtClean="0"/>
              <a:t>的遍历，并实现了两种不同存储方式的</a:t>
            </a:r>
            <a:r>
              <a:rPr lang="en-US" altLang="zh-CN" b="1" dirty="0" smtClean="0"/>
              <a:t>Collection</a:t>
            </a:r>
            <a:r>
              <a:rPr lang="zh-CN" altLang="en-US" b="1" dirty="0" smtClean="0"/>
              <a:t>及相应的</a:t>
            </a:r>
            <a:r>
              <a:rPr lang="en-US" altLang="zh-CN" b="1" dirty="0" err="1" smtClean="0"/>
              <a:t>Iterator</a:t>
            </a:r>
            <a:endParaRPr lang="en-US" altLang="zh-CN" b="1" dirty="0" smtClean="0"/>
          </a:p>
          <a:p>
            <a:r>
              <a:rPr lang="zh-CN" altLang="en-US" b="1" dirty="0" smtClean="0"/>
              <a:t>接下来我们继续实现</a:t>
            </a:r>
            <a:r>
              <a:rPr lang="en-US" altLang="zh-CN" b="1" dirty="0" smtClean="0"/>
              <a:t>Exam</a:t>
            </a:r>
            <a:r>
              <a:rPr lang="zh-CN" altLang="en-US" b="1" dirty="0" smtClean="0"/>
              <a:t>类</a:t>
            </a:r>
            <a:endParaRPr lang="zh-CN" alt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a:t>
            </a:r>
            <a:r>
              <a:rPr lang="zh-CN" altLang="en-US" dirty="0" smtClean="0"/>
              <a:t>的实现类们</a:t>
            </a:r>
            <a:endParaRPr lang="zh-CN" altLang="en-US" dirty="0"/>
          </a:p>
        </p:txBody>
      </p:sp>
      <p:sp>
        <p:nvSpPr>
          <p:cNvPr id="3" name="内容占位符 2"/>
          <p:cNvSpPr>
            <a:spLocks noGrp="1"/>
          </p:cNvSpPr>
          <p:nvPr>
            <p:ph idx="1"/>
          </p:nvPr>
        </p:nvSpPr>
        <p:spPr/>
        <p:txBody>
          <a:bodyPr/>
          <a:lstStyle/>
          <a:p>
            <a:r>
              <a:rPr lang="zh-CN" altLang="en-US" b="1" dirty="0" smtClean="0"/>
              <a:t>根据需求，</a:t>
            </a:r>
            <a:r>
              <a:rPr lang="en-US" altLang="zh-CN" b="1" dirty="0" smtClean="0"/>
              <a:t>Exam</a:t>
            </a:r>
            <a:r>
              <a:rPr lang="zh-CN" altLang="en-US" b="1" dirty="0" smtClean="0"/>
              <a:t>目前有两个实现类，分别是</a:t>
            </a:r>
            <a:r>
              <a:rPr lang="en-US" altLang="zh-CN" b="1" dirty="0" smtClean="0"/>
              <a:t>Practice</a:t>
            </a:r>
            <a:r>
              <a:rPr lang="zh-CN" altLang="en-US" b="1" dirty="0" smtClean="0"/>
              <a:t>和</a:t>
            </a:r>
            <a:r>
              <a:rPr lang="en-US" altLang="zh-CN" b="1" dirty="0" smtClean="0"/>
              <a:t>Test</a:t>
            </a:r>
            <a:r>
              <a:rPr lang="zh-CN" altLang="en-US" b="1" dirty="0" smtClean="0"/>
              <a:t>，他们的差别体现在</a:t>
            </a:r>
            <a:r>
              <a:rPr lang="en-US" altLang="zh-CN" b="1" dirty="0" smtClean="0"/>
              <a:t>answer</a:t>
            </a:r>
            <a:r>
              <a:rPr lang="zh-CN" altLang="en-US" b="1" dirty="0" smtClean="0"/>
              <a:t>函数中</a:t>
            </a:r>
            <a:endParaRPr lang="en-US" altLang="zh-CN" b="1" dirty="0" smtClean="0"/>
          </a:p>
          <a:p>
            <a:pPr lvl="1"/>
            <a:r>
              <a:rPr lang="en-US" altLang="zh-CN" b="1" dirty="0" smtClean="0"/>
              <a:t>Practice</a:t>
            </a:r>
            <a:r>
              <a:rPr lang="zh-CN" altLang="en-US" b="1" dirty="0" smtClean="0"/>
              <a:t>不限时，每题回答后即显示正确答案</a:t>
            </a:r>
            <a:endParaRPr lang="en-US" altLang="zh-CN" b="1" dirty="0" smtClean="0"/>
          </a:p>
          <a:p>
            <a:pPr lvl="1"/>
            <a:r>
              <a:rPr lang="en-US" altLang="zh-CN" b="1" dirty="0" smtClean="0"/>
              <a:t>Test</a:t>
            </a:r>
            <a:r>
              <a:rPr lang="zh-CN" altLang="en-US" b="1" dirty="0" smtClean="0"/>
              <a:t>限时，回答问题后不显示正确答案</a:t>
            </a:r>
            <a:endParaRPr lang="en-US" altLang="zh-CN" b="1" dirty="0" smtClean="0"/>
          </a:p>
          <a:p>
            <a:r>
              <a:rPr lang="en-US" altLang="zh-CN" b="1" dirty="0" smtClean="0"/>
              <a:t>answer</a:t>
            </a:r>
            <a:r>
              <a:rPr lang="zh-CN" altLang="en-US" b="1" dirty="0" smtClean="0"/>
              <a:t>函数中实际上还有着</a:t>
            </a:r>
            <a:r>
              <a:rPr lang="en-US" altLang="zh-CN" b="1" dirty="0" smtClean="0"/>
              <a:t>Template Method</a:t>
            </a:r>
            <a:r>
              <a:rPr lang="zh-CN" altLang="en-US" b="1" dirty="0" smtClean="0"/>
              <a:t>模式和</a:t>
            </a:r>
            <a:r>
              <a:rPr lang="en-US" altLang="zh-CN" b="1" dirty="0" smtClean="0"/>
              <a:t>Strategy</a:t>
            </a:r>
            <a:r>
              <a:rPr lang="zh-CN" altLang="en-US" b="1" dirty="0" smtClean="0"/>
              <a:t>模式的影子</a:t>
            </a:r>
            <a:endParaRPr lang="en-US" altLang="zh-CN"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4" name="TextBox 3"/>
          <p:cNvSpPr txBox="1"/>
          <p:nvPr/>
        </p:nvSpPr>
        <p:spPr>
          <a:xfrm>
            <a:off x="1187624" y="1268760"/>
            <a:ext cx="712879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Practice : public Exam {</a:t>
            </a:r>
          </a:p>
          <a:p>
            <a:r>
              <a:rPr lang="en-US" altLang="zh-CN" b="1" dirty="0" smtClean="0"/>
              <a:t>public:</a:t>
            </a:r>
          </a:p>
          <a:p>
            <a:r>
              <a:rPr lang="en-US" altLang="zh-CN" b="1" dirty="0" smtClean="0"/>
              <a:t>  Practice(Collection* q) : Exam(q) { }</a:t>
            </a:r>
          </a:p>
          <a:p>
            <a:r>
              <a:rPr lang="en-US" altLang="zh-CN" b="1" dirty="0" smtClean="0"/>
              <a:t>  virtual ~Practice( ) { }</a:t>
            </a:r>
          </a:p>
          <a:p>
            <a:endParaRPr lang="en-US" altLang="zh-CN" b="1" dirty="0" smtClean="0"/>
          </a:p>
          <a:p>
            <a:r>
              <a:rPr lang="en-US" altLang="zh-CN" b="1" dirty="0" smtClean="0">
                <a:solidFill>
                  <a:srgbClr val="C00000"/>
                </a:solidFill>
              </a:rPr>
              <a:t>  </a:t>
            </a:r>
            <a:r>
              <a:rPr lang="en-US" altLang="zh-CN" b="1" dirty="0" smtClean="0"/>
              <a:t>void answer ( ) {</a:t>
            </a:r>
          </a:p>
          <a:p>
            <a:r>
              <a:rPr lang="en-US" altLang="zh-CN" b="1" dirty="0" smtClean="0"/>
              <a:t>    score = 0;</a:t>
            </a:r>
          </a:p>
          <a:p>
            <a:r>
              <a:rPr lang="en-US" altLang="zh-CN" b="1" dirty="0" smtClean="0"/>
              <a:t>    </a:t>
            </a:r>
            <a:r>
              <a:rPr lang="en-US" altLang="zh-CN" b="1" dirty="0" err="1" smtClean="0"/>
              <a:t>Iterator</a:t>
            </a:r>
            <a:r>
              <a:rPr lang="en-US" altLang="zh-CN" b="1" dirty="0" smtClean="0"/>
              <a:t> * it = questions -&gt; </a:t>
            </a:r>
            <a:r>
              <a:rPr lang="en-US" altLang="zh-CN" b="1" dirty="0" err="1" smtClean="0"/>
              <a:t>createIterator</a:t>
            </a:r>
            <a:r>
              <a:rPr lang="en-US" altLang="zh-CN" b="1" dirty="0" smtClean="0"/>
              <a:t>( );</a:t>
            </a:r>
          </a:p>
          <a:p>
            <a:r>
              <a:rPr lang="en-US" altLang="zh-CN" b="1" dirty="0" smtClean="0"/>
              <a:t>    while (it -&gt; </a:t>
            </a:r>
            <a:r>
              <a:rPr lang="en-US" altLang="zh-CN" b="1" dirty="0" err="1" smtClean="0"/>
              <a:t>hasNext</a:t>
            </a:r>
            <a:r>
              <a:rPr lang="en-US" altLang="zh-CN" b="1" dirty="0" smtClean="0"/>
              <a:t>( )) {</a:t>
            </a:r>
          </a:p>
          <a:p>
            <a:r>
              <a:rPr lang="en-US" altLang="zh-CN" b="1" dirty="0" smtClean="0"/>
              <a:t>      Question *question = it -&gt; next( );</a:t>
            </a:r>
          </a:p>
          <a:p>
            <a:r>
              <a:rPr lang="en-US" altLang="zh-CN" b="1" dirty="0" smtClean="0"/>
              <a:t>      </a:t>
            </a:r>
            <a:r>
              <a:rPr lang="en-US" altLang="zh-CN" b="1" dirty="0" smtClean="0">
                <a:solidFill>
                  <a:srgbClr val="7030A0"/>
                </a:solidFill>
              </a:rPr>
              <a:t>question -&gt; answer( );</a:t>
            </a:r>
          </a:p>
          <a:p>
            <a:r>
              <a:rPr lang="en-US" altLang="zh-CN" b="1" dirty="0" smtClean="0"/>
              <a:t>      score += question -&gt; </a:t>
            </a:r>
            <a:r>
              <a:rPr lang="en-US" altLang="zh-CN" b="1" dirty="0" err="1" smtClean="0"/>
              <a:t>getScore</a:t>
            </a:r>
            <a:r>
              <a:rPr lang="en-US" altLang="zh-CN" b="1" dirty="0" smtClean="0"/>
              <a:t>( );</a:t>
            </a:r>
          </a:p>
          <a:p>
            <a:r>
              <a:rPr lang="en-US" altLang="zh-CN" b="1" dirty="0" smtClean="0"/>
              <a:t>      </a:t>
            </a:r>
            <a:r>
              <a:rPr lang="en-US" altLang="zh-CN" b="1" dirty="0" smtClean="0">
                <a:solidFill>
                  <a:srgbClr val="C00000"/>
                </a:solidFill>
              </a:rPr>
              <a:t>question -&gt; </a:t>
            </a:r>
            <a:r>
              <a:rPr lang="en-US" altLang="zh-CN" b="1" dirty="0" err="1" smtClean="0">
                <a:solidFill>
                  <a:srgbClr val="C00000"/>
                </a:solidFill>
              </a:rPr>
              <a:t>showAnswer</a:t>
            </a:r>
            <a:r>
              <a:rPr lang="en-US" altLang="zh-CN" b="1" dirty="0" smtClean="0">
                <a:solidFill>
                  <a:srgbClr val="C00000"/>
                </a:solidFill>
              </a:rPr>
              <a:t>( );</a:t>
            </a:r>
          </a:p>
          <a:p>
            <a:r>
              <a:rPr lang="en-US" altLang="zh-CN" b="1" dirty="0" smtClean="0"/>
              <a:t>    }</a:t>
            </a:r>
          </a:p>
          <a:p>
            <a:r>
              <a:rPr lang="en-US" altLang="zh-CN" b="1" dirty="0" smtClean="0"/>
              <a:t>    delete it;</a:t>
            </a:r>
          </a:p>
          <a:p>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a:t>
            </a:r>
            <a:endParaRPr lang="zh-CN" altLang="en-US" dirty="0"/>
          </a:p>
        </p:txBody>
      </p:sp>
      <p:sp>
        <p:nvSpPr>
          <p:cNvPr id="5" name="TextBox 4"/>
          <p:cNvSpPr txBox="1"/>
          <p:nvPr/>
        </p:nvSpPr>
        <p:spPr>
          <a:xfrm>
            <a:off x="107504" y="1196752"/>
            <a:ext cx="8892480"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Test: public Exam {</a:t>
            </a:r>
          </a:p>
          <a:p>
            <a:r>
              <a:rPr lang="en-US" altLang="zh-CN" b="1" dirty="0" smtClean="0"/>
              <a:t>public:</a:t>
            </a:r>
          </a:p>
          <a:p>
            <a:r>
              <a:rPr lang="en-US" altLang="zh-CN" b="1" dirty="0" smtClean="0"/>
              <a:t>  Test(Collection* q) : Exam(q) { }</a:t>
            </a:r>
          </a:p>
          <a:p>
            <a:r>
              <a:rPr lang="en-US" altLang="zh-CN" b="1" dirty="0" smtClean="0"/>
              <a:t>  virtual ~Test( ) { }</a:t>
            </a:r>
          </a:p>
          <a:p>
            <a:endParaRPr lang="en-US" altLang="zh-CN" b="1" dirty="0" smtClean="0"/>
          </a:p>
          <a:p>
            <a:r>
              <a:rPr lang="en-US" altLang="zh-CN" b="1" dirty="0" smtClean="0">
                <a:solidFill>
                  <a:srgbClr val="C00000"/>
                </a:solidFill>
              </a:rPr>
              <a:t>  </a:t>
            </a:r>
            <a:r>
              <a:rPr lang="en-US" altLang="zh-CN" b="1" dirty="0" smtClean="0"/>
              <a:t>void answer ( ) {</a:t>
            </a:r>
          </a:p>
          <a:p>
            <a:r>
              <a:rPr lang="en-US" altLang="zh-CN" b="1" dirty="0" smtClean="0"/>
              <a:t>    score = 0; </a:t>
            </a:r>
            <a:r>
              <a:rPr lang="en-US" altLang="zh-CN" b="1" dirty="0" err="1" smtClean="0">
                <a:solidFill>
                  <a:srgbClr val="C00000"/>
                </a:solidFill>
              </a:rPr>
              <a:t>startTime</a:t>
            </a:r>
            <a:r>
              <a:rPr lang="en-US" altLang="zh-CN" b="1" dirty="0" smtClean="0">
                <a:solidFill>
                  <a:srgbClr val="C00000"/>
                </a:solidFill>
              </a:rPr>
              <a:t> = </a:t>
            </a:r>
            <a:r>
              <a:rPr lang="en-US" altLang="zh-CN" b="1" dirty="0" err="1" smtClean="0">
                <a:solidFill>
                  <a:srgbClr val="C00000"/>
                </a:solidFill>
              </a:rPr>
              <a:t>getSystemTime</a:t>
            </a:r>
            <a:r>
              <a:rPr lang="en-US" altLang="zh-CN" b="1" dirty="0" smtClean="0">
                <a:solidFill>
                  <a:srgbClr val="C00000"/>
                </a:solidFill>
              </a:rPr>
              <a:t>( );</a:t>
            </a:r>
          </a:p>
          <a:p>
            <a:r>
              <a:rPr lang="en-US" altLang="zh-CN" b="1" dirty="0" smtClean="0"/>
              <a:t>    </a:t>
            </a:r>
            <a:r>
              <a:rPr lang="en-US" altLang="zh-CN" b="1" dirty="0" err="1" smtClean="0"/>
              <a:t>Iterator</a:t>
            </a:r>
            <a:r>
              <a:rPr lang="en-US" altLang="zh-CN" b="1" dirty="0" smtClean="0"/>
              <a:t> * it = questions -&gt; </a:t>
            </a:r>
            <a:r>
              <a:rPr lang="en-US" altLang="zh-CN" b="1" dirty="0" err="1" smtClean="0"/>
              <a:t>createIterator</a:t>
            </a:r>
            <a:r>
              <a:rPr lang="en-US" altLang="zh-CN" b="1" dirty="0" smtClean="0"/>
              <a:t>( );</a:t>
            </a:r>
          </a:p>
          <a:p>
            <a:r>
              <a:rPr lang="en-US" altLang="zh-CN" b="1" dirty="0" smtClean="0"/>
              <a:t>    while (it -&gt; </a:t>
            </a:r>
            <a:r>
              <a:rPr lang="en-US" altLang="zh-CN" b="1" dirty="0" err="1" smtClean="0"/>
              <a:t>hasNext</a:t>
            </a:r>
            <a:r>
              <a:rPr lang="en-US" altLang="zh-CN" b="1" dirty="0" smtClean="0"/>
              <a:t>( ) </a:t>
            </a:r>
            <a:r>
              <a:rPr lang="en-US" altLang="zh-CN" b="1" dirty="0" smtClean="0">
                <a:solidFill>
                  <a:srgbClr val="C00000"/>
                </a:solidFill>
              </a:rPr>
              <a:t>&amp;&amp; (</a:t>
            </a:r>
            <a:r>
              <a:rPr lang="en-US" altLang="zh-CN" b="1" dirty="0" err="1" smtClean="0">
                <a:solidFill>
                  <a:srgbClr val="C00000"/>
                </a:solidFill>
              </a:rPr>
              <a:t>getSystemTime</a:t>
            </a:r>
            <a:r>
              <a:rPr lang="en-US" altLang="zh-CN" b="1" dirty="0" smtClean="0">
                <a:solidFill>
                  <a:srgbClr val="C00000"/>
                </a:solidFill>
              </a:rPr>
              <a:t>( ) - </a:t>
            </a:r>
            <a:r>
              <a:rPr lang="en-US" altLang="zh-CN" b="1" dirty="0" err="1" smtClean="0">
                <a:solidFill>
                  <a:srgbClr val="C00000"/>
                </a:solidFill>
              </a:rPr>
              <a:t>startTime</a:t>
            </a:r>
            <a:r>
              <a:rPr lang="en-US" altLang="zh-CN" b="1" dirty="0" smtClean="0">
                <a:solidFill>
                  <a:srgbClr val="C00000"/>
                </a:solidFill>
              </a:rPr>
              <a:t>) &lt; </a:t>
            </a:r>
            <a:r>
              <a:rPr lang="en-US" altLang="zh-CN" b="1" dirty="0" err="1" smtClean="0">
                <a:solidFill>
                  <a:srgbClr val="C00000"/>
                </a:solidFill>
              </a:rPr>
              <a:t>timeLimit</a:t>
            </a:r>
            <a:r>
              <a:rPr lang="en-US" altLang="zh-CN" b="1" dirty="0" smtClean="0"/>
              <a:t>) {</a:t>
            </a:r>
          </a:p>
          <a:p>
            <a:r>
              <a:rPr lang="en-US" altLang="zh-CN" b="1" dirty="0" smtClean="0"/>
              <a:t>      Question *question = it -&gt; next( );</a:t>
            </a:r>
          </a:p>
          <a:p>
            <a:r>
              <a:rPr lang="en-US" altLang="zh-CN" b="1" dirty="0" smtClean="0"/>
              <a:t>      </a:t>
            </a:r>
            <a:r>
              <a:rPr lang="en-US" altLang="zh-CN" b="1" dirty="0" smtClean="0">
                <a:solidFill>
                  <a:srgbClr val="7030A0"/>
                </a:solidFill>
              </a:rPr>
              <a:t>question -&gt; answer( );</a:t>
            </a:r>
          </a:p>
          <a:p>
            <a:r>
              <a:rPr lang="en-US" altLang="zh-CN" b="1" dirty="0" smtClean="0"/>
              <a:t>      score += question -&gt; </a:t>
            </a:r>
            <a:r>
              <a:rPr lang="en-US" altLang="zh-CN" b="1" dirty="0" err="1" smtClean="0"/>
              <a:t>getScore</a:t>
            </a:r>
            <a:r>
              <a:rPr lang="en-US" altLang="zh-CN" b="1" dirty="0" smtClean="0"/>
              <a:t>( );</a:t>
            </a:r>
          </a:p>
          <a:p>
            <a:r>
              <a:rPr lang="en-US" altLang="zh-CN" b="1" dirty="0" smtClean="0"/>
              <a:t>    }</a:t>
            </a:r>
          </a:p>
          <a:p>
            <a:r>
              <a:rPr lang="en-US" altLang="zh-CN" b="1" dirty="0" smtClean="0"/>
              <a:t>    delete it;</a:t>
            </a:r>
          </a:p>
          <a:p>
            <a:r>
              <a:rPr lang="en-US" altLang="zh-CN" b="1" dirty="0" smtClean="0"/>
              <a:t>  }</a:t>
            </a:r>
          </a:p>
          <a:p>
            <a:endParaRPr lang="en-US" altLang="zh-CN" b="1" dirty="0" smtClean="0">
              <a:solidFill>
                <a:srgbClr val="C00000"/>
              </a:solidFill>
            </a:endParaRPr>
          </a:p>
          <a:p>
            <a:r>
              <a:rPr lang="en-US" altLang="zh-CN" b="1" dirty="0" smtClean="0">
                <a:solidFill>
                  <a:srgbClr val="C00000"/>
                </a:solidFill>
              </a:rPr>
              <a:t>protected:</a:t>
            </a:r>
          </a:p>
          <a:p>
            <a:r>
              <a:rPr lang="en-US" altLang="zh-CN" b="1" dirty="0" smtClean="0">
                <a:solidFill>
                  <a:srgbClr val="C00000"/>
                </a:solidFill>
              </a:rPr>
              <a:t>  long </a:t>
            </a:r>
            <a:r>
              <a:rPr lang="en-US" altLang="zh-CN" b="1" dirty="0" err="1" smtClean="0">
                <a:solidFill>
                  <a:srgbClr val="C00000"/>
                </a:solidFill>
              </a:rPr>
              <a:t>startTime</a:t>
            </a:r>
            <a:r>
              <a:rPr lang="en-US" altLang="zh-CN" b="1" dirty="0" smtClean="0">
                <a:solidFill>
                  <a:srgbClr val="C00000"/>
                </a:solidFill>
              </a:rPr>
              <a:t>, </a:t>
            </a:r>
            <a:r>
              <a:rPr lang="en-US" altLang="zh-CN" b="1" dirty="0" err="1" smtClean="0">
                <a:solidFill>
                  <a:srgbClr val="C00000"/>
                </a:solidFill>
              </a:rPr>
              <a:t>timeLimit</a:t>
            </a:r>
            <a:r>
              <a:rPr lang="en-US" altLang="zh-CN" b="1" dirty="0" smtClean="0">
                <a:solidFill>
                  <a:srgbClr val="C00000"/>
                </a:solidFill>
              </a:rPr>
              <a:t>;</a:t>
            </a:r>
          </a:p>
          <a:p>
            <a:r>
              <a:rPr lang="en-US" altLang="zh-CN" b="1"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四则运算练习</a:t>
            </a:r>
            <a:endParaRPr lang="zh-CN" altLang="en-US" dirty="0"/>
          </a:p>
        </p:txBody>
      </p:sp>
      <p:sp>
        <p:nvSpPr>
          <p:cNvPr id="3" name="文本占位符 2"/>
          <p:cNvSpPr>
            <a:spLocks noGrp="1"/>
          </p:cNvSpPr>
          <p:nvPr>
            <p:ph type="body" idx="1"/>
          </p:nvPr>
        </p:nvSpPr>
        <p:spPr/>
        <p:txBody>
          <a:bodyPr/>
          <a:lstStyle/>
          <a:p>
            <a:r>
              <a:rPr lang="zh-CN" altLang="en-US" b="1" dirty="0" smtClean="0"/>
              <a:t>使用设计模式的面向对象程序设计实践之一</a:t>
            </a:r>
            <a:endParaRPr lang="zh-CN" altLang="en-US" b="1" dirty="0"/>
          </a:p>
        </p:txBody>
      </p:sp>
      <p:pic>
        <p:nvPicPr>
          <p:cNvPr id="167938" name="Picture 2" descr="华彩软件"/>
          <p:cNvPicPr>
            <a:picLocks noChangeAspect="1" noChangeArrowheads="1"/>
          </p:cNvPicPr>
          <p:nvPr/>
        </p:nvPicPr>
        <p:blipFill>
          <a:blip r:embed="rId3" cstate="print">
            <a:clrChange>
              <a:clrFrom>
                <a:srgbClr val="FFFFFF"/>
              </a:clrFrom>
              <a:clrTo>
                <a:srgbClr val="FFFFFF">
                  <a:alpha val="0"/>
                </a:srgbClr>
              </a:clrTo>
            </a:clrChange>
            <a:lum bright="52000" contrast="-46000"/>
          </a:blip>
          <a:srcRect l="19152" t="31963" r="6257" b="15229"/>
          <a:stretch>
            <a:fillRect/>
          </a:stretch>
        </p:blipFill>
        <p:spPr bwMode="auto">
          <a:xfrm>
            <a:off x="3275856" y="1196752"/>
            <a:ext cx="5328592" cy="2736304"/>
          </a:xfrm>
          <a:prstGeom prst="rect">
            <a:avLst/>
          </a:prstGeom>
          <a:noFill/>
        </p:spPr>
      </p:pic>
    </p:spTree>
    <p:extLst>
      <p:ext uri="{BB962C8B-B14F-4D97-AF65-F5344CB8AC3E}">
        <p14:creationId xmlns:p14="http://schemas.microsoft.com/office/powerpoint/2010/main" val="3051940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smtClean="0"/>
              <a:t>Question</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b="1" dirty="0" smtClean="0"/>
              <a:t>Question</a:t>
            </a:r>
            <a:r>
              <a:rPr lang="zh-CN" altLang="en-US" b="1" dirty="0" smtClean="0"/>
              <a:t>的各实现类就比较简单了</a:t>
            </a:r>
            <a:endParaRPr lang="zh-CN" altLang="en-US" b="1" dirty="0"/>
          </a:p>
        </p:txBody>
      </p:sp>
      <p:sp>
        <p:nvSpPr>
          <p:cNvPr id="4" name="TextBox 3"/>
          <p:cNvSpPr txBox="1"/>
          <p:nvPr/>
        </p:nvSpPr>
        <p:spPr>
          <a:xfrm>
            <a:off x="1115616" y="1628800"/>
            <a:ext cx="712879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AddQuestion</a:t>
            </a:r>
            <a:r>
              <a:rPr lang="en-US" altLang="zh-CN" b="1" dirty="0" smtClean="0"/>
              <a:t> : public Question {</a:t>
            </a:r>
          </a:p>
          <a:p>
            <a:r>
              <a:rPr lang="en-US" altLang="zh-CN" b="1" dirty="0" smtClean="0"/>
              <a:t>public:</a:t>
            </a:r>
          </a:p>
          <a:p>
            <a:r>
              <a:rPr lang="en-US" altLang="zh-CN" b="1" dirty="0" smtClean="0"/>
              <a:t>  </a:t>
            </a:r>
            <a:r>
              <a:rPr lang="en-US" altLang="zh-CN" b="1" dirty="0" err="1" smtClean="0"/>
              <a:t>AddQuestion</a:t>
            </a:r>
            <a:r>
              <a:rPr lang="en-US" altLang="zh-CN" b="1" dirty="0" smtClean="0"/>
              <a:t>(</a:t>
            </a:r>
            <a:r>
              <a:rPr lang="en-US" altLang="zh-CN" b="1" dirty="0" err="1" smtClean="0"/>
              <a:t>int</a:t>
            </a:r>
            <a:r>
              <a:rPr lang="en-US" altLang="zh-CN" b="1" dirty="0" smtClean="0"/>
              <a:t> s) : Question(s), add1(rand()%20+1), add2(rand()%20+1), result(add1+add2) { }  </a:t>
            </a:r>
          </a:p>
          <a:p>
            <a:r>
              <a:rPr lang="en-US" altLang="zh-CN" b="1" dirty="0" smtClean="0"/>
              <a:t>  void answer( ) {</a:t>
            </a:r>
          </a:p>
          <a:p>
            <a:r>
              <a:rPr lang="en-US" altLang="zh-CN" b="1" dirty="0" smtClean="0"/>
              <a:t>    </a:t>
            </a:r>
            <a:r>
              <a:rPr lang="en-US" altLang="zh-CN" b="1" dirty="0" err="1" smtClean="0"/>
              <a:t>cout</a:t>
            </a:r>
            <a:r>
              <a:rPr lang="en-US" altLang="zh-CN" b="1" dirty="0" smtClean="0"/>
              <a:t> &lt;&lt; add1 &lt;&lt; "+" &lt;&lt; add2 &lt;&lt; "=?";</a:t>
            </a:r>
          </a:p>
          <a:p>
            <a:r>
              <a:rPr lang="en-US" altLang="zh-CN" b="1" dirty="0" smtClean="0"/>
              <a:t>    </a:t>
            </a:r>
            <a:r>
              <a:rPr lang="en-US" altLang="zh-CN" b="1" dirty="0" err="1" smtClean="0"/>
              <a:t>cin</a:t>
            </a:r>
            <a:r>
              <a:rPr lang="en-US" altLang="zh-CN" b="1" dirty="0" smtClean="0"/>
              <a:t> &gt;&gt; input;</a:t>
            </a:r>
          </a:p>
          <a:p>
            <a:r>
              <a:rPr lang="en-US" altLang="zh-CN" b="1" dirty="0" smtClean="0"/>
              <a:t>    score = </a:t>
            </a:r>
            <a:r>
              <a:rPr lang="en-US" altLang="zh-CN" b="1" dirty="0" err="1" smtClean="0"/>
              <a:t>maxScore</a:t>
            </a:r>
            <a:r>
              <a:rPr lang="en-US" altLang="zh-CN" b="1" dirty="0" smtClean="0"/>
              <a:t> * (input == result);  </a:t>
            </a:r>
          </a:p>
          <a:p>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getScore</a:t>
            </a:r>
            <a:r>
              <a:rPr lang="en-US" altLang="zh-CN" b="1" dirty="0" smtClean="0"/>
              <a:t> ( ) { return score; };</a:t>
            </a:r>
          </a:p>
          <a:p>
            <a:r>
              <a:rPr lang="en-US" altLang="zh-CN" b="1" dirty="0" smtClean="0"/>
              <a:t>  void </a:t>
            </a:r>
            <a:r>
              <a:rPr lang="en-US" altLang="zh-CN" b="1" dirty="0" err="1" smtClean="0"/>
              <a:t>showAnswer</a:t>
            </a:r>
            <a:r>
              <a:rPr lang="en-US" altLang="zh-CN" b="1" dirty="0" smtClean="0"/>
              <a:t>( ) {</a:t>
            </a:r>
          </a:p>
          <a:p>
            <a:r>
              <a:rPr lang="en-US" altLang="zh-CN" b="1" dirty="0" smtClean="0"/>
              <a:t>    </a:t>
            </a:r>
            <a:r>
              <a:rPr lang="en-US" altLang="zh-CN" b="1" dirty="0" err="1" smtClean="0"/>
              <a:t>cout</a:t>
            </a:r>
            <a:r>
              <a:rPr lang="en-US" altLang="zh-CN" b="1" dirty="0" smtClean="0"/>
              <a:t> &lt;&lt; add1 &lt;&lt; "+" &lt;&lt; add2 &lt;&lt; "=" &lt;&lt; result &lt;&lt; </a:t>
            </a:r>
            <a:r>
              <a:rPr lang="en-US" altLang="zh-CN" b="1" dirty="0" err="1" smtClean="0"/>
              <a:t>endl</a:t>
            </a:r>
            <a:r>
              <a:rPr lang="en-US" altLang="zh-CN" b="1" dirty="0" smtClean="0"/>
              <a:t>;</a:t>
            </a:r>
          </a:p>
          <a:p>
            <a:r>
              <a:rPr lang="en-US" altLang="zh-CN" b="1" dirty="0" smtClean="0"/>
              <a:t>  }</a:t>
            </a:r>
          </a:p>
          <a:p>
            <a:r>
              <a:rPr lang="en-US" altLang="zh-CN" b="1" dirty="0" smtClean="0"/>
              <a:t>  </a:t>
            </a:r>
          </a:p>
          <a:p>
            <a:r>
              <a:rPr lang="en-US" altLang="zh-CN" b="1" dirty="0" smtClean="0"/>
              <a:t>private:</a:t>
            </a:r>
          </a:p>
          <a:p>
            <a:r>
              <a:rPr lang="en-US" altLang="zh-CN" b="1" dirty="0" smtClean="0"/>
              <a:t>  </a:t>
            </a:r>
            <a:r>
              <a:rPr lang="en-US" altLang="zh-CN" b="1" dirty="0" err="1" smtClean="0"/>
              <a:t>int</a:t>
            </a:r>
            <a:r>
              <a:rPr lang="en-US" altLang="zh-CN" b="1" dirty="0" smtClean="0"/>
              <a:t> add1, add2, result, input;</a:t>
            </a:r>
          </a:p>
          <a:p>
            <a:r>
              <a:rPr lang="en-US" altLang="zh-CN" b="1"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回顾一下</a:t>
            </a:r>
            <a:endParaRPr lang="zh-CN" altLang="en-US" dirty="0"/>
          </a:p>
        </p:txBody>
      </p:sp>
      <p:sp>
        <p:nvSpPr>
          <p:cNvPr id="3" name="内容占位符 2"/>
          <p:cNvSpPr>
            <a:spLocks noGrp="1"/>
          </p:cNvSpPr>
          <p:nvPr>
            <p:ph idx="1"/>
          </p:nvPr>
        </p:nvSpPr>
        <p:spPr/>
        <p:txBody>
          <a:bodyPr/>
          <a:lstStyle/>
          <a:p>
            <a:r>
              <a:rPr lang="zh-CN" altLang="en-US" b="1" dirty="0" smtClean="0"/>
              <a:t>我们要做一个四则运算训练的程序</a:t>
            </a:r>
            <a:endParaRPr lang="en-US" altLang="zh-CN" b="1" dirty="0" smtClean="0"/>
          </a:p>
          <a:p>
            <a:r>
              <a:rPr lang="zh-CN" altLang="en-US" b="1" dirty="0" smtClean="0"/>
              <a:t>已经定义了</a:t>
            </a:r>
            <a:r>
              <a:rPr lang="en-US" altLang="zh-CN" b="1" dirty="0" smtClean="0"/>
              <a:t>Question</a:t>
            </a:r>
            <a:r>
              <a:rPr lang="zh-CN" altLang="en-US" b="1" dirty="0" smtClean="0"/>
              <a:t>、</a:t>
            </a:r>
            <a:r>
              <a:rPr lang="en-US" altLang="zh-CN" b="1" dirty="0" smtClean="0"/>
              <a:t>Collection</a:t>
            </a:r>
            <a:r>
              <a:rPr lang="zh-CN" altLang="en-US" b="1" dirty="0" smtClean="0"/>
              <a:t>和</a:t>
            </a:r>
            <a:r>
              <a:rPr lang="en-US" altLang="zh-CN" b="1" dirty="0" smtClean="0"/>
              <a:t>Exam</a:t>
            </a:r>
            <a:r>
              <a:rPr lang="zh-CN" altLang="en-US" b="1" dirty="0" smtClean="0"/>
              <a:t>三个接口类</a:t>
            </a:r>
            <a:endParaRPr lang="en-US" altLang="zh-CN" b="1" dirty="0" smtClean="0"/>
          </a:p>
          <a:p>
            <a:r>
              <a:rPr lang="zh-CN" altLang="en-US" b="1" dirty="0" smtClean="0"/>
              <a:t>实现了这些接口类的一些实现类</a:t>
            </a:r>
            <a:endParaRPr lang="zh-CN" altLang="en-US" b="1" dirty="0"/>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lum bright="-31000"/>
          </a:blip>
          <a:srcRect/>
          <a:stretch>
            <a:fillRect/>
          </a:stretch>
        </p:blipFill>
        <p:spPr bwMode="auto">
          <a:xfrm>
            <a:off x="179512" y="3429000"/>
            <a:ext cx="8749651" cy="25202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a:t>
            </a:r>
            <a:r>
              <a:rPr lang="en-US" altLang="zh-CN" dirty="0" smtClean="0"/>
              <a:t>main()</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en-US" b="1" dirty="0" smtClean="0"/>
              <a:t>目前，我们的</a:t>
            </a:r>
            <a:r>
              <a:rPr lang="en-US" altLang="zh-CN" b="1" dirty="0" smtClean="0"/>
              <a:t>main()</a:t>
            </a:r>
            <a:r>
              <a:rPr lang="zh-CN" altLang="en-US" b="1" dirty="0" smtClean="0"/>
              <a:t>函数可以写一部分了</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sz="600" b="1" dirty="0" smtClean="0"/>
          </a:p>
          <a:p>
            <a:r>
              <a:rPr lang="zh-CN" altLang="en-US" b="1" dirty="0" smtClean="0"/>
              <a:t>下面的问题是，如何创建</a:t>
            </a:r>
            <a:r>
              <a:rPr lang="en-US" altLang="zh-CN" b="1" dirty="0" smtClean="0"/>
              <a:t>Exam</a:t>
            </a:r>
            <a:r>
              <a:rPr lang="zh-CN" altLang="en-US" b="1" dirty="0" smtClean="0"/>
              <a:t>以及相关对象</a:t>
            </a:r>
            <a:endParaRPr lang="zh-CN" altLang="en-US" b="1" dirty="0"/>
          </a:p>
        </p:txBody>
      </p:sp>
      <p:sp>
        <p:nvSpPr>
          <p:cNvPr id="4" name="TextBox 3"/>
          <p:cNvSpPr txBox="1"/>
          <p:nvPr/>
        </p:nvSpPr>
        <p:spPr>
          <a:xfrm>
            <a:off x="1619672" y="1657831"/>
            <a:ext cx="6048672"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 ) {</a:t>
            </a:r>
          </a:p>
          <a:p>
            <a:r>
              <a:rPr lang="en-US" altLang="zh-CN" b="1" dirty="0" smtClean="0"/>
              <a:t>  Exam *exam;</a:t>
            </a:r>
          </a:p>
          <a:p>
            <a:endParaRPr lang="en-US" altLang="zh-CN" b="1" dirty="0" smtClean="0"/>
          </a:p>
          <a:p>
            <a:r>
              <a:rPr lang="en-US" altLang="zh-CN" b="1" dirty="0" smtClean="0"/>
              <a:t>  //do something to create the exam</a:t>
            </a:r>
          </a:p>
          <a:p>
            <a:endParaRPr lang="en-US" altLang="zh-CN" b="1" dirty="0" smtClean="0"/>
          </a:p>
          <a:p>
            <a:r>
              <a:rPr lang="en-US" altLang="zh-CN" b="1" dirty="0" smtClean="0"/>
              <a:t>  exam -&gt; answer( );</a:t>
            </a:r>
          </a:p>
          <a:p>
            <a:r>
              <a:rPr lang="en-US" altLang="zh-CN" b="1" dirty="0" smtClean="0"/>
              <a:t>  </a:t>
            </a:r>
          </a:p>
          <a:p>
            <a:r>
              <a:rPr lang="en-US" altLang="zh-CN" b="1" dirty="0" smtClean="0"/>
              <a:t>  exam -&gt; </a:t>
            </a:r>
            <a:r>
              <a:rPr lang="en-US" altLang="zh-CN" b="1" dirty="0" err="1" smtClean="0"/>
              <a:t>showScore</a:t>
            </a:r>
            <a:r>
              <a:rPr lang="en-US" altLang="zh-CN" b="1" dirty="0" smtClean="0"/>
              <a:t>( );</a:t>
            </a:r>
          </a:p>
          <a:p>
            <a:endParaRPr lang="en-US" altLang="zh-CN" b="1" dirty="0" smtClean="0"/>
          </a:p>
          <a:p>
            <a:r>
              <a:rPr lang="en-US" altLang="zh-CN" b="1" dirty="0" smtClean="0"/>
              <a:t>  return 0;</a:t>
            </a:r>
          </a:p>
          <a:p>
            <a:r>
              <a:rPr lang="en-US" altLang="zh-CN"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创建实体</a:t>
            </a:r>
            <a:endParaRPr lang="zh-CN" altLang="en-US" dirty="0"/>
          </a:p>
        </p:txBody>
      </p:sp>
      <p:sp>
        <p:nvSpPr>
          <p:cNvPr id="3" name="内容占位符 2"/>
          <p:cNvSpPr>
            <a:spLocks noGrp="1"/>
          </p:cNvSpPr>
          <p:nvPr>
            <p:ph idx="1"/>
          </p:nvPr>
        </p:nvSpPr>
        <p:spPr/>
        <p:txBody>
          <a:bodyPr/>
          <a:lstStyle/>
          <a:p>
            <a:r>
              <a:rPr lang="en-US" altLang="zh-CN" b="1" dirty="0" smtClean="0"/>
              <a:t>Question</a:t>
            </a:r>
            <a:r>
              <a:rPr lang="zh-CN" altLang="en-US" b="1" dirty="0" smtClean="0"/>
              <a:t>的创建</a:t>
            </a:r>
            <a:endParaRPr lang="en-US" altLang="zh-CN" b="1" dirty="0" smtClean="0"/>
          </a:p>
          <a:p>
            <a:pPr lvl="1"/>
            <a:r>
              <a:rPr lang="zh-CN" altLang="en-US" b="1" dirty="0" smtClean="0"/>
              <a:t>从扩展性的角度出发，</a:t>
            </a:r>
            <a:r>
              <a:rPr lang="en-US" altLang="zh-CN" b="1" dirty="0" smtClean="0"/>
              <a:t>Question</a:t>
            </a:r>
            <a:r>
              <a:rPr lang="zh-CN" altLang="en-US" b="1" dirty="0" smtClean="0"/>
              <a:t>使用</a:t>
            </a:r>
            <a:r>
              <a:rPr lang="en-US" altLang="zh-CN" b="1" dirty="0" smtClean="0"/>
              <a:t>Factory Method</a:t>
            </a:r>
            <a:r>
              <a:rPr lang="zh-CN" altLang="en-US" b="1" dirty="0" smtClean="0"/>
              <a:t>模式创建</a:t>
            </a:r>
            <a:endParaRPr lang="en-US" altLang="zh-CN" b="1" dirty="0" smtClean="0"/>
          </a:p>
          <a:p>
            <a:pPr lvl="1"/>
            <a:r>
              <a:rPr lang="zh-CN" altLang="en-US" b="1" dirty="0" smtClean="0"/>
              <a:t>而且，为了避免类库的膨胀，在</a:t>
            </a:r>
            <a:r>
              <a:rPr lang="en-US" altLang="zh-CN" b="1" dirty="0" smtClean="0"/>
              <a:t>Factory Method</a:t>
            </a:r>
            <a:r>
              <a:rPr lang="zh-CN" altLang="en-US" b="1" dirty="0" smtClean="0"/>
              <a:t>基础上增加参数，形成参数化的工厂方法</a:t>
            </a:r>
            <a:endParaRPr lang="zh-CN" alt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QuestionFactory</a:t>
            </a:r>
            <a:endParaRPr lang="zh-CN" altLang="en-US" dirty="0"/>
          </a:p>
        </p:txBody>
      </p:sp>
      <p:sp>
        <p:nvSpPr>
          <p:cNvPr id="3" name="内容占位符 2"/>
          <p:cNvSpPr>
            <a:spLocks noGrp="1"/>
          </p:cNvSpPr>
          <p:nvPr>
            <p:ph idx="1"/>
          </p:nvPr>
        </p:nvSpPr>
        <p:spPr>
          <a:xfrm>
            <a:off x="827088" y="5013176"/>
            <a:ext cx="7921625" cy="1368574"/>
          </a:xfrm>
        </p:spPr>
        <p:txBody>
          <a:bodyPr/>
          <a:lstStyle/>
          <a:p>
            <a:r>
              <a:rPr lang="zh-CN" altLang="en-US" sz="2400" b="1" dirty="0" smtClean="0"/>
              <a:t>使用一个参数化的</a:t>
            </a:r>
            <a:r>
              <a:rPr lang="en-US" altLang="zh-CN" sz="2400" b="1" dirty="0" smtClean="0"/>
              <a:t>Factory Method</a:t>
            </a:r>
            <a:r>
              <a:rPr lang="zh-CN" altLang="en-US" sz="2400" b="1" dirty="0" smtClean="0"/>
              <a:t>创建</a:t>
            </a:r>
            <a:r>
              <a:rPr lang="en-US" altLang="zh-CN" sz="2400" b="1" dirty="0" smtClean="0"/>
              <a:t>Question</a:t>
            </a:r>
            <a:r>
              <a:rPr lang="zh-CN" altLang="en-US" sz="2400" b="1" dirty="0" smtClean="0"/>
              <a:t>，保证扩展性的同时避免类库的过度膨胀</a:t>
            </a:r>
            <a:endParaRPr lang="zh-CN" altLang="en-US" sz="2400" b="1"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lum bright="-37000"/>
          </a:blip>
          <a:srcRect/>
          <a:stretch>
            <a:fillRect/>
          </a:stretch>
        </p:blipFill>
        <p:spPr bwMode="auto">
          <a:xfrm>
            <a:off x="1331639" y="1124744"/>
            <a:ext cx="6822789" cy="3960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QuestionFactory</a:t>
            </a:r>
            <a:r>
              <a:rPr lang="zh-CN" altLang="en-US" dirty="0" smtClean="0"/>
              <a:t>的实现</a:t>
            </a:r>
            <a:endParaRPr lang="zh-CN" altLang="en-US" dirty="0"/>
          </a:p>
        </p:txBody>
      </p:sp>
      <p:sp>
        <p:nvSpPr>
          <p:cNvPr id="4" name="TextBox 3"/>
          <p:cNvSpPr txBox="1"/>
          <p:nvPr/>
        </p:nvSpPr>
        <p:spPr>
          <a:xfrm>
            <a:off x="971600" y="1124744"/>
            <a:ext cx="7488832"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QuestionFactory</a:t>
            </a:r>
            <a:r>
              <a:rPr lang="en-US" altLang="zh-CN" b="1" dirty="0" smtClean="0"/>
              <a:t> {</a:t>
            </a:r>
          </a:p>
          <a:p>
            <a:r>
              <a:rPr lang="en-US" altLang="zh-CN" b="1" dirty="0" smtClean="0"/>
              <a:t>public:</a:t>
            </a:r>
          </a:p>
          <a:p>
            <a:r>
              <a:rPr lang="en-US" altLang="zh-CN" b="1" dirty="0" smtClean="0"/>
              <a:t>  virtual Question* </a:t>
            </a:r>
            <a:r>
              <a:rPr lang="en-US" altLang="zh-CN" b="1" dirty="0" err="1" smtClean="0"/>
              <a:t>createQuestion</a:t>
            </a:r>
            <a:r>
              <a:rPr lang="en-US" altLang="zh-CN" b="1" dirty="0" smtClean="0"/>
              <a:t>(</a:t>
            </a:r>
            <a:r>
              <a:rPr lang="en-US" altLang="zh-CN" b="1" dirty="0" err="1" smtClean="0"/>
              <a:t>int</a:t>
            </a:r>
            <a:r>
              <a:rPr lang="en-US" altLang="zh-CN" b="1" dirty="0" smtClean="0"/>
              <a:t> type, </a:t>
            </a:r>
            <a:r>
              <a:rPr lang="en-US" altLang="zh-CN" b="1" dirty="0" err="1" smtClean="0"/>
              <a:t>int</a:t>
            </a:r>
            <a:r>
              <a:rPr lang="en-US" altLang="zh-CN" b="1" dirty="0" smtClean="0"/>
              <a:t> score) = 0;</a:t>
            </a:r>
          </a:p>
          <a:p>
            <a:r>
              <a:rPr lang="en-US" altLang="zh-CN" b="1" dirty="0" smtClean="0"/>
              <a:t>};</a:t>
            </a:r>
          </a:p>
          <a:p>
            <a:endParaRPr lang="en-US" altLang="zh-CN" b="1" dirty="0" smtClean="0"/>
          </a:p>
          <a:p>
            <a:r>
              <a:rPr lang="en-US" altLang="zh-CN" b="1" dirty="0" smtClean="0"/>
              <a:t>class </a:t>
            </a:r>
            <a:r>
              <a:rPr lang="en-US" altLang="zh-CN" b="1" dirty="0" err="1" smtClean="0"/>
              <a:t>DefaultQuestionFactory</a:t>
            </a:r>
            <a:r>
              <a:rPr lang="en-US" altLang="zh-CN" b="1" dirty="0" smtClean="0"/>
              <a:t> : public </a:t>
            </a:r>
            <a:r>
              <a:rPr lang="en-US" altLang="zh-CN" b="1" dirty="0" err="1" smtClean="0"/>
              <a:t>QuestionFactory</a:t>
            </a:r>
            <a:r>
              <a:rPr lang="en-US" altLang="zh-CN" b="1" dirty="0" smtClean="0"/>
              <a:t> {</a:t>
            </a:r>
          </a:p>
          <a:p>
            <a:r>
              <a:rPr lang="en-US" altLang="zh-CN" b="1" dirty="0" smtClean="0"/>
              <a:t>public:</a:t>
            </a:r>
          </a:p>
          <a:p>
            <a:r>
              <a:rPr lang="en-US" altLang="zh-CN" b="1" dirty="0" smtClean="0"/>
              <a:t>  Question* </a:t>
            </a:r>
            <a:r>
              <a:rPr lang="en-US" altLang="zh-CN" b="1" dirty="0" err="1" smtClean="0"/>
              <a:t>createQuestion</a:t>
            </a:r>
            <a:r>
              <a:rPr lang="en-US" altLang="zh-CN" b="1" dirty="0" smtClean="0"/>
              <a:t>(</a:t>
            </a:r>
            <a:r>
              <a:rPr lang="en-US" altLang="zh-CN" b="1" dirty="0" err="1" smtClean="0"/>
              <a:t>int</a:t>
            </a:r>
            <a:r>
              <a:rPr lang="en-US" altLang="zh-CN" b="1" dirty="0" smtClean="0"/>
              <a:t> type, </a:t>
            </a:r>
            <a:r>
              <a:rPr lang="en-US" altLang="zh-CN" b="1" dirty="0" err="1" smtClean="0"/>
              <a:t>int</a:t>
            </a:r>
            <a:r>
              <a:rPr lang="en-US" altLang="zh-CN" b="1" dirty="0" smtClean="0"/>
              <a:t> score) {</a:t>
            </a:r>
          </a:p>
          <a:p>
            <a:r>
              <a:rPr lang="en-US" altLang="zh-CN" b="1" dirty="0" smtClean="0"/>
              <a:t>    switch(type) {</a:t>
            </a:r>
          </a:p>
          <a:p>
            <a:r>
              <a:rPr lang="en-US" altLang="zh-CN" b="1" dirty="0" smtClean="0"/>
              <a:t>      case 0:</a:t>
            </a:r>
          </a:p>
          <a:p>
            <a:r>
              <a:rPr lang="en-US" altLang="zh-CN" b="1" dirty="0" smtClean="0"/>
              <a:t>        return new </a:t>
            </a:r>
            <a:r>
              <a:rPr lang="en-US" altLang="zh-CN" b="1" dirty="0" err="1" smtClean="0"/>
              <a:t>AddQuestion</a:t>
            </a:r>
            <a:r>
              <a:rPr lang="en-US" altLang="zh-CN" b="1" dirty="0" smtClean="0"/>
              <a:t>(score);</a:t>
            </a:r>
          </a:p>
          <a:p>
            <a:r>
              <a:rPr lang="en-US" altLang="zh-CN" b="1" dirty="0" smtClean="0"/>
              <a:t>      case 1:</a:t>
            </a:r>
          </a:p>
          <a:p>
            <a:r>
              <a:rPr lang="en-US" altLang="zh-CN" b="1" dirty="0" smtClean="0"/>
              <a:t>        return new </a:t>
            </a:r>
            <a:r>
              <a:rPr lang="en-US" altLang="zh-CN" b="1" dirty="0" err="1" smtClean="0"/>
              <a:t>AddSubQuestion</a:t>
            </a:r>
            <a:r>
              <a:rPr lang="en-US" altLang="zh-CN" b="1" dirty="0" smtClean="0"/>
              <a:t>(score);</a:t>
            </a:r>
          </a:p>
          <a:p>
            <a:r>
              <a:rPr lang="en-US" altLang="zh-CN" b="1" dirty="0" smtClean="0"/>
              <a:t>      default:</a:t>
            </a:r>
          </a:p>
          <a:p>
            <a:r>
              <a:rPr lang="en-US" altLang="zh-CN" b="1" dirty="0" smtClean="0"/>
              <a:t>        return new </a:t>
            </a:r>
            <a:r>
              <a:rPr lang="en-US" altLang="zh-CN" b="1" dirty="0" err="1" smtClean="0"/>
              <a:t>ArithmaticQuestion</a:t>
            </a:r>
            <a:r>
              <a:rPr lang="en-US" altLang="zh-CN" b="1" dirty="0" smtClean="0"/>
              <a:t>(score);</a:t>
            </a:r>
          </a:p>
          <a:p>
            <a:r>
              <a:rPr lang="en-US" altLang="zh-CN" b="1" dirty="0" smtClean="0"/>
              <a:t>    }</a:t>
            </a:r>
          </a:p>
          <a:p>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Collection</a:t>
            </a:r>
            <a:endParaRPr lang="zh-CN" altLang="en-US" dirty="0"/>
          </a:p>
        </p:txBody>
      </p:sp>
      <p:sp>
        <p:nvSpPr>
          <p:cNvPr id="3" name="内容占位符 2"/>
          <p:cNvSpPr>
            <a:spLocks noGrp="1"/>
          </p:cNvSpPr>
          <p:nvPr>
            <p:ph idx="1"/>
          </p:nvPr>
        </p:nvSpPr>
        <p:spPr/>
        <p:txBody>
          <a:bodyPr/>
          <a:lstStyle/>
          <a:p>
            <a:r>
              <a:rPr lang="en-US" altLang="zh-CN" b="1" dirty="0" smtClean="0"/>
              <a:t>Collection</a:t>
            </a:r>
            <a:r>
              <a:rPr lang="zh-CN" altLang="en-US" b="1" dirty="0" smtClean="0"/>
              <a:t>的创建依旧采用工厂方法模式</a:t>
            </a:r>
            <a:endParaRPr lang="zh-CN" altLang="en-US" b="1"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lum bright="-44000"/>
          </a:blip>
          <a:srcRect/>
          <a:stretch>
            <a:fillRect/>
          </a:stretch>
        </p:blipFill>
        <p:spPr bwMode="auto">
          <a:xfrm>
            <a:off x="102107" y="1772816"/>
            <a:ext cx="8748907" cy="288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Collections(1)</a:t>
            </a:r>
            <a:endParaRPr lang="zh-CN" altLang="en-US" dirty="0"/>
          </a:p>
        </p:txBody>
      </p:sp>
      <p:sp>
        <p:nvSpPr>
          <p:cNvPr id="4" name="TextBox 3"/>
          <p:cNvSpPr txBox="1"/>
          <p:nvPr/>
        </p:nvSpPr>
        <p:spPr>
          <a:xfrm>
            <a:off x="539552" y="1556792"/>
            <a:ext cx="8136904" cy="203132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CollectionFactory</a:t>
            </a:r>
            <a:r>
              <a:rPr lang="en-US" altLang="zh-CN" b="1" dirty="0" smtClean="0"/>
              <a:t> {</a:t>
            </a:r>
          </a:p>
          <a:p>
            <a:r>
              <a:rPr lang="en-US" altLang="zh-CN" b="1" dirty="0" smtClean="0"/>
              <a:t>public:</a:t>
            </a:r>
          </a:p>
          <a:p>
            <a:r>
              <a:rPr lang="en-US" altLang="zh-CN" b="1" dirty="0" smtClean="0"/>
              <a:t>  </a:t>
            </a:r>
            <a:r>
              <a:rPr lang="en-US" altLang="zh-CN" b="1" dirty="0" err="1" smtClean="0"/>
              <a:t>CollectionFactory</a:t>
            </a:r>
            <a:r>
              <a:rPr lang="en-US" altLang="zh-CN" b="1" dirty="0" smtClean="0"/>
              <a:t>(</a:t>
            </a:r>
            <a:r>
              <a:rPr lang="en-US" altLang="zh-CN" b="1" dirty="0" err="1" smtClean="0"/>
              <a:t>QuestionFactory</a:t>
            </a:r>
            <a:r>
              <a:rPr lang="en-US" altLang="zh-CN" b="1" dirty="0" smtClean="0"/>
              <a:t>* </a:t>
            </a:r>
            <a:r>
              <a:rPr lang="en-US" altLang="zh-CN" b="1" dirty="0" err="1" smtClean="0"/>
              <a:t>qf</a:t>
            </a:r>
            <a:r>
              <a:rPr lang="en-US" altLang="zh-CN" b="1" dirty="0" smtClean="0"/>
              <a:t>) : </a:t>
            </a:r>
            <a:r>
              <a:rPr lang="en-US" altLang="zh-CN" b="1" dirty="0" err="1" smtClean="0"/>
              <a:t>questionFactory</a:t>
            </a:r>
            <a:r>
              <a:rPr lang="en-US" altLang="zh-CN" b="1" dirty="0" smtClean="0"/>
              <a:t>(</a:t>
            </a:r>
            <a:r>
              <a:rPr lang="en-US" altLang="zh-CN" b="1" dirty="0" err="1" smtClean="0"/>
              <a:t>qf</a:t>
            </a:r>
            <a:r>
              <a:rPr lang="en-US" altLang="zh-CN" b="1" dirty="0" smtClean="0"/>
              <a:t>) { }</a:t>
            </a:r>
          </a:p>
          <a:p>
            <a:r>
              <a:rPr lang="en-US" altLang="zh-CN" b="1" dirty="0" smtClean="0"/>
              <a:t>  virtual Collection* </a:t>
            </a:r>
            <a:r>
              <a:rPr lang="en-US" altLang="zh-CN" b="1" dirty="0" err="1" smtClean="0"/>
              <a:t>createCollection</a:t>
            </a:r>
            <a:r>
              <a:rPr lang="en-US" altLang="zh-CN" b="1" dirty="0" smtClean="0"/>
              <a:t>(</a:t>
            </a:r>
            <a:r>
              <a:rPr lang="en-US" altLang="zh-CN" b="1" dirty="0" err="1" smtClean="0"/>
              <a:t>int</a:t>
            </a:r>
            <a:r>
              <a:rPr lang="en-US" altLang="zh-CN" b="1" dirty="0" smtClean="0"/>
              <a:t> type, </a:t>
            </a:r>
            <a:r>
              <a:rPr lang="en-US" altLang="zh-CN" b="1" dirty="0" err="1" smtClean="0"/>
              <a:t>int</a:t>
            </a:r>
            <a:r>
              <a:rPr lang="en-US" altLang="zh-CN" b="1" dirty="0" smtClean="0"/>
              <a:t> size) = 0;</a:t>
            </a:r>
          </a:p>
          <a:p>
            <a:r>
              <a:rPr lang="en-US" altLang="zh-CN" b="1" dirty="0" smtClean="0"/>
              <a:t>protected:</a:t>
            </a:r>
          </a:p>
          <a:p>
            <a:r>
              <a:rPr lang="en-US" altLang="zh-CN" b="1" dirty="0" smtClean="0"/>
              <a:t>  </a:t>
            </a:r>
            <a:r>
              <a:rPr lang="en-US" altLang="zh-CN" b="1" dirty="0" err="1" smtClean="0"/>
              <a:t>QuestionFactory</a:t>
            </a:r>
            <a:r>
              <a:rPr lang="en-US" altLang="zh-CN" b="1" dirty="0" smtClean="0"/>
              <a:t>* </a:t>
            </a:r>
            <a:r>
              <a:rPr lang="en-US" altLang="zh-CN" b="1" dirty="0" err="1" smtClean="0"/>
              <a:t>questionFactory</a:t>
            </a:r>
            <a:r>
              <a:rPr lang="en-US" altLang="zh-CN" b="1" dirty="0" smtClean="0"/>
              <a:t>;</a:t>
            </a:r>
          </a:p>
          <a:p>
            <a:r>
              <a:rPr lang="en-US" altLang="zh-CN" b="1"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Collections(2)</a:t>
            </a:r>
            <a:endParaRPr lang="zh-CN" altLang="en-US" dirty="0"/>
          </a:p>
        </p:txBody>
      </p:sp>
      <p:sp>
        <p:nvSpPr>
          <p:cNvPr id="4" name="TextBox 3"/>
          <p:cNvSpPr txBox="1"/>
          <p:nvPr/>
        </p:nvSpPr>
        <p:spPr>
          <a:xfrm>
            <a:off x="251520" y="1412776"/>
            <a:ext cx="8640960"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ArrayCollectionFactory</a:t>
            </a:r>
            <a:r>
              <a:rPr lang="en-US" altLang="zh-CN" b="1" dirty="0" smtClean="0"/>
              <a:t> : public </a:t>
            </a:r>
            <a:r>
              <a:rPr lang="en-US" altLang="zh-CN" b="1" dirty="0" err="1" smtClean="0"/>
              <a:t>CollectionFactory</a:t>
            </a:r>
            <a:r>
              <a:rPr lang="en-US" altLang="zh-CN" b="1" dirty="0" smtClean="0"/>
              <a:t> {</a:t>
            </a:r>
          </a:p>
          <a:p>
            <a:r>
              <a:rPr lang="en-US" altLang="zh-CN" b="1" dirty="0" smtClean="0"/>
              <a:t>public:</a:t>
            </a:r>
          </a:p>
          <a:p>
            <a:r>
              <a:rPr lang="en-US" altLang="zh-CN" b="1" dirty="0" smtClean="0"/>
              <a:t>  </a:t>
            </a:r>
            <a:r>
              <a:rPr lang="en-US" altLang="zh-CN" b="1" dirty="0" err="1" smtClean="0"/>
              <a:t>ArrayCollectionFactory</a:t>
            </a:r>
            <a:r>
              <a:rPr lang="en-US" altLang="zh-CN" b="1" dirty="0" smtClean="0"/>
              <a:t>(</a:t>
            </a:r>
            <a:r>
              <a:rPr lang="en-US" altLang="zh-CN" b="1" dirty="0" err="1" smtClean="0"/>
              <a:t>QuestionFactory</a:t>
            </a:r>
            <a:r>
              <a:rPr lang="en-US" altLang="zh-CN" b="1" dirty="0" smtClean="0"/>
              <a:t>* </a:t>
            </a:r>
            <a:r>
              <a:rPr lang="en-US" altLang="zh-CN" b="1" dirty="0" err="1" smtClean="0"/>
              <a:t>qf</a:t>
            </a:r>
            <a:r>
              <a:rPr lang="en-US" altLang="zh-CN" b="1" dirty="0" smtClean="0"/>
              <a:t>) : </a:t>
            </a:r>
            <a:r>
              <a:rPr lang="en-US" altLang="zh-CN" b="1" dirty="0" err="1" smtClean="0"/>
              <a:t>CollectionFactory</a:t>
            </a:r>
            <a:r>
              <a:rPr lang="en-US" altLang="zh-CN" b="1" dirty="0" smtClean="0"/>
              <a:t>(</a:t>
            </a:r>
            <a:r>
              <a:rPr lang="en-US" altLang="zh-CN" b="1" dirty="0" err="1" smtClean="0"/>
              <a:t>qf</a:t>
            </a:r>
            <a:r>
              <a:rPr lang="en-US" altLang="zh-CN" b="1" dirty="0" smtClean="0"/>
              <a:t>) { }</a:t>
            </a:r>
          </a:p>
          <a:p>
            <a:endParaRPr lang="en-US" altLang="zh-CN" b="1" dirty="0" smtClean="0"/>
          </a:p>
          <a:p>
            <a:r>
              <a:rPr lang="en-US" altLang="zh-CN" b="1" dirty="0" smtClean="0"/>
              <a:t>  Collection* </a:t>
            </a:r>
            <a:r>
              <a:rPr lang="en-US" altLang="zh-CN" b="1" dirty="0" err="1" smtClean="0"/>
              <a:t>createCollection</a:t>
            </a:r>
            <a:r>
              <a:rPr lang="en-US" altLang="zh-CN" b="1" dirty="0" smtClean="0"/>
              <a:t>(</a:t>
            </a:r>
            <a:r>
              <a:rPr lang="en-US" altLang="zh-CN" b="1" dirty="0" err="1" smtClean="0"/>
              <a:t>int</a:t>
            </a:r>
            <a:r>
              <a:rPr lang="en-US" altLang="zh-CN" b="1" dirty="0" smtClean="0"/>
              <a:t> type, </a:t>
            </a:r>
            <a:r>
              <a:rPr lang="en-US" altLang="zh-CN" b="1" dirty="0" err="1" smtClean="0"/>
              <a:t>int</a:t>
            </a:r>
            <a:r>
              <a:rPr lang="en-US" altLang="zh-CN" b="1" dirty="0" smtClean="0"/>
              <a:t> size) {</a:t>
            </a:r>
          </a:p>
          <a:p>
            <a:r>
              <a:rPr lang="en-US" altLang="zh-CN" b="1" dirty="0" smtClean="0"/>
              <a:t>    </a:t>
            </a:r>
            <a:r>
              <a:rPr lang="en-US" altLang="zh-CN" b="1" dirty="0" err="1" smtClean="0"/>
              <a:t>ArrayCollection</a:t>
            </a:r>
            <a:r>
              <a:rPr lang="en-US" altLang="zh-CN" b="1" dirty="0" smtClean="0"/>
              <a:t>* collection = new </a:t>
            </a:r>
            <a:r>
              <a:rPr lang="en-US" altLang="zh-CN" b="1" dirty="0" err="1" smtClean="0"/>
              <a:t>ArrayCollection</a:t>
            </a:r>
            <a:r>
              <a:rPr lang="en-US" altLang="zh-CN" b="1" dirty="0" smtClean="0"/>
              <a:t>(size);</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size; </a:t>
            </a:r>
            <a:r>
              <a:rPr lang="en-US" altLang="zh-CN" b="1" dirty="0" err="1" smtClean="0"/>
              <a:t>i</a:t>
            </a:r>
            <a:r>
              <a:rPr lang="en-US" altLang="zh-CN" b="1" dirty="0" smtClean="0"/>
              <a:t>++) {</a:t>
            </a:r>
          </a:p>
          <a:p>
            <a:r>
              <a:rPr lang="en-US" altLang="zh-CN" b="1" dirty="0" smtClean="0"/>
              <a:t>      collection -&gt; </a:t>
            </a:r>
            <a:r>
              <a:rPr lang="en-US" altLang="zh-CN" b="1" dirty="0" err="1" smtClean="0"/>
              <a:t>setQuestion</a:t>
            </a:r>
            <a:r>
              <a:rPr lang="en-US" altLang="zh-CN" b="1" dirty="0" smtClean="0"/>
              <a:t>(</a:t>
            </a:r>
            <a:r>
              <a:rPr lang="en-US" altLang="zh-CN" b="1" dirty="0" err="1" smtClean="0"/>
              <a:t>i</a:t>
            </a:r>
            <a:r>
              <a:rPr lang="en-US" altLang="zh-CN" b="1" dirty="0" smtClean="0"/>
              <a:t>, </a:t>
            </a:r>
            <a:br>
              <a:rPr lang="en-US" altLang="zh-CN" b="1" dirty="0" smtClean="0"/>
            </a:br>
            <a:r>
              <a:rPr lang="en-US" altLang="zh-CN" b="1" dirty="0" smtClean="0"/>
              <a:t>                      </a:t>
            </a:r>
            <a:r>
              <a:rPr lang="en-US" altLang="zh-CN" b="1" dirty="0" err="1" smtClean="0"/>
              <a:t>questionFactory</a:t>
            </a:r>
            <a:r>
              <a:rPr lang="en-US" altLang="zh-CN" b="1" dirty="0" smtClean="0"/>
              <a:t> -&gt; </a:t>
            </a:r>
            <a:r>
              <a:rPr lang="en-US" altLang="zh-CN" b="1" dirty="0" err="1" smtClean="0"/>
              <a:t>createQuestion</a:t>
            </a:r>
            <a:r>
              <a:rPr lang="en-US" altLang="zh-CN" b="1" dirty="0" smtClean="0"/>
              <a:t>(type, 100 / size));</a:t>
            </a:r>
          </a:p>
          <a:p>
            <a:r>
              <a:rPr lang="en-US" altLang="zh-CN" b="1" dirty="0" smtClean="0"/>
              <a:t>    }</a:t>
            </a:r>
          </a:p>
          <a:p>
            <a:r>
              <a:rPr lang="en-US" altLang="zh-CN" b="1" dirty="0" smtClean="0"/>
              <a:t>    return collection;</a:t>
            </a:r>
          </a:p>
          <a:p>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Exam</a:t>
            </a:r>
            <a:endParaRPr lang="zh-CN" altLang="en-US" dirty="0"/>
          </a:p>
        </p:txBody>
      </p:sp>
      <p:sp>
        <p:nvSpPr>
          <p:cNvPr id="3" name="内容占位符 2"/>
          <p:cNvSpPr>
            <a:spLocks noGrp="1"/>
          </p:cNvSpPr>
          <p:nvPr>
            <p:ph idx="1"/>
          </p:nvPr>
        </p:nvSpPr>
        <p:spPr/>
        <p:txBody>
          <a:bodyPr/>
          <a:lstStyle/>
          <a:p>
            <a:r>
              <a:rPr lang="en-US" altLang="zh-CN" b="1" dirty="0" smtClean="0"/>
              <a:t>Exam</a:t>
            </a:r>
            <a:r>
              <a:rPr lang="zh-CN" altLang="en-US" b="1" dirty="0" smtClean="0"/>
              <a:t>的创建依旧采用</a:t>
            </a:r>
            <a:r>
              <a:rPr lang="en-US" altLang="zh-CN" b="1" dirty="0" smtClean="0"/>
              <a:t>Factory Method</a:t>
            </a:r>
            <a:r>
              <a:rPr lang="zh-CN" altLang="en-US" b="1" dirty="0" smtClean="0"/>
              <a:t>模式</a:t>
            </a:r>
            <a:endParaRPr lang="zh-CN" altLang="en-US" b="1" dirty="0"/>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755576" y="1844824"/>
            <a:ext cx="7931938" cy="33843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a:t>
            </a:r>
          </a:p>
        </p:txBody>
      </p:sp>
      <p:sp>
        <p:nvSpPr>
          <p:cNvPr id="3" name="内容占位符 2"/>
          <p:cNvSpPr>
            <a:spLocks noGrp="1"/>
          </p:cNvSpPr>
          <p:nvPr>
            <p:ph idx="1"/>
          </p:nvPr>
        </p:nvSpPr>
        <p:spPr>
          <a:xfrm>
            <a:off x="539552" y="1124744"/>
            <a:ext cx="8316912" cy="5256212"/>
          </a:xfrm>
        </p:spPr>
        <p:txBody>
          <a:bodyPr/>
          <a:lstStyle/>
          <a:p>
            <a:r>
              <a:rPr lang="zh-CN" altLang="en-US" sz="2400" b="1" dirty="0" smtClean="0"/>
              <a:t>家里有个小学生，老师给我留作业</a:t>
            </a:r>
            <a:r>
              <a:rPr lang="en-US" altLang="zh-CN" sz="2400" b="1" dirty="0" smtClean="0"/>
              <a:t>——</a:t>
            </a:r>
            <a:r>
              <a:rPr lang="zh-CN" altLang="en-US" sz="2400" b="1" dirty="0" smtClean="0"/>
              <a:t>给孩子出题练习四则运算</a:t>
            </a:r>
            <a:endParaRPr lang="en-US" altLang="zh-CN" sz="2400" b="1" dirty="0" smtClean="0"/>
          </a:p>
          <a:p>
            <a:r>
              <a:rPr lang="zh-CN" altLang="en-US" sz="2400" b="1" dirty="0" smtClean="0"/>
              <a:t>一道两道还好说，数量多了实在烦</a:t>
            </a:r>
            <a:r>
              <a:rPr lang="en-US" altLang="zh-CN" sz="2400" b="1" dirty="0" smtClean="0"/>
              <a:t>——</a:t>
            </a:r>
            <a:r>
              <a:rPr lang="zh-CN" altLang="en-US" sz="2400" b="1" dirty="0" smtClean="0"/>
              <a:t>我还是写个程序来干这件事吧</a:t>
            </a:r>
            <a:endParaRPr lang="en-US" altLang="zh-CN" sz="2400" b="1" dirty="0" smtClean="0"/>
          </a:p>
          <a:p>
            <a:r>
              <a:rPr lang="zh-CN" altLang="en-US" b="1" dirty="0" smtClean="0"/>
              <a:t>需求是：</a:t>
            </a:r>
            <a:endParaRPr lang="en-US" altLang="zh-CN" b="1" dirty="0" smtClean="0"/>
          </a:p>
          <a:p>
            <a:pPr lvl="1"/>
            <a:r>
              <a:rPr lang="zh-CN" altLang="en-US" b="1" dirty="0" smtClean="0"/>
              <a:t>写一个程序，满足小学生四则运算训练的要求</a:t>
            </a:r>
            <a:endParaRPr lang="en-US" altLang="zh-CN" b="1" dirty="0" smtClean="0"/>
          </a:p>
          <a:p>
            <a:pPr lvl="1"/>
            <a:r>
              <a:rPr lang="zh-CN" altLang="en-US" b="1" dirty="0" smtClean="0"/>
              <a:t>能够生成一定数量的题目，判断回答的对错并给分</a:t>
            </a:r>
            <a:endParaRPr lang="en-US" altLang="zh-CN" b="1" dirty="0" smtClean="0"/>
          </a:p>
          <a:p>
            <a:pPr lvl="1"/>
            <a:r>
              <a:rPr lang="zh-CN" altLang="en-US" b="1" dirty="0" smtClean="0"/>
              <a:t>根据孩子的不同阶段生成不同难度不同类型的题目，可以扩展增加更多题目难度和类型</a:t>
            </a:r>
            <a:endParaRPr lang="en-US" altLang="zh-CN" b="1" dirty="0" smtClean="0"/>
          </a:p>
          <a:p>
            <a:pPr lvl="1"/>
            <a:r>
              <a:rPr lang="zh-CN" altLang="en-US" b="1" dirty="0" smtClean="0"/>
              <a:t>提供练习和考试两种不同的用法，并可以增加新的用法</a:t>
            </a:r>
            <a:endParaRPr lang="en-US" altLang="zh-CN" b="1" dirty="0" smtClean="0"/>
          </a:p>
        </p:txBody>
      </p:sp>
    </p:spTree>
    <p:extLst>
      <p:ext uri="{BB962C8B-B14F-4D97-AF65-F5344CB8AC3E}">
        <p14:creationId xmlns:p14="http://schemas.microsoft.com/office/powerpoint/2010/main" val="42008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endParaRPr lang="zh-CN" altLang="en-US" dirty="0"/>
          </a:p>
        </p:txBody>
      </p:sp>
      <p:sp>
        <p:nvSpPr>
          <p:cNvPr id="4" name="TextBox 3"/>
          <p:cNvSpPr txBox="1"/>
          <p:nvPr/>
        </p:nvSpPr>
        <p:spPr>
          <a:xfrm>
            <a:off x="1331640" y="1196752"/>
            <a:ext cx="669674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ExamFactory</a:t>
            </a:r>
            <a:r>
              <a:rPr lang="en-US" altLang="zh-CN" b="1" dirty="0" smtClean="0"/>
              <a:t> {</a:t>
            </a:r>
          </a:p>
          <a:p>
            <a:r>
              <a:rPr lang="en-US" altLang="zh-CN" b="1" dirty="0" smtClean="0"/>
              <a:t>public:</a:t>
            </a:r>
          </a:p>
          <a:p>
            <a:r>
              <a:rPr lang="en-US" altLang="zh-CN" b="1" dirty="0" smtClean="0"/>
              <a:t>  virtual Exam* </a:t>
            </a:r>
            <a:r>
              <a:rPr lang="en-US" altLang="zh-CN" b="1" dirty="0" err="1" smtClean="0"/>
              <a:t>createExam</a:t>
            </a:r>
            <a:r>
              <a:rPr lang="en-US" altLang="zh-CN" b="1" dirty="0" smtClean="0"/>
              <a:t>(Collection *q) = 0;</a:t>
            </a:r>
          </a:p>
          <a:p>
            <a:r>
              <a:rPr lang="en-US" altLang="zh-CN" b="1" dirty="0" smtClean="0"/>
              <a:t>};</a:t>
            </a:r>
          </a:p>
          <a:p>
            <a:endParaRPr lang="en-US" altLang="zh-CN" b="1" dirty="0" smtClean="0"/>
          </a:p>
          <a:p>
            <a:r>
              <a:rPr lang="en-US" altLang="zh-CN" b="1" dirty="0" smtClean="0"/>
              <a:t>class </a:t>
            </a:r>
            <a:r>
              <a:rPr lang="en-US" altLang="zh-CN" b="1" dirty="0" err="1" smtClean="0"/>
              <a:t>PracticeExamFactory</a:t>
            </a:r>
            <a:r>
              <a:rPr lang="en-US" altLang="zh-CN" b="1" dirty="0" smtClean="0"/>
              <a:t> : public </a:t>
            </a:r>
            <a:r>
              <a:rPr lang="en-US" altLang="zh-CN" b="1" dirty="0" err="1" smtClean="0"/>
              <a:t>ExamFactory</a:t>
            </a:r>
            <a:r>
              <a:rPr lang="en-US" altLang="zh-CN" b="1" dirty="0" smtClean="0"/>
              <a:t> {</a:t>
            </a:r>
          </a:p>
          <a:p>
            <a:r>
              <a:rPr lang="en-US" altLang="zh-CN" b="1" dirty="0" smtClean="0"/>
              <a:t>public:</a:t>
            </a:r>
          </a:p>
          <a:p>
            <a:r>
              <a:rPr lang="en-US" altLang="zh-CN" b="1" dirty="0" smtClean="0"/>
              <a:t>  Exam* </a:t>
            </a:r>
            <a:r>
              <a:rPr lang="en-US" altLang="zh-CN" b="1" dirty="0" err="1" smtClean="0"/>
              <a:t>createExam</a:t>
            </a:r>
            <a:r>
              <a:rPr lang="en-US" altLang="zh-CN" b="1" dirty="0" smtClean="0"/>
              <a:t>(Collection *q) {</a:t>
            </a:r>
          </a:p>
          <a:p>
            <a:r>
              <a:rPr lang="en-US" altLang="zh-CN" b="1" dirty="0" smtClean="0"/>
              <a:t>    return new Practice(q);</a:t>
            </a:r>
          </a:p>
          <a:p>
            <a:r>
              <a:rPr lang="en-US" altLang="zh-CN" b="1" dirty="0" smtClean="0"/>
              <a:t>  }</a:t>
            </a:r>
          </a:p>
          <a:p>
            <a:r>
              <a:rPr lang="en-US" altLang="zh-CN" b="1" dirty="0" smtClean="0"/>
              <a:t>};</a:t>
            </a:r>
          </a:p>
          <a:p>
            <a:endParaRPr lang="en-US" altLang="zh-CN" b="1" dirty="0" smtClean="0"/>
          </a:p>
          <a:p>
            <a:r>
              <a:rPr lang="en-US" altLang="zh-CN" b="1" dirty="0" smtClean="0"/>
              <a:t>class </a:t>
            </a:r>
            <a:r>
              <a:rPr lang="en-US" altLang="zh-CN" b="1" dirty="0" err="1" smtClean="0"/>
              <a:t>TestExamFactory</a:t>
            </a:r>
            <a:r>
              <a:rPr lang="en-US" altLang="zh-CN" b="1" dirty="0" smtClean="0"/>
              <a:t> : public </a:t>
            </a:r>
            <a:r>
              <a:rPr lang="en-US" altLang="zh-CN" b="1" dirty="0" err="1" smtClean="0"/>
              <a:t>ExamFactory</a:t>
            </a:r>
            <a:r>
              <a:rPr lang="en-US" altLang="zh-CN" b="1" dirty="0" smtClean="0"/>
              <a:t> {</a:t>
            </a:r>
          </a:p>
          <a:p>
            <a:r>
              <a:rPr lang="en-US" altLang="zh-CN" b="1" dirty="0" smtClean="0"/>
              <a:t>public:</a:t>
            </a:r>
          </a:p>
          <a:p>
            <a:r>
              <a:rPr lang="en-US" altLang="zh-CN" b="1" dirty="0" smtClean="0"/>
              <a:t>  Exam* </a:t>
            </a:r>
            <a:r>
              <a:rPr lang="en-US" altLang="zh-CN" b="1" dirty="0" err="1" smtClean="0"/>
              <a:t>createExam</a:t>
            </a:r>
            <a:r>
              <a:rPr lang="en-US" altLang="zh-CN" b="1" dirty="0" smtClean="0"/>
              <a:t>(Collection *q) {</a:t>
            </a:r>
          </a:p>
          <a:p>
            <a:r>
              <a:rPr lang="en-US" altLang="zh-CN" b="1" dirty="0" smtClean="0"/>
              <a:t>    return new Test(q);</a:t>
            </a:r>
          </a:p>
          <a:p>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使用这些</a:t>
            </a:r>
            <a:r>
              <a:rPr lang="en-US" altLang="zh-CN" dirty="0" smtClean="0"/>
              <a:t>Factory</a:t>
            </a:r>
            <a:r>
              <a:rPr lang="zh-CN" altLang="en-US" dirty="0" smtClean="0"/>
              <a:t>生成</a:t>
            </a:r>
            <a:r>
              <a:rPr lang="en-US" altLang="zh-CN" dirty="0" smtClean="0"/>
              <a:t>Exam</a:t>
            </a:r>
            <a:endParaRPr lang="zh-CN" altLang="en-US" dirty="0"/>
          </a:p>
        </p:txBody>
      </p:sp>
      <p:sp>
        <p:nvSpPr>
          <p:cNvPr id="4" name="TextBox 3"/>
          <p:cNvSpPr txBox="1"/>
          <p:nvPr/>
        </p:nvSpPr>
        <p:spPr>
          <a:xfrm>
            <a:off x="971600" y="1098024"/>
            <a:ext cx="7560840"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Exam* </a:t>
            </a:r>
            <a:r>
              <a:rPr lang="en-US" altLang="zh-CN" b="1" dirty="0" err="1" smtClean="0"/>
              <a:t>createExam</a:t>
            </a:r>
            <a:r>
              <a:rPr lang="en-US" altLang="zh-CN" b="1" dirty="0" smtClean="0"/>
              <a:t>( ) {</a:t>
            </a:r>
          </a:p>
          <a:p>
            <a:r>
              <a:rPr lang="en-US" altLang="zh-CN" b="1" dirty="0" smtClean="0"/>
              <a:t>  </a:t>
            </a:r>
            <a:r>
              <a:rPr lang="en-US" altLang="zh-CN" b="1" dirty="0" err="1" smtClean="0"/>
              <a:t>QuestionFactory</a:t>
            </a:r>
            <a:r>
              <a:rPr lang="en-US" altLang="zh-CN" b="1" dirty="0" smtClean="0"/>
              <a:t>* </a:t>
            </a:r>
            <a:r>
              <a:rPr lang="en-US" altLang="zh-CN" b="1" dirty="0" err="1" smtClean="0"/>
              <a:t>qf</a:t>
            </a:r>
            <a:r>
              <a:rPr lang="en-US" altLang="zh-CN" b="1" dirty="0" smtClean="0"/>
              <a:t> = new </a:t>
            </a:r>
            <a:r>
              <a:rPr lang="en-US" altLang="zh-CN" b="1" dirty="0" err="1" smtClean="0"/>
              <a:t>DefaultQuestionFactory</a:t>
            </a:r>
            <a:r>
              <a:rPr lang="en-US" altLang="zh-CN" b="1" dirty="0" smtClean="0"/>
              <a:t>( );</a:t>
            </a:r>
          </a:p>
          <a:p>
            <a:r>
              <a:rPr lang="en-US" altLang="zh-CN" b="1" dirty="0" smtClean="0"/>
              <a:t>  </a:t>
            </a:r>
            <a:r>
              <a:rPr lang="en-US" altLang="zh-CN" b="1" dirty="0" err="1" smtClean="0"/>
              <a:t>int</a:t>
            </a:r>
            <a:r>
              <a:rPr lang="en-US" altLang="zh-CN" b="1" dirty="0" smtClean="0"/>
              <a:t> type, size, pt;</a:t>
            </a:r>
          </a:p>
          <a:p>
            <a:r>
              <a:rPr lang="en-US" altLang="zh-CN" b="1" dirty="0" smtClean="0"/>
              <a:t>  </a:t>
            </a:r>
            <a:r>
              <a:rPr lang="en-US" altLang="zh-CN" b="1" dirty="0" err="1" smtClean="0"/>
              <a:t>cout</a:t>
            </a:r>
            <a:r>
              <a:rPr lang="en-US" altLang="zh-CN" b="1" dirty="0" smtClean="0"/>
              <a:t> &lt;&lt; "question type: 0 = add, 1 = add/sub";</a:t>
            </a:r>
          </a:p>
          <a:p>
            <a:r>
              <a:rPr lang="en-US" altLang="zh-CN" b="1" dirty="0" smtClean="0"/>
              <a:t>  </a:t>
            </a:r>
            <a:r>
              <a:rPr lang="en-US" altLang="zh-CN" b="1" dirty="0" err="1" smtClean="0"/>
              <a:t>cin</a:t>
            </a:r>
            <a:r>
              <a:rPr lang="en-US" altLang="zh-CN" b="1" dirty="0" smtClean="0"/>
              <a:t> &gt;&gt; type;</a:t>
            </a:r>
          </a:p>
          <a:p>
            <a:r>
              <a:rPr lang="en-US" altLang="zh-CN" b="1" dirty="0" smtClean="0"/>
              <a:t>  </a:t>
            </a:r>
            <a:r>
              <a:rPr lang="en-US" altLang="zh-CN" b="1" dirty="0" err="1" smtClean="0"/>
              <a:t>cout</a:t>
            </a:r>
            <a:r>
              <a:rPr lang="en-US" altLang="zh-CN" b="1" dirty="0" smtClean="0"/>
              <a:t> &lt;&lt; "question number: ";</a:t>
            </a:r>
          </a:p>
          <a:p>
            <a:r>
              <a:rPr lang="en-US" altLang="zh-CN" b="1" dirty="0" smtClean="0"/>
              <a:t>  </a:t>
            </a:r>
            <a:r>
              <a:rPr lang="en-US" altLang="zh-CN" b="1" dirty="0" err="1" smtClean="0"/>
              <a:t>cin</a:t>
            </a:r>
            <a:r>
              <a:rPr lang="en-US" altLang="zh-CN" b="1" dirty="0" smtClean="0"/>
              <a:t> &gt;&gt; size;</a:t>
            </a:r>
          </a:p>
          <a:p>
            <a:r>
              <a:rPr lang="en-US" altLang="zh-CN" b="1" dirty="0" smtClean="0"/>
              <a:t>  </a:t>
            </a:r>
            <a:r>
              <a:rPr lang="en-US" altLang="zh-CN" b="1" dirty="0" err="1" smtClean="0"/>
              <a:t>CollectionFactory</a:t>
            </a:r>
            <a:r>
              <a:rPr lang="en-US" altLang="zh-CN" b="1" dirty="0" smtClean="0"/>
              <a:t>* </a:t>
            </a:r>
            <a:r>
              <a:rPr lang="en-US" altLang="zh-CN" b="1" dirty="0" err="1" smtClean="0"/>
              <a:t>cf</a:t>
            </a:r>
            <a:r>
              <a:rPr lang="en-US" altLang="zh-CN" b="1" dirty="0" smtClean="0"/>
              <a:t> = new </a:t>
            </a:r>
            <a:r>
              <a:rPr lang="en-US" altLang="zh-CN" b="1" dirty="0" err="1" smtClean="0"/>
              <a:t>ArrayCollectionFactory</a:t>
            </a:r>
            <a:r>
              <a:rPr lang="en-US" altLang="zh-CN" b="1" dirty="0" smtClean="0"/>
              <a:t>(</a:t>
            </a:r>
            <a:r>
              <a:rPr lang="en-US" altLang="zh-CN" b="1" dirty="0" err="1" smtClean="0"/>
              <a:t>qf</a:t>
            </a:r>
            <a:r>
              <a:rPr lang="en-US" altLang="zh-CN" b="1" dirty="0" smtClean="0"/>
              <a:t>);</a:t>
            </a:r>
          </a:p>
          <a:p>
            <a:r>
              <a:rPr lang="en-US" altLang="zh-CN" b="1" dirty="0" smtClean="0"/>
              <a:t>  Collection* collection = </a:t>
            </a:r>
            <a:r>
              <a:rPr lang="en-US" altLang="zh-CN" b="1" dirty="0" err="1" smtClean="0"/>
              <a:t>cf</a:t>
            </a:r>
            <a:r>
              <a:rPr lang="en-US" altLang="zh-CN" b="1" dirty="0" smtClean="0"/>
              <a:t> -&gt; </a:t>
            </a:r>
            <a:r>
              <a:rPr lang="en-US" altLang="zh-CN" b="1" dirty="0" err="1" smtClean="0"/>
              <a:t>createCollection</a:t>
            </a:r>
            <a:r>
              <a:rPr lang="en-US" altLang="zh-CN" b="1" dirty="0" smtClean="0"/>
              <a:t>(type, size);</a:t>
            </a:r>
          </a:p>
          <a:p>
            <a:r>
              <a:rPr lang="en-US" altLang="zh-CN" b="1" dirty="0" smtClean="0"/>
              <a:t>  </a:t>
            </a:r>
            <a:r>
              <a:rPr lang="en-US" altLang="zh-CN" b="1" dirty="0" err="1" smtClean="0"/>
              <a:t>cout</a:t>
            </a:r>
            <a:r>
              <a:rPr lang="en-US" altLang="zh-CN" b="1" dirty="0" smtClean="0"/>
              <a:t> &lt;&lt; "practice(0) or test(1)?";</a:t>
            </a:r>
          </a:p>
          <a:p>
            <a:r>
              <a:rPr lang="en-US" altLang="zh-CN" b="1" dirty="0" smtClean="0"/>
              <a:t>  </a:t>
            </a:r>
            <a:r>
              <a:rPr lang="en-US" altLang="zh-CN" b="1" dirty="0" err="1" smtClean="0"/>
              <a:t>cin</a:t>
            </a:r>
            <a:r>
              <a:rPr lang="en-US" altLang="zh-CN" b="1" dirty="0" smtClean="0"/>
              <a:t> &gt;&gt; pt;</a:t>
            </a:r>
          </a:p>
          <a:p>
            <a:r>
              <a:rPr lang="en-US" altLang="zh-CN" b="1" dirty="0" smtClean="0"/>
              <a:t>  </a:t>
            </a:r>
            <a:r>
              <a:rPr lang="en-US" altLang="zh-CN" b="1" dirty="0" err="1" smtClean="0"/>
              <a:t>ExamFactory</a:t>
            </a:r>
            <a:r>
              <a:rPr lang="en-US" altLang="zh-CN" b="1" dirty="0" smtClean="0"/>
              <a:t>* </a:t>
            </a:r>
            <a:r>
              <a:rPr lang="en-US" altLang="zh-CN" b="1" dirty="0" err="1" smtClean="0"/>
              <a:t>ef</a:t>
            </a:r>
            <a:r>
              <a:rPr lang="en-US" altLang="zh-CN" b="1" dirty="0" smtClean="0"/>
              <a:t>;</a:t>
            </a:r>
          </a:p>
          <a:p>
            <a:r>
              <a:rPr lang="en-US" altLang="zh-CN" b="1" dirty="0" smtClean="0"/>
              <a:t>  if (pt) {</a:t>
            </a:r>
          </a:p>
          <a:p>
            <a:r>
              <a:rPr lang="en-US" altLang="zh-CN" b="1" dirty="0" smtClean="0"/>
              <a:t>    </a:t>
            </a:r>
            <a:r>
              <a:rPr lang="en-US" altLang="zh-CN" b="1" dirty="0" err="1" smtClean="0"/>
              <a:t>ef</a:t>
            </a:r>
            <a:r>
              <a:rPr lang="en-US" altLang="zh-CN" b="1" dirty="0" smtClean="0"/>
              <a:t> = new </a:t>
            </a:r>
            <a:r>
              <a:rPr lang="en-US" altLang="zh-CN" b="1" dirty="0" err="1" smtClean="0"/>
              <a:t>TestExamFactory</a:t>
            </a:r>
            <a:r>
              <a:rPr lang="en-US" altLang="zh-CN" b="1" dirty="0" smtClean="0"/>
              <a:t>( );</a:t>
            </a:r>
          </a:p>
          <a:p>
            <a:r>
              <a:rPr lang="en-US" altLang="zh-CN" b="1" dirty="0" smtClean="0"/>
              <a:t>  } else {</a:t>
            </a:r>
          </a:p>
          <a:p>
            <a:r>
              <a:rPr lang="en-US" altLang="zh-CN" b="1" dirty="0" smtClean="0"/>
              <a:t>    </a:t>
            </a:r>
            <a:r>
              <a:rPr lang="en-US" altLang="zh-CN" b="1" dirty="0" err="1" smtClean="0"/>
              <a:t>ef</a:t>
            </a:r>
            <a:r>
              <a:rPr lang="en-US" altLang="zh-CN" b="1" dirty="0" smtClean="0"/>
              <a:t> = new </a:t>
            </a:r>
            <a:r>
              <a:rPr lang="en-US" altLang="zh-CN" b="1" dirty="0" err="1" smtClean="0"/>
              <a:t>PracticeExamFactory</a:t>
            </a:r>
            <a:r>
              <a:rPr lang="en-US" altLang="zh-CN" b="1" dirty="0" smtClean="0"/>
              <a:t>( );</a:t>
            </a:r>
          </a:p>
          <a:p>
            <a:r>
              <a:rPr lang="en-US" altLang="zh-CN" b="1" dirty="0" smtClean="0"/>
              <a:t>  }</a:t>
            </a:r>
          </a:p>
          <a:p>
            <a:r>
              <a:rPr lang="en-US" altLang="zh-CN" b="1" dirty="0" smtClean="0"/>
              <a:t>  return </a:t>
            </a:r>
            <a:r>
              <a:rPr lang="en-US" altLang="zh-CN" b="1" dirty="0" err="1" smtClean="0"/>
              <a:t>ef</a:t>
            </a:r>
            <a:r>
              <a:rPr lang="en-US" altLang="zh-CN" b="1" dirty="0" smtClean="0"/>
              <a:t> -&gt; </a:t>
            </a:r>
            <a:r>
              <a:rPr lang="en-US" altLang="zh-CN" b="1" dirty="0" err="1" smtClean="0"/>
              <a:t>createExam</a:t>
            </a:r>
            <a:r>
              <a:rPr lang="en-US" altLang="zh-CN" b="1" dirty="0" smtClean="0"/>
              <a:t>(collection);</a:t>
            </a:r>
          </a:p>
          <a:p>
            <a:r>
              <a:rPr lang="en-US" altLang="zh-CN" b="1" dirty="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最后组装我们的程序</a:t>
            </a:r>
            <a:endParaRPr lang="zh-CN" altLang="en-US" dirty="0"/>
          </a:p>
        </p:txBody>
      </p:sp>
      <p:sp>
        <p:nvSpPr>
          <p:cNvPr id="4" name="TextBox 3"/>
          <p:cNvSpPr txBox="1"/>
          <p:nvPr/>
        </p:nvSpPr>
        <p:spPr>
          <a:xfrm>
            <a:off x="1619672" y="2132856"/>
            <a:ext cx="6048672" cy="258532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 ) {</a:t>
            </a:r>
          </a:p>
          <a:p>
            <a:r>
              <a:rPr lang="en-US" altLang="zh-CN" b="1" dirty="0" smtClean="0"/>
              <a:t>  Exam *exam = </a:t>
            </a:r>
            <a:r>
              <a:rPr lang="en-US" altLang="zh-CN" b="1" dirty="0" err="1" smtClean="0"/>
              <a:t>createExam</a:t>
            </a:r>
            <a:r>
              <a:rPr lang="en-US" altLang="zh-CN" b="1" dirty="0" smtClean="0"/>
              <a:t>( );</a:t>
            </a:r>
          </a:p>
          <a:p>
            <a:endParaRPr lang="en-US" altLang="zh-CN" b="1" dirty="0" smtClean="0"/>
          </a:p>
          <a:p>
            <a:r>
              <a:rPr lang="en-US" altLang="zh-CN" b="1" dirty="0" smtClean="0"/>
              <a:t>  exam -&gt; answer( );</a:t>
            </a:r>
          </a:p>
          <a:p>
            <a:r>
              <a:rPr lang="en-US" altLang="zh-CN" b="1" dirty="0" smtClean="0"/>
              <a:t>  </a:t>
            </a:r>
          </a:p>
          <a:p>
            <a:r>
              <a:rPr lang="en-US" altLang="zh-CN" b="1" dirty="0" smtClean="0"/>
              <a:t>  exam -&gt; </a:t>
            </a:r>
            <a:r>
              <a:rPr lang="en-US" altLang="zh-CN" b="1" dirty="0" err="1" smtClean="0"/>
              <a:t>showScore</a:t>
            </a:r>
            <a:r>
              <a:rPr lang="en-US" altLang="zh-CN" b="1" dirty="0" smtClean="0"/>
              <a:t>( );</a:t>
            </a:r>
          </a:p>
          <a:p>
            <a:endParaRPr lang="en-US" altLang="zh-CN" b="1" dirty="0" smtClean="0"/>
          </a:p>
          <a:p>
            <a:r>
              <a:rPr lang="en-US" altLang="zh-CN" b="1" dirty="0" smtClean="0"/>
              <a:t>  return 0;</a:t>
            </a:r>
          </a:p>
          <a:p>
            <a:r>
              <a:rPr lang="en-US" altLang="zh-CN" b="1"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运行测试</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683568" y="1268760"/>
            <a:ext cx="4826998" cy="331236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707904" y="1916832"/>
            <a:ext cx="4779218" cy="43292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如何扩展</a:t>
            </a:r>
            <a:endParaRPr lang="zh-CN" altLang="en-US" dirty="0"/>
          </a:p>
        </p:txBody>
      </p:sp>
      <p:sp>
        <p:nvSpPr>
          <p:cNvPr id="3" name="内容占位符 2"/>
          <p:cNvSpPr>
            <a:spLocks noGrp="1"/>
          </p:cNvSpPr>
          <p:nvPr>
            <p:ph idx="1"/>
          </p:nvPr>
        </p:nvSpPr>
        <p:spPr/>
        <p:txBody>
          <a:bodyPr/>
          <a:lstStyle/>
          <a:p>
            <a:r>
              <a:rPr lang="zh-CN" altLang="en-US" b="1" dirty="0" smtClean="0"/>
              <a:t>我们的设计如何应对需求的变化？</a:t>
            </a:r>
            <a:endParaRPr lang="en-US" altLang="zh-CN" b="1" dirty="0" smtClean="0"/>
          </a:p>
          <a:p>
            <a:r>
              <a:rPr lang="zh-CN" altLang="en-US" b="1" dirty="0" smtClean="0"/>
              <a:t>增加新的题目类型</a:t>
            </a:r>
            <a:endParaRPr lang="en-US" altLang="zh-CN" b="1" dirty="0" smtClean="0"/>
          </a:p>
          <a:p>
            <a:pPr lvl="1"/>
            <a:r>
              <a:rPr lang="zh-CN" altLang="en-US" b="1" dirty="0" smtClean="0"/>
              <a:t>增加新的</a:t>
            </a:r>
            <a:r>
              <a:rPr lang="en-US" altLang="zh-CN" b="1" dirty="0" smtClean="0"/>
              <a:t>Question</a:t>
            </a:r>
            <a:r>
              <a:rPr lang="zh-CN" altLang="en-US" b="1" dirty="0" smtClean="0"/>
              <a:t>子类和</a:t>
            </a:r>
            <a:r>
              <a:rPr lang="en-US" altLang="zh-CN" b="1" dirty="0" err="1" smtClean="0"/>
              <a:t>QuestionFactory</a:t>
            </a:r>
            <a:r>
              <a:rPr lang="zh-CN" altLang="en-US" b="1" dirty="0" smtClean="0"/>
              <a:t>子类</a:t>
            </a:r>
            <a:endParaRPr lang="en-US" altLang="zh-CN" b="1" dirty="0" smtClean="0"/>
          </a:p>
          <a:p>
            <a:r>
              <a:rPr lang="zh-CN" altLang="en-US" b="1" dirty="0" smtClean="0"/>
              <a:t>增加新的用法（练习和考试之外）</a:t>
            </a:r>
            <a:endParaRPr lang="en-US" altLang="zh-CN" b="1" dirty="0" smtClean="0"/>
          </a:p>
          <a:p>
            <a:pPr lvl="1"/>
            <a:r>
              <a:rPr lang="zh-CN" altLang="en-US" b="1" dirty="0" smtClean="0"/>
              <a:t>增加新的</a:t>
            </a:r>
            <a:r>
              <a:rPr lang="en-US" altLang="zh-CN" b="1" dirty="0" smtClean="0"/>
              <a:t>Exam</a:t>
            </a:r>
            <a:r>
              <a:rPr lang="zh-CN" altLang="en-US" b="1" dirty="0" smtClean="0"/>
              <a:t>子类和</a:t>
            </a:r>
            <a:r>
              <a:rPr lang="en-US" altLang="zh-CN" b="1" dirty="0" err="1" smtClean="0"/>
              <a:t>ExamFactory</a:t>
            </a:r>
            <a:r>
              <a:rPr lang="zh-CN" altLang="en-US" b="1" dirty="0" smtClean="0"/>
              <a:t>子类</a:t>
            </a:r>
            <a:endParaRPr lang="en-US" altLang="zh-CN" b="1" dirty="0" smtClean="0"/>
          </a:p>
          <a:p>
            <a:r>
              <a:rPr lang="zh-CN" altLang="en-US" b="1" dirty="0" smtClean="0"/>
              <a:t>我们的设计是符合“开”</a:t>
            </a:r>
            <a:r>
              <a:rPr lang="en-US" altLang="zh-CN" b="1" dirty="0" smtClean="0"/>
              <a:t>-</a:t>
            </a:r>
            <a:r>
              <a:rPr lang="zh-CN" altLang="en-US" b="1" dirty="0" smtClean="0"/>
              <a:t>“闭”原则的</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整个设计过程的主要步骤</a:t>
            </a:r>
            <a:endParaRPr lang="zh-CN" altLang="en-US" dirty="0"/>
          </a:p>
        </p:txBody>
      </p:sp>
      <p:graphicFrame>
        <p:nvGraphicFramePr>
          <p:cNvPr id="5" name="内容占位符 4"/>
          <p:cNvGraphicFramePr>
            <a:graphicFrameLocks noGrp="1"/>
          </p:cNvGraphicFramePr>
          <p:nvPr>
            <p:ph idx="1"/>
          </p:nvPr>
        </p:nvGraphicFramePr>
        <p:xfrm>
          <a:off x="827088" y="1125538"/>
          <a:ext cx="7921625" cy="5256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171A198-3D28-4D45-BA19-8CA68B5AF10C}"/>
                                            </p:graphicEl>
                                          </p:spTgt>
                                        </p:tgtEl>
                                        <p:attrNameLst>
                                          <p:attrName>style.visibility</p:attrName>
                                        </p:attrNameLst>
                                      </p:cBhvr>
                                      <p:to>
                                        <p:strVal val="visible"/>
                                      </p:to>
                                    </p:set>
                                    <p:animEffect transition="in" filter="fade">
                                      <p:cBhvr>
                                        <p:cTn id="7" dur="1000"/>
                                        <p:tgtEl>
                                          <p:spTgt spid="5">
                                            <p:graphicEl>
                                              <a:dgm id="{C171A198-3D28-4D45-BA19-8CA68B5AF10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FEE1453-066C-49F7-9F18-231D563AF115}"/>
                                            </p:graphicEl>
                                          </p:spTgt>
                                        </p:tgtEl>
                                        <p:attrNameLst>
                                          <p:attrName>style.visibility</p:attrName>
                                        </p:attrNameLst>
                                      </p:cBhvr>
                                      <p:to>
                                        <p:strVal val="visible"/>
                                      </p:to>
                                    </p:set>
                                    <p:animEffect transition="in" filter="fade">
                                      <p:cBhvr>
                                        <p:cTn id="12" dur="1000"/>
                                        <p:tgtEl>
                                          <p:spTgt spid="5">
                                            <p:graphicEl>
                                              <a:dgm id="{CFEE1453-066C-49F7-9F18-231D563AF11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428BB210-C740-4092-9F41-C72DFCB39939}"/>
                                            </p:graphicEl>
                                          </p:spTgt>
                                        </p:tgtEl>
                                        <p:attrNameLst>
                                          <p:attrName>style.visibility</p:attrName>
                                        </p:attrNameLst>
                                      </p:cBhvr>
                                      <p:to>
                                        <p:strVal val="visible"/>
                                      </p:to>
                                    </p:set>
                                    <p:animEffect transition="in" filter="fade">
                                      <p:cBhvr>
                                        <p:cTn id="15" dur="1000"/>
                                        <p:tgtEl>
                                          <p:spTgt spid="5">
                                            <p:graphicEl>
                                              <a:dgm id="{428BB210-C740-4092-9F41-C72DFCB3993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37F9C3E-4095-44C6-9183-0CB0F4A03C4C}"/>
                                            </p:graphicEl>
                                          </p:spTgt>
                                        </p:tgtEl>
                                        <p:attrNameLst>
                                          <p:attrName>style.visibility</p:attrName>
                                        </p:attrNameLst>
                                      </p:cBhvr>
                                      <p:to>
                                        <p:strVal val="visible"/>
                                      </p:to>
                                    </p:set>
                                    <p:animEffect transition="in" filter="fade">
                                      <p:cBhvr>
                                        <p:cTn id="20" dur="1000"/>
                                        <p:tgtEl>
                                          <p:spTgt spid="5">
                                            <p:graphicEl>
                                              <a:dgm id="{D37F9C3E-4095-44C6-9183-0CB0F4A03C4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584B901C-C9F8-4CC6-90B0-EC9BD8D1FDA9}"/>
                                            </p:graphicEl>
                                          </p:spTgt>
                                        </p:tgtEl>
                                        <p:attrNameLst>
                                          <p:attrName>style.visibility</p:attrName>
                                        </p:attrNameLst>
                                      </p:cBhvr>
                                      <p:to>
                                        <p:strVal val="visible"/>
                                      </p:to>
                                    </p:set>
                                    <p:animEffect transition="in" filter="fade">
                                      <p:cBhvr>
                                        <p:cTn id="23" dur="1000"/>
                                        <p:tgtEl>
                                          <p:spTgt spid="5">
                                            <p:graphicEl>
                                              <a:dgm id="{584B901C-C9F8-4CC6-90B0-EC9BD8D1FDA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789EB550-057A-4752-974F-DC71108151EE}"/>
                                            </p:graphicEl>
                                          </p:spTgt>
                                        </p:tgtEl>
                                        <p:attrNameLst>
                                          <p:attrName>style.visibility</p:attrName>
                                        </p:attrNameLst>
                                      </p:cBhvr>
                                      <p:to>
                                        <p:strVal val="visible"/>
                                      </p:to>
                                    </p:set>
                                    <p:animEffect transition="in" filter="fade">
                                      <p:cBhvr>
                                        <p:cTn id="28" dur="1000"/>
                                        <p:tgtEl>
                                          <p:spTgt spid="5">
                                            <p:graphicEl>
                                              <a:dgm id="{789EB550-057A-4752-974F-DC71108151E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68236843-B69A-46C6-8F63-86974C02263C}"/>
                                            </p:graphicEl>
                                          </p:spTgt>
                                        </p:tgtEl>
                                        <p:attrNameLst>
                                          <p:attrName>style.visibility</p:attrName>
                                        </p:attrNameLst>
                                      </p:cBhvr>
                                      <p:to>
                                        <p:strVal val="visible"/>
                                      </p:to>
                                    </p:set>
                                    <p:animEffect transition="in" filter="fade">
                                      <p:cBhvr>
                                        <p:cTn id="31" dur="1000"/>
                                        <p:tgtEl>
                                          <p:spTgt spid="5">
                                            <p:graphicEl>
                                              <a:dgm id="{68236843-B69A-46C6-8F63-86974C02263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C33810C9-BB38-418B-AB94-7AB4C9AD4665}"/>
                                            </p:graphicEl>
                                          </p:spTgt>
                                        </p:tgtEl>
                                        <p:attrNameLst>
                                          <p:attrName>style.visibility</p:attrName>
                                        </p:attrNameLst>
                                      </p:cBhvr>
                                      <p:to>
                                        <p:strVal val="visible"/>
                                      </p:to>
                                    </p:set>
                                    <p:animEffect transition="in" filter="fade">
                                      <p:cBhvr>
                                        <p:cTn id="36" dur="1000"/>
                                        <p:tgtEl>
                                          <p:spTgt spid="5">
                                            <p:graphicEl>
                                              <a:dgm id="{C33810C9-BB38-418B-AB94-7AB4C9AD4665}"/>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7C37C83F-56BF-4F6F-98E3-DBD66D178979}"/>
                                            </p:graphicEl>
                                          </p:spTgt>
                                        </p:tgtEl>
                                        <p:attrNameLst>
                                          <p:attrName>style.visibility</p:attrName>
                                        </p:attrNameLst>
                                      </p:cBhvr>
                                      <p:to>
                                        <p:strVal val="visible"/>
                                      </p:to>
                                    </p:set>
                                    <p:animEffect transition="in" filter="fade">
                                      <p:cBhvr>
                                        <p:cTn id="39" dur="1000"/>
                                        <p:tgtEl>
                                          <p:spTgt spid="5">
                                            <p:graphicEl>
                                              <a:dgm id="{7C37C83F-56BF-4F6F-98E3-DBD66D17897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96E37060-B661-4E41-8F75-9A51555AD229}"/>
                                            </p:graphicEl>
                                          </p:spTgt>
                                        </p:tgtEl>
                                        <p:attrNameLst>
                                          <p:attrName>style.visibility</p:attrName>
                                        </p:attrNameLst>
                                      </p:cBhvr>
                                      <p:to>
                                        <p:strVal val="visible"/>
                                      </p:to>
                                    </p:set>
                                    <p:animEffect transition="in" filter="fade">
                                      <p:cBhvr>
                                        <p:cTn id="44" dur="1000"/>
                                        <p:tgtEl>
                                          <p:spTgt spid="5">
                                            <p:graphicEl>
                                              <a:dgm id="{96E37060-B661-4E41-8F75-9A51555AD22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3B4E893-B30E-479B-ACA0-633C958BCC25}"/>
                                            </p:graphicEl>
                                          </p:spTgt>
                                        </p:tgtEl>
                                        <p:attrNameLst>
                                          <p:attrName>style.visibility</p:attrName>
                                        </p:attrNameLst>
                                      </p:cBhvr>
                                      <p:to>
                                        <p:strVal val="visible"/>
                                      </p:to>
                                    </p:set>
                                    <p:animEffect transition="in" filter="fade">
                                      <p:cBhvr>
                                        <p:cTn id="47" dur="1000"/>
                                        <p:tgtEl>
                                          <p:spTgt spid="5">
                                            <p:graphicEl>
                                              <a:dgm id="{43B4E893-B30E-479B-ACA0-633C958BCC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zh-CN" altLang="en-US" sz="3600" b="1" dirty="0" smtClean="0"/>
              <a:t>设计过程中的注意事项</a:t>
            </a:r>
            <a:endParaRPr lang="en-US" altLang="zh-CN" sz="3600" b="1" dirty="0" smtClean="0"/>
          </a:p>
          <a:p>
            <a:pPr lvl="1"/>
            <a:r>
              <a:rPr lang="zh-CN" altLang="en-US" sz="3200" b="1" dirty="0" smtClean="0"/>
              <a:t>以“开</a:t>
            </a:r>
            <a:r>
              <a:rPr lang="en-US" altLang="zh-CN" sz="3200" b="1" dirty="0" smtClean="0"/>
              <a:t>-</a:t>
            </a:r>
            <a:r>
              <a:rPr lang="zh-CN" altLang="en-US" sz="3200" b="1" dirty="0" smtClean="0"/>
              <a:t>闭”原则为目标</a:t>
            </a:r>
            <a:endParaRPr lang="en-US" altLang="zh-CN" sz="3200" b="1" dirty="0" smtClean="0"/>
          </a:p>
          <a:p>
            <a:pPr lvl="1"/>
            <a:r>
              <a:rPr lang="zh-CN" altLang="en-US" sz="3200" b="1" dirty="0" smtClean="0"/>
              <a:t>针对接口设计与编程</a:t>
            </a:r>
            <a:endParaRPr lang="en-US" altLang="zh-CN" sz="3200" b="1" dirty="0" smtClean="0"/>
          </a:p>
          <a:p>
            <a:pPr lvl="1"/>
            <a:r>
              <a:rPr lang="zh-CN" altLang="en-US" sz="3200" b="1" dirty="0" smtClean="0"/>
              <a:t>保持类的单一责任</a:t>
            </a:r>
            <a:endParaRPr lang="en-US" altLang="zh-CN" sz="3200" b="1" dirty="0" smtClean="0"/>
          </a:p>
          <a:p>
            <a:pPr lvl="1"/>
            <a:r>
              <a:rPr lang="zh-CN" altLang="en-US" sz="3200" b="1" dirty="0" smtClean="0"/>
              <a:t>使用合适的设计模式</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针对接口设计与编程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1135872"/>
              </p:ext>
            </p:extLst>
          </p:nvPr>
        </p:nvGraphicFramePr>
        <p:xfrm>
          <a:off x="539552" y="1412776"/>
          <a:ext cx="828092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205469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为什么要面向接口</a:t>
            </a:r>
            <a:endParaRPr lang="zh-CN" altLang="en-US" dirty="0"/>
          </a:p>
        </p:txBody>
      </p:sp>
      <p:graphicFrame>
        <p:nvGraphicFramePr>
          <p:cNvPr id="4" name="内容占位符 3"/>
          <p:cNvGraphicFramePr>
            <a:graphicFrameLocks noGrp="1"/>
          </p:cNvGraphicFramePr>
          <p:nvPr>
            <p:ph idx="1"/>
          </p:nvPr>
        </p:nvGraphicFramePr>
        <p:xfrm>
          <a:off x="755576" y="1124744"/>
          <a:ext cx="6912767"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7504" y="1052736"/>
            <a:ext cx="615553" cy="4176464"/>
          </a:xfrm>
          <a:prstGeom prst="rect">
            <a:avLst/>
          </a:prstGeom>
          <a:noFill/>
        </p:spPr>
        <p:txBody>
          <a:bodyPr vert="eaVert" wrap="square" rtlCol="0">
            <a:spAutoFit/>
          </a:bodyPr>
          <a:lstStyle/>
          <a:p>
            <a:pPr lvl="0"/>
            <a:r>
              <a:rPr lang="zh-CN" altLang="zh-CN" sz="2800" b="1" dirty="0" smtClean="0"/>
              <a:t>面向对象程序设计的步骤</a:t>
            </a:r>
            <a:endParaRPr lang="zh-CN" altLang="en-US" sz="2800" b="1" dirty="0"/>
          </a:p>
        </p:txBody>
      </p:sp>
      <p:grpSp>
        <p:nvGrpSpPr>
          <p:cNvPr id="3" name="组合 9"/>
          <p:cNvGrpSpPr/>
          <p:nvPr/>
        </p:nvGrpSpPr>
        <p:grpSpPr>
          <a:xfrm>
            <a:off x="7092280" y="836712"/>
            <a:ext cx="1512168" cy="864096"/>
            <a:chOff x="7164288" y="1484784"/>
            <a:chExt cx="1512168" cy="864096"/>
          </a:xfrm>
        </p:grpSpPr>
        <p:sp>
          <p:nvSpPr>
            <p:cNvPr id="6" name="圆角矩形标注 5"/>
            <p:cNvSpPr/>
            <p:nvPr/>
          </p:nvSpPr>
          <p:spPr>
            <a:xfrm>
              <a:off x="7164288" y="1484784"/>
              <a:ext cx="1512168" cy="864096"/>
            </a:xfrm>
            <a:prstGeom prst="wedgeRoundRectCallout">
              <a:avLst>
                <a:gd name="adj1" fmla="val -97526"/>
                <a:gd name="adj2" fmla="val 10250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TextBox 6"/>
            <p:cNvSpPr txBox="1"/>
            <p:nvPr/>
          </p:nvSpPr>
          <p:spPr>
            <a:xfrm>
              <a:off x="7236296" y="1628800"/>
              <a:ext cx="1368152" cy="523220"/>
            </a:xfrm>
            <a:prstGeom prst="rect">
              <a:avLst/>
            </a:prstGeom>
            <a:noFill/>
          </p:spPr>
          <p:txBody>
            <a:bodyPr wrap="square" rtlCol="0">
              <a:spAutoFit/>
            </a:bodyPr>
            <a:lstStyle/>
            <a:p>
              <a:pPr algn="ctr"/>
              <a:r>
                <a:rPr lang="zh-CN" altLang="en-US" sz="2800" dirty="0" smtClean="0">
                  <a:solidFill>
                    <a:schemeClr val="bg1"/>
                  </a:solidFill>
                </a:rPr>
                <a:t>对象集</a:t>
              </a:r>
              <a:endParaRPr lang="zh-CN" altLang="en-US" sz="2800" dirty="0">
                <a:solidFill>
                  <a:schemeClr val="bg1"/>
                </a:solidFill>
              </a:endParaRPr>
            </a:p>
          </p:txBody>
        </p:sp>
      </p:grpSp>
      <p:grpSp>
        <p:nvGrpSpPr>
          <p:cNvPr id="10" name="组合 10"/>
          <p:cNvGrpSpPr/>
          <p:nvPr/>
        </p:nvGrpSpPr>
        <p:grpSpPr>
          <a:xfrm>
            <a:off x="7524328" y="2132856"/>
            <a:ext cx="1512168" cy="864096"/>
            <a:chOff x="7596336" y="2780928"/>
            <a:chExt cx="1512168" cy="864096"/>
          </a:xfrm>
        </p:grpSpPr>
        <p:sp>
          <p:nvSpPr>
            <p:cNvPr id="8" name="圆角矩形标注 7"/>
            <p:cNvSpPr/>
            <p:nvPr/>
          </p:nvSpPr>
          <p:spPr>
            <a:xfrm>
              <a:off x="7596336" y="2780928"/>
              <a:ext cx="1512168" cy="864096"/>
            </a:xfrm>
            <a:prstGeom prst="wedgeRoundRectCallout">
              <a:avLst>
                <a:gd name="adj1" fmla="val -99001"/>
                <a:gd name="adj2" fmla="val 74115"/>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 name="TextBox 8"/>
            <p:cNvSpPr txBox="1"/>
            <p:nvPr/>
          </p:nvSpPr>
          <p:spPr>
            <a:xfrm>
              <a:off x="7668344" y="2924944"/>
              <a:ext cx="1368152" cy="523220"/>
            </a:xfrm>
            <a:prstGeom prst="rect">
              <a:avLst/>
            </a:prstGeom>
            <a:noFill/>
          </p:spPr>
          <p:txBody>
            <a:bodyPr wrap="square" rtlCol="0">
              <a:spAutoFit/>
            </a:bodyPr>
            <a:lstStyle/>
            <a:p>
              <a:pPr algn="ctr"/>
              <a:r>
                <a:rPr lang="zh-CN" altLang="en-US" sz="2800" dirty="0" smtClean="0">
                  <a:solidFill>
                    <a:schemeClr val="bg1"/>
                  </a:solidFill>
                </a:rPr>
                <a:t>接口</a:t>
              </a:r>
              <a:endParaRPr lang="zh-CN" altLang="en-US" sz="2800" dirty="0">
                <a:solidFill>
                  <a:schemeClr val="bg1"/>
                </a:solidFill>
              </a:endParaRPr>
            </a:p>
          </p:txBody>
        </p:sp>
      </p:grpSp>
      <p:sp>
        <p:nvSpPr>
          <p:cNvPr id="12" name="椭圆 11"/>
          <p:cNvSpPr/>
          <p:nvPr/>
        </p:nvSpPr>
        <p:spPr>
          <a:xfrm>
            <a:off x="7452320" y="1988840"/>
            <a:ext cx="1691680" cy="1152128"/>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p:cNvSpPr txBox="1">
            <a:spLocks/>
          </p:cNvSpPr>
          <p:nvPr/>
        </p:nvSpPr>
        <p:spPr bwMode="auto">
          <a:xfrm>
            <a:off x="899592" y="4437112"/>
            <a:ext cx="7921625"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ts val="600"/>
              </a:spcBef>
              <a:spcAft>
                <a:spcPct val="0"/>
              </a:spcAft>
              <a:buClrTx/>
              <a:buSzPct val="75000"/>
              <a:buFont typeface="Wingdings" pitchFamily="2" charset="2"/>
              <a:buBlip>
                <a:blip r:embed="rId8"/>
              </a:buBlip>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面向接口可以降低程序中对象之间的耦合度，提高程序的可伸缩性和可维护性</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ts val="600"/>
              </a:spcBef>
              <a:spcAft>
                <a:spcPct val="0"/>
              </a:spcAft>
              <a:buClrTx/>
              <a:buSzPct val="75000"/>
              <a:buFont typeface="Wingdings" pitchFamily="2" charset="2"/>
              <a:buBlip>
                <a:blip r:embed="rId8"/>
              </a:buBlip>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定义接口时，我们可以更好地从整体上设计整个系统，避免过早考虑实现而落入纯实现的陷阱</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8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BBDFC39B-01C2-470D-B4E7-C2C6F43B4716}"/>
                                            </p:graphicEl>
                                          </p:spTgt>
                                        </p:tgtEl>
                                        <p:attrNameLst>
                                          <p:attrName>style.visibility</p:attrName>
                                        </p:attrNameLst>
                                      </p:cBhvr>
                                      <p:to>
                                        <p:strVal val="visible"/>
                                      </p:to>
                                    </p:set>
                                    <p:animEffect transition="in" filter="wipe(up)">
                                      <p:cBhvr>
                                        <p:cTn id="7" dur="500"/>
                                        <p:tgtEl>
                                          <p:spTgt spid="4">
                                            <p:graphicEl>
                                              <a:dgm id="{BBDFC39B-01C2-470D-B4E7-C2C6F43B471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9B1C529E-918D-4C96-889A-013D33071D7E}"/>
                                            </p:graphicEl>
                                          </p:spTgt>
                                        </p:tgtEl>
                                        <p:attrNameLst>
                                          <p:attrName>style.visibility</p:attrName>
                                        </p:attrNameLst>
                                      </p:cBhvr>
                                      <p:to>
                                        <p:strVal val="visible"/>
                                      </p:to>
                                    </p:set>
                                    <p:animEffect transition="in" filter="wipe(up)">
                                      <p:cBhvr>
                                        <p:cTn id="12" dur="500"/>
                                        <p:tgtEl>
                                          <p:spTgt spid="4">
                                            <p:graphicEl>
                                              <a:dgm id="{9B1C529E-918D-4C96-889A-013D33071D7E}"/>
                                            </p:graphic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graphicEl>
                                              <a:dgm id="{7EFD5549-D89A-4F56-9B51-5939C666E95B}"/>
                                            </p:graphicEl>
                                          </p:spTgt>
                                        </p:tgtEl>
                                        <p:attrNameLst>
                                          <p:attrName>style.visibility</p:attrName>
                                        </p:attrNameLst>
                                      </p:cBhvr>
                                      <p:to>
                                        <p:strVal val="visible"/>
                                      </p:to>
                                    </p:set>
                                    <p:animEffect transition="in" filter="wipe(up)">
                                      <p:cBhvr>
                                        <p:cTn id="16" dur="500"/>
                                        <p:tgtEl>
                                          <p:spTgt spid="4">
                                            <p:graphicEl>
                                              <a:dgm id="{7EFD5549-D89A-4F56-9B51-5939C666E95B}"/>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graphicEl>
                                              <a:dgm id="{191AE783-4857-422B-A165-5A44B45B75BA}"/>
                                            </p:graphicEl>
                                          </p:spTgt>
                                        </p:tgtEl>
                                        <p:attrNameLst>
                                          <p:attrName>style.visibility</p:attrName>
                                        </p:attrNameLst>
                                      </p:cBhvr>
                                      <p:to>
                                        <p:strVal val="visible"/>
                                      </p:to>
                                    </p:set>
                                    <p:animEffect transition="in" filter="wipe(up)">
                                      <p:cBhvr>
                                        <p:cTn id="21" dur="500"/>
                                        <p:tgtEl>
                                          <p:spTgt spid="4">
                                            <p:graphicEl>
                                              <a:dgm id="{191AE783-4857-422B-A165-5A44B45B75BA}"/>
                                            </p:graphic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4">
                                            <p:graphicEl>
                                              <a:dgm id="{C19040A5-8D1E-499C-A828-EA1AAEE4F0A0}"/>
                                            </p:graphicEl>
                                          </p:spTgt>
                                        </p:tgtEl>
                                        <p:attrNameLst>
                                          <p:attrName>style.visibility</p:attrName>
                                        </p:attrNameLst>
                                      </p:cBhvr>
                                      <p:to>
                                        <p:strVal val="visible"/>
                                      </p:to>
                                    </p:set>
                                    <p:animEffect transition="in" filter="wipe(up)">
                                      <p:cBhvr>
                                        <p:cTn id="25" dur="500"/>
                                        <p:tgtEl>
                                          <p:spTgt spid="4">
                                            <p:graphicEl>
                                              <a:dgm id="{C19040A5-8D1E-499C-A828-EA1AAEE4F0A0}"/>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strVal val="#ppt_w+.3"/>
                                          </p:val>
                                        </p:tav>
                                        <p:tav tm="100000">
                                          <p:val>
                                            <p:strVal val="#ppt_w"/>
                                          </p:val>
                                        </p:tav>
                                      </p:tavLst>
                                    </p:anim>
                                    <p:anim calcmode="lin" valueType="num">
                                      <p:cBhvr>
                                        <p:cTn id="41" dur="1000" fill="hold"/>
                                        <p:tgtEl>
                                          <p:spTgt spid="12"/>
                                        </p:tgtEl>
                                        <p:attrNameLst>
                                          <p:attrName>ppt_h</p:attrName>
                                        </p:attrNameLst>
                                      </p:cBhvr>
                                      <p:tavLst>
                                        <p:tav tm="0">
                                          <p:val>
                                            <p:strVal val="#ppt_h"/>
                                          </p:val>
                                        </p:tav>
                                        <p:tav tm="100000">
                                          <p:val>
                                            <p:strVal val="#ppt_h"/>
                                          </p:val>
                                        </p:tav>
                                      </p:tavLst>
                                    </p:anim>
                                    <p:animEffect transition="in" filter="fade">
                                      <p:cBhvr>
                                        <p:cTn id="42" dur="1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12" grpId="0" animBg="1"/>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单一责任原则</a:t>
            </a:r>
            <a:endParaRPr lang="zh-CN" altLang="en-US" dirty="0"/>
          </a:p>
        </p:txBody>
      </p:sp>
      <p:sp>
        <p:nvSpPr>
          <p:cNvPr id="3" name="内容占位符 2"/>
          <p:cNvSpPr>
            <a:spLocks noGrp="1"/>
          </p:cNvSpPr>
          <p:nvPr>
            <p:ph idx="1"/>
          </p:nvPr>
        </p:nvSpPr>
        <p:spPr/>
        <p:txBody>
          <a:bodyPr/>
          <a:lstStyle/>
          <a:p>
            <a:r>
              <a:rPr lang="zh-CN" altLang="en-US" b="1" dirty="0" smtClean="0"/>
              <a:t>单一责任</a:t>
            </a:r>
            <a:endParaRPr lang="en-US" altLang="zh-CN" b="1" dirty="0" smtClean="0"/>
          </a:p>
          <a:p>
            <a:pPr lvl="1"/>
            <a:r>
              <a:rPr lang="zh-CN" altLang="en-US" b="1" dirty="0" smtClean="0"/>
              <a:t>让一个类只做一件事，不同的功能交给不同的实体</a:t>
            </a:r>
            <a:endParaRPr lang="en-US" altLang="zh-CN" b="1" dirty="0" smtClean="0"/>
          </a:p>
          <a:p>
            <a:pPr lvl="1"/>
            <a:r>
              <a:rPr lang="zh-CN" altLang="en-US" b="1" dirty="0" smtClean="0"/>
              <a:t>当这个类需要承担其他类型的责任的时候，就需要分解这个类</a:t>
            </a:r>
            <a:endParaRPr lang="en-US" altLang="zh-CN" b="1" dirty="0" smtClean="0"/>
          </a:p>
          <a:p>
            <a:r>
              <a:rPr lang="zh-CN" altLang="en-US" b="1" dirty="0" smtClean="0"/>
              <a:t>例子</a:t>
            </a:r>
            <a:endParaRPr lang="en-US" altLang="zh-CN" b="1" dirty="0" smtClean="0"/>
          </a:p>
          <a:p>
            <a:pPr lvl="1"/>
            <a:r>
              <a:rPr lang="en-US" altLang="zh-CN" b="1" dirty="0" smtClean="0"/>
              <a:t>Exam</a:t>
            </a:r>
            <a:r>
              <a:rPr lang="zh-CN" altLang="en-US" b="1" dirty="0" smtClean="0"/>
              <a:t>和</a:t>
            </a:r>
            <a:r>
              <a:rPr lang="en-US" altLang="zh-CN" b="1" dirty="0" smtClean="0"/>
              <a:t>Collection</a:t>
            </a:r>
            <a:r>
              <a:rPr lang="zh-CN" altLang="en-US" b="1" dirty="0" smtClean="0"/>
              <a:t>的分离</a:t>
            </a:r>
            <a:endParaRPr lang="en-US" altLang="zh-CN" b="1" dirty="0" smtClean="0"/>
          </a:p>
          <a:p>
            <a:r>
              <a:rPr lang="zh-CN" altLang="en-US" b="1" dirty="0" smtClean="0"/>
              <a:t>为什么？</a:t>
            </a:r>
            <a:endParaRPr lang="en-US" altLang="zh-CN" b="1" dirty="0" smtClean="0"/>
          </a:p>
          <a:p>
            <a:pPr lvl="1"/>
            <a:r>
              <a:rPr lang="zh-CN" altLang="en-US" b="1" dirty="0" smtClean="0"/>
              <a:t>避免不同职责由同一个类负担造成的互相干扰</a:t>
            </a:r>
            <a:endParaRPr lang="en-US" altLang="zh-CN" b="1" dirty="0" smtClean="0"/>
          </a:p>
          <a:p>
            <a:pPr lvl="1"/>
            <a:r>
              <a:rPr lang="zh-CN" altLang="en-US" b="1" dirty="0" smtClean="0"/>
              <a:t>否则变更一个职责有可能引起这个类中其他职责的变化</a:t>
            </a:r>
            <a:r>
              <a:rPr lang="en-US" altLang="zh-CN" b="1" dirty="0" smtClean="0"/>
              <a:t>——</a:t>
            </a:r>
            <a:r>
              <a:rPr lang="zh-CN" altLang="en-US" b="1" dirty="0" smtClean="0"/>
              <a:t>而这正是我们不想要的</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类结构设计</a:t>
            </a:r>
            <a:endParaRPr lang="zh-CN" altLang="en-US" dirty="0"/>
          </a:p>
        </p:txBody>
      </p:sp>
      <p:sp>
        <p:nvSpPr>
          <p:cNvPr id="3" name="内容占位符 2"/>
          <p:cNvSpPr>
            <a:spLocks noGrp="1"/>
          </p:cNvSpPr>
          <p:nvPr>
            <p:ph idx="1"/>
          </p:nvPr>
        </p:nvSpPr>
        <p:spPr/>
        <p:txBody>
          <a:bodyPr/>
          <a:lstStyle/>
          <a:p>
            <a:r>
              <a:rPr lang="zh-CN" altLang="en-US" b="1" dirty="0" smtClean="0"/>
              <a:t>设计的第一步：根据实体抽象出需要有哪些类，并确定这些类之间的关系</a:t>
            </a:r>
            <a:endParaRPr lang="en-US" altLang="zh-CN" b="1" dirty="0" smtClean="0"/>
          </a:p>
          <a:p>
            <a:pPr lvl="1"/>
            <a:r>
              <a:rPr lang="zh-CN" altLang="en-US" b="1" dirty="0" smtClean="0"/>
              <a:t>类主要有：描述题目的</a:t>
            </a:r>
            <a:r>
              <a:rPr lang="en-US" altLang="zh-CN" b="1" dirty="0" smtClean="0"/>
              <a:t>Question</a:t>
            </a:r>
            <a:r>
              <a:rPr lang="zh-CN" altLang="en-US" b="1" dirty="0" smtClean="0"/>
              <a:t>类及其子类，描述练习</a:t>
            </a:r>
            <a:r>
              <a:rPr lang="en-US" altLang="zh-CN" b="1" dirty="0" smtClean="0"/>
              <a:t>/</a:t>
            </a:r>
            <a:r>
              <a:rPr lang="zh-CN" altLang="en-US" b="1" dirty="0" smtClean="0"/>
              <a:t>考试的</a:t>
            </a:r>
            <a:r>
              <a:rPr lang="en-US" altLang="zh-CN" b="1" dirty="0" smtClean="0"/>
              <a:t>Exam</a:t>
            </a:r>
            <a:r>
              <a:rPr lang="zh-CN" altLang="en-US" b="1" dirty="0" smtClean="0"/>
              <a:t>类及其子类（考试</a:t>
            </a:r>
            <a:r>
              <a:rPr lang="en-US" altLang="zh-CN" b="1" dirty="0" smtClean="0"/>
              <a:t>Test</a:t>
            </a:r>
            <a:r>
              <a:rPr lang="zh-CN" altLang="en-US" b="1" dirty="0" smtClean="0"/>
              <a:t>、练习</a:t>
            </a:r>
            <a:r>
              <a:rPr lang="en-US" altLang="zh-CN" b="1" dirty="0" smtClean="0"/>
              <a:t>Practice</a:t>
            </a:r>
            <a:r>
              <a:rPr lang="zh-CN" altLang="en-US" b="1" dirty="0" smtClean="0"/>
              <a:t>）</a:t>
            </a:r>
            <a:endParaRPr lang="en-US" altLang="zh-CN" b="1" dirty="0" smtClean="0"/>
          </a:p>
          <a:p>
            <a:pPr lvl="1"/>
            <a:r>
              <a:rPr lang="en-US" altLang="zh-CN" b="1" dirty="0" smtClean="0"/>
              <a:t>Exam</a:t>
            </a:r>
            <a:r>
              <a:rPr lang="zh-CN" altLang="en-US" b="1" dirty="0" smtClean="0"/>
              <a:t>中要包括一些</a:t>
            </a:r>
            <a:r>
              <a:rPr lang="en-US" altLang="zh-CN" b="1" dirty="0" smtClean="0"/>
              <a:t>Question</a:t>
            </a:r>
            <a:r>
              <a:rPr lang="zh-CN" altLang="en-US" b="1" dirty="0" smtClean="0"/>
              <a:t>，它们之间是</a:t>
            </a:r>
            <a:r>
              <a:rPr lang="en-US" altLang="zh-CN" b="1" dirty="0" smtClean="0"/>
              <a:t>1</a:t>
            </a:r>
            <a:r>
              <a:rPr lang="zh-CN" altLang="en-US" b="1" dirty="0" smtClean="0"/>
              <a:t>：</a:t>
            </a:r>
            <a:r>
              <a:rPr lang="en-US" altLang="zh-CN" b="1" dirty="0" smtClean="0"/>
              <a:t>n</a:t>
            </a:r>
            <a:r>
              <a:rPr lang="zh-CN" altLang="en-US" b="1" dirty="0" smtClean="0"/>
              <a:t>的组合关系</a:t>
            </a:r>
            <a:endParaRPr lang="en-US" altLang="zh-CN" b="1" dirty="0" smtClean="0"/>
          </a:p>
        </p:txBody>
      </p:sp>
    </p:spTree>
    <p:extLst>
      <p:ext uri="{BB962C8B-B14F-4D97-AF65-F5344CB8AC3E}">
        <p14:creationId xmlns:p14="http://schemas.microsoft.com/office/powerpoint/2010/main" val="8120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设计模式的使用</a:t>
            </a:r>
            <a:endParaRPr lang="zh-CN" altLang="en-US" dirty="0"/>
          </a:p>
        </p:txBody>
      </p:sp>
      <p:sp>
        <p:nvSpPr>
          <p:cNvPr id="3" name="内容占位符 2"/>
          <p:cNvSpPr>
            <a:spLocks noGrp="1"/>
          </p:cNvSpPr>
          <p:nvPr>
            <p:ph idx="1"/>
          </p:nvPr>
        </p:nvSpPr>
        <p:spPr/>
        <p:txBody>
          <a:bodyPr/>
          <a:lstStyle/>
          <a:p>
            <a:r>
              <a:rPr lang="zh-CN" altLang="en-US" b="1" dirty="0" smtClean="0"/>
              <a:t>我们的设计中使用了</a:t>
            </a:r>
            <a:endParaRPr lang="en-US" altLang="zh-CN" b="1" dirty="0" smtClean="0"/>
          </a:p>
          <a:p>
            <a:pPr lvl="1"/>
            <a:r>
              <a:rPr lang="en-US" altLang="zh-CN" b="1" dirty="0" smtClean="0"/>
              <a:t>Collection</a:t>
            </a:r>
            <a:r>
              <a:rPr lang="zh-CN" altLang="en-US" b="1" dirty="0" smtClean="0"/>
              <a:t>类的</a:t>
            </a:r>
            <a:r>
              <a:rPr lang="en-US" altLang="zh-CN" b="1" dirty="0" err="1" smtClean="0"/>
              <a:t>Iterator</a:t>
            </a:r>
            <a:r>
              <a:rPr lang="zh-CN" altLang="en-US" b="1" dirty="0" smtClean="0"/>
              <a:t>模式</a:t>
            </a:r>
            <a:endParaRPr lang="en-US" altLang="zh-CN" b="1" dirty="0" smtClean="0"/>
          </a:p>
          <a:p>
            <a:pPr lvl="1"/>
            <a:r>
              <a:rPr lang="en-US" altLang="zh-CN" b="1" dirty="0" smtClean="0"/>
              <a:t>Exam</a:t>
            </a:r>
            <a:r>
              <a:rPr lang="zh-CN" altLang="en-US" b="1" dirty="0" smtClean="0"/>
              <a:t>类的</a:t>
            </a:r>
            <a:r>
              <a:rPr lang="en-US" altLang="zh-CN" b="1" dirty="0" smtClean="0"/>
              <a:t>Factory Method</a:t>
            </a:r>
            <a:r>
              <a:rPr lang="zh-CN" altLang="en-US" b="1" dirty="0" smtClean="0"/>
              <a:t>和</a:t>
            </a:r>
            <a:r>
              <a:rPr lang="en-US" altLang="zh-CN" b="1" dirty="0" smtClean="0"/>
              <a:t>Strategy</a:t>
            </a:r>
            <a:r>
              <a:rPr lang="zh-CN" altLang="en-US" b="1" dirty="0" smtClean="0"/>
              <a:t>模式</a:t>
            </a:r>
            <a:endParaRPr lang="en-US" altLang="zh-CN" b="1" dirty="0" smtClean="0"/>
          </a:p>
          <a:p>
            <a:pPr lvl="1"/>
            <a:r>
              <a:rPr lang="zh-CN" altLang="en-US" b="1" dirty="0" smtClean="0"/>
              <a:t>创建几个接口类时的</a:t>
            </a:r>
            <a:r>
              <a:rPr lang="en-US" altLang="zh-CN" b="1" dirty="0" smtClean="0"/>
              <a:t>Factory Method</a:t>
            </a:r>
            <a:r>
              <a:rPr lang="zh-CN" altLang="en-US" b="1" dirty="0" smtClean="0"/>
              <a:t>模式</a:t>
            </a:r>
            <a:endParaRPr lang="en-US" altLang="zh-CN" b="1" dirty="0" smtClean="0"/>
          </a:p>
          <a:p>
            <a:r>
              <a:rPr lang="zh-CN" altLang="en-US" b="1" dirty="0" smtClean="0"/>
              <a:t>根据设计的需求使用模式，不要为使用模式而使用模式</a:t>
            </a:r>
            <a:endParaRPr lang="en-US" altLang="zh-CN" b="1" dirty="0" smtClean="0"/>
          </a:p>
          <a:p>
            <a:r>
              <a:rPr lang="zh-CN" altLang="en-US" b="1" dirty="0" smtClean="0"/>
              <a:t>模式的使用一定要符合适用范围</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性能测试系统的设计</a:t>
            </a:r>
            <a:endParaRPr lang="zh-CN" altLang="en-US" dirty="0"/>
          </a:p>
        </p:txBody>
      </p:sp>
      <p:pic>
        <p:nvPicPr>
          <p:cNvPr id="2050" name="Picture 2"/>
          <p:cNvPicPr>
            <a:picLocks noChangeAspect="1" noChangeArrowheads="1"/>
          </p:cNvPicPr>
          <p:nvPr/>
        </p:nvPicPr>
        <p:blipFill rotWithShape="1">
          <a:blip r:embed="rId3" cstate="print">
            <a:clrChange>
              <a:clrFrom>
                <a:srgbClr val="FFFFFF"/>
              </a:clrFrom>
              <a:clrTo>
                <a:srgbClr val="FFFFFF">
                  <a:alpha val="0"/>
                </a:srgbClr>
              </a:clrTo>
            </a:clrChange>
            <a:lum bright="40000" contrast="-40000"/>
            <a:extLst>
              <a:ext uri="{28A0092B-C50C-407E-A947-70E740481C1C}">
                <a14:useLocalDpi xmlns:a14="http://schemas.microsoft.com/office/drawing/2010/main" val="0"/>
              </a:ext>
            </a:extLst>
          </a:blip>
          <a:srcRect l="27473" t="15691" b="9068"/>
          <a:stretch/>
        </p:blipFill>
        <p:spPr bwMode="auto">
          <a:xfrm>
            <a:off x="4932040" y="1700808"/>
            <a:ext cx="3677394" cy="246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27584" y="4067780"/>
            <a:ext cx="4600940" cy="369332"/>
          </a:xfrm>
          <a:prstGeom prst="rect">
            <a:avLst/>
          </a:prstGeom>
        </p:spPr>
        <p:txBody>
          <a:bodyPr wrap="none">
            <a:spAutoFit/>
          </a:bodyPr>
          <a:lstStyle/>
          <a:p>
            <a:r>
              <a:rPr lang="zh-CN" altLang="en-US" b="1" dirty="0" smtClean="0"/>
              <a:t>使用设计模式的面向对象程序设计实践之二</a:t>
            </a:r>
            <a:endParaRPr lang="zh-CN" alt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第一步：需求分析</a:t>
            </a:r>
            <a:endParaRPr lang="zh-CN" altLang="en-US" dirty="0"/>
          </a:p>
        </p:txBody>
      </p:sp>
      <p:sp>
        <p:nvSpPr>
          <p:cNvPr id="3" name="内容占位符 2"/>
          <p:cNvSpPr>
            <a:spLocks noGrp="1"/>
          </p:cNvSpPr>
          <p:nvPr>
            <p:ph idx="1"/>
          </p:nvPr>
        </p:nvSpPr>
        <p:spPr/>
        <p:txBody>
          <a:bodyPr/>
          <a:lstStyle/>
          <a:p>
            <a:r>
              <a:rPr lang="zh-CN" altLang="en-US" b="1" dirty="0" smtClean="0"/>
              <a:t>明确我们的目标：设计一个具有足够扩展性和灵活性的简化的性能测试系统，需要：</a:t>
            </a:r>
            <a:endParaRPr lang="en-US" altLang="zh-CN" b="1" dirty="0" smtClean="0"/>
          </a:p>
          <a:p>
            <a:pPr lvl="1"/>
            <a:r>
              <a:rPr lang="zh-CN" altLang="en-US" b="1" dirty="0" smtClean="0"/>
              <a:t>实现对</a:t>
            </a:r>
            <a:r>
              <a:rPr lang="en-US" altLang="zh-CN" b="1" dirty="0" smtClean="0"/>
              <a:t>CPU</a:t>
            </a:r>
            <a:r>
              <a:rPr lang="zh-CN" altLang="en-US" b="1" dirty="0" smtClean="0"/>
              <a:t>、存储器、硬盘这三个主要组件的测试</a:t>
            </a:r>
            <a:endParaRPr lang="en-US" altLang="zh-CN" b="1" dirty="0" smtClean="0"/>
          </a:p>
          <a:p>
            <a:pPr lvl="1"/>
            <a:r>
              <a:rPr lang="zh-CN" altLang="en-US" b="1" dirty="0" smtClean="0"/>
              <a:t>能够根据这三个组成部分的测试结果计算目标系统的整体性能评价参数</a:t>
            </a:r>
            <a:endParaRPr lang="en-US" altLang="zh-CN" b="1" dirty="0" smtClean="0"/>
          </a:p>
          <a:p>
            <a:pPr lvl="1"/>
            <a:r>
              <a:rPr lang="zh-CN" altLang="en-US" b="1" dirty="0" smtClean="0"/>
              <a:t>能够方便地更换和组合不同组件不同的测试算法</a:t>
            </a:r>
            <a:endParaRPr lang="en-US" altLang="zh-CN" b="1" dirty="0" smtClean="0"/>
          </a:p>
          <a:p>
            <a:pPr lvl="1"/>
            <a:r>
              <a:rPr lang="zh-CN" altLang="en-US" b="1" dirty="0" smtClean="0"/>
              <a:t>能够方便地增加新的测试算法</a:t>
            </a:r>
            <a:endParaRPr lang="en-US" altLang="zh-CN" b="1" dirty="0" smtClean="0"/>
          </a:p>
        </p:txBody>
      </p:sp>
    </p:spTree>
    <p:extLst>
      <p:ext uri="{BB962C8B-B14F-4D97-AF65-F5344CB8AC3E}">
        <p14:creationId xmlns:p14="http://schemas.microsoft.com/office/powerpoint/2010/main" val="20892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112" y="116557"/>
            <a:ext cx="8568431" cy="792163"/>
          </a:xfrm>
        </p:spPr>
        <p:txBody>
          <a:bodyPr/>
          <a:lstStyle/>
          <a:p>
            <a:r>
              <a:rPr lang="zh-CN" altLang="en-US" dirty="0" smtClean="0"/>
              <a:t>二</a:t>
            </a:r>
            <a:r>
              <a:rPr lang="en-US" altLang="zh-CN" dirty="0" smtClean="0"/>
              <a:t>/</a:t>
            </a:r>
            <a:r>
              <a:rPr lang="zh-CN" altLang="en-US" dirty="0" smtClean="0"/>
              <a:t>三步：分解功能，确定抽象类及接口</a:t>
            </a:r>
            <a:endParaRPr lang="zh-CN" altLang="en-US" dirty="0"/>
          </a:p>
        </p:txBody>
      </p:sp>
      <p:sp>
        <p:nvSpPr>
          <p:cNvPr id="3" name="内容占位符 2"/>
          <p:cNvSpPr>
            <a:spLocks noGrp="1"/>
          </p:cNvSpPr>
          <p:nvPr>
            <p:ph idx="1"/>
          </p:nvPr>
        </p:nvSpPr>
        <p:spPr/>
        <p:txBody>
          <a:bodyPr/>
          <a:lstStyle/>
          <a:p>
            <a:r>
              <a:rPr lang="zh-CN" altLang="en-US" b="1" dirty="0" smtClean="0"/>
              <a:t>抽象类包括：</a:t>
            </a:r>
            <a:endParaRPr lang="en-US" altLang="zh-CN" b="1" dirty="0" smtClean="0"/>
          </a:p>
          <a:p>
            <a:pPr lvl="1"/>
            <a:r>
              <a:rPr lang="zh-CN" altLang="en-US" b="1" dirty="0" smtClean="0"/>
              <a:t>测试各组件及整体性能</a:t>
            </a:r>
            <a:r>
              <a:rPr lang="en-US" altLang="zh-CN" b="1" dirty="0" smtClean="0"/>
              <a:t>——</a:t>
            </a:r>
            <a:r>
              <a:rPr lang="zh-CN" altLang="en-US" b="1" dirty="0" smtClean="0"/>
              <a:t>抽象测试类</a:t>
            </a:r>
            <a:endParaRPr lang="en-US" altLang="zh-CN" b="1" dirty="0" smtClean="0"/>
          </a:p>
          <a:p>
            <a:pPr lvl="1"/>
            <a:r>
              <a:rPr lang="zh-CN" altLang="en-US" b="1" dirty="0" smtClean="0"/>
              <a:t>各组件具有不同的测试算法</a:t>
            </a:r>
            <a:r>
              <a:rPr lang="en-US" altLang="zh-CN" b="1" dirty="0" smtClean="0"/>
              <a:t>——</a:t>
            </a:r>
            <a:r>
              <a:rPr lang="zh-CN" altLang="en-US" b="1" dirty="0" smtClean="0"/>
              <a:t>各组件需要各自的抽象测试类</a:t>
            </a:r>
            <a:endParaRPr lang="en-US" altLang="zh-CN" b="1" dirty="0" smtClean="0"/>
          </a:p>
          <a:p>
            <a:pPr lvl="1"/>
            <a:r>
              <a:rPr lang="en-US" altLang="zh-CN" b="1" dirty="0" smtClean="0"/>
              <a:t>benchmark()</a:t>
            </a:r>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lum bright="-40000"/>
          </a:blip>
          <a:srcRect/>
          <a:stretch>
            <a:fillRect/>
          </a:stretch>
        </p:blipFill>
        <p:spPr bwMode="auto">
          <a:xfrm>
            <a:off x="1187624" y="3068960"/>
            <a:ext cx="7128792" cy="275962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wipe(up)">
                                      <p:cBhvr>
                                        <p:cTn id="2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第四步：确定使用的设计模式</a:t>
            </a:r>
            <a:endParaRPr lang="zh-CN" altLang="en-US" dirty="0"/>
          </a:p>
        </p:txBody>
      </p:sp>
      <p:sp>
        <p:nvSpPr>
          <p:cNvPr id="3" name="内容占位符 2"/>
          <p:cNvSpPr>
            <a:spLocks noGrp="1"/>
          </p:cNvSpPr>
          <p:nvPr>
            <p:ph idx="1"/>
          </p:nvPr>
        </p:nvSpPr>
        <p:spPr/>
        <p:txBody>
          <a:bodyPr/>
          <a:lstStyle/>
          <a:p>
            <a:r>
              <a:rPr lang="en-US" altLang="zh-CN" b="1" dirty="0" err="1" smtClean="0"/>
              <a:t>SystemTest</a:t>
            </a:r>
            <a:r>
              <a:rPr lang="zh-CN" altLang="en-US" b="1" dirty="0" smtClean="0"/>
              <a:t>的</a:t>
            </a:r>
            <a:r>
              <a:rPr lang="en-US" altLang="zh-CN" b="1" dirty="0" smtClean="0"/>
              <a:t>benchmark</a:t>
            </a:r>
            <a:r>
              <a:rPr lang="zh-CN" altLang="en-US" b="1" dirty="0" smtClean="0"/>
              <a:t>由四步组成，其中三步是可</a:t>
            </a:r>
            <a:r>
              <a:rPr lang="en-US" altLang="zh-CN" b="1" dirty="0" smtClean="0"/>
              <a:t/>
            </a:r>
            <a:br>
              <a:rPr lang="en-US" altLang="zh-CN" b="1" dirty="0" smtClean="0"/>
            </a:br>
            <a:r>
              <a:rPr lang="zh-CN" altLang="en-US" b="1" dirty="0" smtClean="0"/>
              <a:t>替换的，</a:t>
            </a:r>
            <a:r>
              <a:rPr lang="en-US" altLang="zh-CN" b="1" dirty="0" smtClean="0"/>
              <a:t/>
            </a:r>
            <a:br>
              <a:rPr lang="en-US" altLang="zh-CN" b="1" dirty="0" smtClean="0"/>
            </a:br>
            <a:r>
              <a:rPr lang="zh-CN" altLang="en-US" b="1" dirty="0" smtClean="0"/>
              <a:t>所以使用</a:t>
            </a:r>
            <a:r>
              <a:rPr lang="en-US" altLang="zh-CN" b="1" dirty="0" smtClean="0"/>
              <a:t/>
            </a:r>
            <a:br>
              <a:rPr lang="en-US" altLang="zh-CN" b="1" dirty="0" smtClean="0"/>
            </a:br>
            <a:r>
              <a:rPr lang="zh-CN" altLang="en-US" b="1" dirty="0" smtClean="0"/>
              <a:t>模板方法</a:t>
            </a:r>
            <a:r>
              <a:rPr lang="en-US" altLang="zh-CN" b="1" dirty="0" smtClean="0"/>
              <a:t/>
            </a:r>
            <a:br>
              <a:rPr lang="en-US" altLang="zh-CN" b="1" dirty="0" smtClean="0"/>
            </a:br>
            <a:r>
              <a:rPr lang="zh-CN" altLang="en-US" b="1" dirty="0" smtClean="0"/>
              <a:t>模式是很</a:t>
            </a:r>
            <a:r>
              <a:rPr lang="en-US" altLang="zh-CN" b="1" dirty="0" smtClean="0"/>
              <a:t/>
            </a:r>
            <a:br>
              <a:rPr lang="en-US" altLang="zh-CN" b="1" dirty="0" smtClean="0"/>
            </a:br>
            <a:r>
              <a:rPr lang="zh-CN" altLang="en-US" b="1" dirty="0" smtClean="0"/>
              <a:t>自然的想</a:t>
            </a:r>
            <a:r>
              <a:rPr lang="en-US" altLang="zh-CN" b="1" dirty="0" smtClean="0"/>
              <a:t/>
            </a:r>
            <a:br>
              <a:rPr lang="en-US" altLang="zh-CN" b="1" dirty="0" smtClean="0"/>
            </a:br>
            <a:r>
              <a:rPr lang="zh-CN" altLang="en-US" b="1" dirty="0" smtClean="0"/>
              <a:t>法</a:t>
            </a:r>
            <a:endParaRPr lang="en-US" altLang="zh-CN" b="1" dirty="0" smtClean="0"/>
          </a:p>
        </p:txBody>
      </p:sp>
      <p:sp>
        <p:nvSpPr>
          <p:cNvPr id="4" name="TextBox 3"/>
          <p:cNvSpPr txBox="1"/>
          <p:nvPr/>
        </p:nvSpPr>
        <p:spPr>
          <a:xfrm>
            <a:off x="2771800" y="1628800"/>
            <a:ext cx="604867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a:t>
            </a:r>
            <a:r>
              <a:rPr lang="en-US" altLang="zh-CN" b="1" dirty="0" err="1"/>
              <a:t>SystemTest</a:t>
            </a:r>
            <a:r>
              <a:rPr lang="en-US" altLang="zh-CN" b="1" dirty="0"/>
              <a:t> : public </a:t>
            </a:r>
            <a:r>
              <a:rPr lang="en-US" altLang="zh-CN" b="1" dirty="0" err="1"/>
              <a:t>PerformanceTest</a:t>
            </a:r>
            <a:r>
              <a:rPr lang="en-US" altLang="zh-CN" b="1" dirty="0"/>
              <a:t> {</a:t>
            </a:r>
          </a:p>
          <a:p>
            <a:r>
              <a:rPr lang="en-US" altLang="zh-CN" b="1" dirty="0"/>
              <a:t>public:</a:t>
            </a:r>
          </a:p>
          <a:p>
            <a:r>
              <a:rPr lang="en-US" altLang="zh-CN" b="1" dirty="0" smtClean="0"/>
              <a:t>  float </a:t>
            </a:r>
            <a:r>
              <a:rPr lang="en-US" altLang="zh-CN" b="1" dirty="0"/>
              <a:t>benchmark( ) {</a:t>
            </a:r>
          </a:p>
          <a:p>
            <a:r>
              <a:rPr lang="en-US" altLang="zh-CN" b="1" dirty="0" smtClean="0">
                <a:solidFill>
                  <a:srgbClr val="C00000"/>
                </a:solidFill>
              </a:rPr>
              <a:t>    </a:t>
            </a:r>
            <a:r>
              <a:rPr lang="en-US" altLang="zh-CN" b="1" dirty="0" err="1" smtClean="0">
                <a:solidFill>
                  <a:srgbClr val="C00000"/>
                </a:solidFill>
              </a:rPr>
              <a:t>CPUbenchmark</a:t>
            </a:r>
            <a:r>
              <a:rPr lang="en-US" altLang="zh-CN" b="1" dirty="0">
                <a:solidFill>
                  <a:srgbClr val="C00000"/>
                </a:solidFill>
              </a:rPr>
              <a:t>( );</a:t>
            </a:r>
          </a:p>
          <a:p>
            <a:r>
              <a:rPr lang="en-US" altLang="zh-CN" b="1" dirty="0">
                <a:solidFill>
                  <a:srgbClr val="C00000"/>
                </a:solidFill>
              </a:rPr>
              <a:t>    </a:t>
            </a:r>
            <a:r>
              <a:rPr lang="en-US" altLang="zh-CN" b="1" dirty="0" err="1" smtClean="0">
                <a:solidFill>
                  <a:srgbClr val="C00000"/>
                </a:solidFill>
              </a:rPr>
              <a:t>Membenchmark</a:t>
            </a:r>
            <a:r>
              <a:rPr lang="en-US" altLang="zh-CN" b="1" dirty="0">
                <a:solidFill>
                  <a:srgbClr val="C00000"/>
                </a:solidFill>
              </a:rPr>
              <a:t>( );</a:t>
            </a:r>
          </a:p>
          <a:p>
            <a:r>
              <a:rPr lang="en-US" altLang="zh-CN" b="1" dirty="0">
                <a:solidFill>
                  <a:srgbClr val="C00000"/>
                </a:solidFill>
              </a:rPr>
              <a:t>    </a:t>
            </a:r>
            <a:r>
              <a:rPr lang="en-US" altLang="zh-CN" b="1" dirty="0" err="1" smtClean="0">
                <a:solidFill>
                  <a:srgbClr val="C00000"/>
                </a:solidFill>
              </a:rPr>
              <a:t>Diskbenchmark</a:t>
            </a:r>
            <a:r>
              <a:rPr lang="en-US" altLang="zh-CN" b="1" dirty="0">
                <a:solidFill>
                  <a:srgbClr val="C00000"/>
                </a:solidFill>
              </a:rPr>
              <a:t>( );</a:t>
            </a:r>
          </a:p>
          <a:p>
            <a:r>
              <a:rPr lang="en-US" altLang="zh-CN" b="1" dirty="0">
                <a:solidFill>
                  <a:srgbClr val="C00000"/>
                </a:solidFill>
              </a:rPr>
              <a:t>    float r = merge(c, m, d);</a:t>
            </a:r>
          </a:p>
          <a:p>
            <a:r>
              <a:rPr lang="en-US" altLang="zh-CN" b="1" dirty="0" smtClean="0">
                <a:solidFill>
                  <a:srgbClr val="C00000"/>
                </a:solidFill>
              </a:rPr>
              <a:t>    return </a:t>
            </a:r>
            <a:r>
              <a:rPr lang="en-US" altLang="zh-CN" b="1" dirty="0">
                <a:solidFill>
                  <a:srgbClr val="C00000"/>
                </a:solidFill>
              </a:rPr>
              <a:t>r;  </a:t>
            </a:r>
          </a:p>
          <a:p>
            <a:r>
              <a:rPr lang="en-US" altLang="zh-CN" b="1" dirty="0"/>
              <a:t>  </a:t>
            </a:r>
            <a:r>
              <a:rPr lang="en-US" altLang="zh-CN" b="1" dirty="0" smtClean="0"/>
              <a:t>}</a:t>
            </a:r>
          </a:p>
          <a:p>
            <a:r>
              <a:rPr lang="en-US" altLang="zh-CN" b="1" dirty="0"/>
              <a:t> </a:t>
            </a:r>
            <a:r>
              <a:rPr lang="en-US" altLang="zh-CN" b="1" dirty="0" smtClean="0"/>
              <a:t> virtual float </a:t>
            </a:r>
            <a:r>
              <a:rPr lang="en-US" altLang="zh-CN" b="1" dirty="0" err="1" smtClean="0"/>
              <a:t>CPUbenchmark</a:t>
            </a:r>
            <a:r>
              <a:rPr lang="en-US" altLang="zh-CN" b="1" dirty="0" smtClean="0"/>
              <a:t>( ) = 0;</a:t>
            </a:r>
            <a:endParaRPr lang="en-US" altLang="zh-CN" b="1" dirty="0"/>
          </a:p>
          <a:p>
            <a:r>
              <a:rPr lang="en-US" altLang="zh-CN" b="1" dirty="0" smtClean="0"/>
              <a:t>  </a:t>
            </a:r>
            <a:r>
              <a:rPr lang="en-US" altLang="zh-CN" b="1" dirty="0"/>
              <a:t>virtual float </a:t>
            </a:r>
            <a:r>
              <a:rPr lang="en-US" altLang="zh-CN" b="1" dirty="0" err="1" smtClean="0"/>
              <a:t>Membenchmark</a:t>
            </a:r>
            <a:r>
              <a:rPr lang="en-US" altLang="zh-CN" b="1" dirty="0"/>
              <a:t>( ) = 0</a:t>
            </a:r>
            <a:r>
              <a:rPr lang="en-US" altLang="zh-CN" b="1" dirty="0" smtClean="0"/>
              <a:t>;</a:t>
            </a:r>
          </a:p>
          <a:p>
            <a:r>
              <a:rPr lang="en-US" altLang="zh-CN" b="1" dirty="0"/>
              <a:t> </a:t>
            </a:r>
            <a:r>
              <a:rPr lang="en-US" altLang="zh-CN" b="1" dirty="0" smtClean="0"/>
              <a:t> </a:t>
            </a:r>
            <a:r>
              <a:rPr lang="en-US" altLang="zh-CN" b="1" dirty="0"/>
              <a:t>virtual float </a:t>
            </a:r>
            <a:r>
              <a:rPr lang="en-US" altLang="zh-CN" b="1" dirty="0" err="1" smtClean="0"/>
              <a:t>Diskbenchmark</a:t>
            </a:r>
            <a:r>
              <a:rPr lang="en-US" altLang="zh-CN" b="1" dirty="0"/>
              <a:t>( ) = 0</a:t>
            </a:r>
            <a:r>
              <a:rPr lang="en-US" altLang="zh-CN" b="1" dirty="0" smtClean="0"/>
              <a:t>;</a:t>
            </a:r>
          </a:p>
          <a:p>
            <a:r>
              <a:rPr lang="en-US" altLang="zh-CN" b="1" dirty="0" smtClean="0"/>
              <a:t>private:</a:t>
            </a:r>
          </a:p>
          <a:p>
            <a:r>
              <a:rPr lang="en-US" altLang="zh-CN" b="1" dirty="0"/>
              <a:t> </a:t>
            </a:r>
            <a:r>
              <a:rPr lang="en-US" altLang="zh-CN" b="1" dirty="0" smtClean="0"/>
              <a:t> float </a:t>
            </a:r>
            <a:r>
              <a:rPr lang="en-US" altLang="zh-CN" b="1" dirty="0" err="1" smtClean="0"/>
              <a:t>cpu</a:t>
            </a:r>
            <a:r>
              <a:rPr lang="en-US" altLang="zh-CN" b="1" dirty="0" smtClean="0"/>
              <a:t>, </a:t>
            </a:r>
            <a:r>
              <a:rPr lang="en-US" altLang="zh-CN" b="1" dirty="0" err="1" smtClean="0"/>
              <a:t>mem</a:t>
            </a:r>
            <a:r>
              <a:rPr lang="en-US" altLang="zh-CN" b="1" dirty="0" smtClean="0"/>
              <a:t>, disk, result;</a:t>
            </a:r>
            <a:endParaRPr lang="en-US" altLang="zh-CN" b="1" dirty="0"/>
          </a:p>
          <a:p>
            <a:r>
              <a:rPr lang="en-US" altLang="zh-CN" b="1" dirty="0" smtClean="0"/>
              <a:t>};</a:t>
            </a:r>
            <a:endParaRPr lang="en-US" altLang="zh-CN"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模板方法下的</a:t>
            </a:r>
            <a:r>
              <a:rPr lang="en-US" altLang="zh-CN" dirty="0" err="1" smtClean="0"/>
              <a:t>PerformanceTest</a:t>
            </a:r>
            <a:endParaRPr lang="zh-CN" altLang="en-US" dirty="0"/>
          </a:p>
        </p:txBody>
      </p:sp>
      <p:sp>
        <p:nvSpPr>
          <p:cNvPr id="3" name="内容占位符 2"/>
          <p:cNvSpPr>
            <a:spLocks noGrp="1"/>
          </p:cNvSpPr>
          <p:nvPr>
            <p:ph idx="1"/>
          </p:nvPr>
        </p:nvSpPr>
        <p:spPr/>
        <p:txBody>
          <a:bodyPr/>
          <a:lstStyle/>
          <a:p>
            <a:r>
              <a:rPr lang="zh-CN" altLang="en-US" b="1" dirty="0" smtClean="0"/>
              <a:t>随着组件测试算法种类</a:t>
            </a:r>
            <a:r>
              <a:rPr lang="en-US" altLang="zh-CN" b="1" dirty="0" smtClean="0"/>
              <a:t/>
            </a:r>
            <a:br>
              <a:rPr lang="en-US" altLang="zh-CN" b="1" dirty="0" smtClean="0"/>
            </a:br>
            <a:r>
              <a:rPr lang="zh-CN" altLang="en-US" b="1" dirty="0" smtClean="0"/>
              <a:t>的增加，类的数量发生</a:t>
            </a:r>
            <a:r>
              <a:rPr lang="en-US" altLang="zh-CN" b="1" dirty="0" smtClean="0"/>
              <a:t/>
            </a:r>
            <a:br>
              <a:rPr lang="en-US" altLang="zh-CN" b="1" dirty="0" smtClean="0"/>
            </a:br>
            <a:r>
              <a:rPr lang="zh-CN" altLang="en-US" b="1" dirty="0" smtClean="0"/>
              <a:t>爆炸</a:t>
            </a:r>
            <a:endParaRPr lang="zh-CN" altLang="en-US" b="1" dirty="0"/>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lum bright="-55000"/>
            <a:extLst>
              <a:ext uri="{28A0092B-C50C-407E-A947-70E740481C1C}">
                <a14:useLocalDpi xmlns:a14="http://schemas.microsoft.com/office/drawing/2010/main" val="0"/>
              </a:ext>
            </a:extLst>
          </a:blip>
          <a:srcRect/>
          <a:stretch>
            <a:fillRect/>
          </a:stretch>
        </p:blipFill>
        <p:spPr bwMode="auto">
          <a:xfrm>
            <a:off x="2617688" y="1124744"/>
            <a:ext cx="6418808" cy="529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5727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策略模式的引入</a:t>
            </a:r>
            <a:endParaRPr lang="zh-CN" altLang="en-US" dirty="0"/>
          </a:p>
        </p:txBody>
      </p:sp>
      <p:sp>
        <p:nvSpPr>
          <p:cNvPr id="3" name="内容占位符 2"/>
          <p:cNvSpPr>
            <a:spLocks noGrp="1"/>
          </p:cNvSpPr>
          <p:nvPr>
            <p:ph idx="1"/>
          </p:nvPr>
        </p:nvSpPr>
        <p:spPr/>
        <p:txBody>
          <a:bodyPr/>
          <a:lstStyle/>
          <a:p>
            <a:r>
              <a:rPr lang="zh-CN" altLang="en-US" b="1" dirty="0" smtClean="0"/>
              <a:t>将策略模式引入，灵活配置各算法细节，避免类数量的爆炸性膨胀</a:t>
            </a:r>
            <a:endParaRPr lang="zh-CN" altLang="en-US" b="1" dirty="0"/>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899592" y="2180847"/>
            <a:ext cx="7992888" cy="435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397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第五步：实现代码</a:t>
            </a:r>
            <a:r>
              <a:rPr lang="en-US" altLang="zh-CN" dirty="0" smtClean="0"/>
              <a:t>(1)</a:t>
            </a:r>
            <a:endParaRPr lang="zh-CN" altLang="en-US" dirty="0"/>
          </a:p>
        </p:txBody>
      </p:sp>
      <p:sp>
        <p:nvSpPr>
          <p:cNvPr id="4" name="TextBox 3"/>
          <p:cNvSpPr txBox="1"/>
          <p:nvPr/>
        </p:nvSpPr>
        <p:spPr>
          <a:xfrm>
            <a:off x="1115616" y="1484784"/>
            <a:ext cx="7344816"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PerformanceTest</a:t>
            </a:r>
            <a:r>
              <a:rPr lang="en-US" altLang="zh-CN" b="1" dirty="0" smtClean="0"/>
              <a:t> {</a:t>
            </a:r>
          </a:p>
          <a:p>
            <a:r>
              <a:rPr lang="en-US" altLang="zh-CN" b="1" dirty="0" smtClean="0"/>
              <a:t>public:</a:t>
            </a:r>
          </a:p>
          <a:p>
            <a:r>
              <a:rPr lang="en-US" altLang="zh-CN" b="1" dirty="0" smtClean="0"/>
              <a:t>  virtual float benchmark( ) = 0;</a:t>
            </a:r>
          </a:p>
          <a:p>
            <a:r>
              <a:rPr lang="en-US" altLang="zh-CN" b="1" dirty="0" smtClean="0"/>
              <a:t>};</a:t>
            </a:r>
          </a:p>
          <a:p>
            <a:endParaRPr lang="en-US" altLang="zh-CN" b="1" dirty="0" smtClean="0"/>
          </a:p>
          <a:p>
            <a:r>
              <a:rPr lang="en-US" altLang="zh-CN" b="1" dirty="0" smtClean="0"/>
              <a:t>class </a:t>
            </a:r>
            <a:r>
              <a:rPr lang="en-US" altLang="zh-CN" b="1" dirty="0" err="1" smtClean="0"/>
              <a:t>CPUTest</a:t>
            </a:r>
            <a:r>
              <a:rPr lang="en-US" altLang="zh-CN" b="1" dirty="0" smtClean="0"/>
              <a:t> : public </a:t>
            </a:r>
            <a:r>
              <a:rPr lang="en-US" altLang="zh-CN" b="1" dirty="0" err="1" smtClean="0"/>
              <a:t>PerformanceTest</a:t>
            </a:r>
            <a:r>
              <a:rPr lang="en-US" altLang="zh-CN" b="1" dirty="0" smtClean="0"/>
              <a:t> {</a:t>
            </a:r>
          </a:p>
          <a:p>
            <a:r>
              <a:rPr lang="en-US" altLang="zh-CN" b="1" dirty="0" smtClean="0"/>
              <a:t>};</a:t>
            </a:r>
          </a:p>
          <a:p>
            <a:endParaRPr lang="en-US" altLang="zh-CN" b="1" dirty="0" smtClean="0"/>
          </a:p>
          <a:p>
            <a:r>
              <a:rPr lang="en-US" altLang="zh-CN" b="1" dirty="0" smtClean="0"/>
              <a:t>class </a:t>
            </a:r>
            <a:r>
              <a:rPr lang="en-US" altLang="zh-CN" b="1" dirty="0" err="1" smtClean="0"/>
              <a:t>MemoryTest</a:t>
            </a:r>
            <a:r>
              <a:rPr lang="en-US" altLang="zh-CN" b="1" dirty="0" smtClean="0"/>
              <a:t> : public </a:t>
            </a:r>
            <a:r>
              <a:rPr lang="en-US" altLang="zh-CN" b="1" dirty="0" err="1" smtClean="0"/>
              <a:t>PerformanceTest</a:t>
            </a:r>
            <a:r>
              <a:rPr lang="en-US" altLang="zh-CN" b="1" dirty="0" smtClean="0"/>
              <a:t> {</a:t>
            </a:r>
          </a:p>
          <a:p>
            <a:r>
              <a:rPr lang="en-US" altLang="zh-CN" b="1" dirty="0" smtClean="0"/>
              <a:t>};</a:t>
            </a:r>
          </a:p>
          <a:p>
            <a:endParaRPr lang="en-US" altLang="zh-CN" b="1" dirty="0" smtClean="0"/>
          </a:p>
          <a:p>
            <a:r>
              <a:rPr lang="en-US" altLang="zh-CN" b="1" dirty="0" smtClean="0"/>
              <a:t>class </a:t>
            </a:r>
            <a:r>
              <a:rPr lang="en-US" altLang="zh-CN" b="1" dirty="0" err="1" smtClean="0"/>
              <a:t>DiskTest</a:t>
            </a:r>
            <a:r>
              <a:rPr lang="en-US" altLang="zh-CN" b="1" dirty="0" smtClean="0"/>
              <a:t> : public </a:t>
            </a:r>
            <a:r>
              <a:rPr lang="en-US" altLang="zh-CN" b="1" dirty="0" err="1" smtClean="0"/>
              <a:t>PerformanceTest</a:t>
            </a:r>
            <a:r>
              <a:rPr lang="en-US" altLang="zh-CN" b="1" dirty="0" smtClean="0"/>
              <a:t> {</a:t>
            </a:r>
          </a:p>
          <a:p>
            <a:r>
              <a:rPr lang="en-US" altLang="zh-CN" b="1"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实现代码</a:t>
            </a:r>
            <a:r>
              <a:rPr lang="en-US" altLang="zh-CN" dirty="0" smtClean="0"/>
              <a:t>(2)</a:t>
            </a:r>
            <a:endParaRPr lang="zh-CN" altLang="en-US" dirty="0"/>
          </a:p>
        </p:txBody>
      </p:sp>
      <p:sp>
        <p:nvSpPr>
          <p:cNvPr id="4" name="TextBox 3"/>
          <p:cNvSpPr txBox="1"/>
          <p:nvPr/>
        </p:nvSpPr>
        <p:spPr>
          <a:xfrm>
            <a:off x="1115616" y="1196752"/>
            <a:ext cx="7344816"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CPUTest1 : public </a:t>
            </a:r>
            <a:r>
              <a:rPr lang="en-US" altLang="zh-CN" b="1" dirty="0" err="1" smtClean="0"/>
              <a:t>CPUTest</a:t>
            </a:r>
            <a:r>
              <a:rPr lang="en-US" altLang="zh-CN" b="1" dirty="0" smtClean="0"/>
              <a:t> {</a:t>
            </a:r>
          </a:p>
          <a:p>
            <a:r>
              <a:rPr lang="en-US" altLang="zh-CN" b="1" dirty="0" smtClean="0"/>
              <a:t>public:</a:t>
            </a:r>
          </a:p>
          <a:p>
            <a:r>
              <a:rPr lang="en-US" altLang="zh-CN" b="1" dirty="0" smtClean="0"/>
              <a:t>  float benchmark( ) {</a:t>
            </a:r>
          </a:p>
          <a:p>
            <a:r>
              <a:rPr lang="en-US" altLang="zh-CN" b="1" dirty="0" smtClean="0"/>
              <a:t>    </a:t>
            </a:r>
            <a:r>
              <a:rPr lang="en-US" altLang="zh-CN" b="1" dirty="0" err="1" smtClean="0"/>
              <a:t>cout</a:t>
            </a:r>
            <a:r>
              <a:rPr lang="en-US" altLang="zh-CN" b="1" dirty="0" smtClean="0"/>
              <a:t> &lt;&lt; "CPU Test 1" &lt;&lt;</a:t>
            </a:r>
            <a:r>
              <a:rPr lang="en-US" altLang="zh-CN" b="1" dirty="0" err="1" smtClean="0"/>
              <a:t>endl</a:t>
            </a:r>
            <a:r>
              <a:rPr lang="en-US" altLang="zh-CN" b="1" dirty="0" smtClean="0"/>
              <a:t>;</a:t>
            </a:r>
          </a:p>
          <a:p>
            <a:r>
              <a:rPr lang="en-US" altLang="zh-CN" b="1" dirty="0" smtClean="0"/>
              <a:t>    return 1.0;</a:t>
            </a:r>
          </a:p>
          <a:p>
            <a:r>
              <a:rPr lang="en-US" altLang="zh-CN" b="1" dirty="0" smtClean="0"/>
              <a:t>  }</a:t>
            </a:r>
          </a:p>
          <a:p>
            <a:r>
              <a:rPr lang="en-US" altLang="zh-CN" b="1" dirty="0" smtClean="0"/>
              <a:t>};</a:t>
            </a:r>
          </a:p>
          <a:p>
            <a:endParaRPr lang="en-US" altLang="zh-CN" b="1" dirty="0" smtClean="0"/>
          </a:p>
          <a:p>
            <a:r>
              <a:rPr lang="en-US" altLang="zh-CN" b="1" dirty="0" smtClean="0"/>
              <a:t>class MemoryTest1 : public </a:t>
            </a:r>
            <a:r>
              <a:rPr lang="en-US" altLang="zh-CN" b="1" dirty="0" err="1" smtClean="0"/>
              <a:t>MemoryTest</a:t>
            </a:r>
            <a:r>
              <a:rPr lang="en-US" altLang="zh-CN" b="1" dirty="0" smtClean="0"/>
              <a:t> {</a:t>
            </a:r>
          </a:p>
          <a:p>
            <a:r>
              <a:rPr lang="en-US" altLang="zh-CN" b="1" dirty="0" smtClean="0"/>
              <a:t>public:</a:t>
            </a:r>
          </a:p>
          <a:p>
            <a:r>
              <a:rPr lang="en-US" altLang="zh-CN" b="1" dirty="0" smtClean="0"/>
              <a:t>  float benchmark( ) {</a:t>
            </a:r>
          </a:p>
          <a:p>
            <a:r>
              <a:rPr lang="en-US" altLang="zh-CN" b="1" dirty="0" smtClean="0"/>
              <a:t>    </a:t>
            </a:r>
            <a:r>
              <a:rPr lang="en-US" altLang="zh-CN" b="1" dirty="0" err="1" smtClean="0"/>
              <a:t>cout</a:t>
            </a:r>
            <a:r>
              <a:rPr lang="en-US" altLang="zh-CN" b="1" dirty="0" smtClean="0"/>
              <a:t> &lt;&lt; "Memory Test 1" &lt;&lt;</a:t>
            </a:r>
            <a:r>
              <a:rPr lang="en-US" altLang="zh-CN" b="1" dirty="0" err="1" smtClean="0"/>
              <a:t>endl</a:t>
            </a:r>
            <a:r>
              <a:rPr lang="en-US" altLang="zh-CN" b="1" dirty="0" smtClean="0"/>
              <a:t>;</a:t>
            </a:r>
          </a:p>
          <a:p>
            <a:r>
              <a:rPr lang="en-US" altLang="zh-CN" b="1" dirty="0" smtClean="0"/>
              <a:t>    return 1.0;</a:t>
            </a:r>
          </a:p>
          <a:p>
            <a:r>
              <a:rPr lang="en-US" altLang="zh-CN" b="1" dirty="0" smtClean="0"/>
              <a:t>  }</a:t>
            </a:r>
          </a:p>
          <a:p>
            <a:r>
              <a:rPr lang="en-US" altLang="zh-CN" b="1" dirty="0" smtClean="0"/>
              <a:t>};</a:t>
            </a:r>
          </a:p>
          <a:p>
            <a:endParaRPr lang="en-US" altLang="zh-CN" b="1" dirty="0" smtClean="0"/>
          </a:p>
          <a:p>
            <a:r>
              <a:rPr lang="en-US" altLang="zh-CN" b="1"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实现代码</a:t>
            </a:r>
            <a:r>
              <a:rPr lang="en-US" altLang="zh-CN" dirty="0" smtClean="0"/>
              <a:t>(3)</a:t>
            </a:r>
            <a:endParaRPr lang="zh-CN" altLang="en-US" dirty="0"/>
          </a:p>
        </p:txBody>
      </p:sp>
      <p:sp>
        <p:nvSpPr>
          <p:cNvPr id="4" name="TextBox 3"/>
          <p:cNvSpPr txBox="1"/>
          <p:nvPr/>
        </p:nvSpPr>
        <p:spPr>
          <a:xfrm>
            <a:off x="827584" y="1124744"/>
            <a:ext cx="7632848" cy="563231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en-US" altLang="zh-CN" b="1" dirty="0" err="1" smtClean="0"/>
              <a:t>SystemTest</a:t>
            </a:r>
            <a:r>
              <a:rPr lang="en-US" altLang="zh-CN" b="1" dirty="0" smtClean="0"/>
              <a:t> : public </a:t>
            </a:r>
            <a:r>
              <a:rPr lang="en-US" altLang="zh-CN" b="1" dirty="0" err="1" smtClean="0"/>
              <a:t>PerformanceTest</a:t>
            </a:r>
            <a:r>
              <a:rPr lang="en-US" altLang="zh-CN" b="1" dirty="0" smtClean="0"/>
              <a:t> {</a:t>
            </a:r>
          </a:p>
          <a:p>
            <a:r>
              <a:rPr lang="en-US" altLang="zh-CN" b="1" dirty="0" smtClean="0"/>
              <a:t>public:</a:t>
            </a:r>
          </a:p>
          <a:p>
            <a:r>
              <a:rPr lang="en-US" altLang="zh-CN" b="1" dirty="0" smtClean="0">
                <a:solidFill>
                  <a:srgbClr val="7030A0"/>
                </a:solidFill>
              </a:rPr>
              <a:t>  </a:t>
            </a:r>
            <a:r>
              <a:rPr lang="en-US" altLang="zh-CN" b="1" dirty="0" err="1" smtClean="0">
                <a:solidFill>
                  <a:srgbClr val="7030A0"/>
                </a:solidFill>
              </a:rPr>
              <a:t>SystemTest</a:t>
            </a:r>
            <a:r>
              <a:rPr lang="en-US" altLang="zh-CN" b="1" dirty="0" smtClean="0">
                <a:solidFill>
                  <a:srgbClr val="7030A0"/>
                </a:solidFill>
              </a:rPr>
              <a:t>(</a:t>
            </a:r>
            <a:r>
              <a:rPr lang="en-US" altLang="zh-CN" b="1" dirty="0" err="1" smtClean="0">
                <a:solidFill>
                  <a:srgbClr val="7030A0"/>
                </a:solidFill>
              </a:rPr>
              <a:t>CPUTest</a:t>
            </a:r>
            <a:r>
              <a:rPr lang="en-US" altLang="zh-CN" b="1" dirty="0" smtClean="0">
                <a:solidFill>
                  <a:srgbClr val="7030A0"/>
                </a:solidFill>
              </a:rPr>
              <a:t> *c, </a:t>
            </a:r>
            <a:r>
              <a:rPr lang="en-US" altLang="zh-CN" b="1" dirty="0" err="1" smtClean="0">
                <a:solidFill>
                  <a:srgbClr val="7030A0"/>
                </a:solidFill>
              </a:rPr>
              <a:t>MemoryTest</a:t>
            </a:r>
            <a:r>
              <a:rPr lang="en-US" altLang="zh-CN" b="1" dirty="0" smtClean="0">
                <a:solidFill>
                  <a:srgbClr val="7030A0"/>
                </a:solidFill>
              </a:rPr>
              <a:t>* m, </a:t>
            </a:r>
            <a:r>
              <a:rPr lang="en-US" altLang="zh-CN" b="1" dirty="0" err="1" smtClean="0">
                <a:solidFill>
                  <a:srgbClr val="7030A0"/>
                </a:solidFill>
              </a:rPr>
              <a:t>DiskTest</a:t>
            </a:r>
            <a:r>
              <a:rPr lang="en-US" altLang="zh-CN" b="1" dirty="0" smtClean="0">
                <a:solidFill>
                  <a:srgbClr val="7030A0"/>
                </a:solidFill>
              </a:rPr>
              <a:t>* d) : </a:t>
            </a:r>
            <a:r>
              <a:rPr lang="en-US" altLang="zh-CN" b="1" dirty="0" err="1" smtClean="0">
                <a:solidFill>
                  <a:srgbClr val="7030A0"/>
                </a:solidFill>
              </a:rPr>
              <a:t>cpu</a:t>
            </a:r>
            <a:r>
              <a:rPr lang="en-US" altLang="zh-CN" b="1" dirty="0" smtClean="0">
                <a:solidFill>
                  <a:srgbClr val="7030A0"/>
                </a:solidFill>
              </a:rPr>
              <a:t>(c), </a:t>
            </a:r>
            <a:r>
              <a:rPr lang="en-US" altLang="zh-CN" b="1" dirty="0" err="1" smtClean="0">
                <a:solidFill>
                  <a:srgbClr val="7030A0"/>
                </a:solidFill>
              </a:rPr>
              <a:t>mem</a:t>
            </a:r>
            <a:r>
              <a:rPr lang="en-US" altLang="zh-CN" b="1" dirty="0" smtClean="0">
                <a:solidFill>
                  <a:srgbClr val="7030A0"/>
                </a:solidFill>
              </a:rPr>
              <a:t>(m), disk(d) { }</a:t>
            </a:r>
          </a:p>
          <a:p>
            <a:r>
              <a:rPr lang="en-US" altLang="zh-CN" b="1" dirty="0" smtClean="0"/>
              <a:t>  float benchmark( ) {</a:t>
            </a:r>
          </a:p>
          <a:p>
            <a:r>
              <a:rPr lang="en-US" altLang="zh-CN" b="1" dirty="0" smtClean="0">
                <a:solidFill>
                  <a:srgbClr val="C00000"/>
                </a:solidFill>
              </a:rPr>
              <a:t>    </a:t>
            </a:r>
            <a:r>
              <a:rPr lang="en-US" altLang="zh-CN" b="1" dirty="0" err="1" smtClean="0">
                <a:solidFill>
                  <a:srgbClr val="C00000"/>
                </a:solidFill>
              </a:rPr>
              <a:t>cout</a:t>
            </a:r>
            <a:r>
              <a:rPr lang="en-US" altLang="zh-CN" b="1" dirty="0" smtClean="0">
                <a:solidFill>
                  <a:srgbClr val="C00000"/>
                </a:solidFill>
              </a:rPr>
              <a:t> &lt;&lt; "System test begin..." &lt;&lt; </a:t>
            </a:r>
            <a:r>
              <a:rPr lang="en-US" altLang="zh-CN" b="1" dirty="0" err="1" smtClean="0">
                <a:solidFill>
                  <a:srgbClr val="C00000"/>
                </a:solidFill>
              </a:rPr>
              <a:t>endl</a:t>
            </a:r>
            <a:r>
              <a:rPr lang="en-US" altLang="zh-CN" b="1" dirty="0" smtClean="0">
                <a:solidFill>
                  <a:srgbClr val="C00000"/>
                </a:solidFill>
              </a:rPr>
              <a:t>;</a:t>
            </a:r>
          </a:p>
          <a:p>
            <a:r>
              <a:rPr lang="en-US" altLang="zh-CN" b="1" dirty="0" smtClean="0">
                <a:solidFill>
                  <a:srgbClr val="C00000"/>
                </a:solidFill>
              </a:rPr>
              <a:t>    float c = </a:t>
            </a:r>
            <a:r>
              <a:rPr lang="en-US" altLang="zh-CN" b="1" dirty="0" err="1" smtClean="0">
                <a:solidFill>
                  <a:srgbClr val="C00000"/>
                </a:solidFill>
              </a:rPr>
              <a:t>cpu</a:t>
            </a:r>
            <a:r>
              <a:rPr lang="en-US" altLang="zh-CN" b="1" dirty="0" smtClean="0">
                <a:solidFill>
                  <a:srgbClr val="C00000"/>
                </a:solidFill>
              </a:rPr>
              <a:t> -&gt; benchmark( );</a:t>
            </a:r>
          </a:p>
          <a:p>
            <a:r>
              <a:rPr lang="en-US" altLang="zh-CN" b="1" dirty="0" smtClean="0">
                <a:solidFill>
                  <a:srgbClr val="C00000"/>
                </a:solidFill>
              </a:rPr>
              <a:t>    float m = </a:t>
            </a:r>
            <a:r>
              <a:rPr lang="en-US" altLang="zh-CN" b="1" dirty="0" err="1" smtClean="0">
                <a:solidFill>
                  <a:srgbClr val="C00000"/>
                </a:solidFill>
              </a:rPr>
              <a:t>mem</a:t>
            </a:r>
            <a:r>
              <a:rPr lang="en-US" altLang="zh-CN" b="1" dirty="0" smtClean="0">
                <a:solidFill>
                  <a:srgbClr val="C00000"/>
                </a:solidFill>
              </a:rPr>
              <a:t> -&gt; benchmark( );</a:t>
            </a:r>
          </a:p>
          <a:p>
            <a:r>
              <a:rPr lang="en-US" altLang="zh-CN" b="1" dirty="0" smtClean="0">
                <a:solidFill>
                  <a:srgbClr val="C00000"/>
                </a:solidFill>
              </a:rPr>
              <a:t>    float d = disk-&gt; benchmark( );</a:t>
            </a:r>
          </a:p>
          <a:p>
            <a:r>
              <a:rPr lang="en-US" altLang="zh-CN" b="1" dirty="0" smtClean="0">
                <a:solidFill>
                  <a:srgbClr val="C00000"/>
                </a:solidFill>
              </a:rPr>
              <a:t>    float r = merge(c, m, d);</a:t>
            </a:r>
          </a:p>
          <a:p>
            <a:r>
              <a:rPr lang="en-US" altLang="zh-CN" b="1" dirty="0" smtClean="0">
                <a:solidFill>
                  <a:srgbClr val="C00000"/>
                </a:solidFill>
              </a:rPr>
              <a:t>    </a:t>
            </a:r>
            <a:r>
              <a:rPr lang="en-US" altLang="zh-CN" b="1" dirty="0" err="1" smtClean="0">
                <a:solidFill>
                  <a:srgbClr val="C00000"/>
                </a:solidFill>
              </a:rPr>
              <a:t>cout</a:t>
            </a:r>
            <a:r>
              <a:rPr lang="en-US" altLang="zh-CN" b="1" dirty="0" smtClean="0">
                <a:solidFill>
                  <a:srgbClr val="C00000"/>
                </a:solidFill>
              </a:rPr>
              <a:t> &lt;&lt; "System test end..." &lt;&lt; </a:t>
            </a:r>
            <a:r>
              <a:rPr lang="en-US" altLang="zh-CN" b="1" dirty="0" err="1" smtClean="0">
                <a:solidFill>
                  <a:srgbClr val="C00000"/>
                </a:solidFill>
              </a:rPr>
              <a:t>endl</a:t>
            </a:r>
            <a:r>
              <a:rPr lang="en-US" altLang="zh-CN" b="1" dirty="0" smtClean="0">
                <a:solidFill>
                  <a:srgbClr val="C00000"/>
                </a:solidFill>
              </a:rPr>
              <a:t>;</a:t>
            </a:r>
          </a:p>
          <a:p>
            <a:r>
              <a:rPr lang="en-US" altLang="zh-CN" b="1" dirty="0" smtClean="0">
                <a:solidFill>
                  <a:srgbClr val="C00000"/>
                </a:solidFill>
              </a:rPr>
              <a:t>    return r;  </a:t>
            </a:r>
          </a:p>
          <a:p>
            <a:r>
              <a:rPr lang="en-US" altLang="zh-CN" b="1" dirty="0" smtClean="0"/>
              <a:t>  }</a:t>
            </a:r>
          </a:p>
          <a:p>
            <a:r>
              <a:rPr lang="en-US" altLang="zh-CN" b="1" dirty="0" smtClean="0"/>
              <a:t>  float merge(float c, float m, float d) {</a:t>
            </a:r>
          </a:p>
          <a:p>
            <a:r>
              <a:rPr lang="en-US" altLang="zh-CN" b="1" dirty="0" smtClean="0"/>
              <a:t>    </a:t>
            </a:r>
            <a:r>
              <a:rPr lang="en-US" altLang="zh-CN" b="1" dirty="0" err="1" smtClean="0"/>
              <a:t>cout</a:t>
            </a:r>
            <a:r>
              <a:rPr lang="en-US" altLang="zh-CN" b="1" dirty="0" smtClean="0"/>
              <a:t> &lt;&lt; "merge..." &lt;&lt;</a:t>
            </a:r>
            <a:r>
              <a:rPr lang="en-US" altLang="zh-CN" b="1" dirty="0" err="1" smtClean="0"/>
              <a:t>endl</a:t>
            </a:r>
            <a:r>
              <a:rPr lang="en-US" altLang="zh-CN" b="1" dirty="0" smtClean="0"/>
              <a:t>;</a:t>
            </a:r>
          </a:p>
          <a:p>
            <a:r>
              <a:rPr lang="en-US" altLang="zh-CN" b="1" dirty="0" smtClean="0"/>
              <a:t>    return 1.0;</a:t>
            </a:r>
          </a:p>
          <a:p>
            <a:r>
              <a:rPr lang="en-US" altLang="zh-CN" b="1" dirty="0" smtClean="0"/>
              <a:t>  }</a:t>
            </a:r>
          </a:p>
          <a:p>
            <a:r>
              <a:rPr lang="en-US" altLang="zh-CN" b="1" dirty="0" smtClean="0"/>
              <a:t>private:</a:t>
            </a:r>
          </a:p>
          <a:p>
            <a:r>
              <a:rPr lang="en-US" altLang="zh-CN" b="1" dirty="0" smtClean="0"/>
              <a:t>  </a:t>
            </a:r>
            <a:r>
              <a:rPr lang="en-US" altLang="zh-CN" b="1" dirty="0" err="1" smtClean="0">
                <a:solidFill>
                  <a:srgbClr val="7030A0"/>
                </a:solidFill>
              </a:rPr>
              <a:t>CPUTest</a:t>
            </a:r>
            <a:r>
              <a:rPr lang="en-US" altLang="zh-CN" b="1" dirty="0" smtClean="0">
                <a:solidFill>
                  <a:srgbClr val="7030A0"/>
                </a:solidFill>
              </a:rPr>
              <a:t>* </a:t>
            </a:r>
            <a:r>
              <a:rPr lang="en-US" altLang="zh-CN" b="1" dirty="0" err="1" smtClean="0">
                <a:solidFill>
                  <a:srgbClr val="7030A0"/>
                </a:solidFill>
              </a:rPr>
              <a:t>cpu</a:t>
            </a:r>
            <a:r>
              <a:rPr lang="en-US" altLang="zh-CN" b="1" dirty="0" smtClean="0">
                <a:solidFill>
                  <a:srgbClr val="7030A0"/>
                </a:solidFill>
              </a:rPr>
              <a:t>;  </a:t>
            </a:r>
            <a:r>
              <a:rPr lang="en-US" altLang="zh-CN" b="1" dirty="0" err="1" smtClean="0">
                <a:solidFill>
                  <a:srgbClr val="7030A0"/>
                </a:solidFill>
              </a:rPr>
              <a:t>MemoryTest</a:t>
            </a:r>
            <a:r>
              <a:rPr lang="en-US" altLang="zh-CN" b="1" dirty="0" smtClean="0">
                <a:solidFill>
                  <a:srgbClr val="7030A0"/>
                </a:solidFill>
              </a:rPr>
              <a:t>* </a:t>
            </a:r>
            <a:r>
              <a:rPr lang="en-US" altLang="zh-CN" b="1" dirty="0" err="1" smtClean="0">
                <a:solidFill>
                  <a:srgbClr val="7030A0"/>
                </a:solidFill>
              </a:rPr>
              <a:t>mem</a:t>
            </a:r>
            <a:r>
              <a:rPr lang="en-US" altLang="zh-CN" b="1" dirty="0" smtClean="0">
                <a:solidFill>
                  <a:srgbClr val="7030A0"/>
                </a:solidFill>
              </a:rPr>
              <a:t>;  </a:t>
            </a:r>
            <a:r>
              <a:rPr lang="en-US" altLang="zh-CN" b="1" dirty="0" err="1" smtClean="0">
                <a:solidFill>
                  <a:srgbClr val="7030A0"/>
                </a:solidFill>
              </a:rPr>
              <a:t>DiskTest</a:t>
            </a:r>
            <a:r>
              <a:rPr lang="en-US" altLang="zh-CN" b="1" dirty="0" smtClean="0">
                <a:solidFill>
                  <a:srgbClr val="7030A0"/>
                </a:solidFill>
              </a:rPr>
              <a:t>* disk;</a:t>
            </a:r>
          </a:p>
          <a:p>
            <a:r>
              <a:rPr lang="en-US" altLang="zh-CN" b="1" dirty="0" smtClean="0"/>
              <a:t>};</a:t>
            </a:r>
          </a:p>
        </p:txBody>
      </p:sp>
      <p:sp>
        <p:nvSpPr>
          <p:cNvPr id="5" name="TextBox 4"/>
          <p:cNvSpPr txBox="1"/>
          <p:nvPr/>
        </p:nvSpPr>
        <p:spPr>
          <a:xfrm>
            <a:off x="4788024" y="3212976"/>
            <a:ext cx="2123728" cy="584775"/>
          </a:xfrm>
          <a:prstGeom prst="rect">
            <a:avLst/>
          </a:prstGeom>
          <a:noFill/>
        </p:spPr>
        <p:txBody>
          <a:bodyPr wrap="square" rtlCol="0">
            <a:spAutoFit/>
          </a:bodyPr>
          <a:lstStyle/>
          <a:p>
            <a:r>
              <a:rPr lang="zh-CN" altLang="en-US" sz="3200" b="1" dirty="0" smtClean="0">
                <a:solidFill>
                  <a:srgbClr val="C00000"/>
                </a:solidFill>
              </a:rPr>
              <a:t>模板方法</a:t>
            </a:r>
            <a:endParaRPr lang="zh-CN" altLang="en-US" sz="3200" b="1" dirty="0">
              <a:solidFill>
                <a:srgbClr val="C00000"/>
              </a:solidFill>
            </a:endParaRPr>
          </a:p>
        </p:txBody>
      </p:sp>
      <p:sp>
        <p:nvSpPr>
          <p:cNvPr id="6" name="TextBox 5"/>
          <p:cNvSpPr txBox="1"/>
          <p:nvPr/>
        </p:nvSpPr>
        <p:spPr>
          <a:xfrm>
            <a:off x="7020272" y="2060848"/>
            <a:ext cx="2123728" cy="584775"/>
          </a:xfrm>
          <a:prstGeom prst="rect">
            <a:avLst/>
          </a:prstGeom>
          <a:noFill/>
        </p:spPr>
        <p:txBody>
          <a:bodyPr wrap="square" rtlCol="0">
            <a:spAutoFit/>
          </a:bodyPr>
          <a:lstStyle/>
          <a:p>
            <a:r>
              <a:rPr lang="zh-CN" altLang="en-US" sz="3200" b="1" dirty="0" smtClean="0">
                <a:solidFill>
                  <a:srgbClr val="7030A0"/>
                </a:solidFill>
              </a:rPr>
              <a:t>策略</a:t>
            </a:r>
            <a:endParaRPr lang="zh-CN" altLang="en-US" sz="3200" b="1" dirty="0">
              <a:solidFill>
                <a:srgbClr val="7030A0"/>
              </a:solidFill>
            </a:endParaRPr>
          </a:p>
        </p:txBody>
      </p:sp>
      <p:sp>
        <p:nvSpPr>
          <p:cNvPr id="7" name="TextBox 6"/>
          <p:cNvSpPr txBox="1"/>
          <p:nvPr/>
        </p:nvSpPr>
        <p:spPr>
          <a:xfrm>
            <a:off x="6012160" y="5589240"/>
            <a:ext cx="2123728" cy="584775"/>
          </a:xfrm>
          <a:prstGeom prst="rect">
            <a:avLst/>
          </a:prstGeom>
          <a:noFill/>
        </p:spPr>
        <p:txBody>
          <a:bodyPr wrap="square" rtlCol="0">
            <a:spAutoFit/>
          </a:bodyPr>
          <a:lstStyle/>
          <a:p>
            <a:r>
              <a:rPr lang="zh-CN" altLang="en-US" sz="3200" b="1" dirty="0" smtClean="0">
                <a:solidFill>
                  <a:srgbClr val="7030A0"/>
                </a:solidFill>
              </a:rPr>
              <a:t>策略</a:t>
            </a:r>
            <a:endParaRPr lang="zh-CN" altLang="en-US" sz="3200" b="1" dirty="0">
              <a:solidFill>
                <a:srgbClr val="7030A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类图</a:t>
            </a:r>
            <a:endParaRPr lang="zh-CN" altLang="en-US" dirty="0"/>
          </a:p>
        </p:txBody>
      </p:sp>
      <p:pic>
        <p:nvPicPr>
          <p:cNvPr id="1026" name="Picture 2"/>
          <p:cNvPicPr>
            <a:picLocks noChangeAspect="1" noChangeArrowheads="1"/>
          </p:cNvPicPr>
          <p:nvPr/>
        </p:nvPicPr>
        <p:blipFill>
          <a:blip r:embed="rId3" cstate="print">
            <a:lum/>
          </a:blip>
          <a:srcRect/>
          <a:stretch>
            <a:fillRect/>
          </a:stretch>
        </p:blipFill>
        <p:spPr bwMode="auto">
          <a:xfrm>
            <a:off x="251520" y="1628800"/>
            <a:ext cx="8749651" cy="288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第六步：组装</a:t>
            </a:r>
            <a:endParaRPr lang="zh-CN" altLang="en-US" dirty="0"/>
          </a:p>
        </p:txBody>
      </p:sp>
      <p:sp>
        <p:nvSpPr>
          <p:cNvPr id="4" name="TextBox 3"/>
          <p:cNvSpPr txBox="1"/>
          <p:nvPr/>
        </p:nvSpPr>
        <p:spPr>
          <a:xfrm>
            <a:off x="1115616" y="1196752"/>
            <a:ext cx="7344816"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 )</a:t>
            </a:r>
          </a:p>
          <a:p>
            <a:r>
              <a:rPr lang="en-US" altLang="zh-CN" b="1" dirty="0" smtClean="0"/>
              <a:t>{</a:t>
            </a:r>
          </a:p>
          <a:p>
            <a:r>
              <a:rPr lang="en-US" altLang="zh-CN" b="1" dirty="0" smtClean="0"/>
              <a:t>    </a:t>
            </a:r>
            <a:r>
              <a:rPr lang="en-US" altLang="zh-CN" b="1" dirty="0" err="1" smtClean="0"/>
              <a:t>CPUTest</a:t>
            </a:r>
            <a:r>
              <a:rPr lang="en-US" altLang="zh-CN" b="1" dirty="0" smtClean="0"/>
              <a:t>* </a:t>
            </a:r>
            <a:r>
              <a:rPr lang="en-US" altLang="zh-CN" b="1" dirty="0" err="1" smtClean="0"/>
              <a:t>cpu</a:t>
            </a:r>
            <a:r>
              <a:rPr lang="en-US" altLang="zh-CN" b="1" dirty="0" smtClean="0"/>
              <a:t> = new CPUTest1();</a:t>
            </a:r>
          </a:p>
          <a:p>
            <a:r>
              <a:rPr lang="en-US" altLang="zh-CN" b="1" dirty="0" smtClean="0"/>
              <a:t>    </a:t>
            </a:r>
            <a:r>
              <a:rPr lang="en-US" altLang="zh-CN" b="1" dirty="0" err="1" smtClean="0"/>
              <a:t>MemoryTest</a:t>
            </a:r>
            <a:r>
              <a:rPr lang="en-US" altLang="zh-CN" b="1" dirty="0" smtClean="0"/>
              <a:t>* </a:t>
            </a:r>
            <a:r>
              <a:rPr lang="en-US" altLang="zh-CN" b="1" dirty="0" err="1" smtClean="0"/>
              <a:t>mem</a:t>
            </a:r>
            <a:r>
              <a:rPr lang="en-US" altLang="zh-CN" b="1" dirty="0" smtClean="0"/>
              <a:t> = new MemoryTest1();</a:t>
            </a:r>
          </a:p>
          <a:p>
            <a:r>
              <a:rPr lang="en-US" altLang="zh-CN" b="1" dirty="0" smtClean="0"/>
              <a:t>    </a:t>
            </a:r>
            <a:r>
              <a:rPr lang="en-US" altLang="zh-CN" b="1" dirty="0" err="1" smtClean="0"/>
              <a:t>DiskTest</a:t>
            </a:r>
            <a:r>
              <a:rPr lang="en-US" altLang="zh-CN" b="1" dirty="0" smtClean="0"/>
              <a:t>* disk = new DiskTest1();</a:t>
            </a:r>
          </a:p>
          <a:p>
            <a:r>
              <a:rPr lang="en-US" altLang="zh-CN" b="1" dirty="0" smtClean="0"/>
              <a:t>    </a:t>
            </a:r>
          </a:p>
          <a:p>
            <a:r>
              <a:rPr lang="en-US" altLang="zh-CN" b="1" dirty="0" smtClean="0"/>
              <a:t>    </a:t>
            </a:r>
            <a:r>
              <a:rPr lang="en-US" altLang="zh-CN" b="1" dirty="0" err="1" smtClean="0"/>
              <a:t>PerformanceTest</a:t>
            </a:r>
            <a:r>
              <a:rPr lang="en-US" altLang="zh-CN" b="1" dirty="0" smtClean="0"/>
              <a:t>* test = new </a:t>
            </a:r>
            <a:r>
              <a:rPr lang="en-US" altLang="zh-CN" b="1" dirty="0" err="1" smtClean="0"/>
              <a:t>SystemTest</a:t>
            </a:r>
            <a:r>
              <a:rPr lang="en-US" altLang="zh-CN" b="1" dirty="0" smtClean="0"/>
              <a:t>(</a:t>
            </a:r>
            <a:r>
              <a:rPr lang="en-US" altLang="zh-CN" b="1" dirty="0" err="1" smtClean="0"/>
              <a:t>cpu</a:t>
            </a:r>
            <a:r>
              <a:rPr lang="en-US" altLang="zh-CN" b="1" dirty="0" smtClean="0"/>
              <a:t>, </a:t>
            </a:r>
            <a:r>
              <a:rPr lang="en-US" altLang="zh-CN" b="1" dirty="0" err="1" smtClean="0"/>
              <a:t>mem</a:t>
            </a:r>
            <a:r>
              <a:rPr lang="en-US" altLang="zh-CN" b="1" dirty="0" smtClean="0"/>
              <a:t>, disk);</a:t>
            </a:r>
          </a:p>
          <a:p>
            <a:r>
              <a:rPr lang="en-US" altLang="zh-CN" b="1" dirty="0" smtClean="0"/>
              <a:t>    </a:t>
            </a:r>
          </a:p>
          <a:p>
            <a:r>
              <a:rPr lang="en-US" altLang="zh-CN" b="1" dirty="0" smtClean="0"/>
              <a:t>    </a:t>
            </a:r>
            <a:r>
              <a:rPr lang="en-US" altLang="zh-CN" b="1" dirty="0" err="1" smtClean="0"/>
              <a:t>cout</a:t>
            </a:r>
            <a:r>
              <a:rPr lang="en-US" altLang="zh-CN" b="1" dirty="0" smtClean="0"/>
              <a:t> &lt;&lt; test -&gt; benchmark() &lt;&lt; </a:t>
            </a:r>
            <a:r>
              <a:rPr lang="en-US" altLang="zh-CN" b="1" dirty="0" err="1" smtClean="0"/>
              <a:t>endl</a:t>
            </a:r>
            <a:r>
              <a:rPr lang="en-US" altLang="zh-CN" b="1" dirty="0" smtClean="0"/>
              <a:t>;</a:t>
            </a:r>
          </a:p>
          <a:p>
            <a:r>
              <a:rPr lang="en-US" altLang="zh-CN" b="1" dirty="0" smtClean="0"/>
              <a:t>    </a:t>
            </a:r>
          </a:p>
          <a:p>
            <a:r>
              <a:rPr lang="en-US" altLang="zh-CN" b="1" dirty="0" smtClean="0"/>
              <a:t>    return 0;</a:t>
            </a:r>
          </a:p>
          <a:p>
            <a:r>
              <a:rPr lang="en-US" altLang="zh-CN" b="1" dirty="0" smtClean="0"/>
              <a:t>}</a:t>
            </a:r>
          </a:p>
        </p:txBody>
      </p:sp>
      <p:pic>
        <p:nvPicPr>
          <p:cNvPr id="2050" name="Picture 2"/>
          <p:cNvPicPr>
            <a:picLocks noChangeAspect="1" noChangeArrowheads="1"/>
          </p:cNvPicPr>
          <p:nvPr/>
        </p:nvPicPr>
        <p:blipFill>
          <a:blip r:embed="rId3" cstate="print"/>
          <a:srcRect/>
          <a:stretch>
            <a:fillRect/>
          </a:stretch>
        </p:blipFill>
        <p:spPr bwMode="auto">
          <a:xfrm>
            <a:off x="4211960" y="1988840"/>
            <a:ext cx="3767155" cy="40324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四则运算练习</a:t>
            </a:r>
            <a:endParaRPr lang="en-US" altLang="zh-CN" dirty="0" smtClean="0"/>
          </a:p>
          <a:p>
            <a:pPr lvl="1"/>
            <a:r>
              <a:rPr lang="zh-CN" altLang="en-US" dirty="0" smtClean="0"/>
              <a:t>面向对象程序设</a:t>
            </a:r>
            <a:r>
              <a:rPr lang="en-US" altLang="zh-CN" dirty="0" smtClean="0"/>
              <a:t/>
            </a:r>
            <a:br>
              <a:rPr lang="en-US" altLang="zh-CN" dirty="0" smtClean="0"/>
            </a:br>
            <a:r>
              <a:rPr lang="zh-CN" altLang="en-US" dirty="0" smtClean="0"/>
              <a:t>计的一般步骤</a:t>
            </a:r>
            <a:endParaRPr lang="en-US" altLang="zh-CN" dirty="0" smtClean="0"/>
          </a:p>
          <a:p>
            <a:pPr lvl="1"/>
            <a:r>
              <a:rPr lang="zh-CN" altLang="en-US" dirty="0" smtClean="0"/>
              <a:t>迭代器（</a:t>
            </a:r>
            <a:r>
              <a:rPr lang="en-US" altLang="zh-CN" dirty="0" err="1" smtClean="0"/>
              <a:t>Iterator</a:t>
            </a:r>
            <a:r>
              <a:rPr lang="zh-CN" altLang="en-US" dirty="0" smtClean="0"/>
              <a:t>）</a:t>
            </a:r>
            <a:r>
              <a:rPr lang="en-US" altLang="zh-CN" dirty="0" smtClean="0"/>
              <a:t/>
            </a:r>
            <a:br>
              <a:rPr lang="en-US" altLang="zh-CN" dirty="0" smtClean="0"/>
            </a:br>
            <a:r>
              <a:rPr lang="zh-CN" altLang="en-US" dirty="0" smtClean="0"/>
              <a:t>模式</a:t>
            </a:r>
            <a:endParaRPr lang="en-US" altLang="zh-CN" dirty="0" smtClean="0"/>
          </a:p>
          <a:p>
            <a:pPr lvl="1"/>
            <a:r>
              <a:rPr lang="zh-CN" altLang="en-US" dirty="0" smtClean="0"/>
              <a:t>模板方法、策略</a:t>
            </a:r>
            <a:r>
              <a:rPr lang="en-US" altLang="zh-CN" dirty="0" smtClean="0"/>
              <a:t/>
            </a:r>
            <a:br>
              <a:rPr lang="en-US" altLang="zh-CN" dirty="0" smtClean="0"/>
            </a:br>
            <a:r>
              <a:rPr lang="zh-CN" altLang="en-US" dirty="0" smtClean="0"/>
              <a:t>以及工厂方法模</a:t>
            </a:r>
            <a:r>
              <a:rPr lang="en-US" altLang="zh-CN" dirty="0" smtClean="0"/>
              <a:t/>
            </a:r>
            <a:br>
              <a:rPr lang="en-US" altLang="zh-CN" dirty="0" smtClean="0"/>
            </a:br>
            <a:r>
              <a:rPr lang="zh-CN" altLang="en-US" dirty="0" smtClean="0"/>
              <a:t>式的使用</a:t>
            </a:r>
            <a:endParaRPr lang="en-US" altLang="zh-CN" dirty="0" smtClean="0"/>
          </a:p>
          <a:p>
            <a:pPr lvl="1"/>
            <a:r>
              <a:rPr lang="zh-CN" altLang="en-US" dirty="0" smtClean="0"/>
              <a:t>单一责任原则和针对接口设计原则</a:t>
            </a:r>
            <a:endParaRPr lang="en-US" altLang="zh-CN" dirty="0" smtClean="0"/>
          </a:p>
          <a:p>
            <a:r>
              <a:rPr lang="zh-CN" altLang="en-US" dirty="0" smtClean="0"/>
              <a:t>性能测试系统的设计</a:t>
            </a:r>
            <a:endParaRPr lang="en-US" altLang="zh-CN" dirty="0" smtClean="0"/>
          </a:p>
        </p:txBody>
      </p:sp>
      <p:pic>
        <p:nvPicPr>
          <p:cNvPr id="4" name="Picture 4"/>
          <p:cNvPicPr>
            <a:picLocks noChangeAspect="1" noChangeArrowheads="1"/>
          </p:cNvPicPr>
          <p:nvPr/>
        </p:nvPicPr>
        <p:blipFill>
          <a:blip r:embed="rId3" cstate="print"/>
          <a:srcRect/>
          <a:stretch>
            <a:fillRect/>
          </a:stretch>
        </p:blipFill>
        <p:spPr bwMode="auto">
          <a:xfrm>
            <a:off x="3995936" y="1196751"/>
            <a:ext cx="4896544" cy="3261099"/>
          </a:xfrm>
          <a:prstGeom prst="rect">
            <a:avLst/>
          </a:prstGeom>
          <a:noFill/>
          <a:ln w="9525">
            <a:noFill/>
            <a:miter lim="800000"/>
            <a:headEnd/>
            <a:tailEnd/>
          </a:ln>
        </p:spPr>
      </p:pic>
    </p:spTree>
    <p:extLst>
      <p:ext uri="{BB962C8B-B14F-4D97-AF65-F5344CB8AC3E}">
        <p14:creationId xmlns:p14="http://schemas.microsoft.com/office/powerpoint/2010/main" val="5863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a:t>
            </a:r>
            <a:r>
              <a:rPr lang="zh-CN" altLang="en-US" dirty="0" smtClean="0"/>
              <a:t>类的分解</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单一责任原则</a:t>
            </a:r>
            <a:endParaRPr lang="en-US" altLang="zh-CN" b="1" dirty="0" smtClean="0"/>
          </a:p>
          <a:p>
            <a:pPr lvl="1"/>
            <a:r>
              <a:rPr lang="zh-CN" altLang="en-US" b="1" dirty="0" smtClean="0"/>
              <a:t>将不同的职责交给不同的类</a:t>
            </a:r>
            <a:endParaRPr lang="en-US" altLang="zh-CN" b="1" dirty="0" smtClean="0"/>
          </a:p>
          <a:p>
            <a:pPr lvl="1"/>
            <a:r>
              <a:rPr lang="zh-CN" altLang="en-US" b="1" dirty="0" smtClean="0"/>
              <a:t>从而将变化隔离，避免一种需求或设计上的变化导致代码的大量修改</a:t>
            </a:r>
            <a:endParaRPr lang="en-US" altLang="zh-CN" b="1" dirty="0" smtClean="0"/>
          </a:p>
          <a:p>
            <a:r>
              <a:rPr lang="zh-CN" altLang="en-US" b="1" dirty="0" smtClean="0"/>
              <a:t>现在</a:t>
            </a:r>
            <a:r>
              <a:rPr lang="en-US" altLang="zh-CN" b="1" dirty="0" smtClean="0"/>
              <a:t>Exam</a:t>
            </a:r>
            <a:r>
              <a:rPr lang="zh-CN" altLang="en-US" b="1" dirty="0" smtClean="0"/>
              <a:t>类要负责</a:t>
            </a:r>
            <a:endParaRPr lang="en-US" altLang="zh-CN" b="1" dirty="0" smtClean="0"/>
          </a:p>
          <a:p>
            <a:pPr lvl="1"/>
            <a:r>
              <a:rPr lang="zh-CN" altLang="en-US" b="1" dirty="0" smtClean="0"/>
              <a:t>存储一组题目</a:t>
            </a:r>
            <a:r>
              <a:rPr lang="en-US" altLang="zh-CN" b="1" dirty="0" smtClean="0"/>
              <a:t>——</a:t>
            </a:r>
            <a:r>
              <a:rPr lang="zh-CN" altLang="en-US" b="1" dirty="0" smtClean="0"/>
              <a:t>涉及到采用何种结构存储（数组、链表</a:t>
            </a:r>
            <a:r>
              <a:rPr lang="en-US" altLang="zh-CN" b="1" dirty="0" smtClean="0"/>
              <a:t>……</a:t>
            </a:r>
            <a:r>
              <a:rPr lang="zh-CN" altLang="en-US" b="1" dirty="0" smtClean="0"/>
              <a:t>）</a:t>
            </a:r>
            <a:endParaRPr lang="en-US" altLang="zh-CN" b="1" dirty="0" smtClean="0"/>
          </a:p>
          <a:p>
            <a:pPr lvl="1"/>
            <a:r>
              <a:rPr lang="zh-CN" altLang="en-US" b="1" dirty="0" smtClean="0"/>
              <a:t>显示题目并作答</a:t>
            </a:r>
            <a:r>
              <a:rPr lang="en-US" altLang="zh-CN" b="1" dirty="0" smtClean="0"/>
              <a:t>——</a:t>
            </a:r>
            <a:r>
              <a:rPr lang="zh-CN" altLang="en-US" b="1" dirty="0" smtClean="0"/>
              <a:t>涉及到题目的遍历、如何显示题目、何时给出正确答案与成绩、是否需要限时等等</a:t>
            </a:r>
            <a:endParaRPr lang="en-US" altLang="zh-CN" b="1" dirty="0" smtClean="0"/>
          </a:p>
          <a:p>
            <a:r>
              <a:rPr lang="zh-CN" altLang="en-US" b="1" dirty="0" smtClean="0"/>
              <a:t>需要将其分解成为两个类</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a:t>
            </a:r>
            <a:r>
              <a:rPr lang="en-US" altLang="zh-CN" dirty="0" smtClean="0"/>
              <a:t>Exam</a:t>
            </a:r>
            <a:r>
              <a:rPr lang="zh-CN" altLang="en-US" dirty="0" smtClean="0"/>
              <a:t>类后的类图</a:t>
            </a:r>
            <a:endParaRPr lang="zh-CN" altLang="en-US" dirty="0"/>
          </a:p>
        </p:txBody>
      </p:sp>
      <p:sp>
        <p:nvSpPr>
          <p:cNvPr id="3" name="内容占位符 2"/>
          <p:cNvSpPr>
            <a:spLocks noGrp="1"/>
          </p:cNvSpPr>
          <p:nvPr>
            <p:ph idx="1"/>
          </p:nvPr>
        </p:nvSpPr>
        <p:spPr>
          <a:xfrm>
            <a:off x="827088" y="4005064"/>
            <a:ext cx="7921625" cy="2376686"/>
          </a:xfrm>
        </p:spPr>
        <p:txBody>
          <a:bodyPr/>
          <a:lstStyle/>
          <a:p>
            <a:r>
              <a:rPr lang="en-US" altLang="zh-CN" b="1" dirty="0" smtClean="0"/>
              <a:t>Collection</a:t>
            </a:r>
            <a:r>
              <a:rPr lang="zh-CN" altLang="en-US" b="1" dirty="0" smtClean="0"/>
              <a:t>负责存储题目</a:t>
            </a:r>
            <a:endParaRPr lang="en-US" altLang="zh-CN" b="1" dirty="0" smtClean="0"/>
          </a:p>
          <a:p>
            <a:r>
              <a:rPr lang="en-US" altLang="zh-CN" b="1" dirty="0" smtClean="0"/>
              <a:t>Exam</a:t>
            </a:r>
            <a:r>
              <a:rPr lang="zh-CN" altLang="en-US" b="1" dirty="0" smtClean="0"/>
              <a:t>负责题目的作答、正确答案和成绩的显示等等</a:t>
            </a:r>
            <a:endParaRPr lang="zh-CN" altLang="en-US" b="1" dirty="0"/>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lum bright="-31000"/>
          </a:blip>
          <a:srcRect/>
          <a:stretch>
            <a:fillRect/>
          </a:stretch>
        </p:blipFill>
        <p:spPr bwMode="auto">
          <a:xfrm>
            <a:off x="179512" y="1196752"/>
            <a:ext cx="8749651" cy="252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接口（抽象类）设计</a:t>
            </a:r>
            <a:endParaRPr lang="zh-CN" altLang="en-US" dirty="0"/>
          </a:p>
        </p:txBody>
      </p:sp>
      <p:sp>
        <p:nvSpPr>
          <p:cNvPr id="3" name="内容占位符 2"/>
          <p:cNvSpPr>
            <a:spLocks noGrp="1"/>
          </p:cNvSpPr>
          <p:nvPr>
            <p:ph idx="1"/>
          </p:nvPr>
        </p:nvSpPr>
        <p:spPr/>
        <p:txBody>
          <a:bodyPr/>
          <a:lstStyle/>
          <a:p>
            <a:r>
              <a:rPr lang="zh-CN" altLang="en-US" b="1" dirty="0" smtClean="0"/>
              <a:t>接口设计阶段，只考虑类需要实现哪些功能，不考虑如何实现</a:t>
            </a:r>
            <a:endParaRPr lang="en-US" altLang="zh-CN" b="1" dirty="0" smtClean="0"/>
          </a:p>
          <a:p>
            <a:r>
              <a:rPr lang="zh-CN" altLang="en-US" b="1" dirty="0" smtClean="0"/>
              <a:t>首先是</a:t>
            </a:r>
            <a:r>
              <a:rPr lang="en-US" altLang="zh-CN" b="1" dirty="0" smtClean="0"/>
              <a:t>Question</a:t>
            </a:r>
            <a:r>
              <a:rPr lang="zh-CN" altLang="en-US" b="1" dirty="0" smtClean="0"/>
              <a:t>类</a:t>
            </a:r>
            <a:endParaRPr lang="en-US" altLang="zh-CN" b="1" dirty="0" smtClean="0"/>
          </a:p>
          <a:p>
            <a:pPr lvl="1"/>
            <a:r>
              <a:rPr lang="en-US" altLang="zh-CN" b="1" dirty="0" smtClean="0"/>
              <a:t>Question</a:t>
            </a:r>
            <a:r>
              <a:rPr lang="zh-CN" altLang="en-US" b="1" dirty="0" smtClean="0"/>
              <a:t>当然要被</a:t>
            </a:r>
            <a:r>
              <a:rPr lang="en-US" altLang="zh-CN" b="1" dirty="0" smtClean="0"/>
              <a:t/>
            </a:r>
            <a:br>
              <a:rPr lang="en-US" altLang="zh-CN" b="1" dirty="0" smtClean="0"/>
            </a:br>
            <a:r>
              <a:rPr lang="en-US" altLang="zh-CN" b="1" dirty="0" smtClean="0"/>
              <a:t>answer</a:t>
            </a:r>
            <a:r>
              <a:rPr lang="zh-CN" altLang="en-US" b="1" dirty="0" smtClean="0"/>
              <a:t>了</a:t>
            </a:r>
            <a:endParaRPr lang="en-US" altLang="zh-CN" b="1" dirty="0" smtClean="0"/>
          </a:p>
          <a:p>
            <a:pPr lvl="1"/>
            <a:r>
              <a:rPr lang="en-US" altLang="zh-CN" b="1" dirty="0" smtClean="0"/>
              <a:t>Answer</a:t>
            </a:r>
            <a:r>
              <a:rPr lang="zh-CN" altLang="en-US" b="1" dirty="0" smtClean="0"/>
              <a:t>之后要知道</a:t>
            </a:r>
            <a:r>
              <a:rPr lang="en-US" altLang="zh-CN" b="1" dirty="0" smtClean="0"/>
              <a:t/>
            </a:r>
            <a:br>
              <a:rPr lang="en-US" altLang="zh-CN" b="1" dirty="0" smtClean="0"/>
            </a:br>
            <a:r>
              <a:rPr lang="zh-CN" altLang="en-US" b="1" dirty="0" smtClean="0"/>
              <a:t>得分</a:t>
            </a:r>
            <a:endParaRPr lang="en-US" altLang="zh-CN" b="1" dirty="0" smtClean="0"/>
          </a:p>
          <a:p>
            <a:pPr lvl="1"/>
            <a:r>
              <a:rPr lang="zh-CN" altLang="en-US" b="1" dirty="0" smtClean="0"/>
              <a:t>还要能够显示正确</a:t>
            </a:r>
            <a:r>
              <a:rPr lang="en-US" altLang="zh-CN" b="1" dirty="0" smtClean="0"/>
              <a:t/>
            </a:r>
            <a:br>
              <a:rPr lang="en-US" altLang="zh-CN" b="1" dirty="0" smtClean="0"/>
            </a:br>
            <a:r>
              <a:rPr lang="zh-CN" altLang="en-US" b="1" dirty="0" smtClean="0"/>
              <a:t>答案</a:t>
            </a:r>
            <a:endParaRPr lang="en-US" altLang="zh-CN" b="1" dirty="0" smtClean="0"/>
          </a:p>
        </p:txBody>
      </p:sp>
      <p:sp>
        <p:nvSpPr>
          <p:cNvPr id="5" name="TextBox 4"/>
          <p:cNvSpPr txBox="1"/>
          <p:nvPr/>
        </p:nvSpPr>
        <p:spPr>
          <a:xfrm>
            <a:off x="4499992" y="1628800"/>
            <a:ext cx="417646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Question {</a:t>
            </a:r>
          </a:p>
          <a:p>
            <a:r>
              <a:rPr lang="en-US" altLang="zh-CN" b="1" dirty="0" smtClean="0"/>
              <a:t>public:</a:t>
            </a:r>
          </a:p>
          <a:p>
            <a:r>
              <a:rPr lang="en-US" altLang="zh-CN" b="1" dirty="0" smtClean="0"/>
              <a:t>  Question(</a:t>
            </a:r>
            <a:r>
              <a:rPr lang="en-US" altLang="zh-CN" b="1" dirty="0" err="1" smtClean="0"/>
              <a:t>int</a:t>
            </a:r>
            <a:r>
              <a:rPr lang="en-US" altLang="zh-CN" b="1" dirty="0" smtClean="0"/>
              <a:t> s) : </a:t>
            </a:r>
            <a:r>
              <a:rPr lang="en-US" altLang="zh-CN" b="1" dirty="0" err="1" smtClean="0"/>
              <a:t>maxScore</a:t>
            </a:r>
            <a:r>
              <a:rPr lang="en-US" altLang="zh-CN" b="1" dirty="0" smtClean="0"/>
              <a:t>(s), score(0) { }</a:t>
            </a:r>
          </a:p>
          <a:p>
            <a:r>
              <a:rPr lang="en-US" altLang="zh-CN" b="1" dirty="0" smtClean="0"/>
              <a:t>  virtual ~Question( ) { }</a:t>
            </a:r>
          </a:p>
          <a:p>
            <a:endParaRPr lang="en-US" altLang="zh-CN" b="1" dirty="0" smtClean="0"/>
          </a:p>
          <a:p>
            <a:r>
              <a:rPr lang="en-US" altLang="zh-CN" b="1" dirty="0" smtClean="0"/>
              <a:t>  virtual void answer( ) = 0;</a:t>
            </a:r>
          </a:p>
          <a:p>
            <a:r>
              <a:rPr lang="en-US" altLang="zh-CN" b="1" dirty="0" smtClean="0"/>
              <a:t>  virtual </a:t>
            </a:r>
            <a:r>
              <a:rPr lang="en-US" altLang="zh-CN" b="1" dirty="0" err="1" smtClean="0"/>
              <a:t>int</a:t>
            </a:r>
            <a:r>
              <a:rPr lang="en-US" altLang="zh-CN" b="1" dirty="0" smtClean="0"/>
              <a:t> </a:t>
            </a:r>
            <a:r>
              <a:rPr lang="en-US" altLang="zh-CN" b="1" dirty="0" err="1" smtClean="0"/>
              <a:t>getScore</a:t>
            </a:r>
            <a:r>
              <a:rPr lang="en-US" altLang="zh-CN" b="1" dirty="0" smtClean="0"/>
              <a:t>( ) = 0;</a:t>
            </a:r>
          </a:p>
          <a:p>
            <a:r>
              <a:rPr lang="en-US" altLang="zh-CN" b="1" dirty="0" smtClean="0"/>
              <a:t>  virtual void </a:t>
            </a:r>
            <a:r>
              <a:rPr lang="en-US" altLang="zh-CN" b="1" dirty="0" err="1" smtClean="0"/>
              <a:t>showAnswer</a:t>
            </a:r>
            <a:r>
              <a:rPr lang="en-US" altLang="zh-CN" b="1" dirty="0" smtClean="0"/>
              <a:t>( ) = 0;</a:t>
            </a:r>
          </a:p>
          <a:p>
            <a:r>
              <a:rPr lang="en-US" altLang="zh-CN" b="1" dirty="0" smtClean="0"/>
              <a:t>  </a:t>
            </a:r>
          </a:p>
          <a:p>
            <a:r>
              <a:rPr lang="en-US" altLang="zh-CN" b="1" dirty="0" smtClean="0"/>
              <a:t>protected:</a:t>
            </a:r>
          </a:p>
          <a:p>
            <a:r>
              <a:rPr lang="en-US" altLang="zh-CN" b="1" dirty="0" smtClean="0"/>
              <a:t>  </a:t>
            </a:r>
            <a:r>
              <a:rPr lang="en-US" altLang="zh-CN" b="1" dirty="0" err="1" smtClean="0"/>
              <a:t>int</a:t>
            </a:r>
            <a:r>
              <a:rPr lang="en-US" altLang="zh-CN" b="1" dirty="0" smtClean="0"/>
              <a:t> </a:t>
            </a:r>
            <a:r>
              <a:rPr lang="en-US" altLang="zh-CN" b="1" dirty="0" err="1" smtClean="0"/>
              <a:t>maxScore</a:t>
            </a:r>
            <a:r>
              <a:rPr lang="en-US" altLang="zh-CN" b="1" dirty="0" smtClean="0"/>
              <a:t>, score;</a:t>
            </a:r>
          </a:p>
          <a:p>
            <a:r>
              <a:rPr lang="en-US" altLang="zh-CN"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tsinghua-template-purple-theme2">
  <a:themeElements>
    <a:clrScheme name="TH-1">
      <a:dk1>
        <a:srgbClr val="000000"/>
      </a:dk1>
      <a:lt1>
        <a:srgbClr val="FFFFFF"/>
      </a:lt1>
      <a:dk2>
        <a:srgbClr val="000000"/>
      </a:dk2>
      <a:lt2>
        <a:srgbClr val="808080"/>
      </a:lt2>
      <a:accent1>
        <a:srgbClr val="BBE0E3"/>
      </a:accent1>
      <a:accent2>
        <a:srgbClr val="905C9A"/>
      </a:accent2>
      <a:accent3>
        <a:srgbClr val="FFFFFF"/>
      </a:accent3>
      <a:accent4>
        <a:srgbClr val="000000"/>
      </a:accent4>
      <a:accent5>
        <a:srgbClr val="793A89"/>
      </a:accent5>
      <a:accent6>
        <a:srgbClr val="2D2D8A"/>
      </a:accent6>
      <a:hlink>
        <a:srgbClr val="009999"/>
      </a:hlink>
      <a:folHlink>
        <a:srgbClr val="99CC00"/>
      </a:folHlink>
    </a:clrScheme>
    <a:fontScheme name="tsinghua-template-purple-theme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inghua-template-purple-them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singhua-template-purple-them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singhua-template-purple-them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singhua-template-purple-them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singhua-template-purple-them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singhua-template-purple-them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singhua-template-purple-them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singhua-template-purple-them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singhua-template-purple-them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singhua-template-purple-them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singhua-template-purple-them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singhua-template-purple-them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3199</TotalTime>
  <Words>3871</Words>
  <Application>Microsoft Office PowerPoint</Application>
  <PresentationFormat>全屏显示(4:3)</PresentationFormat>
  <Paragraphs>670</Paragraphs>
  <Slides>61</Slides>
  <Notes>59</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tsinghua-template-purple-theme2</vt:lpstr>
      <vt:lpstr>三探设计模式</vt:lpstr>
      <vt:lpstr>上节课……</vt:lpstr>
      <vt:lpstr>四则运算练习</vt:lpstr>
      <vt:lpstr>需求</vt:lpstr>
      <vt:lpstr>类结构设计</vt:lpstr>
      <vt:lpstr>类图</vt:lpstr>
      <vt:lpstr>Exam类的分解</vt:lpstr>
      <vt:lpstr>分解Exam类后的类图</vt:lpstr>
      <vt:lpstr>接口（抽象类）设计</vt:lpstr>
      <vt:lpstr>Exam类</vt:lpstr>
      <vt:lpstr>Collection类</vt:lpstr>
      <vt:lpstr>Iterator：迭代器模式</vt:lpstr>
      <vt:lpstr>Iterator类图</vt:lpstr>
      <vt:lpstr>Iterator模式中的四个角色</vt:lpstr>
      <vt:lpstr>回到我们的程序</vt:lpstr>
      <vt:lpstr>使用Iterator</vt:lpstr>
      <vt:lpstr>实现Collection</vt:lpstr>
      <vt:lpstr>ArrayCollection</vt:lpstr>
      <vt:lpstr>ArrayIterator</vt:lpstr>
      <vt:lpstr>LinkedListCollection</vt:lpstr>
      <vt:lpstr>LinkedListCollection</vt:lpstr>
      <vt:lpstr>LinkedListCollection</vt:lpstr>
      <vt:lpstr>LinkedListIterator</vt:lpstr>
      <vt:lpstr>使用Iterator</vt:lpstr>
      <vt:lpstr>总结一下Iterator模式</vt:lpstr>
      <vt:lpstr>Exam的实现</vt:lpstr>
      <vt:lpstr>Exam的实现类们</vt:lpstr>
      <vt:lpstr>Practice</vt:lpstr>
      <vt:lpstr>Test</vt:lpstr>
      <vt:lpstr>实现Question类</vt:lpstr>
      <vt:lpstr>回顾一下</vt:lpstr>
      <vt:lpstr>我们的main()函数</vt:lpstr>
      <vt:lpstr>创建实体</vt:lpstr>
      <vt:lpstr>QuestionFactory</vt:lpstr>
      <vt:lpstr>QuestionFactory的实现</vt:lpstr>
      <vt:lpstr>创建Collection</vt:lpstr>
      <vt:lpstr>创建Collections(1)</vt:lpstr>
      <vt:lpstr>创建Collections(2)</vt:lpstr>
      <vt:lpstr>创建Exam</vt:lpstr>
      <vt:lpstr>代码</vt:lpstr>
      <vt:lpstr>使用这些Factory生成Exam</vt:lpstr>
      <vt:lpstr>最后组装我们的程序</vt:lpstr>
      <vt:lpstr>运行测试</vt:lpstr>
      <vt:lpstr>如何扩展</vt:lpstr>
      <vt:lpstr>整个设计过程的主要步骤</vt:lpstr>
      <vt:lpstr>注意</vt:lpstr>
      <vt:lpstr>针对接口设计与编程</vt:lpstr>
      <vt:lpstr>为什么要面向接口</vt:lpstr>
      <vt:lpstr>单一责任原则</vt:lpstr>
      <vt:lpstr>设计模式的使用</vt:lpstr>
      <vt:lpstr>性能测试系统的设计</vt:lpstr>
      <vt:lpstr>第一步：需求分析</vt:lpstr>
      <vt:lpstr>二/三步：分解功能，确定抽象类及接口</vt:lpstr>
      <vt:lpstr>第四步：确定使用的设计模式</vt:lpstr>
      <vt:lpstr>模板方法下的PerformanceTest</vt:lpstr>
      <vt:lpstr>策略模式的引入</vt:lpstr>
      <vt:lpstr>第五步：实现代码(1)</vt:lpstr>
      <vt:lpstr>实现代码(2)</vt:lpstr>
      <vt:lpstr>实现代码(3)</vt:lpstr>
      <vt:lpstr>第六步：组装</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Huang Zhen-Chun</dc:creator>
  <cp:lastModifiedBy>Huang Zhen-chun</cp:lastModifiedBy>
  <cp:revision>450</cp:revision>
  <dcterms:created xsi:type="dcterms:W3CDTF">2012-02-21T02:59:35Z</dcterms:created>
  <dcterms:modified xsi:type="dcterms:W3CDTF">2012-04-23T02:55:51Z</dcterms:modified>
</cp:coreProperties>
</file>