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351" r:id="rId3"/>
    <p:sldId id="474" r:id="rId4"/>
    <p:sldId id="541" r:id="rId5"/>
    <p:sldId id="542" r:id="rId6"/>
    <p:sldId id="543" r:id="rId7"/>
    <p:sldId id="545" r:id="rId8"/>
    <p:sldId id="551" r:id="rId9"/>
    <p:sldId id="576" r:id="rId10"/>
    <p:sldId id="546" r:id="rId11"/>
    <p:sldId id="547" r:id="rId12"/>
    <p:sldId id="577" r:id="rId13"/>
    <p:sldId id="549" r:id="rId14"/>
    <p:sldId id="550" r:id="rId15"/>
    <p:sldId id="548" r:id="rId16"/>
    <p:sldId id="552" r:id="rId17"/>
    <p:sldId id="553" r:id="rId18"/>
    <p:sldId id="554" r:id="rId19"/>
    <p:sldId id="558" r:id="rId20"/>
    <p:sldId id="555" r:id="rId21"/>
    <p:sldId id="557" r:id="rId22"/>
    <p:sldId id="578" r:id="rId23"/>
    <p:sldId id="559" r:id="rId24"/>
    <p:sldId id="579" r:id="rId25"/>
    <p:sldId id="560" r:id="rId26"/>
    <p:sldId id="569" r:id="rId27"/>
    <p:sldId id="561" r:id="rId28"/>
    <p:sldId id="562" r:id="rId29"/>
    <p:sldId id="563" r:id="rId30"/>
    <p:sldId id="564" r:id="rId31"/>
    <p:sldId id="565" r:id="rId32"/>
    <p:sldId id="566" r:id="rId33"/>
    <p:sldId id="567" r:id="rId34"/>
    <p:sldId id="568" r:id="rId35"/>
    <p:sldId id="570" r:id="rId36"/>
    <p:sldId id="571" r:id="rId37"/>
    <p:sldId id="572" r:id="rId38"/>
    <p:sldId id="573" r:id="rId39"/>
    <p:sldId id="574" r:id="rId40"/>
    <p:sldId id="575" r:id="rId41"/>
    <p:sldId id="580" r:id="rId42"/>
    <p:sldId id="586" r:id="rId43"/>
    <p:sldId id="581" r:id="rId44"/>
    <p:sldId id="582" r:id="rId45"/>
    <p:sldId id="583" r:id="rId46"/>
    <p:sldId id="584" r:id="rId47"/>
    <p:sldId id="587" r:id="rId48"/>
    <p:sldId id="588" r:id="rId49"/>
    <p:sldId id="589" r:id="rId50"/>
    <p:sldId id="590" r:id="rId51"/>
    <p:sldId id="460"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81242" autoAdjust="0"/>
  </p:normalViewPr>
  <p:slideViewPr>
    <p:cSldViewPr>
      <p:cViewPr varScale="1">
        <p:scale>
          <a:sx n="85" d="100"/>
          <a:sy n="85" d="100"/>
        </p:scale>
        <p:origin x="-165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7838B-1EB7-4A65-BD46-E5D85102BBBC}" type="datetimeFigureOut">
              <a:rPr lang="zh-CN" altLang="en-US" smtClean="0"/>
              <a:pPr/>
              <a:t>2012-05-06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A8243-D2DF-457D-9ED9-3571299B64CB}" type="slidenum">
              <a:rPr lang="zh-CN" altLang="en-US" smtClean="0"/>
              <a:pPr/>
              <a:t>‹#›</a:t>
            </a:fld>
            <a:endParaRPr lang="zh-CN" altLang="en-US"/>
          </a:p>
        </p:txBody>
      </p:sp>
    </p:spTree>
    <p:extLst>
      <p:ext uri="{BB962C8B-B14F-4D97-AF65-F5344CB8AC3E}">
        <p14:creationId xmlns:p14="http://schemas.microsoft.com/office/powerpoint/2010/main" xmlns="" val="267984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C3B2E0-6375-4A7F-A1D1-26A45A5DA924}"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注意，代码不保证能运行，大部分是伪代码，用来说明如何设计。</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15</a:t>
            </a:fld>
            <a:endParaRPr lang="zh-CN" altLang="en-US"/>
          </a:p>
        </p:txBody>
      </p:sp>
    </p:spTree>
    <p:extLst>
      <p:ext uri="{BB962C8B-B14F-4D97-AF65-F5344CB8AC3E}">
        <p14:creationId xmlns:p14="http://schemas.microsoft.com/office/powerpoint/2010/main" xmlns="" val="3670871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19</a:t>
            </a:fld>
            <a:endParaRPr lang="zh-CN" altLang="en-US"/>
          </a:p>
        </p:txBody>
      </p:sp>
    </p:spTree>
    <p:extLst>
      <p:ext uri="{BB962C8B-B14F-4D97-AF65-F5344CB8AC3E}">
        <p14:creationId xmlns:p14="http://schemas.microsoft.com/office/powerpoint/2010/main" xmlns="" val="234888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注意！这里给出的只是原理，不是可以运行的实现！！！</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25</a:t>
            </a:fld>
            <a:endParaRPr lang="zh-CN" altLang="en-US"/>
          </a:p>
        </p:txBody>
      </p:sp>
    </p:spTree>
    <p:extLst>
      <p:ext uri="{BB962C8B-B14F-4D97-AF65-F5344CB8AC3E}">
        <p14:creationId xmlns:p14="http://schemas.microsoft.com/office/powerpoint/2010/main" xmlns="" val="2826349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注意！这里给出的只是原理，不是可以运行的实现！！！</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26</a:t>
            </a:fld>
            <a:endParaRPr lang="zh-CN" altLang="en-US"/>
          </a:p>
        </p:txBody>
      </p:sp>
    </p:spTree>
    <p:extLst>
      <p:ext uri="{BB962C8B-B14F-4D97-AF65-F5344CB8AC3E}">
        <p14:creationId xmlns:p14="http://schemas.microsoft.com/office/powerpoint/2010/main" xmlns="" val="2826349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典型的对象适配器</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针对接口编程要求我们的对象最好用创建型模式创建而不是直接</a:t>
            </a:r>
            <a:r>
              <a:rPr lang="en-US" altLang="zh-CN" dirty="0" smtClean="0"/>
              <a:t>new</a:t>
            </a:r>
          </a:p>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注意，这里的代码都是示例伪代码，不保证能够正确执行。</a:t>
            </a:r>
            <a:endParaRPr lang="en-US" altLang="zh-CN" dirty="0" smtClean="0"/>
          </a:p>
          <a:p>
            <a:r>
              <a:rPr lang="zh-CN" altLang="en-US" dirty="0" smtClean="0"/>
              <a:t>其具体实现涉及更多更复杂的</a:t>
            </a:r>
            <a:r>
              <a:rPr lang="zh-CN" altLang="en-US" dirty="0" smtClean="0"/>
              <a:t>技术，我们不细究这些技术的细节</a:t>
            </a:r>
            <a:r>
              <a:rPr lang="en-US" altLang="zh-CN" dirty="0" smtClean="0"/>
              <a:t>——</a:t>
            </a:r>
            <a:r>
              <a:rPr lang="zh-CN" altLang="en-US" dirty="0" smtClean="0"/>
              <a:t>将来我们会学到。</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这是我正在进行中的一个项目，只是那个项目是用</a:t>
            </a:r>
            <a:r>
              <a:rPr lang="en-US" altLang="zh-CN" dirty="0" smtClean="0"/>
              <a:t>Java</a:t>
            </a:r>
            <a:r>
              <a:rPr lang="zh-CN" altLang="en-US" dirty="0" smtClean="0"/>
              <a:t>来实现以满足跨平台的要求。这里使用这个项目来给同学们演示一下一个实际的项目是怎样被设计出来的。</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a:t>
            </a:fld>
            <a:endParaRPr lang="zh-CN" altLang="en-US"/>
          </a:p>
        </p:txBody>
      </p:sp>
    </p:spTree>
    <p:extLst>
      <p:ext uri="{BB962C8B-B14F-4D97-AF65-F5344CB8AC3E}">
        <p14:creationId xmlns:p14="http://schemas.microsoft.com/office/powerpoint/2010/main" xmlns="" val="10049813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代码仅作说明用，不保证能够编译运行</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由于问题的复杂，我们无法将所有的代码写在这里，所以大多数实现都使用伪代码来表达，请同学们注意！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6</a:t>
            </a:fld>
            <a:endParaRPr lang="zh-CN" altLang="en-US"/>
          </a:p>
        </p:txBody>
      </p:sp>
    </p:spTree>
    <p:extLst>
      <p:ext uri="{BB962C8B-B14F-4D97-AF65-F5344CB8AC3E}">
        <p14:creationId xmlns:p14="http://schemas.microsoft.com/office/powerpoint/2010/main" xmlns="" val="401323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DataSet</a:t>
            </a:r>
            <a:r>
              <a:rPr lang="zh-CN" altLang="en-US" dirty="0" smtClean="0"/>
              <a:t>和</a:t>
            </a:r>
            <a:r>
              <a:rPr lang="en-US" altLang="zh-CN" dirty="0" err="1" smtClean="0"/>
              <a:t>DataIterator</a:t>
            </a:r>
            <a:r>
              <a:rPr lang="zh-CN" altLang="en-US" dirty="0" smtClean="0"/>
              <a:t>的实现略，可以自行补上</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8</a:t>
            </a:fld>
            <a:endParaRPr lang="zh-CN" altLang="en-US"/>
          </a:p>
        </p:txBody>
      </p:sp>
    </p:spTree>
    <p:extLst>
      <p:ext uri="{BB962C8B-B14F-4D97-AF65-F5344CB8AC3E}">
        <p14:creationId xmlns:p14="http://schemas.microsoft.com/office/powerpoint/2010/main" xmlns="" val="1206318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tsinghua-ppt-template-First副本"/>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5588"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8" name="Rectangle 2"/>
          <p:cNvSpPr>
            <a:spLocks noGrp="1" noChangeArrowheads="1"/>
          </p:cNvSpPr>
          <p:nvPr>
            <p:ph type="ctrTitle"/>
          </p:nvPr>
        </p:nvSpPr>
        <p:spPr>
          <a:xfrm>
            <a:off x="2484438" y="2060575"/>
            <a:ext cx="6335712" cy="1368425"/>
          </a:xfrm>
        </p:spPr>
        <p:txBody>
          <a:bodyPr/>
          <a:lstStyle>
            <a:lvl1pPr>
              <a:defRPr sz="3600"/>
            </a:lvl1pPr>
          </a:lstStyle>
          <a:p>
            <a:r>
              <a:rPr lang="zh-CN" altLang="en-US" smtClean="0"/>
              <a:t>单击此处编辑母版标题样式</a:t>
            </a:r>
            <a:endParaRPr lang="en-US" altLang="zh-CN" dirty="0"/>
          </a:p>
        </p:txBody>
      </p:sp>
      <p:sp>
        <p:nvSpPr>
          <p:cNvPr id="4099" name="Rectangle 3"/>
          <p:cNvSpPr>
            <a:spLocks noGrp="1" noChangeArrowheads="1"/>
          </p:cNvSpPr>
          <p:nvPr>
            <p:ph type="subTitle" idx="1"/>
          </p:nvPr>
        </p:nvSpPr>
        <p:spPr>
          <a:xfrm>
            <a:off x="3132138" y="4292600"/>
            <a:ext cx="5688012" cy="1008063"/>
          </a:xfrm>
        </p:spPr>
        <p:txBody>
          <a:bodyPr/>
          <a:lstStyle>
            <a:lvl1pPr marL="0" indent="0" algn="ctr">
              <a:buFont typeface="Wingdings" pitchFamily="2" charset="2"/>
              <a:buNone/>
              <a:defRPr sz="2400"/>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xmlns="" val="201351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2012-05-06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311276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4875" y="0"/>
            <a:ext cx="1889125" cy="6381750"/>
          </a:xfrm>
        </p:spPr>
        <p:txBody>
          <a:bodyPr vert="eaVert"/>
          <a:lstStyle/>
          <a:p>
            <a:r>
              <a:rPr lang="zh-CN" altLang="en-US" smtClean="0"/>
              <a:t>单击此处编辑母版标题样式</a:t>
            </a:r>
            <a:endParaRPr lang="zh-CN" altLang="en-US" dirty="0"/>
          </a:p>
        </p:txBody>
      </p:sp>
      <p:sp>
        <p:nvSpPr>
          <p:cNvPr id="3" name="Vertical Text Placeholder 2"/>
          <p:cNvSpPr>
            <a:spLocks noGrp="1"/>
          </p:cNvSpPr>
          <p:nvPr>
            <p:ph type="body" orient="vert" idx="1"/>
          </p:nvPr>
        </p:nvSpPr>
        <p:spPr>
          <a:xfrm>
            <a:off x="827088" y="0"/>
            <a:ext cx="6275387" cy="6381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2012-05-06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203318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2012-05-06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36981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2012-05-06</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131694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Content Placeholder 2"/>
          <p:cNvSpPr>
            <a:spLocks noGrp="1"/>
          </p:cNvSpPr>
          <p:nvPr>
            <p:ph sz="half" idx="1"/>
          </p:nvPr>
        </p:nvSpPr>
        <p:spPr>
          <a:xfrm>
            <a:off x="827088" y="1125538"/>
            <a:ext cx="3884612"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half" idx="2"/>
          </p:nvPr>
        </p:nvSpPr>
        <p:spPr>
          <a:xfrm>
            <a:off x="4864100" y="1125538"/>
            <a:ext cx="3884613"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2012-05-06</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35409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99592" y="-99392"/>
            <a:ext cx="8229600" cy="1143000"/>
          </a:xfrm>
        </p:spPr>
        <p:txBody>
          <a:bodyPr/>
          <a:lstStyle>
            <a:lvl1pPr>
              <a:defRPr sz="3600"/>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2012-05-06</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190231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2012-05-06</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182328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2012-05-06</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214823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538758"/>
            <a:ext cx="3008313" cy="1162050"/>
          </a:xfrm>
        </p:spPr>
        <p:txBody>
          <a:bodyPr anchor="b"/>
          <a:lstStyle>
            <a:lvl1pPr algn="l">
              <a:defRPr sz="2000" b="1"/>
            </a:lvl1pPr>
          </a:lstStyle>
          <a:p>
            <a:r>
              <a:rPr lang="zh-CN" altLang="en-US" smtClean="0"/>
              <a:t>单击此处编辑母版标题样式</a:t>
            </a:r>
            <a:endParaRPr lang="zh-CN" alt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Placeholder 3"/>
          <p:cNvSpPr>
            <a:spLocks noGrp="1"/>
          </p:cNvSpPr>
          <p:nvPr>
            <p:ph type="body" sz="half" idx="2"/>
          </p:nvPr>
        </p:nvSpPr>
        <p:spPr>
          <a:xfrm>
            <a:off x="457200" y="1700808"/>
            <a:ext cx="3008313" cy="44253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2012-05-06</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399391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Picture Placeholder 2"/>
          <p:cNvSpPr>
            <a:spLocks noGrp="1"/>
          </p:cNvSpPr>
          <p:nvPr>
            <p:ph type="pic" idx="1"/>
          </p:nvPr>
        </p:nvSpPr>
        <p:spPr>
          <a:xfrm>
            <a:off x="1792288" y="908720"/>
            <a:ext cx="5486400" cy="38188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2012-05-06</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208620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tsinghua-ppt-template-bg3"/>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900113" y="-100013"/>
            <a:ext cx="8496300" cy="79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8" name="Rectangle 3"/>
          <p:cNvSpPr>
            <a:spLocks noGrp="1" noChangeArrowheads="1"/>
          </p:cNvSpPr>
          <p:nvPr>
            <p:ph type="body" idx="1"/>
          </p:nvPr>
        </p:nvSpPr>
        <p:spPr bwMode="auto">
          <a:xfrm>
            <a:off x="827088" y="1125538"/>
            <a:ext cx="7921625" cy="525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0" y="6538913"/>
            <a:ext cx="1727200"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ea typeface="+mn-ea"/>
              </a:defRPr>
            </a:lvl1pPr>
          </a:lstStyle>
          <a:p>
            <a:fld id="{B6C27AE8-31FA-4543-9CEE-98A26B6AB20F}" type="datetimeFigureOut">
              <a:rPr lang="zh-CN" altLang="en-US" smtClean="0"/>
              <a:pPr/>
              <a:t>2012-05-06</a:t>
            </a:fld>
            <a:endParaRPr lang="zh-CN" altLang="en-US"/>
          </a:p>
        </p:txBody>
      </p:sp>
      <p:sp>
        <p:nvSpPr>
          <p:cNvPr id="1029" name="Rectangle 5"/>
          <p:cNvSpPr>
            <a:spLocks noGrp="1" noChangeArrowheads="1"/>
          </p:cNvSpPr>
          <p:nvPr>
            <p:ph type="ftr" sz="quarter" idx="3"/>
          </p:nvPr>
        </p:nvSpPr>
        <p:spPr bwMode="auto">
          <a:xfrm>
            <a:off x="1785938" y="6526213"/>
            <a:ext cx="1800225"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defRPr>
            </a:lvl1pPr>
          </a:lstStyle>
          <a:p>
            <a:endParaRPr lang="zh-CN" altLang="en-US"/>
          </a:p>
        </p:txBody>
      </p:sp>
      <p:sp>
        <p:nvSpPr>
          <p:cNvPr id="1030" name="Rectangle 6"/>
          <p:cNvSpPr>
            <a:spLocks noGrp="1" noChangeArrowheads="1"/>
          </p:cNvSpPr>
          <p:nvPr>
            <p:ph type="sldNum" sz="quarter" idx="4"/>
          </p:nvPr>
        </p:nvSpPr>
        <p:spPr bwMode="auto">
          <a:xfrm>
            <a:off x="3857625" y="6518275"/>
            <a:ext cx="147637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latin typeface="+mn-lt"/>
                <a:ea typeface="+mn-ea"/>
              </a:defRPr>
            </a:lvl1pPr>
          </a:lstStyle>
          <a:p>
            <a:fld id="{4AE08CCC-BFC9-4B0B-B1DA-04CDC66CB2E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pitchFamily="34" charset="0"/>
          <a:ea typeface="宋体" pitchFamily="2" charset="-122"/>
        </a:defRPr>
      </a:lvl2pPr>
      <a:lvl3pPr algn="l" rtl="0" eaLnBrk="1" fontAlgn="base" hangingPunct="1">
        <a:spcBef>
          <a:spcPct val="0"/>
        </a:spcBef>
        <a:spcAft>
          <a:spcPct val="0"/>
        </a:spcAft>
        <a:defRPr sz="3200">
          <a:solidFill>
            <a:schemeClr val="tx2"/>
          </a:solidFill>
          <a:latin typeface="Arial" pitchFamily="34" charset="0"/>
          <a:ea typeface="宋体" pitchFamily="2" charset="-122"/>
        </a:defRPr>
      </a:lvl3pPr>
      <a:lvl4pPr algn="l" rtl="0" eaLnBrk="1" fontAlgn="base" hangingPunct="1">
        <a:spcBef>
          <a:spcPct val="0"/>
        </a:spcBef>
        <a:spcAft>
          <a:spcPct val="0"/>
        </a:spcAft>
        <a:defRPr sz="3200">
          <a:solidFill>
            <a:schemeClr val="tx2"/>
          </a:solidFill>
          <a:latin typeface="Arial" pitchFamily="34" charset="0"/>
          <a:ea typeface="宋体" pitchFamily="2" charset="-122"/>
        </a:defRPr>
      </a:lvl4pPr>
      <a:lvl5pPr algn="l" rtl="0" eaLnBrk="1" fontAlgn="base" hangingPunct="1">
        <a:spcBef>
          <a:spcPct val="0"/>
        </a:spcBef>
        <a:spcAft>
          <a:spcPct val="0"/>
        </a:spcAft>
        <a:defRPr sz="3200">
          <a:solidFill>
            <a:schemeClr val="tx2"/>
          </a:solidFill>
          <a:latin typeface="Arial" pitchFamily="34" charset="0"/>
          <a:ea typeface="宋体" pitchFamily="2" charset="-122"/>
        </a:defRPr>
      </a:lvl5pPr>
      <a:lvl6pPr marL="457200" algn="l" rtl="0" eaLnBrk="1" fontAlgn="base" hangingPunct="1">
        <a:spcBef>
          <a:spcPct val="0"/>
        </a:spcBef>
        <a:spcAft>
          <a:spcPct val="0"/>
        </a:spcAft>
        <a:defRPr sz="32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32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32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3200">
          <a:solidFill>
            <a:schemeClr val="tx2"/>
          </a:solidFill>
          <a:latin typeface="Arial" pitchFamily="34" charset="0"/>
          <a:ea typeface="宋体" pitchFamily="2" charset="-122"/>
        </a:defRPr>
      </a:lvl9pPr>
    </p:titleStyle>
    <p:bodyStyle>
      <a:lvl1pPr marL="342900" indent="-342900" algn="l" rtl="0" eaLnBrk="1" fontAlgn="base" hangingPunct="1">
        <a:lnSpc>
          <a:spcPct val="120000"/>
        </a:lnSpc>
        <a:spcBef>
          <a:spcPts val="600"/>
        </a:spcBef>
        <a:spcAft>
          <a:spcPct val="0"/>
        </a:spcAft>
        <a:buSzPct val="75000"/>
        <a:buFont typeface="Wingdings" pitchFamily="2" charset="2"/>
        <a:buBlip>
          <a:blip r:embed="rId14"/>
        </a:buBlip>
        <a:defRPr sz="2800">
          <a:solidFill>
            <a:schemeClr val="tx1"/>
          </a:solidFill>
          <a:latin typeface="+mn-lt"/>
          <a:ea typeface="+mn-ea"/>
          <a:cs typeface="+mn-cs"/>
        </a:defRPr>
      </a:lvl1pPr>
      <a:lvl2pPr marL="742950" indent="-285750" algn="l" rtl="0" eaLnBrk="1" fontAlgn="base" hangingPunct="1">
        <a:lnSpc>
          <a:spcPct val="120000"/>
        </a:lnSpc>
        <a:spcBef>
          <a:spcPts val="600"/>
        </a:spcBef>
        <a:spcAft>
          <a:spcPct val="0"/>
        </a:spcAft>
        <a:buSzPct val="75000"/>
        <a:buBlip>
          <a:blip r:embed="rId15"/>
        </a:buBlip>
        <a:defRPr sz="2400">
          <a:solidFill>
            <a:schemeClr val="tx1"/>
          </a:solidFill>
          <a:latin typeface="+mn-lt"/>
          <a:ea typeface="+mn-ea"/>
        </a:defRPr>
      </a:lvl2pPr>
      <a:lvl3pPr marL="1143000" indent="-228600" algn="l" rtl="0" eaLnBrk="1" fontAlgn="base" hangingPunct="1">
        <a:lnSpc>
          <a:spcPct val="120000"/>
        </a:lnSpc>
        <a:spcBef>
          <a:spcPts val="600"/>
        </a:spcBef>
        <a:spcAft>
          <a:spcPct val="0"/>
        </a:spcAft>
        <a:buSzPct val="75000"/>
        <a:buBlip>
          <a:blip r:embed="rId16"/>
        </a:buBlip>
        <a:defRPr sz="2000">
          <a:solidFill>
            <a:schemeClr val="tx1"/>
          </a:solidFill>
          <a:latin typeface="+mn-lt"/>
          <a:ea typeface="+mn-ea"/>
        </a:defRPr>
      </a:lvl3pPr>
      <a:lvl4pPr marL="1600200" indent="-228600" algn="l" rtl="0" eaLnBrk="1" fontAlgn="base" hangingPunct="1">
        <a:lnSpc>
          <a:spcPct val="120000"/>
        </a:lnSpc>
        <a:spcBef>
          <a:spcPts val="600"/>
        </a:spcBef>
        <a:spcAft>
          <a:spcPct val="0"/>
        </a:spcAft>
        <a:buSzPct val="75000"/>
        <a:buBlip>
          <a:blip r:embed="rId17"/>
        </a:buBlip>
        <a:defRPr sz="2000">
          <a:solidFill>
            <a:schemeClr val="tx1"/>
          </a:solidFill>
          <a:latin typeface="+mn-lt"/>
          <a:ea typeface="+mn-ea"/>
        </a:defRPr>
      </a:lvl4pPr>
      <a:lvl5pPr marL="2057400" indent="-228600" algn="l" rtl="0" eaLnBrk="1" fontAlgn="base" hangingPunct="1">
        <a:lnSpc>
          <a:spcPct val="120000"/>
        </a:lnSpc>
        <a:spcBef>
          <a:spcPts val="600"/>
        </a:spcBef>
        <a:spcAft>
          <a:spcPct val="0"/>
        </a:spcAft>
        <a:buSzPct val="75000"/>
        <a:buBlip>
          <a:blip r:embed="rId17"/>
        </a:buBlip>
        <a:defRPr sz="1600">
          <a:solidFill>
            <a:schemeClr val="tx1"/>
          </a:solidFill>
          <a:latin typeface="+mn-lt"/>
          <a:ea typeface="+mn-ea"/>
        </a:defRPr>
      </a:lvl5pPr>
      <a:lvl6pPr marL="25146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6pPr>
      <a:lvl7pPr marL="29718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7pPr>
      <a:lvl8pPr marL="34290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8pPr>
      <a:lvl9pPr marL="38862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84438" y="2060575"/>
            <a:ext cx="6659562" cy="1368425"/>
          </a:xfrm>
        </p:spPr>
        <p:txBody>
          <a:bodyPr/>
          <a:lstStyle/>
          <a:p>
            <a:r>
              <a:rPr lang="zh-CN" altLang="en-US" sz="5400" dirty="0" smtClean="0"/>
              <a:t>设计模式与设计应用</a:t>
            </a:r>
            <a:endParaRPr lang="zh-CN" altLang="en-US" sz="5400" dirty="0"/>
          </a:p>
        </p:txBody>
      </p:sp>
      <p:sp>
        <p:nvSpPr>
          <p:cNvPr id="3" name="副标题 2"/>
          <p:cNvSpPr>
            <a:spLocks noGrp="1"/>
          </p:cNvSpPr>
          <p:nvPr>
            <p:ph type="subTitle" idx="1"/>
          </p:nvPr>
        </p:nvSpPr>
        <p:spPr/>
        <p:txBody>
          <a:bodyPr/>
          <a:lstStyle/>
          <a:p>
            <a:r>
              <a:rPr lang="en-US" altLang="zh-CN" dirty="0" smtClean="0"/>
              <a:t>——</a:t>
            </a:r>
            <a:r>
              <a:rPr lang="zh-CN" altLang="en-US" dirty="0" smtClean="0"/>
              <a:t>程序设计进阶（十一）</a:t>
            </a:r>
            <a:endParaRPr lang="en-US" altLang="zh-CN" dirty="0" smtClean="0"/>
          </a:p>
          <a:p>
            <a:r>
              <a:rPr lang="zh-CN" altLang="en-US" dirty="0" smtClean="0"/>
              <a:t>清华大学计算机系  黄震春 徐明星</a:t>
            </a:r>
            <a:endParaRPr lang="en-US" altLang="zh-CN" dirty="0" smtClean="0"/>
          </a:p>
          <a:p>
            <a:r>
              <a:rPr lang="en-US" altLang="zh-CN" dirty="0" smtClean="0"/>
              <a:t>2012. 5.7</a:t>
            </a:r>
            <a:endParaRPr lang="zh-CN" altLang="en-US" dirty="0"/>
          </a:p>
        </p:txBody>
      </p:sp>
    </p:spTree>
    <p:extLst>
      <p:ext uri="{BB962C8B-B14F-4D97-AF65-F5344CB8AC3E}">
        <p14:creationId xmlns:p14="http://schemas.microsoft.com/office/powerpoint/2010/main" xmlns="" val="4210789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处理的定义</a:t>
            </a:r>
            <a:endParaRPr lang="zh-CN" altLang="en-US" dirty="0"/>
          </a:p>
        </p:txBody>
      </p:sp>
      <p:sp>
        <p:nvSpPr>
          <p:cNvPr id="3" name="内容占位符 2"/>
          <p:cNvSpPr>
            <a:spLocks noGrp="1"/>
          </p:cNvSpPr>
          <p:nvPr>
            <p:ph idx="1"/>
          </p:nvPr>
        </p:nvSpPr>
        <p:spPr/>
        <p:txBody>
          <a:bodyPr/>
          <a:lstStyle/>
          <a:p>
            <a:r>
              <a:rPr lang="zh-CN" altLang="en-US" b="1" dirty="0" smtClean="0"/>
              <a:t>用于处理的</a:t>
            </a:r>
            <a:r>
              <a:rPr lang="en-US" altLang="zh-CN" b="1" dirty="0" smtClean="0"/>
              <a:t>Executor</a:t>
            </a:r>
            <a:r>
              <a:rPr lang="zh-CN" altLang="en-US" b="1" dirty="0" smtClean="0"/>
              <a:t>应该至少有一个</a:t>
            </a:r>
            <a:r>
              <a:rPr lang="en-US" altLang="zh-CN" b="1" dirty="0" smtClean="0"/>
              <a:t>run()</a:t>
            </a:r>
            <a:r>
              <a:rPr lang="zh-CN" altLang="en-US" b="1" dirty="0" smtClean="0"/>
              <a:t>方法，用于处理数据，所以</a:t>
            </a:r>
            <a:endParaRPr lang="zh-CN" altLang="en-US" b="1" dirty="0"/>
          </a:p>
        </p:txBody>
      </p:sp>
      <p:sp>
        <p:nvSpPr>
          <p:cNvPr id="4" name="TextBox 3"/>
          <p:cNvSpPr txBox="1"/>
          <p:nvPr/>
        </p:nvSpPr>
        <p:spPr>
          <a:xfrm>
            <a:off x="1907704" y="2348880"/>
            <a:ext cx="5544616" cy="147732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Executor </a:t>
            </a:r>
          </a:p>
          <a:p>
            <a:r>
              <a:rPr lang="en-US" altLang="zh-CN" b="1" dirty="0" smtClean="0"/>
              <a:t>{</a:t>
            </a:r>
          </a:p>
          <a:p>
            <a:r>
              <a:rPr lang="en-US" altLang="zh-CN" b="1" dirty="0" smtClean="0"/>
              <a:t>public:</a:t>
            </a:r>
          </a:p>
          <a:p>
            <a:r>
              <a:rPr lang="en-US" altLang="zh-CN" b="1" dirty="0"/>
              <a:t> </a:t>
            </a:r>
            <a:r>
              <a:rPr lang="en-US" altLang="zh-CN" b="1" dirty="0" smtClean="0"/>
              <a:t> virtual Data* run(Data* data) = 0;</a:t>
            </a:r>
          </a:p>
          <a:p>
            <a:r>
              <a:rPr lang="en-US" altLang="zh-CN" b="1" dirty="0" smtClean="0"/>
              <a:t>};</a:t>
            </a:r>
          </a:p>
        </p:txBody>
      </p:sp>
    </p:spTree>
    <p:extLst>
      <p:ext uri="{BB962C8B-B14F-4D97-AF65-F5344CB8AC3E}">
        <p14:creationId xmlns:p14="http://schemas.microsoft.com/office/powerpoint/2010/main" xmlns="" val="2146291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Executor</a:t>
            </a:r>
            <a:r>
              <a:rPr lang="zh-CN" altLang="en-US" dirty="0" smtClean="0"/>
              <a:t>的建造</a:t>
            </a:r>
            <a:endParaRPr lang="zh-CN" altLang="en-US" dirty="0"/>
          </a:p>
        </p:txBody>
      </p:sp>
      <p:sp>
        <p:nvSpPr>
          <p:cNvPr id="3" name="内容占位符 2"/>
          <p:cNvSpPr>
            <a:spLocks noGrp="1"/>
          </p:cNvSpPr>
          <p:nvPr>
            <p:ph idx="1"/>
          </p:nvPr>
        </p:nvSpPr>
        <p:spPr/>
        <p:txBody>
          <a:bodyPr/>
          <a:lstStyle/>
          <a:p>
            <a:r>
              <a:rPr lang="zh-CN" altLang="en-US" b="1" dirty="0" smtClean="0"/>
              <a:t>根据“针对接口编程”原则，</a:t>
            </a:r>
            <a:r>
              <a:rPr lang="en-US" altLang="zh-CN" b="1" dirty="0" smtClean="0"/>
              <a:t>Executor</a:t>
            </a:r>
            <a:r>
              <a:rPr lang="zh-CN" altLang="en-US" b="1" dirty="0" smtClean="0"/>
              <a:t>应当通过创建型模式（如</a:t>
            </a:r>
            <a:r>
              <a:rPr lang="en-US" altLang="zh-CN" b="1" dirty="0" smtClean="0"/>
              <a:t>Factory Method</a:t>
            </a:r>
            <a:r>
              <a:rPr lang="zh-CN" altLang="en-US" b="1" dirty="0" smtClean="0"/>
              <a:t>）来建造，所以我们还要定义</a:t>
            </a:r>
            <a:r>
              <a:rPr lang="zh-CN" altLang="en-US" b="1" dirty="0"/>
              <a:t>建造</a:t>
            </a:r>
            <a:r>
              <a:rPr lang="en-US" altLang="zh-CN" b="1" dirty="0" smtClean="0"/>
              <a:t>Executor</a:t>
            </a:r>
            <a:r>
              <a:rPr lang="zh-CN" altLang="en-US" b="1" dirty="0" smtClean="0"/>
              <a:t>的工厂</a:t>
            </a:r>
            <a:endParaRPr lang="en-US" altLang="zh-CN" b="1" dirty="0" smtClean="0"/>
          </a:p>
          <a:p>
            <a:endParaRPr lang="en-US" altLang="zh-CN" b="1" dirty="0"/>
          </a:p>
          <a:p>
            <a:endParaRPr lang="en-US" altLang="zh-CN" b="1" dirty="0" smtClean="0"/>
          </a:p>
          <a:p>
            <a:endParaRPr lang="en-US" altLang="zh-CN" b="1" dirty="0"/>
          </a:p>
        </p:txBody>
      </p:sp>
      <p:sp>
        <p:nvSpPr>
          <p:cNvPr id="4" name="TextBox 3"/>
          <p:cNvSpPr txBox="1"/>
          <p:nvPr/>
        </p:nvSpPr>
        <p:spPr>
          <a:xfrm>
            <a:off x="1403648" y="2852936"/>
            <a:ext cx="6624736" cy="147732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ExecutorFactory</a:t>
            </a:r>
            <a:r>
              <a:rPr lang="en-US" altLang="zh-CN" b="1" dirty="0" smtClean="0"/>
              <a:t> </a:t>
            </a:r>
          </a:p>
          <a:p>
            <a:r>
              <a:rPr lang="en-US" altLang="zh-CN" b="1" dirty="0" smtClean="0"/>
              <a:t>{</a:t>
            </a:r>
          </a:p>
          <a:p>
            <a:r>
              <a:rPr lang="en-US" altLang="zh-CN" b="1" dirty="0" smtClean="0"/>
              <a:t>public:</a:t>
            </a:r>
          </a:p>
          <a:p>
            <a:r>
              <a:rPr lang="en-US" altLang="zh-CN" b="1" dirty="0"/>
              <a:t> </a:t>
            </a:r>
            <a:r>
              <a:rPr lang="en-US" altLang="zh-CN" b="1" dirty="0" smtClean="0"/>
              <a:t> virtual Executor* </a:t>
            </a:r>
            <a:r>
              <a:rPr lang="en-US" altLang="zh-CN" b="1" dirty="0" err="1" smtClean="0"/>
              <a:t>createExecutor</a:t>
            </a:r>
            <a:r>
              <a:rPr lang="en-US" altLang="zh-CN" b="1" dirty="0" smtClean="0"/>
              <a:t>(string </a:t>
            </a:r>
            <a:r>
              <a:rPr lang="en-US" altLang="zh-CN" b="1" dirty="0" err="1" smtClean="0"/>
              <a:t>param</a:t>
            </a:r>
            <a:r>
              <a:rPr lang="en-US" altLang="zh-CN" b="1" dirty="0" smtClean="0"/>
              <a:t>) = 0;</a:t>
            </a:r>
          </a:p>
          <a:p>
            <a:r>
              <a:rPr lang="en-US" altLang="zh-CN" b="1" dirty="0" smtClean="0"/>
              <a:t>};</a:t>
            </a:r>
          </a:p>
        </p:txBody>
      </p:sp>
    </p:spTree>
    <p:extLst>
      <p:ext uri="{BB962C8B-B14F-4D97-AF65-F5344CB8AC3E}">
        <p14:creationId xmlns:p14="http://schemas.microsoft.com/office/powerpoint/2010/main" xmlns="" val="1709006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工厂方法模式</a:t>
            </a:r>
            <a:endParaRPr lang="zh-CN" altLang="en-US" dirty="0"/>
          </a:p>
        </p:txBody>
      </p:sp>
      <p:sp>
        <p:nvSpPr>
          <p:cNvPr id="3" name="内容占位符 2"/>
          <p:cNvSpPr>
            <a:spLocks noGrp="1"/>
          </p:cNvSpPr>
          <p:nvPr>
            <p:ph idx="1"/>
          </p:nvPr>
        </p:nvSpPr>
        <p:spPr/>
        <p:txBody>
          <a:bodyPr/>
          <a:lstStyle/>
          <a:p>
            <a:r>
              <a:rPr lang="zh-CN" altLang="en-US" b="1" dirty="0" smtClean="0"/>
              <a:t>我们使用工厂方法模式创建</a:t>
            </a:r>
            <a:r>
              <a:rPr lang="en-US" altLang="zh-CN" b="1" dirty="0" smtClean="0"/>
              <a:t>Executor</a:t>
            </a:r>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从灵活性考虑，使用参数化的工厂方法</a:t>
            </a:r>
            <a:endParaRPr lang="zh-CN" altLang="en-US" b="1" dirty="0"/>
          </a:p>
        </p:txBody>
      </p:sp>
      <p:pic>
        <p:nvPicPr>
          <p:cNvPr id="4"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1874687"/>
            <a:ext cx="9144000" cy="421860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 Case</a:t>
            </a:r>
            <a:endParaRPr lang="zh-CN" altLang="en-US" dirty="0"/>
          </a:p>
        </p:txBody>
      </p:sp>
      <p:sp>
        <p:nvSpPr>
          <p:cNvPr id="3" name="内容占位符 2"/>
          <p:cNvSpPr>
            <a:spLocks noGrp="1"/>
          </p:cNvSpPr>
          <p:nvPr>
            <p:ph idx="1"/>
          </p:nvPr>
        </p:nvSpPr>
        <p:spPr/>
        <p:txBody>
          <a:bodyPr/>
          <a:lstStyle/>
          <a:p>
            <a:r>
              <a:rPr lang="zh-CN" altLang="en-US" b="1" dirty="0" smtClean="0"/>
              <a:t>我们针对</a:t>
            </a:r>
            <a:r>
              <a:rPr lang="en-US" altLang="zh-CN" b="1" dirty="0" smtClean="0"/>
              <a:t>Word Count</a:t>
            </a:r>
            <a:r>
              <a:rPr lang="zh-CN" altLang="en-US" b="1" dirty="0" smtClean="0"/>
              <a:t>问题，即对海量的文字数据进行单词的计数实现一个</a:t>
            </a:r>
            <a:r>
              <a:rPr lang="en-US" altLang="zh-CN" b="1" dirty="0" smtClean="0"/>
              <a:t>Test Case</a:t>
            </a:r>
          </a:p>
          <a:p>
            <a:r>
              <a:rPr lang="zh-CN" altLang="en-US" b="1" dirty="0" smtClean="0"/>
              <a:t>涉及两种数据：</a:t>
            </a:r>
            <a:r>
              <a:rPr lang="en-US" altLang="zh-CN" b="1" dirty="0" smtClean="0"/>
              <a:t>Text</a:t>
            </a:r>
            <a:r>
              <a:rPr lang="zh-CN" altLang="en-US" b="1" dirty="0" smtClean="0"/>
              <a:t>（被计数的文字）和</a:t>
            </a:r>
            <a:r>
              <a:rPr lang="en-US" altLang="zh-CN" b="1" dirty="0" smtClean="0"/>
              <a:t>Count</a:t>
            </a:r>
            <a:r>
              <a:rPr lang="zh-CN" altLang="en-US" b="1" dirty="0" smtClean="0"/>
              <a:t>（计数值），定义：</a:t>
            </a:r>
            <a:endParaRPr lang="zh-CN" altLang="en-US" b="1" dirty="0"/>
          </a:p>
        </p:txBody>
      </p:sp>
      <p:sp>
        <p:nvSpPr>
          <p:cNvPr id="4" name="TextBox 3"/>
          <p:cNvSpPr txBox="1"/>
          <p:nvPr/>
        </p:nvSpPr>
        <p:spPr>
          <a:xfrm>
            <a:off x="154370" y="3429000"/>
            <a:ext cx="4104456" cy="28623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TextData</a:t>
            </a:r>
            <a:r>
              <a:rPr lang="en-US" altLang="zh-CN" b="1" dirty="0" smtClean="0"/>
              <a:t> : public Data</a:t>
            </a:r>
          </a:p>
          <a:p>
            <a:r>
              <a:rPr lang="en-US" altLang="zh-CN" b="1" dirty="0" smtClean="0"/>
              <a:t>{</a:t>
            </a:r>
          </a:p>
          <a:p>
            <a:r>
              <a:rPr lang="en-US" altLang="zh-CN" b="1" dirty="0" smtClean="0"/>
              <a:t>public:</a:t>
            </a:r>
          </a:p>
          <a:p>
            <a:r>
              <a:rPr lang="en-US" altLang="zh-CN" b="1" dirty="0"/>
              <a:t> </a:t>
            </a:r>
            <a:r>
              <a:rPr lang="en-US" altLang="zh-CN" b="1" dirty="0" smtClean="0"/>
              <a:t> </a:t>
            </a:r>
            <a:r>
              <a:rPr lang="en-US" altLang="zh-CN" b="1" dirty="0" err="1" smtClean="0"/>
              <a:t>TextData</a:t>
            </a:r>
            <a:r>
              <a:rPr lang="en-US" altLang="zh-CN" b="1" dirty="0" smtClean="0"/>
              <a:t>(String t) : text(t) {}</a:t>
            </a:r>
          </a:p>
          <a:p>
            <a:r>
              <a:rPr lang="en-US" altLang="zh-CN" b="1" dirty="0"/>
              <a:t> </a:t>
            </a:r>
            <a:r>
              <a:rPr lang="en-US" altLang="zh-CN" b="1" dirty="0" smtClean="0"/>
              <a:t> string </a:t>
            </a:r>
            <a:r>
              <a:rPr lang="en-US" altLang="zh-CN" b="1" dirty="0" err="1" smtClean="0"/>
              <a:t>getText</a:t>
            </a:r>
            <a:r>
              <a:rPr lang="en-US" altLang="zh-CN" b="1" dirty="0" smtClean="0"/>
              <a:t>() {</a:t>
            </a:r>
          </a:p>
          <a:p>
            <a:r>
              <a:rPr lang="en-US" altLang="zh-CN" b="1" dirty="0"/>
              <a:t> </a:t>
            </a:r>
            <a:r>
              <a:rPr lang="en-US" altLang="zh-CN" b="1" dirty="0" smtClean="0"/>
              <a:t>   return text;</a:t>
            </a:r>
          </a:p>
          <a:p>
            <a:r>
              <a:rPr lang="en-US" altLang="zh-CN" b="1" dirty="0"/>
              <a:t> </a:t>
            </a:r>
            <a:r>
              <a:rPr lang="en-US" altLang="zh-CN" b="1" dirty="0" smtClean="0"/>
              <a:t> }</a:t>
            </a:r>
          </a:p>
          <a:p>
            <a:r>
              <a:rPr lang="en-US" altLang="zh-CN" b="1" dirty="0" smtClean="0"/>
              <a:t>private:</a:t>
            </a:r>
          </a:p>
          <a:p>
            <a:r>
              <a:rPr lang="en-US" altLang="zh-CN" b="1" dirty="0"/>
              <a:t> </a:t>
            </a:r>
            <a:r>
              <a:rPr lang="en-US" altLang="zh-CN" b="1" dirty="0" smtClean="0"/>
              <a:t> string text;</a:t>
            </a:r>
          </a:p>
          <a:p>
            <a:r>
              <a:rPr lang="en-US" altLang="zh-CN" b="1" dirty="0" smtClean="0"/>
              <a:t>};</a:t>
            </a:r>
          </a:p>
        </p:txBody>
      </p:sp>
      <p:sp>
        <p:nvSpPr>
          <p:cNvPr id="5" name="TextBox 4"/>
          <p:cNvSpPr txBox="1"/>
          <p:nvPr/>
        </p:nvSpPr>
        <p:spPr>
          <a:xfrm>
            <a:off x="4402842" y="3429000"/>
            <a:ext cx="4464496" cy="28623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CountData</a:t>
            </a:r>
            <a:r>
              <a:rPr lang="en-US" altLang="zh-CN" b="1" dirty="0" smtClean="0"/>
              <a:t> : public Data {</a:t>
            </a:r>
          </a:p>
          <a:p>
            <a:r>
              <a:rPr lang="en-US" altLang="zh-CN" b="1" dirty="0" smtClean="0"/>
              <a:t>public:</a:t>
            </a:r>
          </a:p>
          <a:p>
            <a:r>
              <a:rPr lang="en-US" altLang="zh-CN" b="1" dirty="0"/>
              <a:t> </a:t>
            </a:r>
            <a:r>
              <a:rPr lang="en-US" altLang="zh-CN" b="1" dirty="0" smtClean="0"/>
              <a:t> </a:t>
            </a:r>
            <a:r>
              <a:rPr lang="en-US" altLang="zh-CN" b="1" dirty="0" err="1" smtClean="0"/>
              <a:t>CountData</a:t>
            </a:r>
            <a:r>
              <a:rPr lang="en-US" altLang="zh-CN" b="1" dirty="0" smtClean="0"/>
              <a:t>() : count(0) {}</a:t>
            </a:r>
          </a:p>
          <a:p>
            <a:r>
              <a:rPr lang="en-US" altLang="zh-CN" b="1" dirty="0"/>
              <a:t> </a:t>
            </a:r>
            <a:r>
              <a:rPr lang="en-US" altLang="zh-CN" b="1" dirty="0" smtClean="0"/>
              <a:t> long </a:t>
            </a:r>
            <a:r>
              <a:rPr lang="en-US" altLang="zh-CN" b="1" dirty="0" err="1" smtClean="0"/>
              <a:t>getCount</a:t>
            </a:r>
            <a:r>
              <a:rPr lang="en-US" altLang="zh-CN" b="1" dirty="0" smtClean="0"/>
              <a:t>() {return count;}</a:t>
            </a:r>
          </a:p>
          <a:p>
            <a:r>
              <a:rPr lang="en-US" altLang="zh-CN" b="1" dirty="0"/>
              <a:t> </a:t>
            </a:r>
            <a:r>
              <a:rPr lang="en-US" altLang="zh-CN" b="1" dirty="0" smtClean="0"/>
              <a:t> void </a:t>
            </a:r>
            <a:r>
              <a:rPr lang="en-US" altLang="zh-CN" b="1" dirty="0" err="1" smtClean="0"/>
              <a:t>setCount</a:t>
            </a:r>
            <a:r>
              <a:rPr lang="en-US" altLang="zh-CN" b="1" dirty="0" smtClean="0"/>
              <a:t>(long c) {</a:t>
            </a:r>
          </a:p>
          <a:p>
            <a:r>
              <a:rPr lang="en-US" altLang="zh-CN" b="1" dirty="0"/>
              <a:t> </a:t>
            </a:r>
            <a:r>
              <a:rPr lang="en-US" altLang="zh-CN" b="1" dirty="0" smtClean="0"/>
              <a:t>   count = c;</a:t>
            </a:r>
          </a:p>
          <a:p>
            <a:r>
              <a:rPr lang="en-US" altLang="zh-CN" b="1" dirty="0"/>
              <a:t> </a:t>
            </a:r>
            <a:r>
              <a:rPr lang="en-US" altLang="zh-CN" b="1" dirty="0" smtClean="0"/>
              <a:t> }</a:t>
            </a:r>
          </a:p>
          <a:p>
            <a:r>
              <a:rPr lang="en-US" altLang="zh-CN" b="1" dirty="0" smtClean="0"/>
              <a:t>private:</a:t>
            </a:r>
          </a:p>
          <a:p>
            <a:r>
              <a:rPr lang="en-US" altLang="zh-CN" b="1" dirty="0"/>
              <a:t> </a:t>
            </a:r>
            <a:r>
              <a:rPr lang="en-US" altLang="zh-CN" b="1" dirty="0" smtClean="0"/>
              <a:t> long count;</a:t>
            </a:r>
          </a:p>
          <a:p>
            <a:r>
              <a:rPr lang="en-US" altLang="zh-CN" b="1" dirty="0" smtClean="0"/>
              <a:t>};</a:t>
            </a:r>
          </a:p>
        </p:txBody>
      </p:sp>
    </p:spTree>
    <p:extLst>
      <p:ext uri="{BB962C8B-B14F-4D97-AF65-F5344CB8AC3E}">
        <p14:creationId xmlns:p14="http://schemas.microsoft.com/office/powerpoint/2010/main" xmlns="" val="3517099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处理的实现</a:t>
            </a:r>
            <a:endParaRPr lang="zh-CN" altLang="en-US" dirty="0"/>
          </a:p>
        </p:txBody>
      </p:sp>
      <p:sp>
        <p:nvSpPr>
          <p:cNvPr id="3" name="内容占位符 2"/>
          <p:cNvSpPr>
            <a:spLocks noGrp="1"/>
          </p:cNvSpPr>
          <p:nvPr>
            <p:ph idx="1"/>
          </p:nvPr>
        </p:nvSpPr>
        <p:spPr/>
        <p:txBody>
          <a:bodyPr/>
          <a:lstStyle/>
          <a:p>
            <a:r>
              <a:rPr lang="zh-CN" altLang="en-US" b="1" dirty="0" smtClean="0"/>
              <a:t>对应的</a:t>
            </a:r>
            <a:r>
              <a:rPr lang="en-US" altLang="zh-CN" b="1" dirty="0" smtClean="0"/>
              <a:t>Executor</a:t>
            </a:r>
            <a:r>
              <a:rPr lang="zh-CN" altLang="en-US" b="1" dirty="0" smtClean="0"/>
              <a:t>和</a:t>
            </a:r>
            <a:r>
              <a:rPr lang="en-US" altLang="zh-CN" b="1" dirty="0" smtClean="0"/>
              <a:t>Factory</a:t>
            </a:r>
            <a:endParaRPr lang="zh-CN" altLang="en-US" b="1" dirty="0"/>
          </a:p>
        </p:txBody>
      </p:sp>
      <p:sp>
        <p:nvSpPr>
          <p:cNvPr id="4" name="TextBox 3"/>
          <p:cNvSpPr txBox="1"/>
          <p:nvPr/>
        </p:nvSpPr>
        <p:spPr>
          <a:xfrm>
            <a:off x="827584" y="1628800"/>
            <a:ext cx="7848872"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WordCountExecutor</a:t>
            </a:r>
            <a:r>
              <a:rPr lang="en-US" altLang="zh-CN" b="1" dirty="0" smtClean="0"/>
              <a:t> : public Executor {</a:t>
            </a:r>
          </a:p>
          <a:p>
            <a:r>
              <a:rPr lang="en-US" altLang="zh-CN" b="1" dirty="0" smtClean="0"/>
              <a:t>public:</a:t>
            </a:r>
          </a:p>
          <a:p>
            <a:r>
              <a:rPr lang="en-US" altLang="zh-CN" b="1" dirty="0"/>
              <a:t> </a:t>
            </a:r>
            <a:r>
              <a:rPr lang="en-US" altLang="zh-CN" b="1" dirty="0" smtClean="0"/>
              <a:t> Data* run(Data* data);</a:t>
            </a:r>
          </a:p>
          <a:p>
            <a:r>
              <a:rPr lang="en-US" altLang="zh-CN" b="1" dirty="0" smtClean="0"/>
              <a:t>};</a:t>
            </a:r>
          </a:p>
          <a:p>
            <a:endParaRPr lang="en-US" altLang="zh-CN" b="1" dirty="0" smtClean="0"/>
          </a:p>
          <a:p>
            <a:r>
              <a:rPr lang="en-US" altLang="zh-CN" b="1" dirty="0" smtClean="0"/>
              <a:t>class </a:t>
            </a:r>
            <a:r>
              <a:rPr lang="en-US" altLang="zh-CN" b="1" dirty="0" err="1" smtClean="0"/>
              <a:t>WordCountExecutorFactory</a:t>
            </a:r>
            <a:r>
              <a:rPr lang="en-US" altLang="zh-CN" b="1" dirty="0" smtClean="0"/>
              <a:t> : public </a:t>
            </a:r>
            <a:r>
              <a:rPr lang="en-US" altLang="zh-CN" b="1" dirty="0" err="1" smtClean="0"/>
              <a:t>ExecutorFactory</a:t>
            </a:r>
            <a:r>
              <a:rPr lang="en-US" altLang="zh-CN" b="1" dirty="0" smtClean="0"/>
              <a:t> {</a:t>
            </a:r>
          </a:p>
          <a:p>
            <a:r>
              <a:rPr lang="en-US" altLang="zh-CN" b="1" dirty="0" smtClean="0"/>
              <a:t>public: </a:t>
            </a:r>
          </a:p>
          <a:p>
            <a:r>
              <a:rPr lang="en-US" altLang="zh-CN" b="1" dirty="0" smtClean="0"/>
              <a:t>  Executor* </a:t>
            </a:r>
            <a:r>
              <a:rPr lang="en-US" altLang="zh-CN" b="1" dirty="0" err="1"/>
              <a:t>createExecutor</a:t>
            </a:r>
            <a:r>
              <a:rPr lang="en-US" altLang="zh-CN" b="1" dirty="0"/>
              <a:t>(string </a:t>
            </a:r>
            <a:r>
              <a:rPr lang="en-US" altLang="zh-CN" b="1" dirty="0" err="1"/>
              <a:t>param</a:t>
            </a:r>
            <a:r>
              <a:rPr lang="en-US" altLang="zh-CN" b="1" dirty="0" smtClean="0"/>
              <a:t>) {</a:t>
            </a:r>
          </a:p>
          <a:p>
            <a:r>
              <a:rPr lang="en-US" altLang="zh-CN" b="1" dirty="0"/>
              <a:t> </a:t>
            </a:r>
            <a:r>
              <a:rPr lang="en-US" altLang="zh-CN" b="1" dirty="0" smtClean="0"/>
              <a:t>   return new </a:t>
            </a:r>
            <a:r>
              <a:rPr lang="en-US" altLang="zh-CN" b="1" dirty="0" err="1" smtClean="0"/>
              <a:t>WordCountExecutor</a:t>
            </a:r>
            <a:r>
              <a:rPr lang="en-US" altLang="zh-CN" b="1" dirty="0" smtClean="0"/>
              <a:t>();</a:t>
            </a:r>
          </a:p>
          <a:p>
            <a:r>
              <a:rPr lang="en-US" altLang="zh-CN" b="1" dirty="0"/>
              <a:t> </a:t>
            </a:r>
            <a:r>
              <a:rPr lang="en-US" altLang="zh-CN" b="1" dirty="0" smtClean="0"/>
              <a:t> }</a:t>
            </a:r>
          </a:p>
          <a:p>
            <a:r>
              <a:rPr lang="en-US" altLang="zh-CN" b="1" dirty="0" smtClean="0"/>
              <a:t>};</a:t>
            </a:r>
          </a:p>
          <a:p>
            <a:endParaRPr lang="en-US" altLang="zh-CN" b="1" dirty="0"/>
          </a:p>
          <a:p>
            <a:r>
              <a:rPr lang="en-US" altLang="zh-CN" b="1" dirty="0" smtClean="0"/>
              <a:t>Data* </a:t>
            </a:r>
            <a:r>
              <a:rPr lang="en-US" altLang="zh-CN" b="1" dirty="0" err="1" smtClean="0"/>
              <a:t>WordCountExecutor</a:t>
            </a:r>
            <a:r>
              <a:rPr lang="en-US" altLang="zh-CN" b="1" dirty="0" smtClean="0"/>
              <a:t>::run(Data* data) {</a:t>
            </a:r>
          </a:p>
          <a:p>
            <a:r>
              <a:rPr lang="en-US" altLang="zh-CN" b="1" dirty="0"/>
              <a:t> </a:t>
            </a:r>
            <a:r>
              <a:rPr lang="en-US" altLang="zh-CN" b="1" dirty="0" smtClean="0"/>
              <a:t> </a:t>
            </a:r>
            <a:r>
              <a:rPr lang="en-US" altLang="zh-CN" b="1" dirty="0" err="1" smtClean="0"/>
              <a:t>CountData</a:t>
            </a:r>
            <a:r>
              <a:rPr lang="en-US" altLang="zh-CN" b="1" dirty="0" smtClean="0"/>
              <a:t>* ret = new </a:t>
            </a:r>
            <a:r>
              <a:rPr lang="en-US" altLang="zh-CN" b="1" dirty="0" err="1" smtClean="0"/>
              <a:t>CountData</a:t>
            </a:r>
            <a:r>
              <a:rPr lang="en-US" altLang="zh-CN" b="1" dirty="0" smtClean="0"/>
              <a:t>();</a:t>
            </a:r>
          </a:p>
          <a:p>
            <a:r>
              <a:rPr lang="en-US" altLang="zh-CN" b="1" dirty="0"/>
              <a:t> </a:t>
            </a:r>
            <a:r>
              <a:rPr lang="en-US" altLang="zh-CN" b="1" dirty="0" smtClean="0"/>
              <a:t> //do something to count the words in ‘data’</a:t>
            </a:r>
          </a:p>
          <a:p>
            <a:r>
              <a:rPr lang="en-US" altLang="zh-CN" b="1" dirty="0"/>
              <a:t> </a:t>
            </a:r>
            <a:r>
              <a:rPr lang="en-US" altLang="zh-CN" b="1" dirty="0" smtClean="0"/>
              <a:t> return ret;</a:t>
            </a:r>
          </a:p>
          <a:p>
            <a:r>
              <a:rPr lang="en-US" altLang="zh-CN" b="1" dirty="0"/>
              <a:t>}</a:t>
            </a:r>
            <a:endParaRPr lang="en-US" altLang="zh-CN" b="1" dirty="0" smtClean="0"/>
          </a:p>
        </p:txBody>
      </p:sp>
    </p:spTree>
    <p:extLst>
      <p:ext uri="{BB962C8B-B14F-4D97-AF65-F5344CB8AC3E}">
        <p14:creationId xmlns:p14="http://schemas.microsoft.com/office/powerpoint/2010/main" xmlns="" val="343427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a:t>
            </a:r>
            <a:r>
              <a:rPr lang="zh-CN" altLang="en-US" dirty="0" smtClean="0"/>
              <a:t>个版本</a:t>
            </a:r>
            <a:endParaRPr lang="zh-CN" altLang="en-US" dirty="0"/>
          </a:p>
        </p:txBody>
      </p:sp>
      <p:sp>
        <p:nvSpPr>
          <p:cNvPr id="3" name="内容占位符 2"/>
          <p:cNvSpPr>
            <a:spLocks noGrp="1"/>
          </p:cNvSpPr>
          <p:nvPr>
            <p:ph idx="1"/>
          </p:nvPr>
        </p:nvSpPr>
        <p:spPr/>
        <p:txBody>
          <a:bodyPr/>
          <a:lstStyle/>
          <a:p>
            <a:r>
              <a:rPr lang="zh-CN" altLang="en-US" b="1" dirty="0"/>
              <a:t>主程序</a:t>
            </a:r>
          </a:p>
        </p:txBody>
      </p:sp>
      <p:sp>
        <p:nvSpPr>
          <p:cNvPr id="4" name="TextBox 3"/>
          <p:cNvSpPr txBox="1"/>
          <p:nvPr/>
        </p:nvSpPr>
        <p:spPr>
          <a:xfrm>
            <a:off x="683568" y="1651506"/>
            <a:ext cx="8064896"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a:t>i</a:t>
            </a:r>
            <a:r>
              <a:rPr lang="en-US" altLang="zh-CN" b="1" dirty="0" err="1" smtClean="0"/>
              <a:t>nt</a:t>
            </a:r>
            <a:r>
              <a:rPr lang="en-US" altLang="zh-CN" b="1" dirty="0" smtClean="0"/>
              <a:t> main( )</a:t>
            </a:r>
          </a:p>
          <a:p>
            <a:r>
              <a:rPr lang="en-US" altLang="zh-CN" b="1" dirty="0" smtClean="0"/>
              <a:t>{</a:t>
            </a:r>
          </a:p>
          <a:p>
            <a:r>
              <a:rPr lang="en-US" altLang="zh-CN" b="1" dirty="0" smtClean="0"/>
              <a:t>  </a:t>
            </a:r>
            <a:r>
              <a:rPr lang="en-US" altLang="zh-CN" b="1" dirty="0" err="1" smtClean="0"/>
              <a:t>DataSet</a:t>
            </a:r>
            <a:r>
              <a:rPr lang="en-US" altLang="zh-CN" b="1" dirty="0" smtClean="0"/>
              <a:t>* </a:t>
            </a:r>
            <a:r>
              <a:rPr lang="en-US" altLang="zh-CN" b="1" dirty="0" err="1" smtClean="0"/>
              <a:t>dataSet</a:t>
            </a:r>
            <a:r>
              <a:rPr lang="en-US" altLang="zh-CN" b="1" dirty="0" smtClean="0"/>
              <a:t> = </a:t>
            </a:r>
            <a:r>
              <a:rPr lang="en-US" altLang="zh-CN" b="1" dirty="0" err="1" smtClean="0"/>
              <a:t>loadData</a:t>
            </a:r>
            <a:r>
              <a:rPr lang="en-US" altLang="zh-CN" b="1" dirty="0" smtClean="0"/>
              <a:t>();</a:t>
            </a:r>
          </a:p>
          <a:p>
            <a:r>
              <a:rPr lang="en-US" altLang="zh-CN" b="1" dirty="0"/>
              <a:t> </a:t>
            </a:r>
            <a:r>
              <a:rPr lang="en-US" altLang="zh-CN" b="1" dirty="0" smtClean="0"/>
              <a:t> </a:t>
            </a:r>
            <a:r>
              <a:rPr lang="en-US" altLang="zh-CN" b="1" dirty="0" err="1" smtClean="0"/>
              <a:t>DataIterator</a:t>
            </a:r>
            <a:r>
              <a:rPr lang="en-US" altLang="zh-CN" b="1" dirty="0" smtClean="0"/>
              <a:t>* it = </a:t>
            </a:r>
            <a:r>
              <a:rPr lang="en-US" altLang="zh-CN" b="1" dirty="0" err="1" smtClean="0"/>
              <a:t>dataSet</a:t>
            </a:r>
            <a:r>
              <a:rPr lang="en-US" altLang="zh-CN" b="1" dirty="0" smtClean="0"/>
              <a:t> -&gt; </a:t>
            </a:r>
            <a:r>
              <a:rPr lang="en-US" altLang="zh-CN" b="1" dirty="0" err="1" smtClean="0"/>
              <a:t>createIterator</a:t>
            </a:r>
            <a:r>
              <a:rPr lang="en-US" altLang="zh-CN" b="1" dirty="0" smtClean="0"/>
              <a:t>();</a:t>
            </a:r>
          </a:p>
          <a:p>
            <a:r>
              <a:rPr lang="en-US" altLang="zh-CN" b="1" dirty="0"/>
              <a:t> </a:t>
            </a:r>
            <a:r>
              <a:rPr lang="en-US" altLang="zh-CN" b="1" dirty="0" smtClean="0"/>
              <a:t> </a:t>
            </a:r>
            <a:r>
              <a:rPr lang="en-US" altLang="zh-CN" b="1" dirty="0" err="1" smtClean="0"/>
              <a:t>WordCountExecutorFactory</a:t>
            </a:r>
            <a:r>
              <a:rPr lang="en-US" altLang="zh-CN" b="1" dirty="0" smtClean="0"/>
              <a:t>* factory = new </a:t>
            </a:r>
            <a:r>
              <a:rPr lang="en-US" altLang="zh-CN" b="1" dirty="0" err="1" smtClean="0"/>
              <a:t>WordCountExecutorFactory</a:t>
            </a:r>
            <a:r>
              <a:rPr lang="en-US" altLang="zh-CN" b="1" dirty="0" smtClean="0"/>
              <a:t>();</a:t>
            </a:r>
          </a:p>
          <a:p>
            <a:r>
              <a:rPr lang="en-US" altLang="zh-CN" b="1" dirty="0" smtClean="0"/>
              <a:t>  Data *ret = new </a:t>
            </a:r>
            <a:r>
              <a:rPr lang="en-US" altLang="zh-CN" b="1" dirty="0" err="1" smtClean="0"/>
              <a:t>CountData</a:t>
            </a:r>
            <a:r>
              <a:rPr lang="en-US" altLang="zh-CN" b="1" dirty="0" smtClean="0"/>
              <a:t>();</a:t>
            </a:r>
          </a:p>
          <a:p>
            <a:endParaRPr lang="en-US" altLang="zh-CN" b="1" dirty="0" smtClean="0"/>
          </a:p>
          <a:p>
            <a:r>
              <a:rPr lang="en-US" altLang="zh-CN" b="1" dirty="0"/>
              <a:t> </a:t>
            </a:r>
            <a:r>
              <a:rPr lang="en-US" altLang="zh-CN" b="1" dirty="0" smtClean="0"/>
              <a:t> while (it -&gt; </a:t>
            </a:r>
            <a:r>
              <a:rPr lang="en-US" altLang="zh-CN" b="1" dirty="0" err="1" smtClean="0"/>
              <a:t>hasNext</a:t>
            </a:r>
            <a:r>
              <a:rPr lang="en-US" altLang="zh-CN" b="1" dirty="0" smtClean="0"/>
              <a:t>()) {</a:t>
            </a:r>
          </a:p>
          <a:p>
            <a:r>
              <a:rPr lang="en-US" altLang="zh-CN" b="1" dirty="0"/>
              <a:t> </a:t>
            </a:r>
            <a:r>
              <a:rPr lang="en-US" altLang="zh-CN" b="1" dirty="0" smtClean="0"/>
              <a:t>   Executor* executor = factory -&gt; </a:t>
            </a:r>
            <a:r>
              <a:rPr lang="en-US" altLang="zh-CN" b="1" dirty="0" err="1" smtClean="0"/>
              <a:t>createExecutor</a:t>
            </a:r>
            <a:r>
              <a:rPr lang="en-US" altLang="zh-CN" b="1" dirty="0" smtClean="0"/>
              <a:t>("");</a:t>
            </a:r>
          </a:p>
          <a:p>
            <a:r>
              <a:rPr lang="en-US" altLang="zh-CN" b="1" dirty="0"/>
              <a:t> </a:t>
            </a:r>
            <a:r>
              <a:rPr lang="en-US" altLang="zh-CN" b="1" dirty="0" smtClean="0"/>
              <a:t>   merge(ret, executor -&gt; run(it -&gt; next()));</a:t>
            </a:r>
          </a:p>
          <a:p>
            <a:r>
              <a:rPr lang="en-US" altLang="zh-CN" b="1" dirty="0"/>
              <a:t> </a:t>
            </a:r>
            <a:r>
              <a:rPr lang="en-US" altLang="zh-CN" b="1" dirty="0" smtClean="0"/>
              <a:t> }</a:t>
            </a:r>
          </a:p>
          <a:p>
            <a:endParaRPr lang="en-US" altLang="zh-CN" b="1" dirty="0" smtClean="0"/>
          </a:p>
          <a:p>
            <a:r>
              <a:rPr lang="en-US" altLang="zh-CN" b="1" dirty="0" smtClean="0"/>
              <a:t>  show(ret);</a:t>
            </a:r>
            <a:endParaRPr lang="en-US" altLang="zh-CN" b="1" dirty="0"/>
          </a:p>
          <a:p>
            <a:r>
              <a:rPr lang="en-US" altLang="zh-CN" b="1" dirty="0" smtClean="0"/>
              <a:t>  return 0;</a:t>
            </a:r>
          </a:p>
          <a:p>
            <a:r>
              <a:rPr lang="en-US" altLang="zh-CN" b="1" dirty="0" smtClean="0"/>
              <a:t>}</a:t>
            </a:r>
          </a:p>
        </p:txBody>
      </p:sp>
    </p:spTree>
    <p:extLst>
      <p:ext uri="{BB962C8B-B14F-4D97-AF65-F5344CB8AC3E}">
        <p14:creationId xmlns:p14="http://schemas.microsoft.com/office/powerpoint/2010/main" xmlns="" val="1224440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问题出现</a:t>
            </a:r>
            <a:endParaRPr lang="zh-CN" altLang="en-US" dirty="0"/>
          </a:p>
        </p:txBody>
      </p:sp>
      <p:sp>
        <p:nvSpPr>
          <p:cNvPr id="3" name="内容占位符 2"/>
          <p:cNvSpPr>
            <a:spLocks noGrp="1"/>
          </p:cNvSpPr>
          <p:nvPr>
            <p:ph idx="1"/>
          </p:nvPr>
        </p:nvSpPr>
        <p:spPr/>
        <p:txBody>
          <a:bodyPr/>
          <a:lstStyle/>
          <a:p>
            <a:r>
              <a:rPr lang="zh-CN" altLang="en-US" b="1" dirty="0" smtClean="0"/>
              <a:t>遇到的第一个问题</a:t>
            </a:r>
            <a:endParaRPr lang="en-US" altLang="zh-CN" b="1" dirty="0" smtClean="0"/>
          </a:p>
          <a:p>
            <a:pPr lvl="1"/>
            <a:r>
              <a:rPr lang="zh-CN" altLang="en-US" b="1" dirty="0" smtClean="0"/>
              <a:t>由于处理的复杂性，</a:t>
            </a:r>
            <a:r>
              <a:rPr lang="en-US" altLang="zh-CN" b="1" dirty="0" smtClean="0"/>
              <a:t>Executor::run()</a:t>
            </a:r>
            <a:r>
              <a:rPr lang="zh-CN" altLang="en-US" b="1" dirty="0" smtClean="0"/>
              <a:t>需要比较长的时间，这将带来包括不佳的用户体验在内的一系列问题</a:t>
            </a:r>
            <a:endParaRPr lang="en-US" altLang="zh-CN" b="1" dirty="0" smtClean="0"/>
          </a:p>
          <a:p>
            <a:pPr lvl="1"/>
            <a:r>
              <a:rPr lang="zh-CN" altLang="en-US" b="1" dirty="0" smtClean="0"/>
              <a:t>我们需要将</a:t>
            </a:r>
            <a:r>
              <a:rPr lang="en-US" altLang="zh-CN" b="1" dirty="0" smtClean="0"/>
              <a:t>Executor::run()</a:t>
            </a:r>
            <a:r>
              <a:rPr lang="zh-CN" altLang="en-US" b="1" dirty="0" smtClean="0"/>
              <a:t>这个需时较长的过程异步化，即采用异步处理的方式来调用这个过程</a:t>
            </a:r>
            <a:endParaRPr lang="en-US" altLang="zh-CN" b="1" dirty="0" smtClean="0"/>
          </a:p>
          <a:p>
            <a:r>
              <a:rPr lang="zh-CN" altLang="en-US" b="1" dirty="0" smtClean="0"/>
              <a:t>多线程</a:t>
            </a:r>
            <a:endParaRPr lang="en-US" altLang="zh-CN" b="1" dirty="0" smtClean="0"/>
          </a:p>
          <a:p>
            <a:pPr lvl="1"/>
            <a:r>
              <a:rPr lang="zh-CN" altLang="en-US" b="1" dirty="0"/>
              <a:t>多</a:t>
            </a:r>
            <a:r>
              <a:rPr lang="zh-CN" altLang="en-US" b="1" dirty="0" smtClean="0"/>
              <a:t>线程即同时并发执行的多段代码，这些代码可以共享一些数据</a:t>
            </a:r>
            <a:endParaRPr lang="en-US" altLang="zh-CN" b="1" dirty="0" smtClean="0"/>
          </a:p>
          <a:p>
            <a:pPr lvl="1"/>
            <a:r>
              <a:rPr lang="zh-CN" altLang="en-US" b="1" dirty="0" smtClean="0"/>
              <a:t>异步化的一个常见实现</a:t>
            </a:r>
            <a:endParaRPr lang="zh-CN" altLang="en-US" b="1" dirty="0"/>
          </a:p>
        </p:txBody>
      </p:sp>
    </p:spTree>
    <p:extLst>
      <p:ext uri="{BB962C8B-B14F-4D97-AF65-F5344CB8AC3E}">
        <p14:creationId xmlns:p14="http://schemas.microsoft.com/office/powerpoint/2010/main" xmlns="" val="2127314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线程池与事件模型</a:t>
            </a:r>
            <a:endParaRPr lang="zh-CN" altLang="en-US" dirty="0"/>
          </a:p>
        </p:txBody>
      </p:sp>
      <p:sp>
        <p:nvSpPr>
          <p:cNvPr id="3" name="内容占位符 2"/>
          <p:cNvSpPr>
            <a:spLocks noGrp="1"/>
          </p:cNvSpPr>
          <p:nvPr>
            <p:ph idx="1"/>
          </p:nvPr>
        </p:nvSpPr>
        <p:spPr/>
        <p:txBody>
          <a:bodyPr/>
          <a:lstStyle/>
          <a:p>
            <a:r>
              <a:rPr lang="zh-CN" altLang="en-US" b="1" dirty="0" smtClean="0"/>
              <a:t>使用线程池技术避免不必要的线程创建和销毁</a:t>
            </a:r>
            <a:endParaRPr lang="en-US" altLang="zh-CN" b="1" dirty="0" smtClean="0"/>
          </a:p>
          <a:p>
            <a:r>
              <a:rPr lang="zh-CN" altLang="en-US" b="1" dirty="0" smtClean="0"/>
              <a:t>事件模型</a:t>
            </a:r>
            <a:endParaRPr lang="en-US" altLang="zh-CN" b="1" dirty="0" smtClean="0"/>
          </a:p>
          <a:p>
            <a:pPr lvl="1"/>
            <a:r>
              <a:rPr lang="zh-CN" altLang="en-US" b="1" dirty="0" smtClean="0"/>
              <a:t>线程池中有预先创建好的</a:t>
            </a:r>
            <a:r>
              <a:rPr lang="en-US" altLang="zh-CN" b="1" dirty="0" smtClean="0"/>
              <a:t>N</a:t>
            </a:r>
            <a:r>
              <a:rPr lang="zh-CN" altLang="en-US" b="1" dirty="0" smtClean="0"/>
              <a:t>个事件处理线程，用于处理“事件”</a:t>
            </a:r>
            <a:endParaRPr lang="en-US" altLang="zh-CN" b="1" dirty="0" smtClean="0"/>
          </a:p>
          <a:p>
            <a:pPr lvl="1"/>
            <a:r>
              <a:rPr lang="zh-CN" altLang="en-US" b="1" dirty="0" smtClean="0"/>
              <a:t>系统中维护一个事件队列，按顺序存放一些要处理的“事件”</a:t>
            </a:r>
            <a:endParaRPr lang="en-US" altLang="zh-CN" b="1" dirty="0" smtClean="0"/>
          </a:p>
          <a:p>
            <a:pPr lvl="1"/>
            <a:r>
              <a:rPr lang="zh-CN" altLang="en-US" b="1" dirty="0" smtClean="0"/>
              <a:t>当新的</a:t>
            </a:r>
            <a:r>
              <a:rPr lang="en-US" altLang="zh-CN" b="1" dirty="0" smtClean="0"/>
              <a:t>Executor</a:t>
            </a:r>
            <a:r>
              <a:rPr lang="zh-CN" altLang="en-US" b="1" dirty="0" smtClean="0"/>
              <a:t>要执行时，一个“</a:t>
            </a:r>
            <a:r>
              <a:rPr lang="en-US" altLang="zh-CN" b="1" dirty="0" smtClean="0"/>
              <a:t>Executor</a:t>
            </a:r>
            <a:r>
              <a:rPr lang="zh-CN" altLang="en-US" b="1" dirty="0" smtClean="0"/>
              <a:t>事件”被放入事件队列，并通知事件处理线程。</a:t>
            </a:r>
            <a:endParaRPr lang="en-US" altLang="zh-CN" b="1" dirty="0" smtClean="0"/>
          </a:p>
          <a:p>
            <a:pPr lvl="1"/>
            <a:r>
              <a:rPr lang="zh-CN" altLang="en-US" b="1" dirty="0" smtClean="0"/>
              <a:t>事件处理线程得到通知后，从事件队列中提取“事件”并予以处理</a:t>
            </a:r>
            <a:endParaRPr lang="zh-CN" altLang="en-US" b="1" dirty="0"/>
          </a:p>
        </p:txBody>
      </p:sp>
    </p:spTree>
    <p:extLst>
      <p:ext uri="{BB962C8B-B14F-4D97-AF65-F5344CB8AC3E}">
        <p14:creationId xmlns:p14="http://schemas.microsoft.com/office/powerpoint/2010/main" xmlns="" val="2932334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线程池与事件</a:t>
            </a:r>
            <a:endParaRPr lang="zh-CN" altLang="en-US" dirty="0"/>
          </a:p>
        </p:txBody>
      </p:sp>
      <p:sp>
        <p:nvSpPr>
          <p:cNvPr id="3" name="内容占位符 2"/>
          <p:cNvSpPr>
            <a:spLocks noGrp="1"/>
          </p:cNvSpPr>
          <p:nvPr>
            <p:ph idx="1"/>
          </p:nvPr>
        </p:nvSpPr>
        <p:spPr/>
        <p:txBody>
          <a:bodyPr/>
          <a:lstStyle/>
          <a:p>
            <a:r>
              <a:rPr lang="zh-CN" altLang="en-US" dirty="0" smtClean="0"/>
              <a:t>基本结构图</a:t>
            </a:r>
            <a:endParaRPr lang="zh-CN" altLang="en-US" dirty="0"/>
          </a:p>
        </p:txBody>
      </p:sp>
      <p:sp>
        <p:nvSpPr>
          <p:cNvPr id="4" name="矩形 3"/>
          <p:cNvSpPr/>
          <p:nvPr/>
        </p:nvSpPr>
        <p:spPr>
          <a:xfrm>
            <a:off x="3779912" y="3212976"/>
            <a:ext cx="23042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3779912" y="3212976"/>
            <a:ext cx="2160240" cy="400110"/>
          </a:xfrm>
          <a:prstGeom prst="rect">
            <a:avLst/>
          </a:prstGeom>
          <a:noFill/>
        </p:spPr>
        <p:txBody>
          <a:bodyPr wrap="square" rtlCol="0">
            <a:spAutoFit/>
          </a:bodyPr>
          <a:lstStyle/>
          <a:p>
            <a:pPr algn="ctr"/>
            <a:r>
              <a:rPr lang="zh-CN" altLang="en-US" sz="2000" dirty="0" smtClean="0"/>
              <a:t>事件队列</a:t>
            </a:r>
            <a:endParaRPr lang="zh-CN" altLang="en-US" sz="2000" dirty="0"/>
          </a:p>
        </p:txBody>
      </p:sp>
      <p:sp>
        <p:nvSpPr>
          <p:cNvPr id="6" name="TextBox 5"/>
          <p:cNvSpPr txBox="1"/>
          <p:nvPr/>
        </p:nvSpPr>
        <p:spPr>
          <a:xfrm>
            <a:off x="539552" y="2708920"/>
            <a:ext cx="360040" cy="1754326"/>
          </a:xfrm>
          <a:prstGeom prst="rect">
            <a:avLst/>
          </a:prstGeom>
          <a:noFill/>
        </p:spPr>
        <p:txBody>
          <a:bodyPr wrap="square" rtlCol="0">
            <a:spAutoFit/>
          </a:bodyPr>
          <a:lstStyle/>
          <a:p>
            <a:r>
              <a:rPr lang="zh-CN" altLang="en-US" dirty="0" smtClean="0"/>
              <a:t>数据处理请求</a:t>
            </a:r>
            <a:endParaRPr lang="zh-CN" altLang="en-US" dirty="0"/>
          </a:p>
        </p:txBody>
      </p:sp>
      <p:sp>
        <p:nvSpPr>
          <p:cNvPr id="7" name="右箭头 6"/>
          <p:cNvSpPr/>
          <p:nvPr/>
        </p:nvSpPr>
        <p:spPr>
          <a:xfrm>
            <a:off x="957603" y="3271192"/>
            <a:ext cx="432048" cy="345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89650" y="3119772"/>
            <a:ext cx="167018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173627" y="3081154"/>
            <a:ext cx="2160240" cy="707886"/>
          </a:xfrm>
          <a:prstGeom prst="rect">
            <a:avLst/>
          </a:prstGeom>
          <a:noFill/>
        </p:spPr>
        <p:txBody>
          <a:bodyPr wrap="square" rtlCol="0">
            <a:spAutoFit/>
          </a:bodyPr>
          <a:lstStyle/>
          <a:p>
            <a:pPr algn="ctr"/>
            <a:r>
              <a:rPr lang="en-US" altLang="zh-CN" sz="2000" dirty="0" smtClean="0"/>
              <a:t>Executor</a:t>
            </a:r>
            <a:br>
              <a:rPr lang="en-US" altLang="zh-CN" sz="2000" dirty="0" smtClean="0"/>
            </a:br>
            <a:r>
              <a:rPr lang="zh-CN" altLang="en-US" sz="2000" dirty="0" smtClean="0"/>
              <a:t>事件</a:t>
            </a:r>
            <a:endParaRPr lang="zh-CN" altLang="en-US" sz="2000" dirty="0"/>
          </a:p>
        </p:txBody>
      </p:sp>
      <p:sp>
        <p:nvSpPr>
          <p:cNvPr id="11" name="右箭头 10"/>
          <p:cNvSpPr/>
          <p:nvPr/>
        </p:nvSpPr>
        <p:spPr>
          <a:xfrm>
            <a:off x="3203848" y="3292388"/>
            <a:ext cx="432048" cy="345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04248" y="1664804"/>
            <a:ext cx="1800200" cy="4104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588224" y="5229200"/>
            <a:ext cx="2160240" cy="707886"/>
          </a:xfrm>
          <a:prstGeom prst="rect">
            <a:avLst/>
          </a:prstGeom>
          <a:noFill/>
        </p:spPr>
        <p:txBody>
          <a:bodyPr wrap="square" rtlCol="0">
            <a:spAutoFit/>
          </a:bodyPr>
          <a:lstStyle/>
          <a:p>
            <a:pPr algn="ctr"/>
            <a:r>
              <a:rPr lang="zh-CN" altLang="en-US" sz="2000" dirty="0" smtClean="0"/>
              <a:t>事件处理</a:t>
            </a:r>
            <a:r>
              <a:rPr lang="en-US" altLang="zh-CN" sz="2000" dirty="0" smtClean="0"/>
              <a:t/>
            </a:r>
            <a:br>
              <a:rPr lang="en-US" altLang="zh-CN" sz="2000" dirty="0" smtClean="0"/>
            </a:br>
            <a:r>
              <a:rPr lang="zh-CN" altLang="en-US" sz="2000" dirty="0" smtClean="0"/>
              <a:t>线程池</a:t>
            </a:r>
            <a:endParaRPr lang="zh-CN" altLang="en-US" sz="2000" dirty="0"/>
          </a:p>
        </p:txBody>
      </p:sp>
      <p:sp>
        <p:nvSpPr>
          <p:cNvPr id="15" name="圆角矩形 14"/>
          <p:cNvSpPr/>
          <p:nvPr/>
        </p:nvSpPr>
        <p:spPr>
          <a:xfrm>
            <a:off x="7092280" y="2924944"/>
            <a:ext cx="100811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948264" y="3081154"/>
            <a:ext cx="1296144" cy="707886"/>
          </a:xfrm>
          <a:prstGeom prst="rect">
            <a:avLst/>
          </a:prstGeom>
          <a:noFill/>
        </p:spPr>
        <p:txBody>
          <a:bodyPr wrap="square" rtlCol="0">
            <a:spAutoFit/>
          </a:bodyPr>
          <a:lstStyle/>
          <a:p>
            <a:pPr algn="ctr"/>
            <a:r>
              <a:rPr lang="zh-CN" altLang="en-US" sz="2000" dirty="0" smtClean="0"/>
              <a:t>事件处理</a:t>
            </a:r>
            <a:r>
              <a:rPr lang="en-US" altLang="zh-CN" sz="2000" dirty="0" smtClean="0"/>
              <a:t/>
            </a:r>
            <a:br>
              <a:rPr lang="en-US" altLang="zh-CN" sz="2000" dirty="0" smtClean="0"/>
            </a:br>
            <a:r>
              <a:rPr lang="zh-CN" altLang="en-US" sz="2000" dirty="0" smtClean="0"/>
              <a:t>线程</a:t>
            </a:r>
            <a:endParaRPr lang="zh-CN" altLang="en-US" sz="2000" dirty="0"/>
          </a:p>
        </p:txBody>
      </p:sp>
      <p:sp>
        <p:nvSpPr>
          <p:cNvPr id="12" name="右箭头 11"/>
          <p:cNvSpPr/>
          <p:nvPr/>
        </p:nvSpPr>
        <p:spPr>
          <a:xfrm>
            <a:off x="6156176" y="3252767"/>
            <a:ext cx="936104" cy="345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957602" y="2536304"/>
            <a:ext cx="432048" cy="345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389649" y="2384884"/>
            <a:ext cx="167018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923189" y="4290630"/>
            <a:ext cx="432048" cy="345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55236" y="4139210"/>
            <a:ext cx="167018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173626" y="2325070"/>
            <a:ext cx="2160240" cy="707886"/>
          </a:xfrm>
          <a:prstGeom prst="rect">
            <a:avLst/>
          </a:prstGeom>
          <a:noFill/>
        </p:spPr>
        <p:txBody>
          <a:bodyPr wrap="square" rtlCol="0">
            <a:spAutoFit/>
          </a:bodyPr>
          <a:lstStyle/>
          <a:p>
            <a:pPr algn="ctr"/>
            <a:r>
              <a:rPr lang="en-US" altLang="zh-CN" sz="2000" dirty="0" smtClean="0"/>
              <a:t>Executor</a:t>
            </a:r>
            <a:br>
              <a:rPr lang="en-US" altLang="zh-CN" sz="2000" dirty="0" smtClean="0"/>
            </a:br>
            <a:r>
              <a:rPr lang="zh-CN" altLang="en-US" sz="2000" dirty="0" smtClean="0"/>
              <a:t>事件</a:t>
            </a:r>
            <a:endParaRPr lang="zh-CN" altLang="en-US" sz="2000" dirty="0"/>
          </a:p>
        </p:txBody>
      </p:sp>
      <p:sp>
        <p:nvSpPr>
          <p:cNvPr id="22" name="TextBox 21"/>
          <p:cNvSpPr txBox="1"/>
          <p:nvPr/>
        </p:nvSpPr>
        <p:spPr>
          <a:xfrm>
            <a:off x="1110206" y="4109303"/>
            <a:ext cx="2160240" cy="707886"/>
          </a:xfrm>
          <a:prstGeom prst="rect">
            <a:avLst/>
          </a:prstGeom>
          <a:noFill/>
        </p:spPr>
        <p:txBody>
          <a:bodyPr wrap="square" rtlCol="0">
            <a:spAutoFit/>
          </a:bodyPr>
          <a:lstStyle/>
          <a:p>
            <a:pPr algn="ctr"/>
            <a:r>
              <a:rPr lang="en-US" altLang="zh-CN" sz="2000" dirty="0" smtClean="0"/>
              <a:t>Executor</a:t>
            </a:r>
            <a:br>
              <a:rPr lang="en-US" altLang="zh-CN" sz="2000" dirty="0" smtClean="0"/>
            </a:br>
            <a:r>
              <a:rPr lang="zh-CN" altLang="en-US" sz="2000" dirty="0" smtClean="0"/>
              <a:t>事件</a:t>
            </a:r>
            <a:endParaRPr lang="zh-CN" altLang="en-US" sz="2000" dirty="0"/>
          </a:p>
        </p:txBody>
      </p:sp>
      <p:sp>
        <p:nvSpPr>
          <p:cNvPr id="23" name="圆角矩形 22"/>
          <p:cNvSpPr/>
          <p:nvPr/>
        </p:nvSpPr>
        <p:spPr>
          <a:xfrm>
            <a:off x="7272064" y="4079958"/>
            <a:ext cx="612304" cy="555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7690725" y="4623523"/>
            <a:ext cx="612304" cy="555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7488088" y="2106932"/>
            <a:ext cx="612304" cy="555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2739801" y="3583194"/>
            <a:ext cx="1188132" cy="369332"/>
          </a:xfrm>
          <a:prstGeom prst="rect">
            <a:avLst/>
          </a:prstGeom>
          <a:noFill/>
        </p:spPr>
        <p:txBody>
          <a:bodyPr wrap="square" rtlCol="0">
            <a:spAutoFit/>
          </a:bodyPr>
          <a:lstStyle/>
          <a:p>
            <a:pPr algn="ctr"/>
            <a:r>
              <a:rPr lang="en-US" altLang="zh-CN" dirty="0" smtClean="0"/>
              <a:t>post</a:t>
            </a:r>
            <a:endParaRPr lang="zh-CN" altLang="en-US" dirty="0"/>
          </a:p>
        </p:txBody>
      </p:sp>
      <p:sp>
        <p:nvSpPr>
          <p:cNvPr id="28" name="TextBox 27"/>
          <p:cNvSpPr txBox="1"/>
          <p:nvPr/>
        </p:nvSpPr>
        <p:spPr>
          <a:xfrm>
            <a:off x="5940152" y="3532366"/>
            <a:ext cx="1188132" cy="369332"/>
          </a:xfrm>
          <a:prstGeom prst="rect">
            <a:avLst/>
          </a:prstGeom>
          <a:noFill/>
        </p:spPr>
        <p:txBody>
          <a:bodyPr wrap="square" rtlCol="0">
            <a:spAutoFit/>
          </a:bodyPr>
          <a:lstStyle/>
          <a:p>
            <a:pPr algn="ctr"/>
            <a:r>
              <a:rPr lang="en-US" altLang="zh-CN" dirty="0" smtClean="0"/>
              <a:t>peek</a:t>
            </a:r>
            <a:endParaRPr lang="zh-CN" altLang="en-US" dirty="0"/>
          </a:p>
        </p:txBody>
      </p:sp>
    </p:spTree>
    <p:extLst>
      <p:ext uri="{BB962C8B-B14F-4D97-AF65-F5344CB8AC3E}">
        <p14:creationId xmlns:p14="http://schemas.microsoft.com/office/powerpoint/2010/main" xmlns="" val="1987244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泳道图</a:t>
            </a:r>
            <a:endParaRPr lang="zh-CN" altLang="en-US" dirty="0"/>
          </a:p>
        </p:txBody>
      </p:sp>
      <p:sp>
        <p:nvSpPr>
          <p:cNvPr id="3" name="内容占位符 2"/>
          <p:cNvSpPr>
            <a:spLocks noGrp="1"/>
          </p:cNvSpPr>
          <p:nvPr>
            <p:ph idx="1"/>
          </p:nvPr>
        </p:nvSpPr>
        <p:spPr>
          <a:xfrm>
            <a:off x="827089" y="1125538"/>
            <a:ext cx="3096840" cy="5256212"/>
          </a:xfrm>
        </p:spPr>
        <p:txBody>
          <a:bodyPr/>
          <a:lstStyle/>
          <a:p>
            <a:r>
              <a:rPr lang="zh-CN" altLang="en-US" dirty="0" smtClean="0"/>
              <a:t>泳道图用来说明对象之间的调用关系</a:t>
            </a:r>
            <a:endParaRPr lang="zh-CN" altLang="en-US" dirty="0"/>
          </a:p>
        </p:txBody>
      </p:sp>
      <p:pic>
        <p:nvPicPr>
          <p:cNvPr id="2051" name="Picture 3"/>
          <p:cNvPicPr>
            <a:picLocks noChangeAspect="1" noChangeArrowheads="1"/>
          </p:cNvPicPr>
          <p:nvPr/>
        </p:nvPicPr>
        <p:blipFill>
          <a:blip r:embed="rId3" cstate="print">
            <a:lum bright="-30000" contrast="40000"/>
            <a:extLst>
              <a:ext uri="{28A0092B-C50C-407E-A947-70E740481C1C}">
                <a14:useLocalDpi xmlns:a14="http://schemas.microsoft.com/office/drawing/2010/main" xmlns="" val="0"/>
              </a:ext>
            </a:extLst>
          </a:blip>
          <a:srcRect/>
          <a:stretch>
            <a:fillRect/>
          </a:stretch>
        </p:blipFill>
        <p:spPr bwMode="auto">
          <a:xfrm>
            <a:off x="4139952" y="177800"/>
            <a:ext cx="4906963" cy="650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86643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上节课</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sz="3200" b="1" dirty="0" smtClean="0"/>
              <a:t>回顾上节课的内容</a:t>
            </a:r>
            <a:endParaRPr lang="en-US" altLang="zh-CN" sz="3200" b="1" dirty="0" smtClean="0"/>
          </a:p>
          <a:p>
            <a:pPr lvl="1"/>
            <a:r>
              <a:rPr lang="zh-CN" altLang="en-US" sz="2800" b="1" dirty="0" smtClean="0"/>
              <a:t>例子一、四则运算练习</a:t>
            </a:r>
            <a:endParaRPr lang="en-US" altLang="zh-CN" sz="2800" b="1" dirty="0" smtClean="0"/>
          </a:p>
          <a:p>
            <a:pPr lvl="2"/>
            <a:r>
              <a:rPr lang="en-US" altLang="zh-CN" sz="2400" b="1" dirty="0" err="1" smtClean="0"/>
              <a:t>Iterator</a:t>
            </a:r>
            <a:r>
              <a:rPr lang="zh-CN" altLang="en-US" sz="2400" b="1" dirty="0" smtClean="0"/>
              <a:t>（新）</a:t>
            </a:r>
            <a:endParaRPr lang="en-US" altLang="zh-CN" sz="2400" b="1" dirty="0" smtClean="0"/>
          </a:p>
          <a:p>
            <a:pPr lvl="2"/>
            <a:r>
              <a:rPr lang="zh-CN" altLang="en-US" sz="2400" b="1" dirty="0" smtClean="0"/>
              <a:t>参数化的</a:t>
            </a:r>
            <a:r>
              <a:rPr lang="en-US" altLang="zh-CN" sz="2400" b="1" dirty="0" smtClean="0"/>
              <a:t>Factory Method</a:t>
            </a:r>
          </a:p>
          <a:p>
            <a:pPr lvl="2"/>
            <a:r>
              <a:rPr lang="en-US" altLang="zh-CN" sz="2400" b="1" dirty="0" smtClean="0"/>
              <a:t>Strategy &amp; Template Method</a:t>
            </a:r>
          </a:p>
          <a:p>
            <a:pPr lvl="1"/>
            <a:r>
              <a:rPr lang="zh-CN" altLang="en-US" sz="2800" b="1" dirty="0" smtClean="0"/>
              <a:t>面向对象程序设计的一般过程（步骤）</a:t>
            </a:r>
            <a:endParaRPr lang="en-US" altLang="zh-CN" sz="2800" b="1" dirty="0" smtClean="0"/>
          </a:p>
          <a:p>
            <a:pPr lvl="1"/>
            <a:r>
              <a:rPr lang="zh-CN" altLang="en-US" sz="2800" b="1" dirty="0" smtClean="0"/>
              <a:t>针对接口设计：原因与作法</a:t>
            </a:r>
            <a:endParaRPr lang="en-US" altLang="zh-CN" sz="2800" b="1" dirty="0" smtClean="0"/>
          </a:p>
          <a:p>
            <a:pPr lvl="1"/>
            <a:r>
              <a:rPr lang="zh-CN" altLang="en-US" sz="2800" b="1" dirty="0" smtClean="0"/>
              <a:t>例子二、性能测试系统设计</a:t>
            </a:r>
            <a:endParaRPr lang="en-US" altLang="zh-CN" sz="2800" b="1" dirty="0" smtClean="0"/>
          </a:p>
          <a:p>
            <a:pPr lvl="2"/>
            <a:r>
              <a:rPr lang="en-US" altLang="zh-CN" sz="2400" b="1" dirty="0" smtClean="0"/>
              <a:t>Strategy &amp; Template Method</a:t>
            </a:r>
          </a:p>
          <a:p>
            <a:pPr lvl="2"/>
            <a:endParaRPr lang="en-US" altLang="zh-CN" sz="24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异步化的</a:t>
            </a:r>
            <a:r>
              <a:rPr lang="en-US" altLang="zh-CN" dirty="0" smtClean="0"/>
              <a:t>Executor</a:t>
            </a:r>
            <a:endParaRPr lang="zh-CN" altLang="en-US" dirty="0"/>
          </a:p>
        </p:txBody>
      </p:sp>
      <p:sp>
        <p:nvSpPr>
          <p:cNvPr id="3" name="内容占位符 2"/>
          <p:cNvSpPr>
            <a:spLocks noGrp="1"/>
          </p:cNvSpPr>
          <p:nvPr>
            <p:ph idx="1"/>
          </p:nvPr>
        </p:nvSpPr>
        <p:spPr/>
        <p:txBody>
          <a:bodyPr/>
          <a:lstStyle/>
          <a:p>
            <a:r>
              <a:rPr lang="en-US" altLang="zh-CN" b="1" dirty="0" smtClean="0"/>
              <a:t>Executor</a:t>
            </a:r>
            <a:r>
              <a:rPr lang="zh-CN" altLang="en-US" b="1" dirty="0" smtClean="0"/>
              <a:t>中增加异步控制所需要的状态等成员，成为</a:t>
            </a:r>
            <a:r>
              <a:rPr lang="en-US" altLang="zh-CN" b="1" dirty="0" smtClean="0"/>
              <a:t>Event</a:t>
            </a:r>
            <a:endParaRPr lang="zh-CN" altLang="en-US" b="1" dirty="0"/>
          </a:p>
        </p:txBody>
      </p:sp>
      <p:sp>
        <p:nvSpPr>
          <p:cNvPr id="4" name="TextBox 3"/>
          <p:cNvSpPr txBox="1"/>
          <p:nvPr/>
        </p:nvSpPr>
        <p:spPr>
          <a:xfrm>
            <a:off x="1475656" y="2204864"/>
            <a:ext cx="6768752"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Executor {</a:t>
            </a:r>
          </a:p>
          <a:p>
            <a:r>
              <a:rPr lang="en-US" altLang="zh-CN" b="1" dirty="0" smtClean="0"/>
              <a:t>public:</a:t>
            </a:r>
          </a:p>
          <a:p>
            <a:r>
              <a:rPr lang="en-US" altLang="zh-CN" b="1" dirty="0"/>
              <a:t> </a:t>
            </a:r>
            <a:r>
              <a:rPr lang="en-US" altLang="zh-CN" b="1" dirty="0" smtClean="0"/>
              <a:t> Executor() : status(WAIT) { }</a:t>
            </a:r>
          </a:p>
          <a:p>
            <a:r>
              <a:rPr lang="en-US" altLang="zh-CN" b="1" dirty="0" smtClean="0"/>
              <a:t>  </a:t>
            </a:r>
            <a:r>
              <a:rPr lang="en-US" altLang="zh-CN" b="1" dirty="0" err="1"/>
              <a:t>int</a:t>
            </a:r>
            <a:r>
              <a:rPr lang="en-US" altLang="zh-CN" b="1" dirty="0"/>
              <a:t> </a:t>
            </a:r>
            <a:r>
              <a:rPr lang="en-US" altLang="zh-CN" b="1" dirty="0" smtClean="0"/>
              <a:t>  </a:t>
            </a:r>
            <a:r>
              <a:rPr lang="en-US" altLang="zh-CN" b="1" dirty="0" err="1" smtClean="0"/>
              <a:t>getStatus</a:t>
            </a:r>
            <a:r>
              <a:rPr lang="en-US" altLang="zh-CN" b="1" dirty="0"/>
              <a:t>() { return status; </a:t>
            </a:r>
            <a:r>
              <a:rPr lang="en-US" altLang="zh-CN" b="1" dirty="0" smtClean="0"/>
              <a:t>}</a:t>
            </a:r>
          </a:p>
          <a:p>
            <a:r>
              <a:rPr lang="en-US" altLang="zh-CN" b="1" dirty="0"/>
              <a:t> </a:t>
            </a:r>
            <a:r>
              <a:rPr lang="en-US" altLang="zh-CN" b="1" dirty="0" smtClean="0"/>
              <a:t> void  </a:t>
            </a:r>
            <a:r>
              <a:rPr lang="en-US" altLang="zh-CN" b="1" dirty="0" err="1" smtClean="0"/>
              <a:t>setStatus</a:t>
            </a:r>
            <a:r>
              <a:rPr lang="en-US" altLang="zh-CN" b="1" dirty="0" smtClean="0"/>
              <a:t>(</a:t>
            </a:r>
            <a:r>
              <a:rPr lang="en-US" altLang="zh-CN" b="1" dirty="0" err="1" smtClean="0"/>
              <a:t>int</a:t>
            </a:r>
            <a:r>
              <a:rPr lang="en-US" altLang="zh-CN" b="1" dirty="0" smtClean="0"/>
              <a:t> s) { status = s; }</a:t>
            </a:r>
            <a:endParaRPr lang="en-US" altLang="zh-CN" b="1" dirty="0"/>
          </a:p>
          <a:p>
            <a:r>
              <a:rPr lang="en-US" altLang="zh-CN" b="1" dirty="0"/>
              <a:t>  void </a:t>
            </a:r>
            <a:r>
              <a:rPr lang="en-US" altLang="zh-CN" b="1" dirty="0" smtClean="0"/>
              <a:t> </a:t>
            </a:r>
            <a:r>
              <a:rPr lang="en-US" altLang="zh-CN" b="1" dirty="0" err="1" smtClean="0"/>
              <a:t>waitForFinish</a:t>
            </a:r>
            <a:r>
              <a:rPr lang="en-US" altLang="zh-CN" b="1" dirty="0" smtClean="0"/>
              <a:t>();</a:t>
            </a:r>
          </a:p>
          <a:p>
            <a:r>
              <a:rPr lang="en-US" altLang="zh-CN" b="1" dirty="0"/>
              <a:t> </a:t>
            </a:r>
            <a:r>
              <a:rPr lang="en-US" altLang="zh-CN" b="1" dirty="0" smtClean="0"/>
              <a:t> void  </a:t>
            </a:r>
            <a:r>
              <a:rPr lang="en-US" altLang="zh-CN" b="1" dirty="0" err="1" smtClean="0"/>
              <a:t>setParameter</a:t>
            </a:r>
            <a:r>
              <a:rPr lang="en-US" altLang="zh-CN" b="1" dirty="0" smtClean="0"/>
              <a:t>(Data *</a:t>
            </a:r>
            <a:r>
              <a:rPr lang="en-US" altLang="zh-CN" b="1" dirty="0" err="1" smtClean="0"/>
              <a:t>param</a:t>
            </a:r>
            <a:r>
              <a:rPr lang="en-US" altLang="zh-CN" b="1" dirty="0" smtClean="0"/>
              <a:t>) { parameter = </a:t>
            </a:r>
            <a:r>
              <a:rPr lang="en-US" altLang="zh-CN" b="1" dirty="0" err="1" smtClean="0"/>
              <a:t>param</a:t>
            </a:r>
            <a:r>
              <a:rPr lang="en-US" altLang="zh-CN" b="1" dirty="0" smtClean="0"/>
              <a:t>; }</a:t>
            </a:r>
          </a:p>
          <a:p>
            <a:r>
              <a:rPr lang="en-US" altLang="zh-CN" b="1" dirty="0"/>
              <a:t> </a:t>
            </a:r>
            <a:r>
              <a:rPr lang="en-US" altLang="zh-CN" b="1" dirty="0" smtClean="0"/>
              <a:t> Data* </a:t>
            </a:r>
            <a:r>
              <a:rPr lang="en-US" altLang="zh-CN" b="1" dirty="0" err="1" smtClean="0"/>
              <a:t>getResult</a:t>
            </a:r>
            <a:r>
              <a:rPr lang="en-US" altLang="zh-CN" b="1" dirty="0" smtClean="0"/>
              <a:t>() { return result; }</a:t>
            </a:r>
          </a:p>
          <a:p>
            <a:r>
              <a:rPr lang="en-US" altLang="zh-CN" b="1" dirty="0" smtClean="0">
                <a:solidFill>
                  <a:srgbClr val="C00000"/>
                </a:solidFill>
              </a:rPr>
              <a:t>  void  process();</a:t>
            </a:r>
          </a:p>
          <a:p>
            <a:r>
              <a:rPr lang="en-US" altLang="zh-CN" b="1" dirty="0" smtClean="0">
                <a:solidFill>
                  <a:srgbClr val="C00000"/>
                </a:solidFill>
              </a:rPr>
              <a:t>  virtual void run(Data *data) = 0;</a:t>
            </a:r>
          </a:p>
          <a:p>
            <a:r>
              <a:rPr lang="en-US" altLang="zh-CN" b="1" dirty="0" smtClean="0"/>
              <a:t>private:</a:t>
            </a:r>
          </a:p>
          <a:p>
            <a:r>
              <a:rPr lang="en-US" altLang="zh-CN" b="1" dirty="0" smtClean="0"/>
              <a:t>  Data* result;</a:t>
            </a:r>
          </a:p>
          <a:p>
            <a:r>
              <a:rPr lang="en-US" altLang="zh-CN" b="1" dirty="0"/>
              <a:t> </a:t>
            </a:r>
            <a:r>
              <a:rPr lang="en-US" altLang="zh-CN" b="1" dirty="0" smtClean="0"/>
              <a:t> Data* parameter;</a:t>
            </a:r>
          </a:p>
          <a:p>
            <a:r>
              <a:rPr lang="en-US" altLang="zh-CN" b="1" dirty="0"/>
              <a:t> </a:t>
            </a:r>
            <a:r>
              <a:rPr lang="en-US" altLang="zh-CN" b="1" dirty="0" smtClean="0"/>
              <a:t> </a:t>
            </a:r>
            <a:r>
              <a:rPr lang="en-US" altLang="zh-CN" b="1" dirty="0" err="1" smtClean="0"/>
              <a:t>int</a:t>
            </a:r>
            <a:r>
              <a:rPr lang="en-US" altLang="zh-CN" b="1" dirty="0" smtClean="0"/>
              <a:t>   status;</a:t>
            </a:r>
          </a:p>
          <a:p>
            <a:r>
              <a:rPr lang="en-US" altLang="zh-CN" b="1" dirty="0" smtClean="0"/>
              <a:t>};</a:t>
            </a:r>
          </a:p>
        </p:txBody>
      </p:sp>
    </p:spTree>
    <p:extLst>
      <p:ext uri="{BB962C8B-B14F-4D97-AF65-F5344CB8AC3E}">
        <p14:creationId xmlns:p14="http://schemas.microsoft.com/office/powerpoint/2010/main" xmlns="" val="4155771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Process()</a:t>
            </a:r>
            <a:r>
              <a:rPr lang="zh-CN" altLang="en-US" dirty="0" smtClean="0"/>
              <a:t>函数</a:t>
            </a:r>
            <a:endParaRPr lang="zh-CN" altLang="en-US" dirty="0"/>
          </a:p>
        </p:txBody>
      </p:sp>
      <p:sp>
        <p:nvSpPr>
          <p:cNvPr id="3" name="内容占位符 2"/>
          <p:cNvSpPr>
            <a:spLocks noGrp="1"/>
          </p:cNvSpPr>
          <p:nvPr>
            <p:ph idx="1"/>
          </p:nvPr>
        </p:nvSpPr>
        <p:spPr/>
        <p:txBody>
          <a:bodyPr/>
          <a:lstStyle/>
          <a:p>
            <a:r>
              <a:rPr lang="en-US" altLang="zh-CN" b="1" dirty="0" smtClean="0"/>
              <a:t>process()</a:t>
            </a:r>
            <a:r>
              <a:rPr lang="zh-CN" altLang="en-US" b="1" dirty="0" smtClean="0"/>
              <a:t>的实现</a:t>
            </a:r>
            <a:endParaRPr lang="en-US" altLang="zh-CN" b="1" dirty="0" smtClean="0"/>
          </a:p>
          <a:p>
            <a:endParaRPr lang="en-US" altLang="zh-CN" b="1" dirty="0"/>
          </a:p>
          <a:p>
            <a:endParaRPr lang="en-US" altLang="zh-CN" b="1" dirty="0" smtClean="0"/>
          </a:p>
          <a:p>
            <a:endParaRPr lang="en-US" altLang="zh-CN" b="1" dirty="0"/>
          </a:p>
          <a:p>
            <a:r>
              <a:rPr lang="zh-CN" altLang="en-US" b="1" dirty="0" smtClean="0"/>
              <a:t>这个</a:t>
            </a:r>
            <a:r>
              <a:rPr lang="en-US" altLang="zh-CN" b="1" dirty="0" smtClean="0"/>
              <a:t>process</a:t>
            </a:r>
            <a:r>
              <a:rPr lang="zh-CN" altLang="en-US" b="1" dirty="0" smtClean="0"/>
              <a:t>将被事件处理线程调用，以实现异步处理</a:t>
            </a:r>
            <a:endParaRPr lang="zh-CN" altLang="en-US" b="1" dirty="0"/>
          </a:p>
        </p:txBody>
      </p:sp>
      <p:sp>
        <p:nvSpPr>
          <p:cNvPr id="4" name="TextBox 3"/>
          <p:cNvSpPr txBox="1"/>
          <p:nvPr/>
        </p:nvSpPr>
        <p:spPr>
          <a:xfrm>
            <a:off x="1444689" y="1772816"/>
            <a:ext cx="6768752" cy="175432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void Executor:</a:t>
            </a:r>
            <a:r>
              <a:rPr lang="en-US" altLang="zh-CN" b="1" dirty="0"/>
              <a:t>:</a:t>
            </a:r>
            <a:r>
              <a:rPr lang="en-US" altLang="zh-CN" b="1" dirty="0" smtClean="0"/>
              <a:t>process() {</a:t>
            </a:r>
          </a:p>
          <a:p>
            <a:r>
              <a:rPr lang="en-US" altLang="zh-CN" b="1" dirty="0"/>
              <a:t> </a:t>
            </a:r>
            <a:r>
              <a:rPr lang="en-US" altLang="zh-CN" b="1" dirty="0" smtClean="0"/>
              <a:t> status = RUNNING;</a:t>
            </a:r>
          </a:p>
          <a:p>
            <a:r>
              <a:rPr lang="en-US" altLang="zh-CN" b="1" dirty="0"/>
              <a:t> </a:t>
            </a:r>
            <a:r>
              <a:rPr lang="en-US" altLang="zh-CN" b="1" dirty="0" smtClean="0"/>
              <a:t> </a:t>
            </a:r>
            <a:r>
              <a:rPr lang="en-US" altLang="zh-CN" b="1" dirty="0" smtClean="0">
                <a:solidFill>
                  <a:srgbClr val="C00000"/>
                </a:solidFill>
              </a:rPr>
              <a:t>result = run(parameter);</a:t>
            </a:r>
          </a:p>
          <a:p>
            <a:r>
              <a:rPr lang="en-US" altLang="zh-CN" b="1" dirty="0"/>
              <a:t> </a:t>
            </a:r>
            <a:r>
              <a:rPr lang="en-US" altLang="zh-CN" b="1" dirty="0" smtClean="0"/>
              <a:t> status = FINISHED;</a:t>
            </a:r>
          </a:p>
          <a:p>
            <a:r>
              <a:rPr lang="en-US" altLang="zh-CN" b="1" dirty="0" smtClean="0"/>
              <a:t>  </a:t>
            </a:r>
            <a:r>
              <a:rPr lang="en-US" altLang="zh-CN" b="1" dirty="0" err="1" smtClean="0"/>
              <a:t>exitThread</a:t>
            </a:r>
            <a:r>
              <a:rPr lang="en-US" altLang="zh-CN" b="1" dirty="0" smtClean="0"/>
              <a:t>(); //</a:t>
            </a:r>
            <a:r>
              <a:rPr lang="en-US" altLang="zh-CN" dirty="0" err="1" smtClean="0"/>
              <a:t>pthread_exit</a:t>
            </a:r>
            <a:r>
              <a:rPr lang="en-US" altLang="zh-CN" dirty="0" smtClean="0"/>
              <a:t>(NULL);</a:t>
            </a:r>
            <a:endParaRPr lang="en-US" altLang="zh-CN" b="1" dirty="0" smtClean="0"/>
          </a:p>
          <a:p>
            <a:r>
              <a:rPr lang="en-US" altLang="zh-CN" b="1" dirty="0"/>
              <a:t>}</a:t>
            </a:r>
            <a:endParaRPr lang="en-US" altLang="zh-CN" b="1" dirty="0" smtClean="0"/>
          </a:p>
        </p:txBody>
      </p:sp>
    </p:spTree>
    <p:extLst>
      <p:ext uri="{BB962C8B-B14F-4D97-AF65-F5344CB8AC3E}">
        <p14:creationId xmlns:p14="http://schemas.microsoft.com/office/powerpoint/2010/main" xmlns="" val="213080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Template Method</a:t>
            </a:r>
            <a:endParaRPr lang="zh-CN" altLang="en-US" dirty="0"/>
          </a:p>
        </p:txBody>
      </p:sp>
      <p:sp>
        <p:nvSpPr>
          <p:cNvPr id="3" name="内容占位符 2"/>
          <p:cNvSpPr>
            <a:spLocks noGrp="1"/>
          </p:cNvSpPr>
          <p:nvPr>
            <p:ph idx="1"/>
          </p:nvPr>
        </p:nvSpPr>
        <p:spPr/>
        <p:txBody>
          <a:bodyPr/>
          <a:lstStyle/>
          <a:p>
            <a:r>
              <a:rPr lang="en-US" altLang="zh-CN" b="1" dirty="0" smtClean="0"/>
              <a:t>process</a:t>
            </a:r>
            <a:r>
              <a:rPr lang="zh-CN" altLang="en-US" b="1" dirty="0" smtClean="0"/>
              <a:t>的实现使用了</a:t>
            </a:r>
            <a:r>
              <a:rPr lang="en-US" altLang="zh-CN" b="1" dirty="0" smtClean="0"/>
              <a:t>Template Method</a:t>
            </a:r>
            <a:r>
              <a:rPr lang="zh-CN" altLang="en-US" b="1" dirty="0" smtClean="0"/>
              <a:t>模式</a:t>
            </a:r>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a:p>
          <a:p>
            <a:pPr lvl="1"/>
            <a:r>
              <a:rPr lang="en-US" altLang="zh-CN" b="1" dirty="0" err="1" smtClean="0"/>
              <a:t>TemplateMethod</a:t>
            </a:r>
            <a:r>
              <a:rPr lang="en-US" altLang="zh-CN" b="1" dirty="0" smtClean="0"/>
              <a:t>() : process</a:t>
            </a:r>
          </a:p>
          <a:p>
            <a:pPr lvl="1"/>
            <a:r>
              <a:rPr lang="en-US" altLang="zh-CN" b="1" dirty="0" err="1" smtClean="0"/>
              <a:t>PrimitiveOperation</a:t>
            </a:r>
            <a:r>
              <a:rPr lang="en-US" altLang="zh-CN" b="1" dirty="0" smtClean="0"/>
              <a:t>() : run</a:t>
            </a:r>
          </a:p>
        </p:txBody>
      </p:sp>
      <p:pic>
        <p:nvPicPr>
          <p:cNvPr id="5" name="Picture 3"/>
          <p:cNvPicPr>
            <a:picLocks noChangeAspect="1" noChangeArrowheads="1"/>
          </p:cNvPicPr>
          <p:nvPr/>
        </p:nvPicPr>
        <p:blipFill>
          <a:blip r:embed="rId3" cstate="print">
            <a:clrChange>
              <a:clrFrom>
                <a:srgbClr val="FFFFFF"/>
              </a:clrFrom>
              <a:clrTo>
                <a:srgbClr val="FFFFFF">
                  <a:alpha val="0"/>
                </a:srgbClr>
              </a:clrTo>
            </a:clrChange>
            <a:lum bright="-30000" contrast="20000"/>
          </a:blip>
          <a:srcRect/>
          <a:stretch>
            <a:fillRect/>
          </a:stretch>
        </p:blipFill>
        <p:spPr bwMode="auto">
          <a:xfrm>
            <a:off x="1835696" y="1700808"/>
            <a:ext cx="5815045" cy="3312368"/>
          </a:xfrm>
          <a:prstGeom prst="rect">
            <a:avLst/>
          </a:prstGeom>
          <a:noFill/>
          <a:ln w="9525">
            <a:noFill/>
            <a:miter lim="800000"/>
            <a:headEnd/>
            <a:tailEnd/>
          </a:ln>
        </p:spPr>
      </p:pic>
    </p:spTree>
    <p:extLst>
      <p:ext uri="{BB962C8B-B14F-4D97-AF65-F5344CB8AC3E}">
        <p14:creationId xmlns:p14="http://schemas.microsoft.com/office/powerpoint/2010/main" xmlns="" val="213080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EventQueue</a:t>
            </a:r>
            <a:endParaRPr lang="zh-CN" altLang="en-US" dirty="0"/>
          </a:p>
        </p:txBody>
      </p:sp>
      <p:sp>
        <p:nvSpPr>
          <p:cNvPr id="3" name="内容占位符 2"/>
          <p:cNvSpPr>
            <a:spLocks noGrp="1"/>
          </p:cNvSpPr>
          <p:nvPr>
            <p:ph idx="1"/>
          </p:nvPr>
        </p:nvSpPr>
        <p:spPr/>
        <p:txBody>
          <a:bodyPr/>
          <a:lstStyle/>
          <a:p>
            <a:r>
              <a:rPr lang="en-US" altLang="zh-CN" b="1" dirty="0" smtClean="0"/>
              <a:t>Event Queue</a:t>
            </a:r>
            <a:r>
              <a:rPr lang="zh-CN" altLang="en-US" b="1" dirty="0" smtClean="0"/>
              <a:t>只能有一个实例</a:t>
            </a:r>
            <a:endParaRPr lang="zh-CN" altLang="en-US" b="1" dirty="0"/>
          </a:p>
        </p:txBody>
      </p:sp>
      <p:sp>
        <p:nvSpPr>
          <p:cNvPr id="4" name="TextBox 3"/>
          <p:cNvSpPr txBox="1"/>
          <p:nvPr/>
        </p:nvSpPr>
        <p:spPr>
          <a:xfrm>
            <a:off x="1484851" y="1628800"/>
            <a:ext cx="6768752"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EventQueue</a:t>
            </a:r>
            <a:r>
              <a:rPr lang="en-US" altLang="zh-CN" b="1" dirty="0" smtClean="0"/>
              <a:t> {</a:t>
            </a:r>
          </a:p>
          <a:p>
            <a:r>
              <a:rPr lang="en-US" altLang="zh-CN" b="1" dirty="0" smtClean="0"/>
              <a:t>public:</a:t>
            </a:r>
          </a:p>
          <a:p>
            <a:r>
              <a:rPr lang="en-US" altLang="zh-CN" b="1" dirty="0"/>
              <a:t> </a:t>
            </a:r>
            <a:r>
              <a:rPr lang="en-US" altLang="zh-CN" b="1" dirty="0" smtClean="0"/>
              <a:t> </a:t>
            </a:r>
            <a:r>
              <a:rPr lang="en-US" altLang="zh-CN" b="1" dirty="0" smtClean="0">
                <a:solidFill>
                  <a:srgbClr val="C00000"/>
                </a:solidFill>
              </a:rPr>
              <a:t>static </a:t>
            </a:r>
            <a:r>
              <a:rPr lang="en-US" altLang="zh-CN" b="1" dirty="0" err="1" smtClean="0">
                <a:solidFill>
                  <a:srgbClr val="C00000"/>
                </a:solidFill>
              </a:rPr>
              <a:t>EventQueue</a:t>
            </a:r>
            <a:r>
              <a:rPr lang="en-US" altLang="zh-CN" b="1" dirty="0" smtClean="0">
                <a:solidFill>
                  <a:srgbClr val="C00000"/>
                </a:solidFill>
              </a:rPr>
              <a:t>* </a:t>
            </a:r>
            <a:r>
              <a:rPr lang="en-US" altLang="zh-CN" b="1" dirty="0" err="1" smtClean="0">
                <a:solidFill>
                  <a:srgbClr val="C00000"/>
                </a:solidFill>
              </a:rPr>
              <a:t>getInstance</a:t>
            </a:r>
            <a:r>
              <a:rPr lang="en-US" altLang="zh-CN" b="1" dirty="0" smtClean="0">
                <a:solidFill>
                  <a:srgbClr val="C00000"/>
                </a:solidFill>
              </a:rPr>
              <a:t>();</a:t>
            </a:r>
          </a:p>
          <a:p>
            <a:r>
              <a:rPr lang="en-US" altLang="zh-CN" b="1" dirty="0" smtClean="0">
                <a:solidFill>
                  <a:srgbClr val="C00000"/>
                </a:solidFill>
              </a:rPr>
              <a:t>  </a:t>
            </a:r>
            <a:r>
              <a:rPr lang="en-US" altLang="zh-CN" b="1" dirty="0" smtClean="0"/>
              <a:t>void register(</a:t>
            </a:r>
            <a:r>
              <a:rPr lang="en-US" altLang="zh-CN" b="1" dirty="0" err="1" smtClean="0"/>
              <a:t>EventProcessor</a:t>
            </a:r>
            <a:r>
              <a:rPr lang="en-US" altLang="zh-CN" b="1" dirty="0" smtClean="0"/>
              <a:t> *processor);</a:t>
            </a:r>
            <a:endParaRPr lang="en-US" altLang="zh-CN" b="1" dirty="0"/>
          </a:p>
          <a:p>
            <a:r>
              <a:rPr lang="en-US" altLang="zh-CN" b="1" dirty="0" smtClean="0"/>
              <a:t>  void post(Executor *executor);</a:t>
            </a:r>
          </a:p>
          <a:p>
            <a:r>
              <a:rPr lang="en-US" altLang="zh-CN" b="1" dirty="0" smtClean="0"/>
              <a:t>  Executor* peek();</a:t>
            </a:r>
          </a:p>
          <a:p>
            <a:r>
              <a:rPr lang="en-US" altLang="zh-CN" b="1" dirty="0" smtClean="0"/>
              <a:t>private:</a:t>
            </a:r>
          </a:p>
          <a:p>
            <a:r>
              <a:rPr lang="en-US" altLang="zh-CN" b="1" dirty="0"/>
              <a:t> </a:t>
            </a:r>
            <a:r>
              <a:rPr lang="en-US" altLang="zh-CN" b="1" dirty="0" smtClean="0"/>
              <a:t> </a:t>
            </a:r>
            <a:r>
              <a:rPr lang="en-US" altLang="zh-CN" b="1" dirty="0" err="1" smtClean="0"/>
              <a:t>EventQueue</a:t>
            </a:r>
            <a:r>
              <a:rPr lang="en-US" altLang="zh-CN" b="1" dirty="0" smtClean="0"/>
              <a:t>();</a:t>
            </a:r>
          </a:p>
          <a:p>
            <a:r>
              <a:rPr lang="en-US" altLang="zh-CN" b="1" dirty="0"/>
              <a:t> </a:t>
            </a:r>
            <a:r>
              <a:rPr lang="en-US" altLang="zh-CN" b="1" dirty="0" smtClean="0"/>
              <a:t> static </a:t>
            </a:r>
            <a:r>
              <a:rPr lang="en-US" altLang="zh-CN" b="1" dirty="0" err="1" smtClean="0"/>
              <a:t>EventQueue</a:t>
            </a:r>
            <a:r>
              <a:rPr lang="en-US" altLang="zh-CN" b="1" dirty="0" smtClean="0"/>
              <a:t>* instance;</a:t>
            </a:r>
          </a:p>
          <a:p>
            <a:r>
              <a:rPr lang="en-US" altLang="zh-CN" b="1" dirty="0"/>
              <a:t> </a:t>
            </a:r>
            <a:r>
              <a:rPr lang="en-US" altLang="zh-CN" b="1" dirty="0" smtClean="0"/>
              <a:t> //……</a:t>
            </a:r>
          </a:p>
          <a:p>
            <a:r>
              <a:rPr lang="en-US" altLang="zh-CN" b="1" dirty="0" smtClean="0"/>
              <a:t>};</a:t>
            </a:r>
          </a:p>
          <a:p>
            <a:endParaRPr lang="en-US" altLang="zh-CN" b="1" dirty="0"/>
          </a:p>
          <a:p>
            <a:r>
              <a:rPr lang="en-US" altLang="zh-CN" b="1" dirty="0" smtClean="0"/>
              <a:t>void </a:t>
            </a:r>
            <a:r>
              <a:rPr lang="en-US" altLang="zh-CN" b="1" dirty="0" err="1" smtClean="0"/>
              <a:t>EventQueue</a:t>
            </a:r>
            <a:r>
              <a:rPr lang="en-US" altLang="zh-CN" b="1" dirty="0" smtClean="0"/>
              <a:t>::post(Executor *executor) {</a:t>
            </a:r>
          </a:p>
          <a:p>
            <a:r>
              <a:rPr lang="en-US" altLang="zh-CN" b="1" dirty="0"/>
              <a:t> </a:t>
            </a:r>
            <a:r>
              <a:rPr lang="en-US" altLang="zh-CN" b="1" dirty="0" smtClean="0"/>
              <a:t> // add executor to queue first</a:t>
            </a:r>
          </a:p>
          <a:p>
            <a:r>
              <a:rPr lang="en-US" altLang="zh-CN" b="1" dirty="0">
                <a:solidFill>
                  <a:srgbClr val="C00000"/>
                </a:solidFill>
              </a:rPr>
              <a:t> </a:t>
            </a:r>
            <a:r>
              <a:rPr lang="en-US" altLang="zh-CN" b="1" dirty="0" smtClean="0">
                <a:solidFill>
                  <a:srgbClr val="C00000"/>
                </a:solidFill>
              </a:rPr>
              <a:t> for each(</a:t>
            </a:r>
            <a:r>
              <a:rPr lang="en-US" altLang="zh-CN" b="1" dirty="0" err="1" smtClean="0">
                <a:solidFill>
                  <a:srgbClr val="C00000"/>
                </a:solidFill>
              </a:rPr>
              <a:t>EventProcessor</a:t>
            </a:r>
            <a:r>
              <a:rPr lang="en-US" altLang="zh-CN" b="1" dirty="0" smtClean="0">
                <a:solidFill>
                  <a:srgbClr val="C00000"/>
                </a:solidFill>
              </a:rPr>
              <a:t> *processor)</a:t>
            </a:r>
          </a:p>
          <a:p>
            <a:r>
              <a:rPr lang="en-US" altLang="zh-CN" b="1" dirty="0">
                <a:solidFill>
                  <a:srgbClr val="C00000"/>
                </a:solidFill>
              </a:rPr>
              <a:t> </a:t>
            </a:r>
            <a:r>
              <a:rPr lang="en-US" altLang="zh-CN" b="1" dirty="0" smtClean="0">
                <a:solidFill>
                  <a:srgbClr val="C00000"/>
                </a:solidFill>
              </a:rPr>
              <a:t>   processor -&gt; notify();</a:t>
            </a:r>
          </a:p>
          <a:p>
            <a:r>
              <a:rPr lang="en-US" altLang="zh-CN" b="1" dirty="0"/>
              <a:t>}</a:t>
            </a:r>
            <a:endParaRPr lang="en-US" altLang="zh-CN" b="1" dirty="0" smtClean="0"/>
          </a:p>
        </p:txBody>
      </p:sp>
    </p:spTree>
    <p:extLst>
      <p:ext uri="{BB962C8B-B14F-4D97-AF65-F5344CB8AC3E}">
        <p14:creationId xmlns:p14="http://schemas.microsoft.com/office/powerpoint/2010/main" xmlns="" val="2709522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Singleton</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b="1" dirty="0" err="1" smtClean="0"/>
              <a:t>EventQueue</a:t>
            </a:r>
            <a:r>
              <a:rPr lang="zh-CN" altLang="en-US" b="1" dirty="0" smtClean="0"/>
              <a:t>使用单例模式</a:t>
            </a:r>
            <a:endParaRPr lang="zh-CN" altLang="en-US" b="1" dirty="0"/>
          </a:p>
        </p:txBody>
      </p:sp>
      <p:pic>
        <p:nvPicPr>
          <p:cNvPr id="4" name="Picture 2"/>
          <p:cNvPicPr>
            <a:picLocks noChangeAspect="1" noChangeArrowheads="1"/>
          </p:cNvPicPr>
          <p:nvPr/>
        </p:nvPicPr>
        <p:blipFill rotWithShape="1">
          <a:blip r:embed="rId3" cstate="print">
            <a:clrChange>
              <a:clrFrom>
                <a:srgbClr val="FFFFFF"/>
              </a:clrFrom>
              <a:clrTo>
                <a:srgbClr val="FFFFFF">
                  <a:alpha val="0"/>
                </a:srgbClr>
              </a:clrTo>
            </a:clrChange>
            <a:extLst>
              <a:ext uri="{BEBA8EAE-BF5A-486C-A8C5-ECC9F3942E4B}">
                <a14:imgProps xmlns="" xmlns:a14="http://schemas.microsoft.com/office/drawing/2010/main">
                  <a14:imgLayer r:embed="rId4">
                    <a14:imgEffect>
                      <a14:sharpenSoften amount="50000"/>
                    </a14:imgEffect>
                  </a14:imgLayer>
                </a14:imgProps>
              </a:ext>
              <a:ext uri="{28A0092B-C50C-407E-A947-70E740481C1C}">
                <a14:useLocalDpi xmlns="" xmlns:a14="http://schemas.microsoft.com/office/drawing/2010/main" val="0"/>
              </a:ext>
            </a:extLst>
          </a:blip>
          <a:srcRect r="2115" b="4115"/>
          <a:stretch/>
        </p:blipFill>
        <p:spPr bwMode="auto">
          <a:xfrm>
            <a:off x="1295635" y="2015262"/>
            <a:ext cx="6658131" cy="23762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Event Processor</a:t>
            </a:r>
            <a:endParaRPr lang="zh-CN" altLang="en-US" dirty="0"/>
          </a:p>
        </p:txBody>
      </p:sp>
      <p:sp>
        <p:nvSpPr>
          <p:cNvPr id="3" name="内容占位符 2"/>
          <p:cNvSpPr>
            <a:spLocks noGrp="1"/>
          </p:cNvSpPr>
          <p:nvPr>
            <p:ph idx="1"/>
          </p:nvPr>
        </p:nvSpPr>
        <p:spPr/>
        <p:txBody>
          <a:bodyPr/>
          <a:lstStyle/>
          <a:p>
            <a:r>
              <a:rPr lang="en-US" altLang="zh-CN" b="1" dirty="0" smtClean="0"/>
              <a:t>Event Processor</a:t>
            </a:r>
            <a:r>
              <a:rPr lang="zh-CN" altLang="en-US" b="1" dirty="0" smtClean="0"/>
              <a:t>负责实际执行</a:t>
            </a:r>
            <a:r>
              <a:rPr lang="en-US" altLang="zh-CN" b="1" dirty="0" smtClean="0"/>
              <a:t>Executor</a:t>
            </a:r>
          </a:p>
          <a:p>
            <a:endParaRPr lang="en-US" altLang="zh-CN" b="1" dirty="0"/>
          </a:p>
          <a:p>
            <a:endParaRPr lang="en-US" altLang="zh-CN" b="1" dirty="0" smtClean="0"/>
          </a:p>
          <a:p>
            <a:endParaRPr lang="en-US" altLang="zh-CN" b="1" dirty="0" smtClean="0"/>
          </a:p>
          <a:p>
            <a:endParaRPr lang="en-US" altLang="zh-CN" sz="1800" b="1" dirty="0" smtClean="0"/>
          </a:p>
          <a:p>
            <a:endParaRPr lang="en-US" altLang="zh-CN" b="1" dirty="0" smtClean="0"/>
          </a:p>
          <a:p>
            <a:r>
              <a:rPr lang="zh-CN" altLang="en-US" b="1" dirty="0" smtClean="0"/>
              <a:t>这个函数在另外一个线程里执行，从而实现异步调用，这里的</a:t>
            </a:r>
            <a:r>
              <a:rPr lang="en-US" altLang="zh-CN" b="1" dirty="0" smtClean="0"/>
              <a:t>wait()</a:t>
            </a:r>
            <a:r>
              <a:rPr lang="zh-CN" altLang="en-US" b="1" dirty="0" smtClean="0"/>
              <a:t>用来等待</a:t>
            </a:r>
            <a:r>
              <a:rPr lang="en-US" altLang="zh-CN" b="1" dirty="0" err="1" smtClean="0"/>
              <a:t>EventQueue</a:t>
            </a:r>
            <a:r>
              <a:rPr lang="zh-CN" altLang="en-US" b="1" dirty="0" smtClean="0"/>
              <a:t>的</a:t>
            </a:r>
            <a:r>
              <a:rPr lang="en-US" altLang="zh-CN" b="1" dirty="0" smtClean="0"/>
              <a:t>notify()</a:t>
            </a:r>
            <a:endParaRPr lang="zh-CN" altLang="en-US" b="1" dirty="0"/>
          </a:p>
        </p:txBody>
      </p:sp>
      <p:sp>
        <p:nvSpPr>
          <p:cNvPr id="4" name="TextBox 3"/>
          <p:cNvSpPr txBox="1"/>
          <p:nvPr/>
        </p:nvSpPr>
        <p:spPr>
          <a:xfrm>
            <a:off x="1484851" y="1628800"/>
            <a:ext cx="6768752" cy="28623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t>v</a:t>
            </a:r>
            <a:r>
              <a:rPr lang="en-US" altLang="zh-CN" b="1" dirty="0" smtClean="0"/>
              <a:t>oid </a:t>
            </a:r>
            <a:r>
              <a:rPr lang="en-US" altLang="zh-CN" b="1" dirty="0" err="1" smtClean="0"/>
              <a:t>EventProcessor</a:t>
            </a:r>
            <a:r>
              <a:rPr lang="en-US" altLang="zh-CN" b="1" dirty="0" smtClean="0"/>
              <a:t>::run() {</a:t>
            </a:r>
          </a:p>
          <a:p>
            <a:r>
              <a:rPr lang="en-US" altLang="zh-CN" b="1" dirty="0" smtClean="0"/>
              <a:t>  </a:t>
            </a:r>
            <a:r>
              <a:rPr lang="en-US" altLang="zh-CN" b="1" dirty="0" err="1" smtClean="0"/>
              <a:t>EventQueue</a:t>
            </a:r>
            <a:r>
              <a:rPr lang="en-US" altLang="zh-CN" b="1" dirty="0" smtClean="0"/>
              <a:t>::</a:t>
            </a:r>
            <a:r>
              <a:rPr lang="en-US" altLang="zh-CN" b="1" dirty="0" err="1" smtClean="0"/>
              <a:t>getInstance</a:t>
            </a:r>
            <a:r>
              <a:rPr lang="en-US" altLang="zh-CN" b="1" dirty="0" smtClean="0"/>
              <a:t>() -&gt; register(this);</a:t>
            </a:r>
          </a:p>
          <a:p>
            <a:r>
              <a:rPr lang="en-US" altLang="zh-CN" b="1" dirty="0" smtClean="0"/>
              <a:t>  while (!finished) {</a:t>
            </a:r>
          </a:p>
          <a:p>
            <a:r>
              <a:rPr lang="en-US" altLang="zh-CN" b="1" dirty="0" smtClean="0"/>
              <a:t>    Executor *exec = </a:t>
            </a:r>
            <a:r>
              <a:rPr lang="en-US" altLang="zh-CN" b="1" dirty="0" err="1"/>
              <a:t>EventQueue</a:t>
            </a:r>
            <a:r>
              <a:rPr lang="en-US" altLang="zh-CN" b="1" dirty="0"/>
              <a:t>::</a:t>
            </a:r>
            <a:r>
              <a:rPr lang="en-US" altLang="zh-CN" b="1" dirty="0" err="1"/>
              <a:t>getInstance</a:t>
            </a:r>
            <a:r>
              <a:rPr lang="en-US" altLang="zh-CN" b="1" dirty="0"/>
              <a:t>() -&gt; </a:t>
            </a:r>
            <a:r>
              <a:rPr lang="en-US" altLang="zh-CN" b="1" dirty="0" smtClean="0"/>
              <a:t>peek();</a:t>
            </a:r>
          </a:p>
          <a:p>
            <a:r>
              <a:rPr lang="en-US" altLang="zh-CN" b="1" dirty="0"/>
              <a:t> </a:t>
            </a:r>
            <a:r>
              <a:rPr lang="en-US" altLang="zh-CN" b="1" dirty="0" smtClean="0"/>
              <a:t>   while (exec != null) {</a:t>
            </a:r>
          </a:p>
          <a:p>
            <a:r>
              <a:rPr lang="en-US" altLang="zh-CN" b="1" dirty="0"/>
              <a:t> </a:t>
            </a:r>
            <a:r>
              <a:rPr lang="en-US" altLang="zh-CN" b="1" dirty="0" smtClean="0"/>
              <a:t>     exec -&gt; process();</a:t>
            </a:r>
          </a:p>
          <a:p>
            <a:r>
              <a:rPr lang="en-US" altLang="zh-CN" b="1" dirty="0"/>
              <a:t> </a:t>
            </a:r>
            <a:r>
              <a:rPr lang="en-US" altLang="zh-CN" b="1" dirty="0" smtClean="0"/>
              <a:t>   }</a:t>
            </a:r>
          </a:p>
          <a:p>
            <a:r>
              <a:rPr lang="en-US" altLang="zh-CN" b="1" dirty="0" smtClean="0">
                <a:solidFill>
                  <a:srgbClr val="C00000"/>
                </a:solidFill>
              </a:rPr>
              <a:t>    wait( );</a:t>
            </a:r>
          </a:p>
          <a:p>
            <a:r>
              <a:rPr lang="en-US" altLang="zh-CN" b="1" dirty="0" smtClean="0"/>
              <a:t>  }</a:t>
            </a:r>
          </a:p>
          <a:p>
            <a:r>
              <a:rPr lang="en-US" altLang="zh-CN" b="1" dirty="0"/>
              <a:t>}</a:t>
            </a:r>
            <a:endParaRPr lang="en-US" altLang="zh-CN" b="1" dirty="0" smtClean="0"/>
          </a:p>
        </p:txBody>
      </p:sp>
    </p:spTree>
    <p:extLst>
      <p:ext uri="{BB962C8B-B14F-4D97-AF65-F5344CB8AC3E}">
        <p14:creationId xmlns:p14="http://schemas.microsoft.com/office/powerpoint/2010/main" xmlns="" val="3673346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线程的创建与启动</a:t>
            </a:r>
            <a:endParaRPr lang="zh-CN" altLang="en-US" dirty="0"/>
          </a:p>
        </p:txBody>
      </p:sp>
      <p:sp>
        <p:nvSpPr>
          <p:cNvPr id="3" name="内容占位符 2"/>
          <p:cNvSpPr>
            <a:spLocks noGrp="1"/>
          </p:cNvSpPr>
          <p:nvPr>
            <p:ph idx="1"/>
          </p:nvPr>
        </p:nvSpPr>
        <p:spPr/>
        <p:txBody>
          <a:bodyPr/>
          <a:lstStyle/>
          <a:p>
            <a:r>
              <a:rPr lang="en-US" altLang="zh-CN" b="1" dirty="0" smtClean="0"/>
              <a:t>Event Processor</a:t>
            </a:r>
            <a:r>
              <a:rPr lang="zh-CN" altLang="en-US" b="1" dirty="0" smtClean="0"/>
              <a:t>的</a:t>
            </a:r>
            <a:r>
              <a:rPr lang="en-US" altLang="zh-CN" b="1" dirty="0" smtClean="0"/>
              <a:t>start()</a:t>
            </a:r>
            <a:r>
              <a:rPr lang="zh-CN" altLang="en-US" b="1" dirty="0" smtClean="0"/>
              <a:t>负责创建和启动一个新的线程，这个新线程以</a:t>
            </a:r>
            <a:r>
              <a:rPr lang="en-US" altLang="zh-CN" b="1" dirty="0" err="1" smtClean="0"/>
              <a:t>EventProcessor</a:t>
            </a:r>
            <a:r>
              <a:rPr lang="en-US" altLang="zh-CN" b="1" dirty="0" smtClean="0"/>
              <a:t>::run()</a:t>
            </a:r>
            <a:r>
              <a:rPr lang="zh-CN" altLang="en-US" b="1" dirty="0" smtClean="0"/>
              <a:t>为入口点</a:t>
            </a:r>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这里的线程创建和启动只是一个例子，不是真实的实现！</a:t>
            </a:r>
            <a:endParaRPr lang="en-US" altLang="zh-CN" b="1" dirty="0" smtClean="0"/>
          </a:p>
          <a:p>
            <a:endParaRPr lang="en-US" altLang="zh-CN" b="1" dirty="0"/>
          </a:p>
          <a:p>
            <a:endParaRPr lang="en-US" altLang="zh-CN" b="1" dirty="0" smtClean="0"/>
          </a:p>
          <a:p>
            <a:pPr>
              <a:buNone/>
            </a:pPr>
            <a:endParaRPr lang="en-US" altLang="zh-CN" b="1" dirty="0" smtClean="0"/>
          </a:p>
        </p:txBody>
      </p:sp>
      <p:sp>
        <p:nvSpPr>
          <p:cNvPr id="4" name="TextBox 3"/>
          <p:cNvSpPr txBox="1"/>
          <p:nvPr/>
        </p:nvSpPr>
        <p:spPr>
          <a:xfrm>
            <a:off x="1187624" y="2852936"/>
            <a:ext cx="7200800" cy="147732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t>v</a:t>
            </a:r>
            <a:r>
              <a:rPr lang="en-US" altLang="zh-CN" b="1" dirty="0" smtClean="0"/>
              <a:t>oid </a:t>
            </a:r>
            <a:r>
              <a:rPr lang="en-US" altLang="zh-CN" b="1" dirty="0" err="1" smtClean="0"/>
              <a:t>EventProcessor</a:t>
            </a:r>
            <a:r>
              <a:rPr lang="en-US" altLang="zh-CN" b="1" dirty="0" smtClean="0"/>
              <a:t>::start() {</a:t>
            </a:r>
          </a:p>
          <a:p>
            <a:r>
              <a:rPr lang="en-US" altLang="zh-CN" b="1" dirty="0" smtClean="0"/>
              <a:t>  thread = </a:t>
            </a:r>
            <a:r>
              <a:rPr lang="en-US" altLang="zh-CN" b="1" dirty="0" err="1" smtClean="0"/>
              <a:t>createThread</a:t>
            </a:r>
            <a:r>
              <a:rPr lang="en-US" altLang="zh-CN" b="1" dirty="0" smtClean="0"/>
              <a:t>(this);</a:t>
            </a:r>
          </a:p>
          <a:p>
            <a:r>
              <a:rPr lang="en-US" altLang="zh-CN" b="1" dirty="0" smtClean="0"/>
              <a:t>  thread -&gt; start( );</a:t>
            </a:r>
          </a:p>
          <a:p>
            <a:r>
              <a:rPr lang="en-US" altLang="zh-CN" b="1" dirty="0" smtClean="0"/>
              <a:t>  //</a:t>
            </a:r>
            <a:r>
              <a:rPr lang="en-US" altLang="zh-CN" dirty="0" err="1" smtClean="0"/>
              <a:t>int</a:t>
            </a:r>
            <a:r>
              <a:rPr lang="en-US" altLang="zh-CN" dirty="0" smtClean="0"/>
              <a:t> </a:t>
            </a:r>
            <a:r>
              <a:rPr lang="en-US" altLang="zh-CN" dirty="0" err="1" smtClean="0"/>
              <a:t>rc</a:t>
            </a:r>
            <a:r>
              <a:rPr lang="en-US" altLang="zh-CN" dirty="0" smtClean="0"/>
              <a:t> = </a:t>
            </a:r>
            <a:r>
              <a:rPr lang="en-US" altLang="zh-CN" dirty="0" err="1" smtClean="0"/>
              <a:t>pthread_create</a:t>
            </a:r>
            <a:r>
              <a:rPr lang="en-US" altLang="zh-CN" dirty="0" smtClean="0"/>
              <a:t>(&amp;thread, NULL, this-&gt;run, NULL);</a:t>
            </a:r>
          </a:p>
          <a:p>
            <a:r>
              <a:rPr lang="en-US" altLang="zh-CN" b="1" dirty="0" smtClean="0"/>
              <a:t>}</a:t>
            </a:r>
          </a:p>
        </p:txBody>
      </p:sp>
    </p:spTree>
    <p:extLst>
      <p:ext uri="{BB962C8B-B14F-4D97-AF65-F5344CB8AC3E}">
        <p14:creationId xmlns:p14="http://schemas.microsoft.com/office/powerpoint/2010/main" xmlns="" val="36733461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观察者</a:t>
            </a:r>
            <a:endParaRPr lang="zh-CN" altLang="en-US" dirty="0"/>
          </a:p>
        </p:txBody>
      </p:sp>
      <p:sp>
        <p:nvSpPr>
          <p:cNvPr id="3" name="内容占位符 2"/>
          <p:cNvSpPr>
            <a:spLocks noGrp="1"/>
          </p:cNvSpPr>
          <p:nvPr>
            <p:ph idx="1"/>
          </p:nvPr>
        </p:nvSpPr>
        <p:spPr/>
        <p:txBody>
          <a:bodyPr/>
          <a:lstStyle/>
          <a:p>
            <a:r>
              <a:rPr lang="en-US" altLang="zh-CN" b="1" dirty="0" err="1" smtClean="0"/>
              <a:t>EventQueue</a:t>
            </a:r>
            <a:r>
              <a:rPr lang="zh-CN" altLang="en-US" b="1" dirty="0" smtClean="0"/>
              <a:t>和</a:t>
            </a:r>
            <a:r>
              <a:rPr lang="en-US" altLang="zh-CN" b="1" dirty="0" err="1" smtClean="0"/>
              <a:t>EventProcessor</a:t>
            </a:r>
            <a:r>
              <a:rPr lang="zh-CN" altLang="en-US" b="1" dirty="0" smtClean="0"/>
              <a:t>的互动使用了一种叫做</a:t>
            </a:r>
            <a:r>
              <a:rPr lang="zh-CN" altLang="en-US" b="1" dirty="0"/>
              <a:t>观察</a:t>
            </a:r>
            <a:r>
              <a:rPr lang="zh-CN" altLang="en-US" b="1" dirty="0" smtClean="0"/>
              <a:t>者（</a:t>
            </a:r>
            <a:r>
              <a:rPr lang="en-US" altLang="zh-CN" b="1" dirty="0" smtClean="0"/>
              <a:t>Observer</a:t>
            </a:r>
            <a:r>
              <a:rPr lang="zh-CN" altLang="en-US" b="1" dirty="0" smtClean="0"/>
              <a:t>）的模式</a:t>
            </a:r>
            <a:endParaRPr lang="zh-CN" altLang="en-US" b="1" dirty="0"/>
          </a:p>
        </p:txBody>
      </p:sp>
      <p:pic>
        <p:nvPicPr>
          <p:cNvPr id="3075" name="Picture 3"/>
          <p:cNvPicPr>
            <a:picLocks noChangeAspect="1" noChangeArrowheads="1"/>
          </p:cNvPicPr>
          <p:nvPr/>
        </p:nvPicPr>
        <p:blipFill>
          <a:blip r:embed="rId3" cstate="print">
            <a:clrChange>
              <a:clrFrom>
                <a:srgbClr val="FBFBFB"/>
              </a:clrFrom>
              <a:clrTo>
                <a:srgbClr val="FBFBFB">
                  <a:alpha val="0"/>
                </a:srgbClr>
              </a:clrTo>
            </a:clrChange>
            <a:extLst>
              <a:ext uri="{BEBA8EAE-BF5A-486C-A8C5-ECC9F3942E4B}">
                <a14:imgProps xmlns:a14="http://schemas.microsoft.com/office/drawing/2010/main" xmlns="">
                  <a14:imgLayer r:embed="rId4">
                    <a14:imgEffect>
                      <a14:brightnessContrast bright="-22000" contrast="61000"/>
                    </a14:imgEffect>
                  </a14:imgLayer>
                </a14:imgProps>
              </a:ext>
              <a:ext uri="{28A0092B-C50C-407E-A947-70E740481C1C}">
                <a14:useLocalDpi xmlns:a14="http://schemas.microsoft.com/office/drawing/2010/main" xmlns="" val="0"/>
              </a:ext>
            </a:extLst>
          </a:blip>
          <a:srcRect/>
          <a:stretch>
            <a:fillRect/>
          </a:stretch>
        </p:blipFill>
        <p:spPr bwMode="auto">
          <a:xfrm>
            <a:off x="2267744" y="2276872"/>
            <a:ext cx="5184576" cy="38571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72037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Observer</a:t>
            </a:r>
            <a:r>
              <a:rPr lang="zh-CN" altLang="en-US" dirty="0" smtClean="0"/>
              <a:t>模式</a:t>
            </a:r>
            <a:endParaRPr lang="zh-CN" altLang="en-US" dirty="0"/>
          </a:p>
        </p:txBody>
      </p:sp>
      <p:sp>
        <p:nvSpPr>
          <p:cNvPr id="3" name="内容占位符 2"/>
          <p:cNvSpPr>
            <a:spLocks noGrp="1"/>
          </p:cNvSpPr>
          <p:nvPr>
            <p:ph idx="1"/>
          </p:nvPr>
        </p:nvSpPr>
        <p:spPr/>
        <p:txBody>
          <a:bodyPr/>
          <a:lstStyle/>
          <a:p>
            <a:r>
              <a:rPr lang="zh-CN" altLang="en-US" b="1" dirty="0"/>
              <a:t>又称发布</a:t>
            </a:r>
            <a:r>
              <a:rPr lang="en-US" altLang="zh-CN" b="1" dirty="0"/>
              <a:t>-</a:t>
            </a:r>
            <a:r>
              <a:rPr lang="zh-CN" altLang="en-US" b="1" dirty="0"/>
              <a:t>订阅（</a:t>
            </a:r>
            <a:r>
              <a:rPr lang="en-US" altLang="zh-CN" b="1" dirty="0"/>
              <a:t>Publish/Subscribe</a:t>
            </a:r>
            <a:r>
              <a:rPr lang="zh-CN" altLang="en-US" b="1" dirty="0"/>
              <a:t>）模式或源</a:t>
            </a:r>
            <a:r>
              <a:rPr lang="en-US" altLang="zh-CN" b="1" dirty="0"/>
              <a:t>-</a:t>
            </a:r>
            <a:r>
              <a:rPr lang="zh-CN" altLang="en-US" b="1" dirty="0" smtClean="0"/>
              <a:t>监听器</a:t>
            </a:r>
            <a:r>
              <a:rPr lang="zh-CN" altLang="en-US" b="1" dirty="0"/>
              <a:t>（</a:t>
            </a:r>
            <a:r>
              <a:rPr lang="en-US" altLang="zh-CN" b="1" dirty="0"/>
              <a:t>Source/Listener</a:t>
            </a:r>
            <a:r>
              <a:rPr lang="zh-CN" altLang="en-US" b="1" dirty="0"/>
              <a:t>）</a:t>
            </a:r>
            <a:r>
              <a:rPr lang="zh-CN" altLang="en-US" b="1" dirty="0" smtClean="0"/>
              <a:t>模式</a:t>
            </a:r>
            <a:endParaRPr lang="en-US" altLang="zh-CN" b="1" dirty="0" smtClean="0"/>
          </a:p>
          <a:p>
            <a:r>
              <a:rPr lang="zh-CN" altLang="en-US" b="1" dirty="0"/>
              <a:t>定义了一种一对多的依赖关系，让多个观察者对象同时监听某一个主题</a:t>
            </a:r>
            <a:r>
              <a:rPr lang="zh-CN" altLang="en-US" b="1" dirty="0" smtClean="0"/>
              <a:t>对象</a:t>
            </a:r>
            <a:endParaRPr lang="en-US" altLang="zh-CN" b="1" dirty="0"/>
          </a:p>
          <a:p>
            <a:r>
              <a:rPr lang="zh-CN" altLang="en-US" b="1" dirty="0" smtClean="0"/>
              <a:t>这个</a:t>
            </a:r>
            <a:r>
              <a:rPr lang="zh-CN" altLang="en-US" b="1" dirty="0"/>
              <a:t>主题对象在状态上发生变化时，会通知所有观察者对象，使它们能够自动更新</a:t>
            </a:r>
            <a:r>
              <a:rPr lang="zh-CN" altLang="en-US" b="1" dirty="0" smtClean="0"/>
              <a:t>自己</a:t>
            </a:r>
            <a:endParaRPr lang="zh-CN" altLang="en-US" b="1" dirty="0"/>
          </a:p>
        </p:txBody>
      </p:sp>
    </p:spTree>
    <p:extLst>
      <p:ext uri="{BB962C8B-B14F-4D97-AF65-F5344CB8AC3E}">
        <p14:creationId xmlns:p14="http://schemas.microsoft.com/office/powerpoint/2010/main" xmlns="" val="20222677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例子：订报纸</a:t>
            </a:r>
            <a:endParaRPr lang="zh-CN" altLang="en-US" dirty="0"/>
          </a:p>
        </p:txBody>
      </p:sp>
      <p:sp>
        <p:nvSpPr>
          <p:cNvPr id="3" name="内容占位符 2"/>
          <p:cNvSpPr>
            <a:spLocks noGrp="1"/>
          </p:cNvSpPr>
          <p:nvPr>
            <p:ph idx="1"/>
          </p:nvPr>
        </p:nvSpPr>
        <p:spPr/>
        <p:txBody>
          <a:bodyPr/>
          <a:lstStyle/>
          <a:p>
            <a:r>
              <a:rPr lang="zh-CN" altLang="en-US" b="1" dirty="0" smtClean="0"/>
              <a:t>出版商：订阅</a:t>
            </a:r>
            <a:r>
              <a:rPr lang="en-US" altLang="zh-CN" b="1" dirty="0" smtClean="0"/>
              <a:t>/</a:t>
            </a:r>
            <a:r>
              <a:rPr lang="zh-CN" altLang="en-US" b="1" dirty="0" smtClean="0"/>
              <a:t>退订以及分发报纸</a:t>
            </a:r>
            <a:r>
              <a:rPr lang="en-US" altLang="zh-CN" b="1" dirty="0" smtClean="0"/>
              <a:t>/</a:t>
            </a:r>
            <a:r>
              <a:rPr lang="zh-CN" altLang="en-US" b="1" dirty="0" smtClean="0"/>
              <a:t>得到通知</a:t>
            </a:r>
            <a:endParaRPr lang="en-US" altLang="zh-CN" b="1" dirty="0" smtClean="0"/>
          </a:p>
        </p:txBody>
      </p:sp>
      <p:sp>
        <p:nvSpPr>
          <p:cNvPr id="4" name="TextBox 3"/>
          <p:cNvSpPr txBox="1"/>
          <p:nvPr/>
        </p:nvSpPr>
        <p:spPr>
          <a:xfrm>
            <a:off x="395536" y="1772816"/>
            <a:ext cx="8496944"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t>class Publisher</a:t>
            </a:r>
          </a:p>
          <a:p>
            <a:r>
              <a:rPr lang="en-US" altLang="zh-CN" b="1" dirty="0"/>
              <a:t>{</a:t>
            </a:r>
          </a:p>
          <a:p>
            <a:r>
              <a:rPr lang="en-US" altLang="zh-CN" b="1" dirty="0"/>
              <a:t>public:</a:t>
            </a:r>
          </a:p>
          <a:p>
            <a:r>
              <a:rPr lang="en-US" altLang="zh-CN" b="1" dirty="0" smtClean="0"/>
              <a:t>  Publisher</a:t>
            </a:r>
            <a:r>
              <a:rPr lang="en-US" altLang="zh-CN" b="1" dirty="0"/>
              <a:t>() {}</a:t>
            </a:r>
          </a:p>
          <a:p>
            <a:r>
              <a:rPr lang="en-US" altLang="zh-CN" b="1" dirty="0"/>
              <a:t>  </a:t>
            </a:r>
            <a:r>
              <a:rPr lang="en-US" altLang="zh-CN" b="1" dirty="0" smtClean="0"/>
              <a:t>void </a:t>
            </a:r>
            <a:r>
              <a:rPr lang="en-US" altLang="zh-CN" b="1" dirty="0" err="1"/>
              <a:t>registerSubscriber</a:t>
            </a:r>
            <a:r>
              <a:rPr lang="en-US" altLang="zh-CN" b="1" dirty="0"/>
              <a:t>(Subscriber *s</a:t>
            </a:r>
            <a:r>
              <a:rPr lang="en-US" altLang="zh-CN" b="1" dirty="0" smtClean="0"/>
              <a:t>) { </a:t>
            </a:r>
            <a:r>
              <a:rPr lang="en-US" altLang="zh-CN" b="1" dirty="0" err="1"/>
              <a:t>m_subscribers.push_back</a:t>
            </a:r>
            <a:r>
              <a:rPr lang="en-US" altLang="zh-CN" b="1" dirty="0"/>
              <a:t>(s); }</a:t>
            </a:r>
          </a:p>
          <a:p>
            <a:r>
              <a:rPr lang="en-US" altLang="zh-CN" b="1" dirty="0"/>
              <a:t>  </a:t>
            </a:r>
            <a:r>
              <a:rPr lang="en-US" altLang="zh-CN" b="1" dirty="0" smtClean="0"/>
              <a:t>void </a:t>
            </a:r>
            <a:r>
              <a:rPr lang="en-US" altLang="zh-CN" b="1" dirty="0" err="1"/>
              <a:t>removeSubscriber</a:t>
            </a:r>
            <a:r>
              <a:rPr lang="en-US" altLang="zh-CN" b="1" dirty="0"/>
              <a:t>(Subscriber *s);</a:t>
            </a:r>
          </a:p>
          <a:p>
            <a:r>
              <a:rPr lang="en-US" altLang="zh-CN" b="1" dirty="0"/>
              <a:t>  </a:t>
            </a:r>
            <a:r>
              <a:rPr lang="en-US" altLang="zh-CN" b="1" dirty="0" smtClean="0"/>
              <a:t>void </a:t>
            </a:r>
            <a:r>
              <a:rPr lang="en-US" altLang="zh-CN" b="1" dirty="0" err="1"/>
              <a:t>notifySubscriber</a:t>
            </a:r>
            <a:r>
              <a:rPr lang="en-US" altLang="zh-CN" b="1" dirty="0" smtClean="0"/>
              <a:t>() {</a:t>
            </a:r>
          </a:p>
          <a:p>
            <a:r>
              <a:rPr lang="en-US" altLang="zh-CN" b="1" dirty="0"/>
              <a:t> </a:t>
            </a:r>
            <a:r>
              <a:rPr lang="en-US" altLang="zh-CN" b="1" dirty="0" smtClean="0"/>
              <a:t>   for </a:t>
            </a:r>
            <a:r>
              <a:rPr lang="en-US" altLang="zh-CN" b="1" dirty="0"/>
              <a:t>(list&lt;Subscriber *&gt;::iterator </a:t>
            </a:r>
            <a:r>
              <a:rPr lang="en-US" altLang="zh-CN" b="1" dirty="0" err="1"/>
              <a:t>itr</a:t>
            </a:r>
            <a:r>
              <a:rPr lang="en-US" altLang="zh-CN" b="1" dirty="0"/>
              <a:t> = </a:t>
            </a:r>
            <a:r>
              <a:rPr lang="en-US" altLang="zh-CN" b="1" dirty="0" err="1"/>
              <a:t>m_subscribers.begin</a:t>
            </a:r>
            <a:r>
              <a:rPr lang="en-US" altLang="zh-CN" b="1" dirty="0"/>
              <a:t>();</a:t>
            </a:r>
          </a:p>
          <a:p>
            <a:r>
              <a:rPr lang="en-US" altLang="zh-CN" b="1" dirty="0"/>
              <a:t>    </a:t>
            </a:r>
            <a:r>
              <a:rPr lang="en-US" altLang="zh-CN" b="1" dirty="0" smtClean="0"/>
              <a:t>  </a:t>
            </a:r>
            <a:r>
              <a:rPr lang="en-US" altLang="zh-CN" b="1" dirty="0" err="1"/>
              <a:t>itr</a:t>
            </a:r>
            <a:r>
              <a:rPr lang="en-US" altLang="zh-CN" b="1" dirty="0"/>
              <a:t> != </a:t>
            </a:r>
            <a:r>
              <a:rPr lang="en-US" altLang="zh-CN" b="1" dirty="0" err="1"/>
              <a:t>m_subscribers.end</a:t>
            </a:r>
            <a:r>
              <a:rPr lang="en-US" altLang="zh-CN" b="1" dirty="0"/>
              <a:t>(); ++ </a:t>
            </a:r>
            <a:r>
              <a:rPr lang="en-US" altLang="zh-CN" b="1" dirty="0" err="1"/>
              <a:t>itr</a:t>
            </a:r>
            <a:r>
              <a:rPr lang="en-US" altLang="zh-CN" b="1" dirty="0" smtClean="0"/>
              <a:t>) </a:t>
            </a:r>
            <a:r>
              <a:rPr lang="en-US" altLang="zh-CN" b="1" dirty="0"/>
              <a:t>{</a:t>
            </a:r>
          </a:p>
          <a:p>
            <a:r>
              <a:rPr lang="en-US" altLang="zh-CN" b="1" dirty="0"/>
              <a:t>        //send the newspaper </a:t>
            </a:r>
            <a:r>
              <a:rPr lang="en-US" altLang="zh-CN" b="1" dirty="0" smtClean="0"/>
              <a:t>and notify </a:t>
            </a:r>
            <a:r>
              <a:rPr lang="en-US" altLang="zh-CN" b="1" dirty="0"/>
              <a:t>the </a:t>
            </a:r>
            <a:r>
              <a:rPr lang="en-US" altLang="zh-CN" b="1" dirty="0" smtClean="0"/>
              <a:t>subscriber</a:t>
            </a:r>
          </a:p>
          <a:p>
            <a:r>
              <a:rPr lang="en-US" altLang="zh-CN" b="1" dirty="0">
                <a:solidFill>
                  <a:srgbClr val="C00000"/>
                </a:solidFill>
              </a:rPr>
              <a:t>         (*</a:t>
            </a:r>
            <a:r>
              <a:rPr lang="en-US" altLang="zh-CN" b="1" dirty="0" err="1">
                <a:solidFill>
                  <a:srgbClr val="C00000"/>
                </a:solidFill>
              </a:rPr>
              <a:t>itr</a:t>
            </a:r>
            <a:r>
              <a:rPr lang="en-US" altLang="zh-CN" b="1" dirty="0">
                <a:solidFill>
                  <a:srgbClr val="C00000"/>
                </a:solidFill>
              </a:rPr>
              <a:t>)-&gt;update</a:t>
            </a:r>
            <a:r>
              <a:rPr lang="en-US" altLang="zh-CN" b="1" dirty="0" smtClean="0">
                <a:solidFill>
                  <a:srgbClr val="C00000"/>
                </a:solidFill>
              </a:rPr>
              <a:t>();</a:t>
            </a:r>
            <a:endParaRPr lang="en-US" altLang="zh-CN" b="1" dirty="0">
              <a:solidFill>
                <a:srgbClr val="C00000"/>
              </a:solidFill>
            </a:endParaRPr>
          </a:p>
          <a:p>
            <a:r>
              <a:rPr lang="en-US" altLang="zh-CN" b="1" dirty="0" smtClean="0"/>
              <a:t>      }  </a:t>
            </a:r>
          </a:p>
          <a:p>
            <a:r>
              <a:rPr lang="en-US" altLang="zh-CN" b="1" dirty="0"/>
              <a:t> </a:t>
            </a:r>
            <a:r>
              <a:rPr lang="en-US" altLang="zh-CN" b="1" dirty="0" smtClean="0"/>
              <a:t> }</a:t>
            </a:r>
            <a:endParaRPr lang="en-US" altLang="zh-CN" b="1" dirty="0"/>
          </a:p>
          <a:p>
            <a:r>
              <a:rPr lang="en-US" altLang="zh-CN" b="1" dirty="0"/>
              <a:t>private:</a:t>
            </a:r>
          </a:p>
          <a:p>
            <a:r>
              <a:rPr lang="en-US" altLang="zh-CN" b="1" dirty="0"/>
              <a:t>  </a:t>
            </a:r>
            <a:r>
              <a:rPr lang="en-US" altLang="zh-CN" b="1" dirty="0" smtClean="0"/>
              <a:t>list&lt;Subscriber </a:t>
            </a:r>
            <a:r>
              <a:rPr lang="en-US" altLang="zh-CN" b="1" dirty="0"/>
              <a:t>*&gt; </a:t>
            </a:r>
            <a:r>
              <a:rPr lang="en-US" altLang="zh-CN" b="1" dirty="0" err="1"/>
              <a:t>m_subscribers</a:t>
            </a:r>
            <a:r>
              <a:rPr lang="en-US" altLang="zh-CN" b="1" dirty="0"/>
              <a:t>;</a:t>
            </a:r>
          </a:p>
          <a:p>
            <a:r>
              <a:rPr lang="en-US" altLang="zh-CN" b="1" dirty="0"/>
              <a:t>};</a:t>
            </a:r>
          </a:p>
        </p:txBody>
      </p:sp>
    </p:spTree>
    <p:extLst>
      <p:ext uri="{BB962C8B-B14F-4D97-AF65-F5344CB8AC3E}">
        <p14:creationId xmlns:p14="http://schemas.microsoft.com/office/powerpoint/2010/main" xmlns="" val="3939643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数据并行计算支持工具</a:t>
            </a:r>
            <a:endParaRPr lang="zh-CN" altLang="en-US" dirty="0"/>
          </a:p>
        </p:txBody>
      </p:sp>
      <p:sp>
        <p:nvSpPr>
          <p:cNvPr id="3" name="文本占位符 2"/>
          <p:cNvSpPr>
            <a:spLocks noGrp="1"/>
          </p:cNvSpPr>
          <p:nvPr>
            <p:ph type="body" idx="1"/>
          </p:nvPr>
        </p:nvSpPr>
        <p:spPr/>
        <p:txBody>
          <a:bodyPr/>
          <a:lstStyle/>
          <a:p>
            <a:r>
              <a:rPr lang="zh-CN" altLang="en-US" b="1" dirty="0" smtClean="0"/>
              <a:t>使用设计模式的面向对象程序设计实践之三</a:t>
            </a:r>
            <a:endParaRPr lang="zh-CN" altLang="en-US" b="1" dirty="0"/>
          </a:p>
        </p:txBody>
      </p:sp>
      <p:pic>
        <p:nvPicPr>
          <p:cNvPr id="1026" name="Picture 2"/>
          <p:cNvPicPr>
            <a:picLocks noChangeAspect="1" noChangeArrowheads="1"/>
          </p:cNvPicPr>
          <p:nvPr/>
        </p:nvPicPr>
        <p:blipFill>
          <a:blip r:embed="rId3" cstate="print">
            <a:lum bright="70000" contrast="-70000"/>
            <a:extLst>
              <a:ext uri="{28A0092B-C50C-407E-A947-70E740481C1C}">
                <a14:useLocalDpi xmlns:a14="http://schemas.microsoft.com/office/drawing/2010/main" xmlns="" val="0"/>
              </a:ext>
            </a:extLst>
          </a:blip>
          <a:srcRect/>
          <a:stretch>
            <a:fillRect/>
          </a:stretch>
        </p:blipFill>
        <p:spPr bwMode="auto">
          <a:xfrm>
            <a:off x="4067944" y="1078201"/>
            <a:ext cx="4320480" cy="29241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51940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例子：订报纸</a:t>
            </a:r>
            <a:endParaRPr lang="zh-CN" altLang="en-US" dirty="0"/>
          </a:p>
        </p:txBody>
      </p:sp>
      <p:sp>
        <p:nvSpPr>
          <p:cNvPr id="3" name="内容占位符 2"/>
          <p:cNvSpPr>
            <a:spLocks noGrp="1"/>
          </p:cNvSpPr>
          <p:nvPr>
            <p:ph idx="1"/>
          </p:nvPr>
        </p:nvSpPr>
        <p:spPr/>
        <p:txBody>
          <a:bodyPr/>
          <a:lstStyle/>
          <a:p>
            <a:r>
              <a:rPr lang="zh-CN" altLang="en-US" b="1" dirty="0" smtClean="0"/>
              <a:t>订阅者：当报纸出版时，</a:t>
            </a:r>
            <a:r>
              <a:rPr lang="en-US" altLang="zh-CN" b="1" dirty="0" smtClean="0"/>
              <a:t>update()</a:t>
            </a:r>
            <a:r>
              <a:rPr lang="zh-CN" altLang="en-US" b="1" dirty="0" smtClean="0"/>
              <a:t>被调用（得到通知）</a:t>
            </a:r>
            <a:endParaRPr lang="en-US" altLang="zh-CN" b="1" dirty="0" smtClean="0"/>
          </a:p>
        </p:txBody>
      </p:sp>
      <p:sp>
        <p:nvSpPr>
          <p:cNvPr id="4" name="TextBox 3"/>
          <p:cNvSpPr txBox="1"/>
          <p:nvPr/>
        </p:nvSpPr>
        <p:spPr>
          <a:xfrm>
            <a:off x="959294" y="2204864"/>
            <a:ext cx="7560840" cy="258532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t>class Subscriber</a:t>
            </a:r>
          </a:p>
          <a:p>
            <a:r>
              <a:rPr lang="en-US" altLang="zh-CN" b="1" dirty="0"/>
              <a:t>{</a:t>
            </a:r>
          </a:p>
          <a:p>
            <a:r>
              <a:rPr lang="en-US" altLang="zh-CN" b="1" dirty="0"/>
              <a:t>public</a:t>
            </a:r>
            <a:r>
              <a:rPr lang="en-US" altLang="zh-CN" b="1" dirty="0" smtClean="0"/>
              <a:t>:</a:t>
            </a:r>
            <a:endParaRPr lang="en-US" altLang="zh-CN" b="1" dirty="0"/>
          </a:p>
          <a:p>
            <a:r>
              <a:rPr lang="en-US" altLang="zh-CN" b="1" dirty="0"/>
              <a:t>    Subscriber():</a:t>
            </a:r>
            <a:r>
              <a:rPr lang="en-US" altLang="zh-CN" b="1" dirty="0" err="1" smtClean="0"/>
              <a:t>m_name</a:t>
            </a:r>
            <a:r>
              <a:rPr lang="en-US" altLang="zh-CN" b="1" dirty="0" smtClean="0"/>
              <a:t>("Anonymous") {}</a:t>
            </a:r>
            <a:endParaRPr lang="en-US" altLang="zh-CN" b="1" dirty="0"/>
          </a:p>
          <a:p>
            <a:r>
              <a:rPr lang="en-US" altLang="zh-CN" b="1" dirty="0"/>
              <a:t>    Subscriber(string name):</a:t>
            </a:r>
            <a:r>
              <a:rPr lang="en-US" altLang="zh-CN" b="1" dirty="0" err="1"/>
              <a:t>m_name</a:t>
            </a:r>
            <a:r>
              <a:rPr lang="en-US" altLang="zh-CN" b="1" dirty="0"/>
              <a:t>(name) {}</a:t>
            </a:r>
          </a:p>
          <a:p>
            <a:r>
              <a:rPr lang="en-US" altLang="zh-CN" b="1" dirty="0">
                <a:solidFill>
                  <a:srgbClr val="C00000"/>
                </a:solidFill>
              </a:rPr>
              <a:t>    void update() { </a:t>
            </a:r>
            <a:r>
              <a:rPr lang="en-US" altLang="zh-CN" b="1" dirty="0" err="1">
                <a:solidFill>
                  <a:srgbClr val="C00000"/>
                </a:solidFill>
              </a:rPr>
              <a:t>cout</a:t>
            </a:r>
            <a:r>
              <a:rPr lang="en-US" altLang="zh-CN" b="1" dirty="0">
                <a:solidFill>
                  <a:srgbClr val="C00000"/>
                </a:solidFill>
              </a:rPr>
              <a:t> &lt;&lt; </a:t>
            </a:r>
            <a:r>
              <a:rPr lang="en-US" altLang="zh-CN" b="1" dirty="0" err="1">
                <a:solidFill>
                  <a:srgbClr val="C00000"/>
                </a:solidFill>
              </a:rPr>
              <a:t>m_name</a:t>
            </a:r>
            <a:r>
              <a:rPr lang="en-US" altLang="zh-CN" b="1" dirty="0">
                <a:solidFill>
                  <a:srgbClr val="C00000"/>
                </a:solidFill>
              </a:rPr>
              <a:t> &lt;&lt; " is notified" &lt;&lt; </a:t>
            </a:r>
            <a:r>
              <a:rPr lang="en-US" altLang="zh-CN" b="1" dirty="0" err="1">
                <a:solidFill>
                  <a:srgbClr val="C00000"/>
                </a:solidFill>
              </a:rPr>
              <a:t>endl</a:t>
            </a:r>
            <a:r>
              <a:rPr lang="en-US" altLang="zh-CN" b="1" dirty="0">
                <a:solidFill>
                  <a:srgbClr val="C00000"/>
                </a:solidFill>
              </a:rPr>
              <a:t>; }</a:t>
            </a:r>
          </a:p>
          <a:p>
            <a:r>
              <a:rPr lang="en-US" altLang="zh-CN" b="1" dirty="0"/>
              <a:t>private:</a:t>
            </a:r>
          </a:p>
          <a:p>
            <a:r>
              <a:rPr lang="en-US" altLang="zh-CN" b="1" dirty="0"/>
              <a:t>    string </a:t>
            </a:r>
            <a:r>
              <a:rPr lang="en-US" altLang="zh-CN" b="1" dirty="0" err="1"/>
              <a:t>m_name</a:t>
            </a:r>
            <a:r>
              <a:rPr lang="en-US" altLang="zh-CN" b="1" dirty="0"/>
              <a:t>;</a:t>
            </a:r>
          </a:p>
          <a:p>
            <a:r>
              <a:rPr lang="en-US" altLang="zh-CN" b="1" dirty="0"/>
              <a:t>};</a:t>
            </a:r>
          </a:p>
        </p:txBody>
      </p:sp>
    </p:spTree>
    <p:extLst>
      <p:ext uri="{BB962C8B-B14F-4D97-AF65-F5344CB8AC3E}">
        <p14:creationId xmlns:p14="http://schemas.microsoft.com/office/powerpoint/2010/main" xmlns="" val="26839972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订报纸的</a:t>
            </a:r>
            <a:r>
              <a:rPr lang="en-US" altLang="zh-CN" dirty="0" smtClean="0"/>
              <a:t>main</a:t>
            </a:r>
            <a:r>
              <a:rPr lang="en-US" altLang="zh-CN" dirty="0" smtClean="0"/>
              <a:t>(</a:t>
            </a:r>
            <a:r>
              <a:rPr lang="en-US" altLang="zh-CN" dirty="0" smtClean="0"/>
              <a:t>)</a:t>
            </a:r>
            <a:endParaRPr lang="zh-CN" altLang="en-US" dirty="0"/>
          </a:p>
        </p:txBody>
      </p:sp>
      <p:sp>
        <p:nvSpPr>
          <p:cNvPr id="4" name="TextBox 3"/>
          <p:cNvSpPr txBox="1"/>
          <p:nvPr/>
        </p:nvSpPr>
        <p:spPr>
          <a:xfrm>
            <a:off x="971600" y="1340768"/>
            <a:ext cx="7560840"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a:t>int</a:t>
            </a:r>
            <a:r>
              <a:rPr lang="en-US" altLang="zh-CN" b="1" dirty="0"/>
              <a:t> main</a:t>
            </a:r>
            <a:r>
              <a:rPr lang="en-US" altLang="zh-CN" b="1" dirty="0" smtClean="0"/>
              <a:t>( ) {</a:t>
            </a:r>
            <a:endParaRPr lang="en-US" altLang="zh-CN" b="1" dirty="0"/>
          </a:p>
          <a:p>
            <a:r>
              <a:rPr lang="en-US" altLang="zh-CN" b="1" dirty="0"/>
              <a:t>    Publisher pub;</a:t>
            </a:r>
          </a:p>
          <a:p>
            <a:r>
              <a:rPr lang="en-US" altLang="zh-CN" b="1" dirty="0"/>
              <a:t>    Subscriber sub1;</a:t>
            </a:r>
          </a:p>
          <a:p>
            <a:r>
              <a:rPr lang="en-US" altLang="zh-CN" b="1" dirty="0"/>
              <a:t>    Subscriber sub2("Zhang San");</a:t>
            </a:r>
          </a:p>
          <a:p>
            <a:r>
              <a:rPr lang="en-US" altLang="zh-CN" b="1" dirty="0"/>
              <a:t>    Subscriber sub3("Li Si");</a:t>
            </a:r>
          </a:p>
          <a:p>
            <a:endParaRPr lang="en-US" altLang="zh-CN" b="1" dirty="0"/>
          </a:p>
          <a:p>
            <a:r>
              <a:rPr lang="en-US" altLang="zh-CN" b="1" dirty="0"/>
              <a:t>    </a:t>
            </a:r>
            <a:r>
              <a:rPr lang="en-US" altLang="zh-CN" b="1" dirty="0" err="1"/>
              <a:t>pub.registerSubscriber</a:t>
            </a:r>
            <a:r>
              <a:rPr lang="en-US" altLang="zh-CN" b="1" dirty="0"/>
              <a:t>(&amp;sub1);</a:t>
            </a:r>
          </a:p>
          <a:p>
            <a:r>
              <a:rPr lang="en-US" altLang="zh-CN" b="1" dirty="0"/>
              <a:t>    </a:t>
            </a:r>
            <a:r>
              <a:rPr lang="en-US" altLang="zh-CN" b="1" dirty="0" err="1"/>
              <a:t>pub.registerSubscriber</a:t>
            </a:r>
            <a:r>
              <a:rPr lang="en-US" altLang="zh-CN" b="1" dirty="0"/>
              <a:t>(&amp;sub2);</a:t>
            </a:r>
          </a:p>
          <a:p>
            <a:r>
              <a:rPr lang="en-US" altLang="zh-CN" b="1" dirty="0"/>
              <a:t>    </a:t>
            </a:r>
            <a:r>
              <a:rPr lang="en-US" altLang="zh-CN" b="1" dirty="0" err="1"/>
              <a:t>pub.registerSubscriber</a:t>
            </a:r>
            <a:r>
              <a:rPr lang="en-US" altLang="zh-CN" b="1" dirty="0"/>
              <a:t>(&amp;sub3);</a:t>
            </a:r>
          </a:p>
          <a:p>
            <a:endParaRPr lang="en-US" altLang="zh-CN" b="1" dirty="0"/>
          </a:p>
          <a:p>
            <a:r>
              <a:rPr lang="en-US" altLang="zh-CN" b="1" dirty="0"/>
              <a:t>    </a:t>
            </a:r>
            <a:r>
              <a:rPr lang="en-US" altLang="zh-CN" b="1" dirty="0" err="1"/>
              <a:t>pub.notifySubscriber</a:t>
            </a:r>
            <a:r>
              <a:rPr lang="en-US" altLang="zh-CN" b="1" dirty="0"/>
              <a:t>();</a:t>
            </a:r>
          </a:p>
          <a:p>
            <a:endParaRPr lang="en-US" altLang="zh-CN" b="1" dirty="0"/>
          </a:p>
          <a:p>
            <a:r>
              <a:rPr lang="en-US" altLang="zh-CN" b="1" dirty="0"/>
              <a:t>    </a:t>
            </a:r>
            <a:r>
              <a:rPr lang="en-US" altLang="zh-CN" b="1" dirty="0" err="1"/>
              <a:t>pub.removeSubscriber</a:t>
            </a:r>
            <a:r>
              <a:rPr lang="en-US" altLang="zh-CN" b="1" dirty="0"/>
              <a:t>(&amp;sub2);</a:t>
            </a:r>
          </a:p>
          <a:p>
            <a:r>
              <a:rPr lang="en-US" altLang="zh-CN" b="1" dirty="0"/>
              <a:t>    </a:t>
            </a:r>
            <a:r>
              <a:rPr lang="en-US" altLang="zh-CN" b="1" dirty="0" err="1"/>
              <a:t>pub.notifySubscriber</a:t>
            </a:r>
            <a:r>
              <a:rPr lang="en-US" altLang="zh-CN" b="1" dirty="0"/>
              <a:t>();</a:t>
            </a:r>
          </a:p>
          <a:p>
            <a:endParaRPr lang="en-US" altLang="zh-CN" b="1" dirty="0"/>
          </a:p>
          <a:p>
            <a:r>
              <a:rPr lang="en-US" altLang="zh-CN" b="1" dirty="0"/>
              <a:t>    return 0;</a:t>
            </a:r>
          </a:p>
          <a:p>
            <a:r>
              <a:rPr lang="en-US" altLang="zh-CN" b="1" dirty="0"/>
              <a:t>}</a:t>
            </a:r>
          </a:p>
        </p:txBody>
      </p:sp>
    </p:spTree>
    <p:extLst>
      <p:ext uri="{BB962C8B-B14F-4D97-AF65-F5344CB8AC3E}">
        <p14:creationId xmlns:p14="http://schemas.microsoft.com/office/powerpoint/2010/main" xmlns="" val="33796428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a:t>
            </a:r>
            <a:r>
              <a:rPr lang="zh-CN" altLang="en-US" dirty="0" smtClean="0"/>
              <a:t>者模式的应用</a:t>
            </a:r>
            <a:endParaRPr lang="zh-CN" altLang="en-US" dirty="0"/>
          </a:p>
        </p:txBody>
      </p:sp>
      <p:sp>
        <p:nvSpPr>
          <p:cNvPr id="3" name="内容占位符 2"/>
          <p:cNvSpPr>
            <a:spLocks noGrp="1"/>
          </p:cNvSpPr>
          <p:nvPr>
            <p:ph idx="1"/>
          </p:nvPr>
        </p:nvSpPr>
        <p:spPr/>
        <p:txBody>
          <a:bodyPr/>
          <a:lstStyle/>
          <a:p>
            <a:r>
              <a:rPr lang="zh-CN" altLang="en-US" b="1" dirty="0" smtClean="0"/>
              <a:t>对</a:t>
            </a:r>
            <a:r>
              <a:rPr lang="zh-CN" altLang="en-US" b="1" dirty="0"/>
              <a:t>一个对象状态的更新，需要其他对象同步更新，而且其他对象的数量动态可变。</a:t>
            </a:r>
          </a:p>
          <a:p>
            <a:r>
              <a:rPr lang="zh-CN" altLang="en-US" b="1" dirty="0" smtClean="0"/>
              <a:t>对象</a:t>
            </a:r>
            <a:r>
              <a:rPr lang="zh-CN" altLang="en-US" b="1" dirty="0"/>
              <a:t>仅需要将自己的更新通知给其他对象而不需要知道其他对象的细节。</a:t>
            </a:r>
          </a:p>
          <a:p>
            <a:r>
              <a:rPr lang="zh-CN" altLang="en-US" b="1" dirty="0" smtClean="0"/>
              <a:t>在我们的设计中，</a:t>
            </a:r>
            <a:r>
              <a:rPr lang="en-US" altLang="zh-CN" b="1" dirty="0" err="1" smtClean="0"/>
              <a:t>EventQueue</a:t>
            </a:r>
            <a:r>
              <a:rPr lang="zh-CN" altLang="en-US" b="1" dirty="0" smtClean="0"/>
              <a:t>就是</a:t>
            </a:r>
            <a:r>
              <a:rPr lang="en-US" altLang="zh-CN" b="1" dirty="0" smtClean="0"/>
              <a:t>Subject</a:t>
            </a:r>
            <a:r>
              <a:rPr lang="zh-CN" altLang="en-US" b="1" dirty="0" smtClean="0"/>
              <a:t>（或</a:t>
            </a:r>
            <a:r>
              <a:rPr lang="en-US" altLang="zh-CN" b="1" dirty="0" smtClean="0"/>
              <a:t>Publisher</a:t>
            </a:r>
            <a:r>
              <a:rPr lang="zh-CN" altLang="en-US" b="1" dirty="0" smtClean="0"/>
              <a:t>），</a:t>
            </a:r>
            <a:r>
              <a:rPr lang="en-US" altLang="zh-CN" b="1" dirty="0" err="1" smtClean="0"/>
              <a:t>EventProcessor</a:t>
            </a:r>
            <a:r>
              <a:rPr lang="zh-CN" altLang="en-US" b="1" dirty="0" smtClean="0"/>
              <a:t>则扮演了</a:t>
            </a:r>
            <a:r>
              <a:rPr lang="en-US" altLang="zh-CN" b="1" dirty="0" smtClean="0"/>
              <a:t>Observer</a:t>
            </a:r>
            <a:r>
              <a:rPr lang="zh-CN" altLang="en-US" b="1" dirty="0" smtClean="0"/>
              <a:t>（或</a:t>
            </a:r>
            <a:r>
              <a:rPr lang="en-US" altLang="zh-CN" b="1" dirty="0" smtClean="0"/>
              <a:t>Subscriber</a:t>
            </a:r>
            <a:r>
              <a:rPr lang="zh-CN" altLang="en-US" b="1" dirty="0" smtClean="0"/>
              <a:t>）的角色</a:t>
            </a:r>
            <a:endParaRPr lang="zh-CN" altLang="en-US" b="1" dirty="0"/>
          </a:p>
        </p:txBody>
      </p:sp>
    </p:spTree>
    <p:extLst>
      <p:ext uri="{BB962C8B-B14F-4D97-AF65-F5344CB8AC3E}">
        <p14:creationId xmlns:p14="http://schemas.microsoft.com/office/powerpoint/2010/main" xmlns="" val="42303304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异步实现</a:t>
            </a:r>
            <a:endParaRPr lang="zh-CN" altLang="en-US" dirty="0"/>
          </a:p>
        </p:txBody>
      </p:sp>
      <p:sp>
        <p:nvSpPr>
          <p:cNvPr id="4" name="TextBox 3"/>
          <p:cNvSpPr txBox="1"/>
          <p:nvPr/>
        </p:nvSpPr>
        <p:spPr>
          <a:xfrm>
            <a:off x="683568" y="1268760"/>
            <a:ext cx="8064896"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a:t>i</a:t>
            </a:r>
            <a:r>
              <a:rPr lang="en-US" altLang="zh-CN" b="1" dirty="0" err="1" smtClean="0"/>
              <a:t>nt</a:t>
            </a:r>
            <a:r>
              <a:rPr lang="en-US" altLang="zh-CN" b="1" dirty="0" smtClean="0"/>
              <a:t> main( ) {</a:t>
            </a:r>
          </a:p>
          <a:p>
            <a:r>
              <a:rPr lang="en-US" altLang="zh-CN" b="1" dirty="0" smtClean="0"/>
              <a:t>  </a:t>
            </a:r>
            <a:r>
              <a:rPr lang="en-US" altLang="zh-CN" b="1" dirty="0" err="1" smtClean="0"/>
              <a:t>EventProcessor</a:t>
            </a:r>
            <a:r>
              <a:rPr lang="en-US" altLang="zh-CN" b="1" dirty="0" smtClean="0"/>
              <a:t>* processors = new </a:t>
            </a:r>
            <a:r>
              <a:rPr lang="en-US" altLang="zh-CN" b="1" dirty="0" err="1" smtClean="0"/>
              <a:t>EventProcessor</a:t>
            </a:r>
            <a:r>
              <a:rPr lang="en-US" altLang="zh-CN" b="1" dirty="0" smtClean="0"/>
              <a:t>[MAX_PROCESSORS];</a:t>
            </a:r>
          </a:p>
          <a:p>
            <a:r>
              <a:rPr lang="en-US" altLang="zh-CN" b="1" dirty="0" smtClean="0"/>
              <a:t>  for (</a:t>
            </a:r>
            <a:r>
              <a:rPr lang="en-US" altLang="zh-CN" b="1" dirty="0" err="1" smtClean="0"/>
              <a:t>int</a:t>
            </a:r>
            <a:r>
              <a:rPr lang="en-US" altLang="zh-CN" b="1" dirty="0" smtClean="0"/>
              <a:t> </a:t>
            </a:r>
            <a:r>
              <a:rPr lang="en-US" altLang="zh-CN" b="1" dirty="0" err="1" smtClean="0"/>
              <a:t>i</a:t>
            </a:r>
            <a:r>
              <a:rPr lang="en-US" altLang="zh-CN" b="1" dirty="0" smtClean="0"/>
              <a:t> = 0; </a:t>
            </a:r>
            <a:r>
              <a:rPr lang="en-US" altLang="zh-CN" b="1" dirty="0" err="1" smtClean="0"/>
              <a:t>i</a:t>
            </a:r>
            <a:r>
              <a:rPr lang="en-US" altLang="zh-CN" b="1" dirty="0" smtClean="0"/>
              <a:t> &lt; MAX_PROCESSORS; </a:t>
            </a:r>
            <a:r>
              <a:rPr lang="en-US" altLang="zh-CN" b="1" dirty="0" err="1" smtClean="0"/>
              <a:t>i</a:t>
            </a:r>
            <a:r>
              <a:rPr lang="en-US" altLang="zh-CN" b="1" dirty="0" smtClean="0"/>
              <a:t>++) {</a:t>
            </a:r>
          </a:p>
          <a:p>
            <a:r>
              <a:rPr lang="en-US" altLang="zh-CN" b="1" dirty="0" smtClean="0"/>
              <a:t>    processors[</a:t>
            </a:r>
            <a:r>
              <a:rPr lang="en-US" altLang="zh-CN" b="1" dirty="0" err="1" smtClean="0"/>
              <a:t>i</a:t>
            </a:r>
            <a:r>
              <a:rPr lang="en-US" altLang="zh-CN" b="1" dirty="0" smtClean="0"/>
              <a:t>] = new </a:t>
            </a:r>
            <a:r>
              <a:rPr lang="en-US" altLang="zh-CN" b="1" dirty="0" err="1" smtClean="0"/>
              <a:t>EventProcessor</a:t>
            </a:r>
            <a:r>
              <a:rPr lang="en-US" altLang="zh-CN" b="1" dirty="0" smtClean="0"/>
              <a:t>();</a:t>
            </a:r>
          </a:p>
          <a:p>
            <a:r>
              <a:rPr lang="en-US" altLang="zh-CN" b="1" dirty="0" smtClean="0"/>
              <a:t>    processors[</a:t>
            </a:r>
            <a:r>
              <a:rPr lang="en-US" altLang="zh-CN" b="1" dirty="0" err="1" smtClean="0"/>
              <a:t>i</a:t>
            </a:r>
            <a:r>
              <a:rPr lang="en-US" altLang="zh-CN" b="1" dirty="0" smtClean="0"/>
              <a:t>] -&gt; start( );</a:t>
            </a:r>
          </a:p>
          <a:p>
            <a:r>
              <a:rPr lang="en-US" altLang="zh-CN" b="1" dirty="0" smtClean="0"/>
              <a:t>  }</a:t>
            </a:r>
          </a:p>
          <a:p>
            <a:r>
              <a:rPr lang="en-US" altLang="zh-CN" b="1" dirty="0" smtClean="0"/>
              <a:t>  </a:t>
            </a:r>
          </a:p>
          <a:p>
            <a:r>
              <a:rPr lang="en-US" altLang="zh-CN" b="1" dirty="0" smtClean="0"/>
              <a:t>  </a:t>
            </a:r>
            <a:r>
              <a:rPr lang="en-US" altLang="zh-CN" b="1" dirty="0" err="1" smtClean="0"/>
              <a:t>DataSet</a:t>
            </a:r>
            <a:r>
              <a:rPr lang="en-US" altLang="zh-CN" b="1" dirty="0" smtClean="0"/>
              <a:t>* </a:t>
            </a:r>
            <a:r>
              <a:rPr lang="en-US" altLang="zh-CN" b="1" dirty="0" err="1" smtClean="0"/>
              <a:t>dataSet</a:t>
            </a:r>
            <a:r>
              <a:rPr lang="en-US" altLang="zh-CN" b="1" dirty="0" smtClean="0"/>
              <a:t> = </a:t>
            </a:r>
            <a:r>
              <a:rPr lang="en-US" altLang="zh-CN" b="1" dirty="0" err="1" smtClean="0"/>
              <a:t>loadData</a:t>
            </a:r>
            <a:r>
              <a:rPr lang="en-US" altLang="zh-CN" b="1" dirty="0" smtClean="0"/>
              <a:t>();</a:t>
            </a:r>
          </a:p>
          <a:p>
            <a:r>
              <a:rPr lang="en-US" altLang="zh-CN" b="1" dirty="0"/>
              <a:t> </a:t>
            </a:r>
            <a:r>
              <a:rPr lang="en-US" altLang="zh-CN" b="1" dirty="0" smtClean="0"/>
              <a:t> </a:t>
            </a:r>
            <a:r>
              <a:rPr lang="en-US" altLang="zh-CN" b="1" dirty="0" err="1" smtClean="0"/>
              <a:t>DataIterator</a:t>
            </a:r>
            <a:r>
              <a:rPr lang="en-US" altLang="zh-CN" b="1" dirty="0" smtClean="0"/>
              <a:t>* it = </a:t>
            </a:r>
            <a:r>
              <a:rPr lang="en-US" altLang="zh-CN" b="1" dirty="0" err="1" smtClean="0"/>
              <a:t>dataSet</a:t>
            </a:r>
            <a:r>
              <a:rPr lang="en-US" altLang="zh-CN" b="1" dirty="0" smtClean="0"/>
              <a:t> -&gt; </a:t>
            </a:r>
            <a:r>
              <a:rPr lang="en-US" altLang="zh-CN" b="1" dirty="0" err="1" smtClean="0"/>
              <a:t>createIterator</a:t>
            </a:r>
            <a:r>
              <a:rPr lang="en-US" altLang="zh-CN" b="1" dirty="0" smtClean="0"/>
              <a:t>();</a:t>
            </a:r>
          </a:p>
          <a:p>
            <a:r>
              <a:rPr lang="en-US" altLang="zh-CN" b="1" dirty="0"/>
              <a:t> </a:t>
            </a:r>
            <a:r>
              <a:rPr lang="en-US" altLang="zh-CN" b="1" dirty="0" smtClean="0"/>
              <a:t> </a:t>
            </a:r>
            <a:r>
              <a:rPr lang="en-US" altLang="zh-CN" b="1" dirty="0" err="1" smtClean="0"/>
              <a:t>ExecutorFactory</a:t>
            </a:r>
            <a:r>
              <a:rPr lang="en-US" altLang="zh-CN" b="1" dirty="0" smtClean="0"/>
              <a:t>* factory = new </a:t>
            </a:r>
            <a:r>
              <a:rPr lang="en-US" altLang="zh-CN" b="1" dirty="0" err="1" smtClean="0"/>
              <a:t>WordCountExecutorFactory</a:t>
            </a:r>
            <a:r>
              <a:rPr lang="en-US" altLang="zh-CN" b="1" dirty="0" smtClean="0"/>
              <a:t>();</a:t>
            </a:r>
          </a:p>
          <a:p>
            <a:r>
              <a:rPr lang="en-US" altLang="zh-CN" b="1" dirty="0" smtClean="0"/>
              <a:t>  </a:t>
            </a:r>
            <a:r>
              <a:rPr lang="en-US" altLang="zh-CN" b="1" dirty="0" err="1" smtClean="0"/>
              <a:t>ExecutorList</a:t>
            </a:r>
            <a:r>
              <a:rPr lang="en-US" altLang="zh-CN" b="1" dirty="0" smtClean="0"/>
              <a:t> *list = new </a:t>
            </a:r>
            <a:r>
              <a:rPr lang="en-US" altLang="zh-CN" b="1" dirty="0" err="1" smtClean="0"/>
              <a:t>ExecutorList</a:t>
            </a:r>
            <a:r>
              <a:rPr lang="en-US" altLang="zh-CN" b="1" dirty="0" smtClean="0"/>
              <a:t>();</a:t>
            </a:r>
          </a:p>
          <a:p>
            <a:endParaRPr lang="en-US" altLang="zh-CN" b="1" dirty="0" smtClean="0"/>
          </a:p>
          <a:p>
            <a:r>
              <a:rPr lang="en-US" altLang="zh-CN" b="1" dirty="0"/>
              <a:t> </a:t>
            </a:r>
            <a:r>
              <a:rPr lang="en-US" altLang="zh-CN" b="1" dirty="0" smtClean="0"/>
              <a:t> while (it -&gt; </a:t>
            </a:r>
            <a:r>
              <a:rPr lang="en-US" altLang="zh-CN" b="1" dirty="0" err="1" smtClean="0"/>
              <a:t>hasNext</a:t>
            </a:r>
            <a:r>
              <a:rPr lang="en-US" altLang="zh-CN" b="1" dirty="0" smtClean="0"/>
              <a:t>()) {</a:t>
            </a:r>
          </a:p>
          <a:p>
            <a:r>
              <a:rPr lang="en-US" altLang="zh-CN" b="1" dirty="0"/>
              <a:t> </a:t>
            </a:r>
            <a:r>
              <a:rPr lang="en-US" altLang="zh-CN" b="1" dirty="0" smtClean="0"/>
              <a:t>   Executor* executor = factory -&gt; </a:t>
            </a:r>
            <a:r>
              <a:rPr lang="en-US" altLang="zh-CN" b="1" dirty="0" err="1" smtClean="0"/>
              <a:t>createExecutor</a:t>
            </a:r>
            <a:r>
              <a:rPr lang="en-US" altLang="zh-CN" b="1" dirty="0" smtClean="0"/>
              <a:t>("");</a:t>
            </a:r>
          </a:p>
          <a:p>
            <a:r>
              <a:rPr lang="en-US" altLang="zh-CN" b="1" dirty="0" smtClean="0"/>
              <a:t>    executor -&gt; </a:t>
            </a:r>
            <a:r>
              <a:rPr lang="en-US" altLang="zh-CN" b="1" dirty="0" err="1" smtClean="0"/>
              <a:t>setParameter</a:t>
            </a:r>
            <a:r>
              <a:rPr lang="en-US" altLang="zh-CN" b="1" dirty="0" smtClean="0"/>
              <a:t>(it -&gt; next());</a:t>
            </a:r>
          </a:p>
          <a:p>
            <a:r>
              <a:rPr lang="en-US" altLang="zh-CN" b="1" dirty="0" smtClean="0"/>
              <a:t>    list -&gt; add(executor);</a:t>
            </a:r>
          </a:p>
          <a:p>
            <a:r>
              <a:rPr lang="en-US" altLang="zh-CN" b="1" dirty="0" smtClean="0"/>
              <a:t>    </a:t>
            </a:r>
            <a:r>
              <a:rPr lang="en-US" altLang="zh-CN" b="1" dirty="0" err="1" smtClean="0"/>
              <a:t>EventQueue</a:t>
            </a:r>
            <a:r>
              <a:rPr lang="en-US" altLang="zh-CN" b="1" dirty="0" smtClean="0"/>
              <a:t>::</a:t>
            </a:r>
            <a:r>
              <a:rPr lang="en-US" altLang="zh-CN" b="1" dirty="0" err="1" smtClean="0"/>
              <a:t>getInstance</a:t>
            </a:r>
            <a:r>
              <a:rPr lang="en-US" altLang="zh-CN" b="1" dirty="0" smtClean="0"/>
              <a:t>() -&gt; post(executor);</a:t>
            </a:r>
          </a:p>
          <a:p>
            <a:r>
              <a:rPr lang="en-US" altLang="zh-CN" b="1" dirty="0"/>
              <a:t> </a:t>
            </a:r>
            <a:r>
              <a:rPr lang="en-US" altLang="zh-CN" b="1" dirty="0" smtClean="0"/>
              <a:t> } // to be continued…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异步实现</a:t>
            </a:r>
            <a:endParaRPr lang="zh-CN" altLang="en-US" dirty="0"/>
          </a:p>
        </p:txBody>
      </p:sp>
      <p:sp>
        <p:nvSpPr>
          <p:cNvPr id="3" name="内容占位符 2"/>
          <p:cNvSpPr>
            <a:spLocks noGrp="1"/>
          </p:cNvSpPr>
          <p:nvPr>
            <p:ph idx="1"/>
          </p:nvPr>
        </p:nvSpPr>
        <p:spPr/>
        <p:txBody>
          <a:bodyPr/>
          <a:lstStyle/>
          <a:p>
            <a:r>
              <a:rPr lang="zh-CN" altLang="en-US" dirty="0" smtClean="0"/>
              <a:t>接上页</a:t>
            </a:r>
            <a:endParaRPr lang="zh-CN" altLang="en-US" dirty="0"/>
          </a:p>
        </p:txBody>
      </p:sp>
      <p:sp>
        <p:nvSpPr>
          <p:cNvPr id="4" name="TextBox 3"/>
          <p:cNvSpPr txBox="1"/>
          <p:nvPr/>
        </p:nvSpPr>
        <p:spPr>
          <a:xfrm>
            <a:off x="683568" y="1651506"/>
            <a:ext cx="8064896"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//continued</a:t>
            </a:r>
          </a:p>
          <a:p>
            <a:endParaRPr lang="en-US" altLang="zh-CN" b="1" dirty="0" smtClean="0"/>
          </a:p>
          <a:p>
            <a:r>
              <a:rPr lang="en-US" altLang="zh-CN" b="1" dirty="0" smtClean="0"/>
              <a:t>  Data *ret = new </a:t>
            </a:r>
            <a:r>
              <a:rPr lang="en-US" altLang="zh-CN" b="1" dirty="0" err="1" smtClean="0"/>
              <a:t>CountData</a:t>
            </a:r>
            <a:r>
              <a:rPr lang="en-US" altLang="zh-CN" b="1" dirty="0" smtClean="0"/>
              <a:t>();</a:t>
            </a:r>
          </a:p>
          <a:p>
            <a:r>
              <a:rPr lang="en-US" altLang="zh-CN" b="1" dirty="0" smtClean="0"/>
              <a:t>  </a:t>
            </a:r>
            <a:r>
              <a:rPr lang="en-US" altLang="zh-CN" b="1" dirty="0" err="1" smtClean="0"/>
              <a:t>ExecutorIterator</a:t>
            </a:r>
            <a:r>
              <a:rPr lang="en-US" altLang="zh-CN" b="1" dirty="0" smtClean="0"/>
              <a:t>* </a:t>
            </a:r>
            <a:r>
              <a:rPr lang="en-US" altLang="zh-CN" b="1" dirty="0" err="1" smtClean="0"/>
              <a:t>execIt</a:t>
            </a:r>
            <a:r>
              <a:rPr lang="en-US" altLang="zh-CN" b="1" dirty="0" smtClean="0"/>
              <a:t> = list -&gt; </a:t>
            </a:r>
            <a:r>
              <a:rPr lang="en-US" altLang="zh-CN" b="1" dirty="0" err="1" smtClean="0"/>
              <a:t>createIterator</a:t>
            </a:r>
            <a:r>
              <a:rPr lang="en-US" altLang="zh-CN" b="1" dirty="0" smtClean="0"/>
              <a:t>();</a:t>
            </a:r>
          </a:p>
          <a:p>
            <a:r>
              <a:rPr lang="en-US" altLang="zh-CN" b="1" dirty="0" smtClean="0"/>
              <a:t>  while (</a:t>
            </a:r>
            <a:r>
              <a:rPr lang="en-US" altLang="zh-CN" b="1" dirty="0" err="1" smtClean="0"/>
              <a:t>execIt</a:t>
            </a:r>
            <a:r>
              <a:rPr lang="en-US" altLang="zh-CN" b="1" dirty="0" smtClean="0"/>
              <a:t> -&gt; </a:t>
            </a:r>
            <a:r>
              <a:rPr lang="en-US" altLang="zh-CN" b="1" dirty="0" err="1" smtClean="0"/>
              <a:t>hasNext</a:t>
            </a:r>
            <a:r>
              <a:rPr lang="en-US" altLang="zh-CN" b="1" dirty="0" smtClean="0"/>
              <a:t>()) {</a:t>
            </a:r>
          </a:p>
          <a:p>
            <a:r>
              <a:rPr lang="en-US" altLang="zh-CN" b="1" dirty="0" smtClean="0"/>
              <a:t>    Executor* exec = </a:t>
            </a:r>
            <a:r>
              <a:rPr lang="en-US" altLang="zh-CN" b="1" dirty="0" err="1" smtClean="0"/>
              <a:t>execIt</a:t>
            </a:r>
            <a:r>
              <a:rPr lang="en-US" altLang="zh-CN" b="1" dirty="0" smtClean="0"/>
              <a:t> -&gt; next();</a:t>
            </a:r>
          </a:p>
          <a:p>
            <a:r>
              <a:rPr lang="en-US" altLang="zh-CN" b="1" dirty="0" smtClean="0"/>
              <a:t>    exec -&gt; </a:t>
            </a:r>
            <a:r>
              <a:rPr lang="en-US" altLang="zh-CN" b="1" dirty="0" err="1" smtClean="0"/>
              <a:t>waitForFinish</a:t>
            </a:r>
            <a:r>
              <a:rPr lang="en-US" altLang="zh-CN" b="1" dirty="0" smtClean="0"/>
              <a:t>();</a:t>
            </a:r>
          </a:p>
          <a:p>
            <a:r>
              <a:rPr lang="en-US" altLang="zh-CN" b="1" dirty="0" smtClean="0"/>
              <a:t>    merge(ret, exec -&gt; </a:t>
            </a:r>
            <a:r>
              <a:rPr lang="en-US" altLang="zh-CN" b="1" dirty="0" err="1" smtClean="0"/>
              <a:t>getResult</a:t>
            </a:r>
            <a:r>
              <a:rPr lang="en-US" altLang="zh-CN" b="1" dirty="0" smtClean="0"/>
              <a:t>());</a:t>
            </a:r>
          </a:p>
          <a:p>
            <a:r>
              <a:rPr lang="en-US" altLang="zh-CN" b="1" dirty="0" smtClean="0"/>
              <a:t>  }</a:t>
            </a:r>
          </a:p>
          <a:p>
            <a:endParaRPr lang="en-US" altLang="zh-CN" b="1" dirty="0" smtClean="0"/>
          </a:p>
          <a:p>
            <a:r>
              <a:rPr lang="en-US" altLang="zh-CN" b="1" dirty="0" smtClean="0"/>
              <a:t>  show(ret);</a:t>
            </a:r>
          </a:p>
          <a:p>
            <a:r>
              <a:rPr lang="en-US" altLang="zh-CN" b="1" dirty="0" smtClean="0"/>
              <a:t>  </a:t>
            </a:r>
            <a:r>
              <a:rPr lang="en-US" altLang="zh-CN" b="1" dirty="0" err="1" smtClean="0"/>
              <a:t>clearAll</a:t>
            </a:r>
            <a:r>
              <a:rPr lang="en-US" altLang="zh-CN" b="1" dirty="0" smtClean="0"/>
              <a:t>();</a:t>
            </a:r>
          </a:p>
          <a:p>
            <a:endParaRPr lang="en-US" altLang="zh-CN" b="1" dirty="0" smtClean="0"/>
          </a:p>
          <a:p>
            <a:r>
              <a:rPr lang="en-US" altLang="zh-CN" b="1" dirty="0" smtClean="0"/>
              <a:t>  return 0;</a:t>
            </a:r>
          </a:p>
          <a:p>
            <a:r>
              <a:rPr lang="en-US" altLang="zh-CN" b="1" dirty="0" smtClean="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第二个问题：遗留代码的接入</a:t>
            </a:r>
            <a:endParaRPr lang="zh-CN" altLang="en-US" dirty="0"/>
          </a:p>
        </p:txBody>
      </p:sp>
      <p:sp>
        <p:nvSpPr>
          <p:cNvPr id="3" name="内容占位符 2"/>
          <p:cNvSpPr>
            <a:spLocks noGrp="1"/>
          </p:cNvSpPr>
          <p:nvPr>
            <p:ph idx="1"/>
          </p:nvPr>
        </p:nvSpPr>
        <p:spPr/>
        <p:txBody>
          <a:bodyPr/>
          <a:lstStyle/>
          <a:p>
            <a:r>
              <a:rPr lang="zh-CN" altLang="en-US" b="1" dirty="0" smtClean="0"/>
              <a:t>我们从其他人手中获得了一些遗留代码，其中有一个类能够实现</a:t>
            </a:r>
            <a:r>
              <a:rPr lang="en-US" altLang="zh-CN" b="1" dirty="0" smtClean="0"/>
              <a:t>Word Count</a:t>
            </a:r>
            <a:r>
              <a:rPr lang="zh-CN" altLang="en-US" b="1" dirty="0" smtClean="0"/>
              <a:t>，其定义是：</a:t>
            </a:r>
            <a:endParaRPr lang="en-US" altLang="zh-CN" b="1" dirty="0" smtClean="0"/>
          </a:p>
          <a:p>
            <a:endParaRPr lang="en-US" altLang="zh-CN" sz="1600" b="1" dirty="0" smtClean="0"/>
          </a:p>
          <a:p>
            <a:endParaRPr lang="en-US" altLang="zh-CN" b="1" dirty="0" smtClean="0"/>
          </a:p>
          <a:p>
            <a:endParaRPr lang="en-US" altLang="zh-CN" b="1" dirty="0" smtClean="0"/>
          </a:p>
          <a:p>
            <a:r>
              <a:rPr lang="zh-CN" altLang="en-US" b="1" dirty="0" smtClean="0"/>
              <a:t>希望能够将这些代码接入</a:t>
            </a:r>
            <a:r>
              <a:rPr lang="en-US" altLang="zh-CN" b="1" dirty="0" smtClean="0"/>
              <a:t> ——Adapter</a:t>
            </a:r>
            <a:r>
              <a:rPr lang="zh-CN" altLang="en-US" b="1" dirty="0" smtClean="0"/>
              <a:t>模式</a:t>
            </a:r>
            <a:endParaRPr lang="en-US" altLang="zh-CN" b="1" dirty="0" smtClean="0"/>
          </a:p>
          <a:p>
            <a:pPr lvl="1"/>
            <a:r>
              <a:rPr lang="en-US" altLang="zh-CN" b="1" dirty="0" err="1" smtClean="0"/>
              <a:t>Adaptee</a:t>
            </a:r>
            <a:r>
              <a:rPr lang="en-US" altLang="zh-CN" b="1" dirty="0" smtClean="0"/>
              <a:t>: </a:t>
            </a:r>
            <a:r>
              <a:rPr lang="en-US" altLang="zh-CN" b="1" dirty="0" err="1" smtClean="0"/>
              <a:t>SimpleWordCounter</a:t>
            </a:r>
            <a:endParaRPr lang="en-US" altLang="zh-CN" b="1" dirty="0" smtClean="0"/>
          </a:p>
          <a:p>
            <a:pPr lvl="1"/>
            <a:r>
              <a:rPr lang="en-US" altLang="zh-CN" b="1" dirty="0" smtClean="0"/>
              <a:t>Target: Executor</a:t>
            </a:r>
          </a:p>
        </p:txBody>
      </p:sp>
      <p:sp>
        <p:nvSpPr>
          <p:cNvPr id="4" name="TextBox 3"/>
          <p:cNvSpPr txBox="1"/>
          <p:nvPr/>
        </p:nvSpPr>
        <p:spPr>
          <a:xfrm>
            <a:off x="1907704" y="2276872"/>
            <a:ext cx="5760640" cy="147732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SimpleWordCounter</a:t>
            </a:r>
            <a:r>
              <a:rPr lang="en-US" altLang="zh-CN" b="1" dirty="0" smtClean="0"/>
              <a:t> {</a:t>
            </a:r>
          </a:p>
          <a:p>
            <a:r>
              <a:rPr lang="en-US" altLang="zh-CN" b="1" dirty="0" smtClean="0"/>
              <a:t>public:</a:t>
            </a:r>
          </a:p>
          <a:p>
            <a:r>
              <a:rPr lang="en-US" altLang="zh-CN" b="1" dirty="0" smtClean="0"/>
              <a:t>  </a:t>
            </a:r>
            <a:r>
              <a:rPr lang="en-US" altLang="zh-CN" b="1" dirty="0" err="1" smtClean="0"/>
              <a:t>SimpleWordCounter</a:t>
            </a:r>
            <a:r>
              <a:rPr lang="en-US" altLang="zh-CN" b="1" dirty="0" smtClean="0"/>
              <a:t>( );</a:t>
            </a:r>
          </a:p>
          <a:p>
            <a:r>
              <a:rPr lang="en-US" altLang="zh-CN" b="1" dirty="0" smtClean="0"/>
              <a:t>  long count(string text);</a:t>
            </a:r>
          </a:p>
          <a:p>
            <a:r>
              <a:rPr lang="en-US" altLang="zh-CN" b="1" dirty="0" smtClean="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实现接入</a:t>
            </a:r>
            <a:endParaRPr lang="zh-CN" altLang="en-US" dirty="0"/>
          </a:p>
        </p:txBody>
      </p:sp>
      <p:sp>
        <p:nvSpPr>
          <p:cNvPr id="3" name="内容占位符 2"/>
          <p:cNvSpPr>
            <a:spLocks noGrp="1"/>
          </p:cNvSpPr>
          <p:nvPr>
            <p:ph idx="1"/>
          </p:nvPr>
        </p:nvSpPr>
        <p:spPr/>
        <p:txBody>
          <a:bodyPr/>
          <a:lstStyle/>
          <a:p>
            <a:r>
              <a:rPr lang="en-US" altLang="zh-CN" b="1" dirty="0" smtClean="0"/>
              <a:t>Adapter</a:t>
            </a:r>
            <a:r>
              <a:rPr lang="zh-CN" altLang="en-US" b="1" dirty="0" smtClean="0"/>
              <a:t>类的实现</a:t>
            </a:r>
            <a:endParaRPr lang="zh-CN" altLang="en-US" b="1" dirty="0"/>
          </a:p>
        </p:txBody>
      </p:sp>
      <p:sp>
        <p:nvSpPr>
          <p:cNvPr id="4" name="TextBox 3"/>
          <p:cNvSpPr txBox="1"/>
          <p:nvPr/>
        </p:nvSpPr>
        <p:spPr>
          <a:xfrm>
            <a:off x="683568" y="1772816"/>
            <a:ext cx="8064896"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SimpleWordCountExecutor</a:t>
            </a:r>
            <a:r>
              <a:rPr lang="en-US" altLang="zh-CN" b="1" dirty="0" smtClean="0"/>
              <a:t> : public Executor</a:t>
            </a:r>
          </a:p>
          <a:p>
            <a:r>
              <a:rPr lang="en-US" altLang="zh-CN" b="1" dirty="0" smtClean="0"/>
              <a:t>{</a:t>
            </a:r>
          </a:p>
          <a:p>
            <a:r>
              <a:rPr lang="en-US" altLang="zh-CN" b="1" dirty="0" smtClean="0"/>
              <a:t>public:</a:t>
            </a:r>
          </a:p>
          <a:p>
            <a:r>
              <a:rPr lang="en-US" altLang="zh-CN" b="1" dirty="0" smtClean="0"/>
              <a:t>  </a:t>
            </a:r>
            <a:r>
              <a:rPr lang="en-US" altLang="zh-CN" b="1" dirty="0" err="1" smtClean="0"/>
              <a:t>SimpleWordCountExecutor</a:t>
            </a:r>
            <a:r>
              <a:rPr lang="en-US" altLang="zh-CN" b="1" dirty="0" smtClean="0"/>
              <a:t>(</a:t>
            </a:r>
            <a:r>
              <a:rPr lang="en-US" altLang="zh-CN" b="1" dirty="0" err="1" smtClean="0"/>
              <a:t>SimpleWordCounter</a:t>
            </a:r>
            <a:r>
              <a:rPr lang="en-US" altLang="zh-CN" b="1" dirty="0" smtClean="0"/>
              <a:t>* c) : counter(c) { }</a:t>
            </a:r>
          </a:p>
          <a:p>
            <a:endParaRPr lang="en-US" altLang="zh-CN" b="1" dirty="0" smtClean="0"/>
          </a:p>
          <a:p>
            <a:r>
              <a:rPr lang="en-US" altLang="zh-CN" b="1" dirty="0" smtClean="0"/>
              <a:t>  void </a:t>
            </a:r>
            <a:r>
              <a:rPr lang="en-US" altLang="zh-CN" b="1" dirty="0" smtClean="0"/>
              <a:t>run(Data* data) {</a:t>
            </a:r>
          </a:p>
          <a:p>
            <a:r>
              <a:rPr lang="en-US" altLang="zh-CN" b="1" dirty="0" smtClean="0"/>
              <a:t>    </a:t>
            </a:r>
            <a:r>
              <a:rPr lang="en-US" altLang="zh-CN" b="1" dirty="0" err="1" smtClean="0"/>
              <a:t>CountData</a:t>
            </a:r>
            <a:r>
              <a:rPr lang="en-US" altLang="zh-CN" b="1" dirty="0" smtClean="0"/>
              <a:t>* ret = new </a:t>
            </a:r>
            <a:r>
              <a:rPr lang="en-US" altLang="zh-CN" b="1" dirty="0" err="1" smtClean="0"/>
              <a:t>CountData</a:t>
            </a:r>
            <a:r>
              <a:rPr lang="en-US" altLang="zh-CN" b="1" dirty="0" smtClean="0"/>
              <a:t>();</a:t>
            </a:r>
          </a:p>
          <a:p>
            <a:r>
              <a:rPr lang="en-US" altLang="zh-CN" b="1" dirty="0" smtClean="0"/>
              <a:t>    ret -&gt; </a:t>
            </a:r>
            <a:r>
              <a:rPr lang="en-US" altLang="zh-CN" b="1" dirty="0" err="1" smtClean="0"/>
              <a:t>setCount</a:t>
            </a:r>
            <a:r>
              <a:rPr lang="en-US" altLang="zh-CN" b="1" dirty="0" smtClean="0"/>
              <a:t>(counter -&gt; count(((</a:t>
            </a:r>
            <a:r>
              <a:rPr lang="en-US" altLang="zh-CN" b="1" dirty="0" err="1" smtClean="0"/>
              <a:t>TextData</a:t>
            </a:r>
            <a:r>
              <a:rPr lang="en-US" altLang="zh-CN" b="1" dirty="0" smtClean="0"/>
              <a:t>*)data) -&gt; </a:t>
            </a:r>
            <a:r>
              <a:rPr lang="en-US" altLang="zh-CN" b="1" dirty="0" err="1" smtClean="0"/>
              <a:t>getText</a:t>
            </a:r>
            <a:r>
              <a:rPr lang="en-US" altLang="zh-CN" b="1" dirty="0" smtClean="0"/>
              <a:t>());</a:t>
            </a:r>
          </a:p>
          <a:p>
            <a:r>
              <a:rPr lang="en-US" altLang="zh-CN" b="1" dirty="0" smtClean="0"/>
              <a:t>  }</a:t>
            </a:r>
          </a:p>
          <a:p>
            <a:endParaRPr lang="en-US" altLang="zh-CN" b="1" dirty="0" smtClean="0"/>
          </a:p>
          <a:p>
            <a:r>
              <a:rPr lang="en-US" altLang="zh-CN" b="1" dirty="0" smtClean="0"/>
              <a:t>private:</a:t>
            </a:r>
          </a:p>
          <a:p>
            <a:r>
              <a:rPr lang="en-US" altLang="zh-CN" b="1" dirty="0" smtClean="0"/>
              <a:t>  </a:t>
            </a:r>
            <a:r>
              <a:rPr lang="en-US" altLang="zh-CN" b="1" dirty="0" err="1" smtClean="0"/>
              <a:t>SimpleWordCounter</a:t>
            </a:r>
            <a:r>
              <a:rPr lang="en-US" altLang="zh-CN" b="1" dirty="0" smtClean="0"/>
              <a:t>* counter;</a:t>
            </a:r>
          </a:p>
          <a:p>
            <a:r>
              <a:rPr lang="en-US" altLang="zh-CN" b="1" dirty="0" smtClean="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厂类</a:t>
            </a:r>
            <a:endParaRPr lang="zh-CN" altLang="en-US" dirty="0"/>
          </a:p>
        </p:txBody>
      </p:sp>
      <p:sp>
        <p:nvSpPr>
          <p:cNvPr id="3" name="内容占位符 2"/>
          <p:cNvSpPr>
            <a:spLocks noGrp="1"/>
          </p:cNvSpPr>
          <p:nvPr>
            <p:ph idx="1"/>
          </p:nvPr>
        </p:nvSpPr>
        <p:spPr/>
        <p:txBody>
          <a:bodyPr/>
          <a:lstStyle/>
          <a:p>
            <a:r>
              <a:rPr lang="zh-CN" altLang="en-US" b="1" dirty="0" smtClean="0"/>
              <a:t>不要忘记了厂类</a:t>
            </a:r>
            <a:endParaRPr lang="zh-CN" altLang="en-US" b="1" dirty="0"/>
          </a:p>
        </p:txBody>
      </p:sp>
      <p:sp>
        <p:nvSpPr>
          <p:cNvPr id="4" name="TextBox 3"/>
          <p:cNvSpPr txBox="1"/>
          <p:nvPr/>
        </p:nvSpPr>
        <p:spPr>
          <a:xfrm>
            <a:off x="827584" y="2276872"/>
            <a:ext cx="7848872" cy="175432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SimpleWordCountExecutorFactory</a:t>
            </a:r>
            <a:r>
              <a:rPr lang="en-US" altLang="zh-CN" b="1" dirty="0" smtClean="0"/>
              <a:t> : public </a:t>
            </a:r>
            <a:r>
              <a:rPr lang="en-US" altLang="zh-CN" b="1" dirty="0" err="1" smtClean="0"/>
              <a:t>ExecutorFactory</a:t>
            </a:r>
            <a:r>
              <a:rPr lang="en-US" altLang="zh-CN" b="1" dirty="0" smtClean="0"/>
              <a:t> {</a:t>
            </a:r>
          </a:p>
          <a:p>
            <a:r>
              <a:rPr lang="en-US" altLang="zh-CN" b="1" dirty="0" smtClean="0"/>
              <a:t>public: </a:t>
            </a:r>
          </a:p>
          <a:p>
            <a:r>
              <a:rPr lang="en-US" altLang="zh-CN" b="1" dirty="0" smtClean="0"/>
              <a:t>  Executor* </a:t>
            </a:r>
            <a:r>
              <a:rPr lang="en-US" altLang="zh-CN" b="1" dirty="0" err="1"/>
              <a:t>createExecutor</a:t>
            </a:r>
            <a:r>
              <a:rPr lang="en-US" altLang="zh-CN" b="1" dirty="0"/>
              <a:t>(string </a:t>
            </a:r>
            <a:r>
              <a:rPr lang="en-US" altLang="zh-CN" b="1" dirty="0" err="1"/>
              <a:t>param</a:t>
            </a:r>
            <a:r>
              <a:rPr lang="en-US" altLang="zh-CN" b="1" dirty="0" smtClean="0"/>
              <a:t>) {</a:t>
            </a:r>
          </a:p>
          <a:p>
            <a:r>
              <a:rPr lang="en-US" altLang="zh-CN" b="1" dirty="0"/>
              <a:t> </a:t>
            </a:r>
            <a:r>
              <a:rPr lang="en-US" altLang="zh-CN" b="1" dirty="0" smtClean="0"/>
              <a:t>   return new </a:t>
            </a:r>
            <a:r>
              <a:rPr lang="en-US" altLang="zh-CN" b="1" dirty="0" err="1" smtClean="0"/>
              <a:t>SimpleWordCountExecutor</a:t>
            </a:r>
            <a:r>
              <a:rPr lang="en-US" altLang="zh-CN" b="1" dirty="0" smtClean="0"/>
              <a:t>(new </a:t>
            </a:r>
            <a:r>
              <a:rPr lang="en-US" altLang="zh-CN" b="1" dirty="0" err="1" smtClean="0"/>
              <a:t>SimpleWordCounter</a:t>
            </a:r>
            <a:r>
              <a:rPr lang="en-US" altLang="zh-CN" b="1" dirty="0" smtClean="0"/>
              <a:t>());</a:t>
            </a:r>
          </a:p>
          <a:p>
            <a:r>
              <a:rPr lang="en-US" altLang="zh-CN" b="1" dirty="0"/>
              <a:t> </a:t>
            </a:r>
            <a:r>
              <a:rPr lang="en-US" altLang="zh-CN" b="1" dirty="0" smtClean="0"/>
              <a:t> }</a:t>
            </a:r>
          </a:p>
          <a:p>
            <a:r>
              <a:rPr lang="en-US" altLang="zh-CN" b="1" dirty="0" smtClean="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主程序的不同</a:t>
            </a:r>
            <a:endParaRPr lang="zh-CN" altLang="en-US" dirty="0"/>
          </a:p>
        </p:txBody>
      </p:sp>
      <p:sp>
        <p:nvSpPr>
          <p:cNvPr id="3" name="内容占位符 2"/>
          <p:cNvSpPr>
            <a:spLocks noGrp="1"/>
          </p:cNvSpPr>
          <p:nvPr>
            <p:ph idx="1"/>
          </p:nvPr>
        </p:nvSpPr>
        <p:spPr/>
        <p:txBody>
          <a:bodyPr/>
          <a:lstStyle/>
          <a:p>
            <a:r>
              <a:rPr lang="zh-CN" altLang="en-US" b="1" dirty="0" smtClean="0"/>
              <a:t>主程序只要修改一点儿</a:t>
            </a:r>
            <a:endParaRPr lang="zh-CN" altLang="en-US" b="1" dirty="0"/>
          </a:p>
        </p:txBody>
      </p:sp>
      <p:sp>
        <p:nvSpPr>
          <p:cNvPr id="4" name="TextBox 3"/>
          <p:cNvSpPr txBox="1"/>
          <p:nvPr/>
        </p:nvSpPr>
        <p:spPr>
          <a:xfrm>
            <a:off x="683568" y="1779687"/>
            <a:ext cx="8064896" cy="175432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a:t>i</a:t>
            </a:r>
            <a:r>
              <a:rPr lang="en-US" altLang="zh-CN" b="1" dirty="0" err="1" smtClean="0"/>
              <a:t>nt</a:t>
            </a:r>
            <a:r>
              <a:rPr lang="en-US" altLang="zh-CN" b="1" dirty="0" smtClean="0"/>
              <a:t> main( ) {</a:t>
            </a:r>
          </a:p>
          <a:p>
            <a:r>
              <a:rPr lang="en-US" altLang="zh-CN" b="1" dirty="0" smtClean="0"/>
              <a:t>  //……  </a:t>
            </a:r>
          </a:p>
          <a:p>
            <a:r>
              <a:rPr lang="en-US" altLang="zh-CN" b="1" dirty="0" smtClean="0"/>
              <a:t>  </a:t>
            </a:r>
            <a:r>
              <a:rPr lang="en-US" altLang="zh-CN" b="1" dirty="0" err="1" smtClean="0"/>
              <a:t>ExecutorFactory</a:t>
            </a:r>
            <a:r>
              <a:rPr lang="en-US" altLang="zh-CN" b="1" dirty="0" smtClean="0"/>
              <a:t>* factory = new </a:t>
            </a:r>
            <a:r>
              <a:rPr lang="en-US" altLang="zh-CN" b="1" dirty="0" err="1" smtClean="0"/>
              <a:t>WordCountExecutorFactory</a:t>
            </a:r>
            <a:r>
              <a:rPr lang="en-US" altLang="zh-CN" b="1" dirty="0" smtClean="0"/>
              <a:t>();</a:t>
            </a:r>
          </a:p>
          <a:p>
            <a:r>
              <a:rPr lang="en-US" altLang="zh-CN" b="1" dirty="0" smtClean="0"/>
              <a:t>  </a:t>
            </a:r>
            <a:r>
              <a:rPr lang="en-US" altLang="zh-CN" b="1" dirty="0" err="1" smtClean="0"/>
              <a:t>ExecutorList</a:t>
            </a:r>
            <a:r>
              <a:rPr lang="en-US" altLang="zh-CN" b="1" dirty="0" smtClean="0"/>
              <a:t> *list = new </a:t>
            </a:r>
            <a:r>
              <a:rPr lang="en-US" altLang="zh-CN" b="1" dirty="0" err="1" smtClean="0"/>
              <a:t>ExecutorList</a:t>
            </a:r>
            <a:r>
              <a:rPr lang="en-US" altLang="zh-CN" b="1" dirty="0" smtClean="0"/>
              <a:t>();</a:t>
            </a:r>
          </a:p>
          <a:p>
            <a:r>
              <a:rPr lang="en-US" altLang="zh-CN" b="1" dirty="0" smtClean="0"/>
              <a:t>  //……</a:t>
            </a:r>
          </a:p>
          <a:p>
            <a:r>
              <a:rPr lang="en-US" altLang="zh-CN" b="1" dirty="0" smtClean="0"/>
              <a:t>}</a:t>
            </a:r>
          </a:p>
        </p:txBody>
      </p:sp>
      <p:sp>
        <p:nvSpPr>
          <p:cNvPr id="5" name="TextBox 4"/>
          <p:cNvSpPr txBox="1"/>
          <p:nvPr/>
        </p:nvSpPr>
        <p:spPr>
          <a:xfrm>
            <a:off x="683568" y="4077072"/>
            <a:ext cx="8064896" cy="175432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a:t>i</a:t>
            </a:r>
            <a:r>
              <a:rPr lang="en-US" altLang="zh-CN" b="1" dirty="0" err="1" smtClean="0"/>
              <a:t>nt</a:t>
            </a:r>
            <a:r>
              <a:rPr lang="en-US" altLang="zh-CN" b="1" dirty="0" smtClean="0"/>
              <a:t> main( ) {</a:t>
            </a:r>
          </a:p>
          <a:p>
            <a:r>
              <a:rPr lang="en-US" altLang="zh-CN" b="1" dirty="0" smtClean="0"/>
              <a:t>  //……  </a:t>
            </a:r>
          </a:p>
          <a:p>
            <a:r>
              <a:rPr lang="en-US" altLang="zh-CN" b="1" dirty="0" smtClean="0"/>
              <a:t>  </a:t>
            </a:r>
            <a:r>
              <a:rPr lang="en-US" altLang="zh-CN" b="1" dirty="0" err="1" smtClean="0">
                <a:solidFill>
                  <a:srgbClr val="C00000"/>
                </a:solidFill>
              </a:rPr>
              <a:t>ExecutorFactory</a:t>
            </a:r>
            <a:r>
              <a:rPr lang="en-US" altLang="zh-CN" b="1" dirty="0" smtClean="0">
                <a:solidFill>
                  <a:srgbClr val="C00000"/>
                </a:solidFill>
              </a:rPr>
              <a:t>* factory = new </a:t>
            </a:r>
            <a:r>
              <a:rPr lang="en-US" altLang="zh-CN" b="1" dirty="0" err="1" smtClean="0">
                <a:solidFill>
                  <a:srgbClr val="C00000"/>
                </a:solidFill>
              </a:rPr>
              <a:t>SimpleWordCountExecutorFactory</a:t>
            </a:r>
            <a:r>
              <a:rPr lang="en-US" altLang="zh-CN" b="1" dirty="0" smtClean="0">
                <a:solidFill>
                  <a:srgbClr val="C00000"/>
                </a:solidFill>
              </a:rPr>
              <a:t>();</a:t>
            </a:r>
          </a:p>
          <a:p>
            <a:r>
              <a:rPr lang="en-US" altLang="zh-CN" b="1" dirty="0" smtClean="0"/>
              <a:t>  </a:t>
            </a:r>
            <a:r>
              <a:rPr lang="en-US" altLang="zh-CN" b="1" dirty="0" err="1" smtClean="0"/>
              <a:t>ExecutorList</a:t>
            </a:r>
            <a:r>
              <a:rPr lang="en-US" altLang="zh-CN" b="1" dirty="0" smtClean="0"/>
              <a:t> *list = new </a:t>
            </a:r>
            <a:r>
              <a:rPr lang="en-US" altLang="zh-CN" b="1" dirty="0" err="1" smtClean="0"/>
              <a:t>ExecutorList</a:t>
            </a:r>
            <a:r>
              <a:rPr lang="en-US" altLang="zh-CN" b="1" dirty="0" smtClean="0"/>
              <a:t>();</a:t>
            </a:r>
          </a:p>
          <a:p>
            <a:r>
              <a:rPr lang="en-US" altLang="zh-CN" b="1" dirty="0" smtClean="0"/>
              <a:t>  //……</a:t>
            </a:r>
          </a:p>
          <a:p>
            <a:r>
              <a:rPr lang="en-US" altLang="zh-CN" b="1" dirty="0" smtClean="0"/>
              <a:t>}</a:t>
            </a:r>
          </a:p>
        </p:txBody>
      </p:sp>
      <p:sp>
        <p:nvSpPr>
          <p:cNvPr id="6" name="下箭头 5"/>
          <p:cNvSpPr/>
          <p:nvPr/>
        </p:nvSpPr>
        <p:spPr>
          <a:xfrm>
            <a:off x="4427984" y="3573016"/>
            <a:ext cx="79208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第三个问题：远程访问</a:t>
            </a:r>
            <a:endParaRPr lang="zh-CN" altLang="en-US" dirty="0"/>
          </a:p>
        </p:txBody>
      </p:sp>
      <p:sp>
        <p:nvSpPr>
          <p:cNvPr id="3" name="内容占位符 2"/>
          <p:cNvSpPr>
            <a:spLocks noGrp="1"/>
          </p:cNvSpPr>
          <p:nvPr>
            <p:ph idx="1"/>
          </p:nvPr>
        </p:nvSpPr>
        <p:spPr>
          <a:xfrm>
            <a:off x="971600" y="1124744"/>
            <a:ext cx="7704856" cy="5256212"/>
          </a:xfrm>
        </p:spPr>
        <p:txBody>
          <a:bodyPr/>
          <a:lstStyle/>
          <a:p>
            <a:r>
              <a:rPr lang="zh-CN" altLang="en-US" b="1" dirty="0" smtClean="0"/>
              <a:t>对于数据密集型计算，在一个计算节点上并发</a:t>
            </a:r>
            <a:r>
              <a:rPr lang="en-US" altLang="zh-CN" b="1" dirty="0" smtClean="0"/>
              <a:t/>
            </a:r>
            <a:br>
              <a:rPr lang="en-US" altLang="zh-CN" b="1" dirty="0" smtClean="0"/>
            </a:br>
            <a:r>
              <a:rPr lang="zh-CN" altLang="en-US" b="1" dirty="0" smtClean="0"/>
              <a:t>处理远远不够</a:t>
            </a:r>
            <a:endParaRPr lang="en-US" altLang="zh-CN" b="1" dirty="0" smtClean="0"/>
          </a:p>
          <a:p>
            <a:r>
              <a:rPr lang="zh-CN" altLang="en-US" b="1" dirty="0" smtClean="0"/>
              <a:t>我们需要在多个计算节点上并行处理这些数据，这就要求我们能够远程访问其他计算节点上的</a:t>
            </a:r>
            <a:r>
              <a:rPr lang="en-US" altLang="zh-CN" b="1" dirty="0" smtClean="0"/>
              <a:t>Executor</a:t>
            </a:r>
          </a:p>
          <a:p>
            <a:r>
              <a:rPr lang="zh-CN" altLang="en-US" b="1" dirty="0" smtClean="0"/>
              <a:t>假设我们已经通过</a:t>
            </a:r>
            <a:r>
              <a:rPr lang="en-US" altLang="zh-CN" b="1" dirty="0" smtClean="0"/>
              <a:t>Web</a:t>
            </a:r>
            <a:br>
              <a:rPr lang="en-US" altLang="zh-CN" b="1" dirty="0" smtClean="0"/>
            </a:br>
            <a:r>
              <a:rPr lang="zh-CN" altLang="en-US" b="1" dirty="0" smtClean="0"/>
              <a:t>技术将</a:t>
            </a:r>
            <a:r>
              <a:rPr lang="en-US" altLang="zh-CN" b="1" dirty="0" smtClean="0"/>
              <a:t>Executor</a:t>
            </a:r>
            <a:r>
              <a:rPr lang="zh-CN" altLang="en-US" b="1" dirty="0" smtClean="0"/>
              <a:t>发布，</a:t>
            </a:r>
            <a:r>
              <a:rPr lang="en-US" altLang="zh-CN" b="1" dirty="0" smtClean="0"/>
              <a:t/>
            </a:r>
            <a:br>
              <a:rPr lang="en-US" altLang="zh-CN" b="1" dirty="0" smtClean="0"/>
            </a:br>
            <a:r>
              <a:rPr lang="zh-CN" altLang="en-US" b="1" dirty="0" smtClean="0"/>
              <a:t>并能够通过</a:t>
            </a:r>
            <a:r>
              <a:rPr lang="zh-CN" altLang="en-US" b="1" dirty="0" smtClean="0"/>
              <a:t>类</a:t>
            </a:r>
            <a:r>
              <a:rPr lang="en-US" altLang="zh-CN" b="1" dirty="0" smtClean="0"/>
              <a:t/>
            </a:r>
            <a:br>
              <a:rPr lang="en-US" altLang="zh-CN" b="1" dirty="0" smtClean="0"/>
            </a:br>
            <a:r>
              <a:rPr lang="en-US" altLang="zh-CN" b="1" dirty="0" err="1" smtClean="0"/>
              <a:t>RemoteCall</a:t>
            </a:r>
            <a:r>
              <a:rPr lang="zh-CN" altLang="en-US" b="1" dirty="0" smtClean="0"/>
              <a:t>远程使用</a:t>
            </a:r>
            <a:endParaRPr lang="zh-CN" altLang="en-US" b="1" dirty="0"/>
          </a:p>
        </p:txBody>
      </p:sp>
      <p:sp>
        <p:nvSpPr>
          <p:cNvPr id="4" name="TextBox 3"/>
          <p:cNvSpPr txBox="1"/>
          <p:nvPr/>
        </p:nvSpPr>
        <p:spPr>
          <a:xfrm>
            <a:off x="5148064" y="3645024"/>
            <a:ext cx="3744416" cy="175432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RemoteCall</a:t>
            </a:r>
            <a:r>
              <a:rPr lang="en-US" altLang="zh-CN" b="1" dirty="0" smtClean="0"/>
              <a:t> {</a:t>
            </a:r>
          </a:p>
          <a:p>
            <a:r>
              <a:rPr lang="en-US" altLang="zh-CN" b="1" dirty="0" smtClean="0"/>
              <a:t>  </a:t>
            </a:r>
            <a:r>
              <a:rPr lang="en-US" altLang="zh-CN" b="1" dirty="0" err="1" smtClean="0"/>
              <a:t>RemoteCall</a:t>
            </a:r>
            <a:r>
              <a:rPr lang="en-US" altLang="zh-CN" b="1" dirty="0" smtClean="0"/>
              <a:t>(string </a:t>
            </a:r>
            <a:r>
              <a:rPr lang="en-US" altLang="zh-CN" b="1" dirty="0" err="1" smtClean="0"/>
              <a:t>url</a:t>
            </a:r>
            <a:r>
              <a:rPr lang="en-US" altLang="zh-CN" b="1" dirty="0" smtClean="0"/>
              <a:t>);</a:t>
            </a:r>
          </a:p>
          <a:p>
            <a:r>
              <a:rPr lang="en-US" altLang="zh-CN" b="1" dirty="0" smtClean="0"/>
              <a:t> </a:t>
            </a:r>
            <a:r>
              <a:rPr lang="en-US" altLang="zh-CN" b="1" dirty="0" smtClean="0"/>
              <a:t> </a:t>
            </a:r>
            <a:r>
              <a:rPr lang="en-US" altLang="zh-CN" b="1" dirty="0" err="1" smtClean="0"/>
              <a:t>int</a:t>
            </a:r>
            <a:r>
              <a:rPr lang="en-US" altLang="zh-CN" b="1" dirty="0" smtClean="0"/>
              <a:t> connect( );</a:t>
            </a:r>
            <a:endParaRPr lang="en-US" altLang="zh-CN" b="1" dirty="0" smtClean="0"/>
          </a:p>
          <a:p>
            <a:r>
              <a:rPr lang="en-US" altLang="zh-CN" b="1" dirty="0" smtClean="0"/>
              <a:t>  Data *</a:t>
            </a:r>
            <a:r>
              <a:rPr lang="en-US" altLang="zh-CN" b="1" dirty="0" err="1" smtClean="0"/>
              <a:t>runExecutor</a:t>
            </a:r>
            <a:r>
              <a:rPr lang="en-US" altLang="zh-CN" b="1" dirty="0" smtClean="0"/>
              <a:t>(Data *data</a:t>
            </a:r>
            <a:r>
              <a:rPr lang="en-US" altLang="zh-CN" b="1" dirty="0" smtClean="0"/>
              <a:t>);</a:t>
            </a:r>
          </a:p>
          <a:p>
            <a:r>
              <a:rPr lang="en-US" altLang="zh-CN" b="1" dirty="0" smtClean="0"/>
              <a:t> </a:t>
            </a:r>
            <a:r>
              <a:rPr lang="en-US" altLang="zh-CN" b="1" dirty="0" smtClean="0"/>
              <a:t> void disconnect( );</a:t>
            </a:r>
            <a:endParaRPr lang="en-US" altLang="zh-CN" b="1" dirty="0" smtClean="0"/>
          </a:p>
          <a:p>
            <a:r>
              <a:rPr lang="en-US" altLang="zh-CN" b="1"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lstStyle/>
          <a:p>
            <a:r>
              <a:rPr lang="zh-CN" altLang="en-US" b="1" dirty="0" smtClean="0"/>
              <a:t>数据并行</a:t>
            </a:r>
            <a:endParaRPr lang="en-US" altLang="zh-CN" b="1" dirty="0" smtClean="0"/>
          </a:p>
          <a:p>
            <a:pPr lvl="1"/>
            <a:r>
              <a:rPr lang="zh-CN" altLang="en-US" b="1" dirty="0" smtClean="0"/>
              <a:t>对海量数据“分而治之”处理的一种并行计算方法</a:t>
            </a:r>
            <a:endParaRPr lang="en-US" altLang="zh-CN" b="1" dirty="0" smtClean="0"/>
          </a:p>
          <a:p>
            <a:pPr lvl="1"/>
            <a:r>
              <a:rPr lang="zh-CN" altLang="en-US" b="1" dirty="0" smtClean="0"/>
              <a:t>面向数据密集型计算应用</a:t>
            </a:r>
            <a:endParaRPr lang="en-US" altLang="zh-CN" b="1" dirty="0" smtClean="0"/>
          </a:p>
          <a:p>
            <a:pPr lvl="1"/>
            <a:r>
              <a:rPr lang="zh-CN" altLang="en-US" b="1" dirty="0" smtClean="0"/>
              <a:t>目前数据量爆炸性增长条件下的有效处理手段</a:t>
            </a:r>
            <a:endParaRPr lang="en-US" altLang="zh-CN" b="1" dirty="0" smtClean="0"/>
          </a:p>
          <a:p>
            <a:r>
              <a:rPr lang="zh-CN" altLang="en-US" b="1" dirty="0" smtClean="0"/>
              <a:t>任务</a:t>
            </a:r>
            <a:endParaRPr lang="en-US" altLang="zh-CN" b="1" dirty="0" smtClean="0"/>
          </a:p>
          <a:p>
            <a:pPr lvl="1"/>
            <a:r>
              <a:rPr lang="zh-CN" altLang="en-US" b="1" dirty="0" smtClean="0"/>
              <a:t>设计一个用于支持数据并行计算的基础工具</a:t>
            </a:r>
            <a:endParaRPr lang="en-US" altLang="zh-CN" b="1" dirty="0" smtClean="0"/>
          </a:p>
          <a:p>
            <a:pPr lvl="1"/>
            <a:r>
              <a:rPr lang="zh-CN" altLang="en-US" b="1" dirty="0" smtClean="0"/>
              <a:t>要求：使用方便、易于扩展</a:t>
            </a:r>
            <a:endParaRPr lang="en-US" altLang="zh-CN" b="1" dirty="0" smtClean="0"/>
          </a:p>
        </p:txBody>
      </p:sp>
    </p:spTree>
    <p:extLst>
      <p:ext uri="{BB962C8B-B14F-4D97-AF65-F5344CB8AC3E}">
        <p14:creationId xmlns:p14="http://schemas.microsoft.com/office/powerpoint/2010/main" xmlns="" val="3667936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代理模式</a:t>
            </a:r>
            <a:endParaRPr lang="zh-CN" altLang="en-US" dirty="0"/>
          </a:p>
        </p:txBody>
      </p:sp>
      <p:sp>
        <p:nvSpPr>
          <p:cNvPr id="3" name="内容占位符 2"/>
          <p:cNvSpPr>
            <a:spLocks noGrp="1"/>
          </p:cNvSpPr>
          <p:nvPr>
            <p:ph idx="1"/>
          </p:nvPr>
        </p:nvSpPr>
        <p:spPr>
          <a:xfrm>
            <a:off x="827088" y="1125538"/>
            <a:ext cx="8316912" cy="5256212"/>
          </a:xfrm>
        </p:spPr>
        <p:txBody>
          <a:bodyPr/>
          <a:lstStyle/>
          <a:p>
            <a:r>
              <a:rPr lang="zh-CN" altLang="en-US" b="1" dirty="0" smtClean="0"/>
              <a:t>我们希望能够使用相同的接口访问本地和远程</a:t>
            </a:r>
            <a:r>
              <a:rPr lang="en-US" altLang="zh-CN" b="1" dirty="0" smtClean="0"/>
              <a:t>Executor</a:t>
            </a:r>
          </a:p>
          <a:p>
            <a:r>
              <a:rPr lang="zh-CN" altLang="en-US" b="1" dirty="0" smtClean="0"/>
              <a:t>可以</a:t>
            </a:r>
            <a:r>
              <a:rPr lang="zh-CN" altLang="en-US" b="1" dirty="0" smtClean="0"/>
              <a:t>使用代理模式实现远程</a:t>
            </a:r>
            <a:r>
              <a:rPr lang="zh-CN" altLang="en-US" b="1" dirty="0" smtClean="0"/>
              <a:t>代理</a:t>
            </a:r>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p:txBody>
      </p:sp>
      <p:pic>
        <p:nvPicPr>
          <p:cNvPr id="4" name="Picture 2"/>
          <p:cNvPicPr>
            <a:picLocks noChangeAspect="1" noChangeArrowheads="1"/>
          </p:cNvPicPr>
          <p:nvPr/>
        </p:nvPicPr>
        <p:blipFill>
          <a:blip r:embed="rId3" cstate="print">
            <a:clrChange>
              <a:clrFrom>
                <a:srgbClr val="FFFFFF"/>
              </a:clrFrom>
              <a:clrTo>
                <a:srgbClr val="FFFFFF">
                  <a:alpha val="0"/>
                </a:srgbClr>
              </a:clrTo>
            </a:clrChange>
            <a:lum bright="-40000"/>
          </a:blip>
          <a:srcRect/>
          <a:stretch>
            <a:fillRect/>
          </a:stretch>
        </p:blipFill>
        <p:spPr bwMode="auto">
          <a:xfrm>
            <a:off x="899592" y="2708920"/>
            <a:ext cx="7416824" cy="305663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远程代理的实现</a:t>
            </a:r>
            <a:endParaRPr lang="zh-CN" altLang="en-US" dirty="0"/>
          </a:p>
        </p:txBody>
      </p:sp>
      <p:sp>
        <p:nvSpPr>
          <p:cNvPr id="3" name="内容占位符 2"/>
          <p:cNvSpPr>
            <a:spLocks noGrp="1"/>
          </p:cNvSpPr>
          <p:nvPr>
            <p:ph idx="1"/>
          </p:nvPr>
        </p:nvSpPr>
        <p:spPr/>
        <p:txBody>
          <a:bodyPr/>
          <a:lstStyle/>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sz="1400" b="1" dirty="0" smtClean="0"/>
          </a:p>
          <a:p>
            <a:r>
              <a:rPr lang="en-US" altLang="zh-CN" b="1" dirty="0" smtClean="0"/>
              <a:t>Subject=Executor</a:t>
            </a:r>
            <a:r>
              <a:rPr lang="zh-CN" altLang="en-US" b="1" dirty="0" smtClean="0"/>
              <a:t>，</a:t>
            </a:r>
            <a:r>
              <a:rPr lang="en-US" altLang="zh-CN" b="1" dirty="0" smtClean="0"/>
              <a:t>Proxy=</a:t>
            </a:r>
            <a:r>
              <a:rPr lang="en-US" altLang="zh-CN" b="1" dirty="0" err="1" smtClean="0"/>
              <a:t>RemoteExecutor</a:t>
            </a:r>
            <a:r>
              <a:rPr lang="zh-CN" altLang="en-US" b="1" dirty="0" smtClean="0"/>
              <a:t>，</a:t>
            </a:r>
            <a:r>
              <a:rPr lang="en-US" altLang="zh-CN" b="1" dirty="0" smtClean="0"/>
              <a:t/>
            </a:r>
            <a:br>
              <a:rPr lang="en-US" altLang="zh-CN" b="1" dirty="0" smtClean="0"/>
            </a:br>
            <a:r>
              <a:rPr lang="en-US" altLang="zh-CN" b="1" dirty="0" err="1" smtClean="0"/>
              <a:t>RealSubject</a:t>
            </a:r>
            <a:r>
              <a:rPr lang="zh-CN" altLang="en-US" b="1" dirty="0" smtClean="0"/>
              <a:t>位于远程节点</a:t>
            </a:r>
            <a:endParaRPr lang="zh-CN" altLang="en-US" b="1" dirty="0"/>
          </a:p>
        </p:txBody>
      </p:sp>
      <p:sp>
        <p:nvSpPr>
          <p:cNvPr id="4" name="TextBox 3"/>
          <p:cNvSpPr txBox="1"/>
          <p:nvPr/>
        </p:nvSpPr>
        <p:spPr>
          <a:xfrm>
            <a:off x="755576" y="1124744"/>
            <a:ext cx="8064896" cy="39703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RemoteExecutor</a:t>
            </a:r>
            <a:r>
              <a:rPr lang="en-US" altLang="zh-CN" b="1" dirty="0" smtClean="0"/>
              <a:t> : public Executor {</a:t>
            </a:r>
          </a:p>
          <a:p>
            <a:r>
              <a:rPr lang="en-US" altLang="zh-CN" b="1" dirty="0" smtClean="0"/>
              <a:t>public:</a:t>
            </a:r>
          </a:p>
          <a:p>
            <a:r>
              <a:rPr lang="en-US" altLang="zh-CN" b="1" dirty="0" smtClean="0"/>
              <a:t>  </a:t>
            </a:r>
            <a:r>
              <a:rPr lang="en-US" altLang="zh-CN" b="1" dirty="0" err="1" smtClean="0"/>
              <a:t>RemoteExecutor</a:t>
            </a:r>
            <a:r>
              <a:rPr lang="en-US" altLang="zh-CN" b="1" dirty="0" smtClean="0"/>
              <a:t>( ) { }</a:t>
            </a:r>
          </a:p>
          <a:p>
            <a:r>
              <a:rPr lang="en-US" altLang="zh-CN" b="1" dirty="0" smtClean="0"/>
              <a:t> </a:t>
            </a:r>
            <a:r>
              <a:rPr lang="en-US" altLang="zh-CN" b="1" dirty="0" smtClean="0"/>
              <a:t> virtual </a:t>
            </a:r>
            <a:r>
              <a:rPr lang="en-US" altLang="zh-CN" b="1" dirty="0" err="1" smtClean="0"/>
              <a:t>RemoteCall</a:t>
            </a:r>
            <a:r>
              <a:rPr lang="en-US" altLang="zh-CN" b="1" dirty="0" smtClean="0"/>
              <a:t>* </a:t>
            </a:r>
            <a:r>
              <a:rPr lang="en-US" altLang="zh-CN" b="1" dirty="0" err="1" smtClean="0"/>
              <a:t>findRemoteCall</a:t>
            </a:r>
            <a:r>
              <a:rPr lang="en-US" altLang="zh-CN" b="1" dirty="0" smtClean="0"/>
              <a:t>(Data *data) = 0;</a:t>
            </a:r>
          </a:p>
          <a:p>
            <a:r>
              <a:rPr lang="en-US" altLang="zh-CN" b="1" dirty="0" smtClean="0"/>
              <a:t> </a:t>
            </a:r>
            <a:r>
              <a:rPr lang="en-US" altLang="zh-CN" b="1" dirty="0" smtClean="0"/>
              <a:t> void </a:t>
            </a:r>
            <a:r>
              <a:rPr lang="en-US" altLang="zh-CN" b="1" dirty="0" smtClean="0"/>
              <a:t>run(Data* data) </a:t>
            </a:r>
            <a:r>
              <a:rPr lang="en-US" altLang="zh-CN" b="1" dirty="0" smtClean="0"/>
              <a:t>{</a:t>
            </a:r>
          </a:p>
          <a:p>
            <a:r>
              <a:rPr lang="en-US" altLang="zh-CN" b="1" dirty="0" smtClean="0"/>
              <a:t>    </a:t>
            </a:r>
            <a:r>
              <a:rPr lang="en-US" altLang="zh-CN" b="1" dirty="0" err="1" smtClean="0"/>
              <a:t>RemoteCall</a:t>
            </a:r>
            <a:r>
              <a:rPr lang="en-US" altLang="zh-CN" b="1" dirty="0" smtClean="0"/>
              <a:t>* </a:t>
            </a:r>
            <a:r>
              <a:rPr lang="en-US" altLang="zh-CN" b="1" dirty="0" err="1" smtClean="0"/>
              <a:t>remoteCall</a:t>
            </a:r>
            <a:r>
              <a:rPr lang="en-US" altLang="zh-CN" b="1" dirty="0" smtClean="0"/>
              <a:t> = </a:t>
            </a:r>
            <a:r>
              <a:rPr lang="en-US" altLang="zh-CN" b="1" dirty="0" err="1" smtClean="0"/>
              <a:t>findRemoteCall</a:t>
            </a:r>
            <a:r>
              <a:rPr lang="en-US" altLang="zh-CN" b="1" dirty="0" smtClean="0"/>
              <a:t>(data); </a:t>
            </a:r>
          </a:p>
          <a:p>
            <a:r>
              <a:rPr lang="en-US" altLang="zh-CN" b="1" dirty="0" smtClean="0"/>
              <a:t> </a:t>
            </a:r>
            <a:r>
              <a:rPr lang="en-US" altLang="zh-CN" b="1" dirty="0" smtClean="0"/>
              <a:t>   if (</a:t>
            </a:r>
            <a:r>
              <a:rPr lang="en-US" altLang="zh-CN" b="1" dirty="0" err="1" smtClean="0"/>
              <a:t>remoteCall</a:t>
            </a:r>
            <a:r>
              <a:rPr lang="en-US" altLang="zh-CN" b="1" dirty="0" smtClean="0"/>
              <a:t> -&gt; connect( )) {</a:t>
            </a:r>
          </a:p>
          <a:p>
            <a:r>
              <a:rPr lang="en-US" altLang="zh-CN" b="1" dirty="0" smtClean="0"/>
              <a:t> </a:t>
            </a:r>
            <a:r>
              <a:rPr lang="en-US" altLang="zh-CN" b="1" dirty="0" smtClean="0"/>
              <a:t>     Data* ret = </a:t>
            </a:r>
            <a:r>
              <a:rPr lang="en-US" altLang="zh-CN" b="1" dirty="0" err="1" smtClean="0"/>
              <a:t>remoteCall</a:t>
            </a:r>
            <a:r>
              <a:rPr lang="en-US" altLang="zh-CN" b="1" dirty="0" smtClean="0"/>
              <a:t> -&gt; </a:t>
            </a:r>
            <a:r>
              <a:rPr lang="en-US" altLang="zh-CN" b="1" dirty="0" err="1" smtClean="0"/>
              <a:t>runExecutor</a:t>
            </a:r>
            <a:r>
              <a:rPr lang="en-US" altLang="zh-CN" b="1" dirty="0" smtClean="0"/>
              <a:t>(data);</a:t>
            </a:r>
          </a:p>
          <a:p>
            <a:r>
              <a:rPr lang="en-US" altLang="zh-CN" b="1" dirty="0" smtClean="0"/>
              <a:t> </a:t>
            </a:r>
            <a:r>
              <a:rPr lang="en-US" altLang="zh-CN" b="1" dirty="0" smtClean="0"/>
              <a:t>     </a:t>
            </a:r>
            <a:r>
              <a:rPr lang="en-US" altLang="zh-CN" b="1" dirty="0" err="1" smtClean="0"/>
              <a:t>remoteCall</a:t>
            </a:r>
            <a:r>
              <a:rPr lang="en-US" altLang="zh-CN" b="1" dirty="0" smtClean="0"/>
              <a:t> -&gt; disconnect( );</a:t>
            </a:r>
          </a:p>
          <a:p>
            <a:r>
              <a:rPr lang="en-US" altLang="zh-CN" b="1" dirty="0" smtClean="0"/>
              <a:t> </a:t>
            </a:r>
            <a:r>
              <a:rPr lang="en-US" altLang="zh-CN" b="1" dirty="0" smtClean="0"/>
              <a:t>     return ret;</a:t>
            </a:r>
          </a:p>
          <a:p>
            <a:r>
              <a:rPr lang="en-US" altLang="zh-CN" b="1" dirty="0" smtClean="0"/>
              <a:t> </a:t>
            </a:r>
            <a:r>
              <a:rPr lang="en-US" altLang="zh-CN" b="1" dirty="0" smtClean="0"/>
              <a:t>   } else</a:t>
            </a:r>
          </a:p>
          <a:p>
            <a:r>
              <a:rPr lang="en-US" altLang="zh-CN" b="1" dirty="0" smtClean="0"/>
              <a:t> </a:t>
            </a:r>
            <a:r>
              <a:rPr lang="en-US" altLang="zh-CN" b="1" dirty="0" smtClean="0"/>
              <a:t>     return NULL;</a:t>
            </a:r>
            <a:endParaRPr lang="en-US" altLang="zh-CN" b="1" dirty="0" smtClean="0"/>
          </a:p>
          <a:p>
            <a:r>
              <a:rPr lang="en-US" altLang="zh-CN" b="1" dirty="0" smtClean="0"/>
              <a:t>  }  </a:t>
            </a:r>
            <a:endParaRPr lang="en-US" altLang="zh-CN" b="1" dirty="0" smtClean="0"/>
          </a:p>
          <a:p>
            <a:r>
              <a:rPr lang="en-US" altLang="zh-CN" b="1" dirty="0" smtClean="0"/>
              <a:t>};</a:t>
            </a:r>
            <a:endParaRPr lang="en-US" altLang="zh-CN" b="1"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厂类</a:t>
            </a:r>
            <a:endParaRPr lang="zh-CN" altLang="en-US" dirty="0"/>
          </a:p>
        </p:txBody>
      </p:sp>
      <p:sp>
        <p:nvSpPr>
          <p:cNvPr id="3" name="内容占位符 2"/>
          <p:cNvSpPr>
            <a:spLocks noGrp="1"/>
          </p:cNvSpPr>
          <p:nvPr>
            <p:ph idx="1"/>
          </p:nvPr>
        </p:nvSpPr>
        <p:spPr/>
        <p:txBody>
          <a:bodyPr/>
          <a:lstStyle/>
          <a:p>
            <a:r>
              <a:rPr lang="zh-CN" altLang="en-US" b="1" dirty="0" smtClean="0"/>
              <a:t>相应地实现</a:t>
            </a:r>
            <a:r>
              <a:rPr lang="en-US" altLang="zh-CN" b="1" dirty="0" err="1" smtClean="0"/>
              <a:t>RemoteExecutor</a:t>
            </a:r>
            <a:r>
              <a:rPr lang="zh-CN" altLang="en-US" b="1" dirty="0" smtClean="0"/>
              <a:t>的厂类</a:t>
            </a:r>
            <a:endParaRPr lang="zh-CN" altLang="en-US" b="1" dirty="0"/>
          </a:p>
        </p:txBody>
      </p:sp>
      <p:sp>
        <p:nvSpPr>
          <p:cNvPr id="4" name="TextBox 3"/>
          <p:cNvSpPr txBox="1"/>
          <p:nvPr/>
        </p:nvSpPr>
        <p:spPr>
          <a:xfrm>
            <a:off x="755576" y="1700808"/>
            <a:ext cx="8064896"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MyRemoteExecutor</a:t>
            </a:r>
            <a:r>
              <a:rPr lang="en-US" altLang="zh-CN" b="1" dirty="0" smtClean="0"/>
              <a:t> : public </a:t>
            </a:r>
            <a:r>
              <a:rPr lang="en-US" altLang="zh-CN" b="1" dirty="0" err="1" smtClean="0"/>
              <a:t>RemoteExecutor</a:t>
            </a:r>
            <a:r>
              <a:rPr lang="en-US" altLang="zh-CN" b="1" dirty="0" smtClean="0"/>
              <a:t> {</a:t>
            </a:r>
          </a:p>
          <a:p>
            <a:r>
              <a:rPr lang="en-US" altLang="zh-CN" b="1" dirty="0" smtClean="0"/>
              <a:t>public:</a:t>
            </a:r>
          </a:p>
          <a:p>
            <a:r>
              <a:rPr lang="en-US" altLang="zh-CN" b="1" dirty="0" smtClean="0"/>
              <a:t>  </a:t>
            </a:r>
            <a:r>
              <a:rPr lang="en-US" altLang="zh-CN" b="1" dirty="0" err="1" smtClean="0"/>
              <a:t>RemoteCall</a:t>
            </a:r>
            <a:r>
              <a:rPr lang="en-US" altLang="zh-CN" b="1" dirty="0" smtClean="0"/>
              <a:t>* </a:t>
            </a:r>
            <a:r>
              <a:rPr lang="en-US" altLang="zh-CN" b="1" dirty="0" err="1" smtClean="0"/>
              <a:t>findRemoteCall</a:t>
            </a:r>
            <a:r>
              <a:rPr lang="en-US" altLang="zh-CN" b="1" dirty="0" smtClean="0"/>
              <a:t>(Data *data) {</a:t>
            </a:r>
          </a:p>
          <a:p>
            <a:r>
              <a:rPr lang="en-US" altLang="zh-CN" b="1" dirty="0" smtClean="0"/>
              <a:t> </a:t>
            </a:r>
            <a:r>
              <a:rPr lang="en-US" altLang="zh-CN" b="1" dirty="0" smtClean="0"/>
              <a:t>   //do something to find a suitable remote call endpoint</a:t>
            </a:r>
          </a:p>
          <a:p>
            <a:r>
              <a:rPr lang="en-US" altLang="zh-CN" b="1" dirty="0" smtClean="0"/>
              <a:t> </a:t>
            </a:r>
            <a:r>
              <a:rPr lang="en-US" altLang="zh-CN" b="1" dirty="0" smtClean="0"/>
              <a:t> }  </a:t>
            </a:r>
            <a:endParaRPr lang="en-US" altLang="zh-CN" b="1" dirty="0" smtClean="0"/>
          </a:p>
          <a:p>
            <a:r>
              <a:rPr lang="en-US" altLang="zh-CN" b="1" dirty="0" smtClean="0"/>
              <a:t>};</a:t>
            </a:r>
          </a:p>
          <a:p>
            <a:endParaRPr lang="en-US" altLang="zh-CN" b="1" dirty="0" smtClean="0"/>
          </a:p>
          <a:p>
            <a:r>
              <a:rPr lang="en-US" altLang="zh-CN" b="1" dirty="0" smtClean="0"/>
              <a:t>class </a:t>
            </a:r>
            <a:r>
              <a:rPr lang="en-US" altLang="zh-CN" b="1" dirty="0" err="1" smtClean="0"/>
              <a:t>MyRemoteExecutorFactory</a:t>
            </a:r>
            <a:r>
              <a:rPr lang="en-US" altLang="zh-CN" b="1" dirty="0" smtClean="0"/>
              <a:t> : public </a:t>
            </a:r>
            <a:r>
              <a:rPr lang="en-US" altLang="zh-CN" b="1" dirty="0" err="1" smtClean="0"/>
              <a:t>ExecutorFactory</a:t>
            </a:r>
            <a:r>
              <a:rPr lang="en-US" altLang="zh-CN" b="1" dirty="0" smtClean="0"/>
              <a:t> {</a:t>
            </a:r>
          </a:p>
          <a:p>
            <a:r>
              <a:rPr lang="en-US" altLang="zh-CN" b="1" dirty="0" smtClean="0"/>
              <a:t>public:</a:t>
            </a:r>
          </a:p>
          <a:p>
            <a:r>
              <a:rPr lang="en-US" altLang="zh-CN" b="1" dirty="0" smtClean="0"/>
              <a:t> </a:t>
            </a:r>
            <a:r>
              <a:rPr lang="en-US" altLang="zh-CN" b="1" dirty="0" smtClean="0"/>
              <a:t> Executor</a:t>
            </a:r>
            <a:r>
              <a:rPr lang="en-US" altLang="zh-CN" b="1" dirty="0" smtClean="0"/>
              <a:t>* </a:t>
            </a:r>
            <a:r>
              <a:rPr lang="en-US" altLang="zh-CN" b="1" dirty="0" err="1" smtClean="0"/>
              <a:t>createExecutor</a:t>
            </a:r>
            <a:r>
              <a:rPr lang="en-US" altLang="zh-CN" b="1" dirty="0" smtClean="0"/>
              <a:t>(string </a:t>
            </a:r>
            <a:r>
              <a:rPr lang="en-US" altLang="zh-CN" b="1" dirty="0" err="1" smtClean="0"/>
              <a:t>param</a:t>
            </a:r>
            <a:r>
              <a:rPr lang="en-US" altLang="zh-CN" b="1" dirty="0" smtClean="0"/>
              <a:t>) {</a:t>
            </a:r>
          </a:p>
          <a:p>
            <a:r>
              <a:rPr lang="en-US" altLang="zh-CN" b="1" dirty="0" smtClean="0"/>
              <a:t>    return new </a:t>
            </a:r>
            <a:r>
              <a:rPr lang="en-US" altLang="zh-CN" b="1" dirty="0" err="1" smtClean="0"/>
              <a:t>MyRemoteExecutor</a:t>
            </a:r>
            <a:r>
              <a:rPr lang="en-US" altLang="zh-CN" b="1" dirty="0" smtClean="0"/>
              <a:t>( );</a:t>
            </a:r>
            <a:endParaRPr lang="en-US" altLang="zh-CN" b="1" dirty="0" smtClean="0"/>
          </a:p>
          <a:p>
            <a:r>
              <a:rPr lang="en-US" altLang="zh-CN" b="1" dirty="0" smtClean="0"/>
              <a:t>  </a:t>
            </a:r>
            <a:r>
              <a:rPr lang="en-US" altLang="zh-CN" b="1" dirty="0" smtClean="0"/>
              <a:t>}</a:t>
            </a:r>
            <a:endParaRPr lang="en-US" altLang="zh-CN" b="1" dirty="0" smtClean="0"/>
          </a:p>
          <a:p>
            <a:r>
              <a:rPr lang="en-US" altLang="zh-CN" b="1" dirty="0" smtClean="0"/>
              <a:t>}  </a:t>
            </a:r>
            <a:endParaRPr lang="en-US" altLang="zh-CN" b="1"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088" y="1125538"/>
            <a:ext cx="8065392" cy="5256212"/>
          </a:xfrm>
        </p:spPr>
        <p:txBody>
          <a:bodyPr/>
          <a:lstStyle/>
          <a:p>
            <a:r>
              <a:rPr lang="zh-CN" altLang="en-US" b="1" dirty="0" smtClean="0"/>
              <a:t>远程访问带来新的问题：</a:t>
            </a:r>
            <a:r>
              <a:rPr lang="en-US" altLang="zh-CN" b="1" dirty="0" err="1" smtClean="0"/>
              <a:t>findRemoteCall</a:t>
            </a:r>
            <a:r>
              <a:rPr lang="en-US" altLang="zh-CN" b="1" dirty="0" smtClean="0"/>
              <a:t>()</a:t>
            </a:r>
            <a:r>
              <a:rPr lang="zh-CN" altLang="en-US" b="1" dirty="0" smtClean="0"/>
              <a:t>如何选择在哪个节点上处理数据？</a:t>
            </a:r>
            <a:r>
              <a:rPr lang="en-US" altLang="zh-CN" b="1" dirty="0" smtClean="0"/>
              <a:t>——</a:t>
            </a:r>
            <a:r>
              <a:rPr lang="zh-CN" altLang="en-US" b="1" dirty="0" smtClean="0"/>
              <a:t>调度算法</a:t>
            </a:r>
            <a:endParaRPr lang="en-US" altLang="zh-CN" b="1" dirty="0" smtClean="0"/>
          </a:p>
          <a:p>
            <a:r>
              <a:rPr lang="zh-CN" altLang="en-US" b="1" dirty="0" smtClean="0"/>
              <a:t>可以通过继承</a:t>
            </a:r>
            <a:r>
              <a:rPr lang="en-US" altLang="zh-CN" b="1" dirty="0" err="1" smtClean="0"/>
              <a:t>RemoteExecutor</a:t>
            </a:r>
            <a:r>
              <a:rPr lang="zh-CN" altLang="en-US" b="1" dirty="0" smtClean="0"/>
              <a:t>并实现不同的</a:t>
            </a:r>
            <a:r>
              <a:rPr lang="en-US" altLang="zh-CN" b="1" dirty="0" err="1" smtClean="0"/>
              <a:t>findRemoteCall</a:t>
            </a:r>
            <a:r>
              <a:rPr lang="en-US" altLang="zh-CN" b="1" dirty="0" smtClean="0"/>
              <a:t>()</a:t>
            </a:r>
            <a:r>
              <a:rPr lang="zh-CN" altLang="en-US" b="1" dirty="0" smtClean="0"/>
              <a:t>来选择不同的调度算法</a:t>
            </a:r>
            <a:endParaRPr lang="en-US" altLang="zh-CN" b="1" dirty="0" smtClean="0"/>
          </a:p>
          <a:p>
            <a:r>
              <a:rPr lang="zh-CN" altLang="en-US" b="1" dirty="0" smtClean="0"/>
              <a:t>但是容易引起类数量的膨胀，而且配置起来也不够灵活</a:t>
            </a:r>
            <a:endParaRPr lang="en-US" altLang="zh-CN" b="1" dirty="0" smtClean="0"/>
          </a:p>
          <a:p>
            <a:r>
              <a:rPr lang="zh-CN" altLang="en-US" b="1" dirty="0" smtClean="0"/>
              <a:t>单一责任原则：将调度算法从</a:t>
            </a:r>
            <a:r>
              <a:rPr lang="en-US" altLang="zh-CN" b="1" dirty="0" err="1" smtClean="0"/>
              <a:t>RemoteExecutor</a:t>
            </a:r>
            <a:r>
              <a:rPr lang="zh-CN" altLang="en-US" b="1" dirty="0" smtClean="0"/>
              <a:t>分离出去</a:t>
            </a:r>
            <a:r>
              <a:rPr lang="en-US" altLang="zh-CN" b="1" dirty="0" smtClean="0"/>
              <a:t>——</a:t>
            </a:r>
            <a:r>
              <a:rPr lang="zh-CN" altLang="en-US" b="1" dirty="0" smtClean="0"/>
              <a:t>策略模式</a:t>
            </a:r>
            <a:endParaRPr lang="en-US" altLang="zh-CN" b="1" dirty="0" smtClean="0"/>
          </a:p>
        </p:txBody>
      </p:sp>
      <p:sp>
        <p:nvSpPr>
          <p:cNvPr id="4" name="标题 3"/>
          <p:cNvSpPr>
            <a:spLocks noGrp="1"/>
          </p:cNvSpPr>
          <p:nvPr>
            <p:ph type="title"/>
          </p:nvPr>
        </p:nvSpPr>
        <p:spPr/>
        <p:txBody>
          <a:bodyPr/>
          <a:lstStyle/>
          <a:p>
            <a:r>
              <a:rPr lang="zh-CN" altLang="en-US" dirty="0" smtClean="0"/>
              <a:t>第四</a:t>
            </a:r>
            <a:r>
              <a:rPr lang="zh-CN" altLang="en-US" dirty="0" smtClean="0"/>
              <a:t>个问题</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策略模式</a:t>
            </a:r>
            <a:endParaRPr lang="zh-CN" altLang="en-US" dirty="0"/>
          </a:p>
        </p:txBody>
      </p:sp>
      <p:sp>
        <p:nvSpPr>
          <p:cNvPr id="3" name="内容占位符 2"/>
          <p:cNvSpPr>
            <a:spLocks noGrp="1"/>
          </p:cNvSpPr>
          <p:nvPr>
            <p:ph idx="1"/>
          </p:nvPr>
        </p:nvSpPr>
        <p:spPr/>
        <p:txBody>
          <a:bodyPr/>
          <a:lstStyle/>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r>
              <a:rPr lang="en-US" altLang="zh-CN" b="1" dirty="0" err="1" smtClean="0"/>
              <a:t>RemoteExecutor</a:t>
            </a:r>
            <a:r>
              <a:rPr lang="en-US" altLang="zh-CN" b="1" dirty="0" smtClean="0"/>
              <a:t> = Context</a:t>
            </a:r>
          </a:p>
          <a:p>
            <a:r>
              <a:rPr lang="en-US" altLang="zh-CN" b="1" dirty="0" err="1" smtClean="0"/>
              <a:t>findRemoteCall</a:t>
            </a:r>
            <a:r>
              <a:rPr lang="en-US" altLang="zh-CN" b="1" dirty="0" smtClean="0"/>
              <a:t>() = </a:t>
            </a:r>
            <a:r>
              <a:rPr lang="en-US" altLang="zh-CN" b="1" dirty="0" err="1" smtClean="0"/>
              <a:t>AlgorithmInterface</a:t>
            </a:r>
            <a:r>
              <a:rPr lang="en-US" altLang="zh-CN" b="1" dirty="0" smtClean="0"/>
              <a:t>()</a:t>
            </a:r>
          </a:p>
          <a:p>
            <a:r>
              <a:rPr lang="zh-CN" altLang="en-US" b="1" dirty="0" smtClean="0"/>
              <a:t>引入</a:t>
            </a:r>
            <a:r>
              <a:rPr lang="en-US" altLang="zh-CN" b="1" dirty="0" err="1" smtClean="0"/>
              <a:t>RemoteCallFinder</a:t>
            </a:r>
            <a:r>
              <a:rPr lang="zh-CN" altLang="en-US" b="1" dirty="0" smtClean="0"/>
              <a:t>策略类</a:t>
            </a:r>
            <a:endParaRPr lang="en-US" altLang="zh-CN" b="1" dirty="0" smtClean="0"/>
          </a:p>
        </p:txBody>
      </p:sp>
      <p:pic>
        <p:nvPicPr>
          <p:cNvPr id="4" name="Picture 2" descr="http://www.as3dp.com/wp-content/uploads/2009/03/strategyclassic21.pn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35696" y="836712"/>
            <a:ext cx="6192688" cy="325175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策略模式的实现</a:t>
            </a:r>
            <a:endParaRPr lang="zh-CN" altLang="en-US" dirty="0"/>
          </a:p>
        </p:txBody>
      </p:sp>
      <p:sp>
        <p:nvSpPr>
          <p:cNvPr id="4" name="TextBox 3"/>
          <p:cNvSpPr txBox="1"/>
          <p:nvPr/>
        </p:nvSpPr>
        <p:spPr>
          <a:xfrm>
            <a:off x="755576" y="1268760"/>
            <a:ext cx="8064896"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RemoteExecutor</a:t>
            </a:r>
            <a:r>
              <a:rPr lang="en-US" altLang="zh-CN" b="1" dirty="0" smtClean="0"/>
              <a:t> : public Executor {</a:t>
            </a:r>
          </a:p>
          <a:p>
            <a:r>
              <a:rPr lang="en-US" altLang="zh-CN" b="1" dirty="0" smtClean="0"/>
              <a:t>public:</a:t>
            </a:r>
          </a:p>
          <a:p>
            <a:r>
              <a:rPr lang="en-US" altLang="zh-CN" b="1" dirty="0" smtClean="0"/>
              <a:t>  </a:t>
            </a:r>
            <a:r>
              <a:rPr lang="en-US" altLang="zh-CN" b="1" dirty="0" err="1" smtClean="0"/>
              <a:t>RemoteExecutor</a:t>
            </a:r>
            <a:r>
              <a:rPr lang="en-US" altLang="zh-CN" b="1" dirty="0" smtClean="0"/>
              <a:t>(</a:t>
            </a:r>
            <a:r>
              <a:rPr lang="en-US" altLang="zh-CN" b="1" dirty="0" err="1" smtClean="0"/>
              <a:t>RemoteCallFinder</a:t>
            </a:r>
            <a:r>
              <a:rPr lang="zh-CN" altLang="en-US" b="1" dirty="0" smtClean="0"/>
              <a:t>* </a:t>
            </a:r>
            <a:r>
              <a:rPr lang="en-US" altLang="zh-CN" b="1" dirty="0" err="1" smtClean="0"/>
              <a:t>rcf</a:t>
            </a:r>
            <a:r>
              <a:rPr lang="en-US" altLang="zh-CN" b="1" dirty="0" smtClean="0"/>
              <a:t>) : finder(</a:t>
            </a:r>
            <a:r>
              <a:rPr lang="en-US" altLang="zh-CN" b="1" dirty="0" err="1" smtClean="0"/>
              <a:t>rcf</a:t>
            </a:r>
            <a:r>
              <a:rPr lang="en-US" altLang="zh-CN" b="1" dirty="0" smtClean="0"/>
              <a:t>) { }</a:t>
            </a:r>
          </a:p>
          <a:p>
            <a:r>
              <a:rPr lang="en-US" altLang="zh-CN" b="1" dirty="0" smtClean="0"/>
              <a:t> </a:t>
            </a:r>
            <a:r>
              <a:rPr lang="en-US" altLang="zh-CN" b="1" dirty="0" smtClean="0"/>
              <a:t> void </a:t>
            </a:r>
            <a:r>
              <a:rPr lang="en-US" altLang="zh-CN" b="1" dirty="0" err="1" smtClean="0"/>
              <a:t>setRemoteCallFinder</a:t>
            </a:r>
            <a:r>
              <a:rPr lang="en-US" altLang="zh-CN" b="1" dirty="0" smtClean="0"/>
              <a:t>(</a:t>
            </a:r>
            <a:r>
              <a:rPr lang="en-US" altLang="zh-CN" b="1" dirty="0" err="1" smtClean="0"/>
              <a:t>RemoteCallFinder</a:t>
            </a:r>
            <a:r>
              <a:rPr lang="en-US" altLang="zh-CN" b="1" dirty="0" smtClean="0"/>
              <a:t>* </a:t>
            </a:r>
            <a:r>
              <a:rPr lang="en-US" altLang="zh-CN" b="1" dirty="0" err="1" smtClean="0"/>
              <a:t>rcf</a:t>
            </a:r>
            <a:r>
              <a:rPr lang="en-US" altLang="zh-CN" b="1" dirty="0" smtClean="0"/>
              <a:t>);</a:t>
            </a:r>
          </a:p>
          <a:p>
            <a:r>
              <a:rPr lang="en-US" altLang="zh-CN" b="1" dirty="0" smtClean="0"/>
              <a:t> </a:t>
            </a:r>
            <a:r>
              <a:rPr lang="en-US" altLang="zh-CN" b="1" dirty="0" smtClean="0"/>
              <a:t> void </a:t>
            </a:r>
            <a:r>
              <a:rPr lang="en-US" altLang="zh-CN" b="1" dirty="0" smtClean="0"/>
              <a:t>run(Data* data) </a:t>
            </a:r>
            <a:r>
              <a:rPr lang="en-US" altLang="zh-CN" b="1" dirty="0" smtClean="0"/>
              <a:t>{</a:t>
            </a:r>
          </a:p>
          <a:p>
            <a:r>
              <a:rPr lang="en-US" altLang="zh-CN" b="1" dirty="0" smtClean="0"/>
              <a:t>    </a:t>
            </a:r>
            <a:r>
              <a:rPr lang="en-US" altLang="zh-CN" b="1" dirty="0" err="1" smtClean="0"/>
              <a:t>RemoteCall</a:t>
            </a:r>
            <a:r>
              <a:rPr lang="en-US" altLang="zh-CN" b="1" dirty="0" smtClean="0"/>
              <a:t>* </a:t>
            </a:r>
            <a:r>
              <a:rPr lang="en-US" altLang="zh-CN" b="1" dirty="0" err="1" smtClean="0"/>
              <a:t>remoteCall</a:t>
            </a:r>
            <a:r>
              <a:rPr lang="en-US" altLang="zh-CN" b="1" dirty="0" smtClean="0"/>
              <a:t> = finder -&gt; </a:t>
            </a:r>
            <a:r>
              <a:rPr lang="en-US" altLang="zh-CN" b="1" dirty="0" err="1" smtClean="0"/>
              <a:t>findRemoteCall</a:t>
            </a:r>
            <a:r>
              <a:rPr lang="en-US" altLang="zh-CN" b="1" dirty="0" smtClean="0"/>
              <a:t>(data); </a:t>
            </a:r>
          </a:p>
          <a:p>
            <a:r>
              <a:rPr lang="en-US" altLang="zh-CN" b="1" dirty="0" smtClean="0"/>
              <a:t> </a:t>
            </a:r>
            <a:r>
              <a:rPr lang="en-US" altLang="zh-CN" b="1" dirty="0" smtClean="0"/>
              <a:t>   if (</a:t>
            </a:r>
            <a:r>
              <a:rPr lang="en-US" altLang="zh-CN" b="1" dirty="0" err="1" smtClean="0"/>
              <a:t>remoteCall</a:t>
            </a:r>
            <a:r>
              <a:rPr lang="en-US" altLang="zh-CN" b="1" dirty="0" smtClean="0"/>
              <a:t> -&gt; connect( )) {</a:t>
            </a:r>
          </a:p>
          <a:p>
            <a:r>
              <a:rPr lang="en-US" altLang="zh-CN" b="1" dirty="0" smtClean="0"/>
              <a:t> </a:t>
            </a:r>
            <a:r>
              <a:rPr lang="en-US" altLang="zh-CN" b="1" dirty="0" smtClean="0"/>
              <a:t>     Data* ret = </a:t>
            </a:r>
            <a:r>
              <a:rPr lang="en-US" altLang="zh-CN" b="1" dirty="0" err="1" smtClean="0"/>
              <a:t>remoteCall</a:t>
            </a:r>
            <a:r>
              <a:rPr lang="en-US" altLang="zh-CN" b="1" dirty="0" smtClean="0"/>
              <a:t> -&gt; </a:t>
            </a:r>
            <a:r>
              <a:rPr lang="en-US" altLang="zh-CN" b="1" dirty="0" err="1" smtClean="0"/>
              <a:t>runExecutor</a:t>
            </a:r>
            <a:r>
              <a:rPr lang="en-US" altLang="zh-CN" b="1" dirty="0" smtClean="0"/>
              <a:t>(data);</a:t>
            </a:r>
          </a:p>
          <a:p>
            <a:r>
              <a:rPr lang="en-US" altLang="zh-CN" b="1" dirty="0" smtClean="0"/>
              <a:t> </a:t>
            </a:r>
            <a:r>
              <a:rPr lang="en-US" altLang="zh-CN" b="1" dirty="0" smtClean="0"/>
              <a:t>     </a:t>
            </a:r>
            <a:r>
              <a:rPr lang="en-US" altLang="zh-CN" b="1" dirty="0" err="1" smtClean="0"/>
              <a:t>remoteCall</a:t>
            </a:r>
            <a:r>
              <a:rPr lang="en-US" altLang="zh-CN" b="1" dirty="0" smtClean="0"/>
              <a:t> -&gt; disconnect( );</a:t>
            </a:r>
          </a:p>
          <a:p>
            <a:r>
              <a:rPr lang="en-US" altLang="zh-CN" b="1" dirty="0" smtClean="0"/>
              <a:t> </a:t>
            </a:r>
            <a:r>
              <a:rPr lang="en-US" altLang="zh-CN" b="1" dirty="0" smtClean="0"/>
              <a:t>     return ret;</a:t>
            </a:r>
          </a:p>
          <a:p>
            <a:r>
              <a:rPr lang="en-US" altLang="zh-CN" b="1" dirty="0" smtClean="0"/>
              <a:t> </a:t>
            </a:r>
            <a:r>
              <a:rPr lang="en-US" altLang="zh-CN" b="1" dirty="0" smtClean="0"/>
              <a:t>   } else</a:t>
            </a:r>
          </a:p>
          <a:p>
            <a:r>
              <a:rPr lang="en-US" altLang="zh-CN" b="1" dirty="0" smtClean="0"/>
              <a:t> </a:t>
            </a:r>
            <a:r>
              <a:rPr lang="en-US" altLang="zh-CN" b="1" dirty="0" smtClean="0"/>
              <a:t>     return NULL;</a:t>
            </a:r>
            <a:endParaRPr lang="en-US" altLang="zh-CN" b="1" dirty="0" smtClean="0"/>
          </a:p>
          <a:p>
            <a:r>
              <a:rPr lang="en-US" altLang="zh-CN" b="1" dirty="0" smtClean="0"/>
              <a:t>  }  </a:t>
            </a:r>
          </a:p>
          <a:p>
            <a:endParaRPr lang="en-US" altLang="zh-CN" b="1" dirty="0" smtClean="0"/>
          </a:p>
          <a:p>
            <a:r>
              <a:rPr lang="en-US" altLang="zh-CN" b="1" dirty="0" smtClean="0"/>
              <a:t>private:</a:t>
            </a:r>
          </a:p>
          <a:p>
            <a:r>
              <a:rPr lang="en-US" altLang="zh-CN" b="1" dirty="0" smtClean="0"/>
              <a:t> </a:t>
            </a:r>
            <a:r>
              <a:rPr lang="en-US" altLang="zh-CN" b="1" dirty="0" smtClean="0"/>
              <a:t> </a:t>
            </a:r>
            <a:r>
              <a:rPr lang="en-US" altLang="zh-CN" b="1" dirty="0" err="1" smtClean="0"/>
              <a:t>RemoteCallFinder</a:t>
            </a:r>
            <a:r>
              <a:rPr lang="en-US" altLang="zh-CN" b="1" dirty="0" smtClean="0"/>
              <a:t>* finder;</a:t>
            </a:r>
            <a:endParaRPr lang="en-US" altLang="zh-CN" b="1" dirty="0" smtClean="0"/>
          </a:p>
          <a:p>
            <a:r>
              <a:rPr lang="en-US" altLang="zh-CN" b="1" dirty="0" smtClean="0"/>
              <a:t>};</a:t>
            </a:r>
            <a:endParaRPr lang="en-US" altLang="zh-CN" b="1"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策略模式的实现 </a:t>
            </a:r>
            <a:r>
              <a:rPr lang="en-US" altLang="zh-CN" dirty="0" smtClean="0"/>
              <a:t>cont.</a:t>
            </a:r>
            <a:endParaRPr lang="zh-CN" altLang="en-US" dirty="0"/>
          </a:p>
        </p:txBody>
      </p:sp>
      <p:sp>
        <p:nvSpPr>
          <p:cNvPr id="4" name="TextBox 3"/>
          <p:cNvSpPr txBox="1"/>
          <p:nvPr/>
        </p:nvSpPr>
        <p:spPr>
          <a:xfrm>
            <a:off x="755576" y="1268760"/>
            <a:ext cx="8064896" cy="313932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RemoteCallFinder</a:t>
            </a:r>
            <a:r>
              <a:rPr lang="en-US" altLang="zh-CN" b="1" dirty="0" smtClean="0"/>
              <a:t> </a:t>
            </a:r>
            <a:r>
              <a:rPr lang="en-US" altLang="zh-CN" b="1" dirty="0" smtClean="0"/>
              <a:t>{</a:t>
            </a:r>
          </a:p>
          <a:p>
            <a:r>
              <a:rPr lang="en-US" altLang="zh-CN" b="1" dirty="0" smtClean="0"/>
              <a:t>public:</a:t>
            </a:r>
          </a:p>
          <a:p>
            <a:r>
              <a:rPr lang="en-US" altLang="zh-CN" b="1" dirty="0" smtClean="0"/>
              <a:t>  virtual </a:t>
            </a:r>
            <a:r>
              <a:rPr lang="en-US" altLang="zh-CN" b="1" dirty="0" err="1" smtClean="0"/>
              <a:t>RemoteCall</a:t>
            </a:r>
            <a:r>
              <a:rPr lang="en-US" altLang="zh-CN" b="1" dirty="0" smtClean="0"/>
              <a:t>* </a:t>
            </a:r>
            <a:r>
              <a:rPr lang="en-US" altLang="zh-CN" b="1" dirty="0" err="1" smtClean="0"/>
              <a:t>findRemoteCall</a:t>
            </a:r>
            <a:r>
              <a:rPr lang="en-US" altLang="zh-CN" b="1" dirty="0" smtClean="0"/>
              <a:t>(Data *data);</a:t>
            </a:r>
          </a:p>
          <a:p>
            <a:r>
              <a:rPr lang="en-US" altLang="zh-CN" b="1" dirty="0" smtClean="0"/>
              <a:t>};</a:t>
            </a:r>
          </a:p>
          <a:p>
            <a:endParaRPr lang="en-US" altLang="zh-CN" b="1" dirty="0" smtClean="0"/>
          </a:p>
          <a:p>
            <a:r>
              <a:rPr lang="en-US" altLang="zh-CN" b="1" dirty="0" smtClean="0"/>
              <a:t>class </a:t>
            </a:r>
            <a:r>
              <a:rPr lang="en-US" altLang="zh-CN" b="1" dirty="0" err="1" smtClean="0"/>
              <a:t>SimpleRemoteCallFinder</a:t>
            </a:r>
            <a:r>
              <a:rPr lang="en-US" altLang="zh-CN" b="1" dirty="0" smtClean="0"/>
              <a:t> {</a:t>
            </a:r>
          </a:p>
          <a:p>
            <a:r>
              <a:rPr lang="en-US" altLang="zh-CN" b="1" dirty="0" smtClean="0"/>
              <a:t>public:</a:t>
            </a:r>
          </a:p>
          <a:p>
            <a:r>
              <a:rPr lang="en-US" altLang="zh-CN" b="1" dirty="0" smtClean="0"/>
              <a:t> </a:t>
            </a:r>
            <a:r>
              <a:rPr lang="en-US" altLang="zh-CN" b="1" dirty="0" smtClean="0"/>
              <a:t> </a:t>
            </a:r>
            <a:r>
              <a:rPr lang="en-US" altLang="zh-CN" b="1" dirty="0" err="1" smtClean="0"/>
              <a:t>RemoteCall</a:t>
            </a:r>
            <a:r>
              <a:rPr lang="zh-CN" altLang="en-US" b="1" dirty="0" smtClean="0"/>
              <a:t>* </a:t>
            </a:r>
            <a:r>
              <a:rPr lang="en-US" altLang="zh-CN" b="1" dirty="0" err="1" smtClean="0"/>
              <a:t>findRemoteCall</a:t>
            </a:r>
            <a:r>
              <a:rPr lang="en-US" altLang="zh-CN" b="1" dirty="0" smtClean="0"/>
              <a:t>(Data</a:t>
            </a:r>
            <a:r>
              <a:rPr lang="zh-CN" altLang="en-US" b="1" dirty="0" smtClean="0"/>
              <a:t>* </a:t>
            </a:r>
            <a:r>
              <a:rPr lang="en-US" altLang="zh-CN" b="1" dirty="0" smtClean="0"/>
              <a:t>data) {</a:t>
            </a:r>
          </a:p>
          <a:p>
            <a:r>
              <a:rPr lang="en-US" altLang="zh-CN" b="1" dirty="0" smtClean="0"/>
              <a:t> </a:t>
            </a:r>
            <a:r>
              <a:rPr lang="en-US" altLang="zh-CN" b="1" dirty="0" smtClean="0"/>
              <a:t>   //do something to find a suitable remote call endpoint</a:t>
            </a:r>
          </a:p>
          <a:p>
            <a:r>
              <a:rPr lang="en-US" altLang="zh-CN" b="1" dirty="0" smtClean="0"/>
              <a:t> </a:t>
            </a:r>
            <a:r>
              <a:rPr lang="en-US" altLang="zh-CN" b="1" dirty="0" smtClean="0"/>
              <a:t> }</a:t>
            </a:r>
          </a:p>
          <a:p>
            <a:r>
              <a:rPr lang="en-US" altLang="zh-CN" b="1" dirty="0" smtClean="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厂</a:t>
            </a:r>
            <a:r>
              <a:rPr lang="zh-CN" altLang="en-US" dirty="0" smtClean="0"/>
              <a:t>类</a:t>
            </a:r>
            <a:endParaRPr lang="zh-CN" altLang="en-US" dirty="0"/>
          </a:p>
        </p:txBody>
      </p:sp>
      <p:sp>
        <p:nvSpPr>
          <p:cNvPr id="3" name="内容占位符 2"/>
          <p:cNvSpPr>
            <a:spLocks noGrp="1"/>
          </p:cNvSpPr>
          <p:nvPr>
            <p:ph idx="1"/>
          </p:nvPr>
        </p:nvSpPr>
        <p:spPr/>
        <p:txBody>
          <a:bodyPr/>
          <a:lstStyle/>
          <a:p>
            <a:r>
              <a:rPr lang="zh-CN" altLang="en-US" b="1" dirty="0" smtClean="0"/>
              <a:t>厂类相应也</a:t>
            </a:r>
            <a:r>
              <a:rPr lang="zh-CN" altLang="en-US" b="1" dirty="0" smtClean="0"/>
              <a:t>要</a:t>
            </a:r>
            <a:r>
              <a:rPr lang="zh-CN" altLang="en-US" b="1" dirty="0" smtClean="0"/>
              <a:t>改变</a:t>
            </a:r>
            <a:endParaRPr lang="zh-CN" altLang="en-US" b="1" dirty="0"/>
          </a:p>
        </p:txBody>
      </p:sp>
      <p:sp>
        <p:nvSpPr>
          <p:cNvPr id="4" name="TextBox 3"/>
          <p:cNvSpPr txBox="1"/>
          <p:nvPr/>
        </p:nvSpPr>
        <p:spPr>
          <a:xfrm>
            <a:off x="899592" y="1844824"/>
            <a:ext cx="7848872" cy="313932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RemoteExecutorFactory</a:t>
            </a:r>
            <a:r>
              <a:rPr lang="en-US" altLang="zh-CN" b="1" dirty="0" smtClean="0"/>
              <a:t> </a:t>
            </a:r>
            <a:r>
              <a:rPr lang="en-US" altLang="zh-CN" b="1" dirty="0" smtClean="0"/>
              <a:t>: public </a:t>
            </a:r>
            <a:r>
              <a:rPr lang="en-US" altLang="zh-CN" b="1" dirty="0" err="1" smtClean="0"/>
              <a:t>ExecutorFactory</a:t>
            </a:r>
            <a:r>
              <a:rPr lang="en-US" altLang="zh-CN" b="1" dirty="0" smtClean="0"/>
              <a:t> {</a:t>
            </a:r>
          </a:p>
          <a:p>
            <a:r>
              <a:rPr lang="en-US" altLang="zh-CN" b="1" dirty="0" smtClean="0"/>
              <a:t>public: </a:t>
            </a:r>
            <a:endParaRPr lang="en-US" altLang="zh-CN" b="1" dirty="0" smtClean="0"/>
          </a:p>
          <a:p>
            <a:r>
              <a:rPr lang="en-US" altLang="zh-CN" b="1" dirty="0" smtClean="0"/>
              <a:t> </a:t>
            </a:r>
            <a:r>
              <a:rPr lang="en-US" altLang="zh-CN" b="1" dirty="0" smtClean="0"/>
              <a:t> </a:t>
            </a:r>
            <a:r>
              <a:rPr lang="en-US" altLang="zh-CN" b="1" dirty="0" err="1" smtClean="0"/>
              <a:t>RemoteExecutorFactory</a:t>
            </a:r>
            <a:r>
              <a:rPr lang="en-US" altLang="zh-CN" b="1" dirty="0" smtClean="0"/>
              <a:t>(</a:t>
            </a:r>
            <a:r>
              <a:rPr lang="en-US" altLang="zh-CN" b="1" dirty="0" err="1" smtClean="0"/>
              <a:t>RemoteCallFinder</a:t>
            </a:r>
            <a:r>
              <a:rPr lang="en-US" altLang="zh-CN" b="1" dirty="0" smtClean="0"/>
              <a:t>* </a:t>
            </a:r>
            <a:r>
              <a:rPr lang="en-US" altLang="zh-CN" b="1" dirty="0" err="1" smtClean="0"/>
              <a:t>rcf</a:t>
            </a:r>
            <a:r>
              <a:rPr lang="en-US" altLang="zh-CN" b="1" dirty="0" smtClean="0"/>
              <a:t>) : finder(</a:t>
            </a:r>
            <a:r>
              <a:rPr lang="en-US" altLang="zh-CN" b="1" dirty="0" err="1" smtClean="0"/>
              <a:t>rcf</a:t>
            </a:r>
            <a:r>
              <a:rPr lang="en-US" altLang="zh-CN" b="1" dirty="0" smtClean="0"/>
              <a:t>) { }</a:t>
            </a:r>
          </a:p>
          <a:p>
            <a:r>
              <a:rPr lang="en-US" altLang="zh-CN" b="1" dirty="0" smtClean="0"/>
              <a:t>  void </a:t>
            </a:r>
            <a:r>
              <a:rPr lang="en-US" altLang="zh-CN" b="1" dirty="0" err="1" smtClean="0"/>
              <a:t>setRemoteCallFinder</a:t>
            </a:r>
            <a:r>
              <a:rPr lang="en-US" altLang="zh-CN" b="1" dirty="0" smtClean="0"/>
              <a:t>(</a:t>
            </a:r>
            <a:r>
              <a:rPr lang="en-US" altLang="zh-CN" b="1" dirty="0" err="1" smtClean="0"/>
              <a:t>RemoteCallFinder</a:t>
            </a:r>
            <a:r>
              <a:rPr lang="en-US" altLang="zh-CN" b="1" dirty="0" smtClean="0"/>
              <a:t>* </a:t>
            </a:r>
            <a:r>
              <a:rPr lang="en-US" altLang="zh-CN" b="1" dirty="0" err="1" smtClean="0"/>
              <a:t>rcf</a:t>
            </a:r>
            <a:r>
              <a:rPr lang="en-US" altLang="zh-CN" b="1" dirty="0" smtClean="0"/>
              <a:t>);</a:t>
            </a:r>
            <a:endParaRPr lang="en-US" altLang="zh-CN" b="1" dirty="0" smtClean="0"/>
          </a:p>
          <a:p>
            <a:r>
              <a:rPr lang="en-US" altLang="zh-CN" b="1" dirty="0" smtClean="0"/>
              <a:t>  Executor* </a:t>
            </a:r>
            <a:r>
              <a:rPr lang="en-US" altLang="zh-CN" b="1" dirty="0" err="1"/>
              <a:t>createExecutor</a:t>
            </a:r>
            <a:r>
              <a:rPr lang="en-US" altLang="zh-CN" b="1" dirty="0"/>
              <a:t>(string </a:t>
            </a:r>
            <a:r>
              <a:rPr lang="en-US" altLang="zh-CN" b="1" dirty="0" err="1"/>
              <a:t>param</a:t>
            </a:r>
            <a:r>
              <a:rPr lang="en-US" altLang="zh-CN" b="1" dirty="0" smtClean="0"/>
              <a:t>) {</a:t>
            </a:r>
          </a:p>
          <a:p>
            <a:r>
              <a:rPr lang="en-US" altLang="zh-CN" b="1" dirty="0"/>
              <a:t> </a:t>
            </a:r>
            <a:r>
              <a:rPr lang="en-US" altLang="zh-CN" b="1" dirty="0" smtClean="0"/>
              <a:t>   return new </a:t>
            </a:r>
            <a:r>
              <a:rPr lang="en-US" altLang="zh-CN" b="1" dirty="0" err="1" smtClean="0"/>
              <a:t>RemoteExecutor</a:t>
            </a:r>
            <a:r>
              <a:rPr lang="en-US" altLang="zh-CN" b="1" dirty="0" smtClean="0"/>
              <a:t>(finder);</a:t>
            </a:r>
            <a:endParaRPr lang="en-US" altLang="zh-CN" b="1" dirty="0" smtClean="0"/>
          </a:p>
          <a:p>
            <a:r>
              <a:rPr lang="en-US" altLang="zh-CN" b="1" dirty="0"/>
              <a:t> </a:t>
            </a:r>
            <a:r>
              <a:rPr lang="en-US" altLang="zh-CN" b="1" dirty="0" smtClean="0"/>
              <a:t> </a:t>
            </a:r>
            <a:r>
              <a:rPr lang="en-US" altLang="zh-CN" b="1" dirty="0" smtClean="0"/>
              <a:t>}</a:t>
            </a:r>
          </a:p>
          <a:p>
            <a:endParaRPr lang="en-US" altLang="zh-CN" b="1" dirty="0" smtClean="0"/>
          </a:p>
          <a:p>
            <a:r>
              <a:rPr lang="en-US" altLang="zh-CN" b="1" dirty="0" smtClean="0"/>
              <a:t>private:</a:t>
            </a:r>
          </a:p>
          <a:p>
            <a:r>
              <a:rPr lang="en-US" altLang="zh-CN" b="1" dirty="0" smtClean="0"/>
              <a:t> </a:t>
            </a:r>
            <a:r>
              <a:rPr lang="en-US" altLang="zh-CN" b="1" dirty="0" smtClean="0"/>
              <a:t> </a:t>
            </a:r>
            <a:r>
              <a:rPr lang="en-US" altLang="zh-CN" b="1" dirty="0" smtClean="0"/>
              <a:t> </a:t>
            </a:r>
            <a:r>
              <a:rPr lang="en-US" altLang="zh-CN" b="1" dirty="0" err="1" smtClean="0"/>
              <a:t>RemoteCallFinder</a:t>
            </a:r>
            <a:r>
              <a:rPr lang="en-US" altLang="zh-CN" b="1" dirty="0" smtClean="0"/>
              <a:t>* finder;</a:t>
            </a:r>
            <a:endParaRPr lang="en-US" altLang="zh-CN" b="1" dirty="0" smtClean="0"/>
          </a:p>
          <a:p>
            <a:r>
              <a:rPr lang="en-US" altLang="zh-CN" b="1" dirty="0" smtClean="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这时的</a:t>
            </a:r>
            <a:r>
              <a:rPr lang="en-US" altLang="zh-CN" dirty="0" smtClean="0"/>
              <a:t>main()</a:t>
            </a:r>
            <a:endParaRPr lang="zh-CN" altLang="en-US" dirty="0"/>
          </a:p>
        </p:txBody>
      </p:sp>
      <p:sp>
        <p:nvSpPr>
          <p:cNvPr id="4" name="TextBox 3"/>
          <p:cNvSpPr txBox="1"/>
          <p:nvPr/>
        </p:nvSpPr>
        <p:spPr>
          <a:xfrm>
            <a:off x="683568" y="1124744"/>
            <a:ext cx="8064896" cy="535531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a:t>i</a:t>
            </a:r>
            <a:r>
              <a:rPr lang="en-US" altLang="zh-CN" b="1" dirty="0" err="1" smtClean="0"/>
              <a:t>nt</a:t>
            </a:r>
            <a:r>
              <a:rPr lang="en-US" altLang="zh-CN" b="1" dirty="0" smtClean="0"/>
              <a:t> main( ) {</a:t>
            </a:r>
          </a:p>
          <a:p>
            <a:r>
              <a:rPr lang="en-US" altLang="zh-CN" b="1" dirty="0" smtClean="0"/>
              <a:t>  </a:t>
            </a:r>
            <a:r>
              <a:rPr lang="en-US" altLang="zh-CN" b="1" dirty="0" err="1" smtClean="0"/>
              <a:t>EventProcessor</a:t>
            </a:r>
            <a:r>
              <a:rPr lang="en-US" altLang="zh-CN" b="1" dirty="0" smtClean="0"/>
              <a:t>* processors = new </a:t>
            </a:r>
            <a:r>
              <a:rPr lang="en-US" altLang="zh-CN" b="1" dirty="0" err="1" smtClean="0"/>
              <a:t>EventProcessor</a:t>
            </a:r>
            <a:r>
              <a:rPr lang="en-US" altLang="zh-CN" b="1" dirty="0" smtClean="0"/>
              <a:t>[MAX_PROCESSORS];</a:t>
            </a:r>
          </a:p>
          <a:p>
            <a:r>
              <a:rPr lang="en-US" altLang="zh-CN" b="1" dirty="0" smtClean="0"/>
              <a:t>  for (</a:t>
            </a:r>
            <a:r>
              <a:rPr lang="en-US" altLang="zh-CN" b="1" dirty="0" err="1" smtClean="0"/>
              <a:t>int</a:t>
            </a:r>
            <a:r>
              <a:rPr lang="en-US" altLang="zh-CN" b="1" dirty="0" smtClean="0"/>
              <a:t> </a:t>
            </a:r>
            <a:r>
              <a:rPr lang="en-US" altLang="zh-CN" b="1" dirty="0" err="1" smtClean="0"/>
              <a:t>i</a:t>
            </a:r>
            <a:r>
              <a:rPr lang="en-US" altLang="zh-CN" b="1" dirty="0" smtClean="0"/>
              <a:t> = 0; </a:t>
            </a:r>
            <a:r>
              <a:rPr lang="en-US" altLang="zh-CN" b="1" dirty="0" err="1" smtClean="0"/>
              <a:t>i</a:t>
            </a:r>
            <a:r>
              <a:rPr lang="en-US" altLang="zh-CN" b="1" dirty="0" smtClean="0"/>
              <a:t> &lt; MAX_PROCESSORS; </a:t>
            </a:r>
            <a:r>
              <a:rPr lang="en-US" altLang="zh-CN" b="1" dirty="0" err="1" smtClean="0"/>
              <a:t>i</a:t>
            </a:r>
            <a:r>
              <a:rPr lang="en-US" altLang="zh-CN" b="1" dirty="0" smtClean="0"/>
              <a:t>++) {</a:t>
            </a:r>
          </a:p>
          <a:p>
            <a:r>
              <a:rPr lang="en-US" altLang="zh-CN" b="1" dirty="0" smtClean="0"/>
              <a:t>    processors[</a:t>
            </a:r>
            <a:r>
              <a:rPr lang="en-US" altLang="zh-CN" b="1" dirty="0" err="1" smtClean="0"/>
              <a:t>i</a:t>
            </a:r>
            <a:r>
              <a:rPr lang="en-US" altLang="zh-CN" b="1" dirty="0" smtClean="0"/>
              <a:t>] = new </a:t>
            </a:r>
            <a:r>
              <a:rPr lang="en-US" altLang="zh-CN" b="1" dirty="0" err="1" smtClean="0"/>
              <a:t>EventProcessor</a:t>
            </a:r>
            <a:r>
              <a:rPr lang="en-US" altLang="zh-CN" b="1" dirty="0" smtClean="0"/>
              <a:t>();</a:t>
            </a:r>
          </a:p>
          <a:p>
            <a:r>
              <a:rPr lang="en-US" altLang="zh-CN" b="1" dirty="0" smtClean="0"/>
              <a:t>    processors[</a:t>
            </a:r>
            <a:r>
              <a:rPr lang="en-US" altLang="zh-CN" b="1" dirty="0" err="1" smtClean="0"/>
              <a:t>i</a:t>
            </a:r>
            <a:r>
              <a:rPr lang="en-US" altLang="zh-CN" b="1" dirty="0" smtClean="0"/>
              <a:t>] -&gt; start( );</a:t>
            </a:r>
          </a:p>
          <a:p>
            <a:r>
              <a:rPr lang="en-US" altLang="zh-CN" b="1" dirty="0" smtClean="0"/>
              <a:t>  }</a:t>
            </a:r>
          </a:p>
          <a:p>
            <a:r>
              <a:rPr lang="en-US" altLang="zh-CN" b="1" dirty="0" smtClean="0"/>
              <a:t>  </a:t>
            </a:r>
          </a:p>
          <a:p>
            <a:r>
              <a:rPr lang="en-US" altLang="zh-CN" b="1" dirty="0" smtClean="0"/>
              <a:t>  </a:t>
            </a:r>
            <a:r>
              <a:rPr lang="en-US" altLang="zh-CN" b="1" dirty="0" err="1" smtClean="0"/>
              <a:t>DataSet</a:t>
            </a:r>
            <a:r>
              <a:rPr lang="en-US" altLang="zh-CN" b="1" dirty="0" smtClean="0"/>
              <a:t>* </a:t>
            </a:r>
            <a:r>
              <a:rPr lang="en-US" altLang="zh-CN" b="1" dirty="0" err="1" smtClean="0"/>
              <a:t>dataSet</a:t>
            </a:r>
            <a:r>
              <a:rPr lang="en-US" altLang="zh-CN" b="1" dirty="0" smtClean="0"/>
              <a:t> = </a:t>
            </a:r>
            <a:r>
              <a:rPr lang="en-US" altLang="zh-CN" b="1" dirty="0" err="1" smtClean="0"/>
              <a:t>loadData</a:t>
            </a:r>
            <a:r>
              <a:rPr lang="en-US" altLang="zh-CN" b="1" dirty="0" smtClean="0"/>
              <a:t>();</a:t>
            </a:r>
          </a:p>
          <a:p>
            <a:r>
              <a:rPr lang="en-US" altLang="zh-CN" b="1" dirty="0"/>
              <a:t> </a:t>
            </a:r>
            <a:r>
              <a:rPr lang="en-US" altLang="zh-CN" b="1" dirty="0" smtClean="0"/>
              <a:t> </a:t>
            </a:r>
            <a:r>
              <a:rPr lang="en-US" altLang="zh-CN" b="1" dirty="0" err="1" smtClean="0"/>
              <a:t>DataIterator</a:t>
            </a:r>
            <a:r>
              <a:rPr lang="en-US" altLang="zh-CN" b="1" dirty="0" smtClean="0"/>
              <a:t>* it = </a:t>
            </a:r>
            <a:r>
              <a:rPr lang="en-US" altLang="zh-CN" b="1" dirty="0" err="1" smtClean="0"/>
              <a:t>dataSet</a:t>
            </a:r>
            <a:r>
              <a:rPr lang="en-US" altLang="zh-CN" b="1" dirty="0" smtClean="0"/>
              <a:t> -&gt; </a:t>
            </a:r>
            <a:r>
              <a:rPr lang="en-US" altLang="zh-CN" b="1" dirty="0" err="1" smtClean="0"/>
              <a:t>createIterator</a:t>
            </a:r>
            <a:r>
              <a:rPr lang="en-US" altLang="zh-CN" b="1" dirty="0" smtClean="0"/>
              <a:t>();</a:t>
            </a:r>
          </a:p>
          <a:p>
            <a:r>
              <a:rPr lang="en-US" altLang="zh-CN" b="1" dirty="0" smtClean="0">
                <a:solidFill>
                  <a:srgbClr val="C00000"/>
                </a:solidFill>
              </a:rPr>
              <a:t> </a:t>
            </a:r>
            <a:r>
              <a:rPr lang="en-US" altLang="zh-CN" b="1" dirty="0" smtClean="0">
                <a:solidFill>
                  <a:srgbClr val="C00000"/>
                </a:solidFill>
              </a:rPr>
              <a:t> </a:t>
            </a:r>
            <a:r>
              <a:rPr lang="en-US" altLang="zh-CN" b="1" dirty="0" err="1" smtClean="0">
                <a:solidFill>
                  <a:srgbClr val="C00000"/>
                </a:solidFill>
              </a:rPr>
              <a:t>RemoteCallFinder</a:t>
            </a:r>
            <a:r>
              <a:rPr lang="zh-CN" altLang="en-US" b="1" dirty="0" smtClean="0">
                <a:solidFill>
                  <a:srgbClr val="C00000"/>
                </a:solidFill>
              </a:rPr>
              <a:t>* </a:t>
            </a:r>
            <a:r>
              <a:rPr lang="en-US" altLang="zh-CN" b="1" dirty="0" smtClean="0">
                <a:solidFill>
                  <a:srgbClr val="C00000"/>
                </a:solidFill>
              </a:rPr>
              <a:t>finder = new </a:t>
            </a:r>
            <a:r>
              <a:rPr lang="en-US" altLang="zh-CN" b="1" dirty="0" err="1" smtClean="0">
                <a:solidFill>
                  <a:srgbClr val="C00000"/>
                </a:solidFill>
              </a:rPr>
              <a:t>SimpleRemoteCallFinder</a:t>
            </a:r>
            <a:r>
              <a:rPr lang="en-US" altLang="zh-CN" b="1" dirty="0" smtClean="0">
                <a:solidFill>
                  <a:srgbClr val="C00000"/>
                </a:solidFill>
              </a:rPr>
              <a:t> </a:t>
            </a:r>
            <a:r>
              <a:rPr lang="en-US" altLang="zh-CN" b="1" dirty="0" smtClean="0">
                <a:solidFill>
                  <a:srgbClr val="C00000"/>
                </a:solidFill>
              </a:rPr>
              <a:t>();</a:t>
            </a:r>
            <a:endParaRPr lang="en-US" altLang="zh-CN" b="1" dirty="0" smtClean="0">
              <a:solidFill>
                <a:srgbClr val="C00000"/>
              </a:solidFill>
            </a:endParaRPr>
          </a:p>
          <a:p>
            <a:r>
              <a:rPr lang="en-US" altLang="zh-CN" b="1" dirty="0">
                <a:solidFill>
                  <a:srgbClr val="C00000"/>
                </a:solidFill>
              </a:rPr>
              <a:t> </a:t>
            </a:r>
            <a:r>
              <a:rPr lang="en-US" altLang="zh-CN" b="1" dirty="0" smtClean="0">
                <a:solidFill>
                  <a:srgbClr val="C00000"/>
                </a:solidFill>
              </a:rPr>
              <a:t> </a:t>
            </a:r>
            <a:r>
              <a:rPr lang="en-US" altLang="zh-CN" b="1" dirty="0" err="1" smtClean="0">
                <a:solidFill>
                  <a:srgbClr val="C00000"/>
                </a:solidFill>
              </a:rPr>
              <a:t>ExecutorFactory</a:t>
            </a:r>
            <a:r>
              <a:rPr lang="en-US" altLang="zh-CN" b="1" dirty="0" smtClean="0">
                <a:solidFill>
                  <a:srgbClr val="C00000"/>
                </a:solidFill>
              </a:rPr>
              <a:t>* factory = new </a:t>
            </a:r>
            <a:r>
              <a:rPr lang="en-US" altLang="zh-CN" b="1" dirty="0" err="1" smtClean="0">
                <a:solidFill>
                  <a:srgbClr val="C00000"/>
                </a:solidFill>
              </a:rPr>
              <a:t>RemoteExecutorFactory</a:t>
            </a:r>
            <a:r>
              <a:rPr lang="en-US" altLang="zh-CN" b="1" dirty="0" smtClean="0">
                <a:solidFill>
                  <a:srgbClr val="C00000"/>
                </a:solidFill>
              </a:rPr>
              <a:t>(finder);</a:t>
            </a:r>
            <a:endParaRPr lang="en-US" altLang="zh-CN" b="1" dirty="0" smtClean="0">
              <a:solidFill>
                <a:srgbClr val="C00000"/>
              </a:solidFill>
            </a:endParaRPr>
          </a:p>
          <a:p>
            <a:r>
              <a:rPr lang="en-US" altLang="zh-CN" b="1" dirty="0" smtClean="0"/>
              <a:t>  </a:t>
            </a:r>
            <a:r>
              <a:rPr lang="en-US" altLang="zh-CN" b="1" dirty="0" err="1" smtClean="0"/>
              <a:t>ExecutorList</a:t>
            </a:r>
            <a:r>
              <a:rPr lang="en-US" altLang="zh-CN" b="1" dirty="0" smtClean="0"/>
              <a:t> *list = new </a:t>
            </a:r>
            <a:r>
              <a:rPr lang="en-US" altLang="zh-CN" b="1" dirty="0" err="1" smtClean="0"/>
              <a:t>ExecutorList</a:t>
            </a:r>
            <a:r>
              <a:rPr lang="en-US" altLang="zh-CN" b="1" dirty="0" smtClean="0"/>
              <a:t>();</a:t>
            </a:r>
          </a:p>
          <a:p>
            <a:endParaRPr lang="en-US" altLang="zh-CN" b="1" dirty="0" smtClean="0"/>
          </a:p>
          <a:p>
            <a:r>
              <a:rPr lang="en-US" altLang="zh-CN" b="1" dirty="0"/>
              <a:t> </a:t>
            </a:r>
            <a:r>
              <a:rPr lang="en-US" altLang="zh-CN" b="1" dirty="0" smtClean="0"/>
              <a:t> while (it -&gt; </a:t>
            </a:r>
            <a:r>
              <a:rPr lang="en-US" altLang="zh-CN" b="1" dirty="0" err="1" smtClean="0"/>
              <a:t>hasNext</a:t>
            </a:r>
            <a:r>
              <a:rPr lang="en-US" altLang="zh-CN" b="1" dirty="0" smtClean="0"/>
              <a:t>()) {</a:t>
            </a:r>
          </a:p>
          <a:p>
            <a:r>
              <a:rPr lang="en-US" altLang="zh-CN" b="1" dirty="0"/>
              <a:t> </a:t>
            </a:r>
            <a:r>
              <a:rPr lang="en-US" altLang="zh-CN" b="1" dirty="0" smtClean="0"/>
              <a:t>   Executor* executor = factory -&gt; </a:t>
            </a:r>
            <a:r>
              <a:rPr lang="en-US" altLang="zh-CN" b="1" dirty="0" err="1" smtClean="0"/>
              <a:t>createExecutor</a:t>
            </a:r>
            <a:r>
              <a:rPr lang="en-US" altLang="zh-CN" b="1" dirty="0" smtClean="0"/>
              <a:t>("");</a:t>
            </a:r>
          </a:p>
          <a:p>
            <a:r>
              <a:rPr lang="en-US" altLang="zh-CN" b="1" dirty="0" smtClean="0"/>
              <a:t>    executor -&gt; </a:t>
            </a:r>
            <a:r>
              <a:rPr lang="en-US" altLang="zh-CN" b="1" dirty="0" err="1" smtClean="0"/>
              <a:t>setParameter</a:t>
            </a:r>
            <a:r>
              <a:rPr lang="en-US" altLang="zh-CN" b="1" dirty="0" smtClean="0"/>
              <a:t>(it -&gt; next());</a:t>
            </a:r>
          </a:p>
          <a:p>
            <a:r>
              <a:rPr lang="en-US" altLang="zh-CN" b="1" dirty="0" smtClean="0"/>
              <a:t>    list -&gt; add(executor);</a:t>
            </a:r>
          </a:p>
          <a:p>
            <a:r>
              <a:rPr lang="en-US" altLang="zh-CN" b="1" dirty="0" smtClean="0"/>
              <a:t>    </a:t>
            </a:r>
            <a:r>
              <a:rPr lang="en-US" altLang="zh-CN" b="1" dirty="0" err="1" smtClean="0"/>
              <a:t>EventQueue</a:t>
            </a:r>
            <a:r>
              <a:rPr lang="en-US" altLang="zh-CN" b="1" dirty="0" smtClean="0"/>
              <a:t>::</a:t>
            </a:r>
            <a:r>
              <a:rPr lang="en-US" altLang="zh-CN" b="1" dirty="0" err="1" smtClean="0"/>
              <a:t>getInstance</a:t>
            </a:r>
            <a:r>
              <a:rPr lang="en-US" altLang="zh-CN" b="1" dirty="0" smtClean="0"/>
              <a:t>() -&gt; post(executor);</a:t>
            </a:r>
          </a:p>
          <a:p>
            <a:r>
              <a:rPr lang="en-US" altLang="zh-CN" b="1" dirty="0"/>
              <a:t> </a:t>
            </a:r>
            <a:r>
              <a:rPr lang="en-US" altLang="zh-CN" b="1" dirty="0" smtClean="0"/>
              <a:t> } // to be continued…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带策略的远程</a:t>
            </a:r>
            <a:r>
              <a:rPr lang="en-US" altLang="zh-CN" dirty="0" smtClean="0"/>
              <a:t>Executor</a:t>
            </a:r>
            <a:r>
              <a:rPr lang="zh-CN" altLang="en-US" dirty="0" smtClean="0"/>
              <a:t>下的</a:t>
            </a:r>
            <a:r>
              <a:rPr lang="en-US" altLang="zh-CN" dirty="0" smtClean="0"/>
              <a:t>main()</a:t>
            </a:r>
            <a:endParaRPr lang="zh-CN" altLang="en-US" dirty="0"/>
          </a:p>
        </p:txBody>
      </p:sp>
      <p:sp>
        <p:nvSpPr>
          <p:cNvPr id="3" name="内容占位符 2"/>
          <p:cNvSpPr>
            <a:spLocks noGrp="1"/>
          </p:cNvSpPr>
          <p:nvPr>
            <p:ph idx="1"/>
          </p:nvPr>
        </p:nvSpPr>
        <p:spPr/>
        <p:txBody>
          <a:bodyPr/>
          <a:lstStyle/>
          <a:p>
            <a:r>
              <a:rPr lang="zh-CN" altLang="en-US" dirty="0" smtClean="0"/>
              <a:t>接上页</a:t>
            </a:r>
            <a:endParaRPr lang="zh-CN" altLang="en-US" dirty="0"/>
          </a:p>
        </p:txBody>
      </p:sp>
      <p:sp>
        <p:nvSpPr>
          <p:cNvPr id="4" name="TextBox 3"/>
          <p:cNvSpPr txBox="1"/>
          <p:nvPr/>
        </p:nvSpPr>
        <p:spPr>
          <a:xfrm>
            <a:off x="683568" y="1651506"/>
            <a:ext cx="8064896"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//continued</a:t>
            </a:r>
          </a:p>
          <a:p>
            <a:endParaRPr lang="en-US" altLang="zh-CN" b="1" dirty="0" smtClean="0"/>
          </a:p>
          <a:p>
            <a:r>
              <a:rPr lang="en-US" altLang="zh-CN" b="1" dirty="0" smtClean="0"/>
              <a:t>  Data *ret = new </a:t>
            </a:r>
            <a:r>
              <a:rPr lang="en-US" altLang="zh-CN" b="1" dirty="0" err="1" smtClean="0"/>
              <a:t>CountData</a:t>
            </a:r>
            <a:r>
              <a:rPr lang="en-US" altLang="zh-CN" b="1" dirty="0" smtClean="0"/>
              <a:t>();</a:t>
            </a:r>
          </a:p>
          <a:p>
            <a:r>
              <a:rPr lang="en-US" altLang="zh-CN" b="1" dirty="0" smtClean="0"/>
              <a:t>  </a:t>
            </a:r>
            <a:r>
              <a:rPr lang="en-US" altLang="zh-CN" b="1" dirty="0" err="1" smtClean="0"/>
              <a:t>ExecutorIterator</a:t>
            </a:r>
            <a:r>
              <a:rPr lang="en-US" altLang="zh-CN" b="1" dirty="0" smtClean="0"/>
              <a:t>* </a:t>
            </a:r>
            <a:r>
              <a:rPr lang="en-US" altLang="zh-CN" b="1" dirty="0" err="1" smtClean="0"/>
              <a:t>execIt</a:t>
            </a:r>
            <a:r>
              <a:rPr lang="en-US" altLang="zh-CN" b="1" dirty="0" smtClean="0"/>
              <a:t> = list -&gt; </a:t>
            </a:r>
            <a:r>
              <a:rPr lang="en-US" altLang="zh-CN" b="1" dirty="0" err="1" smtClean="0"/>
              <a:t>createIterator</a:t>
            </a:r>
            <a:r>
              <a:rPr lang="en-US" altLang="zh-CN" b="1" dirty="0" smtClean="0"/>
              <a:t>();</a:t>
            </a:r>
          </a:p>
          <a:p>
            <a:r>
              <a:rPr lang="en-US" altLang="zh-CN" b="1" dirty="0" smtClean="0"/>
              <a:t>  while (</a:t>
            </a:r>
            <a:r>
              <a:rPr lang="en-US" altLang="zh-CN" b="1" dirty="0" err="1" smtClean="0"/>
              <a:t>execIt</a:t>
            </a:r>
            <a:r>
              <a:rPr lang="en-US" altLang="zh-CN" b="1" dirty="0" smtClean="0"/>
              <a:t> -&gt; </a:t>
            </a:r>
            <a:r>
              <a:rPr lang="en-US" altLang="zh-CN" b="1" dirty="0" err="1" smtClean="0"/>
              <a:t>hasNext</a:t>
            </a:r>
            <a:r>
              <a:rPr lang="en-US" altLang="zh-CN" b="1" dirty="0" smtClean="0"/>
              <a:t>()) {</a:t>
            </a:r>
          </a:p>
          <a:p>
            <a:r>
              <a:rPr lang="en-US" altLang="zh-CN" b="1" dirty="0" smtClean="0"/>
              <a:t>    Executor* exec = </a:t>
            </a:r>
            <a:r>
              <a:rPr lang="en-US" altLang="zh-CN" b="1" dirty="0" err="1" smtClean="0"/>
              <a:t>execIt</a:t>
            </a:r>
            <a:r>
              <a:rPr lang="en-US" altLang="zh-CN" b="1" dirty="0" smtClean="0"/>
              <a:t> -&gt; next();</a:t>
            </a:r>
          </a:p>
          <a:p>
            <a:r>
              <a:rPr lang="en-US" altLang="zh-CN" b="1" dirty="0" smtClean="0"/>
              <a:t>    exec -&gt; </a:t>
            </a:r>
            <a:r>
              <a:rPr lang="en-US" altLang="zh-CN" b="1" dirty="0" err="1" smtClean="0"/>
              <a:t>waitForFinish</a:t>
            </a:r>
            <a:r>
              <a:rPr lang="en-US" altLang="zh-CN" b="1" dirty="0" smtClean="0"/>
              <a:t>();</a:t>
            </a:r>
          </a:p>
          <a:p>
            <a:r>
              <a:rPr lang="en-US" altLang="zh-CN" b="1" dirty="0" smtClean="0"/>
              <a:t>    merge(ret, exec -&gt; </a:t>
            </a:r>
            <a:r>
              <a:rPr lang="en-US" altLang="zh-CN" b="1" dirty="0" err="1" smtClean="0"/>
              <a:t>getResult</a:t>
            </a:r>
            <a:r>
              <a:rPr lang="en-US" altLang="zh-CN" b="1" dirty="0" smtClean="0"/>
              <a:t>());</a:t>
            </a:r>
          </a:p>
          <a:p>
            <a:r>
              <a:rPr lang="en-US" altLang="zh-CN" b="1" dirty="0" smtClean="0"/>
              <a:t>  }</a:t>
            </a:r>
          </a:p>
          <a:p>
            <a:endParaRPr lang="en-US" altLang="zh-CN" b="1" dirty="0" smtClean="0"/>
          </a:p>
          <a:p>
            <a:r>
              <a:rPr lang="en-US" altLang="zh-CN" b="1" dirty="0" smtClean="0"/>
              <a:t>  show(ret);</a:t>
            </a:r>
          </a:p>
          <a:p>
            <a:r>
              <a:rPr lang="en-US" altLang="zh-CN" b="1" dirty="0" smtClean="0"/>
              <a:t>  </a:t>
            </a:r>
            <a:r>
              <a:rPr lang="en-US" altLang="zh-CN" b="1" dirty="0" err="1" smtClean="0"/>
              <a:t>clearAll</a:t>
            </a:r>
            <a:r>
              <a:rPr lang="en-US" altLang="zh-CN" b="1" dirty="0" smtClean="0"/>
              <a:t>();</a:t>
            </a:r>
          </a:p>
          <a:p>
            <a:endParaRPr lang="en-US" altLang="zh-CN" b="1" dirty="0" smtClean="0"/>
          </a:p>
          <a:p>
            <a:r>
              <a:rPr lang="en-US" altLang="zh-CN" b="1" dirty="0" smtClean="0"/>
              <a:t>  return 0;</a:t>
            </a:r>
          </a:p>
          <a:p>
            <a:r>
              <a:rPr lang="en-US" altLang="zh-CN" b="1"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数据并行的基本做法</a:t>
            </a:r>
            <a:endParaRPr lang="zh-CN" altLang="en-US" dirty="0"/>
          </a:p>
        </p:txBody>
      </p:sp>
      <p:sp>
        <p:nvSpPr>
          <p:cNvPr id="3" name="内容占位符 2"/>
          <p:cNvSpPr>
            <a:spLocks noGrp="1"/>
          </p:cNvSpPr>
          <p:nvPr>
            <p:ph idx="1"/>
          </p:nvPr>
        </p:nvSpPr>
        <p:spPr/>
        <p:txBody>
          <a:bodyPr/>
          <a:lstStyle/>
          <a:p>
            <a:r>
              <a:rPr lang="zh-CN" altLang="en-US" b="1" dirty="0" smtClean="0"/>
              <a:t>数据并行的一般模型</a:t>
            </a:r>
            <a:endParaRPr lang="zh-CN" altLang="en-US" b="1" dirty="0"/>
          </a:p>
        </p:txBody>
      </p:sp>
      <p:grpSp>
        <p:nvGrpSpPr>
          <p:cNvPr id="6" name="组合 5"/>
          <p:cNvGrpSpPr/>
          <p:nvPr/>
        </p:nvGrpSpPr>
        <p:grpSpPr>
          <a:xfrm>
            <a:off x="1979712" y="1845870"/>
            <a:ext cx="1224136" cy="792088"/>
            <a:chOff x="1979712" y="2204864"/>
            <a:chExt cx="1224136" cy="792088"/>
          </a:xfrm>
        </p:grpSpPr>
        <p:sp>
          <p:nvSpPr>
            <p:cNvPr id="4" name="流程图: 文档 3"/>
            <p:cNvSpPr/>
            <p:nvPr/>
          </p:nvSpPr>
          <p:spPr>
            <a:xfrm>
              <a:off x="1979712" y="2204864"/>
              <a:ext cx="1224136" cy="7920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159732" y="2337460"/>
              <a:ext cx="864096" cy="461665"/>
            </a:xfrm>
            <a:prstGeom prst="rect">
              <a:avLst/>
            </a:prstGeom>
            <a:noFill/>
          </p:spPr>
          <p:txBody>
            <a:bodyPr wrap="square" rtlCol="0">
              <a:spAutoFit/>
            </a:bodyPr>
            <a:lstStyle/>
            <a:p>
              <a:r>
                <a:rPr lang="zh-CN" altLang="en-US" sz="2400" dirty="0" smtClean="0"/>
                <a:t>数据</a:t>
              </a:r>
              <a:endParaRPr lang="zh-CN" altLang="en-US" sz="2400" dirty="0"/>
            </a:p>
          </p:txBody>
        </p:sp>
      </p:grpSp>
      <p:grpSp>
        <p:nvGrpSpPr>
          <p:cNvPr id="7" name="组合 6"/>
          <p:cNvGrpSpPr/>
          <p:nvPr/>
        </p:nvGrpSpPr>
        <p:grpSpPr>
          <a:xfrm>
            <a:off x="3635896" y="1845870"/>
            <a:ext cx="1224136" cy="792088"/>
            <a:chOff x="1979712" y="2204864"/>
            <a:chExt cx="1224136" cy="792088"/>
          </a:xfrm>
        </p:grpSpPr>
        <p:sp>
          <p:nvSpPr>
            <p:cNvPr id="8" name="流程图: 文档 7"/>
            <p:cNvSpPr/>
            <p:nvPr/>
          </p:nvSpPr>
          <p:spPr>
            <a:xfrm>
              <a:off x="1979712" y="2204864"/>
              <a:ext cx="1224136" cy="7920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2159732" y="2337460"/>
              <a:ext cx="864096" cy="461665"/>
            </a:xfrm>
            <a:prstGeom prst="rect">
              <a:avLst/>
            </a:prstGeom>
            <a:noFill/>
          </p:spPr>
          <p:txBody>
            <a:bodyPr wrap="square" rtlCol="0">
              <a:spAutoFit/>
            </a:bodyPr>
            <a:lstStyle/>
            <a:p>
              <a:r>
                <a:rPr lang="zh-CN" altLang="en-US" sz="2400" dirty="0" smtClean="0"/>
                <a:t>数据</a:t>
              </a:r>
              <a:endParaRPr lang="zh-CN" altLang="en-US" sz="2400" dirty="0"/>
            </a:p>
          </p:txBody>
        </p:sp>
      </p:grpSp>
      <p:grpSp>
        <p:nvGrpSpPr>
          <p:cNvPr id="10" name="组合 9"/>
          <p:cNvGrpSpPr/>
          <p:nvPr/>
        </p:nvGrpSpPr>
        <p:grpSpPr>
          <a:xfrm>
            <a:off x="6516216" y="1845870"/>
            <a:ext cx="1224136" cy="792088"/>
            <a:chOff x="1979712" y="2204864"/>
            <a:chExt cx="1224136" cy="792088"/>
          </a:xfrm>
        </p:grpSpPr>
        <p:sp>
          <p:nvSpPr>
            <p:cNvPr id="11" name="流程图: 文档 10"/>
            <p:cNvSpPr/>
            <p:nvPr/>
          </p:nvSpPr>
          <p:spPr>
            <a:xfrm>
              <a:off x="1979712" y="2204864"/>
              <a:ext cx="1224136" cy="79208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159732" y="2337460"/>
              <a:ext cx="864096" cy="461665"/>
            </a:xfrm>
            <a:prstGeom prst="rect">
              <a:avLst/>
            </a:prstGeom>
            <a:noFill/>
          </p:spPr>
          <p:txBody>
            <a:bodyPr wrap="square" rtlCol="0">
              <a:spAutoFit/>
            </a:bodyPr>
            <a:lstStyle/>
            <a:p>
              <a:r>
                <a:rPr lang="zh-CN" altLang="en-US" sz="2400" dirty="0" smtClean="0"/>
                <a:t>数据</a:t>
              </a:r>
              <a:endParaRPr lang="zh-CN" altLang="en-US" sz="2400" dirty="0"/>
            </a:p>
          </p:txBody>
        </p:sp>
      </p:grpSp>
      <p:sp>
        <p:nvSpPr>
          <p:cNvPr id="13" name="TextBox 12"/>
          <p:cNvSpPr txBox="1"/>
          <p:nvPr/>
        </p:nvSpPr>
        <p:spPr>
          <a:xfrm>
            <a:off x="5220072" y="1763288"/>
            <a:ext cx="1008112" cy="523220"/>
          </a:xfrm>
          <a:prstGeom prst="rect">
            <a:avLst/>
          </a:prstGeom>
          <a:noFill/>
        </p:spPr>
        <p:txBody>
          <a:bodyPr wrap="square" rtlCol="0">
            <a:spAutoFit/>
          </a:bodyPr>
          <a:lstStyle/>
          <a:p>
            <a:r>
              <a:rPr lang="en-US" altLang="zh-CN" sz="2800" dirty="0" smtClean="0"/>
              <a:t>……</a:t>
            </a:r>
            <a:endParaRPr lang="zh-CN" altLang="en-US" sz="2800" dirty="0"/>
          </a:p>
        </p:txBody>
      </p:sp>
      <p:sp>
        <p:nvSpPr>
          <p:cNvPr id="14" name="TextBox 13"/>
          <p:cNvSpPr txBox="1"/>
          <p:nvPr/>
        </p:nvSpPr>
        <p:spPr>
          <a:xfrm>
            <a:off x="2123728" y="3349428"/>
            <a:ext cx="1188132" cy="648072"/>
          </a:xfrm>
          <a:prstGeom prst="rect">
            <a:avLst/>
          </a:prstGeom>
          <a:solidFill>
            <a:schemeClr val="accent1"/>
          </a:solidFill>
          <a:ln w="19050">
            <a:solidFill>
              <a:schemeClr val="accent1">
                <a:lumMod val="50000"/>
              </a:schemeClr>
            </a:solidFill>
          </a:ln>
        </p:spPr>
        <p:txBody>
          <a:bodyPr wrap="square" rtlCol="0">
            <a:noAutofit/>
          </a:bodyPr>
          <a:lstStyle/>
          <a:p>
            <a:pPr algn="ctr"/>
            <a:r>
              <a:rPr lang="zh-CN" altLang="en-US" sz="2400" dirty="0" smtClean="0"/>
              <a:t>处理</a:t>
            </a:r>
            <a:endParaRPr lang="zh-CN" altLang="en-US" sz="2400" dirty="0"/>
          </a:p>
        </p:txBody>
      </p:sp>
      <p:sp>
        <p:nvSpPr>
          <p:cNvPr id="15" name="TextBox 14"/>
          <p:cNvSpPr txBox="1"/>
          <p:nvPr/>
        </p:nvSpPr>
        <p:spPr>
          <a:xfrm>
            <a:off x="3635896" y="3350594"/>
            <a:ext cx="1188132" cy="648072"/>
          </a:xfrm>
          <a:prstGeom prst="rect">
            <a:avLst/>
          </a:prstGeom>
          <a:solidFill>
            <a:schemeClr val="accent1"/>
          </a:solidFill>
          <a:ln w="19050">
            <a:solidFill>
              <a:schemeClr val="accent1">
                <a:lumMod val="50000"/>
              </a:schemeClr>
            </a:solidFill>
          </a:ln>
        </p:spPr>
        <p:txBody>
          <a:bodyPr wrap="square" rtlCol="0">
            <a:noAutofit/>
          </a:bodyPr>
          <a:lstStyle/>
          <a:p>
            <a:pPr algn="ctr"/>
            <a:r>
              <a:rPr lang="zh-CN" altLang="en-US" sz="2400" dirty="0" smtClean="0"/>
              <a:t>处理</a:t>
            </a:r>
            <a:endParaRPr lang="zh-CN" altLang="en-US" sz="2400" dirty="0"/>
          </a:p>
        </p:txBody>
      </p:sp>
      <p:sp>
        <p:nvSpPr>
          <p:cNvPr id="16" name="TextBox 15"/>
          <p:cNvSpPr txBox="1"/>
          <p:nvPr/>
        </p:nvSpPr>
        <p:spPr>
          <a:xfrm>
            <a:off x="5922150" y="3336662"/>
            <a:ext cx="1188132" cy="648072"/>
          </a:xfrm>
          <a:prstGeom prst="rect">
            <a:avLst/>
          </a:prstGeom>
          <a:solidFill>
            <a:schemeClr val="accent1"/>
          </a:solidFill>
          <a:ln w="19050">
            <a:solidFill>
              <a:schemeClr val="accent1">
                <a:lumMod val="50000"/>
              </a:schemeClr>
            </a:solidFill>
          </a:ln>
        </p:spPr>
        <p:txBody>
          <a:bodyPr wrap="square" rtlCol="0">
            <a:noAutofit/>
          </a:bodyPr>
          <a:lstStyle/>
          <a:p>
            <a:pPr algn="ctr"/>
            <a:r>
              <a:rPr lang="zh-CN" altLang="en-US" sz="2400" dirty="0" smtClean="0"/>
              <a:t>处理</a:t>
            </a:r>
            <a:endParaRPr lang="zh-CN" altLang="en-US" sz="2400" dirty="0"/>
          </a:p>
        </p:txBody>
      </p:sp>
      <p:sp>
        <p:nvSpPr>
          <p:cNvPr id="17" name="TextBox 16"/>
          <p:cNvSpPr txBox="1"/>
          <p:nvPr/>
        </p:nvSpPr>
        <p:spPr>
          <a:xfrm>
            <a:off x="4898308" y="3315636"/>
            <a:ext cx="1008112" cy="523220"/>
          </a:xfrm>
          <a:prstGeom prst="rect">
            <a:avLst/>
          </a:prstGeom>
          <a:noFill/>
        </p:spPr>
        <p:txBody>
          <a:bodyPr wrap="square" rtlCol="0">
            <a:spAutoFit/>
          </a:bodyPr>
          <a:lstStyle/>
          <a:p>
            <a:r>
              <a:rPr lang="en-US" altLang="zh-CN" sz="2800" dirty="0" smtClean="0"/>
              <a:t>……</a:t>
            </a:r>
            <a:endParaRPr lang="zh-CN" altLang="en-US" sz="2800" dirty="0"/>
          </a:p>
        </p:txBody>
      </p:sp>
      <p:sp>
        <p:nvSpPr>
          <p:cNvPr id="18" name="圆角矩形 17"/>
          <p:cNvSpPr/>
          <p:nvPr/>
        </p:nvSpPr>
        <p:spPr>
          <a:xfrm>
            <a:off x="3959932" y="4735906"/>
            <a:ext cx="129614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4139952" y="4798332"/>
            <a:ext cx="1008112" cy="523220"/>
          </a:xfrm>
          <a:prstGeom prst="rect">
            <a:avLst/>
          </a:prstGeom>
          <a:noFill/>
        </p:spPr>
        <p:txBody>
          <a:bodyPr wrap="square" rtlCol="0">
            <a:spAutoFit/>
          </a:bodyPr>
          <a:lstStyle/>
          <a:p>
            <a:r>
              <a:rPr lang="zh-CN" altLang="en-US" sz="2800" dirty="0" smtClean="0"/>
              <a:t>控制</a:t>
            </a:r>
            <a:endParaRPr lang="zh-CN" altLang="en-US" sz="2800" dirty="0"/>
          </a:p>
        </p:txBody>
      </p:sp>
      <p:sp>
        <p:nvSpPr>
          <p:cNvPr id="20" name="上箭头 19"/>
          <p:cNvSpPr/>
          <p:nvPr/>
        </p:nvSpPr>
        <p:spPr>
          <a:xfrm>
            <a:off x="3995936" y="4159842"/>
            <a:ext cx="1260140" cy="4320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stCxn id="4" idx="2"/>
            <a:endCxn id="14" idx="0"/>
          </p:cNvCxnSpPr>
          <p:nvPr/>
        </p:nvCxnSpPr>
        <p:spPr>
          <a:xfrm>
            <a:off x="2591780" y="2585592"/>
            <a:ext cx="126014" cy="763836"/>
          </a:xfrm>
          <a:prstGeom prst="straightConnector1">
            <a:avLst/>
          </a:prstGeom>
          <a:ln>
            <a:solidFill>
              <a:schemeClr val="accent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 idx="2"/>
            <a:endCxn id="15" idx="0"/>
          </p:cNvCxnSpPr>
          <p:nvPr/>
        </p:nvCxnSpPr>
        <p:spPr>
          <a:xfrm flipH="1">
            <a:off x="4229962" y="2585592"/>
            <a:ext cx="18002" cy="765002"/>
          </a:xfrm>
          <a:prstGeom prst="straightConnector1">
            <a:avLst/>
          </a:prstGeom>
          <a:ln>
            <a:solidFill>
              <a:schemeClr val="accent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2"/>
            <a:endCxn id="16" idx="0"/>
          </p:cNvCxnSpPr>
          <p:nvPr/>
        </p:nvCxnSpPr>
        <p:spPr>
          <a:xfrm flipH="1">
            <a:off x="6516216" y="2585592"/>
            <a:ext cx="612068" cy="751070"/>
          </a:xfrm>
          <a:prstGeom prst="straightConnector1">
            <a:avLst/>
          </a:prstGeom>
          <a:ln>
            <a:solidFill>
              <a:schemeClr val="accent1">
                <a:lumMod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609827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更进一步</a:t>
            </a:r>
            <a:endParaRPr lang="zh-CN" altLang="en-US" dirty="0"/>
          </a:p>
        </p:txBody>
      </p:sp>
      <p:sp>
        <p:nvSpPr>
          <p:cNvPr id="3" name="内容占位符 2"/>
          <p:cNvSpPr>
            <a:spLocks noGrp="1"/>
          </p:cNvSpPr>
          <p:nvPr>
            <p:ph idx="1"/>
          </p:nvPr>
        </p:nvSpPr>
        <p:spPr/>
        <p:txBody>
          <a:bodyPr/>
          <a:lstStyle/>
          <a:p>
            <a:r>
              <a:rPr lang="zh-CN" altLang="en-US" b="1" dirty="0" smtClean="0"/>
              <a:t>我们还可以</a:t>
            </a:r>
            <a:endParaRPr lang="en-US" altLang="zh-CN" b="1" dirty="0" smtClean="0"/>
          </a:p>
          <a:p>
            <a:pPr lvl="1"/>
            <a:r>
              <a:rPr lang="zh-CN" altLang="en-US" b="1" dirty="0" smtClean="0"/>
              <a:t>使用安全代理实现调用</a:t>
            </a:r>
            <a:r>
              <a:rPr lang="en-US" altLang="zh-CN" b="1" dirty="0" smtClean="0"/>
              <a:t>Executor</a:t>
            </a:r>
            <a:r>
              <a:rPr lang="zh-CN" altLang="en-US" b="1" dirty="0" smtClean="0"/>
              <a:t>时认证用户身份和授权使用</a:t>
            </a:r>
            <a:endParaRPr lang="en-US" altLang="zh-CN" b="1" dirty="0" smtClean="0"/>
          </a:p>
          <a:p>
            <a:pPr lvl="1"/>
            <a:r>
              <a:rPr lang="zh-CN" altLang="en-US" b="1" dirty="0" smtClean="0"/>
              <a:t>使用智能代理实现对</a:t>
            </a:r>
            <a:r>
              <a:rPr lang="en-US" altLang="zh-CN" b="1" dirty="0" smtClean="0"/>
              <a:t>Executor</a:t>
            </a:r>
            <a:r>
              <a:rPr lang="zh-CN" altLang="en-US" b="1" dirty="0" smtClean="0"/>
              <a:t>调用的日志记录（</a:t>
            </a:r>
            <a:r>
              <a:rPr lang="en-US" altLang="zh-CN" b="1" dirty="0" smtClean="0"/>
              <a:t>Log</a:t>
            </a:r>
            <a:r>
              <a:rPr lang="zh-CN" altLang="en-US" b="1" dirty="0" smtClean="0"/>
              <a:t>）</a:t>
            </a:r>
            <a:endParaRPr lang="en-US" altLang="zh-CN" b="1" dirty="0" smtClean="0"/>
          </a:p>
          <a:p>
            <a:pPr lvl="1"/>
            <a:r>
              <a:rPr lang="zh-CN" altLang="en-US" b="1" dirty="0" smtClean="0"/>
              <a:t>等等</a:t>
            </a:r>
            <a:endParaRPr lang="en-US" altLang="zh-CN" b="1" dirty="0" smtClean="0"/>
          </a:p>
          <a:p>
            <a:r>
              <a:rPr lang="zh-CN" altLang="en-US" b="1" dirty="0" smtClean="0"/>
              <a:t>再次强调，我们的示例代码多数为伪代码，仅用于说明设计思想，不保证能够编译运行</a:t>
            </a:r>
            <a:endParaRPr lang="zh-CN" altLang="en-US"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a:xfrm>
            <a:off x="683568" y="1124744"/>
            <a:ext cx="7921625" cy="5256212"/>
          </a:xfrm>
        </p:spPr>
        <p:txBody>
          <a:bodyPr/>
          <a:lstStyle/>
          <a:p>
            <a:r>
              <a:rPr lang="zh-CN" altLang="en-US" b="1" dirty="0" smtClean="0"/>
              <a:t>数据并行计算支持工具的设计</a:t>
            </a:r>
            <a:endParaRPr lang="en-US" altLang="zh-CN" b="1" dirty="0" smtClean="0"/>
          </a:p>
          <a:p>
            <a:pPr lvl="1"/>
            <a:r>
              <a:rPr lang="zh-CN" altLang="en-US" b="1" dirty="0" smtClean="0"/>
              <a:t>异步调用和事件模型</a:t>
            </a:r>
            <a:endParaRPr lang="en-US" altLang="zh-CN" b="1" dirty="0" smtClean="0"/>
          </a:p>
          <a:p>
            <a:pPr lvl="1"/>
            <a:r>
              <a:rPr lang="zh-CN" altLang="en-US" b="1" dirty="0"/>
              <a:t>观察</a:t>
            </a:r>
            <a:r>
              <a:rPr lang="zh-CN" altLang="en-US" b="1" dirty="0" smtClean="0"/>
              <a:t>者模式</a:t>
            </a:r>
            <a:endParaRPr lang="en-US" altLang="zh-CN" b="1" dirty="0" smtClean="0"/>
          </a:p>
          <a:p>
            <a:pPr lvl="1"/>
            <a:r>
              <a:rPr lang="zh-CN" altLang="en-US" b="1" dirty="0" smtClean="0"/>
              <a:t>多种设计模式</a:t>
            </a:r>
            <a:r>
              <a:rPr lang="zh-CN" altLang="en-US" b="1" dirty="0" smtClean="0"/>
              <a:t>的</a:t>
            </a:r>
            <a:r>
              <a:rPr lang="en-US" altLang="zh-CN" b="1" dirty="0" smtClean="0"/>
              <a:t/>
            </a:r>
            <a:br>
              <a:rPr lang="en-US" altLang="zh-CN" b="1" dirty="0" smtClean="0"/>
            </a:br>
            <a:r>
              <a:rPr lang="zh-CN" altLang="en-US" b="1" dirty="0" smtClean="0"/>
              <a:t>综合</a:t>
            </a:r>
            <a:r>
              <a:rPr lang="zh-CN" altLang="en-US" b="1" dirty="0" smtClean="0"/>
              <a:t>使用</a:t>
            </a:r>
            <a:endParaRPr lang="en-US" altLang="zh-CN" b="1" dirty="0" smtClean="0"/>
          </a:p>
          <a:p>
            <a:pPr lvl="2"/>
            <a:r>
              <a:rPr lang="en-US" altLang="zh-CN" b="1" dirty="0" err="1" smtClean="0"/>
              <a:t>Iterator</a:t>
            </a:r>
            <a:r>
              <a:rPr lang="zh-CN" altLang="en-US" b="1" dirty="0" smtClean="0"/>
              <a:t>，</a:t>
            </a:r>
            <a:r>
              <a:rPr lang="en-US" altLang="zh-CN" b="1" dirty="0" smtClean="0"/>
              <a:t>Factory </a:t>
            </a:r>
            <a:br>
              <a:rPr lang="en-US" altLang="zh-CN" b="1" dirty="0" smtClean="0"/>
            </a:br>
            <a:r>
              <a:rPr lang="en-US" altLang="zh-CN" b="1" dirty="0" smtClean="0"/>
              <a:t>Method</a:t>
            </a:r>
            <a:r>
              <a:rPr lang="zh-CN" altLang="en-US" b="1" dirty="0" smtClean="0"/>
              <a:t>，</a:t>
            </a:r>
            <a:r>
              <a:rPr lang="en-US" altLang="zh-CN" b="1" dirty="0" smtClean="0"/>
              <a:t>Template </a:t>
            </a:r>
            <a:br>
              <a:rPr lang="en-US" altLang="zh-CN" b="1" dirty="0" smtClean="0"/>
            </a:br>
            <a:r>
              <a:rPr lang="en-US" altLang="zh-CN" b="1" dirty="0" smtClean="0"/>
              <a:t>Method</a:t>
            </a:r>
            <a:r>
              <a:rPr lang="zh-CN" altLang="en-US" b="1" dirty="0" smtClean="0"/>
              <a:t>，</a:t>
            </a:r>
            <a:r>
              <a:rPr lang="en-US" altLang="zh-CN" b="1" dirty="0" smtClean="0"/>
              <a:t>Singleton</a:t>
            </a:r>
            <a:r>
              <a:rPr lang="zh-CN" altLang="en-US" b="1" dirty="0" smtClean="0"/>
              <a:t>，</a:t>
            </a:r>
            <a:r>
              <a:rPr lang="en-US" altLang="zh-CN" b="1" dirty="0" smtClean="0"/>
              <a:t/>
            </a:r>
            <a:br>
              <a:rPr lang="en-US" altLang="zh-CN" b="1" dirty="0" smtClean="0"/>
            </a:br>
            <a:r>
              <a:rPr lang="en-US" altLang="zh-CN" b="1" dirty="0" smtClean="0"/>
              <a:t>Observer</a:t>
            </a:r>
            <a:r>
              <a:rPr lang="zh-CN" altLang="en-US" b="1" dirty="0" smtClean="0"/>
              <a:t>，</a:t>
            </a:r>
            <a:r>
              <a:rPr lang="en-US" altLang="zh-CN" b="1" dirty="0" smtClean="0"/>
              <a:t>Adapter</a:t>
            </a:r>
            <a:r>
              <a:rPr lang="zh-CN" altLang="en-US" b="1" dirty="0" smtClean="0"/>
              <a:t>，</a:t>
            </a:r>
            <a:r>
              <a:rPr lang="en-US" altLang="zh-CN" b="1" dirty="0" smtClean="0"/>
              <a:t>Proxy</a:t>
            </a:r>
            <a:endParaRPr lang="en-US" altLang="zh-CN" b="1" dirty="0" smtClean="0"/>
          </a:p>
        </p:txBody>
      </p:sp>
      <p:pic>
        <p:nvPicPr>
          <p:cNvPr id="4" name="Picture 4"/>
          <p:cNvPicPr>
            <a:picLocks noChangeAspect="1" noChangeArrowheads="1"/>
          </p:cNvPicPr>
          <p:nvPr/>
        </p:nvPicPr>
        <p:blipFill>
          <a:blip r:embed="rId3" cstate="print"/>
          <a:srcRect/>
          <a:stretch>
            <a:fillRect/>
          </a:stretch>
        </p:blipFill>
        <p:spPr bwMode="auto">
          <a:xfrm>
            <a:off x="4572000" y="1772816"/>
            <a:ext cx="4432924" cy="2952328"/>
          </a:xfrm>
          <a:prstGeom prst="rect">
            <a:avLst/>
          </a:prstGeom>
          <a:noFill/>
          <a:ln w="9525">
            <a:noFill/>
            <a:miter lim="800000"/>
            <a:headEnd/>
            <a:tailEnd/>
          </a:ln>
        </p:spPr>
      </p:pic>
    </p:spTree>
    <p:extLst>
      <p:ext uri="{BB962C8B-B14F-4D97-AF65-F5344CB8AC3E}">
        <p14:creationId xmlns:p14="http://schemas.microsoft.com/office/powerpoint/2010/main" xmlns="" val="58631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用伪代码表达</a:t>
            </a:r>
            <a:endParaRPr lang="zh-CN" altLang="en-US" dirty="0"/>
          </a:p>
        </p:txBody>
      </p:sp>
      <p:sp>
        <p:nvSpPr>
          <p:cNvPr id="3" name="内容占位符 2"/>
          <p:cNvSpPr>
            <a:spLocks noGrp="1"/>
          </p:cNvSpPr>
          <p:nvPr>
            <p:ph idx="1"/>
          </p:nvPr>
        </p:nvSpPr>
        <p:spPr/>
        <p:txBody>
          <a:bodyPr/>
          <a:lstStyle/>
          <a:p>
            <a:r>
              <a:rPr lang="zh-CN" altLang="en-US" b="1" dirty="0" smtClean="0"/>
              <a:t>简单地说，数据并行就是用一组处理算法（程序、代码片段、工具）对一组数据进行并发地处理，用伪代码表达为</a:t>
            </a:r>
            <a:endParaRPr lang="zh-CN" altLang="en-US" b="1" dirty="0"/>
          </a:p>
        </p:txBody>
      </p:sp>
      <p:sp>
        <p:nvSpPr>
          <p:cNvPr id="4" name="TextBox 3"/>
          <p:cNvSpPr txBox="1"/>
          <p:nvPr/>
        </p:nvSpPr>
        <p:spPr>
          <a:xfrm>
            <a:off x="1835696" y="2924944"/>
            <a:ext cx="5544616" cy="258532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smtClean="0"/>
              <a:t>DataSet</a:t>
            </a:r>
            <a:r>
              <a:rPr lang="en-US" altLang="zh-CN" b="1" dirty="0" smtClean="0"/>
              <a:t> </a:t>
            </a:r>
            <a:r>
              <a:rPr lang="en-US" altLang="zh-CN" b="1" dirty="0" err="1" smtClean="0"/>
              <a:t>DataParallelProcess</a:t>
            </a:r>
            <a:r>
              <a:rPr lang="en-US" altLang="zh-CN" b="1" dirty="0" smtClean="0"/>
              <a:t>(</a:t>
            </a:r>
            <a:r>
              <a:rPr lang="en-US" altLang="zh-CN" b="1" dirty="0" err="1" smtClean="0"/>
              <a:t>DataSet</a:t>
            </a:r>
            <a:r>
              <a:rPr lang="en-US" altLang="zh-CN" b="1" dirty="0" smtClean="0"/>
              <a:t> </a:t>
            </a:r>
            <a:r>
              <a:rPr lang="en-US" altLang="zh-CN" b="1" dirty="0" err="1" smtClean="0"/>
              <a:t>dataSet</a:t>
            </a:r>
            <a:r>
              <a:rPr lang="en-US" altLang="zh-CN" b="1" dirty="0" smtClean="0"/>
              <a:t>) {</a:t>
            </a:r>
          </a:p>
          <a:p>
            <a:r>
              <a:rPr lang="en-US" altLang="zh-CN" b="1" dirty="0"/>
              <a:t> </a:t>
            </a:r>
            <a:r>
              <a:rPr lang="en-US" altLang="zh-CN" b="1" dirty="0" smtClean="0"/>
              <a:t> </a:t>
            </a:r>
            <a:r>
              <a:rPr lang="en-US" altLang="zh-CN" b="1" dirty="0" err="1" smtClean="0"/>
              <a:t>DataSet</a:t>
            </a:r>
            <a:r>
              <a:rPr lang="en-US" altLang="zh-CN" b="1" dirty="0" smtClean="0"/>
              <a:t> ret;</a:t>
            </a:r>
          </a:p>
          <a:p>
            <a:r>
              <a:rPr lang="en-US" altLang="zh-CN" b="1" dirty="0"/>
              <a:t> </a:t>
            </a:r>
            <a:r>
              <a:rPr lang="en-US" altLang="zh-CN" b="1" dirty="0" smtClean="0"/>
              <a:t> for each (data in </a:t>
            </a:r>
            <a:r>
              <a:rPr lang="en-US" altLang="zh-CN" b="1" dirty="0" err="1" smtClean="0"/>
              <a:t>dataSet</a:t>
            </a:r>
            <a:r>
              <a:rPr lang="en-US" altLang="zh-CN" b="1" dirty="0" smtClean="0"/>
              <a:t>) {</a:t>
            </a:r>
          </a:p>
          <a:p>
            <a:r>
              <a:rPr lang="en-US" altLang="zh-CN" b="1" dirty="0"/>
              <a:t> </a:t>
            </a:r>
            <a:r>
              <a:rPr lang="en-US" altLang="zh-CN" b="1" dirty="0" smtClean="0"/>
              <a:t>   Executor </a:t>
            </a:r>
            <a:r>
              <a:rPr lang="en-US" altLang="zh-CN" b="1" dirty="0" err="1" smtClean="0"/>
              <a:t>executor</a:t>
            </a:r>
            <a:r>
              <a:rPr lang="en-US" altLang="zh-CN" b="1" dirty="0" smtClean="0"/>
              <a:t> = </a:t>
            </a:r>
            <a:r>
              <a:rPr lang="en-US" altLang="zh-CN" b="1" dirty="0" err="1" smtClean="0"/>
              <a:t>FindAExecutor</a:t>
            </a:r>
            <a:r>
              <a:rPr lang="en-US" altLang="zh-CN" b="1" dirty="0" smtClean="0"/>
              <a:t>();</a:t>
            </a:r>
          </a:p>
          <a:p>
            <a:r>
              <a:rPr lang="en-US" altLang="zh-CN" b="1" dirty="0"/>
              <a:t> </a:t>
            </a:r>
            <a:r>
              <a:rPr lang="en-US" altLang="zh-CN" b="1" dirty="0" smtClean="0"/>
              <a:t>   Data result = </a:t>
            </a:r>
            <a:r>
              <a:rPr lang="en-US" altLang="zh-CN" b="1" dirty="0" err="1" smtClean="0"/>
              <a:t>executor.run</a:t>
            </a:r>
            <a:r>
              <a:rPr lang="en-US" altLang="zh-CN" b="1" dirty="0" smtClean="0"/>
              <a:t>(data);</a:t>
            </a:r>
          </a:p>
          <a:p>
            <a:r>
              <a:rPr lang="en-US" altLang="zh-CN" b="1" dirty="0"/>
              <a:t> </a:t>
            </a:r>
            <a:r>
              <a:rPr lang="en-US" altLang="zh-CN" b="1" dirty="0" smtClean="0"/>
              <a:t>   ret = merge(ret, result);</a:t>
            </a:r>
          </a:p>
          <a:p>
            <a:r>
              <a:rPr lang="en-US" altLang="zh-CN" b="1" dirty="0"/>
              <a:t> </a:t>
            </a:r>
            <a:r>
              <a:rPr lang="en-US" altLang="zh-CN" b="1" dirty="0" smtClean="0"/>
              <a:t> }</a:t>
            </a:r>
          </a:p>
          <a:p>
            <a:r>
              <a:rPr lang="en-US" altLang="zh-CN" b="1" dirty="0"/>
              <a:t> </a:t>
            </a:r>
            <a:r>
              <a:rPr lang="en-US" altLang="zh-CN" b="1" dirty="0" smtClean="0"/>
              <a:t> return ret;</a:t>
            </a:r>
          </a:p>
          <a:p>
            <a:r>
              <a:rPr lang="en-US" altLang="zh-CN" b="1" dirty="0" smtClean="0"/>
              <a:t>}</a:t>
            </a:r>
          </a:p>
        </p:txBody>
      </p:sp>
    </p:spTree>
    <p:extLst>
      <p:ext uri="{BB962C8B-B14F-4D97-AF65-F5344CB8AC3E}">
        <p14:creationId xmlns:p14="http://schemas.microsoft.com/office/powerpoint/2010/main" xmlns="" val="2638750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首先登场的是</a:t>
            </a:r>
            <a:endParaRPr lang="zh-CN" altLang="en-US" dirty="0"/>
          </a:p>
        </p:txBody>
      </p:sp>
      <p:sp>
        <p:nvSpPr>
          <p:cNvPr id="3" name="内容占位符 2"/>
          <p:cNvSpPr>
            <a:spLocks noGrp="1"/>
          </p:cNvSpPr>
          <p:nvPr>
            <p:ph idx="1"/>
          </p:nvPr>
        </p:nvSpPr>
        <p:spPr/>
        <p:txBody>
          <a:bodyPr/>
          <a:lstStyle/>
          <a:p>
            <a:r>
              <a:rPr lang="zh-CN" altLang="en-US" b="1" dirty="0" smtClean="0"/>
              <a:t>我们必须先抽象出两个类：</a:t>
            </a:r>
            <a:endParaRPr lang="en-US" altLang="zh-CN" b="1" dirty="0" smtClean="0"/>
          </a:p>
          <a:p>
            <a:pPr lvl="1"/>
            <a:r>
              <a:rPr lang="zh-CN" altLang="en-US" b="1" dirty="0" smtClean="0"/>
              <a:t>用来表示数据的</a:t>
            </a:r>
            <a:r>
              <a:rPr lang="en-US" altLang="zh-CN" b="1" dirty="0" smtClean="0"/>
              <a:t>Data</a:t>
            </a:r>
          </a:p>
          <a:p>
            <a:pPr lvl="1"/>
            <a:r>
              <a:rPr lang="zh-CN" altLang="en-US" b="1" dirty="0" smtClean="0"/>
              <a:t>用来表示处理的</a:t>
            </a:r>
            <a:r>
              <a:rPr lang="en-US" altLang="zh-CN" b="1" dirty="0" smtClean="0"/>
              <a:t>Executor</a:t>
            </a:r>
          </a:p>
          <a:p>
            <a:r>
              <a:rPr lang="en-US" altLang="zh-CN" b="1" dirty="0" smtClean="0"/>
              <a:t>Data</a:t>
            </a:r>
            <a:r>
              <a:rPr lang="zh-CN" altLang="en-US" b="1" dirty="0" smtClean="0"/>
              <a:t>是被处理的对象，我们暂时不考虑</a:t>
            </a:r>
            <a:r>
              <a:rPr lang="en-US" altLang="zh-CN" b="1" dirty="0" smtClean="0"/>
              <a:t>Data</a:t>
            </a:r>
            <a:r>
              <a:rPr lang="zh-CN" altLang="en-US" b="1" dirty="0" smtClean="0"/>
              <a:t>的语义特性，只定义一个抽象的数据类</a:t>
            </a:r>
            <a:endParaRPr lang="en-US" altLang="zh-CN" b="1" dirty="0" smtClean="0"/>
          </a:p>
        </p:txBody>
      </p:sp>
      <p:sp>
        <p:nvSpPr>
          <p:cNvPr id="4" name="TextBox 3"/>
          <p:cNvSpPr txBox="1"/>
          <p:nvPr/>
        </p:nvSpPr>
        <p:spPr>
          <a:xfrm>
            <a:off x="1907704" y="4005064"/>
            <a:ext cx="5544616" cy="92333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Data </a:t>
            </a:r>
          </a:p>
          <a:p>
            <a:r>
              <a:rPr lang="en-US" altLang="zh-CN" b="1" dirty="0" smtClean="0"/>
              <a:t>{</a:t>
            </a:r>
          </a:p>
          <a:p>
            <a:r>
              <a:rPr lang="en-US" altLang="zh-CN" b="1" dirty="0" smtClean="0"/>
              <a:t>};</a:t>
            </a:r>
          </a:p>
        </p:txBody>
      </p:sp>
    </p:spTree>
    <p:extLst>
      <p:ext uri="{BB962C8B-B14F-4D97-AF65-F5344CB8AC3E}">
        <p14:creationId xmlns:p14="http://schemas.microsoft.com/office/powerpoint/2010/main" xmlns="" val="115039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定义数据集</a:t>
            </a:r>
            <a:endParaRPr lang="zh-CN" altLang="en-US" dirty="0"/>
          </a:p>
        </p:txBody>
      </p:sp>
      <p:sp>
        <p:nvSpPr>
          <p:cNvPr id="3" name="内容占位符 2"/>
          <p:cNvSpPr>
            <a:spLocks noGrp="1"/>
          </p:cNvSpPr>
          <p:nvPr>
            <p:ph idx="1"/>
          </p:nvPr>
        </p:nvSpPr>
        <p:spPr/>
        <p:txBody>
          <a:bodyPr/>
          <a:lstStyle/>
          <a:p>
            <a:r>
              <a:rPr lang="zh-CN" altLang="en-US" b="1" dirty="0" smtClean="0"/>
              <a:t>定义一个</a:t>
            </a:r>
            <a:r>
              <a:rPr lang="en-US" altLang="zh-CN" b="1" dirty="0" err="1" smtClean="0"/>
              <a:t>DataSet</a:t>
            </a:r>
            <a:r>
              <a:rPr lang="zh-CN" altLang="en-US" b="1" dirty="0" smtClean="0"/>
              <a:t>，用来存储一组数据，并可以被遍历</a:t>
            </a:r>
            <a:endParaRPr lang="en-US" altLang="zh-CN" b="1" dirty="0" smtClean="0"/>
          </a:p>
        </p:txBody>
      </p:sp>
      <p:sp>
        <p:nvSpPr>
          <p:cNvPr id="4" name="TextBox 3"/>
          <p:cNvSpPr txBox="1"/>
          <p:nvPr/>
        </p:nvSpPr>
        <p:spPr>
          <a:xfrm>
            <a:off x="1763688" y="2276872"/>
            <a:ext cx="5976664" cy="28623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DataIterator</a:t>
            </a:r>
            <a:r>
              <a:rPr lang="en-US" altLang="zh-CN" b="1" dirty="0" smtClean="0"/>
              <a:t> {</a:t>
            </a:r>
          </a:p>
          <a:p>
            <a:r>
              <a:rPr lang="en-US" altLang="zh-CN" b="1" dirty="0" smtClean="0"/>
              <a:t>public:</a:t>
            </a:r>
          </a:p>
          <a:p>
            <a:r>
              <a:rPr lang="en-US" altLang="zh-CN" b="1" dirty="0"/>
              <a:t> </a:t>
            </a:r>
            <a:r>
              <a:rPr lang="en-US" altLang="zh-CN" b="1" dirty="0" smtClean="0"/>
              <a:t> virtual </a:t>
            </a:r>
            <a:r>
              <a:rPr lang="en-US" altLang="zh-CN" b="1" dirty="0" err="1" smtClean="0"/>
              <a:t>int</a:t>
            </a:r>
            <a:r>
              <a:rPr lang="en-US" altLang="zh-CN" b="1" dirty="0" smtClean="0"/>
              <a:t> </a:t>
            </a:r>
            <a:r>
              <a:rPr lang="en-US" altLang="zh-CN" b="1" dirty="0" err="1" smtClean="0"/>
              <a:t>hasNext</a:t>
            </a:r>
            <a:r>
              <a:rPr lang="en-US" altLang="zh-CN" b="1" dirty="0" smtClean="0"/>
              <a:t>() = 0;</a:t>
            </a:r>
          </a:p>
          <a:p>
            <a:r>
              <a:rPr lang="en-US" altLang="zh-CN" b="1" dirty="0"/>
              <a:t> </a:t>
            </a:r>
            <a:r>
              <a:rPr lang="en-US" altLang="zh-CN" b="1" dirty="0" smtClean="0"/>
              <a:t> virtual Data* next() = 0;</a:t>
            </a:r>
          </a:p>
          <a:p>
            <a:r>
              <a:rPr lang="en-US" altLang="zh-CN" b="1" dirty="0" smtClean="0"/>
              <a:t>};</a:t>
            </a:r>
          </a:p>
          <a:p>
            <a:endParaRPr lang="en-US" altLang="zh-CN" b="1" dirty="0" smtClean="0"/>
          </a:p>
          <a:p>
            <a:r>
              <a:rPr lang="en-US" altLang="zh-CN" b="1" dirty="0" smtClean="0"/>
              <a:t>class </a:t>
            </a:r>
            <a:r>
              <a:rPr lang="en-US" altLang="zh-CN" b="1" dirty="0" err="1" smtClean="0"/>
              <a:t>DataSet</a:t>
            </a:r>
            <a:r>
              <a:rPr lang="en-US" altLang="zh-CN" b="1" dirty="0" smtClean="0"/>
              <a:t> {</a:t>
            </a:r>
          </a:p>
          <a:p>
            <a:r>
              <a:rPr lang="en-US" altLang="zh-CN" b="1" dirty="0" smtClean="0"/>
              <a:t>public:</a:t>
            </a:r>
          </a:p>
          <a:p>
            <a:r>
              <a:rPr lang="en-US" altLang="zh-CN" b="1" dirty="0"/>
              <a:t> </a:t>
            </a:r>
            <a:r>
              <a:rPr lang="en-US" altLang="zh-CN" b="1" dirty="0" smtClean="0"/>
              <a:t> virtual </a:t>
            </a:r>
            <a:r>
              <a:rPr lang="en-US" altLang="zh-CN" b="1" dirty="0" err="1" smtClean="0"/>
              <a:t>DataIterator</a:t>
            </a:r>
            <a:r>
              <a:rPr lang="en-US" altLang="zh-CN" b="1" dirty="0" smtClean="0"/>
              <a:t>* </a:t>
            </a:r>
            <a:r>
              <a:rPr lang="en-US" altLang="zh-CN" b="1" dirty="0" err="1" smtClean="0"/>
              <a:t>createIterator</a:t>
            </a:r>
            <a:r>
              <a:rPr lang="en-US" altLang="zh-CN" b="1" dirty="0" smtClean="0"/>
              <a:t>() = 0;</a:t>
            </a:r>
          </a:p>
          <a:p>
            <a:r>
              <a:rPr lang="en-US" altLang="zh-CN" b="1" dirty="0" smtClean="0"/>
              <a:t>};</a:t>
            </a:r>
          </a:p>
        </p:txBody>
      </p:sp>
    </p:spTree>
    <p:extLst>
      <p:ext uri="{BB962C8B-B14F-4D97-AF65-F5344CB8AC3E}">
        <p14:creationId xmlns:p14="http://schemas.microsoft.com/office/powerpoint/2010/main" xmlns="" val="850835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迭代器模式</a:t>
            </a:r>
            <a:endParaRPr lang="zh-CN" altLang="en-US" dirty="0"/>
          </a:p>
        </p:txBody>
      </p:sp>
      <p:sp>
        <p:nvSpPr>
          <p:cNvPr id="3" name="内容占位符 2"/>
          <p:cNvSpPr>
            <a:spLocks noGrp="1"/>
          </p:cNvSpPr>
          <p:nvPr>
            <p:ph idx="1"/>
          </p:nvPr>
        </p:nvSpPr>
        <p:spPr/>
        <p:txBody>
          <a:bodyPr/>
          <a:lstStyle/>
          <a:p>
            <a:r>
              <a:rPr lang="zh-CN" altLang="en-US" b="1" dirty="0" smtClean="0"/>
              <a:t>这个</a:t>
            </a:r>
            <a:r>
              <a:rPr lang="en-US" altLang="zh-CN" b="1" dirty="0" err="1" smtClean="0"/>
              <a:t>DataSet</a:t>
            </a:r>
            <a:r>
              <a:rPr lang="zh-CN" altLang="en-US" b="1" dirty="0" smtClean="0"/>
              <a:t>使用了典型的迭代器模式</a:t>
            </a:r>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实现略</a:t>
            </a:r>
            <a:endParaRPr lang="zh-CN" altLang="en-US" b="1" dirty="0"/>
          </a:p>
        </p:txBody>
      </p:sp>
      <p:pic>
        <p:nvPicPr>
          <p:cNvPr id="4" name="Picture 2" descr="http://www.cs.ucsb.edu/~mikec/cs48/misc/Design_Class_Diagrams_files/Iterator_486-242.gif"/>
          <p:cNvPicPr>
            <a:picLocks noChangeAspect="1" noChangeArrowheads="1"/>
          </p:cNvPicPr>
          <p:nvPr/>
        </p:nvPicPr>
        <p:blipFill>
          <a:blip r:embed="rId3" cstate="print">
            <a:clrChange>
              <a:clrFrom>
                <a:srgbClr val="FFFFFF"/>
              </a:clrFrom>
              <a:clrTo>
                <a:srgbClr val="FFFFFF">
                  <a:alpha val="0"/>
                </a:srgbClr>
              </a:clrTo>
            </a:clrChange>
            <a:lum bright="-40000"/>
          </a:blip>
          <a:srcRect/>
          <a:stretch>
            <a:fillRect/>
          </a:stretch>
        </p:blipFill>
        <p:spPr bwMode="auto">
          <a:xfrm>
            <a:off x="827584" y="1700808"/>
            <a:ext cx="7375166" cy="3672408"/>
          </a:xfrm>
          <a:prstGeom prst="rect">
            <a:avLst/>
          </a:prstGeom>
          <a:noFill/>
        </p:spPr>
      </p:pic>
    </p:spTree>
  </p:cSld>
  <p:clrMapOvr>
    <a:masterClrMapping/>
  </p:clrMapOvr>
</p:sld>
</file>

<file path=ppt/theme/theme1.xml><?xml version="1.0" encoding="utf-8"?>
<a:theme xmlns:a="http://schemas.openxmlformats.org/drawingml/2006/main" name="tsinghua-template-purple-theme2">
  <a:themeElements>
    <a:clrScheme name="TH-1">
      <a:dk1>
        <a:srgbClr val="000000"/>
      </a:dk1>
      <a:lt1>
        <a:srgbClr val="FFFFFF"/>
      </a:lt1>
      <a:dk2>
        <a:srgbClr val="000000"/>
      </a:dk2>
      <a:lt2>
        <a:srgbClr val="808080"/>
      </a:lt2>
      <a:accent1>
        <a:srgbClr val="BBE0E3"/>
      </a:accent1>
      <a:accent2>
        <a:srgbClr val="905C9A"/>
      </a:accent2>
      <a:accent3>
        <a:srgbClr val="FFFFFF"/>
      </a:accent3>
      <a:accent4>
        <a:srgbClr val="000000"/>
      </a:accent4>
      <a:accent5>
        <a:srgbClr val="793A89"/>
      </a:accent5>
      <a:accent6>
        <a:srgbClr val="2D2D8A"/>
      </a:accent6>
      <a:hlink>
        <a:srgbClr val="009999"/>
      </a:hlink>
      <a:folHlink>
        <a:srgbClr val="99CC00"/>
      </a:folHlink>
    </a:clrScheme>
    <a:fontScheme name="tsinghua-template-purple-theme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singhua-template-purple-them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singhua-template-purple-them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singhua-template-purple-them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singhua-template-purple-them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singhua-template-purple-them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singhua-template-purple-them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singhua-template-purple-them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singhua-template-purple-them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singhua-template-purple-them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singhua-template-purple-them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singhua-template-purple-them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singhua-template-purple-them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3915</TotalTime>
  <Words>3157</Words>
  <Application>Microsoft Office PowerPoint</Application>
  <PresentationFormat>全屏显示(4:3)</PresentationFormat>
  <Paragraphs>640</Paragraphs>
  <Slides>51</Slides>
  <Notes>51</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tsinghua-template-purple-theme2</vt:lpstr>
      <vt:lpstr>设计模式与设计应用</vt:lpstr>
      <vt:lpstr>上节课……</vt:lpstr>
      <vt:lpstr>数据并行计算支持工具</vt:lpstr>
      <vt:lpstr>背景</vt:lpstr>
      <vt:lpstr>数据并行的基本做法</vt:lpstr>
      <vt:lpstr>用伪代码表达</vt:lpstr>
      <vt:lpstr>首先登场的是</vt:lpstr>
      <vt:lpstr>定义数据集</vt:lpstr>
      <vt:lpstr>迭代器模式</vt:lpstr>
      <vt:lpstr>处理的定义</vt:lpstr>
      <vt:lpstr>Executor的建造</vt:lpstr>
      <vt:lpstr>工厂方法模式</vt:lpstr>
      <vt:lpstr>Test Case</vt:lpstr>
      <vt:lpstr>处理的实现</vt:lpstr>
      <vt:lpstr>第一个版本</vt:lpstr>
      <vt:lpstr>问题出现</vt:lpstr>
      <vt:lpstr>线程池与事件模型</vt:lpstr>
      <vt:lpstr>线程池与事件</vt:lpstr>
      <vt:lpstr>泳道图</vt:lpstr>
      <vt:lpstr>异步化的Executor</vt:lpstr>
      <vt:lpstr>Process()函数</vt:lpstr>
      <vt:lpstr>Template Method</vt:lpstr>
      <vt:lpstr>EventQueue</vt:lpstr>
      <vt:lpstr>Singleton模式</vt:lpstr>
      <vt:lpstr>Event Processor</vt:lpstr>
      <vt:lpstr>线程的创建与启动</vt:lpstr>
      <vt:lpstr>观察者</vt:lpstr>
      <vt:lpstr>Observer模式</vt:lpstr>
      <vt:lpstr>例子：订报纸</vt:lpstr>
      <vt:lpstr>例子：订报纸</vt:lpstr>
      <vt:lpstr>订报纸的main()</vt:lpstr>
      <vt:lpstr>观察者模式的应用</vt:lpstr>
      <vt:lpstr>异步实现</vt:lpstr>
      <vt:lpstr>异步实现</vt:lpstr>
      <vt:lpstr>第二个问题：遗留代码的接入</vt:lpstr>
      <vt:lpstr>实现接入</vt:lpstr>
      <vt:lpstr>厂类</vt:lpstr>
      <vt:lpstr>主程序的不同</vt:lpstr>
      <vt:lpstr>第三个问题：远程访问</vt:lpstr>
      <vt:lpstr>代理模式</vt:lpstr>
      <vt:lpstr>远程代理的实现</vt:lpstr>
      <vt:lpstr>厂类</vt:lpstr>
      <vt:lpstr>第四个问题</vt:lpstr>
      <vt:lpstr>策略模式</vt:lpstr>
      <vt:lpstr>策略模式的实现</vt:lpstr>
      <vt:lpstr>策略模式的实现 cont.</vt:lpstr>
      <vt:lpstr>厂类</vt:lpstr>
      <vt:lpstr>这时的main()</vt:lpstr>
      <vt:lpstr>带策略的远程Executor下的main()</vt:lpstr>
      <vt:lpstr>更进一步</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dc:title>
  <dc:creator>Huang Zhen-Chun</dc:creator>
  <cp:lastModifiedBy>Huang Zhen-Chun</cp:lastModifiedBy>
  <cp:revision>569</cp:revision>
  <dcterms:created xsi:type="dcterms:W3CDTF">2012-02-21T02:59:35Z</dcterms:created>
  <dcterms:modified xsi:type="dcterms:W3CDTF">2012-05-06T15:05:14Z</dcterms:modified>
</cp:coreProperties>
</file>