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59"/>
  </p:notesMasterIdLst>
  <p:sldIdLst>
    <p:sldId id="256" r:id="rId2"/>
    <p:sldId id="351" r:id="rId3"/>
    <p:sldId id="612" r:id="rId4"/>
    <p:sldId id="594" r:id="rId5"/>
    <p:sldId id="597" r:id="rId6"/>
    <p:sldId id="598" r:id="rId7"/>
    <p:sldId id="599" r:id="rId8"/>
    <p:sldId id="610" r:id="rId9"/>
    <p:sldId id="600" r:id="rId10"/>
    <p:sldId id="601" r:id="rId11"/>
    <p:sldId id="602" r:id="rId12"/>
    <p:sldId id="603" r:id="rId13"/>
    <p:sldId id="604" r:id="rId14"/>
    <p:sldId id="605" r:id="rId15"/>
    <p:sldId id="606" r:id="rId16"/>
    <p:sldId id="607" r:id="rId17"/>
    <p:sldId id="608" r:id="rId18"/>
    <p:sldId id="609" r:id="rId19"/>
    <p:sldId id="611" r:id="rId20"/>
    <p:sldId id="622" r:id="rId21"/>
    <p:sldId id="613" r:id="rId22"/>
    <p:sldId id="615" r:id="rId23"/>
    <p:sldId id="614" r:id="rId24"/>
    <p:sldId id="616" r:id="rId25"/>
    <p:sldId id="617" r:id="rId26"/>
    <p:sldId id="618" r:id="rId27"/>
    <p:sldId id="619" r:id="rId28"/>
    <p:sldId id="628" r:id="rId29"/>
    <p:sldId id="620" r:id="rId30"/>
    <p:sldId id="623" r:id="rId31"/>
    <p:sldId id="625" r:id="rId32"/>
    <p:sldId id="624" r:id="rId33"/>
    <p:sldId id="629" r:id="rId34"/>
    <p:sldId id="626" r:id="rId35"/>
    <p:sldId id="627" r:id="rId36"/>
    <p:sldId id="630" r:id="rId37"/>
    <p:sldId id="631" r:id="rId38"/>
    <p:sldId id="632" r:id="rId39"/>
    <p:sldId id="633" r:id="rId40"/>
    <p:sldId id="634" r:id="rId41"/>
    <p:sldId id="635" r:id="rId42"/>
    <p:sldId id="636" r:id="rId43"/>
    <p:sldId id="637" r:id="rId44"/>
    <p:sldId id="639" r:id="rId45"/>
    <p:sldId id="638" r:id="rId46"/>
    <p:sldId id="640" r:id="rId47"/>
    <p:sldId id="641" r:id="rId48"/>
    <p:sldId id="642" r:id="rId49"/>
    <p:sldId id="643" r:id="rId50"/>
    <p:sldId id="644" r:id="rId51"/>
    <p:sldId id="621" r:id="rId52"/>
    <p:sldId id="645" r:id="rId53"/>
    <p:sldId id="647" r:id="rId54"/>
    <p:sldId id="648" r:id="rId55"/>
    <p:sldId id="593" r:id="rId56"/>
    <p:sldId id="592" r:id="rId57"/>
    <p:sldId id="646" r:id="rId58"/>
  </p:sldIdLst>
  <p:sldSz cx="9144000" cy="6858000" type="screen4x3"/>
  <p:notesSz cx="6858000" cy="9144000"/>
  <p:embeddedFontLst>
    <p:embeddedFont>
      <p:font typeface="Calibri" pitchFamily="34" charset="0"/>
      <p:regular r:id="rId60"/>
      <p:bold r:id="rId61"/>
      <p:italic r:id="rId62"/>
      <p:boldItalic r:id="rId63"/>
    </p:embeddedFont>
    <p:embeddedFont>
      <p:font typeface="Letter Gothic" pitchFamily="49" charset="0"/>
      <p:regular r:id="rId64"/>
      <p:bold r:id="rId65"/>
      <p:italic r:id="rId66"/>
      <p:boldItalic r:id="rId6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9" autoAdjust="0"/>
    <p:restoredTop sz="81242" autoAdjust="0"/>
  </p:normalViewPr>
  <p:slideViewPr>
    <p:cSldViewPr>
      <p:cViewPr varScale="1">
        <p:scale>
          <a:sx n="92" d="100"/>
          <a:sy n="92" d="100"/>
        </p:scale>
        <p:origin x="-21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7838B-1EB7-4A65-BD46-E5D85102BBBC}" type="datetimeFigureOut">
              <a:rPr lang="zh-CN" altLang="en-US" smtClean="0"/>
              <a:pPr/>
              <a:t>2012/5/14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A8243-D2DF-457D-9ED9-3571299B64CB}" type="slidenum">
              <a:rPr lang="zh-CN" altLang="en-US" smtClean="0"/>
              <a:pPr/>
              <a:t>‹#›</a:t>
            </a:fld>
            <a:endParaRPr lang="zh-CN" altLang="en-US"/>
          </a:p>
        </p:txBody>
      </p:sp>
    </p:spTree>
    <p:extLst>
      <p:ext uri="{BB962C8B-B14F-4D97-AF65-F5344CB8AC3E}">
        <p14:creationId xmlns:p14="http://schemas.microsoft.com/office/powerpoint/2010/main" val="26798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C3B2E0-6375-4A7F-A1D1-26A45A5DA92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10</a:t>
            </a:fld>
            <a:endParaRPr lang="zh-CN" altLang="en-US"/>
          </a:p>
        </p:txBody>
      </p:sp>
    </p:spTree>
    <p:extLst>
      <p:ext uri="{BB962C8B-B14F-4D97-AF65-F5344CB8AC3E}">
        <p14:creationId xmlns:p14="http://schemas.microsoft.com/office/powerpoint/2010/main" val="153756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11</a:t>
            </a:fld>
            <a:endParaRPr lang="zh-CN" altLang="en-US"/>
          </a:p>
        </p:txBody>
      </p:sp>
    </p:spTree>
    <p:extLst>
      <p:ext uri="{BB962C8B-B14F-4D97-AF65-F5344CB8AC3E}">
        <p14:creationId xmlns:p14="http://schemas.microsoft.com/office/powerpoint/2010/main" val="279220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12</a:t>
            </a:fld>
            <a:endParaRPr lang="zh-CN" altLang="en-US"/>
          </a:p>
        </p:txBody>
      </p:sp>
    </p:spTree>
    <p:extLst>
      <p:ext uri="{BB962C8B-B14F-4D97-AF65-F5344CB8AC3E}">
        <p14:creationId xmlns:p14="http://schemas.microsoft.com/office/powerpoint/2010/main" val="21113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13</a:t>
            </a:fld>
            <a:endParaRPr lang="zh-CN" altLang="en-US"/>
          </a:p>
        </p:txBody>
      </p:sp>
    </p:spTree>
    <p:extLst>
      <p:ext uri="{BB962C8B-B14F-4D97-AF65-F5344CB8AC3E}">
        <p14:creationId xmlns:p14="http://schemas.microsoft.com/office/powerpoint/2010/main" val="302202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14</a:t>
            </a:fld>
            <a:endParaRPr lang="zh-CN" altLang="en-US"/>
          </a:p>
        </p:txBody>
      </p:sp>
    </p:spTree>
    <p:extLst>
      <p:ext uri="{BB962C8B-B14F-4D97-AF65-F5344CB8AC3E}">
        <p14:creationId xmlns:p14="http://schemas.microsoft.com/office/powerpoint/2010/main" val="302202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extLst>
      <p:ext uri="{BB962C8B-B14F-4D97-AF65-F5344CB8AC3E}">
        <p14:creationId xmlns:p14="http://schemas.microsoft.com/office/powerpoint/2010/main" val="3416211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extLst>
      <p:ext uri="{BB962C8B-B14F-4D97-AF65-F5344CB8AC3E}">
        <p14:creationId xmlns:p14="http://schemas.microsoft.com/office/powerpoint/2010/main" val="233483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extLst>
      <p:ext uri="{BB962C8B-B14F-4D97-AF65-F5344CB8AC3E}">
        <p14:creationId xmlns:p14="http://schemas.microsoft.com/office/powerpoint/2010/main" val="168507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extLst>
      <p:ext uri="{BB962C8B-B14F-4D97-AF65-F5344CB8AC3E}">
        <p14:creationId xmlns:p14="http://schemas.microsoft.com/office/powerpoint/2010/main" val="1685070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19</a:t>
            </a:fld>
            <a:endParaRPr lang="zh-CN" altLang="en-US"/>
          </a:p>
        </p:txBody>
      </p:sp>
    </p:spTree>
    <p:extLst>
      <p:ext uri="{BB962C8B-B14F-4D97-AF65-F5344CB8AC3E}">
        <p14:creationId xmlns:p14="http://schemas.microsoft.com/office/powerpoint/2010/main" val="221826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代码未经调试，不保证执行正确。</a:t>
            </a:r>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extLst>
      <p:ext uri="{BB962C8B-B14F-4D97-AF65-F5344CB8AC3E}">
        <p14:creationId xmlns:p14="http://schemas.microsoft.com/office/powerpoint/2010/main" val="15003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代码未经验证</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42</a:t>
            </a:fld>
            <a:endParaRPr lang="zh-CN" altLang="en-US"/>
          </a:p>
        </p:txBody>
      </p:sp>
    </p:spTree>
    <p:extLst>
      <p:ext uri="{BB962C8B-B14F-4D97-AF65-F5344CB8AC3E}">
        <p14:creationId xmlns:p14="http://schemas.microsoft.com/office/powerpoint/2010/main" val="253515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a:t>
            </a:fld>
            <a:endParaRPr lang="zh-CN" altLang="en-US"/>
          </a:p>
        </p:txBody>
      </p:sp>
    </p:spTree>
    <p:extLst>
      <p:ext uri="{BB962C8B-B14F-4D97-AF65-F5344CB8AC3E}">
        <p14:creationId xmlns:p14="http://schemas.microsoft.com/office/powerpoint/2010/main" val="3490270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56</a:t>
            </a:fld>
            <a:endParaRPr lang="zh-CN" altLang="en-US"/>
          </a:p>
        </p:txBody>
      </p:sp>
    </p:spTree>
    <p:extLst>
      <p:ext uri="{BB962C8B-B14F-4D97-AF65-F5344CB8AC3E}">
        <p14:creationId xmlns:p14="http://schemas.microsoft.com/office/powerpoint/2010/main" val="185039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extLst>
      <p:ext uri="{BB962C8B-B14F-4D97-AF65-F5344CB8AC3E}">
        <p14:creationId xmlns:p14="http://schemas.microsoft.com/office/powerpoint/2010/main" val="65239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extLst>
      <p:ext uri="{BB962C8B-B14F-4D97-AF65-F5344CB8AC3E}">
        <p14:creationId xmlns:p14="http://schemas.microsoft.com/office/powerpoint/2010/main" val="114829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extLst>
      <p:ext uri="{BB962C8B-B14F-4D97-AF65-F5344CB8AC3E}">
        <p14:creationId xmlns:p14="http://schemas.microsoft.com/office/powerpoint/2010/main" val="314170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extLst>
      <p:ext uri="{BB962C8B-B14F-4D97-AF65-F5344CB8AC3E}">
        <p14:creationId xmlns:p14="http://schemas.microsoft.com/office/powerpoint/2010/main" val="70104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extLst>
      <p:ext uri="{BB962C8B-B14F-4D97-AF65-F5344CB8AC3E}">
        <p14:creationId xmlns:p14="http://schemas.microsoft.com/office/powerpoint/2010/main" val="61517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extLst>
      <p:ext uri="{BB962C8B-B14F-4D97-AF65-F5344CB8AC3E}">
        <p14:creationId xmlns:p14="http://schemas.microsoft.com/office/powerpoint/2010/main" val="701043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600"/>
            </a:lvl1pPr>
          </a:lstStyle>
          <a:p>
            <a:r>
              <a:rPr lang="zh-CN" altLang="en-US"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 typeface="Wingdings" pitchFamily="2" charset="2"/>
              <a:buNone/>
              <a:defRPr sz="24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20135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A6B178E-7C62-4970-808C-D862432080DC}" type="datetime1">
              <a:rPr lang="zh-CN" altLang="en-US" smtClean="0"/>
              <a:pPr/>
              <a:t>2012/5/14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1127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4875" y="0"/>
            <a:ext cx="1889125" cy="6381750"/>
          </a:xfrm>
        </p:spPr>
        <p:txBody>
          <a:bodyPr vert="eaVert"/>
          <a:lstStyle/>
          <a:p>
            <a:r>
              <a:rPr lang="zh-CN" altLang="en-US" smtClean="0"/>
              <a:t>单击此处编辑母版标题样式</a:t>
            </a:r>
            <a:endParaRPr lang="zh-CN" altLang="en-US" dirty="0"/>
          </a:p>
        </p:txBody>
      </p:sp>
      <p:sp>
        <p:nvSpPr>
          <p:cNvPr id="3" name="Vertical Text Placeholder 2"/>
          <p:cNvSpPr>
            <a:spLocks noGrp="1"/>
          </p:cNvSpPr>
          <p:nvPr>
            <p:ph type="body" orient="vert" idx="1"/>
          </p:nvPr>
        </p:nvSpPr>
        <p:spPr>
          <a:xfrm>
            <a:off x="827088" y="0"/>
            <a:ext cx="6275387"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012245D5-ACD7-4D70-B7D4-F2AFAFE6119D}" type="datetime1">
              <a:rPr lang="zh-CN" altLang="en-US" smtClean="0"/>
              <a:pPr/>
              <a:t>2012/5/14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331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81668595-453D-4D24-91E1-B800CEE97A56}" type="datetime1">
              <a:rPr lang="zh-CN" altLang="en-US" smtClean="0"/>
              <a:pPr/>
              <a:t>2012/5/14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69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714434F6-A8F6-403E-9939-D92EAF37BBC7}" type="datetime1">
              <a:rPr lang="zh-CN" altLang="en-US" smtClean="0"/>
              <a:pPr/>
              <a:t>2012/5/14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3169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E4B30FF9-4318-4DA4-9077-46E06402EED7}" type="datetime1">
              <a:rPr lang="zh-CN" altLang="en-US" smtClean="0"/>
              <a:pPr/>
              <a:t>2012/5/14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540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9592" y="-99392"/>
            <a:ext cx="8229600" cy="1143000"/>
          </a:xfrm>
        </p:spPr>
        <p:txBody>
          <a:bodyPr/>
          <a:lstStyle>
            <a:lvl1pPr>
              <a:defRPr sz="36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EA25275F-C5BA-4066-8503-660C247110AE}" type="datetime1">
              <a:rPr lang="zh-CN" altLang="en-US" smtClean="0"/>
              <a:pPr/>
              <a:t>2012/5/14</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9023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36E9AE38-57B2-4B9B-872E-8E58E38CC69E}" type="datetime1">
              <a:rPr lang="zh-CN" altLang="en-US" smtClean="0"/>
              <a:pPr/>
              <a:t>2012/5/14</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8232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1DF4D6-244F-4B34-BB56-427C4BDF66F9}" type="datetime1">
              <a:rPr lang="zh-CN" altLang="en-US" smtClean="0"/>
              <a:pPr/>
              <a:t>2012/5/14</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1482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38758"/>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244E08B-6D25-459E-B552-52D22E11DF23}" type="datetime1">
              <a:rPr lang="zh-CN" altLang="en-US" smtClean="0"/>
              <a:pPr/>
              <a:t>2012/5/14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99391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D03E1-2FA0-458D-B9E6-B779BCD0C5A3}" type="datetime1">
              <a:rPr lang="zh-CN" altLang="en-US" smtClean="0"/>
              <a:pPr/>
              <a:t>2012/5/14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8620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singhua-ppt-template-bg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00013"/>
            <a:ext cx="84963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fld id="{C3E9C90C-27A7-4EE1-A8A4-A7D08DBA38B4}" type="datetime1">
              <a:rPr lang="zh-CN" altLang="en-US" smtClean="0"/>
              <a:pPr/>
              <a:t>2012/5/14</a:t>
            </a:fld>
            <a:endParaRPr lang="zh-CN" altLang="en-US"/>
          </a:p>
        </p:txBody>
      </p:sp>
      <p:sp>
        <p:nvSpPr>
          <p:cNvPr id="1029" name="Rectangle 5"/>
          <p:cNvSpPr>
            <a:spLocks noGrp="1" noChangeArrowheads="1"/>
          </p:cNvSpPr>
          <p:nvPr>
            <p:ph type="ftr" sz="quarter" idx="3"/>
          </p:nvPr>
        </p:nvSpPr>
        <p:spPr bwMode="auto">
          <a:xfrm>
            <a:off x="1785938" y="6526213"/>
            <a:ext cx="1800225"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endParaRPr lang="zh-CN" altLang="en-US"/>
          </a:p>
        </p:txBody>
      </p:sp>
      <p:sp>
        <p:nvSpPr>
          <p:cNvPr id="1030" name="Rectangle 6"/>
          <p:cNvSpPr>
            <a:spLocks noGrp="1" noChangeArrowheads="1"/>
          </p:cNvSpPr>
          <p:nvPr>
            <p:ph type="sldNum" sz="quarter" idx="4"/>
          </p:nvPr>
        </p:nvSpPr>
        <p:spPr bwMode="auto">
          <a:xfrm>
            <a:off x="385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fld id="{4AE08CCC-BFC9-4B0B-B1DA-04CDC66CB2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宋体" pitchFamily="2" charset="-122"/>
        </a:defRPr>
      </a:lvl2pPr>
      <a:lvl3pPr algn="l" rtl="0" eaLnBrk="1" fontAlgn="base" hangingPunct="1">
        <a:spcBef>
          <a:spcPct val="0"/>
        </a:spcBef>
        <a:spcAft>
          <a:spcPct val="0"/>
        </a:spcAft>
        <a:defRPr sz="3200">
          <a:solidFill>
            <a:schemeClr val="tx2"/>
          </a:solidFill>
          <a:latin typeface="Arial" pitchFamily="34" charset="0"/>
          <a:ea typeface="宋体" pitchFamily="2" charset="-122"/>
        </a:defRPr>
      </a:lvl3pPr>
      <a:lvl4pPr algn="l" rtl="0" eaLnBrk="1" fontAlgn="base" hangingPunct="1">
        <a:spcBef>
          <a:spcPct val="0"/>
        </a:spcBef>
        <a:spcAft>
          <a:spcPct val="0"/>
        </a:spcAft>
        <a:defRPr sz="3200">
          <a:solidFill>
            <a:schemeClr val="tx2"/>
          </a:solidFill>
          <a:latin typeface="Arial" pitchFamily="34" charset="0"/>
          <a:ea typeface="宋体" pitchFamily="2" charset="-122"/>
        </a:defRPr>
      </a:lvl4pPr>
      <a:lvl5pPr algn="l" rtl="0" eaLnBrk="1" fontAlgn="base" hangingPunct="1">
        <a:spcBef>
          <a:spcPct val="0"/>
        </a:spcBef>
        <a:spcAft>
          <a:spcPct val="0"/>
        </a:spcAft>
        <a:defRPr sz="3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342900" indent="-342900" algn="l" rtl="0" eaLnBrk="1" fontAlgn="base" hangingPunct="1">
        <a:lnSpc>
          <a:spcPct val="120000"/>
        </a:lnSpc>
        <a:spcBef>
          <a:spcPts val="600"/>
        </a:spcBef>
        <a:spcAft>
          <a:spcPct val="0"/>
        </a:spcAft>
        <a:buSzPct val="75000"/>
        <a:buFont typeface="Wingdings" pitchFamily="2" charset="2"/>
        <a:buBlip>
          <a:blip r:embed="rId14"/>
        </a:buBlip>
        <a:defRPr sz="2800">
          <a:solidFill>
            <a:schemeClr val="tx1"/>
          </a:solidFill>
          <a:latin typeface="+mn-lt"/>
          <a:ea typeface="+mn-ea"/>
          <a:cs typeface="+mn-cs"/>
        </a:defRPr>
      </a:lvl1pPr>
      <a:lvl2pPr marL="742950" indent="-285750" algn="l" rtl="0" eaLnBrk="1" fontAlgn="base" hangingPunct="1">
        <a:lnSpc>
          <a:spcPct val="120000"/>
        </a:lnSpc>
        <a:spcBef>
          <a:spcPts val="600"/>
        </a:spcBef>
        <a:spcAft>
          <a:spcPct val="0"/>
        </a:spcAft>
        <a:buSzPct val="75000"/>
        <a:buBlip>
          <a:blip r:embed="rId15"/>
        </a:buBlip>
        <a:defRPr sz="2400">
          <a:solidFill>
            <a:schemeClr val="tx1"/>
          </a:solidFill>
          <a:latin typeface="+mn-lt"/>
          <a:ea typeface="+mn-ea"/>
        </a:defRPr>
      </a:lvl2pPr>
      <a:lvl3pPr marL="1143000" indent="-228600" algn="l" rtl="0" eaLnBrk="1" fontAlgn="base" hangingPunct="1">
        <a:lnSpc>
          <a:spcPct val="120000"/>
        </a:lnSpc>
        <a:spcBef>
          <a:spcPts val="600"/>
        </a:spcBef>
        <a:spcAft>
          <a:spcPct val="0"/>
        </a:spcAft>
        <a:buSzPct val="75000"/>
        <a:buBlip>
          <a:blip r:embed="rId16"/>
        </a:buBlip>
        <a:defRPr sz="2000">
          <a:solidFill>
            <a:schemeClr val="tx1"/>
          </a:solidFill>
          <a:latin typeface="+mn-lt"/>
          <a:ea typeface="+mn-ea"/>
        </a:defRPr>
      </a:lvl3pPr>
      <a:lvl4pPr marL="1600200" indent="-228600" algn="l" rtl="0" eaLnBrk="1" fontAlgn="base" hangingPunct="1">
        <a:lnSpc>
          <a:spcPct val="120000"/>
        </a:lnSpc>
        <a:spcBef>
          <a:spcPts val="600"/>
        </a:spcBef>
        <a:spcAft>
          <a:spcPct val="0"/>
        </a:spcAft>
        <a:buSzPct val="75000"/>
        <a:buBlip>
          <a:blip r:embed="rId17"/>
        </a:buBlip>
        <a:defRPr sz="2000">
          <a:solidFill>
            <a:schemeClr val="tx1"/>
          </a:solidFill>
          <a:latin typeface="+mn-lt"/>
          <a:ea typeface="+mn-ea"/>
        </a:defRPr>
      </a:lvl4pPr>
      <a:lvl5pPr marL="2057400" indent="-228600" algn="l" rtl="0" eaLnBrk="1" fontAlgn="base" hangingPunct="1">
        <a:lnSpc>
          <a:spcPct val="120000"/>
        </a:lnSpc>
        <a:spcBef>
          <a:spcPts val="600"/>
        </a:spcBef>
        <a:spcAft>
          <a:spcPct val="0"/>
        </a:spcAft>
        <a:buSzPct val="75000"/>
        <a:buBlip>
          <a:blip r:embed="rId17"/>
        </a:buBlip>
        <a:defRPr sz="1600">
          <a:solidFill>
            <a:schemeClr val="tx1"/>
          </a:solidFill>
          <a:latin typeface="+mn-lt"/>
          <a:ea typeface="+mn-ea"/>
        </a:defRPr>
      </a:lvl5pPr>
      <a:lvl6pPr marL="25146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6pPr>
      <a:lvl7pPr marL="29718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7pPr>
      <a:lvl8pPr marL="34290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8pPr>
      <a:lvl9pPr marL="38862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4438" y="2060575"/>
            <a:ext cx="6659562" cy="1368425"/>
          </a:xfrm>
        </p:spPr>
        <p:txBody>
          <a:bodyPr/>
          <a:lstStyle/>
          <a:p>
            <a:r>
              <a:rPr lang="zh-CN" altLang="en-US" sz="5400" dirty="0" smtClean="0"/>
              <a:t>设计模式与设计应用</a:t>
            </a:r>
            <a:endParaRPr lang="zh-CN" altLang="en-US" sz="5400" dirty="0"/>
          </a:p>
        </p:txBody>
      </p:sp>
      <p:sp>
        <p:nvSpPr>
          <p:cNvPr id="3" name="副标题 2"/>
          <p:cNvSpPr>
            <a:spLocks noGrp="1"/>
          </p:cNvSpPr>
          <p:nvPr>
            <p:ph type="subTitle" idx="1"/>
          </p:nvPr>
        </p:nvSpPr>
        <p:spPr/>
        <p:txBody>
          <a:bodyPr/>
          <a:lstStyle/>
          <a:p>
            <a:r>
              <a:rPr lang="en-US" altLang="zh-CN" dirty="0" smtClean="0"/>
              <a:t>——</a:t>
            </a:r>
            <a:r>
              <a:rPr lang="zh-CN" altLang="en-US" dirty="0" smtClean="0"/>
              <a:t>程序设计进阶</a:t>
            </a:r>
            <a:r>
              <a:rPr lang="zh-CN" altLang="en-US" smtClean="0"/>
              <a:t>（十</a:t>
            </a:r>
            <a:r>
              <a:rPr lang="zh-CN" altLang="en-US"/>
              <a:t>二</a:t>
            </a:r>
            <a:r>
              <a:rPr lang="zh-CN" altLang="en-US" smtClean="0"/>
              <a:t>）</a:t>
            </a:r>
            <a:endParaRPr lang="en-US" altLang="zh-CN" dirty="0" smtClean="0"/>
          </a:p>
          <a:p>
            <a:r>
              <a:rPr lang="zh-CN" altLang="en-US" dirty="0" smtClean="0"/>
              <a:t>清华大学计算机系  黄震春 徐明星</a:t>
            </a:r>
            <a:endParaRPr lang="en-US" altLang="zh-CN" dirty="0" smtClean="0"/>
          </a:p>
          <a:p>
            <a:r>
              <a:rPr lang="en-US" altLang="zh-CN" dirty="0" smtClean="0"/>
              <a:t>2012</a:t>
            </a:r>
            <a:r>
              <a:rPr lang="en-US" altLang="zh-CN" smtClean="0"/>
              <a:t>. 5.14</a:t>
            </a:r>
            <a:endParaRPr lang="zh-CN" altLang="en-US" dirty="0"/>
          </a:p>
        </p:txBody>
      </p:sp>
    </p:spTree>
    <p:extLst>
      <p:ext uri="{BB962C8B-B14F-4D97-AF65-F5344CB8AC3E}">
        <p14:creationId xmlns:p14="http://schemas.microsoft.com/office/powerpoint/2010/main" val="4210789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3</a:t>
            </a:r>
            <a:r>
              <a:rPr lang="zh-CN" altLang="en-US" smtClean="0"/>
              <a:t>）：实现</a:t>
            </a:r>
            <a:endParaRPr lang="zh-CN" altLang="en-US"/>
          </a:p>
        </p:txBody>
      </p:sp>
      <p:sp>
        <p:nvSpPr>
          <p:cNvPr id="3" name="内容占位符 2"/>
          <p:cNvSpPr>
            <a:spLocks noGrp="1"/>
          </p:cNvSpPr>
          <p:nvPr>
            <p:ph idx="1"/>
          </p:nvPr>
        </p:nvSpPr>
        <p:spPr/>
        <p:txBody>
          <a:bodyPr/>
          <a:lstStyle/>
          <a:p>
            <a:r>
              <a:rPr lang="zh-CN" altLang="en-US" b="1" smtClean="0"/>
              <a:t>实现一个</a:t>
            </a:r>
            <a:r>
              <a:rPr lang="en-US" altLang="zh-CN" b="1" smtClean="0"/>
              <a:t>MatrixInitializer</a:t>
            </a:r>
            <a:endParaRPr lang="zh-CN" altLang="en-US" b="1"/>
          </a:p>
        </p:txBody>
      </p:sp>
      <p:sp>
        <p:nvSpPr>
          <p:cNvPr id="4" name="TextBox 3"/>
          <p:cNvSpPr txBox="1"/>
          <p:nvPr/>
        </p:nvSpPr>
        <p:spPr>
          <a:xfrm>
            <a:off x="899592" y="1556792"/>
            <a:ext cx="777686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a:t>
            </a:r>
            <a:r>
              <a:rPr lang="en-US" altLang="zh-CN" b="1" smtClean="0"/>
              <a:t>RowFirst</a:t>
            </a:r>
            <a:r>
              <a:rPr lang="en-US" altLang="zh-CN" b="1"/>
              <a:t>Initializer</a:t>
            </a:r>
            <a:r>
              <a:rPr lang="en-US" altLang="zh-CN" b="1" smtClean="0"/>
              <a:t> </a:t>
            </a:r>
            <a:r>
              <a:rPr lang="en-US" altLang="zh-CN" b="1"/>
              <a:t>: public MatrixInitializer{</a:t>
            </a:r>
          </a:p>
          <a:p>
            <a:r>
              <a:rPr lang="en-US" altLang="zh-CN" b="1"/>
              <a:t>public:</a:t>
            </a:r>
          </a:p>
          <a:p>
            <a:r>
              <a:rPr lang="en-US" altLang="zh-CN" b="1"/>
              <a:t>    </a:t>
            </a:r>
            <a:r>
              <a:rPr lang="en-US" altLang="zh-CN" b="1" smtClean="0"/>
              <a:t>RowFirst</a:t>
            </a:r>
            <a:r>
              <a:rPr lang="en-US" altLang="zh-CN" b="1"/>
              <a:t>Initializer</a:t>
            </a:r>
            <a:r>
              <a:rPr lang="en-US" altLang="zh-CN" b="1" smtClean="0"/>
              <a:t>(int </a:t>
            </a:r>
            <a:r>
              <a:rPr lang="en-US" altLang="zh-CN" b="1"/>
              <a:t>rowsize, int colsize) : rowSize(rowsize), colSize(colsize</a:t>
            </a:r>
            <a:r>
              <a:rPr lang="en-US" altLang="zh-CN" b="1" smtClean="0"/>
              <a:t>), </a:t>
            </a:r>
            <a:r>
              <a:rPr lang="en-US" altLang="zh-CN" b="1" smtClean="0">
                <a:solidFill>
                  <a:srgbClr val="C00000"/>
                </a:solidFill>
              </a:rPr>
              <a:t>row(0</a:t>
            </a:r>
            <a:r>
              <a:rPr lang="en-US" altLang="zh-CN" b="1">
                <a:solidFill>
                  <a:srgbClr val="C00000"/>
                </a:solidFill>
              </a:rPr>
              <a:t>), col(0) </a:t>
            </a:r>
            <a:r>
              <a:rPr lang="en-US" altLang="zh-CN" b="1"/>
              <a:t>{ }</a:t>
            </a:r>
          </a:p>
          <a:p>
            <a:r>
              <a:rPr lang="en-US" altLang="zh-CN" b="1">
                <a:solidFill>
                  <a:srgbClr val="C00000"/>
                </a:solidFill>
              </a:rPr>
              <a:t>    Position next() {</a:t>
            </a:r>
          </a:p>
          <a:p>
            <a:r>
              <a:rPr lang="en-US" altLang="zh-CN" b="1">
                <a:solidFill>
                  <a:srgbClr val="C00000"/>
                </a:solidFill>
              </a:rPr>
              <a:t>        Position ret(row, col);</a:t>
            </a:r>
          </a:p>
          <a:p>
            <a:r>
              <a:rPr lang="en-US" altLang="zh-CN" b="1">
                <a:solidFill>
                  <a:srgbClr val="C00000"/>
                </a:solidFill>
              </a:rPr>
              <a:t>        row ++;</a:t>
            </a:r>
          </a:p>
          <a:p>
            <a:r>
              <a:rPr lang="en-US" altLang="zh-CN" b="1">
                <a:solidFill>
                  <a:srgbClr val="C00000"/>
                </a:solidFill>
              </a:rPr>
              <a:t>        if (row == getRowSize()) {</a:t>
            </a:r>
          </a:p>
          <a:p>
            <a:r>
              <a:rPr lang="en-US" altLang="zh-CN" b="1">
                <a:solidFill>
                  <a:srgbClr val="C00000"/>
                </a:solidFill>
              </a:rPr>
              <a:t>            row = 0; </a:t>
            </a:r>
          </a:p>
          <a:p>
            <a:r>
              <a:rPr lang="en-US" altLang="zh-CN" b="1">
                <a:solidFill>
                  <a:srgbClr val="C00000"/>
                </a:solidFill>
              </a:rPr>
              <a:t>            col ++;</a:t>
            </a:r>
          </a:p>
          <a:p>
            <a:r>
              <a:rPr lang="en-US" altLang="zh-CN" b="1">
                <a:solidFill>
                  <a:srgbClr val="C00000"/>
                </a:solidFill>
              </a:rPr>
              <a:t>        }    </a:t>
            </a:r>
          </a:p>
          <a:p>
            <a:r>
              <a:rPr lang="en-US" altLang="zh-CN" b="1">
                <a:solidFill>
                  <a:srgbClr val="C00000"/>
                </a:solidFill>
              </a:rPr>
              <a:t>        return ret;</a:t>
            </a:r>
          </a:p>
          <a:p>
            <a:r>
              <a:rPr lang="en-US" altLang="zh-CN" b="1">
                <a:solidFill>
                  <a:srgbClr val="C00000"/>
                </a:solidFill>
              </a:rPr>
              <a:t>    }    </a:t>
            </a:r>
          </a:p>
          <a:p>
            <a:r>
              <a:rPr lang="en-US" altLang="zh-CN" b="1"/>
              <a:t>    int getRowSize() { return rowSize; }</a:t>
            </a:r>
          </a:p>
          <a:p>
            <a:r>
              <a:rPr lang="en-US" altLang="zh-CN" b="1"/>
              <a:t>    int getColSize() { return colSize; }</a:t>
            </a:r>
          </a:p>
          <a:p>
            <a:r>
              <a:rPr lang="en-US" altLang="zh-CN" b="1" smtClean="0"/>
              <a:t>private</a:t>
            </a:r>
            <a:r>
              <a:rPr lang="en-US" altLang="zh-CN" b="1"/>
              <a:t>:</a:t>
            </a:r>
          </a:p>
          <a:p>
            <a:r>
              <a:rPr lang="en-US" altLang="zh-CN" b="1"/>
              <a:t>    </a:t>
            </a:r>
            <a:r>
              <a:rPr lang="en-US" altLang="zh-CN" b="1">
                <a:solidFill>
                  <a:srgbClr val="C00000"/>
                </a:solidFill>
              </a:rPr>
              <a:t>int row, col, rowSize, colSize;</a:t>
            </a:r>
          </a:p>
          <a:p>
            <a:r>
              <a:rPr lang="en-US" altLang="zh-CN" b="1"/>
              <a:t>};   </a:t>
            </a:r>
          </a:p>
        </p:txBody>
      </p:sp>
      <p:sp>
        <p:nvSpPr>
          <p:cNvPr id="5" name="灯片编号占位符 4"/>
          <p:cNvSpPr>
            <a:spLocks noGrp="1"/>
          </p:cNvSpPr>
          <p:nvPr>
            <p:ph type="sldNum" sz="quarter" idx="12"/>
          </p:nvPr>
        </p:nvSpPr>
        <p:spPr/>
        <p:txBody>
          <a:bodyPr/>
          <a:lstStyle/>
          <a:p>
            <a:fld id="{4AE08CCC-BFC9-4B0B-B1DA-04CDC66CB2EE}" type="slidenum">
              <a:rPr lang="zh-CN" altLang="en-US" smtClean="0"/>
              <a:pPr/>
              <a:t>10</a:t>
            </a:fld>
            <a:endParaRPr lang="zh-CN" altLang="en-US"/>
          </a:p>
        </p:txBody>
      </p:sp>
    </p:spTree>
    <p:extLst>
      <p:ext uri="{BB962C8B-B14F-4D97-AF65-F5344CB8AC3E}">
        <p14:creationId xmlns:p14="http://schemas.microsoft.com/office/powerpoint/2010/main" val="279440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3</a:t>
            </a:r>
            <a:r>
              <a:rPr lang="zh-CN" altLang="en-US" smtClean="0"/>
              <a:t>）：实现</a:t>
            </a:r>
            <a:endParaRPr lang="zh-CN" altLang="en-US"/>
          </a:p>
        </p:txBody>
      </p:sp>
      <p:sp>
        <p:nvSpPr>
          <p:cNvPr id="3" name="内容占位符 2"/>
          <p:cNvSpPr>
            <a:spLocks noGrp="1"/>
          </p:cNvSpPr>
          <p:nvPr>
            <p:ph idx="1"/>
          </p:nvPr>
        </p:nvSpPr>
        <p:spPr/>
        <p:txBody>
          <a:bodyPr/>
          <a:lstStyle/>
          <a:p>
            <a:r>
              <a:rPr lang="zh-CN" altLang="en-US" b="1" smtClean="0"/>
              <a:t>主函数（</a:t>
            </a:r>
            <a:r>
              <a:rPr lang="en-US" altLang="zh-CN" b="1" smtClean="0"/>
              <a:t>Client</a:t>
            </a:r>
            <a:r>
              <a:rPr lang="zh-CN" altLang="en-US" b="1" smtClean="0"/>
              <a:t>）与运行结果</a:t>
            </a:r>
            <a:endParaRPr lang="zh-CN" altLang="en-US" b="1"/>
          </a:p>
        </p:txBody>
      </p:sp>
      <p:sp>
        <p:nvSpPr>
          <p:cNvPr id="5" name="TextBox 4"/>
          <p:cNvSpPr txBox="1"/>
          <p:nvPr/>
        </p:nvSpPr>
        <p:spPr>
          <a:xfrm>
            <a:off x="899592" y="1700808"/>
            <a:ext cx="777686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int main(int argc, char *argv[])</a:t>
            </a:r>
          </a:p>
          <a:p>
            <a:r>
              <a:rPr lang="en-US" altLang="zh-CN" b="1"/>
              <a:t>{</a:t>
            </a:r>
          </a:p>
          <a:p>
            <a:r>
              <a:rPr lang="en-US" altLang="zh-CN" b="1"/>
              <a:t>    RowFirstIndicator ind1(5, 8);</a:t>
            </a:r>
          </a:p>
          <a:p>
            <a:endParaRPr lang="en-US" altLang="zh-CN" b="1" smtClean="0"/>
          </a:p>
          <a:p>
            <a:r>
              <a:rPr lang="en-US" altLang="zh-CN" b="1" smtClean="0"/>
              <a:t>    </a:t>
            </a:r>
            <a:r>
              <a:rPr lang="en-US" altLang="zh-CN" b="1"/>
              <a:t>Matrix matrix1(ind1);</a:t>
            </a:r>
          </a:p>
          <a:p>
            <a:endParaRPr lang="en-US" altLang="zh-CN" b="1" smtClean="0"/>
          </a:p>
          <a:p>
            <a:r>
              <a:rPr lang="en-US" altLang="zh-CN" b="1" smtClean="0"/>
              <a:t>    </a:t>
            </a:r>
            <a:r>
              <a:rPr lang="en-US" altLang="zh-CN" b="1"/>
              <a:t>matrix1.initialize();</a:t>
            </a:r>
          </a:p>
          <a:p>
            <a:endParaRPr lang="en-US" altLang="zh-CN" b="1" smtClean="0"/>
          </a:p>
          <a:p>
            <a:r>
              <a:rPr lang="en-US" altLang="zh-CN" b="1" smtClean="0"/>
              <a:t>    </a:t>
            </a:r>
            <a:r>
              <a:rPr lang="en-US" altLang="zh-CN" b="1"/>
              <a:t>cout &lt;&lt; </a:t>
            </a:r>
            <a:r>
              <a:rPr lang="en-US" altLang="zh-CN" b="1" smtClean="0"/>
              <a:t>matrix1;</a:t>
            </a:r>
            <a:endParaRPr lang="en-US" altLang="zh-CN" b="1"/>
          </a:p>
          <a:p>
            <a:r>
              <a:rPr lang="en-US" altLang="zh-CN" b="1"/>
              <a:t>  </a:t>
            </a:r>
          </a:p>
          <a:p>
            <a:r>
              <a:rPr lang="en-US" altLang="zh-CN" b="1"/>
              <a:t>    system("PAUSE");	</a:t>
            </a:r>
          </a:p>
          <a:p>
            <a:r>
              <a:rPr lang="en-US" altLang="zh-CN" b="1"/>
              <a:t>    return 0;</a:t>
            </a:r>
          </a:p>
          <a:p>
            <a:r>
              <a:rPr lang="en-US" altLang="zh-CN" b="1"/>
              <a: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844552"/>
            <a:ext cx="3384376" cy="340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fld id="{4AE08CCC-BFC9-4B0B-B1DA-04CDC66CB2EE}" type="slidenum">
              <a:rPr lang="zh-CN" altLang="en-US" smtClean="0"/>
              <a:pPr/>
              <a:t>11</a:t>
            </a:fld>
            <a:endParaRPr lang="zh-CN" altLang="en-US"/>
          </a:p>
        </p:txBody>
      </p:sp>
    </p:spTree>
    <p:extLst>
      <p:ext uri="{BB962C8B-B14F-4D97-AF65-F5344CB8AC3E}">
        <p14:creationId xmlns:p14="http://schemas.microsoft.com/office/powerpoint/2010/main" val="99732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新</a:t>
            </a:r>
            <a:r>
              <a:rPr lang="zh-CN" altLang="en-US" smtClean="0"/>
              <a:t>的问题</a:t>
            </a:r>
            <a:endParaRPr lang="zh-CN" altLang="en-US"/>
          </a:p>
        </p:txBody>
      </p:sp>
      <p:sp>
        <p:nvSpPr>
          <p:cNvPr id="3" name="内容占位符 2"/>
          <p:cNvSpPr>
            <a:spLocks noGrp="1"/>
          </p:cNvSpPr>
          <p:nvPr>
            <p:ph idx="1"/>
          </p:nvPr>
        </p:nvSpPr>
        <p:spPr/>
        <p:txBody>
          <a:bodyPr/>
          <a:lstStyle/>
          <a:p>
            <a:r>
              <a:rPr lang="zh-CN" altLang="en-US" b="1" dirty="0" smtClean="0"/>
              <a:t>“一定规律”：这个规律应该可以是任何规律，怎么描述？</a:t>
            </a:r>
            <a:endParaRPr lang="en-US" altLang="zh-CN" b="1" dirty="0" smtClean="0"/>
          </a:p>
          <a:p>
            <a:r>
              <a:rPr lang="zh-CN" altLang="en-US" b="1" dirty="0" smtClean="0"/>
              <a:t>我们把“向右”、“向下”</a:t>
            </a:r>
            <a:r>
              <a:rPr lang="en-US" altLang="zh-CN" b="1" dirty="0" smtClean="0"/>
              <a:t/>
            </a:r>
            <a:br>
              <a:rPr lang="en-US" altLang="zh-CN" b="1" dirty="0" smtClean="0"/>
            </a:br>
            <a:r>
              <a:rPr lang="zh-CN" altLang="en-US" b="1" dirty="0" smtClean="0"/>
              <a:t>等动作用一些命令来描述，</a:t>
            </a:r>
            <a:r>
              <a:rPr lang="en-US" altLang="zh-CN" b="1" dirty="0" smtClean="0"/>
              <a:t/>
            </a:r>
            <a:br>
              <a:rPr lang="en-US" altLang="zh-CN" b="1" dirty="0" smtClean="0"/>
            </a:br>
            <a:r>
              <a:rPr lang="zh-CN" altLang="en-US" b="1" dirty="0" smtClean="0"/>
              <a:t>比如字符“</a:t>
            </a:r>
            <a:r>
              <a:rPr lang="en-US" altLang="zh-CN" b="1" dirty="0" smtClean="0"/>
              <a:t>R</a:t>
            </a:r>
            <a:r>
              <a:rPr lang="zh-CN" altLang="en-US" b="1" dirty="0" smtClean="0"/>
              <a:t>”代表“向</a:t>
            </a:r>
            <a:r>
              <a:rPr lang="en-US" altLang="zh-CN" b="1" dirty="0" smtClean="0"/>
              <a:t/>
            </a:r>
            <a:br>
              <a:rPr lang="en-US" altLang="zh-CN" b="1" dirty="0" smtClean="0"/>
            </a:br>
            <a:r>
              <a:rPr lang="zh-CN" altLang="en-US" b="1" dirty="0" smtClean="0"/>
              <a:t>右”，字符“</a:t>
            </a:r>
            <a:r>
              <a:rPr lang="en-US" altLang="zh-CN" b="1" dirty="0" smtClean="0"/>
              <a:t>D</a:t>
            </a:r>
            <a:r>
              <a:rPr lang="zh-CN" altLang="en-US" b="1" dirty="0" smtClean="0"/>
              <a:t>”代表向下</a:t>
            </a:r>
            <a:endParaRPr lang="en-US" altLang="zh-CN" b="1" dirty="0" smtClean="0"/>
          </a:p>
          <a:p>
            <a:r>
              <a:rPr lang="en-US" altLang="zh-CN" b="1" dirty="0" smtClean="0"/>
              <a:t>UURRDLDRDDLULDLLURULUURD</a:t>
            </a:r>
          </a:p>
          <a:p>
            <a:r>
              <a:rPr lang="zh-CN" altLang="en-US" b="1" dirty="0" smtClean="0"/>
              <a:t>再加上初始位置（</a:t>
            </a:r>
            <a:r>
              <a:rPr lang="en-US" altLang="zh-CN" b="1" dirty="0" smtClean="0"/>
              <a:t>2</a:t>
            </a:r>
            <a:r>
              <a:rPr lang="zh-CN" altLang="en-US" b="1" dirty="0" smtClean="0"/>
              <a:t>，</a:t>
            </a:r>
            <a:r>
              <a:rPr lang="en-US" altLang="zh-CN" b="1" dirty="0" smtClean="0"/>
              <a:t>2</a:t>
            </a:r>
            <a:r>
              <a:rPr lang="zh-CN" altLang="en-US" b="1" dirty="0" smtClean="0"/>
              <a:t>），规律描述清楚了</a:t>
            </a:r>
            <a:endParaRPr lang="en-US" altLang="zh-CN" b="1" dirty="0" smtClean="0"/>
          </a:p>
        </p:txBody>
      </p:sp>
      <p:graphicFrame>
        <p:nvGraphicFramePr>
          <p:cNvPr id="4" name="表格 3"/>
          <p:cNvGraphicFramePr>
            <a:graphicFrameLocks noGrp="1"/>
          </p:cNvGraphicFramePr>
          <p:nvPr>
            <p:extLst>
              <p:ext uri="{D42A27DB-BD31-4B8C-83A1-F6EECF244321}">
                <p14:modId xmlns:p14="http://schemas.microsoft.com/office/powerpoint/2010/main" val="4013814946"/>
              </p:ext>
            </p:extLst>
          </p:nvPr>
        </p:nvGraphicFramePr>
        <p:xfrm>
          <a:off x="5508105" y="1628800"/>
          <a:ext cx="3024335" cy="2808310"/>
        </p:xfrm>
        <a:graphic>
          <a:graphicData uri="http://schemas.openxmlformats.org/drawingml/2006/table">
            <a:tbl>
              <a:tblPr bandRow="1">
                <a:tableStyleId>{616DA210-FB5B-4158-B5E0-FEB733F419BA}</a:tableStyleId>
              </a:tblPr>
              <a:tblGrid>
                <a:gridCol w="604867"/>
                <a:gridCol w="604867"/>
                <a:gridCol w="604867"/>
                <a:gridCol w="604867"/>
                <a:gridCol w="604867"/>
              </a:tblGrid>
              <a:tr h="56166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6166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6166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6166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56166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cxnSp>
        <p:nvCxnSpPr>
          <p:cNvPr id="6" name="直接箭头连接符 5"/>
          <p:cNvCxnSpPr/>
          <p:nvPr/>
        </p:nvCxnSpPr>
        <p:spPr>
          <a:xfrm flipH="1" flipV="1">
            <a:off x="7020273" y="2492896"/>
            <a:ext cx="1981" cy="515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022254" y="1844824"/>
            <a:ext cx="0" cy="6253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164289" y="1916832"/>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740353" y="1916832"/>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50565" y="1966145"/>
            <a:ext cx="0" cy="526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7668345" y="2470201"/>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668345" y="2481548"/>
            <a:ext cx="0" cy="526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707427" y="2996952"/>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244409" y="3068960"/>
            <a:ext cx="0" cy="526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8244409" y="3645024"/>
            <a:ext cx="6156"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29263" y="4149080"/>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668345" y="3595711"/>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020273" y="3574959"/>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047619" y="3622329"/>
            <a:ext cx="0" cy="526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6372201" y="4131150"/>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724129" y="4149080"/>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796137" y="3574959"/>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6388626" y="3008299"/>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868145" y="3595711"/>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724129" y="3068446"/>
            <a:ext cx="5822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5796137" y="2470201"/>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5796137" y="1895347"/>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5868145" y="1895347"/>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6388626" y="1943450"/>
            <a:ext cx="0" cy="526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灯片编号占位符 45"/>
          <p:cNvSpPr>
            <a:spLocks noGrp="1"/>
          </p:cNvSpPr>
          <p:nvPr>
            <p:ph type="sldNum" sz="quarter" idx="12"/>
          </p:nvPr>
        </p:nvSpPr>
        <p:spPr/>
        <p:txBody>
          <a:bodyPr/>
          <a:lstStyle/>
          <a:p>
            <a:fld id="{4AE08CCC-BFC9-4B0B-B1DA-04CDC66CB2EE}" type="slidenum">
              <a:rPr lang="zh-CN" altLang="en-US" smtClean="0"/>
              <a:pPr/>
              <a:t>12</a:t>
            </a:fld>
            <a:endParaRPr lang="zh-CN" altLang="en-US"/>
          </a:p>
        </p:txBody>
      </p:sp>
    </p:spTree>
    <p:extLst>
      <p:ext uri="{BB962C8B-B14F-4D97-AF65-F5344CB8AC3E}">
        <p14:creationId xmlns:p14="http://schemas.microsoft.com/office/powerpoint/2010/main" val="1042608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规律</a:t>
            </a:r>
            <a:endParaRPr lang="zh-CN" altLang="en-US"/>
          </a:p>
        </p:txBody>
      </p:sp>
      <p:sp>
        <p:nvSpPr>
          <p:cNvPr id="3" name="内容占位符 2"/>
          <p:cNvSpPr>
            <a:spLocks noGrp="1"/>
          </p:cNvSpPr>
          <p:nvPr>
            <p:ph idx="1"/>
          </p:nvPr>
        </p:nvSpPr>
        <p:spPr/>
        <p:txBody>
          <a:bodyPr/>
          <a:lstStyle/>
          <a:p>
            <a:r>
              <a:rPr lang="zh-CN" altLang="en-US" b="1" smtClean="0"/>
              <a:t>那么，怎么来实现这个规律呢？</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13</a:t>
            </a:fld>
            <a:endParaRPr lang="zh-CN" altLang="en-US"/>
          </a:p>
        </p:txBody>
      </p:sp>
      <p:sp>
        <p:nvSpPr>
          <p:cNvPr id="5" name="TextBox 4"/>
          <p:cNvSpPr txBox="1"/>
          <p:nvPr/>
        </p:nvSpPr>
        <p:spPr>
          <a:xfrm>
            <a:off x="899592" y="1772816"/>
            <a:ext cx="7776864"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DescriptionInitializer : public MatrixInitializer {</a:t>
            </a:r>
          </a:p>
          <a:p>
            <a:r>
              <a:rPr lang="en-US" altLang="zh-CN" b="1"/>
              <a:t>public:</a:t>
            </a:r>
          </a:p>
          <a:p>
            <a:r>
              <a:rPr lang="en-US" altLang="zh-CN" b="1"/>
              <a:t>    DescriptionInitializer(int rowsize, int colsize, </a:t>
            </a:r>
            <a:r>
              <a:rPr lang="en-US" altLang="zh-CN" b="1">
                <a:solidFill>
                  <a:srgbClr val="C00000"/>
                </a:solidFill>
              </a:rPr>
              <a:t>char *des, int startX, int startY</a:t>
            </a:r>
            <a:r>
              <a:rPr lang="en-US" altLang="zh-CN" b="1"/>
              <a:t>) : </a:t>
            </a:r>
          </a:p>
          <a:p>
            <a:r>
              <a:rPr lang="en-US" altLang="zh-CN" b="1"/>
              <a:t>        rowSize(rowsize), colSize(colsize</a:t>
            </a:r>
            <a:r>
              <a:rPr lang="en-US" altLang="zh-CN" b="1" smtClean="0"/>
              <a:t>), </a:t>
            </a:r>
            <a:r>
              <a:rPr lang="en-US" altLang="zh-CN" b="1" smtClean="0">
                <a:solidFill>
                  <a:srgbClr val="C00000"/>
                </a:solidFill>
              </a:rPr>
              <a:t>description(des</a:t>
            </a:r>
            <a:r>
              <a:rPr lang="en-US" altLang="zh-CN" b="1">
                <a:solidFill>
                  <a:srgbClr val="C00000"/>
                </a:solidFill>
              </a:rPr>
              <a:t>), index(0), x(startX), y(startY)</a:t>
            </a:r>
            <a:r>
              <a:rPr lang="en-US" altLang="zh-CN" b="1"/>
              <a:t> { </a:t>
            </a:r>
            <a:r>
              <a:rPr lang="en-US" altLang="zh-CN" b="1" smtClean="0"/>
              <a:t>}</a:t>
            </a:r>
          </a:p>
          <a:p>
            <a:endParaRPr lang="en-US" altLang="zh-CN" b="1"/>
          </a:p>
          <a:p>
            <a:r>
              <a:rPr lang="en-US" altLang="zh-CN" b="1"/>
              <a:t>    Position </a:t>
            </a:r>
            <a:r>
              <a:rPr lang="en-US" altLang="zh-CN" b="1" smtClean="0"/>
              <a:t>next();</a:t>
            </a:r>
          </a:p>
          <a:p>
            <a:r>
              <a:rPr lang="en-US" altLang="zh-CN" b="1"/>
              <a:t>    int getRowSize() { return rowSize; }</a:t>
            </a:r>
          </a:p>
          <a:p>
            <a:r>
              <a:rPr lang="en-US" altLang="zh-CN" b="1"/>
              <a:t>    int getColSize() { return colSize; }</a:t>
            </a:r>
          </a:p>
          <a:p>
            <a:endParaRPr lang="en-US" altLang="zh-CN" b="1"/>
          </a:p>
          <a:p>
            <a:r>
              <a:rPr lang="en-US" altLang="zh-CN" b="1" smtClean="0"/>
              <a:t>private</a:t>
            </a:r>
            <a:r>
              <a:rPr lang="en-US" altLang="zh-CN" b="1"/>
              <a:t>:</a:t>
            </a:r>
          </a:p>
          <a:p>
            <a:r>
              <a:rPr lang="en-US" altLang="zh-CN" b="1"/>
              <a:t>    int x, y, rowSize, colSize, index;</a:t>
            </a:r>
          </a:p>
          <a:p>
            <a:r>
              <a:rPr lang="en-US" altLang="zh-CN" b="1">
                <a:solidFill>
                  <a:srgbClr val="C00000"/>
                </a:solidFill>
              </a:rPr>
              <a:t>    char *description;</a:t>
            </a:r>
          </a:p>
          <a:p>
            <a:r>
              <a:rPr lang="en-US" altLang="zh-CN" b="1"/>
              <a:t>};</a:t>
            </a:r>
          </a:p>
        </p:txBody>
      </p:sp>
    </p:spTree>
    <p:extLst>
      <p:ext uri="{BB962C8B-B14F-4D97-AF65-F5344CB8AC3E}">
        <p14:creationId xmlns:p14="http://schemas.microsoft.com/office/powerpoint/2010/main" val="2403237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规律的实现</a:t>
            </a:r>
            <a:endParaRPr lang="zh-CN" altLang="en-US"/>
          </a:p>
        </p:txBody>
      </p:sp>
      <p:sp>
        <p:nvSpPr>
          <p:cNvPr id="3" name="内容占位符 2"/>
          <p:cNvSpPr>
            <a:spLocks noGrp="1"/>
          </p:cNvSpPr>
          <p:nvPr>
            <p:ph idx="1"/>
          </p:nvPr>
        </p:nvSpPr>
        <p:spPr/>
        <p:txBody>
          <a:bodyPr/>
          <a:lstStyle/>
          <a:p>
            <a:r>
              <a:rPr lang="en-US" altLang="zh-CN" b="1"/>
              <a:t>n</a:t>
            </a:r>
            <a:r>
              <a:rPr lang="en-US" altLang="zh-CN" b="1" smtClean="0"/>
              <a:t>ext</a:t>
            </a:r>
            <a:r>
              <a:rPr lang="zh-CN" altLang="en-US" b="1" smtClean="0"/>
              <a:t>函数中就变成了对命令字符串的解析</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14</a:t>
            </a:fld>
            <a:endParaRPr lang="zh-CN" altLang="en-US"/>
          </a:p>
        </p:txBody>
      </p:sp>
      <p:sp>
        <p:nvSpPr>
          <p:cNvPr id="5" name="TextBox 4"/>
          <p:cNvSpPr txBox="1"/>
          <p:nvPr/>
        </p:nvSpPr>
        <p:spPr>
          <a:xfrm>
            <a:off x="899592" y="1700808"/>
            <a:ext cx="7776864"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smtClean="0"/>
              <a:t>Positon DescriptionInitializer::next() </a:t>
            </a:r>
            <a:r>
              <a:rPr lang="en-US" altLang="zh-CN" b="1"/>
              <a:t>{</a:t>
            </a:r>
          </a:p>
          <a:p>
            <a:r>
              <a:rPr lang="en-US" altLang="zh-CN" b="1" smtClean="0"/>
              <a:t>    </a:t>
            </a:r>
            <a:r>
              <a:rPr lang="en-US" altLang="zh-CN" b="1"/>
              <a:t>Position ret(x, y);</a:t>
            </a:r>
          </a:p>
          <a:p>
            <a:r>
              <a:rPr lang="en-US" altLang="zh-CN" b="1" smtClean="0"/>
              <a:t>    </a:t>
            </a:r>
            <a:r>
              <a:rPr lang="en-US" altLang="zh-CN" b="1"/>
              <a:t>char ch = description[index++];</a:t>
            </a:r>
          </a:p>
          <a:p>
            <a:r>
              <a:rPr lang="en-US" altLang="zh-CN" b="1" smtClean="0">
                <a:solidFill>
                  <a:srgbClr val="C00000"/>
                </a:solidFill>
              </a:rPr>
              <a:t>    </a:t>
            </a:r>
            <a:r>
              <a:rPr lang="en-US" altLang="zh-CN" b="1">
                <a:solidFill>
                  <a:srgbClr val="C00000"/>
                </a:solidFill>
              </a:rPr>
              <a:t>switch (ch) {</a:t>
            </a:r>
          </a:p>
          <a:p>
            <a:r>
              <a:rPr lang="en-US" altLang="zh-CN" b="1" smtClean="0">
                <a:solidFill>
                  <a:srgbClr val="C00000"/>
                </a:solidFill>
              </a:rPr>
              <a:t>        </a:t>
            </a:r>
            <a:r>
              <a:rPr lang="en-US" altLang="zh-CN" b="1">
                <a:solidFill>
                  <a:srgbClr val="C00000"/>
                </a:solidFill>
              </a:rPr>
              <a:t>case 'U' : y--; break;</a:t>
            </a:r>
          </a:p>
          <a:p>
            <a:r>
              <a:rPr lang="en-US" altLang="zh-CN" b="1" smtClean="0">
                <a:solidFill>
                  <a:srgbClr val="C00000"/>
                </a:solidFill>
              </a:rPr>
              <a:t>        </a:t>
            </a:r>
            <a:r>
              <a:rPr lang="en-US" altLang="zh-CN" b="1">
                <a:solidFill>
                  <a:srgbClr val="C00000"/>
                </a:solidFill>
              </a:rPr>
              <a:t>case 'L' : x--; break;</a:t>
            </a:r>
          </a:p>
          <a:p>
            <a:r>
              <a:rPr lang="en-US" altLang="zh-CN" b="1" smtClean="0">
                <a:solidFill>
                  <a:srgbClr val="C00000"/>
                </a:solidFill>
              </a:rPr>
              <a:t>        </a:t>
            </a:r>
            <a:r>
              <a:rPr lang="en-US" altLang="zh-CN" b="1">
                <a:solidFill>
                  <a:srgbClr val="C00000"/>
                </a:solidFill>
              </a:rPr>
              <a:t>case 'R' : x++; break;</a:t>
            </a:r>
          </a:p>
          <a:p>
            <a:r>
              <a:rPr lang="en-US" altLang="zh-CN" b="1" smtClean="0">
                <a:solidFill>
                  <a:srgbClr val="C00000"/>
                </a:solidFill>
              </a:rPr>
              <a:t>        </a:t>
            </a:r>
            <a:r>
              <a:rPr lang="en-US" altLang="zh-CN" b="1">
                <a:solidFill>
                  <a:srgbClr val="C00000"/>
                </a:solidFill>
              </a:rPr>
              <a:t>case 'D' : y++; break;</a:t>
            </a:r>
          </a:p>
          <a:p>
            <a:r>
              <a:rPr lang="en-US" altLang="zh-CN" b="1" smtClean="0">
                <a:solidFill>
                  <a:srgbClr val="C00000"/>
                </a:solidFill>
              </a:rPr>
              <a:t>        </a:t>
            </a:r>
            <a:r>
              <a:rPr lang="en-US" altLang="zh-CN" b="1">
                <a:solidFill>
                  <a:srgbClr val="C00000"/>
                </a:solidFill>
              </a:rPr>
              <a:t>default: ;</a:t>
            </a:r>
          </a:p>
          <a:p>
            <a:r>
              <a:rPr lang="en-US" altLang="zh-CN" b="1" smtClean="0">
                <a:solidFill>
                  <a:srgbClr val="C00000"/>
                </a:solidFill>
              </a:rPr>
              <a:t>    </a:t>
            </a:r>
            <a:r>
              <a:rPr lang="en-US" altLang="zh-CN" b="1">
                <a:solidFill>
                  <a:srgbClr val="C00000"/>
                </a:solidFill>
              </a:rPr>
              <a:t>}    </a:t>
            </a:r>
          </a:p>
          <a:p>
            <a:r>
              <a:rPr lang="en-US" altLang="zh-CN" b="1" smtClean="0"/>
              <a:t>    </a:t>
            </a:r>
            <a:r>
              <a:rPr lang="en-US" altLang="zh-CN" b="1"/>
              <a:t>return ret;</a:t>
            </a:r>
          </a:p>
          <a:p>
            <a:r>
              <a:rPr lang="en-US" altLang="zh-CN" b="1" smtClean="0"/>
              <a:t>}</a:t>
            </a:r>
            <a:endParaRPr lang="en-US" altLang="zh-CN" b="1"/>
          </a:p>
        </p:txBody>
      </p:sp>
    </p:spTree>
    <p:extLst>
      <p:ext uri="{BB962C8B-B14F-4D97-AF65-F5344CB8AC3E}">
        <p14:creationId xmlns:p14="http://schemas.microsoft.com/office/powerpoint/2010/main" val="3163823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测试</a:t>
            </a:r>
            <a:endParaRPr lang="zh-CN" altLang="en-US"/>
          </a:p>
        </p:txBody>
      </p:sp>
      <p:sp>
        <p:nvSpPr>
          <p:cNvPr id="3" name="内容占位符 2"/>
          <p:cNvSpPr>
            <a:spLocks noGrp="1"/>
          </p:cNvSpPr>
          <p:nvPr>
            <p:ph idx="1"/>
          </p:nvPr>
        </p:nvSpPr>
        <p:spPr/>
        <p:txBody>
          <a:bodyPr/>
          <a:lstStyle/>
          <a:p>
            <a:r>
              <a:rPr lang="en-US" altLang="zh-CN" b="1" smtClean="0"/>
              <a:t>main</a:t>
            </a:r>
            <a:r>
              <a:rPr lang="zh-CN" altLang="en-US" b="1" smtClean="0"/>
              <a:t>函数与测试结果</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15</a:t>
            </a:fld>
            <a:endParaRPr lang="zh-CN" altLang="en-US"/>
          </a:p>
        </p:txBody>
      </p:sp>
      <p:sp>
        <p:nvSpPr>
          <p:cNvPr id="5" name="TextBox 4"/>
          <p:cNvSpPr txBox="1"/>
          <p:nvPr/>
        </p:nvSpPr>
        <p:spPr>
          <a:xfrm>
            <a:off x="899592" y="1700808"/>
            <a:ext cx="7776864"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int main(int argc, char *argv[])</a:t>
            </a:r>
          </a:p>
          <a:p>
            <a:r>
              <a:rPr lang="en-US" altLang="zh-CN" b="1"/>
              <a:t>{</a:t>
            </a:r>
          </a:p>
          <a:p>
            <a:r>
              <a:rPr lang="en-US" altLang="zh-CN" b="1" smtClean="0"/>
              <a:t>    </a:t>
            </a:r>
            <a:r>
              <a:rPr lang="en-US" altLang="zh-CN" b="1">
                <a:solidFill>
                  <a:srgbClr val="C00000"/>
                </a:solidFill>
              </a:rPr>
              <a:t>DescriptionInitializer init1(5, 5, "UURRDLDRDDLULDLLURULUURD", 2, 2);</a:t>
            </a:r>
          </a:p>
          <a:p>
            <a:r>
              <a:rPr lang="en-US" altLang="zh-CN" b="1"/>
              <a:t>    Matrix matrix3(init1);</a:t>
            </a:r>
          </a:p>
          <a:p>
            <a:r>
              <a:rPr lang="en-US" altLang="zh-CN" b="1"/>
              <a:t>    matrix3.initialize();</a:t>
            </a:r>
          </a:p>
          <a:p>
            <a:r>
              <a:rPr lang="en-US" altLang="zh-CN" b="1"/>
              <a:t>    cout &lt;&lt; matrix3;</a:t>
            </a:r>
          </a:p>
          <a:p>
            <a:r>
              <a:rPr lang="en-US" altLang="zh-CN" b="1"/>
              <a:t>  </a:t>
            </a:r>
          </a:p>
          <a:p>
            <a:r>
              <a:rPr lang="en-US" altLang="zh-CN" b="1"/>
              <a:t>    system("PAUSE");	</a:t>
            </a:r>
          </a:p>
          <a:p>
            <a:r>
              <a:rPr lang="en-US" altLang="zh-CN" b="1"/>
              <a:t>    return 0;</a:t>
            </a:r>
          </a:p>
          <a:p>
            <a:r>
              <a:rPr lang="en-US" altLang="zh-CN" b="1"/>
              <a: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0566" y="2780928"/>
            <a:ext cx="3744416" cy="30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880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更进一步</a:t>
            </a:r>
            <a:endParaRPr lang="zh-CN" altLang="en-US"/>
          </a:p>
        </p:txBody>
      </p:sp>
      <p:sp>
        <p:nvSpPr>
          <p:cNvPr id="3" name="内容占位符 2"/>
          <p:cNvSpPr>
            <a:spLocks noGrp="1"/>
          </p:cNvSpPr>
          <p:nvPr>
            <p:ph idx="1"/>
          </p:nvPr>
        </p:nvSpPr>
        <p:spPr/>
        <p:txBody>
          <a:bodyPr/>
          <a:lstStyle/>
          <a:p>
            <a:r>
              <a:rPr lang="zh-CN" altLang="en-US" b="1" dirty="0" smtClean="0"/>
              <a:t>这些命令不应该写在程序中，而应该在程序运行时读入</a:t>
            </a:r>
            <a:endParaRPr lang="en-US" altLang="zh-CN" b="1" dirty="0" smtClean="0"/>
          </a:p>
          <a:p>
            <a:pPr lvl="1"/>
            <a:r>
              <a:rPr lang="zh-CN" altLang="en-US" b="1" dirty="0" smtClean="0"/>
              <a:t>从文件</a:t>
            </a:r>
            <a:endParaRPr lang="en-US" altLang="zh-CN" b="1" dirty="0" smtClean="0"/>
          </a:p>
          <a:p>
            <a:pPr lvl="1"/>
            <a:r>
              <a:rPr lang="zh-CN" altLang="en-US" b="1" dirty="0" smtClean="0"/>
              <a:t>从控制台</a:t>
            </a:r>
            <a:endParaRPr lang="en-US" altLang="zh-CN" b="1" dirty="0" smtClean="0"/>
          </a:p>
          <a:p>
            <a:pPr lvl="1"/>
            <a:r>
              <a:rPr lang="zh-CN" altLang="en-US" b="1" dirty="0" smtClean="0"/>
              <a:t>都是从流中读入</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16</a:t>
            </a:fld>
            <a:endParaRPr lang="zh-CN" altLang="en-US"/>
          </a:p>
        </p:txBody>
      </p:sp>
      <p:sp>
        <p:nvSpPr>
          <p:cNvPr id="5" name="圆柱形 4"/>
          <p:cNvSpPr/>
          <p:nvPr/>
        </p:nvSpPr>
        <p:spPr>
          <a:xfrm>
            <a:off x="4427984" y="2060848"/>
            <a:ext cx="1440160" cy="15121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燕尾形箭头 5"/>
          <p:cNvSpPr/>
          <p:nvPr/>
        </p:nvSpPr>
        <p:spPr>
          <a:xfrm rot="2439930">
            <a:off x="5652120" y="3717032"/>
            <a:ext cx="936104"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预定义过程 6"/>
          <p:cNvSpPr/>
          <p:nvPr/>
        </p:nvSpPr>
        <p:spPr>
          <a:xfrm>
            <a:off x="5940152" y="4437112"/>
            <a:ext cx="1728192" cy="136815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860032" y="3645024"/>
            <a:ext cx="648072" cy="369332"/>
          </a:xfrm>
          <a:prstGeom prst="rect">
            <a:avLst/>
          </a:prstGeom>
          <a:noFill/>
        </p:spPr>
        <p:txBody>
          <a:bodyPr wrap="square" rtlCol="0">
            <a:spAutoFit/>
          </a:bodyPr>
          <a:lstStyle/>
          <a:p>
            <a:pPr algn="ctr"/>
            <a:r>
              <a:rPr lang="en-US" altLang="zh-CN" dirty="0" smtClean="0"/>
              <a:t>File</a:t>
            </a:r>
            <a:endParaRPr lang="zh-CN" altLang="en-US" dirty="0"/>
          </a:p>
        </p:txBody>
      </p:sp>
      <p:sp>
        <p:nvSpPr>
          <p:cNvPr id="9" name="TextBox 8"/>
          <p:cNvSpPr txBox="1"/>
          <p:nvPr/>
        </p:nvSpPr>
        <p:spPr>
          <a:xfrm>
            <a:off x="6120172" y="5877272"/>
            <a:ext cx="1368152" cy="369332"/>
          </a:xfrm>
          <a:prstGeom prst="rect">
            <a:avLst/>
          </a:prstGeom>
          <a:noFill/>
        </p:spPr>
        <p:txBody>
          <a:bodyPr wrap="square" rtlCol="0">
            <a:spAutoFit/>
          </a:bodyPr>
          <a:lstStyle/>
          <a:p>
            <a:pPr algn="ctr"/>
            <a:r>
              <a:rPr lang="en-US" altLang="zh-CN" smtClean="0"/>
              <a:t>Program</a:t>
            </a:r>
            <a:endParaRPr lang="zh-CN" altLang="en-US"/>
          </a:p>
        </p:txBody>
      </p:sp>
      <p:sp>
        <p:nvSpPr>
          <p:cNvPr id="10" name="燕尾形箭头 9"/>
          <p:cNvSpPr/>
          <p:nvPr/>
        </p:nvSpPr>
        <p:spPr>
          <a:xfrm rot="7965252">
            <a:off x="6965213" y="3701680"/>
            <a:ext cx="936104"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55768" y="1772816"/>
            <a:ext cx="2088232" cy="2230208"/>
          </a:xfrm>
          <a:prstGeom prst="rect">
            <a:avLst/>
          </a:prstGeom>
          <a:noFill/>
          <a:ln w="9525">
            <a:noFill/>
            <a:miter lim="800000"/>
            <a:headEnd/>
            <a:tailEnd/>
          </a:ln>
        </p:spPr>
      </p:pic>
    </p:spTree>
    <p:extLst>
      <p:ext uri="{BB962C8B-B14F-4D97-AF65-F5344CB8AC3E}">
        <p14:creationId xmlns:p14="http://schemas.microsoft.com/office/powerpoint/2010/main" val="4180032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类的定义</a:t>
            </a:r>
            <a:endParaRPr lang="zh-CN" altLang="en-US"/>
          </a:p>
        </p:txBody>
      </p:sp>
      <p:sp>
        <p:nvSpPr>
          <p:cNvPr id="3" name="内容占位符 2"/>
          <p:cNvSpPr>
            <a:spLocks noGrp="1"/>
          </p:cNvSpPr>
          <p:nvPr>
            <p:ph idx="1"/>
          </p:nvPr>
        </p:nvSpPr>
        <p:spPr/>
        <p:txBody>
          <a:bodyPr/>
          <a:lstStyle/>
          <a:p>
            <a:r>
              <a:rPr lang="zh-CN" altLang="en-US" b="1" smtClean="0"/>
              <a:t>从流中读取命令以初始化矩阵的类</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17</a:t>
            </a:fld>
            <a:endParaRPr lang="zh-CN" altLang="en-US"/>
          </a:p>
        </p:txBody>
      </p:sp>
      <p:sp>
        <p:nvSpPr>
          <p:cNvPr id="5" name="TextBox 4"/>
          <p:cNvSpPr txBox="1"/>
          <p:nvPr/>
        </p:nvSpPr>
        <p:spPr>
          <a:xfrm>
            <a:off x="899592" y="1772816"/>
            <a:ext cx="7776864"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DescriptionStreamInitializer : public MatrixInitializer {</a:t>
            </a:r>
          </a:p>
          <a:p>
            <a:r>
              <a:rPr lang="en-US" altLang="zh-CN" b="1"/>
              <a:t>public:</a:t>
            </a:r>
          </a:p>
          <a:p>
            <a:r>
              <a:rPr lang="en-US" altLang="zh-CN" b="1">
                <a:solidFill>
                  <a:srgbClr val="C00000"/>
                </a:solidFill>
              </a:rPr>
              <a:t>    DescriptionStreamInitializer(istream&amp; in) : input(in) {</a:t>
            </a:r>
          </a:p>
          <a:p>
            <a:r>
              <a:rPr lang="en-US" altLang="zh-CN" b="1">
                <a:solidFill>
                  <a:srgbClr val="C00000"/>
                </a:solidFill>
              </a:rPr>
              <a:t>        in &gt;&gt; rowSize &gt;&gt; colSize &gt;&gt; x &gt;&gt; y;</a:t>
            </a:r>
          </a:p>
          <a:p>
            <a:r>
              <a:rPr lang="en-US" altLang="zh-CN" b="1">
                <a:solidFill>
                  <a:srgbClr val="C00000"/>
                </a:solidFill>
              </a:rPr>
              <a:t>    }</a:t>
            </a:r>
          </a:p>
          <a:p>
            <a:r>
              <a:rPr lang="en-US" altLang="zh-CN" b="1"/>
              <a:t>    Position next</a:t>
            </a:r>
            <a:r>
              <a:rPr lang="en-US" altLang="zh-CN" b="1" smtClean="0"/>
              <a:t>();</a:t>
            </a:r>
          </a:p>
          <a:p>
            <a:r>
              <a:rPr lang="en-US" altLang="zh-CN" b="1" smtClean="0"/>
              <a:t>    </a:t>
            </a:r>
            <a:r>
              <a:rPr lang="en-US" altLang="zh-CN" b="1"/>
              <a:t>int getRowSize() { return rowSize; }</a:t>
            </a:r>
          </a:p>
          <a:p>
            <a:r>
              <a:rPr lang="en-US" altLang="zh-CN" b="1"/>
              <a:t>    int getColSize() { return colSize; </a:t>
            </a:r>
            <a:r>
              <a:rPr lang="en-US" altLang="zh-CN" b="1" smtClean="0"/>
              <a:t>}</a:t>
            </a:r>
            <a:endParaRPr lang="en-US" altLang="zh-CN" b="1"/>
          </a:p>
          <a:p>
            <a:r>
              <a:rPr lang="en-US" altLang="zh-CN" b="1"/>
              <a:t>private:</a:t>
            </a:r>
          </a:p>
          <a:p>
            <a:r>
              <a:rPr lang="en-US" altLang="zh-CN" b="1"/>
              <a:t>    int x, y, rowSize, colSize;</a:t>
            </a:r>
          </a:p>
          <a:p>
            <a:r>
              <a:rPr lang="en-US" altLang="zh-CN" b="1"/>
              <a:t>    istream&amp; input;</a:t>
            </a:r>
          </a:p>
          <a:p>
            <a:r>
              <a:rPr lang="en-US" altLang="zh-CN" b="1"/>
              <a:t>};</a:t>
            </a:r>
          </a:p>
        </p:txBody>
      </p:sp>
    </p:spTree>
    <p:extLst>
      <p:ext uri="{BB962C8B-B14F-4D97-AF65-F5344CB8AC3E}">
        <p14:creationId xmlns:p14="http://schemas.microsoft.com/office/powerpoint/2010/main" val="1077899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类的定义</a:t>
            </a:r>
            <a:endParaRPr lang="zh-CN" altLang="en-US"/>
          </a:p>
        </p:txBody>
      </p:sp>
      <p:sp>
        <p:nvSpPr>
          <p:cNvPr id="3" name="内容占位符 2"/>
          <p:cNvSpPr>
            <a:spLocks noGrp="1"/>
          </p:cNvSpPr>
          <p:nvPr>
            <p:ph idx="1"/>
          </p:nvPr>
        </p:nvSpPr>
        <p:spPr/>
        <p:txBody>
          <a:bodyPr/>
          <a:lstStyle/>
          <a:p>
            <a:r>
              <a:rPr lang="zh-CN" altLang="en-US" b="1" smtClean="0"/>
              <a:t>实现</a:t>
            </a:r>
            <a:r>
              <a:rPr lang="en-US" altLang="zh-CN" b="1" smtClean="0"/>
              <a:t>next</a:t>
            </a:r>
            <a:r>
              <a:rPr lang="zh-CN" altLang="en-US" b="1" smtClean="0"/>
              <a:t>函数</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18</a:t>
            </a:fld>
            <a:endParaRPr lang="zh-CN" altLang="en-US"/>
          </a:p>
        </p:txBody>
      </p:sp>
      <p:sp>
        <p:nvSpPr>
          <p:cNvPr id="5" name="TextBox 4"/>
          <p:cNvSpPr txBox="1"/>
          <p:nvPr/>
        </p:nvSpPr>
        <p:spPr>
          <a:xfrm>
            <a:off x="899592" y="1772816"/>
            <a:ext cx="777686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smtClean="0"/>
              <a:t>Position DescriptionStreamInitializer::next</a:t>
            </a:r>
            <a:r>
              <a:rPr lang="en-US" altLang="zh-CN" b="1"/>
              <a:t>() {</a:t>
            </a:r>
          </a:p>
          <a:p>
            <a:r>
              <a:rPr lang="en-US" altLang="zh-CN" b="1" smtClean="0"/>
              <a:t>    </a:t>
            </a:r>
            <a:r>
              <a:rPr lang="en-US" altLang="zh-CN" b="1"/>
              <a:t>Position ret(x, y);</a:t>
            </a:r>
          </a:p>
          <a:p>
            <a:r>
              <a:rPr lang="en-US" altLang="zh-CN" b="1" smtClean="0">
                <a:solidFill>
                  <a:srgbClr val="C00000"/>
                </a:solidFill>
              </a:rPr>
              <a:t>    </a:t>
            </a:r>
            <a:r>
              <a:rPr lang="en-US" altLang="zh-CN" b="1">
                <a:solidFill>
                  <a:srgbClr val="C00000"/>
                </a:solidFill>
              </a:rPr>
              <a:t>char ch;</a:t>
            </a:r>
          </a:p>
          <a:p>
            <a:r>
              <a:rPr lang="en-US" altLang="zh-CN" b="1" smtClean="0">
                <a:solidFill>
                  <a:srgbClr val="C00000"/>
                </a:solidFill>
              </a:rPr>
              <a:t>    </a:t>
            </a:r>
            <a:r>
              <a:rPr lang="en-US" altLang="zh-CN" b="1">
                <a:solidFill>
                  <a:srgbClr val="C00000"/>
                </a:solidFill>
              </a:rPr>
              <a:t>input &gt;&gt; ch;</a:t>
            </a:r>
          </a:p>
          <a:p>
            <a:r>
              <a:rPr lang="en-US" altLang="zh-CN" b="1" smtClean="0"/>
              <a:t>    </a:t>
            </a:r>
            <a:r>
              <a:rPr lang="en-US" altLang="zh-CN" b="1"/>
              <a:t>switch (ch) {</a:t>
            </a:r>
          </a:p>
          <a:p>
            <a:r>
              <a:rPr lang="en-US" altLang="zh-CN" b="1" smtClean="0"/>
              <a:t>        </a:t>
            </a:r>
            <a:r>
              <a:rPr lang="en-US" altLang="zh-CN" b="1"/>
              <a:t>case 'U' : y--; break;</a:t>
            </a:r>
          </a:p>
          <a:p>
            <a:r>
              <a:rPr lang="en-US" altLang="zh-CN" b="1"/>
              <a:t> </a:t>
            </a:r>
            <a:r>
              <a:rPr lang="en-US" altLang="zh-CN" b="1" smtClean="0"/>
              <a:t>       </a:t>
            </a:r>
            <a:r>
              <a:rPr lang="en-US" altLang="zh-CN" b="1"/>
              <a:t>case 'L' : x--; break;</a:t>
            </a:r>
          </a:p>
          <a:p>
            <a:r>
              <a:rPr lang="en-US" altLang="zh-CN" b="1"/>
              <a:t> </a:t>
            </a:r>
            <a:r>
              <a:rPr lang="en-US" altLang="zh-CN" b="1" smtClean="0"/>
              <a:t>       </a:t>
            </a:r>
            <a:r>
              <a:rPr lang="en-US" altLang="zh-CN" b="1"/>
              <a:t>case 'R' : x++; break;</a:t>
            </a:r>
          </a:p>
          <a:p>
            <a:r>
              <a:rPr lang="en-US" altLang="zh-CN" b="1"/>
              <a:t> </a:t>
            </a:r>
            <a:r>
              <a:rPr lang="en-US" altLang="zh-CN" b="1" smtClean="0"/>
              <a:t>       </a:t>
            </a:r>
            <a:r>
              <a:rPr lang="en-US" altLang="zh-CN" b="1"/>
              <a:t>case 'D' : y++; break;</a:t>
            </a:r>
          </a:p>
          <a:p>
            <a:r>
              <a:rPr lang="en-US" altLang="zh-CN" b="1"/>
              <a:t> </a:t>
            </a:r>
            <a:r>
              <a:rPr lang="en-US" altLang="zh-CN" b="1" smtClean="0"/>
              <a:t>       </a:t>
            </a:r>
            <a:r>
              <a:rPr lang="en-US" altLang="zh-CN" b="1"/>
              <a:t>default: ;</a:t>
            </a:r>
          </a:p>
          <a:p>
            <a:r>
              <a:rPr lang="en-US" altLang="zh-CN" b="1"/>
              <a:t> </a:t>
            </a:r>
            <a:r>
              <a:rPr lang="en-US" altLang="zh-CN" b="1" smtClean="0"/>
              <a:t>   </a:t>
            </a:r>
            <a:r>
              <a:rPr lang="en-US" altLang="zh-CN" b="1"/>
              <a:t>}    </a:t>
            </a:r>
          </a:p>
          <a:p>
            <a:r>
              <a:rPr lang="en-US" altLang="zh-CN" b="1"/>
              <a:t> </a:t>
            </a:r>
            <a:r>
              <a:rPr lang="en-US" altLang="zh-CN" b="1" smtClean="0"/>
              <a:t>   </a:t>
            </a:r>
            <a:r>
              <a:rPr lang="en-US" altLang="zh-CN" b="1"/>
              <a:t>return ret;</a:t>
            </a:r>
          </a:p>
          <a:p>
            <a:r>
              <a:rPr lang="en-US" altLang="zh-CN" b="1" smtClean="0"/>
              <a:t>}</a:t>
            </a:r>
            <a:endParaRPr lang="en-US" altLang="zh-CN" b="1"/>
          </a:p>
        </p:txBody>
      </p:sp>
    </p:spTree>
    <p:extLst>
      <p:ext uri="{BB962C8B-B14F-4D97-AF65-F5344CB8AC3E}">
        <p14:creationId xmlns:p14="http://schemas.microsoft.com/office/powerpoint/2010/main" val="3476950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a:t>
            </a:r>
          </a:p>
        </p:txBody>
      </p:sp>
      <p:sp>
        <p:nvSpPr>
          <p:cNvPr id="3" name="内容占位符 2"/>
          <p:cNvSpPr>
            <a:spLocks noGrp="1"/>
          </p:cNvSpPr>
          <p:nvPr>
            <p:ph idx="1"/>
          </p:nvPr>
        </p:nvSpPr>
        <p:spPr/>
        <p:txBody>
          <a:bodyPr/>
          <a:lstStyle/>
          <a:p>
            <a:r>
              <a:rPr lang="en-US" altLang="zh-CN" dirty="0" smtClean="0"/>
              <a:t>main</a:t>
            </a:r>
            <a:r>
              <a:rPr lang="zh-CN" altLang="en-US" dirty="0" smtClean="0"/>
              <a:t>函数</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文件</a:t>
            </a:r>
            <a:r>
              <a:rPr lang="en-US" altLang="zh-CN" dirty="0" smtClean="0"/>
              <a:t>matrix1.txt</a:t>
            </a:r>
            <a:r>
              <a:rPr lang="zh-CN" altLang="en-US" dirty="0" smtClean="0"/>
              <a:t>的内容</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19</a:t>
            </a:fld>
            <a:endParaRPr lang="zh-CN" altLang="en-US"/>
          </a:p>
        </p:txBody>
      </p:sp>
      <p:sp>
        <p:nvSpPr>
          <p:cNvPr id="5" name="TextBox 4"/>
          <p:cNvSpPr txBox="1"/>
          <p:nvPr/>
        </p:nvSpPr>
        <p:spPr>
          <a:xfrm>
            <a:off x="933910" y="1628800"/>
            <a:ext cx="7670538"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int main(int argc, char *argv</a:t>
            </a:r>
            <a:r>
              <a:rPr lang="en-US" altLang="zh-CN" b="1" smtClean="0"/>
              <a:t>[]) {</a:t>
            </a:r>
            <a:endParaRPr lang="en-US" altLang="zh-CN" b="1"/>
          </a:p>
          <a:p>
            <a:r>
              <a:rPr lang="en-US" altLang="zh-CN" b="1" smtClean="0"/>
              <a:t>    </a:t>
            </a:r>
            <a:r>
              <a:rPr lang="en-US" altLang="zh-CN" b="1"/>
              <a:t>ifstream in("matrix1.txt");</a:t>
            </a:r>
          </a:p>
          <a:p>
            <a:r>
              <a:rPr lang="en-US" altLang="zh-CN" b="1"/>
              <a:t>    DescriptionStreamInitializer init2(in);</a:t>
            </a:r>
          </a:p>
          <a:p>
            <a:r>
              <a:rPr lang="en-US" altLang="zh-CN" b="1"/>
              <a:t>    Matrix matrix4(init2);</a:t>
            </a:r>
          </a:p>
          <a:p>
            <a:r>
              <a:rPr lang="en-US" altLang="zh-CN" b="1"/>
              <a:t>    matrix4.initialize();</a:t>
            </a:r>
          </a:p>
          <a:p>
            <a:r>
              <a:rPr lang="en-US" altLang="zh-CN" b="1"/>
              <a:t>    cout &lt;&lt; matrix4;</a:t>
            </a:r>
          </a:p>
          <a:p>
            <a:r>
              <a:rPr lang="en-US" altLang="zh-CN" b="1"/>
              <a:t>  </a:t>
            </a:r>
          </a:p>
          <a:p>
            <a:r>
              <a:rPr lang="en-US" altLang="zh-CN" b="1"/>
              <a:t>    system("PAUSE");	</a:t>
            </a:r>
          </a:p>
          <a:p>
            <a:r>
              <a:rPr lang="en-US" altLang="zh-CN" b="1"/>
              <a:t>    return 0;</a:t>
            </a:r>
          </a:p>
          <a:p>
            <a:r>
              <a:rPr lang="en-US" altLang="zh-CN" b="1"/>
              <a:t>}</a:t>
            </a:r>
          </a:p>
        </p:txBody>
      </p:sp>
      <p:sp>
        <p:nvSpPr>
          <p:cNvPr id="6" name="TextBox 5"/>
          <p:cNvSpPr txBox="1"/>
          <p:nvPr/>
        </p:nvSpPr>
        <p:spPr>
          <a:xfrm>
            <a:off x="931490" y="5301208"/>
            <a:ext cx="7670538" cy="36933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5 5 2 2 UURRDLDRDDLULDLLURULUURD</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2780928"/>
            <a:ext cx="3744416" cy="30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071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上节课</a:t>
            </a:r>
            <a:endParaRPr lang="zh-CN" altLang="en-US" dirty="0"/>
          </a:p>
        </p:txBody>
      </p:sp>
      <p:sp>
        <p:nvSpPr>
          <p:cNvPr id="3" name="内容占位符 2"/>
          <p:cNvSpPr>
            <a:spLocks noGrp="1"/>
          </p:cNvSpPr>
          <p:nvPr>
            <p:ph idx="1"/>
          </p:nvPr>
        </p:nvSpPr>
        <p:spPr/>
        <p:txBody>
          <a:bodyPr/>
          <a:lstStyle/>
          <a:p>
            <a:r>
              <a:rPr lang="zh-CN" altLang="en-US" b="1" dirty="0"/>
              <a:t>数据并行计算支持工具的设计</a:t>
            </a:r>
            <a:endParaRPr lang="en-US" altLang="zh-CN" b="1" dirty="0"/>
          </a:p>
          <a:p>
            <a:pPr lvl="1"/>
            <a:r>
              <a:rPr lang="zh-CN" altLang="en-US" b="1" dirty="0"/>
              <a:t>异步调用和事件模型</a:t>
            </a:r>
            <a:endParaRPr lang="en-US" altLang="zh-CN" b="1" dirty="0"/>
          </a:p>
          <a:p>
            <a:pPr lvl="1"/>
            <a:r>
              <a:rPr lang="zh-CN" altLang="en-US" b="1" dirty="0"/>
              <a:t>观察者</a:t>
            </a:r>
            <a:r>
              <a:rPr lang="zh-CN" altLang="en-US" b="1" dirty="0" smtClean="0"/>
              <a:t>模式（</a:t>
            </a:r>
            <a:r>
              <a:rPr lang="en-US" altLang="zh-CN" b="1" dirty="0" smtClean="0"/>
              <a:t>Observer</a:t>
            </a:r>
            <a:r>
              <a:rPr lang="zh-CN" altLang="en-US" b="1" dirty="0" smtClean="0"/>
              <a:t>）及其使用</a:t>
            </a:r>
            <a:endParaRPr lang="en-US" altLang="zh-CN" b="1" dirty="0"/>
          </a:p>
          <a:p>
            <a:pPr lvl="1"/>
            <a:r>
              <a:rPr lang="zh-CN" altLang="en-US" b="1" dirty="0"/>
              <a:t>多种设计模式</a:t>
            </a:r>
            <a:r>
              <a:rPr lang="zh-CN" altLang="en-US" b="1" dirty="0" smtClean="0"/>
              <a:t>的综合</a:t>
            </a:r>
            <a:r>
              <a:rPr lang="zh-CN" altLang="en-US" b="1" dirty="0"/>
              <a:t>使用</a:t>
            </a:r>
            <a:endParaRPr lang="en-US" altLang="zh-CN" b="1" dirty="0"/>
          </a:p>
          <a:p>
            <a:pPr lvl="2"/>
            <a:r>
              <a:rPr lang="en-US" altLang="zh-CN" b="1" dirty="0" err="1"/>
              <a:t>Iterator</a:t>
            </a:r>
            <a:r>
              <a:rPr lang="zh-CN" altLang="en-US" b="1" dirty="0"/>
              <a:t>，</a:t>
            </a:r>
            <a:r>
              <a:rPr lang="en-US" altLang="zh-CN" b="1" dirty="0" smtClean="0"/>
              <a:t>Factory</a:t>
            </a:r>
            <a:r>
              <a:rPr lang="zh-CN" altLang="en-US" b="1" dirty="0"/>
              <a:t> </a:t>
            </a:r>
            <a:r>
              <a:rPr lang="en-US" altLang="zh-CN" b="1" dirty="0" smtClean="0"/>
              <a:t>Method</a:t>
            </a:r>
            <a:r>
              <a:rPr lang="zh-CN" altLang="en-US" b="1" dirty="0"/>
              <a:t>，</a:t>
            </a:r>
            <a:r>
              <a:rPr lang="en-US" altLang="zh-CN" b="1" dirty="0"/>
              <a:t>Template </a:t>
            </a:r>
            <a:r>
              <a:rPr lang="en-US" altLang="zh-CN" b="1" dirty="0" smtClean="0"/>
              <a:t>Method</a:t>
            </a:r>
            <a:r>
              <a:rPr lang="zh-CN" altLang="en-US" b="1" dirty="0" smtClean="0"/>
              <a:t>，</a:t>
            </a:r>
            <a:r>
              <a:rPr lang="en-US" altLang="zh-CN" b="1" dirty="0" smtClean="0"/>
              <a:t>Singleton</a:t>
            </a:r>
            <a:r>
              <a:rPr lang="zh-CN" altLang="en-US" b="1" dirty="0" smtClean="0"/>
              <a:t>，</a:t>
            </a:r>
            <a:r>
              <a:rPr lang="en-US" altLang="zh-CN" b="1" dirty="0" smtClean="0"/>
              <a:t>Observer</a:t>
            </a:r>
            <a:r>
              <a:rPr lang="zh-CN" altLang="en-US" b="1" dirty="0"/>
              <a:t>，</a:t>
            </a:r>
            <a:r>
              <a:rPr lang="en-US" altLang="zh-CN" b="1" dirty="0"/>
              <a:t>Adapter</a:t>
            </a:r>
            <a:r>
              <a:rPr lang="zh-CN" altLang="en-US" b="1" dirty="0"/>
              <a:t>，</a:t>
            </a:r>
            <a:r>
              <a:rPr lang="en-US" altLang="zh-CN" b="1" dirty="0" smtClean="0"/>
              <a:t>Proxy</a:t>
            </a:r>
            <a:endParaRPr lang="en-US" altLang="zh-CN"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从命令行参数中获取</a:t>
            </a:r>
            <a:endParaRPr lang="zh-CN" altLang="en-US" dirty="0"/>
          </a:p>
        </p:txBody>
      </p:sp>
      <p:sp>
        <p:nvSpPr>
          <p:cNvPr id="3" name="内容占位符 2"/>
          <p:cNvSpPr>
            <a:spLocks noGrp="1"/>
          </p:cNvSpPr>
          <p:nvPr>
            <p:ph idx="1"/>
          </p:nvPr>
        </p:nvSpPr>
        <p:spPr/>
        <p:txBody>
          <a:bodyPr/>
          <a:lstStyle/>
          <a:p>
            <a:r>
              <a:rPr lang="zh-CN" altLang="en-US" b="1" dirty="0" smtClean="0"/>
              <a:t>我们希望能够从命令行参数中获取文件名，如果没有文件名参数，则请用户从控制台输入初始化矩阵需要的参数</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20</a:t>
            </a:fld>
            <a:endParaRPr lang="zh-CN" altLang="en-US"/>
          </a:p>
        </p:txBody>
      </p:sp>
      <p:sp>
        <p:nvSpPr>
          <p:cNvPr id="5" name="TextBox 4"/>
          <p:cNvSpPr txBox="1"/>
          <p:nvPr/>
        </p:nvSpPr>
        <p:spPr>
          <a:xfrm>
            <a:off x="899592" y="2688009"/>
            <a:ext cx="7670538"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int</a:t>
            </a:r>
            <a:r>
              <a:rPr lang="en-US" altLang="zh-CN" b="1" dirty="0"/>
              <a:t> main(</a:t>
            </a:r>
            <a:r>
              <a:rPr lang="en-US" altLang="zh-CN" b="1" dirty="0" err="1"/>
              <a:t>int</a:t>
            </a:r>
            <a:r>
              <a:rPr lang="en-US" altLang="zh-CN" b="1" dirty="0"/>
              <a:t> </a:t>
            </a:r>
            <a:r>
              <a:rPr lang="en-US" altLang="zh-CN" b="1" dirty="0" err="1"/>
              <a:t>argc</a:t>
            </a:r>
            <a:r>
              <a:rPr lang="en-US" altLang="zh-CN" b="1" dirty="0"/>
              <a:t>, char *</a:t>
            </a:r>
            <a:r>
              <a:rPr lang="en-US" altLang="zh-CN" b="1" dirty="0" err="1"/>
              <a:t>argv</a:t>
            </a:r>
            <a:r>
              <a:rPr lang="en-US" altLang="zh-CN" b="1" dirty="0" smtClean="0"/>
              <a:t>[]) {</a:t>
            </a:r>
          </a:p>
          <a:p>
            <a:r>
              <a:rPr lang="en-US" altLang="zh-CN" b="1" dirty="0" smtClean="0"/>
              <a:t>    </a:t>
            </a:r>
            <a:r>
              <a:rPr lang="en-US" altLang="zh-CN" b="1" dirty="0" err="1" smtClean="0"/>
              <a:t>istream</a:t>
            </a:r>
            <a:r>
              <a:rPr lang="en-US" altLang="zh-CN" b="1" dirty="0" smtClean="0"/>
              <a:t>* in;</a:t>
            </a:r>
          </a:p>
          <a:p>
            <a:r>
              <a:rPr lang="en-US" altLang="zh-CN" b="1" dirty="0" smtClean="0"/>
              <a:t>    if (</a:t>
            </a:r>
            <a:r>
              <a:rPr lang="en-US" altLang="zh-CN" b="1" dirty="0" err="1" smtClean="0"/>
              <a:t>argc</a:t>
            </a:r>
            <a:r>
              <a:rPr lang="en-US" altLang="zh-CN" b="1" dirty="0" smtClean="0"/>
              <a:t> &gt; 1) {</a:t>
            </a:r>
          </a:p>
          <a:p>
            <a:r>
              <a:rPr lang="en-US" altLang="zh-CN" b="1" dirty="0" smtClean="0"/>
              <a:t>	in = new </a:t>
            </a:r>
            <a:r>
              <a:rPr lang="en-US" altLang="zh-CN" b="1" dirty="0" err="1" smtClean="0"/>
              <a:t>ifstream</a:t>
            </a:r>
            <a:r>
              <a:rPr lang="en-US" altLang="zh-CN" b="1" dirty="0" smtClean="0"/>
              <a:t> (</a:t>
            </a:r>
            <a:r>
              <a:rPr lang="en-US" altLang="zh-CN" b="1" dirty="0" err="1" smtClean="0"/>
              <a:t>argv</a:t>
            </a:r>
            <a:r>
              <a:rPr lang="en-US" altLang="zh-CN" b="1" dirty="0" smtClean="0"/>
              <a:t>[1]);</a:t>
            </a:r>
          </a:p>
          <a:p>
            <a:r>
              <a:rPr lang="en-US" altLang="zh-CN" b="1" dirty="0" smtClean="0"/>
              <a:t>    } else {</a:t>
            </a:r>
          </a:p>
          <a:p>
            <a:r>
              <a:rPr lang="en-US" altLang="zh-CN" b="1" dirty="0" smtClean="0"/>
              <a:t>	in = &amp;</a:t>
            </a:r>
            <a:r>
              <a:rPr lang="en-US" altLang="zh-CN" b="1" dirty="0" err="1" smtClean="0"/>
              <a:t>cin</a:t>
            </a:r>
            <a:r>
              <a:rPr lang="en-US" altLang="zh-CN" b="1" dirty="0" smtClean="0"/>
              <a:t>;</a:t>
            </a:r>
          </a:p>
          <a:p>
            <a:r>
              <a:rPr lang="en-US" altLang="zh-CN" b="1" dirty="0" smtClean="0"/>
              <a:t>    }</a:t>
            </a:r>
            <a:endParaRPr lang="en-US" altLang="zh-CN" b="1" dirty="0"/>
          </a:p>
          <a:p>
            <a:r>
              <a:rPr lang="en-US" altLang="zh-CN" b="1" dirty="0" smtClean="0"/>
              <a:t>    </a:t>
            </a:r>
            <a:r>
              <a:rPr lang="en-US" altLang="zh-CN" b="1" dirty="0" err="1" smtClean="0"/>
              <a:t>DescriptionStreamInitializer</a:t>
            </a:r>
            <a:r>
              <a:rPr lang="en-US" altLang="zh-CN" b="1" dirty="0" smtClean="0"/>
              <a:t> init2(in);</a:t>
            </a:r>
          </a:p>
          <a:p>
            <a:r>
              <a:rPr lang="en-US" altLang="zh-CN" b="1" dirty="0" smtClean="0"/>
              <a:t>    Matrix matrix4(init2);</a:t>
            </a:r>
          </a:p>
          <a:p>
            <a:r>
              <a:rPr lang="en-US" altLang="zh-CN" b="1" dirty="0" smtClean="0"/>
              <a:t>    </a:t>
            </a:r>
            <a:r>
              <a:rPr lang="en-US" altLang="zh-CN" b="1" dirty="0"/>
              <a:t>matrix4.initialize();</a:t>
            </a:r>
          </a:p>
          <a:p>
            <a:r>
              <a:rPr lang="en-US" altLang="zh-CN" b="1" dirty="0"/>
              <a:t>    </a:t>
            </a:r>
            <a:r>
              <a:rPr lang="en-US" altLang="zh-CN" b="1" dirty="0" err="1"/>
              <a:t>cout</a:t>
            </a:r>
            <a:r>
              <a:rPr lang="en-US" altLang="zh-CN" b="1" dirty="0"/>
              <a:t> &lt;&lt; matrix4;</a:t>
            </a:r>
          </a:p>
          <a:p>
            <a:r>
              <a:rPr lang="en-US" altLang="zh-CN" b="1" dirty="0" smtClean="0"/>
              <a:t>    return </a:t>
            </a:r>
            <a:r>
              <a:rPr lang="en-US" altLang="zh-CN" b="1" dirty="0"/>
              <a:t>0;</a:t>
            </a:r>
          </a:p>
          <a:p>
            <a:r>
              <a:rPr lang="en-US" altLang="zh-CN" b="1"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a:p>
        </p:txBody>
      </p:sp>
      <p:sp>
        <p:nvSpPr>
          <p:cNvPr id="3" name="内容占位符 2"/>
          <p:cNvSpPr>
            <a:spLocks noGrp="1"/>
          </p:cNvSpPr>
          <p:nvPr>
            <p:ph idx="1"/>
          </p:nvPr>
        </p:nvSpPr>
        <p:spPr/>
        <p:txBody>
          <a:bodyPr/>
          <a:lstStyle/>
          <a:p>
            <a:r>
              <a:rPr lang="zh-CN" altLang="en-US" b="1" dirty="0" smtClean="0"/>
              <a:t>使用具有一定格式的“命令”来控制程序的动作是一种常见的程序设计手段</a:t>
            </a:r>
            <a:endParaRPr lang="en-US" altLang="zh-CN" b="1" dirty="0" smtClean="0"/>
          </a:p>
          <a:p>
            <a:r>
              <a:rPr lang="zh-CN" altLang="en-US" b="1" dirty="0" smtClean="0"/>
              <a:t>这些“命令”可以被存储在文件中，通过对文件的读取来获得这些“命令”</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21</a:t>
            </a:fld>
            <a:endParaRPr lang="zh-CN" altLang="en-US"/>
          </a:p>
        </p:txBody>
      </p:sp>
      <p:sp>
        <p:nvSpPr>
          <p:cNvPr id="5" name="圆柱形 4"/>
          <p:cNvSpPr/>
          <p:nvPr/>
        </p:nvSpPr>
        <p:spPr>
          <a:xfrm>
            <a:off x="1475656" y="5373216"/>
            <a:ext cx="864096"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燕尾形箭头 6"/>
          <p:cNvSpPr/>
          <p:nvPr/>
        </p:nvSpPr>
        <p:spPr>
          <a:xfrm rot="20449874">
            <a:off x="2699792" y="5373216"/>
            <a:ext cx="936104"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箭头 7"/>
          <p:cNvSpPr/>
          <p:nvPr/>
        </p:nvSpPr>
        <p:spPr>
          <a:xfrm>
            <a:off x="5292080" y="4763969"/>
            <a:ext cx="936104"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多文档 8"/>
          <p:cNvSpPr/>
          <p:nvPr/>
        </p:nvSpPr>
        <p:spPr>
          <a:xfrm>
            <a:off x="3836811" y="4545124"/>
            <a:ext cx="1296144" cy="100811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预定义过程 9"/>
          <p:cNvSpPr/>
          <p:nvPr/>
        </p:nvSpPr>
        <p:spPr>
          <a:xfrm>
            <a:off x="6372200" y="4331921"/>
            <a:ext cx="1728192" cy="136815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619672" y="6309320"/>
            <a:ext cx="648072" cy="369332"/>
          </a:xfrm>
          <a:prstGeom prst="rect">
            <a:avLst/>
          </a:prstGeom>
          <a:noFill/>
        </p:spPr>
        <p:txBody>
          <a:bodyPr wrap="square" rtlCol="0">
            <a:spAutoFit/>
          </a:bodyPr>
          <a:lstStyle/>
          <a:p>
            <a:pPr algn="ctr"/>
            <a:r>
              <a:rPr lang="en-US" altLang="zh-CN" dirty="0" smtClean="0"/>
              <a:t>File</a:t>
            </a:r>
            <a:endParaRPr lang="zh-CN" altLang="en-US" dirty="0"/>
          </a:p>
        </p:txBody>
      </p:sp>
      <p:sp>
        <p:nvSpPr>
          <p:cNvPr id="12" name="TextBox 11"/>
          <p:cNvSpPr txBox="1"/>
          <p:nvPr/>
        </p:nvSpPr>
        <p:spPr>
          <a:xfrm>
            <a:off x="3707904" y="5941908"/>
            <a:ext cx="1368152" cy="369332"/>
          </a:xfrm>
          <a:prstGeom prst="rect">
            <a:avLst/>
          </a:prstGeom>
          <a:noFill/>
        </p:spPr>
        <p:txBody>
          <a:bodyPr wrap="square" rtlCol="0">
            <a:spAutoFit/>
          </a:bodyPr>
          <a:lstStyle/>
          <a:p>
            <a:pPr algn="ctr"/>
            <a:r>
              <a:rPr lang="en-US" altLang="zh-CN" smtClean="0"/>
              <a:t>Command</a:t>
            </a:r>
            <a:endParaRPr lang="zh-CN" altLang="en-US"/>
          </a:p>
        </p:txBody>
      </p:sp>
      <p:sp>
        <p:nvSpPr>
          <p:cNvPr id="13" name="TextBox 12"/>
          <p:cNvSpPr txBox="1"/>
          <p:nvPr/>
        </p:nvSpPr>
        <p:spPr>
          <a:xfrm>
            <a:off x="6552220" y="5949280"/>
            <a:ext cx="1368152" cy="369332"/>
          </a:xfrm>
          <a:prstGeom prst="rect">
            <a:avLst/>
          </a:prstGeom>
          <a:noFill/>
        </p:spPr>
        <p:txBody>
          <a:bodyPr wrap="square" rtlCol="0">
            <a:spAutoFit/>
          </a:bodyPr>
          <a:lstStyle/>
          <a:p>
            <a:pPr algn="ctr"/>
            <a:r>
              <a:rPr lang="en-US" altLang="zh-CN" smtClean="0"/>
              <a:t>Program</a:t>
            </a:r>
            <a:endParaRPr lang="zh-CN" altLang="en-US"/>
          </a:p>
        </p:txBody>
      </p:sp>
      <p:pic>
        <p:nvPicPr>
          <p:cNvPr id="1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59632" y="3356992"/>
            <a:ext cx="1548840" cy="1654144"/>
          </a:xfrm>
          <a:prstGeom prst="rect">
            <a:avLst/>
          </a:prstGeom>
          <a:noFill/>
          <a:ln w="9525">
            <a:noFill/>
            <a:miter lim="800000"/>
            <a:headEnd/>
            <a:tailEnd/>
          </a:ln>
        </p:spPr>
      </p:pic>
      <p:sp>
        <p:nvSpPr>
          <p:cNvPr id="15" name="TextBox 14"/>
          <p:cNvSpPr txBox="1"/>
          <p:nvPr/>
        </p:nvSpPr>
        <p:spPr>
          <a:xfrm>
            <a:off x="755576" y="4653136"/>
            <a:ext cx="1224136" cy="369332"/>
          </a:xfrm>
          <a:prstGeom prst="rect">
            <a:avLst/>
          </a:prstGeom>
          <a:noFill/>
        </p:spPr>
        <p:txBody>
          <a:bodyPr wrap="square" rtlCol="0">
            <a:spAutoFit/>
          </a:bodyPr>
          <a:lstStyle/>
          <a:p>
            <a:pPr algn="ctr"/>
            <a:r>
              <a:rPr lang="en-US" altLang="zh-CN" dirty="0" smtClean="0"/>
              <a:t>Console</a:t>
            </a:r>
            <a:endParaRPr lang="zh-CN" altLang="en-US" dirty="0"/>
          </a:p>
        </p:txBody>
      </p:sp>
      <p:sp>
        <p:nvSpPr>
          <p:cNvPr id="16" name="燕尾形箭头 15"/>
          <p:cNvSpPr/>
          <p:nvPr/>
        </p:nvSpPr>
        <p:spPr>
          <a:xfrm rot="1191872">
            <a:off x="2843808" y="4221088"/>
            <a:ext cx="936104" cy="50405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170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简化的绘图工具设计</a:t>
            </a:r>
            <a:endParaRPr lang="zh-CN" altLang="en-US" dirty="0"/>
          </a:p>
        </p:txBody>
      </p:sp>
      <p:sp>
        <p:nvSpPr>
          <p:cNvPr id="3" name="文本占位符 2"/>
          <p:cNvSpPr>
            <a:spLocks noGrp="1"/>
          </p:cNvSpPr>
          <p:nvPr>
            <p:ph type="body" idx="1"/>
          </p:nvPr>
        </p:nvSpPr>
        <p:spPr/>
        <p:txBody>
          <a:bodyPr/>
          <a:lstStyle/>
          <a:p>
            <a:r>
              <a:rPr lang="zh-CN" altLang="en-US" b="1" dirty="0" smtClean="0"/>
              <a:t>使用设计模式的面向对象程序设计实践之五</a:t>
            </a: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简化的绘图工具</a:t>
            </a:r>
            <a:endParaRPr lang="zh-CN" altLang="en-US" dirty="0"/>
          </a:p>
        </p:txBody>
      </p:sp>
      <p:sp>
        <p:nvSpPr>
          <p:cNvPr id="3" name="内容占位符 2"/>
          <p:cNvSpPr>
            <a:spLocks noGrp="1"/>
          </p:cNvSpPr>
          <p:nvPr>
            <p:ph idx="1"/>
          </p:nvPr>
        </p:nvSpPr>
        <p:spPr/>
        <p:txBody>
          <a:bodyPr/>
          <a:lstStyle/>
          <a:p>
            <a:r>
              <a:rPr lang="zh-CN" altLang="en-US" b="1" dirty="0" smtClean="0"/>
              <a:t>设计一个绘图工具，能够根据命令在画布上绘出以直线表示的图形，命令包括</a:t>
            </a:r>
            <a:endParaRPr lang="en-US" altLang="zh-CN" b="1" dirty="0" smtClean="0"/>
          </a:p>
          <a:p>
            <a:pPr lvl="1"/>
            <a:r>
              <a:rPr lang="zh-CN" altLang="en-US" b="1" dirty="0" smtClean="0"/>
              <a:t>前进</a:t>
            </a:r>
            <a:r>
              <a:rPr lang="en-US" altLang="zh-CN" b="1" dirty="0" smtClean="0"/>
              <a:t>/</a:t>
            </a:r>
            <a:r>
              <a:rPr lang="zh-CN" altLang="en-US" b="1" dirty="0" smtClean="0"/>
              <a:t>后退</a:t>
            </a:r>
            <a:r>
              <a:rPr lang="en-US" altLang="zh-CN" b="1" dirty="0" smtClean="0"/>
              <a:t>N</a:t>
            </a:r>
            <a:r>
              <a:rPr lang="zh-CN" altLang="en-US" b="1" dirty="0" smtClean="0"/>
              <a:t>个像素</a:t>
            </a:r>
            <a:endParaRPr lang="en-US" altLang="zh-CN" b="1" dirty="0" smtClean="0"/>
          </a:p>
          <a:p>
            <a:pPr lvl="1"/>
            <a:r>
              <a:rPr lang="zh-CN" altLang="en-US" b="1" dirty="0" smtClean="0"/>
              <a:t>左转</a:t>
            </a:r>
            <a:r>
              <a:rPr lang="en-US" altLang="zh-CN" b="1" dirty="0" smtClean="0"/>
              <a:t>/</a:t>
            </a:r>
            <a:r>
              <a:rPr lang="zh-CN" altLang="en-US" b="1" dirty="0" smtClean="0"/>
              <a:t>右转</a:t>
            </a:r>
            <a:r>
              <a:rPr lang="en-US" altLang="zh-CN" b="1" dirty="0" smtClean="0"/>
              <a:t>N</a:t>
            </a:r>
            <a:r>
              <a:rPr lang="zh-CN" altLang="en-US" b="1" dirty="0" smtClean="0"/>
              <a:t>度</a:t>
            </a:r>
            <a:endParaRPr lang="en-US" altLang="zh-CN" b="1" dirty="0" smtClean="0"/>
          </a:p>
          <a:p>
            <a:pPr lvl="1"/>
            <a:r>
              <a:rPr lang="zh-CN" altLang="en-US" b="1" dirty="0" smtClean="0"/>
              <a:t>抬笔</a:t>
            </a:r>
            <a:r>
              <a:rPr lang="en-US" altLang="zh-CN" b="1" dirty="0" smtClean="0"/>
              <a:t>/</a:t>
            </a:r>
            <a:r>
              <a:rPr lang="zh-CN" altLang="en-US" b="1" dirty="0" smtClean="0"/>
              <a:t>落笔</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b="1" dirty="0" smtClean="0"/>
              <a:t>例如：可以通过这样一段命令代码画出一个边长为</a:t>
            </a:r>
            <a:r>
              <a:rPr lang="en-US" altLang="zh-CN" b="1" dirty="0" smtClean="0"/>
              <a:t>100</a:t>
            </a:r>
            <a:r>
              <a:rPr lang="zh-CN" altLang="en-US" b="1" dirty="0" smtClean="0"/>
              <a:t>的正方形</a:t>
            </a:r>
            <a:endParaRPr lang="en-US" altLang="zh-CN" b="1" dirty="0" smtClean="0"/>
          </a:p>
          <a:p>
            <a:pPr lvl="1"/>
            <a:r>
              <a:rPr lang="en-US" altLang="zh-CN" b="1" dirty="0" smtClean="0"/>
              <a:t>Forward 100</a:t>
            </a:r>
          </a:p>
          <a:p>
            <a:pPr lvl="1"/>
            <a:r>
              <a:rPr lang="en-US" altLang="zh-CN" b="1" dirty="0" smtClean="0"/>
              <a:t>Right 90</a:t>
            </a:r>
          </a:p>
          <a:p>
            <a:pPr lvl="1"/>
            <a:r>
              <a:rPr lang="en-US" altLang="zh-CN" b="1" dirty="0" smtClean="0"/>
              <a:t>Forward 100</a:t>
            </a:r>
          </a:p>
          <a:p>
            <a:pPr lvl="1"/>
            <a:r>
              <a:rPr lang="en-US" altLang="zh-CN" b="1" dirty="0" smtClean="0"/>
              <a:t>Right 90</a:t>
            </a:r>
            <a:endParaRPr lang="zh-CN" altLang="en-US" b="1" dirty="0" smtClean="0"/>
          </a:p>
          <a:p>
            <a:pPr lvl="1"/>
            <a:r>
              <a:rPr lang="en-US" altLang="zh-CN" b="1" dirty="0" smtClean="0"/>
              <a:t>Forward 100</a:t>
            </a:r>
          </a:p>
          <a:p>
            <a:pPr lvl="1"/>
            <a:r>
              <a:rPr lang="en-US" altLang="zh-CN" b="1" dirty="0" smtClean="0"/>
              <a:t>Right 90</a:t>
            </a:r>
            <a:endParaRPr lang="zh-CN" altLang="en-US" b="1" dirty="0" smtClean="0"/>
          </a:p>
          <a:p>
            <a:pPr lvl="1"/>
            <a:r>
              <a:rPr lang="en-US" altLang="zh-CN" b="1" dirty="0" smtClean="0"/>
              <a:t>Forward 100</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24</a:t>
            </a:fld>
            <a:endParaRPr lang="zh-CN" altLang="en-US"/>
          </a:p>
        </p:txBody>
      </p:sp>
      <p:pic>
        <p:nvPicPr>
          <p:cNvPr id="63491" name="Picture 3"/>
          <p:cNvPicPr>
            <a:picLocks noChangeAspect="1" noChangeArrowheads="1"/>
          </p:cNvPicPr>
          <p:nvPr/>
        </p:nvPicPr>
        <p:blipFill>
          <a:blip r:embed="rId3" cstate="print"/>
          <a:srcRect/>
          <a:stretch>
            <a:fillRect/>
          </a:stretch>
        </p:blipFill>
        <p:spPr bwMode="auto">
          <a:xfrm>
            <a:off x="4283968" y="1772816"/>
            <a:ext cx="3899144" cy="403244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基本设计思路</a:t>
            </a:r>
            <a:endParaRPr lang="zh-CN" altLang="en-US" dirty="0"/>
          </a:p>
        </p:txBody>
      </p:sp>
      <p:sp>
        <p:nvSpPr>
          <p:cNvPr id="3" name="内容占位符 2"/>
          <p:cNvSpPr>
            <a:spLocks noGrp="1"/>
          </p:cNvSpPr>
          <p:nvPr>
            <p:ph idx="1"/>
          </p:nvPr>
        </p:nvSpPr>
        <p:spPr/>
        <p:txBody>
          <a:bodyPr/>
          <a:lstStyle/>
          <a:p>
            <a:r>
              <a:rPr lang="zh-CN" altLang="en-US" b="1" dirty="0" smtClean="0"/>
              <a:t>我们需要这些类：</a:t>
            </a:r>
            <a:endParaRPr lang="en-US" altLang="zh-CN" b="1" dirty="0" smtClean="0"/>
          </a:p>
          <a:p>
            <a:pPr lvl="1"/>
            <a:r>
              <a:rPr lang="zh-CN" altLang="en-US" b="1" dirty="0" smtClean="0"/>
              <a:t>画布</a:t>
            </a:r>
            <a:r>
              <a:rPr lang="en-US" altLang="zh-CN" b="1" dirty="0" smtClean="0"/>
              <a:t>Canvas</a:t>
            </a:r>
            <a:r>
              <a:rPr lang="zh-CN" altLang="en-US" b="1" dirty="0" smtClean="0"/>
              <a:t>：用来存放和显示画好的图形，并提供基本的画线能力</a:t>
            </a:r>
            <a:r>
              <a:rPr lang="en-US" altLang="zh-CN" b="1" dirty="0" smtClean="0"/>
              <a:t>Line(x1, y1, x2, y2)</a:t>
            </a:r>
            <a:r>
              <a:rPr lang="zh-CN" altLang="en-US" b="1" dirty="0" smtClean="0"/>
              <a:t>供调用</a:t>
            </a:r>
            <a:endParaRPr lang="en-US" altLang="zh-CN" b="1" dirty="0" smtClean="0"/>
          </a:p>
          <a:p>
            <a:pPr lvl="1"/>
            <a:r>
              <a:rPr lang="zh-CN" altLang="en-US" b="1" dirty="0" smtClean="0"/>
              <a:t>绘画命令</a:t>
            </a:r>
            <a:r>
              <a:rPr lang="en-US" altLang="zh-CN" b="1" dirty="0" smtClean="0"/>
              <a:t>Command</a:t>
            </a:r>
          </a:p>
          <a:p>
            <a:pPr lvl="1"/>
            <a:r>
              <a:rPr lang="zh-CN" altLang="en-US" b="1" dirty="0" smtClean="0"/>
              <a:t>上下文</a:t>
            </a:r>
            <a:r>
              <a:rPr lang="en-US" altLang="zh-CN" b="1" dirty="0" smtClean="0"/>
              <a:t>Context</a:t>
            </a:r>
            <a:r>
              <a:rPr lang="zh-CN" altLang="en-US" b="1" dirty="0" smtClean="0"/>
              <a:t>：用来存储当前的绘画状态</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画布</a:t>
            </a:r>
            <a:endParaRPr lang="zh-CN" altLang="en-US" dirty="0"/>
          </a:p>
        </p:txBody>
      </p:sp>
      <p:sp>
        <p:nvSpPr>
          <p:cNvPr id="3" name="内容占位符 2"/>
          <p:cNvSpPr>
            <a:spLocks noGrp="1"/>
          </p:cNvSpPr>
          <p:nvPr>
            <p:ph idx="1"/>
          </p:nvPr>
        </p:nvSpPr>
        <p:spPr/>
        <p:txBody>
          <a:bodyPr/>
          <a:lstStyle/>
          <a:p>
            <a:r>
              <a:rPr lang="zh-CN" altLang="en-US" b="1" dirty="0" smtClean="0"/>
              <a:t>“画布”类</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26</a:t>
            </a:fld>
            <a:endParaRPr lang="zh-CN" altLang="en-US"/>
          </a:p>
        </p:txBody>
      </p:sp>
      <p:sp>
        <p:nvSpPr>
          <p:cNvPr id="5" name="TextBox 4"/>
          <p:cNvSpPr txBox="1"/>
          <p:nvPr/>
        </p:nvSpPr>
        <p:spPr>
          <a:xfrm>
            <a:off x="899592" y="1772816"/>
            <a:ext cx="777686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Canvas {</a:t>
            </a:r>
          </a:p>
          <a:p>
            <a:r>
              <a:rPr lang="en-US" altLang="zh-CN" b="1" dirty="0" smtClean="0"/>
              <a:t>public:</a:t>
            </a:r>
          </a:p>
          <a:p>
            <a:r>
              <a:rPr lang="en-US" altLang="zh-CN" b="1" dirty="0" smtClean="0"/>
              <a:t>    Canvas( ); //create a blank canvas</a:t>
            </a:r>
          </a:p>
          <a:p>
            <a:r>
              <a:rPr lang="en-US" altLang="zh-CN" b="1" dirty="0" smtClean="0"/>
              <a:t>    void show( ); //show the drawn picture </a:t>
            </a:r>
          </a:p>
          <a:p>
            <a:r>
              <a:rPr lang="en-US" altLang="zh-CN" b="1" dirty="0" smtClean="0"/>
              <a:t>    void Line(x1, y1, x2, y2); //draw a line on the canvas</a:t>
            </a:r>
          </a:p>
          <a:p>
            <a:r>
              <a:rPr lang="en-US" altLang="zh-CN" b="1" dirty="0" smtClean="0"/>
              <a:t>};</a:t>
            </a:r>
            <a:endParaRPr lang="en-US" altLang="zh-C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b="1" dirty="0" smtClean="0"/>
              <a:t>“命令”类</a:t>
            </a:r>
            <a:endParaRPr lang="en-US" altLang="zh-CN" b="1" dirty="0" smtClean="0"/>
          </a:p>
          <a:p>
            <a:endParaRPr lang="en-US" altLang="zh-CN" b="1" dirty="0" smtClean="0"/>
          </a:p>
          <a:p>
            <a:endParaRPr lang="en-US" altLang="zh-CN" b="1" dirty="0" smtClean="0"/>
          </a:p>
          <a:p>
            <a:r>
              <a:rPr lang="zh-CN" altLang="en-US" b="1" dirty="0" smtClean="0"/>
              <a:t>命令类是一个抽象类（接口），不同种类的命令对应于这个抽象类的不同子类（实现）</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27</a:t>
            </a:fld>
            <a:endParaRPr lang="zh-CN" altLang="en-US"/>
          </a:p>
        </p:txBody>
      </p:sp>
      <p:sp>
        <p:nvSpPr>
          <p:cNvPr id="5" name="TextBox 4"/>
          <p:cNvSpPr txBox="1"/>
          <p:nvPr/>
        </p:nvSpPr>
        <p:spPr>
          <a:xfrm>
            <a:off x="899592" y="1700808"/>
            <a:ext cx="7776864"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Command {</a:t>
            </a:r>
          </a:p>
          <a:p>
            <a:r>
              <a:rPr lang="en-US" altLang="zh-CN" b="1" dirty="0" smtClean="0"/>
              <a:t>public:</a:t>
            </a:r>
          </a:p>
          <a:p>
            <a:r>
              <a:rPr lang="en-US" altLang="zh-CN" b="1" dirty="0" smtClean="0"/>
              <a:t>    virtual void execute( ) = 0;</a:t>
            </a:r>
          </a:p>
          <a:p>
            <a:r>
              <a:rPr lang="en-US" altLang="zh-CN" b="1" dirty="0" smtClean="0"/>
              <a:t>};</a:t>
            </a:r>
            <a:endParaRPr lang="en-US" altLang="zh-CN" b="1" dirty="0"/>
          </a:p>
        </p:txBody>
      </p:sp>
      <p:sp>
        <p:nvSpPr>
          <p:cNvPr id="6" name="TextBox 5"/>
          <p:cNvSpPr txBox="1"/>
          <p:nvPr/>
        </p:nvSpPr>
        <p:spPr>
          <a:xfrm>
            <a:off x="899592" y="4005064"/>
            <a:ext cx="7776864"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MoveCommand</a:t>
            </a:r>
            <a:r>
              <a:rPr lang="en-US" altLang="zh-CN" b="1" dirty="0" smtClean="0"/>
              <a:t> : Command {</a:t>
            </a:r>
          </a:p>
          <a:p>
            <a:r>
              <a:rPr lang="en-US" altLang="zh-CN" b="1" dirty="0" smtClean="0"/>
              <a:t>public:</a:t>
            </a:r>
          </a:p>
          <a:p>
            <a:r>
              <a:rPr lang="en-US" altLang="zh-CN" b="1" dirty="0" smtClean="0"/>
              <a:t>    </a:t>
            </a:r>
            <a:r>
              <a:rPr lang="en-US" altLang="zh-CN" b="1" dirty="0" err="1" smtClean="0"/>
              <a:t>MoveCommand</a:t>
            </a:r>
            <a:r>
              <a:rPr lang="en-US" altLang="zh-CN" b="1" dirty="0" smtClean="0"/>
              <a:t>(</a:t>
            </a:r>
            <a:r>
              <a:rPr lang="en-US" altLang="zh-CN" b="1" dirty="0" err="1" smtClean="0"/>
              <a:t>int</a:t>
            </a:r>
            <a:r>
              <a:rPr lang="en-US" altLang="zh-CN" b="1" dirty="0" smtClean="0"/>
              <a:t> step, Canvas&amp; canvas, Context&amp; context);</a:t>
            </a:r>
          </a:p>
          <a:p>
            <a:r>
              <a:rPr lang="en-US" altLang="zh-CN" b="1" dirty="0" smtClean="0"/>
              <a:t>    void execute( );</a:t>
            </a:r>
          </a:p>
          <a:p>
            <a:r>
              <a:rPr lang="en-US" altLang="zh-CN" b="1" dirty="0" smtClean="0"/>
              <a:t>};</a:t>
            </a:r>
            <a:endParaRPr lang="en-US" altLang="zh-C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需要的命令类</a:t>
            </a:r>
            <a:endParaRPr lang="zh-CN" altLang="en-US" dirty="0"/>
          </a:p>
        </p:txBody>
      </p:sp>
      <p:sp>
        <p:nvSpPr>
          <p:cNvPr id="3" name="内容占位符 2"/>
          <p:cNvSpPr>
            <a:spLocks noGrp="1"/>
          </p:cNvSpPr>
          <p:nvPr>
            <p:ph idx="1"/>
          </p:nvPr>
        </p:nvSpPr>
        <p:spPr/>
        <p:txBody>
          <a:bodyPr/>
          <a:lstStyle/>
          <a:p>
            <a:r>
              <a:rPr lang="zh-CN" altLang="en-US" b="1" dirty="0" smtClean="0"/>
              <a:t>目前的六个命令，可以简化为三个命令类</a:t>
            </a:r>
            <a:endParaRPr lang="en-US" altLang="zh-CN" b="1" dirty="0" smtClean="0"/>
          </a:p>
          <a:p>
            <a:pPr lvl="1"/>
            <a:r>
              <a:rPr lang="en-US" altLang="zh-CN" b="1" dirty="0" err="1" smtClean="0"/>
              <a:t>MoveCommand</a:t>
            </a:r>
            <a:r>
              <a:rPr lang="zh-CN" altLang="en-US" b="1" dirty="0" smtClean="0"/>
              <a:t>：前进</a:t>
            </a:r>
            <a:r>
              <a:rPr lang="en-US" altLang="zh-CN" b="1" dirty="0" smtClean="0"/>
              <a:t>/</a:t>
            </a:r>
            <a:r>
              <a:rPr lang="zh-CN" altLang="en-US" b="1" dirty="0" smtClean="0"/>
              <a:t>后退，用</a:t>
            </a:r>
            <a:r>
              <a:rPr lang="en-US" altLang="zh-CN" b="1" dirty="0" smtClean="0"/>
              <a:t>step</a:t>
            </a:r>
            <a:r>
              <a:rPr lang="zh-CN" altLang="en-US" b="1" dirty="0" smtClean="0"/>
              <a:t>的正负表示前进或后退</a:t>
            </a:r>
            <a:endParaRPr lang="en-US" altLang="zh-CN" b="1" dirty="0" smtClean="0"/>
          </a:p>
          <a:p>
            <a:pPr lvl="1"/>
            <a:r>
              <a:rPr lang="en-US" altLang="zh-CN" b="1" dirty="0" err="1" smtClean="0"/>
              <a:t>RotateCommand</a:t>
            </a:r>
            <a:r>
              <a:rPr lang="zh-CN" altLang="en-US" b="1" dirty="0" smtClean="0"/>
              <a:t>：左转</a:t>
            </a:r>
            <a:r>
              <a:rPr lang="en-US" altLang="zh-CN" b="1" dirty="0" smtClean="0"/>
              <a:t>/</a:t>
            </a:r>
            <a:r>
              <a:rPr lang="zh-CN" altLang="en-US" b="1" dirty="0" smtClean="0"/>
              <a:t>右转，用</a:t>
            </a:r>
            <a:r>
              <a:rPr lang="en-US" altLang="zh-CN" b="1" dirty="0" smtClean="0"/>
              <a:t>angle</a:t>
            </a:r>
            <a:r>
              <a:rPr lang="zh-CN" altLang="en-US" b="1" dirty="0" smtClean="0"/>
              <a:t>的正负表示左右，右转为正，左转为负，以符合数学上的惯例</a:t>
            </a:r>
            <a:endParaRPr lang="en-US" altLang="zh-CN" b="1" dirty="0" smtClean="0"/>
          </a:p>
          <a:p>
            <a:pPr lvl="1"/>
            <a:r>
              <a:rPr lang="en-US" altLang="zh-CN" b="1" dirty="0" err="1" smtClean="0"/>
              <a:t>PenCommand</a:t>
            </a:r>
            <a:r>
              <a:rPr lang="zh-CN" altLang="en-US" b="1" dirty="0" smtClean="0"/>
              <a:t>：抬笔</a:t>
            </a:r>
            <a:r>
              <a:rPr lang="en-US" altLang="zh-CN" b="1" dirty="0" smtClean="0"/>
              <a:t>/</a:t>
            </a:r>
            <a:r>
              <a:rPr lang="zh-CN" altLang="en-US" b="1" dirty="0" smtClean="0"/>
              <a:t>落笔，用一个</a:t>
            </a:r>
            <a:r>
              <a:rPr lang="en-US" altLang="zh-CN" b="1" dirty="0" smtClean="0"/>
              <a:t>0/1</a:t>
            </a:r>
            <a:r>
              <a:rPr lang="zh-CN" altLang="en-US" b="1" dirty="0" smtClean="0"/>
              <a:t>来表示抬笔</a:t>
            </a:r>
            <a:r>
              <a:rPr lang="en-US" altLang="zh-CN" b="1" dirty="0" smtClean="0"/>
              <a:t>/</a:t>
            </a:r>
            <a:r>
              <a:rPr lang="zh-CN" altLang="en-US" b="1" dirty="0" smtClean="0"/>
              <a:t>落笔，</a:t>
            </a:r>
            <a:r>
              <a:rPr lang="en-US" altLang="zh-CN" b="1" dirty="0" smtClean="0"/>
              <a:t>0</a:t>
            </a:r>
            <a:r>
              <a:rPr lang="zh-CN" altLang="en-US" b="1" dirty="0" smtClean="0"/>
              <a:t>为抬笔，</a:t>
            </a:r>
            <a:r>
              <a:rPr lang="en-US" altLang="zh-CN" b="1" dirty="0" smtClean="0"/>
              <a:t>1</a:t>
            </a:r>
            <a:r>
              <a:rPr lang="zh-CN" altLang="en-US" b="1" dirty="0" smtClean="0"/>
              <a:t>为落笔</a:t>
            </a:r>
            <a:endParaRPr lang="en-US" altLang="zh-CN" b="1" dirty="0" smtClean="0"/>
          </a:p>
          <a:p>
            <a:r>
              <a:rPr lang="zh-CN" altLang="en-US" b="1" dirty="0" smtClean="0"/>
              <a:t>目的在于减少类的数量</a:t>
            </a:r>
            <a:endParaRPr lang="en-US" altLang="zh-CN" b="1" dirty="0" smtClean="0"/>
          </a:p>
          <a:p>
            <a:r>
              <a:rPr lang="zh-CN" altLang="en-US" b="1" dirty="0" smtClean="0"/>
              <a:t>一定注意，不要把不同功能的类生硬地合并</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28</a:t>
            </a:fld>
            <a:endParaRPr lang="zh-CN" altLang="en-US"/>
          </a:p>
        </p:txBody>
      </p:sp>
    </p:spTree>
    <p:extLst>
      <p:ext uri="{BB962C8B-B14F-4D97-AF65-F5344CB8AC3E}">
        <p14:creationId xmlns:p14="http://schemas.microsoft.com/office/powerpoint/2010/main" val="3563835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上下文</a:t>
            </a:r>
            <a:endParaRPr lang="zh-CN" altLang="en-US" dirty="0"/>
          </a:p>
        </p:txBody>
      </p:sp>
      <p:sp>
        <p:nvSpPr>
          <p:cNvPr id="3" name="内容占位符 2"/>
          <p:cNvSpPr>
            <a:spLocks noGrp="1"/>
          </p:cNvSpPr>
          <p:nvPr>
            <p:ph idx="1"/>
          </p:nvPr>
        </p:nvSpPr>
        <p:spPr/>
        <p:txBody>
          <a:bodyPr/>
          <a:lstStyle/>
          <a:p>
            <a:r>
              <a:rPr lang="zh-CN" altLang="en-US" b="1" dirty="0" smtClean="0"/>
              <a:t>上下文类用来存储和维护当前的程序状态：当前坐标、当前朝向、笔是否落下</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29</a:t>
            </a:fld>
            <a:endParaRPr lang="zh-CN" altLang="en-US"/>
          </a:p>
        </p:txBody>
      </p:sp>
      <p:sp>
        <p:nvSpPr>
          <p:cNvPr id="5" name="TextBox 4"/>
          <p:cNvSpPr txBox="1"/>
          <p:nvPr/>
        </p:nvSpPr>
        <p:spPr>
          <a:xfrm>
            <a:off x="899592" y="2204864"/>
            <a:ext cx="7776864"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Context {</a:t>
            </a:r>
          </a:p>
          <a:p>
            <a:r>
              <a:rPr lang="en-US" altLang="zh-CN" b="1" dirty="0" smtClean="0"/>
              <a:t>public:</a:t>
            </a:r>
          </a:p>
          <a:p>
            <a:r>
              <a:rPr lang="en-US" altLang="zh-CN" b="1" dirty="0" smtClean="0"/>
              <a:t>    Context( ) : x(200), y(200), heading(0), </a:t>
            </a:r>
            <a:r>
              <a:rPr lang="en-US" altLang="zh-CN" b="1" dirty="0" err="1" smtClean="0"/>
              <a:t>penDown</a:t>
            </a:r>
            <a:r>
              <a:rPr lang="en-US" altLang="zh-CN" b="1" dirty="0" smtClean="0"/>
              <a:t>(1) { }</a:t>
            </a:r>
          </a:p>
          <a:p>
            <a:r>
              <a:rPr lang="en-US" altLang="zh-CN" b="1" dirty="0" smtClean="0"/>
              <a:t>    </a:t>
            </a:r>
            <a:r>
              <a:rPr lang="en-US" altLang="zh-CN" b="1" dirty="0" err="1" smtClean="0"/>
              <a:t>int</a:t>
            </a:r>
            <a:r>
              <a:rPr lang="en-US" altLang="zh-CN" b="1" dirty="0" smtClean="0"/>
              <a:t> </a:t>
            </a:r>
            <a:r>
              <a:rPr lang="en-US" altLang="zh-CN" b="1" dirty="0" err="1" smtClean="0"/>
              <a:t>isPenDown</a:t>
            </a:r>
            <a:r>
              <a:rPr lang="en-US" altLang="zh-CN" b="1" dirty="0" smtClean="0"/>
              <a:t>( ) {return </a:t>
            </a:r>
            <a:r>
              <a:rPr lang="en-US" altLang="zh-CN" b="1" dirty="0" err="1" smtClean="0"/>
              <a:t>penDown</a:t>
            </a:r>
            <a:r>
              <a:rPr lang="en-US" altLang="zh-CN" b="1" dirty="0" smtClean="0"/>
              <a:t>;}</a:t>
            </a:r>
          </a:p>
          <a:p>
            <a:r>
              <a:rPr lang="en-US" altLang="zh-CN" b="1" dirty="0" smtClean="0"/>
              <a:t>    void </a:t>
            </a:r>
            <a:r>
              <a:rPr lang="en-US" altLang="zh-CN" b="1" dirty="0" err="1" smtClean="0"/>
              <a:t>setPenDown</a:t>
            </a:r>
            <a:r>
              <a:rPr lang="en-US" altLang="zh-CN" b="1" dirty="0" smtClean="0"/>
              <a:t>(</a:t>
            </a:r>
            <a:r>
              <a:rPr lang="en-US" altLang="zh-CN" b="1" dirty="0" err="1" smtClean="0"/>
              <a:t>int</a:t>
            </a:r>
            <a:r>
              <a:rPr lang="en-US" altLang="zh-CN" b="1" dirty="0" smtClean="0"/>
              <a:t> down) {</a:t>
            </a:r>
            <a:r>
              <a:rPr lang="en-US" altLang="zh-CN" b="1" dirty="0" err="1" smtClean="0"/>
              <a:t>penDown</a:t>
            </a:r>
            <a:r>
              <a:rPr lang="en-US" altLang="zh-CN" b="1" dirty="0" smtClean="0"/>
              <a:t> = down;}</a:t>
            </a:r>
          </a:p>
          <a:p>
            <a:r>
              <a:rPr lang="en-US" altLang="zh-CN" b="1" dirty="0" smtClean="0"/>
              <a:t>    </a:t>
            </a:r>
            <a:r>
              <a:rPr lang="en-US" altLang="zh-CN" b="1" dirty="0" err="1" smtClean="0"/>
              <a:t>int</a:t>
            </a:r>
            <a:r>
              <a:rPr lang="en-US" altLang="zh-CN" b="1" dirty="0" smtClean="0"/>
              <a:t> </a:t>
            </a:r>
            <a:r>
              <a:rPr lang="en-US" altLang="zh-CN" b="1" dirty="0" err="1" smtClean="0"/>
              <a:t>getX</a:t>
            </a:r>
            <a:r>
              <a:rPr lang="en-US" altLang="zh-CN" b="1" dirty="0" smtClean="0"/>
              <a:t>( ) { return x; }</a:t>
            </a:r>
          </a:p>
          <a:p>
            <a:r>
              <a:rPr lang="en-US" altLang="zh-CN" b="1" dirty="0" smtClean="0"/>
              <a:t>    </a:t>
            </a:r>
            <a:r>
              <a:rPr lang="en-US" altLang="zh-CN" b="1" dirty="0" err="1" smtClean="0"/>
              <a:t>int</a:t>
            </a:r>
            <a:r>
              <a:rPr lang="en-US" altLang="zh-CN" b="1" dirty="0" smtClean="0"/>
              <a:t> </a:t>
            </a:r>
            <a:r>
              <a:rPr lang="en-US" altLang="zh-CN" b="1" dirty="0" err="1" smtClean="0"/>
              <a:t>getY</a:t>
            </a:r>
            <a:r>
              <a:rPr lang="en-US" altLang="zh-CN" b="1" dirty="0" smtClean="0"/>
              <a:t>( ) { return y; }</a:t>
            </a:r>
          </a:p>
          <a:p>
            <a:r>
              <a:rPr lang="en-US" altLang="zh-CN" b="1" dirty="0" smtClean="0"/>
              <a:t>    void </a:t>
            </a:r>
            <a:r>
              <a:rPr lang="en-US" altLang="zh-CN" b="1" dirty="0" err="1" smtClean="0"/>
              <a:t>setPos</a:t>
            </a:r>
            <a:r>
              <a:rPr lang="en-US" altLang="zh-CN" b="1" dirty="0" smtClean="0"/>
              <a:t>(</a:t>
            </a:r>
            <a:r>
              <a:rPr lang="en-US" altLang="zh-CN" b="1" dirty="0" err="1" smtClean="0"/>
              <a:t>int</a:t>
            </a:r>
            <a:r>
              <a:rPr lang="en-US" altLang="zh-CN" b="1" dirty="0" smtClean="0"/>
              <a:t> xx, </a:t>
            </a:r>
            <a:r>
              <a:rPr lang="en-US" altLang="zh-CN" b="1" dirty="0" err="1" smtClean="0"/>
              <a:t>int</a:t>
            </a:r>
            <a:r>
              <a:rPr lang="en-US" altLang="zh-CN" b="1" dirty="0" smtClean="0"/>
              <a:t> </a:t>
            </a:r>
            <a:r>
              <a:rPr lang="en-US" altLang="zh-CN" b="1" dirty="0" err="1" smtClean="0"/>
              <a:t>yy</a:t>
            </a:r>
            <a:r>
              <a:rPr lang="en-US" altLang="zh-CN" b="1" dirty="0" smtClean="0"/>
              <a:t>) { x = xx; y = </a:t>
            </a:r>
            <a:r>
              <a:rPr lang="en-US" altLang="zh-CN" b="1" dirty="0" err="1" smtClean="0"/>
              <a:t>yy</a:t>
            </a:r>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getHeading</a:t>
            </a:r>
            <a:r>
              <a:rPr lang="en-US" altLang="zh-CN" b="1" dirty="0" smtClean="0"/>
              <a:t>( ) { return heading; }</a:t>
            </a:r>
          </a:p>
          <a:p>
            <a:r>
              <a:rPr lang="en-US" altLang="zh-CN" b="1" dirty="0" smtClean="0"/>
              <a:t>    void </a:t>
            </a:r>
            <a:r>
              <a:rPr lang="en-US" altLang="zh-CN" b="1" dirty="0" err="1" smtClean="0"/>
              <a:t>setHeading</a:t>
            </a:r>
            <a:r>
              <a:rPr lang="en-US" altLang="zh-CN" b="1" dirty="0" smtClean="0"/>
              <a:t>(</a:t>
            </a:r>
            <a:r>
              <a:rPr lang="en-US" altLang="zh-CN" b="1" dirty="0" err="1" smtClean="0"/>
              <a:t>int</a:t>
            </a:r>
            <a:r>
              <a:rPr lang="en-US" altLang="zh-CN" b="1" dirty="0" smtClean="0"/>
              <a:t> head) { heading = head; }</a:t>
            </a:r>
          </a:p>
          <a:p>
            <a:endParaRPr lang="en-US" altLang="zh-CN" b="1" dirty="0" smtClean="0"/>
          </a:p>
          <a:p>
            <a:r>
              <a:rPr lang="en-US" altLang="zh-CN" b="1" dirty="0" smtClean="0"/>
              <a:t>private:</a:t>
            </a:r>
          </a:p>
          <a:p>
            <a:r>
              <a:rPr lang="en-US" altLang="zh-CN" b="1" dirty="0" smtClean="0"/>
              <a:t>    </a:t>
            </a:r>
            <a:r>
              <a:rPr lang="en-US" altLang="zh-CN" b="1" dirty="0" err="1" smtClean="0"/>
              <a:t>int</a:t>
            </a:r>
            <a:r>
              <a:rPr lang="en-US" altLang="zh-CN" b="1" dirty="0" smtClean="0"/>
              <a:t> x, y, heading, </a:t>
            </a:r>
            <a:r>
              <a:rPr lang="en-US" altLang="zh-CN" b="1" dirty="0" err="1" smtClean="0"/>
              <a:t>penDown</a:t>
            </a:r>
            <a:r>
              <a:rPr lang="en-US" altLang="zh-CN" b="1" dirty="0" smtClean="0"/>
              <a:t>;</a:t>
            </a:r>
          </a:p>
          <a:p>
            <a:r>
              <a:rPr lang="en-US" altLang="zh-CN" b="1" dirty="0" smtClean="0"/>
              <a:t>};</a:t>
            </a:r>
            <a:endParaRPr lang="en-US" altLang="zh-C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矩阵填充</a:t>
            </a:r>
            <a:endParaRPr lang="zh-CN" altLang="en-US"/>
          </a:p>
        </p:txBody>
      </p:sp>
      <p:sp>
        <p:nvSpPr>
          <p:cNvPr id="3" name="文本占位符 2"/>
          <p:cNvSpPr>
            <a:spLocks noGrp="1"/>
          </p:cNvSpPr>
          <p:nvPr>
            <p:ph type="body" idx="1"/>
          </p:nvPr>
        </p:nvSpPr>
        <p:spPr/>
        <p:txBody>
          <a:bodyPr/>
          <a:lstStyle/>
          <a:p>
            <a:r>
              <a:rPr lang="zh-CN" altLang="en-US" b="1" dirty="0"/>
              <a:t>使用设计模式的面向对象程序设计实践</a:t>
            </a:r>
            <a:r>
              <a:rPr lang="zh-CN" altLang="en-US" b="1" dirty="0" smtClean="0"/>
              <a:t>之四</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a:t>
            </a:fld>
            <a:endParaRPr lang="zh-CN" altLang="en-US"/>
          </a:p>
        </p:txBody>
      </p:sp>
      <p:pic>
        <p:nvPicPr>
          <p:cNvPr id="6" name="Picture 2"/>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2120" y="1196752"/>
            <a:ext cx="30321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087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命令的产生</a:t>
            </a:r>
            <a:endParaRPr lang="zh-CN" altLang="en-US" dirty="0"/>
          </a:p>
        </p:txBody>
      </p:sp>
      <p:sp>
        <p:nvSpPr>
          <p:cNvPr id="3" name="内容占位符 2"/>
          <p:cNvSpPr>
            <a:spLocks noGrp="1"/>
          </p:cNvSpPr>
          <p:nvPr>
            <p:ph idx="1"/>
          </p:nvPr>
        </p:nvSpPr>
        <p:spPr/>
        <p:txBody>
          <a:bodyPr/>
          <a:lstStyle/>
          <a:p>
            <a:r>
              <a:rPr lang="zh-CN" altLang="en-US" b="1" dirty="0" smtClean="0"/>
              <a:t>命令的产生由一个用户交互模块负责，这个模块读入并解析用户的输入，生成命令</a:t>
            </a:r>
            <a:endParaRPr lang="en-US" altLang="zh-CN" b="1" dirty="0" smtClean="0"/>
          </a:p>
          <a:p>
            <a:endParaRPr lang="en-US" altLang="zh-CN" b="1" dirty="0"/>
          </a:p>
          <a:p>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30</a:t>
            </a:fld>
            <a:endParaRPr lang="zh-CN" altLang="en-US"/>
          </a:p>
        </p:txBody>
      </p:sp>
      <p:sp>
        <p:nvSpPr>
          <p:cNvPr id="5" name="TextBox 4"/>
          <p:cNvSpPr txBox="1"/>
          <p:nvPr/>
        </p:nvSpPr>
        <p:spPr>
          <a:xfrm>
            <a:off x="888279" y="2204864"/>
            <a:ext cx="7776864"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UI {</a:t>
            </a:r>
          </a:p>
          <a:p>
            <a:r>
              <a:rPr lang="en-US" altLang="zh-CN" b="1" dirty="0" smtClean="0"/>
              <a:t>public:</a:t>
            </a:r>
          </a:p>
          <a:p>
            <a:r>
              <a:rPr lang="en-US" altLang="zh-CN" b="1" dirty="0"/>
              <a:t> </a:t>
            </a:r>
            <a:r>
              <a:rPr lang="en-US" altLang="zh-CN" b="1" dirty="0" smtClean="0"/>
              <a:t>   virtual Command&amp; </a:t>
            </a:r>
            <a:r>
              <a:rPr lang="en-US" altLang="zh-CN" b="1" dirty="0" err="1" smtClean="0"/>
              <a:t>getCommand</a:t>
            </a:r>
            <a:r>
              <a:rPr lang="en-US" altLang="zh-CN" b="1" dirty="0" smtClean="0"/>
              <a:t>( ) = 0;</a:t>
            </a:r>
          </a:p>
          <a:p>
            <a:r>
              <a:rPr lang="en-US" altLang="zh-CN" b="1" dirty="0" smtClean="0"/>
              <a:t>};</a:t>
            </a:r>
            <a:endParaRPr lang="en-US" altLang="zh-CN" b="1" dirty="0"/>
          </a:p>
        </p:txBody>
      </p:sp>
    </p:spTree>
    <p:extLst>
      <p:ext uri="{BB962C8B-B14F-4D97-AF65-F5344CB8AC3E}">
        <p14:creationId xmlns:p14="http://schemas.microsoft.com/office/powerpoint/2010/main" val="957641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命令的产生</a:t>
            </a:r>
            <a:endParaRPr lang="zh-CN" altLang="en-US" dirty="0"/>
          </a:p>
        </p:txBody>
      </p:sp>
      <p:sp>
        <p:nvSpPr>
          <p:cNvPr id="3" name="内容占位符 2"/>
          <p:cNvSpPr>
            <a:spLocks noGrp="1"/>
          </p:cNvSpPr>
          <p:nvPr>
            <p:ph idx="1"/>
          </p:nvPr>
        </p:nvSpPr>
        <p:spPr/>
        <p:txBody>
          <a:bodyPr/>
          <a:lstStyle/>
          <a:p>
            <a:r>
              <a:rPr lang="zh-CN" altLang="en-US" b="1" dirty="0" smtClean="0"/>
              <a:t>这个模块可以从文件或控制台（流）读入命令</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31</a:t>
            </a:fld>
            <a:endParaRPr lang="zh-CN" altLang="en-US"/>
          </a:p>
        </p:txBody>
      </p:sp>
      <p:sp>
        <p:nvSpPr>
          <p:cNvPr id="6" name="TextBox 5"/>
          <p:cNvSpPr txBox="1"/>
          <p:nvPr/>
        </p:nvSpPr>
        <p:spPr>
          <a:xfrm>
            <a:off x="908673" y="1772816"/>
            <a:ext cx="7776864"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StreamUI</a:t>
            </a:r>
            <a:r>
              <a:rPr lang="en-US" altLang="zh-CN" b="1" dirty="0" smtClean="0"/>
              <a:t> : public UI {</a:t>
            </a:r>
          </a:p>
          <a:p>
            <a:r>
              <a:rPr lang="en-US" altLang="zh-CN" b="1" dirty="0" smtClean="0"/>
              <a:t>public:</a:t>
            </a:r>
          </a:p>
          <a:p>
            <a:r>
              <a:rPr lang="en-US" altLang="zh-CN" b="1" dirty="0" smtClean="0"/>
              <a:t>    </a:t>
            </a:r>
            <a:r>
              <a:rPr lang="en-US" altLang="zh-CN" b="1" dirty="0" err="1" smtClean="0"/>
              <a:t>StreamUI</a:t>
            </a:r>
            <a:r>
              <a:rPr lang="en-US" altLang="zh-CN" b="1" dirty="0" smtClean="0"/>
              <a:t>(</a:t>
            </a:r>
            <a:r>
              <a:rPr lang="en-US" altLang="zh-CN" b="1" dirty="0" err="1" smtClean="0"/>
              <a:t>istream</a:t>
            </a:r>
            <a:r>
              <a:rPr lang="en-US" altLang="zh-CN" b="1" dirty="0" smtClean="0"/>
              <a:t>&amp; in, Canvas&amp; </a:t>
            </a:r>
            <a:r>
              <a:rPr lang="en-US" altLang="zh-CN" b="1" dirty="0" err="1" smtClean="0"/>
              <a:t>ca</a:t>
            </a:r>
            <a:r>
              <a:rPr lang="en-US" altLang="zh-CN" b="1" dirty="0" smtClean="0"/>
              <a:t>, Context&amp; co)</a:t>
            </a:r>
          </a:p>
          <a:p>
            <a:r>
              <a:rPr lang="en-US" altLang="zh-CN" b="1" dirty="0"/>
              <a:t>	</a:t>
            </a:r>
            <a:r>
              <a:rPr lang="en-US" altLang="zh-CN" b="1" dirty="0" smtClean="0"/>
              <a:t>: input(in), canvas(</a:t>
            </a:r>
            <a:r>
              <a:rPr lang="en-US" altLang="zh-CN" b="1" dirty="0" err="1" smtClean="0"/>
              <a:t>ca</a:t>
            </a:r>
            <a:r>
              <a:rPr lang="en-US" altLang="zh-CN" b="1" dirty="0" smtClean="0"/>
              <a:t>), context(co) { }</a:t>
            </a:r>
          </a:p>
          <a:p>
            <a:r>
              <a:rPr lang="en-US" altLang="zh-CN" b="1" dirty="0"/>
              <a:t> </a:t>
            </a:r>
            <a:r>
              <a:rPr lang="en-US" altLang="zh-CN" b="1" dirty="0" smtClean="0"/>
              <a:t>   Command&amp; </a:t>
            </a:r>
            <a:r>
              <a:rPr lang="en-US" altLang="zh-CN" b="1" dirty="0" err="1" smtClean="0"/>
              <a:t>getCommand</a:t>
            </a:r>
            <a:r>
              <a:rPr lang="en-US" altLang="zh-CN" b="1" dirty="0" smtClean="0"/>
              <a:t>();</a:t>
            </a:r>
          </a:p>
          <a:p>
            <a:endParaRPr lang="en-US" altLang="zh-CN" b="1" dirty="0" smtClean="0"/>
          </a:p>
          <a:p>
            <a:r>
              <a:rPr lang="en-US" altLang="zh-CN" b="1" dirty="0" smtClean="0"/>
              <a:t>private:</a:t>
            </a:r>
          </a:p>
          <a:p>
            <a:r>
              <a:rPr lang="en-US" altLang="zh-CN" b="1" dirty="0" smtClean="0"/>
              <a:t>    </a:t>
            </a:r>
            <a:r>
              <a:rPr lang="en-US" altLang="zh-CN" b="1" dirty="0" err="1" smtClean="0"/>
              <a:t>istream</a:t>
            </a:r>
            <a:r>
              <a:rPr lang="en-US" altLang="zh-CN" b="1" dirty="0" smtClean="0"/>
              <a:t>&amp; input;</a:t>
            </a:r>
          </a:p>
          <a:p>
            <a:r>
              <a:rPr lang="en-US" altLang="zh-CN" b="1" dirty="0"/>
              <a:t> </a:t>
            </a:r>
            <a:r>
              <a:rPr lang="en-US" altLang="zh-CN" b="1" dirty="0" smtClean="0"/>
              <a:t>   Canvas&amp; canvas;</a:t>
            </a:r>
          </a:p>
          <a:p>
            <a:r>
              <a:rPr lang="en-US" altLang="zh-CN" b="1" dirty="0"/>
              <a:t> </a:t>
            </a:r>
            <a:r>
              <a:rPr lang="en-US" altLang="zh-CN" b="1" dirty="0" smtClean="0"/>
              <a:t>   Context&amp; context;</a:t>
            </a:r>
          </a:p>
          <a:p>
            <a:r>
              <a:rPr lang="en-US" altLang="zh-CN" b="1" dirty="0" smtClean="0"/>
              <a:t>};</a:t>
            </a:r>
            <a:endParaRPr lang="en-US" altLang="zh-CN" b="1" dirty="0"/>
          </a:p>
        </p:txBody>
      </p:sp>
    </p:spTree>
    <p:extLst>
      <p:ext uri="{BB962C8B-B14F-4D97-AF65-F5344CB8AC3E}">
        <p14:creationId xmlns:p14="http://schemas.microsoft.com/office/powerpoint/2010/main" val="2247750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命令的解析</a:t>
            </a:r>
            <a:endParaRPr lang="zh-CN" altLang="en-US" dirty="0"/>
          </a:p>
        </p:txBody>
      </p:sp>
      <p:sp>
        <p:nvSpPr>
          <p:cNvPr id="3" name="内容占位符 2"/>
          <p:cNvSpPr>
            <a:spLocks noGrp="1"/>
          </p:cNvSpPr>
          <p:nvPr>
            <p:ph idx="1"/>
          </p:nvPr>
        </p:nvSpPr>
        <p:spPr/>
        <p:txBody>
          <a:bodyPr/>
          <a:lstStyle/>
          <a:p>
            <a:r>
              <a:rPr lang="zh-CN" altLang="en-US" b="1" dirty="0" smtClean="0"/>
              <a:t>由于我们的命令比较简单，所以只要通过对一行字符串的扫描就可以完成命令的解析了</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32</a:t>
            </a:fld>
            <a:endParaRPr lang="zh-CN" altLang="en-US"/>
          </a:p>
        </p:txBody>
      </p:sp>
      <p:sp>
        <p:nvSpPr>
          <p:cNvPr id="5" name="TextBox 4"/>
          <p:cNvSpPr txBox="1"/>
          <p:nvPr/>
        </p:nvSpPr>
        <p:spPr>
          <a:xfrm>
            <a:off x="862933" y="2204864"/>
            <a:ext cx="7776864"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Command&amp; </a:t>
            </a:r>
            <a:r>
              <a:rPr lang="en-US" altLang="zh-CN" b="1" dirty="0" err="1" smtClean="0"/>
              <a:t>StreamUI</a:t>
            </a:r>
            <a:r>
              <a:rPr lang="en-US" altLang="zh-CN" b="1" dirty="0" smtClean="0"/>
              <a:t>::</a:t>
            </a:r>
            <a:r>
              <a:rPr lang="en-US" altLang="zh-CN" b="1" dirty="0" err="1" smtClean="0"/>
              <a:t>getCommand</a:t>
            </a:r>
            <a:r>
              <a:rPr lang="en-US" altLang="zh-CN" b="1" dirty="0" smtClean="0"/>
              <a:t>( ) {</a:t>
            </a:r>
          </a:p>
          <a:p>
            <a:r>
              <a:rPr lang="en-US" altLang="zh-CN" b="1" dirty="0"/>
              <a:t> </a:t>
            </a:r>
            <a:r>
              <a:rPr lang="en-US" altLang="zh-CN" b="1" dirty="0" smtClean="0"/>
              <a:t>   String </a:t>
            </a:r>
            <a:r>
              <a:rPr lang="en-US" altLang="zh-CN" b="1" dirty="0" err="1" smtClean="0"/>
              <a:t>cmd</a:t>
            </a:r>
            <a:r>
              <a:rPr lang="en-US" altLang="zh-CN" b="1" dirty="0" smtClean="0"/>
              <a:t>;</a:t>
            </a:r>
          </a:p>
          <a:p>
            <a:r>
              <a:rPr lang="en-US" altLang="zh-CN" b="1" dirty="0"/>
              <a:t> </a:t>
            </a:r>
            <a:r>
              <a:rPr lang="en-US" altLang="zh-CN" b="1" dirty="0" smtClean="0"/>
              <a:t>   input &gt;&gt; </a:t>
            </a:r>
            <a:r>
              <a:rPr lang="en-US" altLang="zh-CN" b="1" dirty="0" err="1" smtClean="0"/>
              <a:t>cmd</a:t>
            </a:r>
            <a:r>
              <a:rPr lang="en-US" altLang="zh-CN" b="1" dirty="0" smtClean="0"/>
              <a:t>;</a:t>
            </a:r>
          </a:p>
          <a:p>
            <a:r>
              <a:rPr lang="en-US" altLang="zh-CN" b="1" dirty="0"/>
              <a:t> </a:t>
            </a:r>
            <a:r>
              <a:rPr lang="en-US" altLang="zh-CN" b="1" dirty="0" smtClean="0"/>
              <a:t>   if (</a:t>
            </a:r>
            <a:r>
              <a:rPr lang="en-US" altLang="zh-CN" b="1" dirty="0" err="1" smtClean="0"/>
              <a:t>cmd</a:t>
            </a:r>
            <a:r>
              <a:rPr lang="en-US" altLang="zh-CN" b="1" dirty="0" smtClean="0"/>
              <a:t> == “forward”) {</a:t>
            </a:r>
          </a:p>
          <a:p>
            <a:r>
              <a:rPr lang="en-US" altLang="zh-CN" b="1" dirty="0" smtClean="0"/>
              <a:t>        </a:t>
            </a:r>
            <a:r>
              <a:rPr lang="en-US" altLang="zh-CN" b="1" dirty="0" err="1" smtClean="0"/>
              <a:t>int</a:t>
            </a:r>
            <a:r>
              <a:rPr lang="en-US" altLang="zh-CN" b="1" dirty="0" smtClean="0"/>
              <a:t> step;</a:t>
            </a:r>
          </a:p>
          <a:p>
            <a:r>
              <a:rPr lang="en-US" altLang="zh-CN" b="1" dirty="0"/>
              <a:t> </a:t>
            </a:r>
            <a:r>
              <a:rPr lang="en-US" altLang="zh-CN" b="1" dirty="0" smtClean="0"/>
              <a:t>       input &gt;&gt; step;</a:t>
            </a:r>
          </a:p>
          <a:p>
            <a:r>
              <a:rPr lang="en-US" altLang="zh-CN" b="1" dirty="0" smtClean="0"/>
              <a:t>        </a:t>
            </a:r>
            <a:r>
              <a:rPr lang="en-US" altLang="zh-CN" b="1" dirty="0" err="1">
                <a:solidFill>
                  <a:srgbClr val="C00000"/>
                </a:solidFill>
              </a:rPr>
              <a:t>MoveCommand</a:t>
            </a:r>
            <a:r>
              <a:rPr lang="en-US" altLang="zh-CN" b="1" dirty="0">
                <a:solidFill>
                  <a:srgbClr val="C00000"/>
                </a:solidFill>
              </a:rPr>
              <a:t> </a:t>
            </a:r>
            <a:r>
              <a:rPr lang="en-US" altLang="zh-CN" b="1" dirty="0" smtClean="0">
                <a:solidFill>
                  <a:srgbClr val="C00000"/>
                </a:solidFill>
              </a:rPr>
              <a:t>forward(step, canvas, context);</a:t>
            </a:r>
          </a:p>
          <a:p>
            <a:r>
              <a:rPr lang="en-US" altLang="zh-CN" b="1" dirty="0"/>
              <a:t> </a:t>
            </a:r>
            <a:r>
              <a:rPr lang="en-US" altLang="zh-CN" b="1" dirty="0" smtClean="0"/>
              <a:t>       return forward;</a:t>
            </a:r>
          </a:p>
          <a:p>
            <a:r>
              <a:rPr lang="en-US" altLang="zh-CN" b="1" dirty="0"/>
              <a:t> </a:t>
            </a:r>
            <a:r>
              <a:rPr lang="en-US" altLang="zh-CN" b="1" dirty="0" smtClean="0"/>
              <a:t>   } else if (</a:t>
            </a:r>
            <a:r>
              <a:rPr lang="en-US" altLang="zh-CN" b="1" dirty="0" err="1" smtClean="0"/>
              <a:t>cmd</a:t>
            </a:r>
            <a:r>
              <a:rPr lang="en-US" altLang="zh-CN" b="1" dirty="0" smtClean="0"/>
              <a:t> == “</a:t>
            </a:r>
            <a:r>
              <a:rPr lang="en-US" altLang="zh-CN" b="1" dirty="0" err="1" smtClean="0"/>
              <a:t>penup</a:t>
            </a:r>
            <a:r>
              <a:rPr lang="en-US" altLang="zh-CN" b="1" dirty="0" smtClean="0"/>
              <a:t>”) {</a:t>
            </a:r>
          </a:p>
          <a:p>
            <a:r>
              <a:rPr lang="en-US" altLang="zh-CN" b="1" dirty="0"/>
              <a:t> </a:t>
            </a:r>
            <a:r>
              <a:rPr lang="en-US" altLang="zh-CN" b="1" dirty="0" smtClean="0"/>
              <a:t>       </a:t>
            </a:r>
            <a:r>
              <a:rPr lang="en-US" altLang="zh-CN" b="1" dirty="0" err="1" smtClean="0">
                <a:solidFill>
                  <a:srgbClr val="C00000"/>
                </a:solidFill>
              </a:rPr>
              <a:t>PenCommand</a:t>
            </a:r>
            <a:r>
              <a:rPr lang="en-US" altLang="zh-CN" b="1" dirty="0" smtClean="0">
                <a:solidFill>
                  <a:srgbClr val="C00000"/>
                </a:solidFill>
              </a:rPr>
              <a:t> </a:t>
            </a:r>
            <a:r>
              <a:rPr lang="en-US" altLang="zh-CN" b="1" dirty="0" err="1" smtClean="0">
                <a:solidFill>
                  <a:srgbClr val="C00000"/>
                </a:solidFill>
              </a:rPr>
              <a:t>penup</a:t>
            </a:r>
            <a:r>
              <a:rPr lang="en-US" altLang="zh-CN" b="1" dirty="0" smtClean="0">
                <a:solidFill>
                  <a:srgbClr val="C00000"/>
                </a:solidFill>
              </a:rPr>
              <a:t>(0, canvas</a:t>
            </a:r>
            <a:r>
              <a:rPr lang="en-US" altLang="zh-CN" b="1" dirty="0">
                <a:solidFill>
                  <a:srgbClr val="C00000"/>
                </a:solidFill>
              </a:rPr>
              <a:t>, context</a:t>
            </a:r>
            <a:r>
              <a:rPr lang="en-US" altLang="zh-CN" b="1" dirty="0" smtClean="0">
                <a:solidFill>
                  <a:srgbClr val="C00000"/>
                </a:solidFill>
              </a:rPr>
              <a:t>);</a:t>
            </a:r>
          </a:p>
          <a:p>
            <a:r>
              <a:rPr lang="en-US" altLang="zh-CN" b="1" dirty="0"/>
              <a:t> </a:t>
            </a:r>
            <a:r>
              <a:rPr lang="en-US" altLang="zh-CN" b="1" dirty="0" smtClean="0"/>
              <a:t>       return </a:t>
            </a:r>
            <a:r>
              <a:rPr lang="en-US" altLang="zh-CN" b="1" dirty="0" err="1" smtClean="0"/>
              <a:t>penup</a:t>
            </a:r>
            <a:r>
              <a:rPr lang="en-US" altLang="zh-CN" b="1" dirty="0" smtClean="0"/>
              <a:t>;</a:t>
            </a:r>
          </a:p>
          <a:p>
            <a:r>
              <a:rPr lang="en-US" altLang="zh-CN" b="1" dirty="0"/>
              <a:t> </a:t>
            </a:r>
            <a:r>
              <a:rPr lang="en-US" altLang="zh-CN" b="1" dirty="0" smtClean="0"/>
              <a:t>   } else if (</a:t>
            </a:r>
            <a:r>
              <a:rPr lang="en-US" altLang="zh-CN" b="1" dirty="0" err="1" smtClean="0"/>
              <a:t>cmd</a:t>
            </a:r>
            <a:r>
              <a:rPr lang="en-US" altLang="zh-CN" b="1" dirty="0" smtClean="0"/>
              <a:t> == “</a:t>
            </a:r>
            <a:r>
              <a:rPr lang="en-US" altLang="zh-CN" b="1" dirty="0" err="1" smtClean="0"/>
              <a:t>pendown</a:t>
            </a:r>
            <a:r>
              <a:rPr lang="en-US" altLang="zh-CN" b="1" dirty="0" smtClean="0"/>
              <a:t>”) {</a:t>
            </a:r>
          </a:p>
          <a:p>
            <a:endParaRPr lang="en-US" altLang="zh-CN" b="1" dirty="0"/>
          </a:p>
          <a:p>
            <a:r>
              <a:rPr lang="en-US" altLang="zh-CN" b="1" dirty="0" smtClean="0"/>
              <a:t>//to be continued</a:t>
            </a:r>
          </a:p>
        </p:txBody>
      </p:sp>
    </p:spTree>
    <p:extLst>
      <p:ext uri="{BB962C8B-B14F-4D97-AF65-F5344CB8AC3E}">
        <p14:creationId xmlns:p14="http://schemas.microsoft.com/office/powerpoint/2010/main" val="347112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命令的解析</a:t>
            </a:r>
            <a:endParaRPr lang="zh-CN" altLang="en-US" dirty="0"/>
          </a:p>
        </p:txBody>
      </p:sp>
      <p:sp>
        <p:nvSpPr>
          <p:cNvPr id="3" name="内容占位符 2"/>
          <p:cNvSpPr>
            <a:spLocks noGrp="1"/>
          </p:cNvSpPr>
          <p:nvPr>
            <p:ph idx="1"/>
          </p:nvPr>
        </p:nvSpPr>
        <p:spPr/>
        <p:txBody>
          <a:bodyPr/>
          <a:lstStyle/>
          <a:p>
            <a:r>
              <a:rPr lang="zh-CN" altLang="en-US" b="1" dirty="0" smtClean="0"/>
              <a:t>由于不同的命令共享</a:t>
            </a:r>
            <a:r>
              <a:rPr lang="en-US" altLang="zh-CN" b="1" dirty="0" smtClean="0"/>
              <a:t>Command</a:t>
            </a:r>
            <a:r>
              <a:rPr lang="zh-CN" altLang="en-US" b="1" dirty="0" smtClean="0"/>
              <a:t>类，所以在</a:t>
            </a:r>
            <a:r>
              <a:rPr lang="en-US" altLang="zh-CN" b="1" dirty="0" smtClean="0"/>
              <a:t>Command</a:t>
            </a:r>
            <a:r>
              <a:rPr lang="zh-CN" altLang="en-US" b="1" dirty="0" smtClean="0"/>
              <a:t>对象的产生上有些技巧</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33</a:t>
            </a:fld>
            <a:endParaRPr lang="zh-CN" altLang="en-US"/>
          </a:p>
        </p:txBody>
      </p:sp>
      <p:sp>
        <p:nvSpPr>
          <p:cNvPr id="5" name="TextBox 4"/>
          <p:cNvSpPr txBox="1"/>
          <p:nvPr/>
        </p:nvSpPr>
        <p:spPr>
          <a:xfrm>
            <a:off x="862933" y="2204864"/>
            <a:ext cx="7776864"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//continued, with a line duplicated.</a:t>
            </a:r>
          </a:p>
          <a:p>
            <a:r>
              <a:rPr lang="en-US" altLang="zh-CN" b="1" dirty="0" smtClean="0"/>
              <a:t>    </a:t>
            </a:r>
            <a:r>
              <a:rPr lang="en-US" altLang="zh-CN" b="1" dirty="0"/>
              <a:t>} else if (</a:t>
            </a:r>
            <a:r>
              <a:rPr lang="en-US" altLang="zh-CN" b="1" dirty="0" err="1"/>
              <a:t>cmd</a:t>
            </a:r>
            <a:r>
              <a:rPr lang="en-US" altLang="zh-CN" b="1" dirty="0"/>
              <a:t> == “</a:t>
            </a:r>
            <a:r>
              <a:rPr lang="en-US" altLang="zh-CN" b="1" dirty="0" err="1"/>
              <a:t>pendown</a:t>
            </a:r>
            <a:r>
              <a:rPr lang="en-US" altLang="zh-CN" b="1" dirty="0"/>
              <a:t>”) </a:t>
            </a:r>
            <a:r>
              <a:rPr lang="en-US" altLang="zh-CN" b="1" dirty="0" smtClean="0"/>
              <a:t>{</a:t>
            </a:r>
          </a:p>
          <a:p>
            <a:r>
              <a:rPr lang="en-US" altLang="zh-CN" b="1" dirty="0" smtClean="0">
                <a:solidFill>
                  <a:srgbClr val="C00000"/>
                </a:solidFill>
              </a:rPr>
              <a:t>        </a:t>
            </a:r>
            <a:r>
              <a:rPr lang="en-US" altLang="zh-CN" b="1" dirty="0" err="1" smtClean="0">
                <a:solidFill>
                  <a:srgbClr val="C00000"/>
                </a:solidFill>
              </a:rPr>
              <a:t>PenCommand</a:t>
            </a:r>
            <a:r>
              <a:rPr lang="en-US" altLang="zh-CN" b="1" dirty="0" smtClean="0">
                <a:solidFill>
                  <a:srgbClr val="C00000"/>
                </a:solidFill>
              </a:rPr>
              <a:t> </a:t>
            </a:r>
            <a:r>
              <a:rPr lang="en-US" altLang="zh-CN" b="1" dirty="0" err="1" smtClean="0">
                <a:solidFill>
                  <a:srgbClr val="C00000"/>
                </a:solidFill>
              </a:rPr>
              <a:t>pendown</a:t>
            </a:r>
            <a:r>
              <a:rPr lang="en-US" altLang="zh-CN" b="1" dirty="0" smtClean="0">
                <a:solidFill>
                  <a:srgbClr val="C00000"/>
                </a:solidFill>
              </a:rPr>
              <a:t>(1, canvas</a:t>
            </a:r>
            <a:r>
              <a:rPr lang="en-US" altLang="zh-CN" b="1" dirty="0">
                <a:solidFill>
                  <a:srgbClr val="C00000"/>
                </a:solidFill>
              </a:rPr>
              <a:t>, context</a:t>
            </a:r>
            <a:r>
              <a:rPr lang="en-US" altLang="zh-CN" b="1" dirty="0" smtClean="0">
                <a:solidFill>
                  <a:srgbClr val="C00000"/>
                </a:solidFill>
              </a:rPr>
              <a:t>);</a:t>
            </a:r>
          </a:p>
          <a:p>
            <a:r>
              <a:rPr lang="en-US" altLang="zh-CN" b="1" dirty="0"/>
              <a:t> </a:t>
            </a:r>
            <a:r>
              <a:rPr lang="en-US" altLang="zh-CN" b="1" dirty="0" smtClean="0"/>
              <a:t>       return </a:t>
            </a:r>
            <a:r>
              <a:rPr lang="en-US" altLang="zh-CN" b="1" dirty="0" err="1" smtClean="0"/>
              <a:t>pendown</a:t>
            </a:r>
            <a:r>
              <a:rPr lang="en-US" altLang="zh-CN" b="1" dirty="0" smtClean="0"/>
              <a:t>;</a:t>
            </a:r>
          </a:p>
          <a:p>
            <a:r>
              <a:rPr lang="en-US" altLang="zh-CN" b="1" dirty="0"/>
              <a:t> </a:t>
            </a:r>
            <a:r>
              <a:rPr lang="en-US" altLang="zh-CN" b="1" dirty="0" smtClean="0"/>
              <a:t>   } else if (</a:t>
            </a:r>
            <a:r>
              <a:rPr lang="en-US" altLang="zh-CN" b="1" dirty="0" err="1" smtClean="0"/>
              <a:t>cmd</a:t>
            </a:r>
            <a:r>
              <a:rPr lang="en-US" altLang="zh-CN" b="1" dirty="0" smtClean="0"/>
              <a:t> == “back”) {</a:t>
            </a:r>
          </a:p>
          <a:p>
            <a:r>
              <a:rPr lang="en-US" altLang="zh-CN" b="1" dirty="0" smtClean="0"/>
              <a:t>        </a:t>
            </a:r>
            <a:r>
              <a:rPr lang="en-US" altLang="zh-CN" b="1" dirty="0" err="1"/>
              <a:t>int</a:t>
            </a:r>
            <a:r>
              <a:rPr lang="en-US" altLang="zh-CN" b="1" dirty="0"/>
              <a:t> step;</a:t>
            </a:r>
          </a:p>
          <a:p>
            <a:r>
              <a:rPr lang="en-US" altLang="zh-CN" b="1" dirty="0"/>
              <a:t>        input &gt;&gt; step;</a:t>
            </a:r>
          </a:p>
          <a:p>
            <a:r>
              <a:rPr lang="en-US" altLang="zh-CN" b="1" dirty="0">
                <a:solidFill>
                  <a:srgbClr val="C00000"/>
                </a:solidFill>
              </a:rPr>
              <a:t>        </a:t>
            </a:r>
            <a:r>
              <a:rPr lang="en-US" altLang="zh-CN" b="1" dirty="0" err="1">
                <a:solidFill>
                  <a:srgbClr val="C00000"/>
                </a:solidFill>
              </a:rPr>
              <a:t>MoveCommand</a:t>
            </a:r>
            <a:r>
              <a:rPr lang="en-US" altLang="zh-CN" b="1" dirty="0">
                <a:solidFill>
                  <a:srgbClr val="C00000"/>
                </a:solidFill>
              </a:rPr>
              <a:t> </a:t>
            </a:r>
            <a:r>
              <a:rPr lang="en-US" altLang="zh-CN" b="1" dirty="0" smtClean="0">
                <a:solidFill>
                  <a:srgbClr val="C00000"/>
                </a:solidFill>
              </a:rPr>
              <a:t>back(-step</a:t>
            </a:r>
            <a:r>
              <a:rPr lang="en-US" altLang="zh-CN" b="1" dirty="0">
                <a:solidFill>
                  <a:srgbClr val="C00000"/>
                </a:solidFill>
              </a:rPr>
              <a:t>, canvas, context);</a:t>
            </a:r>
          </a:p>
          <a:p>
            <a:r>
              <a:rPr lang="en-US" altLang="zh-CN" b="1" dirty="0"/>
              <a:t>        return </a:t>
            </a:r>
            <a:r>
              <a:rPr lang="en-US" altLang="zh-CN" b="1" dirty="0" smtClean="0"/>
              <a:t>back;</a:t>
            </a:r>
          </a:p>
          <a:p>
            <a:r>
              <a:rPr lang="en-US" altLang="zh-CN" b="1" dirty="0"/>
              <a:t> </a:t>
            </a:r>
            <a:r>
              <a:rPr lang="en-US" altLang="zh-CN" b="1" dirty="0" smtClean="0"/>
              <a:t>   } else ……  </a:t>
            </a:r>
          </a:p>
          <a:p>
            <a:r>
              <a:rPr lang="en-US" altLang="zh-CN" b="1" dirty="0" smtClean="0"/>
              <a:t>}</a:t>
            </a:r>
          </a:p>
        </p:txBody>
      </p:sp>
    </p:spTree>
    <p:extLst>
      <p:ext uri="{BB962C8B-B14F-4D97-AF65-F5344CB8AC3E}">
        <p14:creationId xmlns:p14="http://schemas.microsoft.com/office/powerpoint/2010/main" val="3650422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执行命令</a:t>
            </a:r>
            <a:endParaRPr lang="zh-CN" altLang="en-US" dirty="0"/>
          </a:p>
        </p:txBody>
      </p:sp>
      <p:sp>
        <p:nvSpPr>
          <p:cNvPr id="3" name="内容占位符 2"/>
          <p:cNvSpPr>
            <a:spLocks noGrp="1"/>
          </p:cNvSpPr>
          <p:nvPr>
            <p:ph idx="1"/>
          </p:nvPr>
        </p:nvSpPr>
        <p:spPr/>
        <p:txBody>
          <a:bodyPr/>
          <a:lstStyle/>
          <a:p>
            <a:r>
              <a:rPr lang="zh-CN" altLang="en-US" b="1" dirty="0" smtClean="0"/>
              <a:t>命令的执行由具体的命令类实现</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34</a:t>
            </a:fld>
            <a:endParaRPr lang="zh-CN" altLang="en-US"/>
          </a:p>
        </p:txBody>
      </p:sp>
      <p:sp>
        <p:nvSpPr>
          <p:cNvPr id="5" name="TextBox 4"/>
          <p:cNvSpPr txBox="1"/>
          <p:nvPr/>
        </p:nvSpPr>
        <p:spPr>
          <a:xfrm>
            <a:off x="683568" y="1628800"/>
            <a:ext cx="8022651"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a:t>
            </a:r>
            <a:r>
              <a:rPr lang="en-US" altLang="zh-CN" b="1" dirty="0" err="1"/>
              <a:t>MoveCommand</a:t>
            </a:r>
            <a:r>
              <a:rPr lang="en-US" altLang="zh-CN" b="1" dirty="0"/>
              <a:t> : public Command {</a:t>
            </a:r>
          </a:p>
          <a:p>
            <a:r>
              <a:rPr lang="en-US" altLang="zh-CN" b="1" dirty="0"/>
              <a:t>public:</a:t>
            </a:r>
          </a:p>
          <a:p>
            <a:r>
              <a:rPr lang="en-US" altLang="zh-CN" b="1" dirty="0"/>
              <a:t>    </a:t>
            </a:r>
            <a:r>
              <a:rPr lang="en-US" altLang="zh-CN" b="1" dirty="0" err="1"/>
              <a:t>MoveCommand</a:t>
            </a:r>
            <a:r>
              <a:rPr lang="en-US" altLang="zh-CN" b="1" dirty="0"/>
              <a:t>(</a:t>
            </a:r>
            <a:r>
              <a:rPr lang="en-US" altLang="zh-CN" b="1" dirty="0" err="1"/>
              <a:t>int</a:t>
            </a:r>
            <a:r>
              <a:rPr lang="en-US" altLang="zh-CN" b="1" dirty="0"/>
              <a:t> </a:t>
            </a:r>
            <a:r>
              <a:rPr lang="en-US" altLang="zh-CN" b="1" dirty="0" err="1"/>
              <a:t>st</a:t>
            </a:r>
            <a:r>
              <a:rPr lang="en-US" altLang="zh-CN" b="1" dirty="0"/>
              <a:t>, Canvas&amp; </a:t>
            </a:r>
            <a:r>
              <a:rPr lang="en-US" altLang="zh-CN" b="1" dirty="0" err="1"/>
              <a:t>ca</a:t>
            </a:r>
            <a:r>
              <a:rPr lang="en-US" altLang="zh-CN" b="1" dirty="0"/>
              <a:t>, Context&amp; co) : </a:t>
            </a:r>
          </a:p>
          <a:p>
            <a:r>
              <a:rPr lang="en-US" altLang="zh-CN" b="1" dirty="0"/>
              <a:t>	step(</a:t>
            </a:r>
            <a:r>
              <a:rPr lang="en-US" altLang="zh-CN" b="1" dirty="0" err="1"/>
              <a:t>st</a:t>
            </a:r>
            <a:r>
              <a:rPr lang="en-US" altLang="zh-CN" b="1" dirty="0"/>
              <a:t>), canvas(</a:t>
            </a:r>
            <a:r>
              <a:rPr lang="en-US" altLang="zh-CN" b="1" dirty="0" err="1"/>
              <a:t>ca</a:t>
            </a:r>
            <a:r>
              <a:rPr lang="en-US" altLang="zh-CN" b="1" dirty="0"/>
              <a:t>), context(co) { }</a:t>
            </a:r>
          </a:p>
          <a:p>
            <a:r>
              <a:rPr lang="en-US" altLang="zh-CN" b="1" dirty="0"/>
              <a:t>    void execute( ); //implement it here…</a:t>
            </a:r>
          </a:p>
          <a:p>
            <a:r>
              <a:rPr lang="en-US" altLang="zh-CN" b="1" dirty="0"/>
              <a:t>private:</a:t>
            </a:r>
          </a:p>
          <a:p>
            <a:r>
              <a:rPr lang="en-US" altLang="zh-CN" b="1" dirty="0"/>
              <a:t>    </a:t>
            </a:r>
            <a:r>
              <a:rPr lang="en-US" altLang="zh-CN" b="1" dirty="0" err="1"/>
              <a:t>int</a:t>
            </a:r>
            <a:r>
              <a:rPr lang="en-US" altLang="zh-CN" b="1" dirty="0"/>
              <a:t> step;</a:t>
            </a:r>
          </a:p>
          <a:p>
            <a:r>
              <a:rPr lang="en-US" altLang="zh-CN" b="1" dirty="0"/>
              <a:t>    Canvas&amp; canvas;</a:t>
            </a:r>
          </a:p>
          <a:p>
            <a:r>
              <a:rPr lang="en-US" altLang="zh-CN" b="1" dirty="0"/>
              <a:t>    Context&amp; context;</a:t>
            </a:r>
          </a:p>
          <a:p>
            <a:r>
              <a:rPr lang="en-US" altLang="zh-CN" b="1" dirty="0" smtClean="0"/>
              <a:t>};</a:t>
            </a:r>
          </a:p>
          <a:p>
            <a:r>
              <a:rPr lang="en-US" altLang="zh-CN" b="1" dirty="0" smtClean="0"/>
              <a:t>class </a:t>
            </a:r>
            <a:r>
              <a:rPr lang="en-US" altLang="zh-CN" b="1" dirty="0" err="1" smtClean="0"/>
              <a:t>PenCommand</a:t>
            </a:r>
            <a:r>
              <a:rPr lang="en-US" altLang="zh-CN" b="1" dirty="0" smtClean="0"/>
              <a:t> </a:t>
            </a:r>
            <a:r>
              <a:rPr lang="en-US" altLang="zh-CN" b="1" dirty="0"/>
              <a:t>: public Command {</a:t>
            </a:r>
          </a:p>
          <a:p>
            <a:r>
              <a:rPr lang="en-US" altLang="zh-CN" b="1" dirty="0"/>
              <a:t>public:</a:t>
            </a:r>
          </a:p>
          <a:p>
            <a:r>
              <a:rPr lang="en-US" altLang="zh-CN" b="1" dirty="0"/>
              <a:t>    </a:t>
            </a:r>
            <a:r>
              <a:rPr lang="en-US" altLang="zh-CN" b="1" dirty="0" err="1" smtClean="0"/>
              <a:t>PenCommand</a:t>
            </a:r>
            <a:r>
              <a:rPr lang="en-US" altLang="zh-CN" b="1" dirty="0" smtClean="0"/>
              <a:t>(</a:t>
            </a:r>
            <a:r>
              <a:rPr lang="en-US" altLang="zh-CN" b="1" dirty="0" err="1" smtClean="0"/>
              <a:t>int</a:t>
            </a:r>
            <a:r>
              <a:rPr lang="en-US" altLang="zh-CN" b="1" dirty="0" smtClean="0"/>
              <a:t> down, Context</a:t>
            </a:r>
            <a:r>
              <a:rPr lang="en-US" altLang="zh-CN" b="1" dirty="0"/>
              <a:t>&amp; co) : </a:t>
            </a:r>
            <a:r>
              <a:rPr lang="en-US" altLang="zh-CN" b="1" dirty="0" err="1" smtClean="0"/>
              <a:t>isDown</a:t>
            </a:r>
            <a:r>
              <a:rPr lang="en-US" altLang="zh-CN" b="1" dirty="0" smtClean="0"/>
              <a:t>(down), </a:t>
            </a:r>
            <a:r>
              <a:rPr lang="en-US" altLang="zh-CN" b="1" dirty="0"/>
              <a:t>context(co) { }</a:t>
            </a:r>
          </a:p>
          <a:p>
            <a:r>
              <a:rPr lang="en-US" altLang="zh-CN" b="1" dirty="0"/>
              <a:t>    void execute( ); //implement it here…</a:t>
            </a:r>
          </a:p>
          <a:p>
            <a:r>
              <a:rPr lang="en-US" altLang="zh-CN" b="1" dirty="0"/>
              <a:t>private:</a:t>
            </a:r>
          </a:p>
          <a:p>
            <a:r>
              <a:rPr lang="en-US" altLang="zh-CN" b="1" dirty="0"/>
              <a:t>    </a:t>
            </a:r>
            <a:r>
              <a:rPr lang="en-US" altLang="zh-CN" b="1" dirty="0" err="1"/>
              <a:t>int</a:t>
            </a:r>
            <a:r>
              <a:rPr lang="en-US" altLang="zh-CN" b="1" dirty="0"/>
              <a:t> </a:t>
            </a:r>
            <a:r>
              <a:rPr lang="en-US" altLang="zh-CN" b="1" dirty="0" err="1" smtClean="0"/>
              <a:t>isDown</a:t>
            </a:r>
            <a:r>
              <a:rPr lang="en-US" altLang="zh-CN" b="1" dirty="0" smtClean="0"/>
              <a:t>;</a:t>
            </a:r>
            <a:endParaRPr lang="en-US" altLang="zh-CN" b="1" dirty="0"/>
          </a:p>
          <a:p>
            <a:r>
              <a:rPr lang="en-US" altLang="zh-CN" b="1" dirty="0" smtClean="0"/>
              <a:t>    Context</a:t>
            </a:r>
            <a:r>
              <a:rPr lang="en-US" altLang="zh-CN" b="1" dirty="0"/>
              <a:t>&amp; context;</a:t>
            </a:r>
          </a:p>
          <a:p>
            <a:r>
              <a:rPr lang="en-US" altLang="zh-CN" b="1" dirty="0" smtClean="0"/>
              <a:t>};</a:t>
            </a:r>
            <a:endParaRPr lang="en-US" altLang="zh-CN" b="1" dirty="0"/>
          </a:p>
        </p:txBody>
      </p:sp>
    </p:spTree>
    <p:extLst>
      <p:ext uri="{BB962C8B-B14F-4D97-AF65-F5344CB8AC3E}">
        <p14:creationId xmlns:p14="http://schemas.microsoft.com/office/powerpoint/2010/main" val="97741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执行命令的过程</a:t>
            </a:r>
            <a:endParaRPr lang="zh-CN" altLang="en-US" dirty="0"/>
          </a:p>
        </p:txBody>
      </p:sp>
      <p:sp>
        <p:nvSpPr>
          <p:cNvPr id="3" name="内容占位符 2"/>
          <p:cNvSpPr>
            <a:spLocks noGrp="1"/>
          </p:cNvSpPr>
          <p:nvPr>
            <p:ph idx="1"/>
          </p:nvPr>
        </p:nvSpPr>
        <p:spPr/>
        <p:txBody>
          <a:bodyPr/>
          <a:lstStyle/>
          <a:p>
            <a:r>
              <a:rPr lang="zh-CN" altLang="en-US" b="1" dirty="0" smtClean="0"/>
              <a:t>命令的执行过程</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35</a:t>
            </a:fld>
            <a:endParaRPr lang="zh-CN" altLang="en-US"/>
          </a:p>
        </p:txBody>
      </p:sp>
      <p:sp>
        <p:nvSpPr>
          <p:cNvPr id="5" name="TextBox 4"/>
          <p:cNvSpPr txBox="1"/>
          <p:nvPr/>
        </p:nvSpPr>
        <p:spPr>
          <a:xfrm>
            <a:off x="869829" y="1700808"/>
            <a:ext cx="7776864"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a:t>
            </a:r>
            <a:r>
              <a:rPr lang="en-US" altLang="zh-CN" b="1" dirty="0" err="1" smtClean="0"/>
              <a:t>MoveCommand</a:t>
            </a:r>
            <a:r>
              <a:rPr lang="en-US" altLang="zh-CN" b="1" dirty="0" smtClean="0"/>
              <a:t>::execute( ) {</a:t>
            </a:r>
          </a:p>
          <a:p>
            <a:r>
              <a:rPr lang="en-US" altLang="zh-CN" b="1" dirty="0" smtClean="0"/>
              <a:t>    </a:t>
            </a:r>
            <a:r>
              <a:rPr lang="en-US" altLang="zh-CN" b="1" dirty="0" err="1" smtClean="0"/>
              <a:t>int</a:t>
            </a:r>
            <a:r>
              <a:rPr lang="en-US" altLang="zh-CN" b="1" dirty="0" smtClean="0"/>
              <a:t> x1 = </a:t>
            </a:r>
            <a:r>
              <a:rPr lang="en-US" altLang="zh-CN" b="1" dirty="0" err="1" smtClean="0"/>
              <a:t>context.getX</a:t>
            </a:r>
            <a:r>
              <a:rPr lang="en-US" altLang="zh-CN" b="1" dirty="0" smtClean="0"/>
              <a:t>();</a:t>
            </a:r>
          </a:p>
          <a:p>
            <a:r>
              <a:rPr lang="en-US" altLang="zh-CN" b="1" dirty="0"/>
              <a:t> </a:t>
            </a:r>
            <a:r>
              <a:rPr lang="en-US" altLang="zh-CN" b="1" dirty="0" smtClean="0"/>
              <a:t>   </a:t>
            </a:r>
            <a:r>
              <a:rPr lang="en-US" altLang="zh-CN" b="1" dirty="0" err="1" smtClean="0"/>
              <a:t>int</a:t>
            </a:r>
            <a:r>
              <a:rPr lang="en-US" altLang="zh-CN" b="1" dirty="0" smtClean="0"/>
              <a:t> y1 = </a:t>
            </a:r>
            <a:r>
              <a:rPr lang="en-US" altLang="zh-CN" b="1" dirty="0" err="1" smtClean="0"/>
              <a:t>context.getY</a:t>
            </a:r>
            <a:r>
              <a:rPr lang="en-US" altLang="zh-CN" b="1" dirty="0" smtClean="0"/>
              <a:t>();</a:t>
            </a:r>
          </a:p>
          <a:p>
            <a:r>
              <a:rPr lang="en-US" altLang="zh-CN" b="1" dirty="0"/>
              <a:t> </a:t>
            </a:r>
            <a:r>
              <a:rPr lang="en-US" altLang="zh-CN" b="1" dirty="0" smtClean="0"/>
              <a:t>   </a:t>
            </a:r>
            <a:r>
              <a:rPr lang="en-US" altLang="zh-CN" b="1" dirty="0" err="1" smtClean="0"/>
              <a:t>int</a:t>
            </a:r>
            <a:r>
              <a:rPr lang="en-US" altLang="zh-CN" b="1" dirty="0" smtClean="0"/>
              <a:t> heading = </a:t>
            </a:r>
            <a:r>
              <a:rPr lang="en-US" altLang="zh-CN" b="1" dirty="0" err="1" smtClean="0"/>
              <a:t>context.getHeading</a:t>
            </a:r>
            <a:r>
              <a:rPr lang="en-US" altLang="zh-CN" b="1" dirty="0" smtClean="0"/>
              <a:t>();</a:t>
            </a:r>
          </a:p>
          <a:p>
            <a:r>
              <a:rPr lang="en-US" altLang="zh-CN" b="1" dirty="0"/>
              <a:t> </a:t>
            </a:r>
            <a:r>
              <a:rPr lang="en-US" altLang="zh-CN" b="1" dirty="0" smtClean="0"/>
              <a:t>   </a:t>
            </a:r>
            <a:r>
              <a:rPr lang="en-US" altLang="zh-CN" b="1" dirty="0" err="1" smtClean="0"/>
              <a:t>int</a:t>
            </a:r>
            <a:r>
              <a:rPr lang="en-US" altLang="zh-CN" b="1" dirty="0" smtClean="0"/>
              <a:t> x2, y2;</a:t>
            </a:r>
          </a:p>
          <a:p>
            <a:r>
              <a:rPr lang="en-US" altLang="zh-CN" b="1" dirty="0"/>
              <a:t> </a:t>
            </a:r>
            <a:r>
              <a:rPr lang="en-US" altLang="zh-CN" b="1" dirty="0" smtClean="0"/>
              <a:t>   //Compute end point (x2, y2) by start point (x1, y1), heading and step here …… </a:t>
            </a:r>
          </a:p>
          <a:p>
            <a:r>
              <a:rPr lang="en-US" altLang="zh-CN" b="1" dirty="0" smtClean="0"/>
              <a:t>    if (</a:t>
            </a:r>
            <a:r>
              <a:rPr lang="en-US" altLang="zh-CN" b="1" dirty="0" err="1" smtClean="0"/>
              <a:t>context.isPenDown</a:t>
            </a:r>
            <a:r>
              <a:rPr lang="en-US" altLang="zh-CN" b="1" dirty="0" smtClean="0"/>
              <a:t>()) {</a:t>
            </a:r>
          </a:p>
          <a:p>
            <a:r>
              <a:rPr lang="en-US" altLang="zh-CN" b="1" dirty="0" smtClean="0"/>
              <a:t>        </a:t>
            </a:r>
            <a:r>
              <a:rPr lang="en-US" altLang="zh-CN" b="1" dirty="0" err="1" smtClean="0"/>
              <a:t>canvas.Line</a:t>
            </a:r>
            <a:r>
              <a:rPr lang="en-US" altLang="zh-CN" b="1" dirty="0" smtClean="0"/>
              <a:t>(x1, y1, x2, y2);</a:t>
            </a:r>
          </a:p>
          <a:p>
            <a:r>
              <a:rPr lang="en-US" altLang="zh-CN" b="1" dirty="0"/>
              <a:t> </a:t>
            </a:r>
            <a:r>
              <a:rPr lang="en-US" altLang="zh-CN" b="1" dirty="0" smtClean="0"/>
              <a:t>   }</a:t>
            </a:r>
          </a:p>
          <a:p>
            <a:r>
              <a:rPr lang="en-US" altLang="zh-CN" b="1" dirty="0"/>
              <a:t> </a:t>
            </a:r>
            <a:r>
              <a:rPr lang="en-US" altLang="zh-CN" b="1" dirty="0" smtClean="0"/>
              <a:t>   </a:t>
            </a:r>
            <a:r>
              <a:rPr lang="en-US" altLang="zh-CN" b="1" dirty="0" err="1" smtClean="0"/>
              <a:t>context.setPos</a:t>
            </a:r>
            <a:r>
              <a:rPr lang="en-US" altLang="zh-CN" b="1" dirty="0" smtClean="0"/>
              <a:t>(x2, y2);</a:t>
            </a:r>
          </a:p>
          <a:p>
            <a:r>
              <a:rPr lang="en-US" altLang="zh-CN" b="1" dirty="0" smtClean="0"/>
              <a:t>}</a:t>
            </a:r>
          </a:p>
          <a:p>
            <a:endParaRPr lang="en-US" altLang="zh-CN" b="1" dirty="0"/>
          </a:p>
          <a:p>
            <a:r>
              <a:rPr lang="en-US" altLang="zh-CN" b="1" dirty="0" smtClean="0"/>
              <a:t>void </a:t>
            </a:r>
            <a:r>
              <a:rPr lang="en-US" altLang="zh-CN" b="1" dirty="0" err="1" smtClean="0"/>
              <a:t>PenCommand</a:t>
            </a:r>
            <a:r>
              <a:rPr lang="en-US" altLang="zh-CN" b="1" dirty="0" smtClean="0"/>
              <a:t>::execute( ) {</a:t>
            </a:r>
          </a:p>
          <a:p>
            <a:r>
              <a:rPr lang="en-US" altLang="zh-CN" b="1" dirty="0"/>
              <a:t> </a:t>
            </a:r>
            <a:r>
              <a:rPr lang="en-US" altLang="zh-CN" b="1" dirty="0" smtClean="0"/>
              <a:t>   </a:t>
            </a:r>
            <a:r>
              <a:rPr lang="en-US" altLang="zh-CN" b="1" dirty="0" err="1" smtClean="0"/>
              <a:t>context.setPenDown</a:t>
            </a:r>
            <a:r>
              <a:rPr lang="en-US" altLang="zh-CN" b="1" dirty="0" smtClean="0"/>
              <a:t>(</a:t>
            </a:r>
            <a:r>
              <a:rPr lang="en-US" altLang="zh-CN" b="1" dirty="0" err="1" smtClean="0"/>
              <a:t>isDown</a:t>
            </a:r>
            <a:r>
              <a:rPr lang="en-US" altLang="zh-CN" b="1" dirty="0" smtClean="0"/>
              <a:t>);</a:t>
            </a:r>
          </a:p>
          <a:p>
            <a:r>
              <a:rPr lang="en-US" altLang="zh-CN" b="1" dirty="0"/>
              <a:t>}</a:t>
            </a:r>
            <a:endParaRPr lang="en-US" altLang="zh-CN" b="1" dirty="0" smtClean="0"/>
          </a:p>
        </p:txBody>
      </p:sp>
    </p:spTree>
    <p:extLst>
      <p:ext uri="{BB962C8B-B14F-4D97-AF65-F5344CB8AC3E}">
        <p14:creationId xmlns:p14="http://schemas.microsoft.com/office/powerpoint/2010/main" val="1784051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组装</a:t>
            </a:r>
          </a:p>
        </p:txBody>
      </p:sp>
      <p:sp>
        <p:nvSpPr>
          <p:cNvPr id="3" name="内容占位符 2"/>
          <p:cNvSpPr>
            <a:spLocks noGrp="1"/>
          </p:cNvSpPr>
          <p:nvPr>
            <p:ph idx="1"/>
          </p:nvPr>
        </p:nvSpPr>
        <p:spPr/>
        <p:txBody>
          <a:bodyPr/>
          <a:lstStyle/>
          <a:p>
            <a:r>
              <a:rPr lang="zh-CN" altLang="en-US" b="1" dirty="0" smtClean="0"/>
              <a:t>对这些类组装，形成完整的工具程序</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36</a:t>
            </a:fld>
            <a:endParaRPr lang="zh-CN" altLang="en-US"/>
          </a:p>
        </p:txBody>
      </p:sp>
      <p:sp>
        <p:nvSpPr>
          <p:cNvPr id="5" name="TextBox 4"/>
          <p:cNvSpPr txBox="1"/>
          <p:nvPr/>
        </p:nvSpPr>
        <p:spPr>
          <a:xfrm>
            <a:off x="869829" y="1700808"/>
            <a:ext cx="777686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a:t> </a:t>
            </a:r>
            <a:r>
              <a:rPr lang="en-US" altLang="zh-CN" b="1" dirty="0" smtClean="0"/>
              <a:t>   </a:t>
            </a:r>
            <a:r>
              <a:rPr lang="en-US" altLang="zh-CN" b="1" dirty="0" err="1" smtClean="0"/>
              <a:t>istream</a:t>
            </a:r>
            <a:r>
              <a:rPr lang="en-US" altLang="zh-CN" b="1" dirty="0" smtClean="0"/>
              <a:t>&amp; in;</a:t>
            </a:r>
          </a:p>
          <a:p>
            <a:r>
              <a:rPr lang="en-US" altLang="zh-CN" b="1" dirty="0"/>
              <a:t> </a:t>
            </a:r>
            <a:r>
              <a:rPr lang="en-US" altLang="zh-CN" b="1" dirty="0" smtClean="0"/>
              <a:t>   if (</a:t>
            </a:r>
            <a:r>
              <a:rPr lang="en-US" altLang="zh-CN" b="1" dirty="0" err="1" smtClean="0"/>
              <a:t>argc</a:t>
            </a:r>
            <a:r>
              <a:rPr lang="en-US" altLang="zh-CN" b="1" dirty="0" smtClean="0"/>
              <a:t> &gt; 1) {</a:t>
            </a:r>
          </a:p>
          <a:p>
            <a:r>
              <a:rPr lang="en-US" altLang="zh-CN" b="1" dirty="0"/>
              <a:t> </a:t>
            </a:r>
            <a:r>
              <a:rPr lang="en-US" altLang="zh-CN" b="1" dirty="0" smtClean="0"/>
              <a:t>       </a:t>
            </a:r>
            <a:r>
              <a:rPr lang="en-US" altLang="zh-CN" b="1" dirty="0" err="1" smtClean="0"/>
              <a:t>ifstream</a:t>
            </a:r>
            <a:r>
              <a:rPr lang="en-US" altLang="zh-CN" b="1" dirty="0" smtClean="0"/>
              <a:t> </a:t>
            </a:r>
            <a:r>
              <a:rPr lang="en-US" altLang="zh-CN" b="1" dirty="0" err="1" smtClean="0"/>
              <a:t>fs</a:t>
            </a:r>
            <a:r>
              <a:rPr lang="en-US" altLang="zh-CN" b="1" dirty="0" smtClean="0"/>
              <a:t>(</a:t>
            </a:r>
            <a:r>
              <a:rPr lang="en-US" altLang="zh-CN" b="1" dirty="0" err="1" smtClean="0"/>
              <a:t>argv</a:t>
            </a:r>
            <a:r>
              <a:rPr lang="en-US" altLang="zh-CN" b="1" dirty="0" smtClean="0"/>
              <a:t>[1]);</a:t>
            </a:r>
          </a:p>
          <a:p>
            <a:r>
              <a:rPr lang="en-US" altLang="zh-CN" b="1" dirty="0"/>
              <a:t> </a:t>
            </a:r>
            <a:r>
              <a:rPr lang="en-US" altLang="zh-CN" b="1" dirty="0" smtClean="0"/>
              <a:t>       in = </a:t>
            </a:r>
            <a:r>
              <a:rPr lang="en-US" altLang="zh-CN" b="1" dirty="0" err="1" smtClean="0"/>
              <a:t>fs</a:t>
            </a:r>
            <a:r>
              <a:rPr lang="en-US" altLang="zh-CN" b="1" dirty="0" smtClean="0"/>
              <a:t>;</a:t>
            </a:r>
          </a:p>
          <a:p>
            <a:r>
              <a:rPr lang="en-US" altLang="zh-CN" b="1" dirty="0"/>
              <a:t> </a:t>
            </a:r>
            <a:r>
              <a:rPr lang="en-US" altLang="zh-CN" b="1" dirty="0" smtClean="0"/>
              <a:t>   } else </a:t>
            </a:r>
            <a:endParaRPr lang="en-US" altLang="zh-CN" b="1" dirty="0"/>
          </a:p>
          <a:p>
            <a:r>
              <a:rPr lang="en-US" altLang="zh-CN" b="1" dirty="0" smtClean="0"/>
              <a:t>	in = </a:t>
            </a:r>
            <a:r>
              <a:rPr lang="en-US" altLang="zh-CN" b="1" dirty="0" err="1" smtClean="0"/>
              <a:t>cin</a:t>
            </a:r>
            <a:r>
              <a:rPr lang="en-US" altLang="zh-CN" b="1" dirty="0" smtClean="0"/>
              <a:t>;    //</a:t>
            </a:r>
            <a:r>
              <a:rPr lang="zh-CN" altLang="en-US" b="1" dirty="0" smtClean="0"/>
              <a:t>根据命令行确定从文件还是控制台读取命令</a:t>
            </a:r>
            <a:endParaRPr lang="en-US" altLang="zh-CN" b="1" dirty="0" smtClean="0"/>
          </a:p>
          <a:p>
            <a:r>
              <a:rPr lang="en-US" altLang="zh-CN" b="1" dirty="0"/>
              <a:t> </a:t>
            </a:r>
            <a:r>
              <a:rPr lang="en-US" altLang="zh-CN" b="1" dirty="0" smtClean="0"/>
              <a:t>   Canvas </a:t>
            </a:r>
            <a:r>
              <a:rPr lang="en-US" altLang="zh-CN" b="1" dirty="0" err="1" smtClean="0"/>
              <a:t>canvas</a:t>
            </a:r>
            <a:r>
              <a:rPr lang="en-US" altLang="zh-CN" b="1" dirty="0" smtClean="0"/>
              <a:t>;</a:t>
            </a:r>
          </a:p>
          <a:p>
            <a:r>
              <a:rPr lang="en-US" altLang="zh-CN" b="1" dirty="0"/>
              <a:t> </a:t>
            </a:r>
            <a:r>
              <a:rPr lang="en-US" altLang="zh-CN" b="1" dirty="0" smtClean="0"/>
              <a:t>   Context </a:t>
            </a:r>
            <a:r>
              <a:rPr lang="en-US" altLang="zh-CN" b="1" dirty="0" err="1" smtClean="0"/>
              <a:t>context</a:t>
            </a:r>
            <a:r>
              <a:rPr lang="en-US" altLang="zh-CN" b="1" dirty="0" smtClean="0"/>
              <a:t>;</a:t>
            </a:r>
          </a:p>
          <a:p>
            <a:r>
              <a:rPr lang="en-US" altLang="zh-CN" b="1" dirty="0"/>
              <a:t> </a:t>
            </a:r>
            <a:r>
              <a:rPr lang="en-US" altLang="zh-CN" b="1" dirty="0" smtClean="0"/>
              <a:t>   UI* </a:t>
            </a:r>
            <a:r>
              <a:rPr lang="en-US" altLang="zh-CN" b="1" dirty="0" err="1" smtClean="0"/>
              <a:t>ui</a:t>
            </a:r>
            <a:r>
              <a:rPr lang="en-US" altLang="zh-CN" b="1" dirty="0" smtClean="0"/>
              <a:t> = new </a:t>
            </a:r>
            <a:r>
              <a:rPr lang="en-US" altLang="zh-CN" b="1" dirty="0" err="1" smtClean="0"/>
              <a:t>StreamUI</a:t>
            </a:r>
            <a:r>
              <a:rPr lang="en-US" altLang="zh-CN" b="1" dirty="0" smtClean="0"/>
              <a:t>(in, canvas, context);</a:t>
            </a:r>
          </a:p>
          <a:p>
            <a:r>
              <a:rPr lang="en-US" altLang="zh-CN" b="1" dirty="0"/>
              <a:t> </a:t>
            </a:r>
            <a:r>
              <a:rPr lang="en-US" altLang="zh-CN" b="1" dirty="0" smtClean="0"/>
              <a:t>   while (!</a:t>
            </a:r>
            <a:r>
              <a:rPr lang="en-US" altLang="zh-CN" b="1" dirty="0" err="1" smtClean="0"/>
              <a:t>in.eof</a:t>
            </a:r>
            <a:r>
              <a:rPr lang="en-US" altLang="zh-CN" b="1" dirty="0" smtClean="0"/>
              <a:t>()) { </a:t>
            </a:r>
          </a:p>
          <a:p>
            <a:r>
              <a:rPr lang="en-US" altLang="zh-CN" b="1" dirty="0"/>
              <a:t> </a:t>
            </a:r>
            <a:r>
              <a:rPr lang="en-US" altLang="zh-CN" b="1" dirty="0" smtClean="0"/>
              <a:t>       Command&amp; command = </a:t>
            </a:r>
            <a:r>
              <a:rPr lang="en-US" altLang="zh-CN" b="1" dirty="0" err="1" smtClean="0"/>
              <a:t>ui</a:t>
            </a:r>
            <a:r>
              <a:rPr lang="en-US" altLang="zh-CN" b="1" dirty="0" smtClean="0"/>
              <a:t> -&gt; </a:t>
            </a:r>
            <a:r>
              <a:rPr lang="en-US" altLang="zh-CN" b="1" dirty="0" err="1" smtClean="0"/>
              <a:t>getCommand</a:t>
            </a:r>
            <a:r>
              <a:rPr lang="en-US" altLang="zh-CN" b="1" dirty="0" smtClean="0"/>
              <a:t>();</a:t>
            </a:r>
          </a:p>
          <a:p>
            <a:r>
              <a:rPr lang="en-US" altLang="zh-CN" b="1" dirty="0"/>
              <a:t> </a:t>
            </a:r>
            <a:r>
              <a:rPr lang="en-US" altLang="zh-CN" b="1" dirty="0" smtClean="0"/>
              <a:t>       </a:t>
            </a:r>
            <a:r>
              <a:rPr lang="en-US" altLang="zh-CN" b="1" dirty="0" err="1" smtClean="0"/>
              <a:t>command.execute</a:t>
            </a:r>
            <a:r>
              <a:rPr lang="en-US" altLang="zh-CN" b="1" dirty="0" smtClean="0"/>
              <a:t>();</a:t>
            </a:r>
          </a:p>
          <a:p>
            <a:r>
              <a:rPr lang="en-US" altLang="zh-CN" b="1" dirty="0"/>
              <a:t> </a:t>
            </a:r>
            <a:r>
              <a:rPr lang="en-US" altLang="zh-CN" b="1" dirty="0" smtClean="0"/>
              <a:t>       </a:t>
            </a:r>
            <a:r>
              <a:rPr lang="en-US" altLang="zh-CN" b="1" dirty="0" err="1" smtClean="0"/>
              <a:t>canvas.show</a:t>
            </a:r>
            <a:r>
              <a:rPr lang="en-US" altLang="zh-CN" b="1" dirty="0" smtClean="0"/>
              <a:t>();</a:t>
            </a:r>
          </a:p>
          <a:p>
            <a:r>
              <a:rPr lang="en-US" altLang="zh-CN" b="1" dirty="0"/>
              <a:t> </a:t>
            </a:r>
            <a:r>
              <a:rPr lang="en-US" altLang="zh-CN" b="1" dirty="0" smtClean="0"/>
              <a:t>   } //</a:t>
            </a:r>
            <a:r>
              <a:rPr lang="zh-CN" altLang="en-US" b="1" dirty="0" smtClean="0"/>
              <a:t>循环执行“读取命令 </a:t>
            </a:r>
            <a:r>
              <a:rPr lang="en-US" altLang="zh-CN" b="1" dirty="0" smtClean="0"/>
              <a:t>– </a:t>
            </a:r>
            <a:r>
              <a:rPr lang="zh-CN" altLang="en-US" b="1" dirty="0" smtClean="0"/>
              <a:t>执行命令 </a:t>
            </a:r>
            <a:r>
              <a:rPr lang="en-US" altLang="zh-CN" b="1" dirty="0" smtClean="0"/>
              <a:t>– </a:t>
            </a:r>
            <a:r>
              <a:rPr lang="zh-CN" altLang="en-US" b="1" dirty="0" smtClean="0"/>
              <a:t>显示执行结果”这三个步骤</a:t>
            </a:r>
            <a:endParaRPr lang="en-US" altLang="zh-CN" b="1" dirty="0" smtClean="0"/>
          </a:p>
          <a:p>
            <a:r>
              <a:rPr lang="en-US" altLang="zh-CN" b="1" dirty="0"/>
              <a:t> </a:t>
            </a:r>
            <a:r>
              <a:rPr lang="en-US" altLang="zh-CN" b="1" dirty="0" smtClean="0"/>
              <a:t>   delete </a:t>
            </a:r>
            <a:r>
              <a:rPr lang="en-US" altLang="zh-CN" b="1" dirty="0" err="1" smtClean="0"/>
              <a:t>ui</a:t>
            </a:r>
            <a:r>
              <a:rPr lang="en-US" altLang="zh-CN" b="1" dirty="0" smtClean="0"/>
              <a:t>;</a:t>
            </a:r>
          </a:p>
          <a:p>
            <a:r>
              <a:rPr lang="en-US" altLang="zh-CN" b="1" dirty="0"/>
              <a:t> </a:t>
            </a:r>
            <a:r>
              <a:rPr lang="en-US" altLang="zh-CN" b="1" dirty="0" smtClean="0"/>
              <a:t>   return 0;</a:t>
            </a:r>
          </a:p>
          <a:p>
            <a:r>
              <a:rPr lang="en-US" altLang="zh-CN" b="1" dirty="0"/>
              <a:t>}</a:t>
            </a:r>
            <a:endParaRPr lang="en-US" altLang="zh-CN" b="1" dirty="0" smtClean="0"/>
          </a:p>
        </p:txBody>
      </p:sp>
    </p:spTree>
    <p:extLst>
      <p:ext uri="{BB962C8B-B14F-4D97-AF65-F5344CB8AC3E}">
        <p14:creationId xmlns:p14="http://schemas.microsoft.com/office/powerpoint/2010/main" val="3532141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命令模式</a:t>
            </a:r>
            <a:endParaRPr lang="zh-CN" altLang="en-US" dirty="0"/>
          </a:p>
        </p:txBody>
      </p:sp>
      <p:sp>
        <p:nvSpPr>
          <p:cNvPr id="3" name="内容占位符 2"/>
          <p:cNvSpPr>
            <a:spLocks noGrp="1"/>
          </p:cNvSpPr>
          <p:nvPr>
            <p:ph idx="1"/>
          </p:nvPr>
        </p:nvSpPr>
        <p:spPr>
          <a:xfrm>
            <a:off x="827088" y="1125538"/>
            <a:ext cx="8209408" cy="5256212"/>
          </a:xfrm>
        </p:spPr>
        <p:txBody>
          <a:bodyPr/>
          <a:lstStyle/>
          <a:p>
            <a:r>
              <a:rPr lang="zh-CN" altLang="en-US" b="1" dirty="0" smtClean="0"/>
              <a:t>前述设计中使用了命令模式</a:t>
            </a:r>
            <a:endParaRPr lang="en-US" altLang="zh-CN" b="1" dirty="0" smtClean="0"/>
          </a:p>
          <a:p>
            <a:pPr lvl="1"/>
            <a:r>
              <a:rPr lang="zh-CN" altLang="en-US" b="1" dirty="0" smtClean="0"/>
              <a:t>又称行动</a:t>
            </a:r>
            <a:r>
              <a:rPr lang="zh-CN" altLang="en-US" b="1" dirty="0"/>
              <a:t>（</a:t>
            </a:r>
            <a:r>
              <a:rPr lang="en-US" altLang="zh-CN" b="1" dirty="0"/>
              <a:t>Action</a:t>
            </a:r>
            <a:r>
              <a:rPr lang="zh-CN" altLang="en-US" b="1" dirty="0"/>
              <a:t>）模式或交易（</a:t>
            </a:r>
            <a:r>
              <a:rPr lang="en-US" altLang="zh-CN" b="1" dirty="0"/>
              <a:t>Transaction</a:t>
            </a:r>
            <a:r>
              <a:rPr lang="zh-CN" altLang="en-US" b="1" dirty="0"/>
              <a:t>）</a:t>
            </a:r>
            <a:r>
              <a:rPr lang="zh-CN" altLang="en-US" b="1" dirty="0" smtClean="0"/>
              <a:t>模式</a:t>
            </a:r>
            <a:endParaRPr lang="en-US" altLang="zh-CN" b="1" dirty="0" smtClean="0"/>
          </a:p>
          <a:p>
            <a:pPr lvl="1"/>
            <a:r>
              <a:rPr lang="zh-CN" altLang="en-US" b="1" dirty="0" smtClean="0"/>
              <a:t>把</a:t>
            </a:r>
            <a:r>
              <a:rPr lang="zh-CN" altLang="en-US" b="1" dirty="0"/>
              <a:t>一个请求或者操作封装到一个</a:t>
            </a:r>
            <a:r>
              <a:rPr lang="zh-CN" altLang="en-US" b="1" dirty="0" smtClean="0"/>
              <a:t>对象（命令）中</a:t>
            </a:r>
            <a:r>
              <a:rPr lang="zh-CN" altLang="en-US" b="1" dirty="0"/>
              <a:t>：请求的一方发出请求要求执行一个操作；接收的一方收到请求，并执行操作</a:t>
            </a:r>
          </a:p>
          <a:p>
            <a:pPr lvl="1"/>
            <a:r>
              <a:rPr lang="zh-CN" altLang="en-US" b="1" dirty="0" smtClean="0"/>
              <a:t>发出</a:t>
            </a:r>
            <a:r>
              <a:rPr lang="zh-CN" altLang="en-US" b="1" dirty="0"/>
              <a:t>命令的责任和执行命令的责任分割开，委派给不同的对象。</a:t>
            </a:r>
          </a:p>
          <a:p>
            <a:pPr lvl="1"/>
            <a:r>
              <a:rPr lang="zh-CN" altLang="en-US" b="1" dirty="0" smtClean="0"/>
              <a:t>命令</a:t>
            </a:r>
            <a:r>
              <a:rPr lang="zh-CN" altLang="en-US" b="1" dirty="0"/>
              <a:t>模式允许请求的一方和接收的一方独立开来，使得请求的一方不必知道接收请求的一方的接口，更不必知道请求是怎么被接收，以及操作是否被执行、何时被执行，以及是怎么被执行的。</a:t>
            </a: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37</a:t>
            </a:fld>
            <a:endParaRPr lang="zh-CN" altLang="en-US"/>
          </a:p>
        </p:txBody>
      </p:sp>
    </p:spTree>
    <p:extLst>
      <p:ext uri="{BB962C8B-B14F-4D97-AF65-F5344CB8AC3E}">
        <p14:creationId xmlns:p14="http://schemas.microsoft.com/office/powerpoint/2010/main" val="869720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类图</a:t>
            </a:r>
            <a:endParaRPr lang="zh-CN" altLang="en-US" dirty="0"/>
          </a:p>
        </p:txBody>
      </p:sp>
      <p:sp>
        <p:nvSpPr>
          <p:cNvPr id="3" name="内容占位符 2"/>
          <p:cNvSpPr>
            <a:spLocks noGrp="1"/>
          </p:cNvSpPr>
          <p:nvPr>
            <p:ph idx="1"/>
          </p:nvPr>
        </p:nvSpPr>
        <p:spPr/>
        <p:txBody>
          <a:bodyPr/>
          <a:lstStyle/>
          <a:p>
            <a:r>
              <a:rPr lang="zh-CN" altLang="en-US" b="1" dirty="0" smtClean="0"/>
              <a:t>命令格式的类图</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38</a:t>
            </a:fld>
            <a:endParaRPr lang="zh-CN" altLang="en-US"/>
          </a:p>
        </p:txBody>
      </p:sp>
      <p:pic>
        <p:nvPicPr>
          <p:cNvPr id="1031" name="Picture 7"/>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17000" contrast="70000"/>
                    </a14:imgEffect>
                  </a14:imgLayer>
                </a14:imgProps>
              </a:ext>
              <a:ext uri="{28A0092B-C50C-407E-A947-70E740481C1C}">
                <a14:useLocalDpi xmlns:a14="http://schemas.microsoft.com/office/drawing/2010/main" val="0"/>
              </a:ext>
            </a:extLst>
          </a:blip>
          <a:srcRect/>
          <a:stretch>
            <a:fillRect/>
          </a:stretch>
        </p:blipFill>
        <p:spPr bwMode="auto">
          <a:xfrm>
            <a:off x="1403648" y="1791607"/>
            <a:ext cx="680238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34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a:xfrm>
            <a:off x="827088" y="1125538"/>
            <a:ext cx="8209408" cy="5256212"/>
          </a:xfrm>
        </p:spPr>
        <p:txBody>
          <a:bodyPr/>
          <a:lstStyle/>
          <a:p>
            <a:r>
              <a:rPr lang="zh-CN" altLang="en-US" b="1" dirty="0" smtClean="0"/>
              <a:t>命令模式中有五个角色</a:t>
            </a:r>
            <a:endParaRPr lang="en-US" altLang="zh-CN" b="1" dirty="0" smtClean="0"/>
          </a:p>
          <a:p>
            <a:pPr lvl="1"/>
            <a:r>
              <a:rPr lang="zh-CN" altLang="en-US" sz="2000" b="1" dirty="0"/>
              <a:t>客户（</a:t>
            </a:r>
            <a:r>
              <a:rPr lang="en-US" altLang="zh-CN" sz="2000" b="1" dirty="0"/>
              <a:t>Client</a:t>
            </a:r>
            <a:r>
              <a:rPr lang="zh-CN" altLang="en-US" sz="2000" b="1" dirty="0"/>
              <a:t>）角色：创建了一个具体</a:t>
            </a:r>
            <a:r>
              <a:rPr lang="zh-CN" altLang="en-US" sz="2000" b="1" dirty="0" smtClean="0"/>
              <a:t>命令对象</a:t>
            </a:r>
            <a:r>
              <a:rPr lang="zh-CN" altLang="en-US" sz="2000" b="1" dirty="0"/>
              <a:t>并确定其</a:t>
            </a:r>
            <a:r>
              <a:rPr lang="zh-CN" altLang="en-US" sz="2000" b="1" dirty="0" smtClean="0"/>
              <a:t>接收者</a:t>
            </a:r>
            <a:r>
              <a:rPr lang="en-US" altLang="zh-CN" sz="2000" b="1" dirty="0" smtClean="0">
                <a:solidFill>
                  <a:srgbClr val="C00000"/>
                </a:solidFill>
              </a:rPr>
              <a:t>——UI</a:t>
            </a:r>
            <a:endParaRPr lang="zh-CN" altLang="en-US" sz="2000" b="1" dirty="0">
              <a:solidFill>
                <a:srgbClr val="C00000"/>
              </a:solidFill>
            </a:endParaRPr>
          </a:p>
          <a:p>
            <a:pPr lvl="1"/>
            <a:r>
              <a:rPr lang="zh-CN" altLang="en-US" sz="2000" b="1" dirty="0"/>
              <a:t>命令（</a:t>
            </a:r>
            <a:r>
              <a:rPr lang="en-US" altLang="zh-CN" sz="2000" b="1" dirty="0"/>
              <a:t>Command</a:t>
            </a:r>
            <a:r>
              <a:rPr lang="zh-CN" altLang="en-US" sz="2000" b="1" dirty="0"/>
              <a:t>）角色：声明了一个给所有具体命令类的抽象接口。这是一个抽象</a:t>
            </a:r>
            <a:r>
              <a:rPr lang="zh-CN" altLang="en-US" sz="2000" b="1" dirty="0" smtClean="0"/>
              <a:t>角色</a:t>
            </a:r>
            <a:endParaRPr lang="zh-CN" altLang="en-US" sz="2000" b="1" dirty="0"/>
          </a:p>
          <a:p>
            <a:pPr lvl="1"/>
            <a:r>
              <a:rPr lang="zh-CN" altLang="en-US" sz="2000" b="1" dirty="0"/>
              <a:t>具体命令（</a:t>
            </a:r>
            <a:r>
              <a:rPr lang="en-US" altLang="zh-CN" sz="2000" b="1" dirty="0" err="1"/>
              <a:t>ConcreteCommand</a:t>
            </a:r>
            <a:r>
              <a:rPr lang="zh-CN" altLang="en-US" sz="2000" b="1" dirty="0"/>
              <a:t>）角色：定义一个接受者和行为之间的弱耦合；实现</a:t>
            </a:r>
            <a:r>
              <a:rPr lang="en-US" altLang="zh-CN" sz="2000" b="1" dirty="0"/>
              <a:t>Execute()</a:t>
            </a:r>
            <a:r>
              <a:rPr lang="zh-CN" altLang="en-US" sz="2000" b="1" dirty="0"/>
              <a:t>方法，负责调用</a:t>
            </a:r>
            <a:r>
              <a:rPr lang="zh-CN" altLang="en-US" sz="2000" b="1" dirty="0" smtClean="0"/>
              <a:t>接收者的</a:t>
            </a:r>
            <a:r>
              <a:rPr lang="zh-CN" altLang="en-US" sz="2000" b="1" dirty="0"/>
              <a:t>相应</a:t>
            </a:r>
            <a:r>
              <a:rPr lang="zh-CN" altLang="en-US" sz="2000" b="1" dirty="0" smtClean="0"/>
              <a:t>操作</a:t>
            </a:r>
            <a:endParaRPr lang="zh-CN" altLang="en-US" sz="2000" b="1" dirty="0"/>
          </a:p>
          <a:p>
            <a:pPr lvl="1"/>
            <a:r>
              <a:rPr lang="zh-CN" altLang="en-US" sz="2000" b="1" dirty="0"/>
              <a:t>请求者（</a:t>
            </a:r>
            <a:r>
              <a:rPr lang="en-US" altLang="zh-CN" sz="2000" b="1" dirty="0"/>
              <a:t>Invoker</a:t>
            </a:r>
            <a:r>
              <a:rPr lang="zh-CN" altLang="en-US" sz="2000" b="1" dirty="0"/>
              <a:t>）角色：负责调用命令对象执行</a:t>
            </a:r>
            <a:r>
              <a:rPr lang="zh-CN" altLang="en-US" sz="2000" b="1" dirty="0" smtClean="0"/>
              <a:t>请求</a:t>
            </a:r>
            <a:r>
              <a:rPr lang="en-US" altLang="zh-CN" sz="2000" b="1" dirty="0" smtClean="0">
                <a:solidFill>
                  <a:srgbClr val="C00000"/>
                </a:solidFill>
              </a:rPr>
              <a:t>——</a:t>
            </a:r>
            <a:r>
              <a:rPr lang="en-US" altLang="zh-CN" sz="2000" b="1" dirty="0">
                <a:solidFill>
                  <a:srgbClr val="C00000"/>
                </a:solidFill>
              </a:rPr>
              <a:t>main</a:t>
            </a:r>
            <a:endParaRPr lang="zh-CN" altLang="en-US" sz="2000" b="1" dirty="0"/>
          </a:p>
          <a:p>
            <a:pPr lvl="1"/>
            <a:r>
              <a:rPr lang="zh-CN" altLang="en-US" sz="2000" b="1" dirty="0"/>
              <a:t>接收者（</a:t>
            </a:r>
            <a:r>
              <a:rPr lang="en-US" altLang="zh-CN" sz="2000" b="1" dirty="0"/>
              <a:t>Receiver</a:t>
            </a:r>
            <a:r>
              <a:rPr lang="zh-CN" altLang="en-US" sz="2000" b="1" dirty="0"/>
              <a:t>）角色：负责具体实施和执行一个</a:t>
            </a:r>
            <a:r>
              <a:rPr lang="zh-CN" altLang="en-US" sz="2000" b="1" dirty="0" smtClean="0"/>
              <a:t>请求</a:t>
            </a:r>
            <a:r>
              <a:rPr lang="en-US" altLang="zh-CN" sz="2000" b="1" dirty="0" smtClean="0">
                <a:solidFill>
                  <a:srgbClr val="C00000"/>
                </a:solidFill>
              </a:rPr>
              <a:t>——Canvas &amp; Context</a:t>
            </a:r>
            <a:endParaRPr lang="zh-CN" altLang="en-US" sz="2000" b="1" dirty="0">
              <a:solidFill>
                <a:srgbClr val="C00000"/>
              </a:solidFill>
            </a:endParaRP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39</a:t>
            </a:fld>
            <a:endParaRPr lang="zh-CN" altLang="en-US"/>
          </a:p>
        </p:txBody>
      </p:sp>
    </p:spTree>
    <p:extLst>
      <p:ext uri="{BB962C8B-B14F-4D97-AF65-F5344CB8AC3E}">
        <p14:creationId xmlns:p14="http://schemas.microsoft.com/office/powerpoint/2010/main" val="405278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从一道练习题说起</a:t>
            </a:r>
            <a:endParaRPr lang="zh-CN" altLang="en-US" dirty="0"/>
          </a:p>
        </p:txBody>
      </p:sp>
      <p:sp>
        <p:nvSpPr>
          <p:cNvPr id="3" name="内容占位符 2"/>
          <p:cNvSpPr>
            <a:spLocks noGrp="1"/>
          </p:cNvSpPr>
          <p:nvPr>
            <p:ph idx="1"/>
          </p:nvPr>
        </p:nvSpPr>
        <p:spPr/>
        <p:txBody>
          <a:bodyPr/>
          <a:lstStyle/>
          <a:p>
            <a:r>
              <a:rPr lang="zh-CN" altLang="en-US" b="1" dirty="0" smtClean="0"/>
              <a:t>将</a:t>
            </a:r>
            <a:r>
              <a:rPr lang="en-US" altLang="zh-CN" b="1" dirty="0" smtClean="0"/>
              <a:t>1..N</a:t>
            </a:r>
            <a:r>
              <a:rPr lang="en-US" altLang="zh-CN" b="1" baseline="30000" dirty="0" smtClean="0"/>
              <a:t>2</a:t>
            </a:r>
            <a:r>
              <a:rPr lang="zh-CN" altLang="en-US" b="1" dirty="0" smtClean="0"/>
              <a:t>这些自然数按照一定规律填充到一个</a:t>
            </a:r>
            <a:r>
              <a:rPr lang="en-US" altLang="zh-CN" b="1" dirty="0" smtClean="0"/>
              <a:t>N×N</a:t>
            </a:r>
            <a:r>
              <a:rPr lang="zh-CN" altLang="en-US" b="1" dirty="0" smtClean="0"/>
              <a:t>的矩阵中。</a:t>
            </a:r>
            <a:endParaRPr lang="en-US" altLang="zh-CN" b="1" dirty="0" smtClean="0"/>
          </a:p>
          <a:p>
            <a:pPr lvl="1"/>
            <a:r>
              <a:rPr lang="zh-CN" altLang="en-US" b="1" dirty="0" smtClean="0"/>
              <a:t>规律</a:t>
            </a:r>
            <a:r>
              <a:rPr lang="en-US" altLang="zh-CN" b="1" dirty="0" smtClean="0"/>
              <a:t>1</a:t>
            </a:r>
            <a:r>
              <a:rPr lang="zh-CN" altLang="en-US" b="1" dirty="0" smtClean="0"/>
              <a:t>：行优先，先行后列</a:t>
            </a:r>
            <a:endParaRPr lang="en-US" altLang="zh-CN" b="1" dirty="0" smtClean="0"/>
          </a:p>
          <a:p>
            <a:pPr lvl="1"/>
            <a:r>
              <a:rPr lang="zh-CN" altLang="en-US" b="1" dirty="0" smtClean="0"/>
              <a:t>规律</a:t>
            </a:r>
            <a:r>
              <a:rPr lang="en-US" altLang="zh-CN" b="1" dirty="0" smtClean="0"/>
              <a:t>2</a:t>
            </a:r>
            <a:r>
              <a:rPr lang="zh-CN" altLang="en-US" b="1" dirty="0" smtClean="0"/>
              <a:t>：列优先，先列后行</a:t>
            </a:r>
            <a:endParaRPr lang="en-US" altLang="zh-CN" b="1" dirty="0" smtClean="0"/>
          </a:p>
          <a:p>
            <a:pPr lvl="1"/>
            <a:r>
              <a:rPr lang="zh-CN" altLang="en-US" b="1" dirty="0" smtClean="0"/>
              <a:t>更多规律</a:t>
            </a:r>
            <a:r>
              <a:rPr lang="en-US" altLang="zh-CN" b="1" dirty="0" smtClean="0"/>
              <a:t>……</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a:t>
            </a:fld>
            <a:endParaRPr lang="zh-CN" altLang="en-US"/>
          </a:p>
        </p:txBody>
      </p:sp>
    </p:spTree>
    <p:extLst>
      <p:ext uri="{BB962C8B-B14F-4D97-AF65-F5344CB8AC3E}">
        <p14:creationId xmlns:p14="http://schemas.microsoft.com/office/powerpoint/2010/main" val="1257337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b="1" dirty="0"/>
              <a:t>命令应当</a:t>
            </a:r>
            <a:r>
              <a:rPr lang="en-US" altLang="zh-CN" b="1" dirty="0"/>
              <a:t>"</a:t>
            </a:r>
            <a:r>
              <a:rPr lang="zh-CN" altLang="en-US" b="1" dirty="0"/>
              <a:t>重</a:t>
            </a:r>
            <a:r>
              <a:rPr lang="en-US" altLang="zh-CN" b="1" dirty="0"/>
              <a:t>"</a:t>
            </a:r>
            <a:r>
              <a:rPr lang="zh-CN" altLang="en-US" b="1" dirty="0"/>
              <a:t>一些还是</a:t>
            </a:r>
            <a:r>
              <a:rPr lang="en-US" altLang="zh-CN" b="1" dirty="0"/>
              <a:t>"</a:t>
            </a:r>
            <a:r>
              <a:rPr lang="zh-CN" altLang="en-US" b="1" dirty="0"/>
              <a:t>轻</a:t>
            </a:r>
            <a:r>
              <a:rPr lang="en-US" altLang="zh-CN" b="1" dirty="0"/>
              <a:t>"</a:t>
            </a:r>
            <a:r>
              <a:rPr lang="zh-CN" altLang="en-US" b="1" dirty="0" smtClean="0"/>
              <a:t>一些在</a:t>
            </a:r>
            <a:r>
              <a:rPr lang="zh-CN" altLang="en-US" b="1" dirty="0"/>
              <a:t>不同的情况下，可以做不同的</a:t>
            </a:r>
            <a:r>
              <a:rPr lang="zh-CN" altLang="en-US" b="1" dirty="0" smtClean="0"/>
              <a:t>选择</a:t>
            </a:r>
            <a:endParaRPr lang="en-US" altLang="zh-CN" b="1" dirty="0" smtClean="0"/>
          </a:p>
          <a:p>
            <a:pPr lvl="1"/>
            <a:r>
              <a:rPr lang="zh-CN" altLang="en-US" b="1" dirty="0" smtClean="0"/>
              <a:t>如果</a:t>
            </a:r>
            <a:r>
              <a:rPr lang="zh-CN" altLang="en-US" b="1" dirty="0"/>
              <a:t>把命令设计得</a:t>
            </a:r>
            <a:r>
              <a:rPr lang="en-US" altLang="zh-CN" b="1" dirty="0"/>
              <a:t>"</a:t>
            </a:r>
            <a:r>
              <a:rPr lang="zh-CN" altLang="en-US" b="1" dirty="0"/>
              <a:t>轻</a:t>
            </a:r>
            <a:r>
              <a:rPr lang="en-US" altLang="zh-CN" b="1" dirty="0"/>
              <a:t>"</a:t>
            </a:r>
            <a:r>
              <a:rPr lang="zh-CN" altLang="en-US" b="1" dirty="0"/>
              <a:t>，那么它只是提供了一个请求者和接收者之间的耦合而己，命令代表请求者实现</a:t>
            </a:r>
            <a:r>
              <a:rPr lang="zh-CN" altLang="en-US" b="1" dirty="0" smtClean="0"/>
              <a:t>请求</a:t>
            </a:r>
            <a:endParaRPr lang="en-US" altLang="zh-CN" b="1" dirty="0" smtClean="0"/>
          </a:p>
          <a:p>
            <a:pPr lvl="1"/>
            <a:r>
              <a:rPr lang="zh-CN" altLang="en-US" b="1" dirty="0" smtClean="0"/>
              <a:t>相反</a:t>
            </a:r>
            <a:r>
              <a:rPr lang="zh-CN" altLang="en-US" b="1" dirty="0"/>
              <a:t>，如果把命令设计的</a:t>
            </a:r>
            <a:r>
              <a:rPr lang="en-US" altLang="zh-CN" b="1" dirty="0"/>
              <a:t>"</a:t>
            </a:r>
            <a:r>
              <a:rPr lang="zh-CN" altLang="en-US" b="1" dirty="0"/>
              <a:t>重</a:t>
            </a:r>
            <a:r>
              <a:rPr lang="en-US" altLang="zh-CN" b="1" dirty="0"/>
              <a:t>"</a:t>
            </a:r>
            <a:r>
              <a:rPr lang="zh-CN" altLang="en-US" b="1" dirty="0"/>
              <a:t>，那么它就应当实现所有的细节，包括请求所代表的操作，而不再需要接收者了。当一个系统没有接收者时，就可以采用这种</a:t>
            </a:r>
            <a:r>
              <a:rPr lang="zh-CN" altLang="en-US" b="1" dirty="0" smtClean="0"/>
              <a:t>做法</a:t>
            </a:r>
            <a:endParaRPr lang="en-US" altLang="zh-CN" b="1" dirty="0" smtClean="0"/>
          </a:p>
          <a:p>
            <a:pPr lvl="1"/>
            <a:r>
              <a:rPr lang="zh-CN" altLang="en-US" b="1" dirty="0" smtClean="0"/>
              <a:t>更</a:t>
            </a:r>
            <a:r>
              <a:rPr lang="zh-CN" altLang="en-US" b="1" dirty="0"/>
              <a:t>常见的是处于最</a:t>
            </a:r>
            <a:r>
              <a:rPr lang="en-US" altLang="zh-CN" b="1" dirty="0"/>
              <a:t>"</a:t>
            </a:r>
            <a:r>
              <a:rPr lang="zh-CN" altLang="en-US" b="1" dirty="0"/>
              <a:t>轻</a:t>
            </a:r>
            <a:r>
              <a:rPr lang="en-US" altLang="zh-CN" b="1" dirty="0"/>
              <a:t>"</a:t>
            </a:r>
            <a:r>
              <a:rPr lang="zh-CN" altLang="en-US" b="1" dirty="0"/>
              <a:t>和最</a:t>
            </a:r>
            <a:r>
              <a:rPr lang="en-US" altLang="zh-CN" b="1" dirty="0"/>
              <a:t>"</a:t>
            </a:r>
            <a:r>
              <a:rPr lang="zh-CN" altLang="en-US" b="1" dirty="0"/>
              <a:t>重</a:t>
            </a:r>
            <a:r>
              <a:rPr lang="en-US" altLang="zh-CN" b="1" dirty="0"/>
              <a:t>"</a:t>
            </a:r>
            <a:r>
              <a:rPr lang="zh-CN" altLang="en-US" b="1" dirty="0"/>
              <a:t>的两个极端之间时情况。命令类动态地决定调用哪一个接收者</a:t>
            </a:r>
            <a:r>
              <a:rPr lang="zh-CN" altLang="en-US" b="1" dirty="0" smtClean="0"/>
              <a:t>类</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40</a:t>
            </a:fld>
            <a:endParaRPr lang="zh-CN" altLang="en-US"/>
          </a:p>
        </p:txBody>
      </p:sp>
    </p:spTree>
    <p:extLst>
      <p:ext uri="{BB962C8B-B14F-4D97-AF65-F5344CB8AC3E}">
        <p14:creationId xmlns:p14="http://schemas.microsoft.com/office/powerpoint/2010/main" val="2577435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Undo &amp; Redo</a:t>
            </a:r>
            <a:endParaRPr lang="zh-CN" altLang="en-US" dirty="0"/>
          </a:p>
        </p:txBody>
      </p:sp>
      <p:sp>
        <p:nvSpPr>
          <p:cNvPr id="3" name="内容占位符 2"/>
          <p:cNvSpPr>
            <a:spLocks noGrp="1"/>
          </p:cNvSpPr>
          <p:nvPr>
            <p:ph idx="1"/>
          </p:nvPr>
        </p:nvSpPr>
        <p:spPr/>
        <p:txBody>
          <a:bodyPr/>
          <a:lstStyle/>
          <a:p>
            <a:r>
              <a:rPr lang="zh-CN" altLang="en-US" b="1" dirty="0" smtClean="0"/>
              <a:t>命令模式是实现</a:t>
            </a:r>
            <a:r>
              <a:rPr lang="en-US" altLang="zh-CN" b="1" dirty="0" smtClean="0"/>
              <a:t>Undo</a:t>
            </a:r>
            <a:r>
              <a:rPr lang="zh-CN" altLang="en-US" b="1" dirty="0" smtClean="0"/>
              <a:t>和</a:t>
            </a:r>
            <a:r>
              <a:rPr lang="en-US" altLang="zh-CN" b="1" dirty="0" smtClean="0"/>
              <a:t>Redo</a:t>
            </a:r>
            <a:r>
              <a:rPr lang="zh-CN" altLang="en-US" b="1" dirty="0" smtClean="0"/>
              <a:t>的利器，可以实现无限</a:t>
            </a:r>
            <a:r>
              <a:rPr lang="en-US" altLang="zh-CN" b="1" dirty="0" smtClean="0"/>
              <a:t>Undo</a:t>
            </a:r>
            <a:r>
              <a:rPr lang="zh-CN" altLang="en-US" b="1" dirty="0" smtClean="0"/>
              <a:t>和</a:t>
            </a:r>
            <a:r>
              <a:rPr lang="en-US" altLang="zh-CN" b="1" dirty="0" smtClean="0"/>
              <a:t>Redo</a:t>
            </a:r>
          </a:p>
          <a:p>
            <a:r>
              <a:rPr lang="zh-CN" altLang="en-US" b="1" dirty="0" smtClean="0"/>
              <a:t>具体做法：</a:t>
            </a:r>
            <a:endParaRPr lang="en-US" altLang="zh-CN" b="1" dirty="0" smtClean="0"/>
          </a:p>
          <a:p>
            <a:pPr lvl="1"/>
            <a:r>
              <a:rPr lang="zh-CN" altLang="en-US" b="1" dirty="0" smtClean="0"/>
              <a:t>将命令按照顺序存储起来，形成一个命令序列，每次显示当前状态时都将这些命令重新执行一遍</a:t>
            </a:r>
            <a:endParaRPr lang="en-US" altLang="zh-CN" b="1" dirty="0" smtClean="0"/>
          </a:p>
          <a:p>
            <a:pPr lvl="1"/>
            <a:r>
              <a:rPr lang="en-US" altLang="zh-CN" b="1" dirty="0" smtClean="0"/>
              <a:t>Undo</a:t>
            </a:r>
            <a:r>
              <a:rPr lang="zh-CN" altLang="en-US" b="1" dirty="0" smtClean="0"/>
              <a:t>时就将序列尾部的命令废弃并存档</a:t>
            </a:r>
            <a:endParaRPr lang="en-US" altLang="zh-CN" b="1" dirty="0" smtClean="0"/>
          </a:p>
          <a:p>
            <a:pPr lvl="1"/>
            <a:r>
              <a:rPr lang="en-US" altLang="zh-CN" b="1" dirty="0" smtClean="0"/>
              <a:t>Redo</a:t>
            </a:r>
            <a:r>
              <a:rPr lang="zh-CN" altLang="en-US" b="1" dirty="0" smtClean="0"/>
              <a:t>时从存档中读取最新一个命令并加入命令尾部</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41</a:t>
            </a:fld>
            <a:endParaRPr lang="zh-CN" altLang="en-US"/>
          </a:p>
        </p:txBody>
      </p:sp>
    </p:spTree>
    <p:extLst>
      <p:ext uri="{BB962C8B-B14F-4D97-AF65-F5344CB8AC3E}">
        <p14:creationId xmlns:p14="http://schemas.microsoft.com/office/powerpoint/2010/main" val="452010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重构我们的系统</a:t>
            </a:r>
            <a:endParaRPr lang="zh-CN" altLang="en-US" dirty="0"/>
          </a:p>
        </p:txBody>
      </p:sp>
      <p:sp>
        <p:nvSpPr>
          <p:cNvPr id="3" name="内容占位符 2"/>
          <p:cNvSpPr>
            <a:spLocks noGrp="1"/>
          </p:cNvSpPr>
          <p:nvPr>
            <p:ph idx="1"/>
          </p:nvPr>
        </p:nvSpPr>
        <p:spPr/>
        <p:txBody>
          <a:bodyPr/>
          <a:lstStyle/>
          <a:p>
            <a:r>
              <a:rPr lang="en-US" altLang="zh-CN" b="1" dirty="0" smtClean="0"/>
              <a:t>Context</a:t>
            </a:r>
            <a:r>
              <a:rPr lang="zh-CN" altLang="en-US" b="1" dirty="0" smtClean="0"/>
              <a:t>中需要增加对命令序列的存储并增加一个</a:t>
            </a:r>
            <a:r>
              <a:rPr lang="en-US" altLang="zh-CN" b="1" dirty="0" smtClean="0"/>
              <a:t>show()</a:t>
            </a:r>
            <a:r>
              <a:rPr lang="zh-CN" altLang="en-US" b="1" dirty="0" smtClean="0"/>
              <a:t>函数用来显示当前状态</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42</a:t>
            </a:fld>
            <a:endParaRPr lang="zh-CN" altLang="en-US"/>
          </a:p>
        </p:txBody>
      </p:sp>
      <p:sp>
        <p:nvSpPr>
          <p:cNvPr id="5" name="TextBox 4"/>
          <p:cNvSpPr txBox="1"/>
          <p:nvPr/>
        </p:nvSpPr>
        <p:spPr>
          <a:xfrm>
            <a:off x="899592" y="2204864"/>
            <a:ext cx="7776864"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Context {</a:t>
            </a:r>
          </a:p>
          <a:p>
            <a:r>
              <a:rPr lang="en-US" altLang="zh-CN" b="1" dirty="0" smtClean="0"/>
              <a:t>public:</a:t>
            </a:r>
          </a:p>
          <a:p>
            <a:r>
              <a:rPr lang="en-US" altLang="zh-CN" b="1" dirty="0" smtClean="0"/>
              <a:t>    Context() : </a:t>
            </a:r>
            <a:r>
              <a:rPr lang="en-US" altLang="zh-CN" b="1" dirty="0" err="1" smtClean="0"/>
              <a:t>lastCommand</a:t>
            </a:r>
            <a:r>
              <a:rPr lang="en-US" altLang="zh-CN" b="1" dirty="0"/>
              <a:t>(</a:t>
            </a:r>
            <a:r>
              <a:rPr lang="en-US" altLang="zh-CN" b="1" dirty="0" smtClean="0"/>
              <a:t>0), </a:t>
            </a:r>
            <a:r>
              <a:rPr lang="en-US" altLang="zh-CN" b="1" dirty="0" err="1" smtClean="0"/>
              <a:t>maxCommand</a:t>
            </a:r>
            <a:r>
              <a:rPr lang="en-US" altLang="zh-CN" b="1" dirty="0" smtClean="0"/>
              <a:t>(0), /*……*/ { </a:t>
            </a:r>
          </a:p>
          <a:p>
            <a:r>
              <a:rPr lang="en-US" altLang="zh-CN" b="1" dirty="0"/>
              <a:t>	</a:t>
            </a:r>
            <a:r>
              <a:rPr lang="en-US" altLang="zh-CN" b="1" dirty="0" err="1" smtClean="0"/>
              <a:t>commandList</a:t>
            </a:r>
            <a:r>
              <a:rPr lang="en-US" altLang="zh-CN" b="1" dirty="0" smtClean="0"/>
              <a:t> = new Command[256]; //to store commands…</a:t>
            </a:r>
          </a:p>
          <a:p>
            <a:r>
              <a:rPr lang="en-US" altLang="zh-CN" b="1" dirty="0" smtClean="0"/>
              <a:t>    }</a:t>
            </a:r>
          </a:p>
          <a:p>
            <a:r>
              <a:rPr lang="en-US" altLang="zh-CN" b="1" dirty="0" smtClean="0"/>
              <a:t>    //……</a:t>
            </a:r>
          </a:p>
          <a:p>
            <a:r>
              <a:rPr lang="en-US" altLang="zh-CN" b="1" dirty="0"/>
              <a:t> </a:t>
            </a:r>
            <a:r>
              <a:rPr lang="en-US" altLang="zh-CN" b="1" dirty="0" smtClean="0"/>
              <a:t>   void </a:t>
            </a:r>
            <a:r>
              <a:rPr lang="en-US" altLang="zh-CN" b="1" dirty="0" err="1" smtClean="0"/>
              <a:t>doCommand</a:t>
            </a:r>
            <a:r>
              <a:rPr lang="en-US" altLang="zh-CN" b="1" dirty="0" smtClean="0"/>
              <a:t>(Command &amp;command);</a:t>
            </a:r>
          </a:p>
          <a:p>
            <a:r>
              <a:rPr lang="en-US" altLang="zh-CN" b="1" dirty="0"/>
              <a:t> </a:t>
            </a:r>
            <a:r>
              <a:rPr lang="en-US" altLang="zh-CN" b="1" dirty="0" smtClean="0"/>
              <a:t>   void undo();</a:t>
            </a:r>
          </a:p>
          <a:p>
            <a:r>
              <a:rPr lang="en-US" altLang="zh-CN" b="1" dirty="0"/>
              <a:t> </a:t>
            </a:r>
            <a:r>
              <a:rPr lang="en-US" altLang="zh-CN" b="1" dirty="0" smtClean="0"/>
              <a:t>   void redo();</a:t>
            </a:r>
          </a:p>
          <a:p>
            <a:r>
              <a:rPr lang="en-US" altLang="zh-CN" b="1" dirty="0"/>
              <a:t> </a:t>
            </a:r>
            <a:r>
              <a:rPr lang="en-US" altLang="zh-CN" b="1" dirty="0" smtClean="0"/>
              <a:t>   void show();</a:t>
            </a:r>
          </a:p>
          <a:p>
            <a:r>
              <a:rPr lang="en-US" altLang="zh-CN" b="1" dirty="0" smtClean="0"/>
              <a:t>private:</a:t>
            </a:r>
          </a:p>
          <a:p>
            <a:r>
              <a:rPr lang="en-US" altLang="zh-CN" b="1" dirty="0" smtClean="0"/>
              <a:t>    </a:t>
            </a:r>
            <a:r>
              <a:rPr lang="en-US" altLang="zh-CN" b="1" dirty="0" err="1" smtClean="0"/>
              <a:t>int</a:t>
            </a:r>
            <a:r>
              <a:rPr lang="en-US" altLang="zh-CN" b="1" dirty="0" smtClean="0"/>
              <a:t> x, y, heading, </a:t>
            </a:r>
            <a:r>
              <a:rPr lang="en-US" altLang="zh-CN" b="1" dirty="0" err="1" smtClean="0"/>
              <a:t>penDown</a:t>
            </a:r>
            <a:r>
              <a:rPr lang="en-US" altLang="zh-CN" b="1" dirty="0" smtClean="0"/>
              <a:t>;</a:t>
            </a:r>
          </a:p>
          <a:p>
            <a:r>
              <a:rPr lang="en-US" altLang="zh-CN" b="1" dirty="0"/>
              <a:t> </a:t>
            </a:r>
            <a:r>
              <a:rPr lang="en-US" altLang="zh-CN" b="1" dirty="0" smtClean="0"/>
              <a:t>   Command* </a:t>
            </a:r>
            <a:r>
              <a:rPr lang="en-US" altLang="zh-CN" b="1" dirty="0" err="1" smtClean="0"/>
              <a:t>commandList</a:t>
            </a:r>
            <a:r>
              <a:rPr lang="en-US" altLang="zh-CN" b="1" dirty="0" smtClean="0"/>
              <a:t>;</a:t>
            </a:r>
          </a:p>
          <a:p>
            <a:r>
              <a:rPr lang="en-US" altLang="zh-CN" b="1" dirty="0"/>
              <a:t> </a:t>
            </a:r>
            <a:r>
              <a:rPr lang="en-US" altLang="zh-CN" b="1" dirty="0" smtClean="0"/>
              <a:t>   </a:t>
            </a:r>
            <a:r>
              <a:rPr lang="en-US" altLang="zh-CN" b="1" dirty="0" err="1" smtClean="0"/>
              <a:t>int</a:t>
            </a:r>
            <a:r>
              <a:rPr lang="en-US" altLang="zh-CN" b="1" dirty="0" smtClean="0"/>
              <a:t> </a:t>
            </a:r>
            <a:r>
              <a:rPr lang="en-US" altLang="zh-CN" b="1" dirty="0" err="1" smtClean="0"/>
              <a:t>lastCommand</a:t>
            </a:r>
            <a:r>
              <a:rPr lang="en-US" altLang="zh-CN" b="1" dirty="0" smtClean="0"/>
              <a:t>, </a:t>
            </a:r>
            <a:r>
              <a:rPr lang="en-US" altLang="zh-CN" b="1" dirty="0" err="1" smtClean="0"/>
              <a:t>maxCommand</a:t>
            </a:r>
            <a:r>
              <a:rPr lang="en-US" altLang="zh-CN" b="1" dirty="0" smtClean="0"/>
              <a:t>;</a:t>
            </a:r>
          </a:p>
          <a:p>
            <a:r>
              <a:rPr lang="en-US" altLang="zh-CN" b="1" dirty="0" smtClean="0"/>
              <a:t>};</a:t>
            </a:r>
            <a:endParaRPr lang="en-US" altLang="zh-CN" b="1" dirty="0"/>
          </a:p>
        </p:txBody>
      </p:sp>
    </p:spTree>
    <p:extLst>
      <p:ext uri="{BB962C8B-B14F-4D97-AF65-F5344CB8AC3E}">
        <p14:creationId xmlns:p14="http://schemas.microsoft.com/office/powerpoint/2010/main" val="79556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命令的执行</a:t>
            </a:r>
            <a:endParaRPr lang="zh-CN" altLang="en-US" dirty="0"/>
          </a:p>
        </p:txBody>
      </p:sp>
      <p:sp>
        <p:nvSpPr>
          <p:cNvPr id="3" name="内容占位符 2"/>
          <p:cNvSpPr>
            <a:spLocks noGrp="1"/>
          </p:cNvSpPr>
          <p:nvPr>
            <p:ph idx="1"/>
          </p:nvPr>
        </p:nvSpPr>
        <p:spPr/>
        <p:txBody>
          <a:bodyPr/>
          <a:lstStyle/>
          <a:p>
            <a:r>
              <a:rPr lang="en-US" altLang="zh-CN" b="1" dirty="0" smtClean="0"/>
              <a:t>Context</a:t>
            </a:r>
            <a:r>
              <a:rPr lang="zh-CN" altLang="en-US" b="1" dirty="0" smtClean="0"/>
              <a:t>中对命令的处理就变成把命令填入到命令序列的尾部，</a:t>
            </a:r>
            <a:r>
              <a:rPr lang="en-US" altLang="zh-CN" b="1" dirty="0" smtClean="0"/>
              <a:t>Undo</a:t>
            </a:r>
            <a:r>
              <a:rPr lang="zh-CN" altLang="en-US" b="1" dirty="0" smtClean="0"/>
              <a:t>和</a:t>
            </a:r>
            <a:r>
              <a:rPr lang="en-US" altLang="zh-CN" b="1" dirty="0" smtClean="0"/>
              <a:t>Redo</a:t>
            </a:r>
            <a:r>
              <a:rPr lang="zh-CN" altLang="en-US" b="1" dirty="0" smtClean="0"/>
              <a:t>也很容易实现</a:t>
            </a:r>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pPr lvl="1"/>
            <a:r>
              <a:rPr lang="zh-CN" altLang="en-US" sz="2000" b="1" dirty="0" smtClean="0"/>
              <a:t>注意，这里没有考虑</a:t>
            </a:r>
            <a:r>
              <a:rPr lang="en-US" altLang="zh-CN" sz="2000" b="1" dirty="0" smtClean="0"/>
              <a:t>Out Of Buffer</a:t>
            </a:r>
            <a:r>
              <a:rPr lang="zh-CN" altLang="en-US" sz="2000" b="1" dirty="0" smtClean="0"/>
              <a:t>和赋值运算符重载的问题</a:t>
            </a:r>
            <a:endParaRPr lang="zh-CN" altLang="en-US" sz="2000"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43</a:t>
            </a:fld>
            <a:endParaRPr lang="zh-CN" altLang="en-US"/>
          </a:p>
        </p:txBody>
      </p:sp>
      <p:sp>
        <p:nvSpPr>
          <p:cNvPr id="5" name="TextBox 4"/>
          <p:cNvSpPr txBox="1"/>
          <p:nvPr/>
        </p:nvSpPr>
        <p:spPr>
          <a:xfrm>
            <a:off x="899592" y="2204864"/>
            <a:ext cx="7776864"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Context::</a:t>
            </a:r>
            <a:r>
              <a:rPr lang="en-US" altLang="zh-CN" b="1" dirty="0" err="1" smtClean="0"/>
              <a:t>doCommand</a:t>
            </a:r>
            <a:r>
              <a:rPr lang="en-US" altLang="zh-CN" b="1" dirty="0" smtClean="0"/>
              <a:t>(Command &amp;command) {</a:t>
            </a:r>
          </a:p>
          <a:p>
            <a:r>
              <a:rPr lang="en-US" altLang="zh-CN" b="1" dirty="0"/>
              <a:t> </a:t>
            </a:r>
            <a:r>
              <a:rPr lang="en-US" altLang="zh-CN" b="1" dirty="0" smtClean="0"/>
              <a:t>   </a:t>
            </a:r>
            <a:r>
              <a:rPr lang="en-US" altLang="zh-CN" b="1" dirty="0" err="1" smtClean="0"/>
              <a:t>commandList</a:t>
            </a:r>
            <a:r>
              <a:rPr lang="en-US" altLang="zh-CN" b="1" dirty="0" smtClean="0"/>
              <a:t>[</a:t>
            </a:r>
            <a:r>
              <a:rPr lang="en-US" altLang="zh-CN" b="1" dirty="0" err="1" smtClean="0"/>
              <a:t>lastCommand</a:t>
            </a:r>
            <a:r>
              <a:rPr lang="en-US" altLang="zh-CN" b="1" dirty="0" smtClean="0"/>
              <a:t> ++] = command;</a:t>
            </a:r>
          </a:p>
          <a:p>
            <a:r>
              <a:rPr lang="en-US" altLang="zh-CN" b="1" dirty="0"/>
              <a:t> </a:t>
            </a:r>
            <a:r>
              <a:rPr lang="en-US" altLang="zh-CN" b="1" dirty="0" smtClean="0"/>
              <a:t>   </a:t>
            </a:r>
            <a:r>
              <a:rPr lang="en-US" altLang="zh-CN" b="1" dirty="0" err="1" smtClean="0"/>
              <a:t>maxCommand</a:t>
            </a:r>
            <a:r>
              <a:rPr lang="en-US" altLang="zh-CN" b="1" dirty="0" smtClean="0"/>
              <a:t> = </a:t>
            </a:r>
            <a:r>
              <a:rPr lang="en-US" altLang="zh-CN" b="1" dirty="0" err="1" smtClean="0"/>
              <a:t>lastCommand</a:t>
            </a:r>
            <a:r>
              <a:rPr lang="en-US" altLang="zh-CN" b="1" dirty="0" smtClean="0"/>
              <a:t>;</a:t>
            </a:r>
          </a:p>
          <a:p>
            <a:r>
              <a:rPr lang="en-US" altLang="zh-CN" b="1" dirty="0" smtClean="0"/>
              <a:t>}</a:t>
            </a:r>
          </a:p>
          <a:p>
            <a:endParaRPr lang="en-US" altLang="zh-CN" b="1" dirty="0" smtClean="0"/>
          </a:p>
          <a:p>
            <a:r>
              <a:rPr lang="en-US" altLang="zh-CN" b="1" dirty="0" smtClean="0"/>
              <a:t>void </a:t>
            </a:r>
            <a:r>
              <a:rPr lang="en-US" altLang="zh-CN" b="1" dirty="0"/>
              <a:t>Context</a:t>
            </a:r>
            <a:r>
              <a:rPr lang="en-US" altLang="zh-CN" b="1" dirty="0" smtClean="0"/>
              <a:t>::undo() {</a:t>
            </a:r>
          </a:p>
          <a:p>
            <a:r>
              <a:rPr lang="en-US" altLang="zh-CN" b="1" dirty="0"/>
              <a:t> </a:t>
            </a:r>
            <a:r>
              <a:rPr lang="en-US" altLang="zh-CN" b="1" dirty="0" smtClean="0"/>
              <a:t>   if (</a:t>
            </a:r>
            <a:r>
              <a:rPr lang="en-US" altLang="zh-CN" b="1" dirty="0" err="1" smtClean="0"/>
              <a:t>lastCommand</a:t>
            </a:r>
            <a:r>
              <a:rPr lang="en-US" altLang="zh-CN" b="1" dirty="0" smtClean="0"/>
              <a:t> &gt; 0) </a:t>
            </a:r>
            <a:r>
              <a:rPr lang="en-US" altLang="zh-CN" b="1" dirty="0" err="1" smtClean="0"/>
              <a:t>lastCommand</a:t>
            </a:r>
            <a:r>
              <a:rPr lang="en-US" altLang="zh-CN" b="1" dirty="0" smtClean="0"/>
              <a:t> --;</a:t>
            </a:r>
          </a:p>
          <a:p>
            <a:r>
              <a:rPr lang="en-US" altLang="zh-CN" b="1" dirty="0" smtClean="0"/>
              <a:t>}</a:t>
            </a:r>
          </a:p>
          <a:p>
            <a:endParaRPr lang="en-US" altLang="zh-CN" b="1" dirty="0" smtClean="0"/>
          </a:p>
          <a:p>
            <a:r>
              <a:rPr lang="en-US" altLang="zh-CN" b="1" dirty="0" smtClean="0"/>
              <a:t>void </a:t>
            </a:r>
            <a:r>
              <a:rPr lang="en-US" altLang="zh-CN" b="1" dirty="0"/>
              <a:t>Context</a:t>
            </a:r>
            <a:r>
              <a:rPr lang="en-US" altLang="zh-CN" b="1" dirty="0" smtClean="0"/>
              <a:t>::redo() {</a:t>
            </a:r>
          </a:p>
          <a:p>
            <a:r>
              <a:rPr lang="en-US" altLang="zh-CN" b="1" dirty="0"/>
              <a:t> </a:t>
            </a:r>
            <a:r>
              <a:rPr lang="en-US" altLang="zh-CN" b="1" dirty="0" smtClean="0"/>
              <a:t>   if (</a:t>
            </a:r>
            <a:r>
              <a:rPr lang="en-US" altLang="zh-CN" b="1" dirty="0" err="1" smtClean="0"/>
              <a:t>lastCommand</a:t>
            </a:r>
            <a:r>
              <a:rPr lang="en-US" altLang="zh-CN" b="1" dirty="0" smtClean="0"/>
              <a:t> &lt; </a:t>
            </a:r>
            <a:r>
              <a:rPr lang="en-US" altLang="zh-CN" b="1" dirty="0" err="1" smtClean="0"/>
              <a:t>maxCommand</a:t>
            </a:r>
            <a:r>
              <a:rPr lang="en-US" altLang="zh-CN" b="1" dirty="0" smtClean="0"/>
              <a:t>) </a:t>
            </a:r>
            <a:r>
              <a:rPr lang="en-US" altLang="zh-CN" b="1" dirty="0" err="1" smtClean="0"/>
              <a:t>lastCommand</a:t>
            </a:r>
            <a:r>
              <a:rPr lang="en-US" altLang="zh-CN" b="1" dirty="0" smtClean="0"/>
              <a:t> ++;</a:t>
            </a:r>
          </a:p>
          <a:p>
            <a:r>
              <a:rPr lang="en-US" altLang="zh-CN" b="1" dirty="0"/>
              <a:t>}</a:t>
            </a:r>
            <a:endParaRPr lang="en-US" altLang="zh-CN" b="1" dirty="0" smtClean="0"/>
          </a:p>
        </p:txBody>
      </p:sp>
    </p:spTree>
    <p:extLst>
      <p:ext uri="{BB962C8B-B14F-4D97-AF65-F5344CB8AC3E}">
        <p14:creationId xmlns:p14="http://schemas.microsoft.com/office/powerpoint/2010/main" val="3648057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Command</a:t>
            </a:r>
            <a:r>
              <a:rPr lang="zh-CN" altLang="en-US" dirty="0" smtClean="0"/>
              <a:t>类的修改</a:t>
            </a:r>
            <a:endParaRPr lang="zh-CN" altLang="en-US" dirty="0"/>
          </a:p>
        </p:txBody>
      </p:sp>
      <p:sp>
        <p:nvSpPr>
          <p:cNvPr id="3" name="内容占位符 2"/>
          <p:cNvSpPr>
            <a:spLocks noGrp="1"/>
          </p:cNvSpPr>
          <p:nvPr>
            <p:ph idx="1"/>
          </p:nvPr>
        </p:nvSpPr>
        <p:spPr/>
        <p:txBody>
          <a:bodyPr/>
          <a:lstStyle/>
          <a:p>
            <a:r>
              <a:rPr lang="zh-CN" altLang="en-US" b="1" dirty="0" smtClean="0"/>
              <a:t>由于</a:t>
            </a:r>
            <a:r>
              <a:rPr lang="en-US" altLang="zh-CN" b="1" dirty="0" smtClean="0"/>
              <a:t>Command</a:t>
            </a:r>
            <a:r>
              <a:rPr lang="zh-CN" altLang="en-US" b="1" dirty="0" smtClean="0"/>
              <a:t>类不再直接与</a:t>
            </a:r>
            <a:r>
              <a:rPr lang="en-US" altLang="zh-CN" b="1" dirty="0" smtClean="0"/>
              <a:t>Canvas</a:t>
            </a:r>
            <a:r>
              <a:rPr lang="zh-CN" altLang="en-US" b="1" dirty="0" smtClean="0"/>
              <a:t>关联，所以，</a:t>
            </a:r>
            <a:r>
              <a:rPr lang="en-US" altLang="zh-CN" b="1" dirty="0" smtClean="0"/>
              <a:t>Command</a:t>
            </a:r>
            <a:r>
              <a:rPr lang="zh-CN" altLang="en-US" b="1" dirty="0" smtClean="0"/>
              <a:t>类中所有的</a:t>
            </a:r>
            <a:r>
              <a:rPr lang="en-US" altLang="zh-CN" b="1" dirty="0" smtClean="0"/>
              <a:t>Canvas</a:t>
            </a:r>
            <a:r>
              <a:rPr lang="zh-CN" altLang="en-US" b="1" dirty="0" smtClean="0"/>
              <a:t>对象都要去掉，而在</a:t>
            </a:r>
            <a:r>
              <a:rPr lang="en-US" altLang="zh-CN" b="1" dirty="0" smtClean="0"/>
              <a:t>execute</a:t>
            </a:r>
            <a:r>
              <a:rPr lang="zh-CN" altLang="en-US" b="1" dirty="0" smtClean="0"/>
              <a:t>时再传入</a:t>
            </a:r>
            <a:r>
              <a:rPr lang="en-US" altLang="zh-CN" b="1" dirty="0" smtClean="0"/>
              <a:t>Canvas</a:t>
            </a:r>
            <a:r>
              <a:rPr lang="zh-CN" altLang="en-US" b="1" dirty="0" smtClean="0"/>
              <a:t>类</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44</a:t>
            </a:fld>
            <a:endParaRPr lang="zh-CN" altLang="en-US"/>
          </a:p>
        </p:txBody>
      </p:sp>
      <p:sp>
        <p:nvSpPr>
          <p:cNvPr id="5" name="TextBox 4"/>
          <p:cNvSpPr txBox="1"/>
          <p:nvPr/>
        </p:nvSpPr>
        <p:spPr>
          <a:xfrm>
            <a:off x="885900" y="2924944"/>
            <a:ext cx="7776864"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Command {</a:t>
            </a:r>
          </a:p>
          <a:p>
            <a:r>
              <a:rPr lang="en-US" altLang="zh-CN" b="1" dirty="0"/>
              <a:t>public:</a:t>
            </a:r>
          </a:p>
          <a:p>
            <a:r>
              <a:rPr lang="en-US" altLang="zh-CN" b="1" dirty="0"/>
              <a:t>    virtual void </a:t>
            </a:r>
            <a:r>
              <a:rPr lang="en-US" altLang="zh-CN" b="1" dirty="0" smtClean="0"/>
              <a:t>execute(Canvas&amp; canvas) </a:t>
            </a:r>
            <a:r>
              <a:rPr lang="en-US" altLang="zh-CN" b="1" dirty="0"/>
              <a:t>= 0;</a:t>
            </a:r>
          </a:p>
          <a:p>
            <a:r>
              <a:rPr lang="en-US" altLang="zh-CN" b="1" dirty="0"/>
              <a:t>};</a:t>
            </a:r>
          </a:p>
          <a:p>
            <a:endParaRPr lang="en-US" altLang="zh-CN" b="1" dirty="0" smtClean="0"/>
          </a:p>
          <a:p>
            <a:r>
              <a:rPr lang="en-US" altLang="zh-CN" b="1" dirty="0" smtClean="0"/>
              <a:t>class </a:t>
            </a:r>
            <a:r>
              <a:rPr lang="en-US" altLang="zh-CN" b="1" dirty="0" err="1" smtClean="0"/>
              <a:t>MoveCommand</a:t>
            </a:r>
            <a:r>
              <a:rPr lang="en-US" altLang="zh-CN" b="1" dirty="0" smtClean="0"/>
              <a:t> : Command {</a:t>
            </a:r>
          </a:p>
          <a:p>
            <a:r>
              <a:rPr lang="en-US" altLang="zh-CN" b="1" dirty="0" smtClean="0"/>
              <a:t>public:</a:t>
            </a:r>
          </a:p>
          <a:p>
            <a:r>
              <a:rPr lang="en-US" altLang="zh-CN" b="1" dirty="0" smtClean="0"/>
              <a:t>    </a:t>
            </a:r>
            <a:r>
              <a:rPr lang="en-US" altLang="zh-CN" b="1" dirty="0" err="1" smtClean="0"/>
              <a:t>MoveCommand</a:t>
            </a:r>
            <a:r>
              <a:rPr lang="en-US" altLang="zh-CN" b="1" dirty="0" smtClean="0"/>
              <a:t>(</a:t>
            </a:r>
            <a:r>
              <a:rPr lang="en-US" altLang="zh-CN" b="1" dirty="0" err="1" smtClean="0"/>
              <a:t>int</a:t>
            </a:r>
            <a:r>
              <a:rPr lang="en-US" altLang="zh-CN" b="1" dirty="0" smtClean="0"/>
              <a:t> step, Context&amp; context);</a:t>
            </a:r>
          </a:p>
          <a:p>
            <a:r>
              <a:rPr lang="en-US" altLang="zh-CN" b="1" dirty="0" smtClean="0"/>
              <a:t>    void </a:t>
            </a:r>
            <a:r>
              <a:rPr lang="en-US" altLang="zh-CN" b="1" dirty="0"/>
              <a:t>execute(Canvas&amp; canvas</a:t>
            </a:r>
            <a:r>
              <a:rPr lang="en-US" altLang="zh-CN" b="1" dirty="0" smtClean="0"/>
              <a:t>); //the same implementation…</a:t>
            </a:r>
          </a:p>
          <a:p>
            <a:r>
              <a:rPr lang="en-US" altLang="zh-CN" b="1" dirty="0" smtClean="0"/>
              <a:t>};</a:t>
            </a:r>
            <a:endParaRPr lang="en-US" altLang="zh-CN" b="1" dirty="0"/>
          </a:p>
        </p:txBody>
      </p:sp>
    </p:spTree>
    <p:extLst>
      <p:ext uri="{BB962C8B-B14F-4D97-AF65-F5344CB8AC3E}">
        <p14:creationId xmlns:p14="http://schemas.microsoft.com/office/powerpoint/2010/main" val="416006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a:t>
            </a:r>
            <a:endParaRPr lang="zh-CN" altLang="en-US" dirty="0"/>
          </a:p>
        </p:txBody>
      </p:sp>
      <p:sp>
        <p:nvSpPr>
          <p:cNvPr id="3" name="内容占位符 2"/>
          <p:cNvSpPr>
            <a:spLocks noGrp="1"/>
          </p:cNvSpPr>
          <p:nvPr>
            <p:ph idx="1"/>
          </p:nvPr>
        </p:nvSpPr>
        <p:spPr/>
        <p:txBody>
          <a:bodyPr/>
          <a:lstStyle/>
          <a:p>
            <a:r>
              <a:rPr lang="en-US" altLang="zh-CN" b="1" dirty="0" smtClean="0"/>
              <a:t>Context</a:t>
            </a:r>
            <a:r>
              <a:rPr lang="zh-CN" altLang="en-US" b="1" dirty="0" smtClean="0"/>
              <a:t>的</a:t>
            </a:r>
            <a:r>
              <a:rPr lang="en-US" altLang="zh-CN" b="1" dirty="0" smtClean="0"/>
              <a:t>show</a:t>
            </a:r>
            <a:r>
              <a:rPr lang="zh-CN" altLang="en-US" b="1" dirty="0" smtClean="0"/>
              <a:t>需要执行一遍所有命令</a:t>
            </a:r>
            <a:endParaRPr lang="en-US" altLang="zh-CN" b="1" dirty="0" smtClean="0"/>
          </a:p>
          <a:p>
            <a:endParaRPr lang="en-US" altLang="zh-CN" b="1" dirty="0"/>
          </a:p>
          <a:p>
            <a:endParaRPr lang="en-US" altLang="zh-CN" b="1" dirty="0" smtClean="0"/>
          </a:p>
          <a:p>
            <a:endParaRPr lang="en-US" altLang="zh-CN" b="1" dirty="0"/>
          </a:p>
          <a:p>
            <a:endParaRPr lang="en-US" altLang="zh-CN" b="1" dirty="0" smtClean="0"/>
          </a:p>
          <a:p>
            <a:r>
              <a:rPr lang="zh-CN" altLang="en-US" b="1" dirty="0" smtClean="0"/>
              <a:t>由于</a:t>
            </a:r>
            <a:r>
              <a:rPr lang="en-US" altLang="zh-CN" b="1" dirty="0" err="1" smtClean="0"/>
              <a:t>lastCommand</a:t>
            </a:r>
            <a:r>
              <a:rPr lang="zh-CN" altLang="en-US" b="1" dirty="0" smtClean="0"/>
              <a:t>的控制作用，被</a:t>
            </a:r>
            <a:r>
              <a:rPr lang="en-US" altLang="zh-CN" b="1" dirty="0" smtClean="0"/>
              <a:t>Undo</a:t>
            </a:r>
            <a:r>
              <a:rPr lang="zh-CN" altLang="en-US" b="1" dirty="0" smtClean="0"/>
              <a:t>的命令不会被执行</a:t>
            </a:r>
            <a:endParaRPr lang="en-US" altLang="zh-CN" b="1" dirty="0" smtClean="0"/>
          </a:p>
          <a:p>
            <a:r>
              <a:rPr lang="zh-CN" altLang="en-US" b="1" dirty="0" smtClean="0"/>
              <a:t>用时间换操作的便利性</a:t>
            </a:r>
            <a:endParaRPr lang="en-US" altLang="zh-CN" b="1" dirty="0" smtClean="0"/>
          </a:p>
          <a:p>
            <a:r>
              <a:rPr lang="zh-CN" altLang="en-US" b="1" dirty="0" smtClean="0"/>
              <a:t>保存的命令序列的长度决定了</a:t>
            </a:r>
            <a:r>
              <a:rPr lang="en-US" altLang="zh-CN" b="1" dirty="0" smtClean="0"/>
              <a:t>Undo</a:t>
            </a:r>
            <a:r>
              <a:rPr lang="zh-CN" altLang="en-US" b="1" dirty="0" smtClean="0"/>
              <a:t>的能力</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45</a:t>
            </a:fld>
            <a:endParaRPr lang="zh-CN" altLang="en-US"/>
          </a:p>
        </p:txBody>
      </p:sp>
      <p:sp>
        <p:nvSpPr>
          <p:cNvPr id="5" name="TextBox 4"/>
          <p:cNvSpPr txBox="1"/>
          <p:nvPr/>
        </p:nvSpPr>
        <p:spPr>
          <a:xfrm>
            <a:off x="899592" y="1844824"/>
            <a:ext cx="7776864" cy="203132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Context::show() {</a:t>
            </a:r>
          </a:p>
          <a:p>
            <a:r>
              <a:rPr lang="en-US" altLang="zh-CN" b="1" dirty="0"/>
              <a:t> </a:t>
            </a:r>
            <a:r>
              <a:rPr lang="en-US" altLang="zh-CN" b="1" dirty="0" smtClean="0"/>
              <a:t>   Canvas </a:t>
            </a:r>
            <a:r>
              <a:rPr lang="en-US" altLang="zh-CN" b="1" dirty="0" err="1" smtClean="0"/>
              <a:t>canvas</a:t>
            </a:r>
            <a:r>
              <a:rPr lang="en-US" altLang="zh-CN" b="1" dirty="0" smtClean="0"/>
              <a:t>; //start by a new blank canvas</a:t>
            </a:r>
          </a:p>
          <a:p>
            <a:r>
              <a:rPr lang="en-US" altLang="zh-CN" b="1" dirty="0"/>
              <a:t> </a:t>
            </a:r>
            <a:r>
              <a:rPr lang="en-US" altLang="zh-CN" b="1" dirty="0" smtClean="0"/>
              <a:t>   </a:t>
            </a:r>
            <a:r>
              <a:rPr lang="en-US" altLang="zh-CN" b="1" dirty="0" smtClean="0">
                <a:solidFill>
                  <a:srgbClr val="C00000"/>
                </a:solidFill>
              </a:rPr>
              <a:t>for (</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i</a:t>
            </a:r>
            <a:r>
              <a:rPr lang="en-US" altLang="zh-CN" b="1" dirty="0" smtClean="0">
                <a:solidFill>
                  <a:srgbClr val="C00000"/>
                </a:solidFill>
              </a:rPr>
              <a:t> = 0; </a:t>
            </a:r>
            <a:r>
              <a:rPr lang="en-US" altLang="zh-CN" b="1" dirty="0" err="1" smtClean="0">
                <a:solidFill>
                  <a:srgbClr val="C00000"/>
                </a:solidFill>
              </a:rPr>
              <a:t>i</a:t>
            </a:r>
            <a:r>
              <a:rPr lang="en-US" altLang="zh-CN" b="1" dirty="0" smtClean="0">
                <a:solidFill>
                  <a:srgbClr val="C00000"/>
                </a:solidFill>
              </a:rPr>
              <a:t> &lt; </a:t>
            </a:r>
            <a:r>
              <a:rPr lang="en-US" altLang="zh-CN" b="1" dirty="0" err="1" smtClean="0">
                <a:solidFill>
                  <a:srgbClr val="C00000"/>
                </a:solidFill>
              </a:rPr>
              <a:t>lastCommand</a:t>
            </a:r>
            <a:r>
              <a:rPr lang="en-US" altLang="zh-CN" b="1" dirty="0" smtClean="0">
                <a:solidFill>
                  <a:srgbClr val="C00000"/>
                </a:solidFill>
              </a:rPr>
              <a:t>; </a:t>
            </a:r>
            <a:r>
              <a:rPr lang="en-US" altLang="zh-CN" b="1" dirty="0" err="1" smtClean="0">
                <a:solidFill>
                  <a:srgbClr val="C00000"/>
                </a:solidFill>
              </a:rPr>
              <a:t>i</a:t>
            </a:r>
            <a:r>
              <a:rPr lang="en-US" altLang="zh-CN" b="1" dirty="0" smtClean="0">
                <a:solidFill>
                  <a:srgbClr val="C00000"/>
                </a:solidFill>
              </a:rPr>
              <a:t>++) {</a:t>
            </a:r>
          </a:p>
          <a:p>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commandList</a:t>
            </a:r>
            <a:r>
              <a:rPr lang="en-US" altLang="zh-CN" b="1" dirty="0" smtClean="0">
                <a:solidFill>
                  <a:srgbClr val="C00000"/>
                </a:solidFill>
              </a:rPr>
              <a:t>[</a:t>
            </a:r>
            <a:r>
              <a:rPr lang="en-US" altLang="zh-CN" b="1" dirty="0" err="1" smtClean="0">
                <a:solidFill>
                  <a:srgbClr val="C00000"/>
                </a:solidFill>
              </a:rPr>
              <a:t>i</a:t>
            </a:r>
            <a:r>
              <a:rPr lang="en-US" altLang="zh-CN" b="1" dirty="0" smtClean="0">
                <a:solidFill>
                  <a:srgbClr val="C00000"/>
                </a:solidFill>
              </a:rPr>
              <a:t>] -&gt; execute(canvas);</a:t>
            </a:r>
          </a:p>
          <a:p>
            <a:r>
              <a:rPr lang="en-US" altLang="zh-CN" b="1" dirty="0">
                <a:solidFill>
                  <a:srgbClr val="C00000"/>
                </a:solidFill>
              </a:rPr>
              <a:t> </a:t>
            </a:r>
            <a:r>
              <a:rPr lang="en-US" altLang="zh-CN" b="1" dirty="0" smtClean="0">
                <a:solidFill>
                  <a:srgbClr val="C00000"/>
                </a:solidFill>
              </a:rPr>
              <a:t>   }</a:t>
            </a:r>
          </a:p>
          <a:p>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canvas.show</a:t>
            </a:r>
            <a:r>
              <a:rPr lang="en-US" altLang="zh-CN" b="1" dirty="0" smtClean="0">
                <a:solidFill>
                  <a:srgbClr val="C00000"/>
                </a:solidFill>
              </a:rPr>
              <a:t>();</a:t>
            </a:r>
          </a:p>
          <a:p>
            <a:r>
              <a:rPr lang="en-US" altLang="zh-CN" b="1" dirty="0" smtClean="0"/>
              <a:t>}</a:t>
            </a:r>
          </a:p>
        </p:txBody>
      </p:sp>
    </p:spTree>
    <p:extLst>
      <p:ext uri="{BB962C8B-B14F-4D97-AF65-F5344CB8AC3E}">
        <p14:creationId xmlns:p14="http://schemas.microsoft.com/office/powerpoint/2010/main" val="443479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组装</a:t>
            </a:r>
            <a:endParaRPr lang="zh-CN" altLang="en-US" dirty="0"/>
          </a:p>
        </p:txBody>
      </p:sp>
      <p:sp>
        <p:nvSpPr>
          <p:cNvPr id="3" name="内容占位符 2"/>
          <p:cNvSpPr>
            <a:spLocks noGrp="1"/>
          </p:cNvSpPr>
          <p:nvPr>
            <p:ph idx="1"/>
          </p:nvPr>
        </p:nvSpPr>
        <p:spPr/>
        <p:txBody>
          <a:bodyPr/>
          <a:lstStyle/>
          <a:p>
            <a:r>
              <a:rPr lang="zh-CN" altLang="en-US" b="1" dirty="0" smtClean="0"/>
              <a:t>相应地，</a:t>
            </a:r>
            <a:r>
              <a:rPr lang="en-US" altLang="zh-CN" b="1" dirty="0" err="1" smtClean="0"/>
              <a:t>StreamUI</a:t>
            </a:r>
            <a:r>
              <a:rPr lang="zh-CN" altLang="en-US" b="1" dirty="0" smtClean="0"/>
              <a:t>还要识别</a:t>
            </a:r>
            <a:r>
              <a:rPr lang="en-US" altLang="zh-CN" b="1" dirty="0" smtClean="0"/>
              <a:t>Undo</a:t>
            </a:r>
            <a:r>
              <a:rPr lang="zh-CN" altLang="en-US" b="1" dirty="0" smtClean="0"/>
              <a:t>和</a:t>
            </a:r>
            <a:r>
              <a:rPr lang="en-US" altLang="zh-CN" b="1" dirty="0" smtClean="0"/>
              <a:t>Redo</a:t>
            </a:r>
            <a:r>
              <a:rPr lang="zh-CN" altLang="en-US" b="1" dirty="0" smtClean="0"/>
              <a:t>命令，</a:t>
            </a:r>
            <a:r>
              <a:rPr lang="en-US" altLang="zh-CN" b="1" dirty="0" smtClean="0"/>
              <a:t>Context</a:t>
            </a:r>
            <a:r>
              <a:rPr lang="zh-CN" altLang="en-US" b="1" dirty="0" smtClean="0"/>
              <a:t>要对这些命令做出特殊处理（</a:t>
            </a:r>
            <a:r>
              <a:rPr lang="zh-CN" altLang="en-US" b="1" dirty="0"/>
              <a:t>实现</a:t>
            </a:r>
            <a:r>
              <a:rPr lang="zh-CN" altLang="en-US" b="1" dirty="0" smtClean="0"/>
              <a:t>略）</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46</a:t>
            </a:fld>
            <a:endParaRPr lang="zh-CN" altLang="en-US"/>
          </a:p>
        </p:txBody>
      </p:sp>
      <p:sp>
        <p:nvSpPr>
          <p:cNvPr id="5" name="TextBox 4"/>
          <p:cNvSpPr txBox="1"/>
          <p:nvPr/>
        </p:nvSpPr>
        <p:spPr>
          <a:xfrm>
            <a:off x="902071" y="2276872"/>
            <a:ext cx="7776864"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a:t> </a:t>
            </a:r>
            <a:r>
              <a:rPr lang="en-US" altLang="zh-CN" b="1" dirty="0" smtClean="0"/>
              <a:t>   //the same as before ……</a:t>
            </a:r>
          </a:p>
          <a:p>
            <a:r>
              <a:rPr lang="en-US" altLang="zh-CN" b="1" dirty="0" smtClean="0"/>
              <a:t>    UI* </a:t>
            </a:r>
            <a:r>
              <a:rPr lang="en-US" altLang="zh-CN" b="1" dirty="0" err="1" smtClean="0"/>
              <a:t>ui</a:t>
            </a:r>
            <a:r>
              <a:rPr lang="en-US" altLang="zh-CN" b="1" dirty="0" smtClean="0"/>
              <a:t> = new </a:t>
            </a:r>
            <a:r>
              <a:rPr lang="en-US" altLang="zh-CN" b="1" dirty="0" err="1" smtClean="0"/>
              <a:t>StreamUI</a:t>
            </a:r>
            <a:r>
              <a:rPr lang="en-US" altLang="zh-CN" b="1" dirty="0" smtClean="0"/>
              <a:t>(in, canvas, context);</a:t>
            </a:r>
          </a:p>
          <a:p>
            <a:r>
              <a:rPr lang="en-US" altLang="zh-CN" b="1" dirty="0"/>
              <a:t> </a:t>
            </a:r>
            <a:r>
              <a:rPr lang="en-US" altLang="zh-CN" b="1" dirty="0" smtClean="0"/>
              <a:t>   while (!</a:t>
            </a:r>
            <a:r>
              <a:rPr lang="en-US" altLang="zh-CN" b="1" dirty="0" err="1" smtClean="0"/>
              <a:t>in.eof</a:t>
            </a:r>
            <a:r>
              <a:rPr lang="en-US" altLang="zh-CN" b="1" dirty="0" smtClean="0"/>
              <a:t>()) { </a:t>
            </a:r>
          </a:p>
          <a:p>
            <a:r>
              <a:rPr lang="en-US" altLang="zh-CN" b="1" dirty="0"/>
              <a:t> </a:t>
            </a:r>
            <a:r>
              <a:rPr lang="en-US" altLang="zh-CN" b="1" dirty="0" smtClean="0"/>
              <a:t>       Command&amp; command = </a:t>
            </a:r>
            <a:r>
              <a:rPr lang="en-US" altLang="zh-CN" b="1" dirty="0" err="1" smtClean="0"/>
              <a:t>ui</a:t>
            </a:r>
            <a:r>
              <a:rPr lang="en-US" altLang="zh-CN" b="1" dirty="0" smtClean="0"/>
              <a:t> -&gt; </a:t>
            </a:r>
            <a:r>
              <a:rPr lang="en-US" altLang="zh-CN" b="1" dirty="0" err="1" smtClean="0"/>
              <a:t>getCommand</a:t>
            </a:r>
            <a:r>
              <a:rPr lang="en-US" altLang="zh-CN" b="1" dirty="0" smtClean="0"/>
              <a:t>();</a:t>
            </a:r>
          </a:p>
          <a:p>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context.doCommand</a:t>
            </a:r>
            <a:r>
              <a:rPr lang="en-US" altLang="zh-CN" b="1" dirty="0" smtClean="0">
                <a:solidFill>
                  <a:srgbClr val="C00000"/>
                </a:solidFill>
              </a:rPr>
              <a:t>(command);</a:t>
            </a:r>
          </a:p>
          <a:p>
            <a:r>
              <a:rPr lang="en-US" altLang="zh-CN" b="1" dirty="0" smtClean="0">
                <a:solidFill>
                  <a:srgbClr val="C00000"/>
                </a:solidFill>
              </a:rPr>
              <a:t>        </a:t>
            </a:r>
            <a:r>
              <a:rPr lang="en-US" altLang="zh-CN" b="1" dirty="0" err="1" smtClean="0">
                <a:solidFill>
                  <a:srgbClr val="C00000"/>
                </a:solidFill>
              </a:rPr>
              <a:t>context.show</a:t>
            </a:r>
            <a:r>
              <a:rPr lang="en-US" altLang="zh-CN" b="1" dirty="0" smtClean="0">
                <a:solidFill>
                  <a:srgbClr val="C00000"/>
                </a:solidFill>
              </a:rPr>
              <a:t>();</a:t>
            </a:r>
          </a:p>
          <a:p>
            <a:r>
              <a:rPr lang="en-US" altLang="zh-CN" b="1" dirty="0"/>
              <a:t> </a:t>
            </a:r>
            <a:r>
              <a:rPr lang="en-US" altLang="zh-CN" b="1" dirty="0" smtClean="0"/>
              <a:t>   }</a:t>
            </a:r>
          </a:p>
          <a:p>
            <a:r>
              <a:rPr lang="en-US" altLang="zh-CN" b="1" dirty="0"/>
              <a:t> </a:t>
            </a:r>
            <a:r>
              <a:rPr lang="en-US" altLang="zh-CN" b="1" dirty="0" smtClean="0"/>
              <a:t>   delete </a:t>
            </a:r>
            <a:r>
              <a:rPr lang="en-US" altLang="zh-CN" b="1" dirty="0" err="1" smtClean="0"/>
              <a:t>ui</a:t>
            </a:r>
            <a:r>
              <a:rPr lang="en-US" altLang="zh-CN" b="1" dirty="0" smtClean="0"/>
              <a:t>;</a:t>
            </a:r>
          </a:p>
          <a:p>
            <a:r>
              <a:rPr lang="en-US" altLang="zh-CN" b="1" dirty="0"/>
              <a:t> </a:t>
            </a:r>
            <a:r>
              <a:rPr lang="en-US" altLang="zh-CN" b="1" dirty="0" smtClean="0"/>
              <a:t>   return 0;</a:t>
            </a:r>
          </a:p>
          <a:p>
            <a:r>
              <a:rPr lang="en-US" altLang="zh-CN" b="1" dirty="0"/>
              <a:t>}</a:t>
            </a:r>
            <a:endParaRPr lang="en-US" altLang="zh-CN" b="1" dirty="0" smtClean="0"/>
          </a:p>
        </p:txBody>
      </p:sp>
    </p:spTree>
    <p:extLst>
      <p:ext uri="{BB962C8B-B14F-4D97-AF65-F5344CB8AC3E}">
        <p14:creationId xmlns:p14="http://schemas.microsoft.com/office/powerpoint/2010/main" val="1415408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捎带着提一句</a:t>
            </a:r>
            <a:endParaRPr lang="zh-CN" altLang="en-US" dirty="0"/>
          </a:p>
        </p:txBody>
      </p:sp>
      <p:sp>
        <p:nvSpPr>
          <p:cNvPr id="3" name="内容占位符 2"/>
          <p:cNvSpPr>
            <a:spLocks noGrp="1"/>
          </p:cNvSpPr>
          <p:nvPr>
            <p:ph idx="1"/>
          </p:nvPr>
        </p:nvSpPr>
        <p:spPr/>
        <p:txBody>
          <a:bodyPr/>
          <a:lstStyle/>
          <a:p>
            <a:r>
              <a:rPr lang="zh-CN" altLang="en-US" b="1" dirty="0" smtClean="0"/>
              <a:t>在我们的系统中，笔有“抬起”和“落下”两种不同的状态，在不同状态下，某些命令（</a:t>
            </a:r>
            <a:r>
              <a:rPr lang="en-US" altLang="zh-CN" b="1" dirty="0" err="1" smtClean="0"/>
              <a:t>MoveCommand</a:t>
            </a:r>
            <a:r>
              <a:rPr lang="zh-CN" altLang="en-US" b="1" dirty="0" smtClean="0"/>
              <a:t>）的执行效果是不同的</a:t>
            </a:r>
            <a:endParaRPr lang="en-US" altLang="zh-CN" b="1" dirty="0" smtClean="0"/>
          </a:p>
          <a:p>
            <a:r>
              <a:rPr lang="zh-CN" altLang="en-US" b="1" dirty="0" smtClean="0"/>
              <a:t>我们用一个</a:t>
            </a:r>
            <a:r>
              <a:rPr lang="en-US" altLang="zh-CN" b="1" dirty="0" smtClean="0"/>
              <a:t/>
            </a:r>
            <a:br>
              <a:rPr lang="en-US" altLang="zh-CN" b="1" dirty="0" smtClean="0"/>
            </a:br>
            <a:r>
              <a:rPr lang="en-US" altLang="zh-CN" b="1" dirty="0" smtClean="0"/>
              <a:t>if … else</a:t>
            </a:r>
            <a:r>
              <a:rPr lang="zh-CN" altLang="en-US" b="1" dirty="0" smtClean="0"/>
              <a:t>语</a:t>
            </a:r>
            <a:r>
              <a:rPr lang="en-US" altLang="zh-CN" b="1" dirty="0" smtClean="0"/>
              <a:t/>
            </a:r>
            <a:br>
              <a:rPr lang="en-US" altLang="zh-CN" b="1" dirty="0" smtClean="0"/>
            </a:br>
            <a:r>
              <a:rPr lang="zh-CN" altLang="en-US" b="1" dirty="0" smtClean="0"/>
              <a:t>句来实现这</a:t>
            </a:r>
            <a:r>
              <a:rPr lang="en-US" altLang="zh-CN" b="1" dirty="0" smtClean="0"/>
              <a:t/>
            </a:r>
            <a:br>
              <a:rPr lang="en-US" altLang="zh-CN" b="1" dirty="0" smtClean="0"/>
            </a:br>
            <a:r>
              <a:rPr lang="zh-CN" altLang="en-US" b="1" dirty="0" smtClean="0"/>
              <a:t>种不同</a:t>
            </a:r>
            <a:endParaRPr lang="en-US" altLang="zh-CN" b="1" dirty="0" smtClean="0"/>
          </a:p>
          <a:p>
            <a:r>
              <a:rPr lang="zh-CN" altLang="en-US" b="1" dirty="0" smtClean="0"/>
              <a:t>也可以通过</a:t>
            </a:r>
            <a:r>
              <a:rPr lang="en-US" altLang="zh-CN" b="1" dirty="0" smtClean="0"/>
              <a:t/>
            </a:r>
            <a:br>
              <a:rPr lang="en-US" altLang="zh-CN" b="1" dirty="0" smtClean="0"/>
            </a:br>
            <a:r>
              <a:rPr lang="zh-CN" altLang="en-US" b="1" dirty="0" smtClean="0"/>
              <a:t>一个被称作</a:t>
            </a:r>
            <a:r>
              <a:rPr lang="en-US" altLang="zh-CN" b="1" dirty="0" smtClean="0"/>
              <a:t>State</a:t>
            </a:r>
            <a:r>
              <a:rPr lang="zh-CN" altLang="en-US" b="1" dirty="0" smtClean="0"/>
              <a:t>的模式来解决这个问题</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47</a:t>
            </a:fld>
            <a:endParaRPr lang="zh-CN" altLang="en-US"/>
          </a:p>
        </p:txBody>
      </p:sp>
      <p:pic>
        <p:nvPicPr>
          <p:cNvPr id="2050" name="Picture 2"/>
          <p:cNvPicPr>
            <a:picLocks noChangeAspect="1" noChangeArrowheads="1"/>
          </p:cNvPicPr>
          <p:nvPr/>
        </p:nvPicPr>
        <p:blipFill>
          <a:blip r:embed="rId2">
            <a:clrChange>
              <a:clrFrom>
                <a:srgbClr val="D0D0D0"/>
              </a:clrFrom>
              <a:clrTo>
                <a:srgbClr val="D0D0D0">
                  <a:alpha val="0"/>
                </a:srgbClr>
              </a:clrTo>
            </a:clrChange>
            <a:biLevel thresh="75000"/>
            <a:extLst>
              <a:ext uri="{BEBA8EAE-BF5A-486C-A8C5-ECC9F3942E4B}">
                <a14:imgProps xmlns:a14="http://schemas.microsoft.com/office/drawing/2010/main">
                  <a14:imgLayer r:embed="rId3">
                    <a14:imgEffect>
                      <a14:brightnessContrast bright="-25000" contrast="26000"/>
                    </a14:imgEffect>
                  </a14:imgLayer>
                </a14:imgProps>
              </a:ext>
              <a:ext uri="{28A0092B-C50C-407E-A947-70E740481C1C}">
                <a14:useLocalDpi xmlns:a14="http://schemas.microsoft.com/office/drawing/2010/main" val="0"/>
              </a:ext>
            </a:extLst>
          </a:blip>
          <a:srcRect/>
          <a:stretch>
            <a:fillRect/>
          </a:stretch>
        </p:blipFill>
        <p:spPr bwMode="auto">
          <a:xfrm>
            <a:off x="3178081" y="2708920"/>
            <a:ext cx="5817339"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45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a:t>
            </a:r>
            <a:r>
              <a:rPr lang="zh-CN" altLang="en-US" dirty="0" smtClean="0"/>
              <a:t>模式的一个例子</a:t>
            </a:r>
            <a:endParaRPr lang="zh-CN" altLang="en-US" dirty="0"/>
          </a:p>
        </p:txBody>
      </p:sp>
      <p:sp>
        <p:nvSpPr>
          <p:cNvPr id="3" name="内容占位符 2"/>
          <p:cNvSpPr>
            <a:spLocks noGrp="1"/>
          </p:cNvSpPr>
          <p:nvPr>
            <p:ph idx="1"/>
          </p:nvPr>
        </p:nvSpPr>
        <p:spPr/>
        <p:txBody>
          <a:bodyPr/>
          <a:lstStyle/>
          <a:p>
            <a:r>
              <a:rPr lang="zh-CN" altLang="en-US" b="1" dirty="0" smtClean="0"/>
              <a:t>红绿灯：红 </a:t>
            </a:r>
            <a:r>
              <a:rPr lang="en-US" altLang="zh-CN" b="1" dirty="0" smtClean="0"/>
              <a:t>– </a:t>
            </a:r>
            <a:r>
              <a:rPr lang="zh-CN" altLang="en-US" b="1" dirty="0" smtClean="0"/>
              <a:t>绿 </a:t>
            </a:r>
            <a:r>
              <a:rPr lang="en-US" altLang="zh-CN" b="1" dirty="0" smtClean="0"/>
              <a:t>– </a:t>
            </a:r>
            <a:r>
              <a:rPr lang="zh-CN" altLang="en-US" b="1" dirty="0" smtClean="0"/>
              <a:t>黄 </a:t>
            </a:r>
            <a:r>
              <a:rPr lang="en-US" altLang="zh-CN" b="1" dirty="0" smtClean="0"/>
              <a:t>– </a:t>
            </a:r>
            <a:r>
              <a:rPr lang="zh-CN" altLang="en-US" b="1" dirty="0" smtClean="0"/>
              <a:t>红 </a:t>
            </a:r>
            <a:r>
              <a:rPr lang="en-US" altLang="zh-CN" b="1" dirty="0" smtClean="0"/>
              <a:t>- ……</a:t>
            </a:r>
          </a:p>
          <a:p>
            <a:r>
              <a:rPr lang="zh-CN" altLang="en-US" b="1" dirty="0" smtClean="0"/>
              <a:t>传统写法</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48</a:t>
            </a:fld>
            <a:endParaRPr lang="zh-CN" altLang="en-US"/>
          </a:p>
        </p:txBody>
      </p:sp>
      <p:sp>
        <p:nvSpPr>
          <p:cNvPr id="5" name="TextBox 4"/>
          <p:cNvSpPr txBox="1"/>
          <p:nvPr/>
        </p:nvSpPr>
        <p:spPr>
          <a:xfrm>
            <a:off x="902071" y="2276872"/>
            <a:ext cx="7776864"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Light {</a:t>
            </a:r>
          </a:p>
          <a:p>
            <a:r>
              <a:rPr lang="en-US" altLang="zh-CN" b="1" dirty="0" smtClean="0"/>
              <a:t>public:</a:t>
            </a:r>
          </a:p>
          <a:p>
            <a:r>
              <a:rPr lang="en-US" altLang="zh-CN" b="1" dirty="0" smtClean="0"/>
              <a:t>    Light( ) : color(“red”) { }</a:t>
            </a:r>
          </a:p>
          <a:p>
            <a:r>
              <a:rPr lang="en-US" altLang="zh-CN" b="1" dirty="0"/>
              <a:t> </a:t>
            </a:r>
            <a:r>
              <a:rPr lang="en-US" altLang="zh-CN" b="1" dirty="0" smtClean="0"/>
              <a:t>   void next( ) {</a:t>
            </a:r>
          </a:p>
          <a:p>
            <a:r>
              <a:rPr lang="en-US" altLang="zh-CN" b="1" dirty="0">
                <a:solidFill>
                  <a:srgbClr val="C00000"/>
                </a:solidFill>
              </a:rPr>
              <a:t> </a:t>
            </a:r>
            <a:r>
              <a:rPr lang="en-US" altLang="zh-CN" b="1" dirty="0" smtClean="0">
                <a:solidFill>
                  <a:srgbClr val="C00000"/>
                </a:solidFill>
              </a:rPr>
              <a:t>       if (color == “red”)</a:t>
            </a:r>
          </a:p>
          <a:p>
            <a:r>
              <a:rPr lang="en-US" altLang="zh-CN" b="1" dirty="0">
                <a:solidFill>
                  <a:srgbClr val="C00000"/>
                </a:solidFill>
              </a:rPr>
              <a:t> </a:t>
            </a:r>
            <a:r>
              <a:rPr lang="en-US" altLang="zh-CN" b="1" dirty="0" smtClean="0">
                <a:solidFill>
                  <a:srgbClr val="C00000"/>
                </a:solidFill>
              </a:rPr>
              <a:t>           color = “green”;</a:t>
            </a:r>
          </a:p>
          <a:p>
            <a:r>
              <a:rPr lang="en-US" altLang="zh-CN" b="1" dirty="0">
                <a:solidFill>
                  <a:srgbClr val="C00000"/>
                </a:solidFill>
              </a:rPr>
              <a:t> </a:t>
            </a:r>
            <a:r>
              <a:rPr lang="en-US" altLang="zh-CN" b="1" dirty="0" smtClean="0">
                <a:solidFill>
                  <a:srgbClr val="C00000"/>
                </a:solidFill>
              </a:rPr>
              <a:t>       else if (color == “green”) </a:t>
            </a:r>
          </a:p>
          <a:p>
            <a:r>
              <a:rPr lang="en-US" altLang="zh-CN" b="1" dirty="0">
                <a:solidFill>
                  <a:srgbClr val="C00000"/>
                </a:solidFill>
              </a:rPr>
              <a:t> </a:t>
            </a:r>
            <a:r>
              <a:rPr lang="en-US" altLang="zh-CN" b="1" dirty="0" smtClean="0">
                <a:solidFill>
                  <a:srgbClr val="C00000"/>
                </a:solidFill>
              </a:rPr>
              <a:t>           color = “yellow”;</a:t>
            </a:r>
          </a:p>
          <a:p>
            <a:r>
              <a:rPr lang="en-US" altLang="zh-CN" b="1" dirty="0">
                <a:solidFill>
                  <a:srgbClr val="C00000"/>
                </a:solidFill>
              </a:rPr>
              <a:t> </a:t>
            </a:r>
            <a:r>
              <a:rPr lang="en-US" altLang="zh-CN" b="1" dirty="0" smtClean="0">
                <a:solidFill>
                  <a:srgbClr val="C00000"/>
                </a:solidFill>
              </a:rPr>
              <a:t>       else</a:t>
            </a:r>
          </a:p>
          <a:p>
            <a:r>
              <a:rPr lang="en-US" altLang="zh-CN" b="1" dirty="0">
                <a:solidFill>
                  <a:srgbClr val="C00000"/>
                </a:solidFill>
              </a:rPr>
              <a:t>	 </a:t>
            </a:r>
            <a:r>
              <a:rPr lang="en-US" altLang="zh-CN" b="1" dirty="0" smtClean="0">
                <a:solidFill>
                  <a:srgbClr val="C00000"/>
                </a:solidFill>
              </a:rPr>
              <a:t>   color = “red”;</a:t>
            </a:r>
          </a:p>
          <a:p>
            <a:r>
              <a:rPr lang="en-US" altLang="zh-CN" b="1" dirty="0"/>
              <a:t> </a:t>
            </a:r>
            <a:r>
              <a:rPr lang="en-US" altLang="zh-CN" b="1" dirty="0" smtClean="0"/>
              <a:t>   }</a:t>
            </a:r>
          </a:p>
          <a:p>
            <a:r>
              <a:rPr lang="en-US" altLang="zh-CN" b="1" dirty="0"/>
              <a:t> </a:t>
            </a:r>
            <a:r>
              <a:rPr lang="en-US" altLang="zh-CN" b="1" dirty="0" smtClean="0"/>
              <a:t>   string </a:t>
            </a:r>
            <a:r>
              <a:rPr lang="en-US" altLang="zh-CN" b="1" dirty="0" err="1" smtClean="0"/>
              <a:t>getColor</a:t>
            </a:r>
            <a:r>
              <a:rPr lang="en-US" altLang="zh-CN" b="1" dirty="0" smtClean="0"/>
              <a:t>( ) { return color; }</a:t>
            </a:r>
          </a:p>
          <a:p>
            <a:r>
              <a:rPr lang="en-US" altLang="zh-CN" b="1" dirty="0" smtClean="0"/>
              <a:t>private:</a:t>
            </a:r>
          </a:p>
          <a:p>
            <a:r>
              <a:rPr lang="en-US" altLang="zh-CN" b="1" dirty="0"/>
              <a:t> </a:t>
            </a:r>
            <a:r>
              <a:rPr lang="en-US" altLang="zh-CN" b="1" dirty="0" smtClean="0"/>
              <a:t>   string color;</a:t>
            </a:r>
          </a:p>
          <a:p>
            <a:r>
              <a:rPr lang="en-US" altLang="zh-CN" b="1" dirty="0" smtClean="0"/>
              <a:t>};</a:t>
            </a:r>
          </a:p>
        </p:txBody>
      </p:sp>
    </p:spTree>
    <p:extLst>
      <p:ext uri="{BB962C8B-B14F-4D97-AF65-F5344CB8AC3E}">
        <p14:creationId xmlns:p14="http://schemas.microsoft.com/office/powerpoint/2010/main" val="71000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a:t>
            </a:r>
            <a:r>
              <a:rPr lang="zh-CN" altLang="en-US" dirty="0" smtClean="0"/>
              <a:t>模式下的红绿灯</a:t>
            </a:r>
            <a:endParaRPr lang="zh-CN" altLang="en-US" dirty="0"/>
          </a:p>
        </p:txBody>
      </p:sp>
      <p:sp>
        <p:nvSpPr>
          <p:cNvPr id="3" name="内容占位符 2"/>
          <p:cNvSpPr>
            <a:spLocks noGrp="1"/>
          </p:cNvSpPr>
          <p:nvPr>
            <p:ph idx="1"/>
          </p:nvPr>
        </p:nvSpPr>
        <p:spPr/>
        <p:txBody>
          <a:bodyPr/>
          <a:lstStyle/>
          <a:p>
            <a:r>
              <a:rPr lang="zh-CN" altLang="en-US" b="1" dirty="0" smtClean="0"/>
              <a:t>首先是</a:t>
            </a:r>
            <a:r>
              <a:rPr lang="en-US" altLang="zh-CN" b="1" dirty="0" smtClean="0"/>
              <a:t>State</a:t>
            </a:r>
            <a:r>
              <a:rPr lang="zh-CN" altLang="en-US" b="1" dirty="0" smtClean="0"/>
              <a:t>的定义</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49</a:t>
            </a:fld>
            <a:endParaRPr lang="zh-CN" altLang="en-US"/>
          </a:p>
        </p:txBody>
      </p:sp>
      <p:sp>
        <p:nvSpPr>
          <p:cNvPr id="5" name="TextBox 4"/>
          <p:cNvSpPr txBox="1"/>
          <p:nvPr/>
        </p:nvSpPr>
        <p:spPr>
          <a:xfrm>
            <a:off x="902071" y="1700808"/>
            <a:ext cx="7776864"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State {</a:t>
            </a:r>
          </a:p>
          <a:p>
            <a:r>
              <a:rPr lang="en-US" altLang="zh-CN" b="1" dirty="0" smtClean="0"/>
              <a:t>public:</a:t>
            </a:r>
          </a:p>
          <a:p>
            <a:r>
              <a:rPr lang="en-US" altLang="zh-CN" b="1" dirty="0"/>
              <a:t> </a:t>
            </a:r>
            <a:r>
              <a:rPr lang="en-US" altLang="zh-CN" b="1" dirty="0" smtClean="0"/>
              <a:t>   State(Light* l) : light(l);</a:t>
            </a:r>
          </a:p>
          <a:p>
            <a:r>
              <a:rPr lang="en-US" altLang="zh-CN" b="1" dirty="0"/>
              <a:t> </a:t>
            </a:r>
            <a:r>
              <a:rPr lang="en-US" altLang="zh-CN" b="1" dirty="0" smtClean="0"/>
              <a:t>   virtual void push( ) = 0;</a:t>
            </a:r>
          </a:p>
          <a:p>
            <a:r>
              <a:rPr lang="en-US" altLang="zh-CN" b="1" dirty="0"/>
              <a:t> </a:t>
            </a:r>
            <a:r>
              <a:rPr lang="en-US" altLang="zh-CN" b="1" dirty="0" smtClean="0"/>
              <a:t>   virtual string </a:t>
            </a:r>
            <a:r>
              <a:rPr lang="en-US" altLang="zh-CN" b="1" dirty="0" err="1" smtClean="0"/>
              <a:t>getColor</a:t>
            </a:r>
            <a:r>
              <a:rPr lang="en-US" altLang="zh-CN" b="1" dirty="0" smtClean="0"/>
              <a:t>( );</a:t>
            </a:r>
          </a:p>
          <a:p>
            <a:r>
              <a:rPr lang="en-US" altLang="zh-CN" b="1" dirty="0" smtClean="0"/>
              <a:t>};</a:t>
            </a:r>
          </a:p>
          <a:p>
            <a:endParaRPr lang="en-US" altLang="zh-CN" b="1" dirty="0"/>
          </a:p>
          <a:p>
            <a:r>
              <a:rPr lang="en-US" altLang="zh-CN" b="1" dirty="0"/>
              <a:t>class </a:t>
            </a:r>
            <a:r>
              <a:rPr lang="en-US" altLang="zh-CN" b="1" dirty="0" err="1"/>
              <a:t>RedState</a:t>
            </a:r>
            <a:r>
              <a:rPr lang="en-US" altLang="zh-CN" b="1" dirty="0"/>
              <a:t> : public State {</a:t>
            </a:r>
          </a:p>
          <a:p>
            <a:r>
              <a:rPr lang="en-US" altLang="zh-CN" b="1" dirty="0"/>
              <a:t>    void push( ) { light -&gt; </a:t>
            </a:r>
            <a:r>
              <a:rPr lang="en-US" altLang="zh-CN" b="1" dirty="0" err="1"/>
              <a:t>setState</a:t>
            </a:r>
            <a:r>
              <a:rPr lang="en-US" altLang="zh-CN" b="1" dirty="0"/>
              <a:t>(new </a:t>
            </a:r>
            <a:r>
              <a:rPr lang="en-US" altLang="zh-CN" b="1" dirty="0" err="1"/>
              <a:t>GreenState</a:t>
            </a:r>
            <a:r>
              <a:rPr lang="en-US" altLang="zh-CN" b="1" dirty="0"/>
              <a:t>()); }</a:t>
            </a:r>
          </a:p>
          <a:p>
            <a:r>
              <a:rPr lang="en-US" altLang="zh-CN" b="1" dirty="0"/>
              <a:t>    string </a:t>
            </a:r>
            <a:r>
              <a:rPr lang="en-US" altLang="zh-CN" b="1" dirty="0" err="1"/>
              <a:t>getColor</a:t>
            </a:r>
            <a:r>
              <a:rPr lang="en-US" altLang="zh-CN" b="1" dirty="0"/>
              <a:t>( ) { return “red”; }</a:t>
            </a:r>
          </a:p>
          <a:p>
            <a:r>
              <a:rPr lang="en-US" altLang="zh-CN" b="1" dirty="0" smtClean="0"/>
              <a:t>};</a:t>
            </a:r>
          </a:p>
          <a:p>
            <a:endParaRPr lang="en-US" altLang="zh-CN" b="1" dirty="0"/>
          </a:p>
          <a:p>
            <a:r>
              <a:rPr lang="en-US" altLang="zh-CN" b="1" dirty="0"/>
              <a:t>class </a:t>
            </a:r>
            <a:r>
              <a:rPr lang="en-US" altLang="zh-CN" b="1" dirty="0" err="1" smtClean="0"/>
              <a:t>GreenState</a:t>
            </a:r>
            <a:r>
              <a:rPr lang="en-US" altLang="zh-CN" b="1" dirty="0" smtClean="0"/>
              <a:t> </a:t>
            </a:r>
            <a:r>
              <a:rPr lang="en-US" altLang="zh-CN" b="1" dirty="0"/>
              <a:t>: public State {</a:t>
            </a:r>
          </a:p>
          <a:p>
            <a:r>
              <a:rPr lang="en-US" altLang="zh-CN" b="1" dirty="0"/>
              <a:t>    void push( ) { light -&gt; </a:t>
            </a:r>
            <a:r>
              <a:rPr lang="en-US" altLang="zh-CN" b="1" dirty="0" err="1"/>
              <a:t>setState</a:t>
            </a:r>
            <a:r>
              <a:rPr lang="en-US" altLang="zh-CN" b="1" dirty="0"/>
              <a:t>(new </a:t>
            </a:r>
            <a:r>
              <a:rPr lang="en-US" altLang="zh-CN" b="1" dirty="0" err="1" smtClean="0"/>
              <a:t>YellowState</a:t>
            </a:r>
            <a:r>
              <a:rPr lang="en-US" altLang="zh-CN" b="1" dirty="0"/>
              <a:t>()); }</a:t>
            </a:r>
          </a:p>
          <a:p>
            <a:r>
              <a:rPr lang="en-US" altLang="zh-CN" b="1" dirty="0"/>
              <a:t>    string </a:t>
            </a:r>
            <a:r>
              <a:rPr lang="en-US" altLang="zh-CN" b="1" dirty="0" err="1"/>
              <a:t>getColor</a:t>
            </a:r>
            <a:r>
              <a:rPr lang="en-US" altLang="zh-CN" b="1" dirty="0"/>
              <a:t>( ) { return </a:t>
            </a:r>
            <a:r>
              <a:rPr lang="en-US" altLang="zh-CN" b="1" dirty="0" smtClean="0"/>
              <a:t>“yellow”; </a:t>
            </a:r>
            <a:r>
              <a:rPr lang="en-US" altLang="zh-CN" b="1" dirty="0"/>
              <a:t>}</a:t>
            </a:r>
          </a:p>
          <a:p>
            <a:r>
              <a:rPr lang="en-US" altLang="zh-CN" b="1" dirty="0" smtClean="0"/>
              <a:t>};</a:t>
            </a:r>
            <a:endParaRPr lang="en-US" altLang="zh-CN" b="1" dirty="0"/>
          </a:p>
        </p:txBody>
      </p:sp>
    </p:spTree>
    <p:extLst>
      <p:ext uri="{BB962C8B-B14F-4D97-AF65-F5344CB8AC3E}">
        <p14:creationId xmlns:p14="http://schemas.microsoft.com/office/powerpoint/2010/main" val="301935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1</a:t>
            </a:r>
            <a:r>
              <a:rPr lang="zh-CN" altLang="en-US" smtClean="0"/>
              <a:t>）</a:t>
            </a:r>
            <a:endParaRPr lang="zh-CN" altLang="en-US"/>
          </a:p>
        </p:txBody>
      </p:sp>
      <p:sp>
        <p:nvSpPr>
          <p:cNvPr id="3" name="内容占位符 2"/>
          <p:cNvSpPr>
            <a:spLocks noGrp="1"/>
          </p:cNvSpPr>
          <p:nvPr>
            <p:ph idx="1"/>
          </p:nvPr>
        </p:nvSpPr>
        <p:spPr/>
        <p:txBody>
          <a:bodyPr/>
          <a:lstStyle/>
          <a:p>
            <a:r>
              <a:rPr lang="zh-CN" altLang="en-US" b="1" smtClean="0"/>
              <a:t>首先，我们需要一个</a:t>
            </a:r>
            <a:r>
              <a:rPr lang="en-US" altLang="zh-CN" b="1" smtClean="0"/>
              <a:t>Matrix</a:t>
            </a:r>
            <a:r>
              <a:rPr lang="zh-CN" altLang="en-US" b="1" smtClean="0"/>
              <a:t>类，用来描述一个矩阵</a:t>
            </a:r>
            <a:r>
              <a:rPr lang="en-US" altLang="zh-CN" b="1" smtClean="0"/>
              <a:t> </a:t>
            </a:r>
          </a:p>
          <a:p>
            <a:endParaRPr lang="en-US" altLang="zh-CN" b="1"/>
          </a:p>
          <a:p>
            <a:endParaRPr lang="en-US" altLang="zh-CN" b="1" smtClean="0"/>
          </a:p>
          <a:p>
            <a:endParaRPr lang="en-US" altLang="zh-CN" b="1"/>
          </a:p>
          <a:p>
            <a:endParaRPr lang="en-US" altLang="zh-CN" b="1" smtClean="0"/>
          </a:p>
          <a:p>
            <a:endParaRPr lang="en-US" altLang="zh-CN" b="1"/>
          </a:p>
          <a:p>
            <a:r>
              <a:rPr lang="zh-CN" altLang="en-US" b="1" smtClean="0"/>
              <a:t>这个矩阵能用</a:t>
            </a:r>
            <a:r>
              <a:rPr lang="en-US" altLang="zh-CN" b="1" smtClean="0"/>
              <a:t>&lt;&lt;</a:t>
            </a:r>
            <a:r>
              <a:rPr lang="zh-CN" altLang="en-US" b="1" smtClean="0"/>
              <a:t>运算符输出</a:t>
            </a:r>
            <a:endParaRPr lang="zh-CN" altLang="en-US" b="1"/>
          </a:p>
        </p:txBody>
      </p:sp>
      <p:sp>
        <p:nvSpPr>
          <p:cNvPr id="5" name="TextBox 4"/>
          <p:cNvSpPr txBox="1"/>
          <p:nvPr/>
        </p:nvSpPr>
        <p:spPr>
          <a:xfrm>
            <a:off x="971600" y="2222862"/>
            <a:ext cx="7776864"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Matrix {</a:t>
            </a:r>
          </a:p>
          <a:p>
            <a:r>
              <a:rPr lang="en-US" altLang="zh-CN" b="1"/>
              <a:t>public:</a:t>
            </a:r>
          </a:p>
          <a:p>
            <a:r>
              <a:rPr lang="en-US" altLang="zh-CN" b="1" smtClean="0"/>
              <a:t>    </a:t>
            </a:r>
            <a:r>
              <a:rPr lang="en-US" altLang="zh-CN" b="1"/>
              <a:t>friend ostream &amp;operator&lt;&lt;(ostream &amp;out, Matrix&amp; m); </a:t>
            </a:r>
          </a:p>
          <a:p>
            <a:r>
              <a:rPr lang="en-US" altLang="zh-CN" b="1"/>
              <a:t>    int getRowSize() </a:t>
            </a:r>
            <a:r>
              <a:rPr lang="en-US" altLang="zh-CN" b="1" smtClean="0"/>
              <a:t>{ return rowSize; }</a:t>
            </a:r>
            <a:endParaRPr lang="en-US" altLang="zh-CN" b="1"/>
          </a:p>
          <a:p>
            <a:r>
              <a:rPr lang="en-US" altLang="zh-CN" b="1"/>
              <a:t>    int getColSize() </a:t>
            </a:r>
            <a:r>
              <a:rPr lang="en-US" altLang="zh-CN" b="1" smtClean="0"/>
              <a:t>{ return colSize; }</a:t>
            </a:r>
            <a:endParaRPr lang="en-US" altLang="zh-CN" b="1"/>
          </a:p>
          <a:p>
            <a:r>
              <a:rPr lang="en-US" altLang="zh-CN" b="1"/>
              <a:t>    </a:t>
            </a:r>
            <a:r>
              <a:rPr lang="en-US" altLang="zh-CN" b="1" smtClean="0"/>
              <a:t>int get(int row, int col) { return data[rowSize * col + row]; }</a:t>
            </a:r>
            <a:endParaRPr lang="en-US" altLang="zh-CN" b="1"/>
          </a:p>
          <a:p>
            <a:r>
              <a:rPr lang="en-US" altLang="zh-CN" b="1" smtClean="0"/>
              <a:t>private:</a:t>
            </a:r>
            <a:endParaRPr lang="en-US" altLang="zh-CN" b="1"/>
          </a:p>
          <a:p>
            <a:r>
              <a:rPr lang="en-US" altLang="zh-CN" b="1"/>
              <a:t>    int* data</a:t>
            </a:r>
            <a:r>
              <a:rPr lang="en-US" altLang="zh-CN" b="1" smtClean="0"/>
              <a:t>;</a:t>
            </a:r>
          </a:p>
          <a:p>
            <a:r>
              <a:rPr lang="en-US" altLang="zh-CN" b="1" smtClean="0"/>
              <a:t>    int rowSize, colSize;</a:t>
            </a:r>
            <a:endParaRPr lang="en-US" altLang="zh-CN" b="1"/>
          </a:p>
          <a:p>
            <a:r>
              <a:rPr lang="en-US" altLang="zh-CN" b="1" smtClean="0"/>
              <a:t>};</a:t>
            </a:r>
            <a:endParaRPr lang="en-US" altLang="zh-CN" b="1"/>
          </a:p>
        </p:txBody>
      </p:sp>
      <p:sp>
        <p:nvSpPr>
          <p:cNvPr id="6" name="灯片编号占位符 5"/>
          <p:cNvSpPr>
            <a:spLocks noGrp="1"/>
          </p:cNvSpPr>
          <p:nvPr>
            <p:ph type="sldNum" sz="quarter" idx="12"/>
          </p:nvPr>
        </p:nvSpPr>
        <p:spPr/>
        <p:txBody>
          <a:bodyPr/>
          <a:lstStyle/>
          <a:p>
            <a:fld id="{4AE08CCC-BFC9-4B0B-B1DA-04CDC66CB2EE}" type="slidenum">
              <a:rPr lang="zh-CN" altLang="en-US" smtClean="0"/>
              <a:pPr/>
              <a:t>5</a:t>
            </a:fld>
            <a:endParaRPr lang="zh-CN" altLang="en-US"/>
          </a:p>
        </p:txBody>
      </p:sp>
    </p:spTree>
    <p:extLst>
      <p:ext uri="{BB962C8B-B14F-4D97-AF65-F5344CB8AC3E}">
        <p14:creationId xmlns:p14="http://schemas.microsoft.com/office/powerpoint/2010/main" val="40942683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a:t>
            </a:r>
            <a:r>
              <a:rPr lang="zh-CN" altLang="en-US" dirty="0" smtClean="0"/>
              <a:t>模式下的红绿灯</a:t>
            </a:r>
            <a:endParaRPr lang="zh-CN" altLang="en-US" dirty="0"/>
          </a:p>
        </p:txBody>
      </p:sp>
      <p:sp>
        <p:nvSpPr>
          <p:cNvPr id="3" name="内容占位符 2"/>
          <p:cNvSpPr>
            <a:spLocks noGrp="1"/>
          </p:cNvSpPr>
          <p:nvPr>
            <p:ph idx="1"/>
          </p:nvPr>
        </p:nvSpPr>
        <p:spPr/>
        <p:txBody>
          <a:bodyPr/>
          <a:lstStyle/>
          <a:p>
            <a:r>
              <a:rPr lang="zh-CN" altLang="en-US" b="1" dirty="0" smtClean="0"/>
              <a:t>然后是</a:t>
            </a:r>
            <a:r>
              <a:rPr lang="en-US" altLang="zh-CN" b="1" dirty="0" smtClean="0"/>
              <a:t>Light</a:t>
            </a:r>
            <a:r>
              <a:rPr lang="zh-CN" altLang="en-US" b="1" dirty="0" smtClean="0"/>
              <a:t>的实现</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50</a:t>
            </a:fld>
            <a:endParaRPr lang="zh-CN" altLang="en-US"/>
          </a:p>
        </p:txBody>
      </p:sp>
      <p:sp>
        <p:nvSpPr>
          <p:cNvPr id="5" name="TextBox 4"/>
          <p:cNvSpPr txBox="1"/>
          <p:nvPr/>
        </p:nvSpPr>
        <p:spPr>
          <a:xfrm>
            <a:off x="902071" y="1700808"/>
            <a:ext cx="777686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Light {</a:t>
            </a:r>
          </a:p>
          <a:p>
            <a:r>
              <a:rPr lang="en-US" altLang="zh-CN" b="1" dirty="0"/>
              <a:t>public:</a:t>
            </a:r>
          </a:p>
          <a:p>
            <a:r>
              <a:rPr lang="en-US" altLang="zh-CN" b="1" dirty="0"/>
              <a:t>    Light( ) </a:t>
            </a:r>
            <a:r>
              <a:rPr lang="en-US" altLang="zh-CN" b="1" dirty="0" smtClean="0"/>
              <a:t>{ state = new </a:t>
            </a:r>
            <a:r>
              <a:rPr lang="en-US" altLang="zh-CN" b="1" dirty="0" err="1" smtClean="0"/>
              <a:t>RedState</a:t>
            </a:r>
            <a:r>
              <a:rPr lang="en-US" altLang="zh-CN" b="1" dirty="0" smtClean="0"/>
              <a:t>(); }</a:t>
            </a:r>
          </a:p>
          <a:p>
            <a:r>
              <a:rPr lang="en-US" altLang="zh-CN" b="1" dirty="0"/>
              <a:t> </a:t>
            </a:r>
            <a:r>
              <a:rPr lang="en-US" altLang="zh-CN" b="1" dirty="0" smtClean="0"/>
              <a:t>   ~Light( ) { delete state; }</a:t>
            </a:r>
            <a:endParaRPr lang="en-US" altLang="zh-CN" b="1" dirty="0"/>
          </a:p>
          <a:p>
            <a:r>
              <a:rPr lang="en-US" altLang="zh-CN" b="1" dirty="0"/>
              <a:t>    void next( ) </a:t>
            </a:r>
            <a:r>
              <a:rPr lang="en-US" altLang="zh-CN" b="1" dirty="0" smtClean="0"/>
              <a:t>{ </a:t>
            </a:r>
          </a:p>
          <a:p>
            <a:r>
              <a:rPr lang="en-US" altLang="zh-CN" b="1" dirty="0">
                <a:solidFill>
                  <a:srgbClr val="C00000"/>
                </a:solidFill>
              </a:rPr>
              <a:t>	</a:t>
            </a:r>
            <a:r>
              <a:rPr lang="en-US" altLang="zh-CN" b="1" dirty="0" smtClean="0">
                <a:solidFill>
                  <a:srgbClr val="C00000"/>
                </a:solidFill>
              </a:rPr>
              <a:t>State* old = state; </a:t>
            </a:r>
          </a:p>
          <a:p>
            <a:r>
              <a:rPr lang="en-US" altLang="zh-CN" b="1" dirty="0">
                <a:solidFill>
                  <a:srgbClr val="C00000"/>
                </a:solidFill>
              </a:rPr>
              <a:t>	</a:t>
            </a:r>
            <a:r>
              <a:rPr lang="en-US" altLang="zh-CN" b="1" dirty="0" smtClean="0">
                <a:solidFill>
                  <a:srgbClr val="C00000"/>
                </a:solidFill>
              </a:rPr>
              <a:t>old -&gt; next(); </a:t>
            </a:r>
          </a:p>
          <a:p>
            <a:r>
              <a:rPr lang="en-US" altLang="zh-CN" b="1" dirty="0">
                <a:solidFill>
                  <a:srgbClr val="C00000"/>
                </a:solidFill>
              </a:rPr>
              <a:t>	</a:t>
            </a:r>
            <a:r>
              <a:rPr lang="en-US" altLang="zh-CN" b="1" dirty="0" smtClean="0">
                <a:solidFill>
                  <a:srgbClr val="C00000"/>
                </a:solidFill>
              </a:rPr>
              <a:t>delete old; </a:t>
            </a:r>
          </a:p>
          <a:p>
            <a:r>
              <a:rPr lang="en-US" altLang="zh-CN" b="1" dirty="0"/>
              <a:t> </a:t>
            </a:r>
            <a:r>
              <a:rPr lang="en-US" altLang="zh-CN" b="1" dirty="0" smtClean="0"/>
              <a:t>   }</a:t>
            </a:r>
            <a:endParaRPr lang="en-US" altLang="zh-CN" b="1" dirty="0"/>
          </a:p>
          <a:p>
            <a:r>
              <a:rPr lang="en-US" altLang="zh-CN" b="1" dirty="0"/>
              <a:t>    string </a:t>
            </a:r>
            <a:r>
              <a:rPr lang="en-US" altLang="zh-CN" b="1" dirty="0" err="1"/>
              <a:t>getColor</a:t>
            </a:r>
            <a:r>
              <a:rPr lang="en-US" altLang="zh-CN" b="1" dirty="0"/>
              <a:t>( ) { return </a:t>
            </a:r>
            <a:r>
              <a:rPr lang="en-US" altLang="zh-CN" b="1" dirty="0" smtClean="0"/>
              <a:t>state -&gt; </a:t>
            </a:r>
            <a:r>
              <a:rPr lang="en-US" altLang="zh-CN" b="1" dirty="0" err="1" smtClean="0"/>
              <a:t>getColor</a:t>
            </a:r>
            <a:r>
              <a:rPr lang="en-US" altLang="zh-CN" b="1" dirty="0" smtClean="0"/>
              <a:t>(); </a:t>
            </a:r>
            <a:r>
              <a:rPr lang="en-US" altLang="zh-CN" b="1" dirty="0"/>
              <a:t>}</a:t>
            </a:r>
          </a:p>
          <a:p>
            <a:r>
              <a:rPr lang="en-US" altLang="zh-CN" b="1" dirty="0"/>
              <a:t>private:</a:t>
            </a:r>
          </a:p>
          <a:p>
            <a:r>
              <a:rPr lang="en-US" altLang="zh-CN" b="1" dirty="0"/>
              <a:t>    </a:t>
            </a:r>
            <a:r>
              <a:rPr lang="en-US" altLang="zh-CN" b="1" dirty="0" smtClean="0"/>
              <a:t>State* state;</a:t>
            </a:r>
            <a:endParaRPr lang="en-US" altLang="zh-CN" b="1" dirty="0"/>
          </a:p>
          <a:p>
            <a:r>
              <a:rPr lang="en-US" altLang="zh-CN" b="1" dirty="0"/>
              <a:t>};</a:t>
            </a:r>
          </a:p>
        </p:txBody>
      </p:sp>
    </p:spTree>
    <p:extLst>
      <p:ext uri="{BB962C8B-B14F-4D97-AF65-F5344CB8AC3E}">
        <p14:creationId xmlns:p14="http://schemas.microsoft.com/office/powerpoint/2010/main" val="1411992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为什么我们没有用</a:t>
            </a:r>
            <a:r>
              <a:rPr lang="en-US" altLang="zh-CN" dirty="0" smtClean="0"/>
              <a:t>State</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b="1" dirty="0" smtClean="0"/>
              <a:t>State</a:t>
            </a:r>
            <a:r>
              <a:rPr lang="zh-CN" altLang="en-US" b="1" dirty="0" smtClean="0"/>
              <a:t>模式更加适合于多种状态之间存在着复杂的状态转换关系的情况下使用</a:t>
            </a:r>
            <a:r>
              <a:rPr lang="zh-CN" altLang="en-US" b="1" dirty="0"/>
              <a:t>。</a:t>
            </a:r>
            <a:r>
              <a:rPr lang="zh-CN" altLang="en-US" b="1" dirty="0" smtClean="0"/>
              <a:t>例如：</a:t>
            </a:r>
            <a:endParaRPr lang="en-US" altLang="zh-CN" b="1" dirty="0" smtClean="0"/>
          </a:p>
          <a:p>
            <a:pPr lvl="1"/>
            <a:r>
              <a:rPr lang="zh-CN" altLang="en-US" b="1" dirty="0" smtClean="0"/>
              <a:t>经典</a:t>
            </a:r>
            <a:r>
              <a:rPr lang="zh-CN" altLang="en-US" b="1" dirty="0"/>
              <a:t>的</a:t>
            </a:r>
            <a:r>
              <a:rPr lang="en-US" altLang="zh-CN" b="1" dirty="0" err="1"/>
              <a:t>TcpConnection</a:t>
            </a:r>
            <a:r>
              <a:rPr lang="en-US" altLang="zh-CN" b="1" dirty="0"/>
              <a:t>, </a:t>
            </a:r>
            <a:r>
              <a:rPr lang="en-US" altLang="zh-CN" b="1" dirty="0" err="1"/>
              <a:t>Tcp</a:t>
            </a:r>
            <a:r>
              <a:rPr lang="zh-CN" altLang="en-US" b="1" dirty="0"/>
              <a:t>的状态有已经建立</a:t>
            </a:r>
            <a:r>
              <a:rPr lang="en-US" altLang="zh-CN" b="1" dirty="0"/>
              <a:t>(Established)</a:t>
            </a:r>
            <a:r>
              <a:rPr lang="zh-CN" altLang="en-US" b="1" dirty="0"/>
              <a:t>、</a:t>
            </a:r>
            <a:r>
              <a:rPr lang="zh-CN" altLang="en-US" b="1" dirty="0" smtClean="0"/>
              <a:t>侦听</a:t>
            </a:r>
            <a:r>
              <a:rPr lang="en-US" altLang="zh-CN" b="1" dirty="0" smtClean="0"/>
              <a:t>(Listening)</a:t>
            </a:r>
            <a:r>
              <a:rPr lang="zh-CN" altLang="en-US" b="1" dirty="0" smtClean="0"/>
              <a:t>、关闭</a:t>
            </a:r>
            <a:r>
              <a:rPr lang="en-US" altLang="zh-CN" b="1" dirty="0" smtClean="0"/>
              <a:t>(Closed)</a:t>
            </a:r>
            <a:r>
              <a:rPr lang="zh-CN" altLang="en-US" b="1" dirty="0" smtClean="0"/>
              <a:t>三个，并且</a:t>
            </a:r>
            <a:r>
              <a:rPr lang="zh-CN" altLang="en-US" b="1" dirty="0"/>
              <a:t>反复</a:t>
            </a:r>
            <a:r>
              <a:rPr lang="zh-CN" altLang="en-US" b="1" dirty="0" smtClean="0"/>
              <a:t>转换，其创建、侦听、关闭</a:t>
            </a:r>
            <a:r>
              <a:rPr lang="zh-CN" altLang="en-US" b="1" dirty="0"/>
              <a:t>的具体行为不是简单一两句就能完成</a:t>
            </a:r>
            <a:r>
              <a:rPr lang="zh-CN" altLang="en-US" b="1" dirty="0" smtClean="0"/>
              <a:t>的</a:t>
            </a:r>
            <a:endParaRPr lang="en-US" altLang="zh-CN" b="1" dirty="0" smtClean="0"/>
          </a:p>
          <a:p>
            <a:pPr lvl="1"/>
            <a:r>
              <a:rPr lang="zh-CN" altLang="en-US" b="1" dirty="0"/>
              <a:t>在工具箱挑选不同</a:t>
            </a:r>
            <a:r>
              <a:rPr lang="zh-CN" altLang="en-US" b="1" dirty="0" smtClean="0"/>
              <a:t>工具，可以</a:t>
            </a:r>
            <a:r>
              <a:rPr lang="zh-CN" altLang="en-US" b="1" dirty="0"/>
              <a:t>看成在不同工具中切换</a:t>
            </a:r>
            <a:r>
              <a:rPr lang="en-US" altLang="zh-CN" b="1" dirty="0" smtClean="0"/>
              <a:t>,</a:t>
            </a:r>
            <a:r>
              <a:rPr lang="zh-CN" altLang="en-US" b="1" dirty="0" smtClean="0"/>
              <a:t> 如绘图程序的用户</a:t>
            </a:r>
            <a:r>
              <a:rPr lang="zh-CN" altLang="en-US" b="1" dirty="0"/>
              <a:t>可以选择不同工具绘制</a:t>
            </a:r>
            <a:r>
              <a:rPr lang="zh-CN" altLang="en-US" b="1" dirty="0" smtClean="0"/>
              <a:t>方框、直线、曲线，这种</a:t>
            </a:r>
            <a:r>
              <a:rPr lang="zh-CN" altLang="en-US" b="1" dirty="0"/>
              <a:t>状态切换可以使用</a:t>
            </a:r>
            <a:r>
              <a:rPr lang="en-US" altLang="zh-CN" b="1" dirty="0"/>
              <a:t>State</a:t>
            </a:r>
            <a:endParaRPr lang="en-US" altLang="zh-CN" b="1" dirty="0" smtClean="0"/>
          </a:p>
          <a:p>
            <a:r>
              <a:rPr lang="zh-CN" altLang="en-US" b="1" dirty="0" smtClean="0"/>
              <a:t>对于状态较少，可能的操作比较多的情况不是很适合</a:t>
            </a:r>
            <a:r>
              <a:rPr lang="en-US" altLang="zh-CN" b="1" dirty="0" smtClean="0"/>
              <a:t>——</a:t>
            </a:r>
            <a:r>
              <a:rPr lang="zh-CN" altLang="en-US" b="1" dirty="0" smtClean="0"/>
              <a:t>代码膨胀</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回顾与小结</a:t>
            </a:r>
            <a:endParaRPr lang="zh-CN" altLang="en-US" dirty="0"/>
          </a:p>
        </p:txBody>
      </p:sp>
      <p:sp>
        <p:nvSpPr>
          <p:cNvPr id="3" name="文本占位符 2"/>
          <p:cNvSpPr>
            <a:spLocks noGrp="1"/>
          </p:cNvSpPr>
          <p:nvPr>
            <p:ph type="body" idx="1"/>
          </p:nvPr>
        </p:nvSpPr>
        <p:spPr/>
        <p:txBody>
          <a:bodyPr/>
          <a:lstStyle/>
          <a:p>
            <a:r>
              <a:rPr lang="zh-CN" altLang="en-US" dirty="0" smtClean="0"/>
              <a:t>对最近几节课的：</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52</a:t>
            </a:fld>
            <a:endParaRPr lang="zh-CN" altLang="en-US"/>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204864"/>
            <a:ext cx="3888432" cy="201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453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回顾与小结</a:t>
            </a:r>
            <a:endParaRPr lang="zh-CN" altLang="en-US" dirty="0"/>
          </a:p>
        </p:txBody>
      </p:sp>
      <p:sp>
        <p:nvSpPr>
          <p:cNvPr id="3" name="内容占位符 2"/>
          <p:cNvSpPr>
            <a:spLocks noGrp="1"/>
          </p:cNvSpPr>
          <p:nvPr>
            <p:ph idx="1"/>
          </p:nvPr>
        </p:nvSpPr>
        <p:spPr/>
        <p:txBody>
          <a:bodyPr/>
          <a:lstStyle/>
          <a:p>
            <a:r>
              <a:rPr lang="zh-CN" altLang="en-US" sz="3200" b="1" dirty="0" smtClean="0"/>
              <a:t>什么是设计模式？为什么使用设计模式</a:t>
            </a:r>
            <a:endParaRPr lang="en-US" altLang="zh-CN" sz="3200" b="1" dirty="0" smtClean="0"/>
          </a:p>
          <a:p>
            <a:r>
              <a:rPr lang="zh-CN" altLang="en-US" sz="3200" b="1" dirty="0" smtClean="0"/>
              <a:t>面向对象程序设计的原则</a:t>
            </a:r>
            <a:endParaRPr lang="en-US" altLang="zh-CN" sz="3200" b="1" dirty="0" smtClean="0"/>
          </a:p>
          <a:p>
            <a:pPr lvl="1"/>
            <a:r>
              <a:rPr lang="zh-CN" altLang="en-US" b="1" dirty="0" smtClean="0"/>
              <a:t>开</a:t>
            </a:r>
            <a:r>
              <a:rPr lang="en-US" altLang="zh-CN" b="1" dirty="0" smtClean="0"/>
              <a:t>-</a:t>
            </a:r>
            <a:r>
              <a:rPr lang="zh-CN" altLang="en-US" b="1" dirty="0" smtClean="0"/>
              <a:t>闭原则</a:t>
            </a:r>
            <a:endParaRPr lang="en-US" altLang="zh-CN" b="1" dirty="0" smtClean="0"/>
          </a:p>
          <a:p>
            <a:pPr lvl="1"/>
            <a:r>
              <a:rPr lang="zh-CN" altLang="en-US" b="1" dirty="0" smtClean="0"/>
              <a:t>针对接口编程</a:t>
            </a:r>
            <a:endParaRPr lang="en-US" altLang="zh-CN" b="1" dirty="0" smtClean="0"/>
          </a:p>
          <a:p>
            <a:pPr lvl="1"/>
            <a:r>
              <a:rPr lang="zh-CN" altLang="en-US" b="1" dirty="0" smtClean="0"/>
              <a:t>单一责任原则</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53</a:t>
            </a:fld>
            <a:endParaRPr lang="zh-CN" altLang="en-US"/>
          </a:p>
        </p:txBody>
      </p:sp>
    </p:spTree>
    <p:extLst>
      <p:ext uri="{BB962C8B-B14F-4D97-AF65-F5344CB8AC3E}">
        <p14:creationId xmlns:p14="http://schemas.microsoft.com/office/powerpoint/2010/main" val="27672008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回顾与小结</a:t>
            </a:r>
            <a:endParaRPr lang="zh-CN" altLang="en-US" dirty="0"/>
          </a:p>
        </p:txBody>
      </p:sp>
      <p:sp>
        <p:nvSpPr>
          <p:cNvPr id="3" name="内容占位符 2"/>
          <p:cNvSpPr>
            <a:spLocks noGrp="1"/>
          </p:cNvSpPr>
          <p:nvPr>
            <p:ph idx="1"/>
          </p:nvPr>
        </p:nvSpPr>
        <p:spPr/>
        <p:txBody>
          <a:bodyPr/>
          <a:lstStyle/>
          <a:p>
            <a:r>
              <a:rPr lang="zh-CN" altLang="en-US" sz="3200" b="1" dirty="0" smtClean="0"/>
              <a:t>设计模式</a:t>
            </a:r>
            <a:endParaRPr lang="en-US" altLang="zh-CN" sz="3200" b="1" dirty="0" smtClean="0"/>
          </a:p>
          <a:p>
            <a:pPr lvl="1"/>
            <a:r>
              <a:rPr lang="zh-CN" altLang="en-US" b="1" dirty="0"/>
              <a:t>创建型</a:t>
            </a:r>
            <a:endParaRPr lang="en-US" altLang="zh-CN" b="1" dirty="0" smtClean="0"/>
          </a:p>
          <a:p>
            <a:pPr lvl="2"/>
            <a:r>
              <a:rPr lang="zh-CN" altLang="en-US" b="1" dirty="0" smtClean="0"/>
              <a:t>单件（</a:t>
            </a:r>
            <a:r>
              <a:rPr lang="en-US" altLang="zh-CN" b="1" dirty="0" smtClean="0"/>
              <a:t>Singleton</a:t>
            </a:r>
            <a:r>
              <a:rPr lang="zh-CN" altLang="en-US" b="1" dirty="0" smtClean="0"/>
              <a:t>）</a:t>
            </a:r>
            <a:endParaRPr lang="en-US" altLang="zh-CN" b="1" dirty="0" smtClean="0"/>
          </a:p>
          <a:p>
            <a:pPr lvl="2"/>
            <a:r>
              <a:rPr lang="zh-CN" altLang="en-US" b="1" dirty="0"/>
              <a:t>简单工厂（</a:t>
            </a:r>
            <a:r>
              <a:rPr lang="en-US" altLang="zh-CN" b="1" dirty="0"/>
              <a:t>Simple Factory</a:t>
            </a:r>
            <a:r>
              <a:rPr lang="zh-CN" altLang="en-US" b="1" dirty="0"/>
              <a:t>）</a:t>
            </a:r>
          </a:p>
          <a:p>
            <a:pPr lvl="2"/>
            <a:r>
              <a:rPr lang="zh-CN" altLang="en-US" b="1" dirty="0"/>
              <a:t>工厂方法（</a:t>
            </a:r>
            <a:r>
              <a:rPr lang="en-US" altLang="zh-CN" b="1" dirty="0"/>
              <a:t>Factory Method</a:t>
            </a:r>
            <a:r>
              <a:rPr lang="zh-CN" altLang="en-US" b="1" dirty="0"/>
              <a:t>）</a:t>
            </a:r>
            <a:endParaRPr lang="en-US" altLang="zh-CN" b="1" dirty="0"/>
          </a:p>
          <a:p>
            <a:pPr lvl="2"/>
            <a:r>
              <a:rPr lang="zh-CN" altLang="en-US" b="1" dirty="0" smtClean="0"/>
              <a:t>建造</a:t>
            </a:r>
            <a:r>
              <a:rPr lang="zh-CN" altLang="en-US" b="1" dirty="0"/>
              <a:t>者（</a:t>
            </a:r>
            <a:r>
              <a:rPr lang="en-US" altLang="zh-CN" b="1" dirty="0"/>
              <a:t>Builder</a:t>
            </a:r>
            <a:r>
              <a:rPr lang="zh-CN" altLang="en-US" b="1" dirty="0"/>
              <a:t>）</a:t>
            </a:r>
            <a:endParaRPr lang="en-US" altLang="zh-CN" b="1" dirty="0"/>
          </a:p>
          <a:p>
            <a:pPr lvl="1"/>
            <a:r>
              <a:rPr lang="zh-CN" altLang="en-US" b="1" dirty="0" smtClean="0"/>
              <a:t>结构型</a:t>
            </a:r>
            <a:endParaRPr lang="en-US" altLang="zh-CN" b="1" dirty="0" smtClean="0"/>
          </a:p>
          <a:p>
            <a:pPr lvl="2"/>
            <a:r>
              <a:rPr lang="zh-CN" altLang="en-US" b="1" dirty="0" smtClean="0"/>
              <a:t>适配器（</a:t>
            </a:r>
            <a:r>
              <a:rPr lang="en-US" altLang="zh-CN" b="1" dirty="0" smtClean="0"/>
              <a:t>Adapter</a:t>
            </a:r>
            <a:r>
              <a:rPr lang="zh-CN" altLang="en-US" b="1" dirty="0" smtClean="0"/>
              <a:t>）</a:t>
            </a:r>
            <a:endParaRPr lang="en-US" altLang="zh-CN" b="1" dirty="0" smtClean="0"/>
          </a:p>
          <a:p>
            <a:pPr lvl="2"/>
            <a:r>
              <a:rPr lang="zh-CN" altLang="en-US" b="1" dirty="0"/>
              <a:t>代理（</a:t>
            </a:r>
            <a:r>
              <a:rPr lang="en-US" altLang="zh-CN" b="1" dirty="0"/>
              <a:t>Proxy</a:t>
            </a:r>
            <a:r>
              <a:rPr lang="zh-CN" altLang="en-US" b="1" dirty="0" smtClean="0"/>
              <a:t>）</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54</a:t>
            </a:fld>
            <a:endParaRPr lang="zh-CN" altLang="en-US"/>
          </a:p>
        </p:txBody>
      </p:sp>
    </p:spTree>
    <p:extLst>
      <p:ext uri="{BB962C8B-B14F-4D97-AF65-F5344CB8AC3E}">
        <p14:creationId xmlns:p14="http://schemas.microsoft.com/office/powerpoint/2010/main" val="2987748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回顾与小结</a:t>
            </a:r>
            <a:endParaRPr lang="zh-CN" altLang="en-US" dirty="0"/>
          </a:p>
        </p:txBody>
      </p:sp>
      <p:sp>
        <p:nvSpPr>
          <p:cNvPr id="3" name="内容占位符 2"/>
          <p:cNvSpPr>
            <a:spLocks noGrp="1"/>
          </p:cNvSpPr>
          <p:nvPr>
            <p:ph idx="1"/>
          </p:nvPr>
        </p:nvSpPr>
        <p:spPr/>
        <p:txBody>
          <a:bodyPr/>
          <a:lstStyle/>
          <a:p>
            <a:r>
              <a:rPr lang="zh-CN" altLang="en-US" sz="3200" b="1" dirty="0" smtClean="0"/>
              <a:t>设计模式</a:t>
            </a:r>
            <a:endParaRPr lang="en-US" altLang="zh-CN" sz="3200" b="1" dirty="0" smtClean="0"/>
          </a:p>
          <a:p>
            <a:pPr lvl="1"/>
            <a:r>
              <a:rPr lang="zh-CN" altLang="en-US" b="1" dirty="0" smtClean="0"/>
              <a:t>行为型</a:t>
            </a:r>
            <a:endParaRPr lang="en-US" altLang="zh-CN" b="1" dirty="0"/>
          </a:p>
          <a:p>
            <a:pPr lvl="2"/>
            <a:r>
              <a:rPr lang="zh-CN" altLang="en-US" b="1" dirty="0"/>
              <a:t>模板方法（</a:t>
            </a:r>
            <a:r>
              <a:rPr lang="en-US" altLang="zh-CN" b="1" dirty="0"/>
              <a:t>Template Method</a:t>
            </a:r>
            <a:r>
              <a:rPr lang="zh-CN" altLang="en-US" b="1" dirty="0"/>
              <a:t>）</a:t>
            </a:r>
            <a:endParaRPr lang="en-US" altLang="zh-CN" b="1" dirty="0"/>
          </a:p>
          <a:p>
            <a:pPr lvl="2"/>
            <a:r>
              <a:rPr lang="zh-CN" altLang="en-US" b="1" dirty="0" smtClean="0"/>
              <a:t>策略</a:t>
            </a:r>
            <a:r>
              <a:rPr lang="zh-CN" altLang="en-US" b="1" dirty="0"/>
              <a:t>（</a:t>
            </a:r>
            <a:r>
              <a:rPr lang="en-US" altLang="zh-CN" b="1" dirty="0"/>
              <a:t>Strategy</a:t>
            </a:r>
            <a:r>
              <a:rPr lang="zh-CN" altLang="en-US" b="1" dirty="0"/>
              <a:t>）</a:t>
            </a:r>
            <a:endParaRPr lang="en-US" altLang="zh-CN" b="1" dirty="0"/>
          </a:p>
          <a:p>
            <a:pPr lvl="2"/>
            <a:r>
              <a:rPr lang="zh-CN" altLang="en-US" b="1" dirty="0" smtClean="0"/>
              <a:t>迭代</a:t>
            </a:r>
            <a:r>
              <a:rPr lang="zh-CN" altLang="en-US" b="1" dirty="0"/>
              <a:t>器（</a:t>
            </a:r>
            <a:r>
              <a:rPr lang="en-US" altLang="zh-CN" b="1" dirty="0"/>
              <a:t>Iterator</a:t>
            </a:r>
            <a:r>
              <a:rPr lang="zh-CN" altLang="en-US" b="1" dirty="0"/>
              <a:t>）</a:t>
            </a:r>
            <a:endParaRPr lang="en-US" altLang="zh-CN" b="1" dirty="0"/>
          </a:p>
          <a:p>
            <a:pPr lvl="2"/>
            <a:r>
              <a:rPr lang="zh-CN" altLang="en-US" b="1" dirty="0"/>
              <a:t>观察者（</a:t>
            </a:r>
            <a:r>
              <a:rPr lang="en-US" altLang="zh-CN" b="1" dirty="0"/>
              <a:t>Observer</a:t>
            </a:r>
            <a:r>
              <a:rPr lang="zh-CN" altLang="en-US" b="1" dirty="0"/>
              <a:t>）</a:t>
            </a:r>
            <a:endParaRPr lang="en-US" altLang="zh-CN" b="1" dirty="0"/>
          </a:p>
          <a:p>
            <a:pPr lvl="2"/>
            <a:r>
              <a:rPr lang="zh-CN" altLang="en-US" b="1" dirty="0"/>
              <a:t>命令（</a:t>
            </a:r>
            <a:r>
              <a:rPr lang="en-US" altLang="zh-CN" b="1" dirty="0"/>
              <a:t>Command</a:t>
            </a:r>
            <a:r>
              <a:rPr lang="zh-CN" altLang="en-US" b="1" dirty="0"/>
              <a:t>）</a:t>
            </a:r>
            <a:endParaRPr lang="en-US" altLang="zh-CN" b="1" dirty="0"/>
          </a:p>
          <a:p>
            <a:pPr lvl="2"/>
            <a:r>
              <a:rPr lang="zh-CN" altLang="en-US" b="1" dirty="0"/>
              <a:t>状态（</a:t>
            </a:r>
            <a:r>
              <a:rPr lang="en-US" altLang="zh-CN" b="1" dirty="0"/>
              <a:t>State</a:t>
            </a:r>
            <a:r>
              <a:rPr lang="zh-CN" altLang="en-US" b="1" dirty="0" smtClean="0"/>
              <a:t>）</a:t>
            </a:r>
            <a:endParaRPr lang="en-US" altLang="zh-CN" b="1" dirty="0" smtClean="0"/>
          </a:p>
          <a:p>
            <a:r>
              <a:rPr lang="zh-CN" altLang="en-US" b="1" dirty="0" smtClean="0"/>
              <a:t>还有更多设计模式，同学们可以自行研究</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55</a:t>
            </a:fld>
            <a:endParaRPr lang="zh-CN" altLang="en-US"/>
          </a:p>
        </p:txBody>
      </p:sp>
    </p:spTree>
    <p:extLst>
      <p:ext uri="{BB962C8B-B14F-4D97-AF65-F5344CB8AC3E}">
        <p14:creationId xmlns:p14="http://schemas.microsoft.com/office/powerpoint/2010/main" val="27715711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回顾与小结</a:t>
            </a:r>
            <a:endParaRPr lang="zh-CN" altLang="en-US"/>
          </a:p>
        </p:txBody>
      </p:sp>
      <p:sp>
        <p:nvSpPr>
          <p:cNvPr id="3" name="内容占位符 2"/>
          <p:cNvSpPr>
            <a:spLocks noGrp="1"/>
          </p:cNvSpPr>
          <p:nvPr>
            <p:ph idx="1"/>
          </p:nvPr>
        </p:nvSpPr>
        <p:spPr/>
        <p:txBody>
          <a:bodyPr/>
          <a:lstStyle/>
          <a:p>
            <a:r>
              <a:rPr lang="zh-CN" altLang="en-US" b="1" dirty="0" smtClean="0"/>
              <a:t>设计模式的综合应用和例子</a:t>
            </a:r>
            <a:endParaRPr lang="en-US" altLang="zh-CN" b="1" dirty="0" smtClean="0"/>
          </a:p>
          <a:p>
            <a:pPr lvl="1"/>
            <a:r>
              <a:rPr lang="zh-CN" altLang="en-US" b="1" dirty="0"/>
              <a:t>面向对象的程序设计的一般过程</a:t>
            </a:r>
            <a:endParaRPr lang="en-US" altLang="zh-CN" b="1" dirty="0" smtClean="0"/>
          </a:p>
          <a:p>
            <a:pPr lvl="1"/>
            <a:r>
              <a:rPr lang="zh-CN" altLang="en-US" b="1" dirty="0" smtClean="0"/>
              <a:t>四则运算练习</a:t>
            </a:r>
            <a:endParaRPr lang="en-US" altLang="zh-CN" b="1" dirty="0" smtClean="0"/>
          </a:p>
          <a:p>
            <a:pPr lvl="1"/>
            <a:r>
              <a:rPr lang="zh-CN" altLang="en-US" b="1" dirty="0" smtClean="0"/>
              <a:t>性能测试系统的设计</a:t>
            </a:r>
            <a:endParaRPr lang="en-US" altLang="zh-CN" b="1" dirty="0" smtClean="0"/>
          </a:p>
          <a:p>
            <a:pPr lvl="1"/>
            <a:r>
              <a:rPr lang="zh-CN" altLang="en-US" b="1" dirty="0" smtClean="0"/>
              <a:t>数据并行计算支持工具</a:t>
            </a:r>
            <a:endParaRPr lang="en-US" altLang="zh-CN" b="1" dirty="0" smtClean="0"/>
          </a:p>
          <a:p>
            <a:pPr lvl="2"/>
            <a:r>
              <a:rPr lang="zh-CN" altLang="en-US" b="1" dirty="0" smtClean="0"/>
              <a:t>事件模型</a:t>
            </a:r>
            <a:endParaRPr lang="en-US" altLang="zh-CN" b="1" dirty="0" smtClean="0"/>
          </a:p>
          <a:p>
            <a:pPr lvl="1"/>
            <a:r>
              <a:rPr lang="zh-CN" altLang="en-US" b="1" dirty="0" smtClean="0"/>
              <a:t>矩阵填充</a:t>
            </a:r>
            <a:endParaRPr lang="en-US" altLang="zh-CN" b="1" dirty="0" smtClean="0"/>
          </a:p>
          <a:p>
            <a:pPr lvl="2"/>
            <a:r>
              <a:rPr lang="zh-CN" altLang="en-US" b="1" dirty="0" smtClean="0"/>
              <a:t>命令模型</a:t>
            </a:r>
            <a:endParaRPr lang="en-US" altLang="zh-CN" b="1" dirty="0" smtClean="0"/>
          </a:p>
          <a:p>
            <a:pPr lvl="1"/>
            <a:r>
              <a:rPr lang="zh-CN" altLang="en-US" b="1" dirty="0" smtClean="0"/>
              <a:t>简化的绘图工具设计</a:t>
            </a:r>
            <a:endParaRPr lang="en-US" altLang="zh-CN" b="1" dirty="0" smtClean="0"/>
          </a:p>
          <a:p>
            <a:pPr lvl="2"/>
            <a:r>
              <a:rPr lang="en-US" altLang="zh-CN" b="1" dirty="0" smtClean="0"/>
              <a:t>Undo &amp; Redo</a:t>
            </a:r>
            <a:r>
              <a:rPr lang="zh-CN" altLang="en-US" b="1" dirty="0" smtClean="0"/>
              <a:t>的实现</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56</a:t>
            </a:fld>
            <a:endParaRPr lang="zh-CN" altLang="en-US"/>
          </a:p>
        </p:txBody>
      </p:sp>
    </p:spTree>
    <p:extLst>
      <p:ext uri="{BB962C8B-B14F-4D97-AF65-F5344CB8AC3E}">
        <p14:creationId xmlns:p14="http://schemas.microsoft.com/office/powerpoint/2010/main" val="5609709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E08CCC-BFC9-4B0B-B1DA-04CDC66CB2EE}" type="slidenum">
              <a:rPr lang="zh-CN" altLang="en-US" smtClean="0"/>
              <a:pPr/>
              <a:t>57</a:t>
            </a:fld>
            <a:endParaRPr lang="zh-CN" altLang="en-US"/>
          </a:p>
        </p:txBody>
      </p:sp>
      <p:pic>
        <p:nvPicPr>
          <p:cNvPr id="3" name="Picture 4"/>
          <p:cNvPicPr>
            <a:picLocks noChangeAspect="1" noChangeArrowheads="1"/>
          </p:cNvPicPr>
          <p:nvPr/>
        </p:nvPicPr>
        <p:blipFill>
          <a:blip r:embed="rId2" cstate="print"/>
          <a:srcRect/>
          <a:stretch>
            <a:fillRect/>
          </a:stretch>
        </p:blipFill>
        <p:spPr bwMode="auto">
          <a:xfrm>
            <a:off x="755576" y="1052736"/>
            <a:ext cx="7784647" cy="5184576"/>
          </a:xfrm>
          <a:prstGeom prst="rect">
            <a:avLst/>
          </a:prstGeom>
          <a:noFill/>
          <a:ln w="9525">
            <a:noFill/>
            <a:miter lim="800000"/>
            <a:headEnd/>
            <a:tailEnd/>
          </a:ln>
        </p:spPr>
      </p:pic>
    </p:spTree>
    <p:extLst>
      <p:ext uri="{BB962C8B-B14F-4D97-AF65-F5344CB8AC3E}">
        <p14:creationId xmlns:p14="http://schemas.microsoft.com/office/powerpoint/2010/main" val="423031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a:t>
            </a:r>
            <a:r>
              <a:rPr lang="en-US" altLang="zh-CN" dirty="0" smtClean="0"/>
              <a:t>2</a:t>
            </a:r>
            <a:r>
              <a:rPr lang="zh-CN" altLang="en-US" dirty="0" smtClean="0"/>
              <a:t>）：初始化（填充）</a:t>
            </a:r>
            <a:endParaRPr lang="zh-CN" altLang="en-US" dirty="0"/>
          </a:p>
        </p:txBody>
      </p:sp>
      <p:sp>
        <p:nvSpPr>
          <p:cNvPr id="3" name="内容占位符 2"/>
          <p:cNvSpPr>
            <a:spLocks noGrp="1"/>
          </p:cNvSpPr>
          <p:nvPr>
            <p:ph idx="1"/>
          </p:nvPr>
        </p:nvSpPr>
        <p:spPr/>
        <p:txBody>
          <a:bodyPr/>
          <a:lstStyle/>
          <a:p>
            <a:r>
              <a:rPr lang="en-US" altLang="zh-CN" b="1" dirty="0" smtClean="0"/>
              <a:t>Matrix</a:t>
            </a:r>
            <a:r>
              <a:rPr lang="zh-CN" altLang="en-US" b="1" dirty="0" smtClean="0"/>
              <a:t>的初始化</a:t>
            </a:r>
            <a:endParaRPr lang="en-US" altLang="zh-CN" b="1" dirty="0" smtClean="0"/>
          </a:p>
          <a:p>
            <a:pPr lvl="1"/>
            <a:r>
              <a:rPr lang="zh-CN" altLang="en-US" b="1" dirty="0"/>
              <a:t>第一</a:t>
            </a:r>
            <a:r>
              <a:rPr lang="zh-CN" altLang="en-US" b="1" dirty="0" smtClean="0"/>
              <a:t>步：确定矩阵规模并分配内存空间</a:t>
            </a:r>
            <a:endParaRPr lang="en-US" altLang="zh-CN" b="1" dirty="0" smtClean="0"/>
          </a:p>
          <a:p>
            <a:pPr lvl="1"/>
            <a:r>
              <a:rPr lang="zh-CN" altLang="en-US" b="1" dirty="0"/>
              <a:t>第二</a:t>
            </a:r>
            <a:r>
              <a:rPr lang="zh-CN" altLang="en-US" b="1" dirty="0" smtClean="0"/>
              <a:t>步：填充矩阵 →这个步骤是要发生变化的！如何适应这种变化？</a:t>
            </a:r>
            <a:endParaRPr lang="en-US" altLang="zh-CN" b="1" dirty="0" smtClean="0"/>
          </a:p>
          <a:p>
            <a:pPr lvl="2"/>
            <a:r>
              <a:rPr lang="zh-CN" altLang="en-US" b="1" dirty="0" smtClean="0"/>
              <a:t>多态（重载虚函数）</a:t>
            </a:r>
            <a:endParaRPr lang="en-US" altLang="zh-CN" b="1" dirty="0" smtClean="0"/>
          </a:p>
          <a:p>
            <a:pPr lvl="2"/>
            <a:r>
              <a:rPr lang="zh-CN" altLang="en-US" b="1" dirty="0" smtClean="0"/>
              <a:t>模板方法（</a:t>
            </a:r>
            <a:r>
              <a:rPr lang="en-US" altLang="zh-CN" b="1" dirty="0" smtClean="0"/>
              <a:t>Template Method</a:t>
            </a:r>
            <a:r>
              <a:rPr lang="zh-CN" altLang="en-US" b="1" dirty="0" smtClean="0"/>
              <a:t>）</a:t>
            </a:r>
            <a:r>
              <a:rPr lang="en-US" altLang="zh-CN" b="1" dirty="0" smtClean="0"/>
              <a:t>+ </a:t>
            </a:r>
            <a:r>
              <a:rPr lang="zh-CN" altLang="en-US" b="1" dirty="0" smtClean="0"/>
              <a:t>策略模式（</a:t>
            </a:r>
            <a:r>
              <a:rPr lang="en-US" altLang="zh-CN" b="1" dirty="0" smtClean="0"/>
              <a:t>Strategy</a:t>
            </a:r>
            <a:r>
              <a:rPr lang="zh-CN" altLang="en-US" b="1" dirty="0" smtClean="0"/>
              <a:t>）</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6</a:t>
            </a:fld>
            <a:endParaRPr lang="zh-CN" altLang="en-US"/>
          </a:p>
        </p:txBody>
      </p:sp>
    </p:spTree>
    <p:extLst>
      <p:ext uri="{BB962C8B-B14F-4D97-AF65-F5344CB8AC3E}">
        <p14:creationId xmlns:p14="http://schemas.microsoft.com/office/powerpoint/2010/main" val="15615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2</a:t>
            </a:r>
            <a:r>
              <a:rPr lang="zh-CN" altLang="en-US" smtClean="0"/>
              <a:t>）：策略</a:t>
            </a:r>
            <a:endParaRPr lang="zh-CN" altLang="en-US"/>
          </a:p>
        </p:txBody>
      </p:sp>
      <p:sp>
        <p:nvSpPr>
          <p:cNvPr id="3" name="内容占位符 2"/>
          <p:cNvSpPr>
            <a:spLocks noGrp="1"/>
          </p:cNvSpPr>
          <p:nvPr>
            <p:ph idx="1"/>
          </p:nvPr>
        </p:nvSpPr>
        <p:spPr/>
        <p:txBody>
          <a:bodyPr/>
          <a:lstStyle/>
          <a:p>
            <a:r>
              <a:rPr lang="zh-CN" altLang="en-US" b="1" smtClean="0"/>
              <a:t>在</a:t>
            </a:r>
            <a:r>
              <a:rPr lang="en-US" altLang="zh-CN" b="1" smtClean="0"/>
              <a:t>Matrix</a:t>
            </a:r>
            <a:r>
              <a:rPr lang="zh-CN" altLang="en-US" b="1" smtClean="0"/>
              <a:t>中增加一个策略对象</a:t>
            </a:r>
            <a:endParaRPr lang="en-US" altLang="zh-CN" b="1" smtClean="0"/>
          </a:p>
        </p:txBody>
      </p:sp>
      <p:sp>
        <p:nvSpPr>
          <p:cNvPr id="4" name="TextBox 3"/>
          <p:cNvSpPr txBox="1"/>
          <p:nvPr/>
        </p:nvSpPr>
        <p:spPr>
          <a:xfrm>
            <a:off x="899592" y="1772816"/>
            <a:ext cx="7776864"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Matrix {</a:t>
            </a:r>
          </a:p>
          <a:p>
            <a:r>
              <a:rPr lang="en-US" altLang="zh-CN" b="1"/>
              <a:t>public:</a:t>
            </a:r>
          </a:p>
          <a:p>
            <a:r>
              <a:rPr lang="en-US" altLang="zh-CN" b="1"/>
              <a:t>    </a:t>
            </a:r>
            <a:r>
              <a:rPr lang="en-US" altLang="zh-CN" b="1">
                <a:solidFill>
                  <a:srgbClr val="C00000"/>
                </a:solidFill>
              </a:rPr>
              <a:t>Matrix(MatrixInitializer&amp; init) : initializer(init) </a:t>
            </a:r>
            <a:r>
              <a:rPr lang="en-US" altLang="zh-CN" b="1"/>
              <a:t>{ </a:t>
            </a:r>
          </a:p>
          <a:p>
            <a:r>
              <a:rPr lang="en-US" altLang="zh-CN" b="1"/>
              <a:t>        data = NULL;</a:t>
            </a:r>
          </a:p>
          <a:p>
            <a:r>
              <a:rPr lang="en-US" altLang="zh-CN" b="1"/>
              <a:t>    }    </a:t>
            </a:r>
          </a:p>
          <a:p>
            <a:r>
              <a:rPr lang="en-US" altLang="zh-CN" b="1" smtClean="0"/>
              <a:t>    </a:t>
            </a:r>
            <a:r>
              <a:rPr lang="en-US" altLang="zh-CN" b="1">
                <a:solidFill>
                  <a:srgbClr val="C00000"/>
                </a:solidFill>
              </a:rPr>
              <a:t>void initialize();</a:t>
            </a:r>
          </a:p>
          <a:p>
            <a:r>
              <a:rPr lang="en-US" altLang="zh-CN" b="1"/>
              <a:t>    friend ostream &amp;operator&lt;&lt;(ostream &amp;out, Matrix&amp; m); </a:t>
            </a:r>
          </a:p>
          <a:p>
            <a:r>
              <a:rPr lang="en-US" altLang="zh-CN" b="1"/>
              <a:t>    int getRowSize() </a:t>
            </a:r>
            <a:r>
              <a:rPr lang="en-US" altLang="zh-CN" b="1" smtClean="0"/>
              <a:t>{ return rowSize; }</a:t>
            </a:r>
            <a:endParaRPr lang="en-US" altLang="zh-CN" b="1"/>
          </a:p>
          <a:p>
            <a:r>
              <a:rPr lang="en-US" altLang="zh-CN" b="1"/>
              <a:t>    int getColSize() </a:t>
            </a:r>
            <a:r>
              <a:rPr lang="en-US" altLang="zh-CN" b="1" smtClean="0"/>
              <a:t>{ return colSize; }</a:t>
            </a:r>
            <a:endParaRPr lang="en-US" altLang="zh-CN" b="1"/>
          </a:p>
          <a:p>
            <a:r>
              <a:rPr lang="en-US" altLang="zh-CN" b="1"/>
              <a:t>    int get(int row, int col) { return data[col * rowSize + row]; }</a:t>
            </a:r>
          </a:p>
          <a:p>
            <a:r>
              <a:rPr lang="en-US" altLang="zh-CN" b="1"/>
              <a:t>    </a:t>
            </a:r>
          </a:p>
          <a:p>
            <a:r>
              <a:rPr lang="en-US" altLang="zh-CN" b="1"/>
              <a:t>private:</a:t>
            </a:r>
          </a:p>
          <a:p>
            <a:r>
              <a:rPr lang="en-US" altLang="zh-CN" b="1"/>
              <a:t>    int* data;</a:t>
            </a:r>
          </a:p>
          <a:p>
            <a:r>
              <a:rPr lang="en-US" altLang="zh-CN" b="1"/>
              <a:t>    int rowSize, colSize;</a:t>
            </a:r>
          </a:p>
          <a:p>
            <a:r>
              <a:rPr lang="en-US" altLang="zh-CN" b="1"/>
              <a:t>    </a:t>
            </a:r>
            <a:r>
              <a:rPr lang="en-US" altLang="zh-CN" b="1">
                <a:solidFill>
                  <a:srgbClr val="C00000"/>
                </a:solidFill>
              </a:rPr>
              <a:t>MatrixInitializer&amp; initializer;</a:t>
            </a:r>
          </a:p>
          <a:p>
            <a:r>
              <a:rPr lang="en-US" altLang="zh-CN" b="1"/>
              <a:t>};</a:t>
            </a:r>
          </a:p>
        </p:txBody>
      </p:sp>
      <p:sp>
        <p:nvSpPr>
          <p:cNvPr id="5" name="灯片编号占位符 4"/>
          <p:cNvSpPr>
            <a:spLocks noGrp="1"/>
          </p:cNvSpPr>
          <p:nvPr>
            <p:ph type="sldNum" sz="quarter" idx="12"/>
          </p:nvPr>
        </p:nvSpPr>
        <p:spPr/>
        <p:txBody>
          <a:bodyPr/>
          <a:lstStyle/>
          <a:p>
            <a:fld id="{4AE08CCC-BFC9-4B0B-B1DA-04CDC66CB2EE}" type="slidenum">
              <a:rPr lang="zh-CN" altLang="en-US" smtClean="0"/>
              <a:pPr/>
              <a:t>7</a:t>
            </a:fld>
            <a:endParaRPr lang="zh-CN" altLang="en-US"/>
          </a:p>
        </p:txBody>
      </p:sp>
    </p:spTree>
    <p:extLst>
      <p:ext uri="{BB962C8B-B14F-4D97-AF65-F5344CB8AC3E}">
        <p14:creationId xmlns:p14="http://schemas.microsoft.com/office/powerpoint/2010/main" val="2016742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2</a:t>
            </a:r>
            <a:r>
              <a:rPr lang="zh-CN" altLang="en-US" smtClean="0"/>
              <a:t>）：策略对象</a:t>
            </a:r>
            <a:endParaRPr lang="zh-CN" altLang="en-US"/>
          </a:p>
        </p:txBody>
      </p:sp>
      <p:sp>
        <p:nvSpPr>
          <p:cNvPr id="3" name="内容占位符 2"/>
          <p:cNvSpPr>
            <a:spLocks noGrp="1"/>
          </p:cNvSpPr>
          <p:nvPr>
            <p:ph idx="1"/>
          </p:nvPr>
        </p:nvSpPr>
        <p:spPr/>
        <p:txBody>
          <a:bodyPr/>
          <a:lstStyle/>
          <a:p>
            <a:r>
              <a:rPr lang="zh-CN" altLang="en-US" b="1" smtClean="0"/>
              <a:t>策略对象中定义了初始化一个矩阵所必须的三个函数</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8</a:t>
            </a:fld>
            <a:endParaRPr lang="zh-CN" altLang="en-US"/>
          </a:p>
        </p:txBody>
      </p:sp>
      <p:sp>
        <p:nvSpPr>
          <p:cNvPr id="5" name="TextBox 4"/>
          <p:cNvSpPr txBox="1"/>
          <p:nvPr/>
        </p:nvSpPr>
        <p:spPr>
          <a:xfrm>
            <a:off x="927603" y="2353757"/>
            <a:ext cx="777686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class MatrixInitializer {</a:t>
            </a:r>
          </a:p>
          <a:p>
            <a:r>
              <a:rPr lang="en-US" altLang="zh-CN" b="1"/>
              <a:t>public:</a:t>
            </a:r>
          </a:p>
          <a:p>
            <a:r>
              <a:rPr lang="en-US" altLang="zh-CN" b="1"/>
              <a:t>    virtual Position next() = 0;</a:t>
            </a:r>
          </a:p>
          <a:p>
            <a:r>
              <a:rPr lang="en-US" altLang="zh-CN" b="1"/>
              <a:t>    virtual int getRowSize() = 0;</a:t>
            </a:r>
          </a:p>
          <a:p>
            <a:r>
              <a:rPr lang="en-US" altLang="zh-CN" b="1"/>
              <a:t>    virtual int getColSize() = 0;</a:t>
            </a:r>
          </a:p>
          <a:p>
            <a:r>
              <a:rPr lang="en-US" altLang="zh-CN" b="1"/>
              <a:t>};  </a:t>
            </a:r>
          </a:p>
        </p:txBody>
      </p:sp>
    </p:spTree>
    <p:extLst>
      <p:ext uri="{BB962C8B-B14F-4D97-AF65-F5344CB8AC3E}">
        <p14:creationId xmlns:p14="http://schemas.microsoft.com/office/powerpoint/2010/main" val="115460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a:t>
            </a:r>
            <a:r>
              <a:rPr lang="en-US" altLang="zh-CN" smtClean="0"/>
              <a:t>2</a:t>
            </a:r>
            <a:r>
              <a:rPr lang="zh-CN" altLang="en-US" smtClean="0"/>
              <a:t>）：初始化过程</a:t>
            </a:r>
            <a:endParaRPr lang="zh-CN" altLang="en-US"/>
          </a:p>
        </p:txBody>
      </p:sp>
      <p:sp>
        <p:nvSpPr>
          <p:cNvPr id="3" name="内容占位符 2"/>
          <p:cNvSpPr>
            <a:spLocks noGrp="1"/>
          </p:cNvSpPr>
          <p:nvPr>
            <p:ph idx="1"/>
          </p:nvPr>
        </p:nvSpPr>
        <p:spPr/>
        <p:txBody>
          <a:bodyPr/>
          <a:lstStyle/>
          <a:p>
            <a:r>
              <a:rPr lang="zh-CN" altLang="en-US" b="1" dirty="0" smtClean="0"/>
              <a:t>通过在</a:t>
            </a:r>
            <a:r>
              <a:rPr lang="en-US" altLang="zh-CN" b="1" dirty="0" smtClean="0"/>
              <a:t>initialize()</a:t>
            </a:r>
            <a:r>
              <a:rPr lang="zh-CN" altLang="en-US" b="1" dirty="0" smtClean="0"/>
              <a:t>函数中调用策略对象的方式来适应</a:t>
            </a:r>
            <a:r>
              <a:rPr lang="zh-CN" altLang="en-US" b="1" dirty="0"/>
              <a:t>填充</a:t>
            </a:r>
            <a:r>
              <a:rPr lang="zh-CN" altLang="en-US" b="1" dirty="0" smtClean="0"/>
              <a:t>策略的改变（</a:t>
            </a:r>
            <a:r>
              <a:rPr lang="en-US" altLang="zh-CN" b="1" dirty="0" smtClean="0"/>
              <a:t>Template Method</a:t>
            </a:r>
            <a:r>
              <a:rPr lang="zh-CN" altLang="en-US" b="1" dirty="0" smtClean="0"/>
              <a:t>）</a:t>
            </a:r>
            <a:endParaRPr lang="en-US" altLang="zh-CN" b="1" dirty="0" smtClean="0"/>
          </a:p>
        </p:txBody>
      </p:sp>
      <p:sp>
        <p:nvSpPr>
          <p:cNvPr id="4" name="TextBox 3"/>
          <p:cNvSpPr txBox="1"/>
          <p:nvPr/>
        </p:nvSpPr>
        <p:spPr>
          <a:xfrm>
            <a:off x="899592" y="2348880"/>
            <a:ext cx="7776864"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a:t>void Matrix::initialize() {</a:t>
            </a:r>
          </a:p>
          <a:p>
            <a:r>
              <a:rPr lang="en-US" altLang="zh-CN" b="1">
                <a:solidFill>
                  <a:srgbClr val="C00000"/>
                </a:solidFill>
              </a:rPr>
              <a:t>    rowSize = initializer.getRowSize();</a:t>
            </a:r>
          </a:p>
          <a:p>
            <a:r>
              <a:rPr lang="en-US" altLang="zh-CN" b="1">
                <a:solidFill>
                  <a:srgbClr val="C00000"/>
                </a:solidFill>
              </a:rPr>
              <a:t>    colSize = initializer.getColSize();</a:t>
            </a:r>
          </a:p>
          <a:p>
            <a:r>
              <a:rPr lang="en-US" altLang="zh-CN" b="1"/>
              <a:t>    data = new int[rowSize * colSize];</a:t>
            </a:r>
          </a:p>
          <a:p>
            <a:r>
              <a:rPr lang="en-US" altLang="zh-CN" b="1"/>
              <a:t>    int max = </a:t>
            </a:r>
            <a:r>
              <a:rPr lang="en-US" altLang="zh-CN" b="1" smtClean="0"/>
              <a:t>rowSize * colSize;</a:t>
            </a:r>
            <a:endParaRPr lang="en-US" altLang="zh-CN" b="1"/>
          </a:p>
          <a:p>
            <a:r>
              <a:rPr lang="en-US" altLang="zh-CN" b="1"/>
              <a:t>    for (int num = 0; num &lt; max; num ++) {</a:t>
            </a:r>
          </a:p>
          <a:p>
            <a:r>
              <a:rPr lang="en-US" altLang="zh-CN" b="1">
                <a:solidFill>
                  <a:srgbClr val="C00000"/>
                </a:solidFill>
              </a:rPr>
              <a:t>        Position pos = initializer.next();</a:t>
            </a:r>
          </a:p>
          <a:p>
            <a:r>
              <a:rPr lang="en-US" altLang="zh-CN" b="1"/>
              <a:t>        *(data + rowSize * pos.getCol() + pos.getRow()) = num;</a:t>
            </a:r>
          </a:p>
          <a:p>
            <a:r>
              <a:rPr lang="en-US" altLang="zh-CN" b="1"/>
              <a:t>    }    </a:t>
            </a:r>
          </a:p>
          <a:p>
            <a:r>
              <a:rPr lang="en-US" altLang="zh-CN" b="1"/>
              <a:t>}    </a:t>
            </a:r>
          </a:p>
        </p:txBody>
      </p:sp>
      <p:sp>
        <p:nvSpPr>
          <p:cNvPr id="5" name="灯片编号占位符 4"/>
          <p:cNvSpPr>
            <a:spLocks noGrp="1"/>
          </p:cNvSpPr>
          <p:nvPr>
            <p:ph type="sldNum" sz="quarter" idx="12"/>
          </p:nvPr>
        </p:nvSpPr>
        <p:spPr/>
        <p:txBody>
          <a:bodyPr/>
          <a:lstStyle/>
          <a:p>
            <a:fld id="{4AE08CCC-BFC9-4B0B-B1DA-04CDC66CB2EE}" type="slidenum">
              <a:rPr lang="zh-CN" altLang="en-US" smtClean="0"/>
              <a:pPr/>
              <a:t>9</a:t>
            </a:fld>
            <a:endParaRPr lang="zh-CN" altLang="en-US"/>
          </a:p>
        </p:txBody>
      </p:sp>
    </p:spTree>
    <p:extLst>
      <p:ext uri="{BB962C8B-B14F-4D97-AF65-F5344CB8AC3E}">
        <p14:creationId xmlns:p14="http://schemas.microsoft.com/office/powerpoint/2010/main" val="4024940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template-purple-theme2">
  <a:themeElements>
    <a:clrScheme name="TH-1">
      <a:dk1>
        <a:srgbClr val="000000"/>
      </a:dk1>
      <a:lt1>
        <a:srgbClr val="FFFFFF"/>
      </a:lt1>
      <a:dk2>
        <a:srgbClr val="000000"/>
      </a:dk2>
      <a:lt2>
        <a:srgbClr val="808080"/>
      </a:lt2>
      <a:accent1>
        <a:srgbClr val="BBE0E3"/>
      </a:accent1>
      <a:accent2>
        <a:srgbClr val="905C9A"/>
      </a:accent2>
      <a:accent3>
        <a:srgbClr val="FFFFFF"/>
      </a:accent3>
      <a:accent4>
        <a:srgbClr val="000000"/>
      </a:accent4>
      <a:accent5>
        <a:srgbClr val="793A89"/>
      </a:accent5>
      <a:accent6>
        <a:srgbClr val="2D2D8A"/>
      </a:accent6>
      <a:hlink>
        <a:srgbClr val="009999"/>
      </a:hlink>
      <a:folHlink>
        <a:srgbClr val="99CC00"/>
      </a:folHlink>
    </a:clrScheme>
    <a:fontScheme name="tsinghua-template-purple-theme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inghua-template-purple-them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singhua-template-purple-them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singhua-template-purple-them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singhua-template-purple-them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singhua-template-purple-them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singhua-template-purple-them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singhua-template-purple-them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singhua-template-purple-them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singhua-template-purple-them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singhua-template-purple-them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singhua-template-purple-them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singhua-template-purple-them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4864</TotalTime>
  <Words>3664</Words>
  <Application>Microsoft Office PowerPoint</Application>
  <PresentationFormat>全屏显示(4:3)</PresentationFormat>
  <Paragraphs>703</Paragraphs>
  <Slides>57</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Arial</vt:lpstr>
      <vt:lpstr>宋体</vt:lpstr>
      <vt:lpstr>Calibri</vt:lpstr>
      <vt:lpstr>Wingdings</vt:lpstr>
      <vt:lpstr>Courier New</vt:lpstr>
      <vt:lpstr>Letter Gothic</vt:lpstr>
      <vt:lpstr>tsinghua-template-purple-theme2</vt:lpstr>
      <vt:lpstr>设计模式与设计应用</vt:lpstr>
      <vt:lpstr>上节课</vt:lpstr>
      <vt:lpstr>矩阵填充</vt:lpstr>
      <vt:lpstr>从一道练习题说起</vt:lpstr>
      <vt:lpstr>设计（1）</vt:lpstr>
      <vt:lpstr>设计（2）：初始化（填充）</vt:lpstr>
      <vt:lpstr>设计（2）：策略</vt:lpstr>
      <vt:lpstr>设计（2）：策略对象</vt:lpstr>
      <vt:lpstr>设计（2）：初始化过程</vt:lpstr>
      <vt:lpstr>设计（3）：实现</vt:lpstr>
      <vt:lpstr>设计（3）：实现</vt:lpstr>
      <vt:lpstr>新的问题</vt:lpstr>
      <vt:lpstr>规律</vt:lpstr>
      <vt:lpstr>规律的实现</vt:lpstr>
      <vt:lpstr>测试</vt:lpstr>
      <vt:lpstr>更进一步</vt:lpstr>
      <vt:lpstr>类的定义</vt:lpstr>
      <vt:lpstr>类的定义</vt:lpstr>
      <vt:lpstr>测试</vt:lpstr>
      <vt:lpstr>从命令行参数中获取</vt:lpstr>
      <vt:lpstr>小结</vt:lpstr>
      <vt:lpstr>简化的绘图工具设计</vt:lpstr>
      <vt:lpstr>简化的绘图工具</vt:lpstr>
      <vt:lpstr>目标</vt:lpstr>
      <vt:lpstr>基本设计思路</vt:lpstr>
      <vt:lpstr>画布</vt:lpstr>
      <vt:lpstr>命令</vt:lpstr>
      <vt:lpstr>需要的命令类</vt:lpstr>
      <vt:lpstr>上下文</vt:lpstr>
      <vt:lpstr>命令的产生</vt:lpstr>
      <vt:lpstr>命令的产生</vt:lpstr>
      <vt:lpstr>命令的解析</vt:lpstr>
      <vt:lpstr>命令的解析</vt:lpstr>
      <vt:lpstr>执行命令</vt:lpstr>
      <vt:lpstr>执行命令的过程</vt:lpstr>
      <vt:lpstr>组装</vt:lpstr>
      <vt:lpstr>命令模式</vt:lpstr>
      <vt:lpstr>类图</vt:lpstr>
      <vt:lpstr>角色</vt:lpstr>
      <vt:lpstr>命令</vt:lpstr>
      <vt:lpstr>Undo &amp; Redo</vt:lpstr>
      <vt:lpstr>重构我们的系统</vt:lpstr>
      <vt:lpstr>命令的执行</vt:lpstr>
      <vt:lpstr>Command类的修改</vt:lpstr>
      <vt:lpstr>显示</vt:lpstr>
      <vt:lpstr>组装</vt:lpstr>
      <vt:lpstr>捎带着提一句</vt:lpstr>
      <vt:lpstr>State模式的一个例子</vt:lpstr>
      <vt:lpstr>State模式下的红绿灯</vt:lpstr>
      <vt:lpstr>State模式下的红绿灯</vt:lpstr>
      <vt:lpstr>为什么我们没有用State？</vt:lpstr>
      <vt:lpstr>回顾与小结</vt:lpstr>
      <vt:lpstr>回顾与小结</vt:lpstr>
      <vt:lpstr>回顾与小结</vt:lpstr>
      <vt:lpstr>回顾与小结</vt:lpstr>
      <vt:lpstr>回顾与小结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Huang Zhen-Chun</dc:creator>
  <cp:lastModifiedBy>Huang Zhen-chun</cp:lastModifiedBy>
  <cp:revision>707</cp:revision>
  <dcterms:created xsi:type="dcterms:W3CDTF">2012-02-21T02:59:35Z</dcterms:created>
  <dcterms:modified xsi:type="dcterms:W3CDTF">2012-05-14T03:53:57Z</dcterms:modified>
</cp:coreProperties>
</file>