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5"/>
  </p:notesMasterIdLst>
  <p:sldIdLst>
    <p:sldId id="256" r:id="rId2"/>
    <p:sldId id="351" r:id="rId3"/>
    <p:sldId id="649" r:id="rId4"/>
    <p:sldId id="650" r:id="rId5"/>
    <p:sldId id="651" r:id="rId6"/>
    <p:sldId id="656" r:id="rId7"/>
    <p:sldId id="652" r:id="rId8"/>
    <p:sldId id="612" r:id="rId9"/>
    <p:sldId id="654" r:id="rId10"/>
    <p:sldId id="655" r:id="rId11"/>
    <p:sldId id="657" r:id="rId12"/>
    <p:sldId id="658" r:id="rId13"/>
    <p:sldId id="659" r:id="rId14"/>
    <p:sldId id="660" r:id="rId15"/>
    <p:sldId id="661" r:id="rId16"/>
    <p:sldId id="662" r:id="rId17"/>
    <p:sldId id="663" r:id="rId18"/>
    <p:sldId id="669" r:id="rId19"/>
    <p:sldId id="672" r:id="rId20"/>
    <p:sldId id="664" r:id="rId21"/>
    <p:sldId id="665" r:id="rId22"/>
    <p:sldId id="666" r:id="rId23"/>
    <p:sldId id="667" r:id="rId24"/>
    <p:sldId id="673" r:id="rId25"/>
    <p:sldId id="670" r:id="rId26"/>
    <p:sldId id="671" r:id="rId27"/>
    <p:sldId id="674" r:id="rId28"/>
    <p:sldId id="675" r:id="rId29"/>
    <p:sldId id="676" r:id="rId30"/>
    <p:sldId id="679" r:id="rId31"/>
    <p:sldId id="680" r:id="rId32"/>
    <p:sldId id="668" r:id="rId33"/>
    <p:sldId id="698" r:id="rId34"/>
    <p:sldId id="681" r:id="rId35"/>
    <p:sldId id="653" r:id="rId36"/>
    <p:sldId id="682" r:id="rId37"/>
    <p:sldId id="694" r:id="rId38"/>
    <p:sldId id="683" r:id="rId39"/>
    <p:sldId id="684" r:id="rId40"/>
    <p:sldId id="685" r:id="rId41"/>
    <p:sldId id="686" r:id="rId42"/>
    <p:sldId id="687" r:id="rId43"/>
    <p:sldId id="688" r:id="rId44"/>
    <p:sldId id="689" r:id="rId45"/>
    <p:sldId id="690" r:id="rId46"/>
    <p:sldId id="691" r:id="rId47"/>
    <p:sldId id="692" r:id="rId48"/>
    <p:sldId id="693" r:id="rId49"/>
    <p:sldId id="695" r:id="rId50"/>
    <p:sldId id="696" r:id="rId51"/>
    <p:sldId id="699" r:id="rId52"/>
    <p:sldId id="697" r:id="rId53"/>
    <p:sldId id="646"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69" autoAdjust="0"/>
    <p:restoredTop sz="81121" autoAdjust="0"/>
  </p:normalViewPr>
  <p:slideViewPr>
    <p:cSldViewPr>
      <p:cViewPr varScale="1">
        <p:scale>
          <a:sx n="92" d="100"/>
          <a:sy n="92" d="100"/>
        </p:scale>
        <p:origin x="-218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7838B-1EB7-4A65-BD46-E5D85102BBBC}" type="datetimeFigureOut">
              <a:rPr lang="zh-CN" altLang="en-US" smtClean="0"/>
              <a:pPr/>
              <a:t>2012/5/21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A8243-D2DF-457D-9ED9-3571299B64CB}" type="slidenum">
              <a:rPr lang="zh-CN" altLang="en-US" smtClean="0"/>
              <a:pPr/>
              <a:t>‹#›</a:t>
            </a:fld>
            <a:endParaRPr lang="zh-CN" altLang="en-US"/>
          </a:p>
        </p:txBody>
      </p:sp>
    </p:spTree>
    <p:extLst>
      <p:ext uri="{BB962C8B-B14F-4D97-AF65-F5344CB8AC3E}">
        <p14:creationId xmlns:p14="http://schemas.microsoft.com/office/powerpoint/2010/main" val="267984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C3B2E0-6375-4A7F-A1D1-26A45A5DA924}"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E11BAC-DC00-46B7-A9A2-93B538900496}" type="slidenum">
              <a:rPr lang="en-US" altLang="zh-CN" smtClean="0"/>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E11BAC-DC00-46B7-A9A2-93B538900496}" type="slidenum">
              <a:rPr lang="en-US" altLang="zh-CN" smtClean="0"/>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a:t>
            </a:fld>
            <a:endParaRPr lang="zh-CN" altLang="en-US"/>
          </a:p>
        </p:txBody>
      </p:sp>
    </p:spTree>
    <p:extLst>
      <p:ext uri="{BB962C8B-B14F-4D97-AF65-F5344CB8AC3E}">
        <p14:creationId xmlns:p14="http://schemas.microsoft.com/office/powerpoint/2010/main" val="3518583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35</a:t>
            </a:fld>
            <a:endParaRPr lang="zh-CN" altLang="en-US"/>
          </a:p>
        </p:txBody>
      </p:sp>
    </p:spTree>
    <p:extLst>
      <p:ext uri="{BB962C8B-B14F-4D97-AF65-F5344CB8AC3E}">
        <p14:creationId xmlns:p14="http://schemas.microsoft.com/office/powerpoint/2010/main" val="34902702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a:t>
            </a:fld>
            <a:endParaRPr lang="zh-CN" altLang="en-US"/>
          </a:p>
        </p:txBody>
      </p:sp>
    </p:spTree>
    <p:extLst>
      <p:ext uri="{BB962C8B-B14F-4D97-AF65-F5344CB8AC3E}">
        <p14:creationId xmlns:p14="http://schemas.microsoft.com/office/powerpoint/2010/main" val="36448649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a:t>
            </a:fld>
            <a:endParaRPr lang="zh-CN" altLang="en-US"/>
          </a:p>
        </p:txBody>
      </p:sp>
    </p:spTree>
    <p:extLst>
      <p:ext uri="{BB962C8B-B14F-4D97-AF65-F5344CB8AC3E}">
        <p14:creationId xmlns:p14="http://schemas.microsoft.com/office/powerpoint/2010/main" val="37318219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53</a:t>
            </a:fld>
            <a:endParaRPr lang="zh-CN" altLang="en-US"/>
          </a:p>
        </p:txBody>
      </p:sp>
    </p:spTree>
    <p:extLst>
      <p:ext uri="{BB962C8B-B14F-4D97-AF65-F5344CB8AC3E}">
        <p14:creationId xmlns:p14="http://schemas.microsoft.com/office/powerpoint/2010/main" val="1766669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7</a:t>
            </a:fld>
            <a:endParaRPr lang="zh-CN" altLang="en-US"/>
          </a:p>
        </p:txBody>
      </p:sp>
    </p:spTree>
    <p:extLst>
      <p:ext uri="{BB962C8B-B14F-4D97-AF65-F5344CB8AC3E}">
        <p14:creationId xmlns:p14="http://schemas.microsoft.com/office/powerpoint/2010/main" val="1353870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8</a:t>
            </a:fld>
            <a:endParaRPr lang="zh-CN" altLang="en-US"/>
          </a:p>
        </p:txBody>
      </p:sp>
    </p:spTree>
    <p:extLst>
      <p:ext uri="{BB962C8B-B14F-4D97-AF65-F5344CB8AC3E}">
        <p14:creationId xmlns:p14="http://schemas.microsoft.com/office/powerpoint/2010/main" val="349027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tsinghua-ppt-template-First副本"/>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2484438" y="2060575"/>
            <a:ext cx="6335712" cy="1368425"/>
          </a:xfrm>
        </p:spPr>
        <p:txBody>
          <a:bodyPr/>
          <a:lstStyle>
            <a:lvl1pPr>
              <a:defRPr sz="3600"/>
            </a:lvl1pPr>
          </a:lstStyle>
          <a:p>
            <a:r>
              <a:rPr lang="zh-CN" altLang="en-US" smtClean="0"/>
              <a:t>单击此处编辑母版标题样式</a:t>
            </a:r>
            <a:endParaRPr lang="en-US" altLang="zh-CN" dirty="0"/>
          </a:p>
        </p:txBody>
      </p:sp>
      <p:sp>
        <p:nvSpPr>
          <p:cNvPr id="4099" name="Rectangle 3"/>
          <p:cNvSpPr>
            <a:spLocks noGrp="1" noChangeArrowheads="1"/>
          </p:cNvSpPr>
          <p:nvPr>
            <p:ph type="subTitle" idx="1"/>
          </p:nvPr>
        </p:nvSpPr>
        <p:spPr>
          <a:xfrm>
            <a:off x="3132138" y="4292600"/>
            <a:ext cx="5688012" cy="1008063"/>
          </a:xfrm>
        </p:spPr>
        <p:txBody>
          <a:bodyPr/>
          <a:lstStyle>
            <a:lvl1pPr marL="0" indent="0" algn="ctr">
              <a:buFont typeface="Wingdings" pitchFamily="2" charset="2"/>
              <a:buNone/>
              <a:defRPr sz="2400"/>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201351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CA6B178E-7C62-4970-808C-D862432080DC}" type="datetime1">
              <a:rPr lang="zh-CN" altLang="en-US" smtClean="0"/>
              <a:pPr/>
              <a:t>2012/5/21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311276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4875" y="0"/>
            <a:ext cx="1889125" cy="6381750"/>
          </a:xfrm>
        </p:spPr>
        <p:txBody>
          <a:bodyPr vert="eaVert"/>
          <a:lstStyle/>
          <a:p>
            <a:r>
              <a:rPr lang="zh-CN" altLang="en-US" smtClean="0"/>
              <a:t>单击此处编辑母版标题样式</a:t>
            </a:r>
            <a:endParaRPr lang="zh-CN" altLang="en-US" dirty="0"/>
          </a:p>
        </p:txBody>
      </p:sp>
      <p:sp>
        <p:nvSpPr>
          <p:cNvPr id="3" name="Vertical Text Placeholder 2"/>
          <p:cNvSpPr>
            <a:spLocks noGrp="1"/>
          </p:cNvSpPr>
          <p:nvPr>
            <p:ph type="body" orient="vert" idx="1"/>
          </p:nvPr>
        </p:nvSpPr>
        <p:spPr>
          <a:xfrm>
            <a:off x="827088" y="0"/>
            <a:ext cx="6275387" cy="6381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fld id="{012245D5-ACD7-4D70-B7D4-F2AFAFE6119D}" type="datetime1">
              <a:rPr lang="zh-CN" altLang="en-US" smtClean="0"/>
              <a:pPr/>
              <a:t>2012/5/21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203318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81668595-453D-4D24-91E1-B800CEE97A56}" type="datetime1">
              <a:rPr lang="zh-CN" altLang="en-US" smtClean="0"/>
              <a:pPr/>
              <a:t>2012/5/21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36981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714434F6-A8F6-403E-9939-D92EAF37BBC7}" type="datetime1">
              <a:rPr lang="zh-CN" altLang="en-US" smtClean="0"/>
              <a:pPr/>
              <a:t>2012/5/21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131694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Content Placeholder 2"/>
          <p:cNvSpPr>
            <a:spLocks noGrp="1"/>
          </p:cNvSpPr>
          <p:nvPr>
            <p:ph sz="half" idx="1"/>
          </p:nvPr>
        </p:nvSpPr>
        <p:spPr>
          <a:xfrm>
            <a:off x="827088" y="1125538"/>
            <a:ext cx="3884612"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half" idx="2"/>
          </p:nvPr>
        </p:nvSpPr>
        <p:spPr>
          <a:xfrm>
            <a:off x="4864100" y="1125538"/>
            <a:ext cx="3884613"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E4B30FF9-4318-4DA4-9077-46E06402EED7}" type="datetime1">
              <a:rPr lang="zh-CN" altLang="en-US" smtClean="0"/>
              <a:pPr/>
              <a:t>2012/5/21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35409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99592" y="-99392"/>
            <a:ext cx="8229600" cy="1143000"/>
          </a:xfrm>
        </p:spPr>
        <p:txBody>
          <a:bodyPr/>
          <a:lstStyle>
            <a:lvl1pPr>
              <a:defRPr sz="3600"/>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EA25275F-C5BA-4066-8503-660C247110AE}" type="datetime1">
              <a:rPr lang="zh-CN" altLang="en-US" smtClean="0"/>
              <a:pPr/>
              <a:t>2012/5/21</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190231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36E9AE38-57B2-4B9B-872E-8E58E38CC69E}" type="datetime1">
              <a:rPr lang="zh-CN" altLang="en-US" smtClean="0"/>
              <a:pPr/>
              <a:t>2012/5/21</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182328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D1DF4D6-244F-4B34-BB56-427C4BDF66F9}" type="datetime1">
              <a:rPr lang="zh-CN" altLang="en-US" smtClean="0"/>
              <a:pPr/>
              <a:t>2012/5/21</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214823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538758"/>
            <a:ext cx="3008313" cy="1162050"/>
          </a:xfrm>
        </p:spPr>
        <p:txBody>
          <a:bodyPr anchor="b"/>
          <a:lstStyle>
            <a:lvl1pPr algn="l">
              <a:defRPr sz="2000" b="1"/>
            </a:lvl1pPr>
          </a:lstStyle>
          <a:p>
            <a:r>
              <a:rPr lang="zh-CN" altLang="en-US" smtClean="0"/>
              <a:t>单击此处编辑母版标题样式</a:t>
            </a:r>
            <a:endParaRPr lang="zh-CN" alt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Placeholder 3"/>
          <p:cNvSpPr>
            <a:spLocks noGrp="1"/>
          </p:cNvSpPr>
          <p:nvPr>
            <p:ph type="body" sz="half" idx="2"/>
          </p:nvPr>
        </p:nvSpPr>
        <p:spPr>
          <a:xfrm>
            <a:off x="457200" y="1700808"/>
            <a:ext cx="3008313" cy="44253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B244E08B-6D25-459E-B552-52D22E11DF23}" type="datetime1">
              <a:rPr lang="zh-CN" altLang="en-US" smtClean="0"/>
              <a:pPr/>
              <a:t>2012/5/21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399391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Picture Placeholder 2"/>
          <p:cNvSpPr>
            <a:spLocks noGrp="1"/>
          </p:cNvSpPr>
          <p:nvPr>
            <p:ph type="pic" idx="1"/>
          </p:nvPr>
        </p:nvSpPr>
        <p:spPr>
          <a:xfrm>
            <a:off x="1792288" y="908720"/>
            <a:ext cx="5486400" cy="38188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D03E1-2FA0-458D-B9E6-B779BCD0C5A3}" type="datetime1">
              <a:rPr lang="zh-CN" altLang="en-US" smtClean="0"/>
              <a:pPr/>
              <a:t>2012/5/21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val="208620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tsinghua-ppt-template-bg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900113" y="-100013"/>
            <a:ext cx="84963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8" name="Rectangle 3"/>
          <p:cNvSpPr>
            <a:spLocks noGrp="1" noChangeArrowheads="1"/>
          </p:cNvSpPr>
          <p:nvPr>
            <p:ph type="body" idx="1"/>
          </p:nvPr>
        </p:nvSpPr>
        <p:spPr bwMode="auto">
          <a:xfrm>
            <a:off x="827088" y="1125538"/>
            <a:ext cx="792162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0" y="6538913"/>
            <a:ext cx="1727200"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ea typeface="+mn-ea"/>
              </a:defRPr>
            </a:lvl1pPr>
          </a:lstStyle>
          <a:p>
            <a:fld id="{C3E9C90C-27A7-4EE1-A8A4-A7D08DBA38B4}" type="datetime1">
              <a:rPr lang="zh-CN" altLang="en-US" smtClean="0"/>
              <a:pPr/>
              <a:t>2012/5/21</a:t>
            </a:fld>
            <a:endParaRPr lang="zh-CN" altLang="en-US"/>
          </a:p>
        </p:txBody>
      </p:sp>
      <p:sp>
        <p:nvSpPr>
          <p:cNvPr id="1029" name="Rectangle 5"/>
          <p:cNvSpPr>
            <a:spLocks noGrp="1" noChangeArrowheads="1"/>
          </p:cNvSpPr>
          <p:nvPr>
            <p:ph type="ftr" sz="quarter" idx="3"/>
          </p:nvPr>
        </p:nvSpPr>
        <p:spPr bwMode="auto">
          <a:xfrm>
            <a:off x="1785938" y="6526213"/>
            <a:ext cx="1800225"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defRPr>
            </a:lvl1pPr>
          </a:lstStyle>
          <a:p>
            <a:endParaRPr lang="zh-CN" altLang="en-US"/>
          </a:p>
        </p:txBody>
      </p:sp>
      <p:sp>
        <p:nvSpPr>
          <p:cNvPr id="1030" name="Rectangle 6"/>
          <p:cNvSpPr>
            <a:spLocks noGrp="1" noChangeArrowheads="1"/>
          </p:cNvSpPr>
          <p:nvPr>
            <p:ph type="sldNum" sz="quarter" idx="4"/>
          </p:nvPr>
        </p:nvSpPr>
        <p:spPr bwMode="auto">
          <a:xfrm>
            <a:off x="3857625" y="6518275"/>
            <a:ext cx="147637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latin typeface="+mn-lt"/>
                <a:ea typeface="+mn-ea"/>
              </a:defRPr>
            </a:lvl1pPr>
          </a:lstStyle>
          <a:p>
            <a:fld id="{4AE08CCC-BFC9-4B0B-B1DA-04CDC66CB2E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pitchFamily="34" charset="0"/>
          <a:ea typeface="宋体" pitchFamily="2" charset="-122"/>
        </a:defRPr>
      </a:lvl2pPr>
      <a:lvl3pPr algn="l" rtl="0" eaLnBrk="1" fontAlgn="base" hangingPunct="1">
        <a:spcBef>
          <a:spcPct val="0"/>
        </a:spcBef>
        <a:spcAft>
          <a:spcPct val="0"/>
        </a:spcAft>
        <a:defRPr sz="3200">
          <a:solidFill>
            <a:schemeClr val="tx2"/>
          </a:solidFill>
          <a:latin typeface="Arial" pitchFamily="34" charset="0"/>
          <a:ea typeface="宋体" pitchFamily="2" charset="-122"/>
        </a:defRPr>
      </a:lvl3pPr>
      <a:lvl4pPr algn="l" rtl="0" eaLnBrk="1" fontAlgn="base" hangingPunct="1">
        <a:spcBef>
          <a:spcPct val="0"/>
        </a:spcBef>
        <a:spcAft>
          <a:spcPct val="0"/>
        </a:spcAft>
        <a:defRPr sz="3200">
          <a:solidFill>
            <a:schemeClr val="tx2"/>
          </a:solidFill>
          <a:latin typeface="Arial" pitchFamily="34" charset="0"/>
          <a:ea typeface="宋体" pitchFamily="2" charset="-122"/>
        </a:defRPr>
      </a:lvl4pPr>
      <a:lvl5pPr algn="l" rtl="0" eaLnBrk="1" fontAlgn="base" hangingPunct="1">
        <a:spcBef>
          <a:spcPct val="0"/>
        </a:spcBef>
        <a:spcAft>
          <a:spcPct val="0"/>
        </a:spcAft>
        <a:defRPr sz="3200">
          <a:solidFill>
            <a:schemeClr val="tx2"/>
          </a:solidFill>
          <a:latin typeface="Arial" pitchFamily="34" charset="0"/>
          <a:ea typeface="宋体" pitchFamily="2" charset="-122"/>
        </a:defRPr>
      </a:lvl5pPr>
      <a:lvl6pPr marL="457200" algn="l" rtl="0" eaLnBrk="1" fontAlgn="base" hangingPunct="1">
        <a:spcBef>
          <a:spcPct val="0"/>
        </a:spcBef>
        <a:spcAft>
          <a:spcPct val="0"/>
        </a:spcAft>
        <a:defRPr sz="32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32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32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3200">
          <a:solidFill>
            <a:schemeClr val="tx2"/>
          </a:solidFill>
          <a:latin typeface="Arial" pitchFamily="34" charset="0"/>
          <a:ea typeface="宋体" pitchFamily="2" charset="-122"/>
        </a:defRPr>
      </a:lvl9pPr>
    </p:titleStyle>
    <p:bodyStyle>
      <a:lvl1pPr marL="342900" indent="-342900" algn="l" rtl="0" eaLnBrk="1" fontAlgn="base" hangingPunct="1">
        <a:lnSpc>
          <a:spcPct val="120000"/>
        </a:lnSpc>
        <a:spcBef>
          <a:spcPts val="600"/>
        </a:spcBef>
        <a:spcAft>
          <a:spcPct val="0"/>
        </a:spcAft>
        <a:buSzPct val="75000"/>
        <a:buFont typeface="Wingdings" pitchFamily="2" charset="2"/>
        <a:buBlip>
          <a:blip r:embed="rId14"/>
        </a:buBlip>
        <a:defRPr sz="2800">
          <a:solidFill>
            <a:schemeClr val="tx1"/>
          </a:solidFill>
          <a:latin typeface="+mn-lt"/>
          <a:ea typeface="+mn-ea"/>
          <a:cs typeface="+mn-cs"/>
        </a:defRPr>
      </a:lvl1pPr>
      <a:lvl2pPr marL="742950" indent="-285750" algn="l" rtl="0" eaLnBrk="1" fontAlgn="base" hangingPunct="1">
        <a:lnSpc>
          <a:spcPct val="120000"/>
        </a:lnSpc>
        <a:spcBef>
          <a:spcPts val="600"/>
        </a:spcBef>
        <a:spcAft>
          <a:spcPct val="0"/>
        </a:spcAft>
        <a:buSzPct val="75000"/>
        <a:buBlip>
          <a:blip r:embed="rId15"/>
        </a:buBlip>
        <a:defRPr sz="2400">
          <a:solidFill>
            <a:schemeClr val="tx1"/>
          </a:solidFill>
          <a:latin typeface="+mn-lt"/>
          <a:ea typeface="+mn-ea"/>
        </a:defRPr>
      </a:lvl2pPr>
      <a:lvl3pPr marL="1143000" indent="-228600" algn="l" rtl="0" eaLnBrk="1" fontAlgn="base" hangingPunct="1">
        <a:lnSpc>
          <a:spcPct val="120000"/>
        </a:lnSpc>
        <a:spcBef>
          <a:spcPts val="600"/>
        </a:spcBef>
        <a:spcAft>
          <a:spcPct val="0"/>
        </a:spcAft>
        <a:buSzPct val="75000"/>
        <a:buBlip>
          <a:blip r:embed="rId16"/>
        </a:buBlip>
        <a:defRPr sz="2000">
          <a:solidFill>
            <a:schemeClr val="tx1"/>
          </a:solidFill>
          <a:latin typeface="+mn-lt"/>
          <a:ea typeface="+mn-ea"/>
        </a:defRPr>
      </a:lvl3pPr>
      <a:lvl4pPr marL="1600200" indent="-228600" algn="l" rtl="0" eaLnBrk="1" fontAlgn="base" hangingPunct="1">
        <a:lnSpc>
          <a:spcPct val="120000"/>
        </a:lnSpc>
        <a:spcBef>
          <a:spcPts val="600"/>
        </a:spcBef>
        <a:spcAft>
          <a:spcPct val="0"/>
        </a:spcAft>
        <a:buSzPct val="75000"/>
        <a:buBlip>
          <a:blip r:embed="rId17"/>
        </a:buBlip>
        <a:defRPr sz="2000">
          <a:solidFill>
            <a:schemeClr val="tx1"/>
          </a:solidFill>
          <a:latin typeface="+mn-lt"/>
          <a:ea typeface="+mn-ea"/>
        </a:defRPr>
      </a:lvl4pPr>
      <a:lvl5pPr marL="2057400" indent="-228600" algn="l" rtl="0" eaLnBrk="1" fontAlgn="base" hangingPunct="1">
        <a:lnSpc>
          <a:spcPct val="120000"/>
        </a:lnSpc>
        <a:spcBef>
          <a:spcPts val="600"/>
        </a:spcBef>
        <a:spcAft>
          <a:spcPct val="0"/>
        </a:spcAft>
        <a:buSzPct val="75000"/>
        <a:buBlip>
          <a:blip r:embed="rId17"/>
        </a:buBlip>
        <a:defRPr sz="1600">
          <a:solidFill>
            <a:schemeClr val="tx1"/>
          </a:solidFill>
          <a:latin typeface="+mn-lt"/>
          <a:ea typeface="+mn-ea"/>
        </a:defRPr>
      </a:lvl5pPr>
      <a:lvl6pPr marL="25146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6pPr>
      <a:lvl7pPr marL="29718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7pPr>
      <a:lvl8pPr marL="34290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8pPr>
      <a:lvl9pPr marL="38862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84438" y="2060575"/>
            <a:ext cx="6659562" cy="1368425"/>
          </a:xfrm>
        </p:spPr>
        <p:txBody>
          <a:bodyPr/>
          <a:lstStyle/>
          <a:p>
            <a:r>
              <a:rPr lang="zh-CN" altLang="en-US" sz="5400" smtClean="0"/>
              <a:t>模板与运算符重载</a:t>
            </a:r>
            <a:endParaRPr lang="zh-CN" altLang="en-US" sz="5400" dirty="0"/>
          </a:p>
        </p:txBody>
      </p:sp>
      <p:sp>
        <p:nvSpPr>
          <p:cNvPr id="3" name="副标题 2"/>
          <p:cNvSpPr>
            <a:spLocks noGrp="1"/>
          </p:cNvSpPr>
          <p:nvPr>
            <p:ph type="subTitle" idx="1"/>
          </p:nvPr>
        </p:nvSpPr>
        <p:spPr/>
        <p:txBody>
          <a:bodyPr/>
          <a:lstStyle/>
          <a:p>
            <a:r>
              <a:rPr lang="en-US" altLang="zh-CN" dirty="0" smtClean="0"/>
              <a:t>——</a:t>
            </a:r>
            <a:r>
              <a:rPr lang="zh-CN" altLang="en-US" dirty="0" smtClean="0"/>
              <a:t>程序设计进阶</a:t>
            </a:r>
            <a:r>
              <a:rPr lang="zh-CN" altLang="en-US" smtClean="0"/>
              <a:t>（十</a:t>
            </a:r>
            <a:r>
              <a:rPr lang="zh-CN" altLang="en-US"/>
              <a:t>三</a:t>
            </a:r>
            <a:r>
              <a:rPr lang="zh-CN" altLang="en-US" smtClean="0"/>
              <a:t>）</a:t>
            </a:r>
            <a:endParaRPr lang="en-US" altLang="zh-CN" dirty="0" smtClean="0"/>
          </a:p>
          <a:p>
            <a:r>
              <a:rPr lang="zh-CN" altLang="en-US" dirty="0" smtClean="0"/>
              <a:t>清华大学计算机系  黄震春 徐明星</a:t>
            </a:r>
            <a:endParaRPr lang="en-US" altLang="zh-CN" dirty="0" smtClean="0"/>
          </a:p>
          <a:p>
            <a:r>
              <a:rPr lang="en-US" altLang="zh-CN" dirty="0" smtClean="0"/>
              <a:t>2012</a:t>
            </a:r>
            <a:r>
              <a:rPr lang="en-US" altLang="zh-CN" smtClean="0"/>
              <a:t>. 5. 21</a:t>
            </a:r>
            <a:endParaRPr lang="zh-CN" altLang="en-US" dirty="0"/>
          </a:p>
        </p:txBody>
      </p:sp>
    </p:spTree>
    <p:extLst>
      <p:ext uri="{BB962C8B-B14F-4D97-AF65-F5344CB8AC3E}">
        <p14:creationId xmlns:p14="http://schemas.microsoft.com/office/powerpoint/2010/main" val="4210789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a:t>
            </a:r>
            <a:endParaRPr lang="zh-CN" altLang="en-US" dirty="0"/>
          </a:p>
        </p:txBody>
      </p:sp>
      <p:sp>
        <p:nvSpPr>
          <p:cNvPr id="3" name="内容占位符 2"/>
          <p:cNvSpPr>
            <a:spLocks noGrp="1"/>
          </p:cNvSpPr>
          <p:nvPr>
            <p:ph idx="1"/>
          </p:nvPr>
        </p:nvSpPr>
        <p:spPr/>
        <p:txBody>
          <a:bodyPr/>
          <a:lstStyle/>
          <a:p>
            <a:r>
              <a:rPr lang="en-US" altLang="zh-CN" b="1" dirty="0" smtClean="0"/>
              <a:t>C++</a:t>
            </a:r>
            <a:r>
              <a:rPr lang="zh-CN" altLang="en-US" b="1" dirty="0" smtClean="0"/>
              <a:t>引入了一种把类型参数化的机制</a:t>
            </a:r>
            <a:r>
              <a:rPr lang="en-US" altLang="zh-CN" b="1" dirty="0" smtClean="0"/>
              <a:t>——</a:t>
            </a:r>
            <a:r>
              <a:rPr lang="zh-CN" altLang="en-US" b="1" dirty="0" smtClean="0"/>
              <a:t>模板</a:t>
            </a:r>
            <a:endParaRPr lang="en-US" altLang="zh-CN" b="1" dirty="0" smtClean="0"/>
          </a:p>
          <a:p>
            <a:r>
              <a:rPr lang="zh-CN" altLang="en-US" b="1" dirty="0" smtClean="0"/>
              <a:t>把类型定义为参数， 从而实现代码可重用性</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10</a:t>
            </a:fld>
            <a:endParaRPr lang="zh-CN" altLang="en-US"/>
          </a:p>
        </p:txBody>
      </p:sp>
      <p:sp>
        <p:nvSpPr>
          <p:cNvPr id="5" name="TextBox 4"/>
          <p:cNvSpPr txBox="1"/>
          <p:nvPr/>
        </p:nvSpPr>
        <p:spPr>
          <a:xfrm>
            <a:off x="1331640" y="2348880"/>
            <a:ext cx="6768752" cy="39703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rPr>
              <a:t>template &lt;class T&gt;</a:t>
            </a:r>
          </a:p>
          <a:p>
            <a:r>
              <a:rPr lang="en-US" altLang="zh-CN" b="1" dirty="0" smtClean="0"/>
              <a:t>void </a:t>
            </a:r>
            <a:r>
              <a:rPr lang="en-US" altLang="zh-CN" b="1" dirty="0" smtClean="0">
                <a:solidFill>
                  <a:srgbClr val="C00000"/>
                </a:solidFill>
              </a:rPr>
              <a:t>sort(T* L, </a:t>
            </a:r>
            <a:r>
              <a:rPr lang="en-US" altLang="zh-CN" b="1" dirty="0" err="1" smtClean="0">
                <a:solidFill>
                  <a:srgbClr val="C00000"/>
                </a:solidFill>
              </a:rPr>
              <a:t>int</a:t>
            </a:r>
            <a:r>
              <a:rPr lang="en-US" altLang="zh-CN" b="1" dirty="0" smtClean="0">
                <a:solidFill>
                  <a:srgbClr val="C00000"/>
                </a:solidFill>
              </a:rPr>
              <a:t> length) </a:t>
            </a:r>
            <a:r>
              <a:rPr lang="en-US" altLang="zh-CN" b="1" dirty="0" smtClean="0"/>
              <a:t>{</a:t>
            </a:r>
          </a:p>
          <a:p>
            <a:r>
              <a:rPr lang="en-US" altLang="zh-CN" b="1" dirty="0" smtClean="0"/>
              <a:t>    for(</a:t>
            </a:r>
            <a:r>
              <a:rPr lang="en-US" altLang="zh-CN" b="1" dirty="0" err="1" smtClean="0"/>
              <a:t>int</a:t>
            </a:r>
            <a:r>
              <a:rPr lang="en-US" altLang="zh-CN" b="1" dirty="0" smtClean="0"/>
              <a:t> </a:t>
            </a:r>
            <a:r>
              <a:rPr lang="en-US" altLang="zh-CN" b="1" dirty="0" err="1" smtClean="0"/>
              <a:t>i</a:t>
            </a:r>
            <a:r>
              <a:rPr lang="en-US" altLang="zh-CN" b="1" dirty="0" smtClean="0"/>
              <a:t> = 0; </a:t>
            </a:r>
            <a:r>
              <a:rPr lang="en-US" altLang="zh-CN" b="1" dirty="0" err="1" smtClean="0"/>
              <a:t>i</a:t>
            </a:r>
            <a:r>
              <a:rPr lang="en-US" altLang="zh-CN" b="1" dirty="0" smtClean="0"/>
              <a:t> &lt; length; </a:t>
            </a:r>
            <a:r>
              <a:rPr lang="en-US" altLang="zh-CN" b="1" dirty="0" err="1" smtClean="0"/>
              <a:t>i</a:t>
            </a:r>
            <a:r>
              <a:rPr lang="en-US" altLang="zh-CN" b="1" dirty="0" smtClean="0"/>
              <a:t>++) {</a:t>
            </a:r>
          </a:p>
          <a:p>
            <a:r>
              <a:rPr lang="en-US" altLang="zh-CN" b="1" dirty="0" smtClean="0"/>
              <a:t>        </a:t>
            </a:r>
            <a:r>
              <a:rPr lang="en-US" altLang="zh-CN" b="1" dirty="0" err="1" smtClean="0"/>
              <a:t>int</a:t>
            </a:r>
            <a:r>
              <a:rPr lang="en-US" altLang="zh-CN" b="1" dirty="0" smtClean="0"/>
              <a:t> k = </a:t>
            </a:r>
            <a:r>
              <a:rPr lang="en-US" altLang="zh-CN" b="1" dirty="0" err="1" smtClean="0"/>
              <a:t>i</a:t>
            </a:r>
            <a:r>
              <a:rPr lang="en-US" altLang="zh-CN" b="1" dirty="0" smtClean="0"/>
              <a:t>;</a:t>
            </a:r>
          </a:p>
          <a:p>
            <a:r>
              <a:rPr lang="en-US" altLang="zh-CN" b="1" dirty="0" smtClean="0"/>
              <a:t>        for (</a:t>
            </a:r>
            <a:r>
              <a:rPr lang="en-US" altLang="zh-CN" b="1" dirty="0" err="1" smtClean="0"/>
              <a:t>int</a:t>
            </a:r>
            <a:r>
              <a:rPr lang="en-US" altLang="zh-CN" b="1" dirty="0" smtClean="0"/>
              <a:t> j = i+1; j &lt; length; j++) {</a:t>
            </a:r>
          </a:p>
          <a:p>
            <a:r>
              <a:rPr lang="en-US" altLang="zh-CN" b="1" dirty="0" smtClean="0"/>
              <a:t>            if (L[j] &lt; L[k]) k = j;</a:t>
            </a:r>
          </a:p>
          <a:p>
            <a:r>
              <a:rPr lang="en-US" altLang="zh-CN" b="1" dirty="0" smtClean="0"/>
              <a:t>        }</a:t>
            </a:r>
          </a:p>
          <a:p>
            <a:r>
              <a:rPr lang="en-US" altLang="zh-CN" b="1" dirty="0" smtClean="0"/>
              <a:t>        if (k != </a:t>
            </a:r>
            <a:r>
              <a:rPr lang="en-US" altLang="zh-CN" b="1" dirty="0" err="1" smtClean="0"/>
              <a:t>i</a:t>
            </a:r>
            <a:r>
              <a:rPr lang="en-US" altLang="zh-CN" b="1" dirty="0" smtClean="0"/>
              <a:t>) {</a:t>
            </a:r>
          </a:p>
          <a:p>
            <a:r>
              <a:rPr lang="en-US" altLang="zh-CN" b="1" dirty="0" smtClean="0"/>
              <a:t>           </a:t>
            </a:r>
            <a:r>
              <a:rPr lang="en-US" altLang="zh-CN" b="1" dirty="0" smtClean="0">
                <a:solidFill>
                  <a:srgbClr val="C00000"/>
                </a:solidFill>
              </a:rPr>
              <a:t>T temp = L[k];</a:t>
            </a:r>
          </a:p>
          <a:p>
            <a:r>
              <a:rPr lang="en-US" altLang="zh-CN" b="1" dirty="0" smtClean="0"/>
              <a:t>           L[k] = L[</a:t>
            </a:r>
            <a:r>
              <a:rPr lang="en-US" altLang="zh-CN" b="1" dirty="0" err="1" smtClean="0"/>
              <a:t>i</a:t>
            </a:r>
            <a:r>
              <a:rPr lang="en-US" altLang="zh-CN" b="1" dirty="0" smtClean="0"/>
              <a:t>];</a:t>
            </a:r>
          </a:p>
          <a:p>
            <a:r>
              <a:rPr lang="en-US" altLang="zh-CN" b="1" dirty="0" smtClean="0"/>
              <a:t>           L[</a:t>
            </a:r>
            <a:r>
              <a:rPr lang="en-US" altLang="zh-CN" b="1" dirty="0" err="1" smtClean="0"/>
              <a:t>i</a:t>
            </a:r>
            <a:r>
              <a:rPr lang="en-US" altLang="zh-CN" b="1" dirty="0" smtClean="0"/>
              <a:t>] = temp;</a:t>
            </a:r>
          </a:p>
          <a:p>
            <a:r>
              <a:rPr lang="en-US" altLang="zh-CN" b="1" dirty="0" smtClean="0"/>
              <a:t>        }</a:t>
            </a:r>
          </a:p>
          <a:p>
            <a:r>
              <a:rPr lang="en-US" altLang="zh-CN" b="1" dirty="0" smtClean="0"/>
              <a:t>    }</a:t>
            </a:r>
          </a:p>
          <a:p>
            <a:r>
              <a:rPr lang="en-US" altLang="zh-CN" b="1" dirty="0" smtClean="0"/>
              <a:t>}</a:t>
            </a:r>
            <a:endParaRPr lang="en-US" altLang="zh-CN"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函数模板的使用</a:t>
            </a:r>
            <a:endParaRPr lang="zh-CN" altLang="en-US" dirty="0"/>
          </a:p>
        </p:txBody>
      </p:sp>
      <p:sp>
        <p:nvSpPr>
          <p:cNvPr id="3" name="内容占位符 2"/>
          <p:cNvSpPr>
            <a:spLocks noGrp="1"/>
          </p:cNvSpPr>
          <p:nvPr>
            <p:ph idx="1"/>
          </p:nvPr>
        </p:nvSpPr>
        <p:spPr/>
        <p:txBody>
          <a:bodyPr/>
          <a:lstStyle/>
          <a:p>
            <a:r>
              <a:rPr lang="zh-CN" altLang="en-US" b="1" dirty="0" smtClean="0"/>
              <a:t>上页所示用来实现可变数据类型的函数的模板叫做</a:t>
            </a:r>
            <a:r>
              <a:rPr lang="zh-CN" altLang="en-US" b="1" dirty="0" smtClean="0">
                <a:solidFill>
                  <a:srgbClr val="C00000"/>
                </a:solidFill>
              </a:rPr>
              <a:t>函数模板</a:t>
            </a:r>
            <a:endParaRPr lang="en-US" altLang="zh-CN" b="1" dirty="0" smtClean="0">
              <a:solidFill>
                <a:srgbClr val="C00000"/>
              </a:solidFill>
            </a:endParaRPr>
          </a:p>
          <a:p>
            <a:endParaRPr lang="en-US" altLang="zh-CN" b="1" dirty="0" smtClean="0">
              <a:solidFill>
                <a:srgbClr val="C00000"/>
              </a:solidFill>
            </a:endParaRPr>
          </a:p>
          <a:p>
            <a:endParaRPr lang="en-US" altLang="zh-CN" b="1" dirty="0" smtClean="0">
              <a:solidFill>
                <a:srgbClr val="C00000"/>
              </a:solidFill>
            </a:endParaRPr>
          </a:p>
          <a:p>
            <a:r>
              <a:rPr lang="en-US" altLang="zh-CN" b="1" dirty="0" smtClean="0"/>
              <a:t>class</a:t>
            </a:r>
            <a:r>
              <a:rPr lang="zh-CN" altLang="en-US" b="1" dirty="0" smtClean="0"/>
              <a:t>也可以改成</a:t>
            </a:r>
            <a:r>
              <a:rPr lang="en-US" altLang="zh-CN" b="1" dirty="0" err="1" smtClean="0"/>
              <a:t>typename</a:t>
            </a:r>
            <a:endParaRPr lang="en-US" altLang="zh-CN" b="1" dirty="0" smtClean="0"/>
          </a:p>
          <a:p>
            <a:r>
              <a:rPr lang="en-US" altLang="zh-CN" b="1" dirty="0" smtClean="0"/>
              <a:t>T</a:t>
            </a:r>
            <a:r>
              <a:rPr lang="zh-CN" altLang="en-US" b="1" dirty="0" smtClean="0"/>
              <a:t>、</a:t>
            </a:r>
            <a:r>
              <a:rPr lang="en-US" altLang="zh-CN" b="1" dirty="0" err="1" smtClean="0"/>
              <a:t>NextClass</a:t>
            </a:r>
            <a:r>
              <a:rPr lang="zh-CN" altLang="en-US" b="1" dirty="0" smtClean="0"/>
              <a:t>可以用任何合法的标识符，它们作为数据类型在函数定义中使用</a:t>
            </a:r>
            <a:endParaRPr lang="en-US" altLang="zh-CN" b="1" dirty="0" smtClean="0"/>
          </a:p>
          <a:p>
            <a:r>
              <a:rPr lang="zh-CN" altLang="en-US" b="1" dirty="0" smtClean="0"/>
              <a:t>函数模板在调用的时候将被实例化，实例化之后才能使用，实例化发生在编译期</a:t>
            </a:r>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11</a:t>
            </a:fld>
            <a:endParaRPr lang="zh-CN" altLang="en-US"/>
          </a:p>
        </p:txBody>
      </p:sp>
      <p:sp>
        <p:nvSpPr>
          <p:cNvPr id="5" name="TextBox 4"/>
          <p:cNvSpPr txBox="1"/>
          <p:nvPr/>
        </p:nvSpPr>
        <p:spPr>
          <a:xfrm>
            <a:off x="1331640" y="2204864"/>
            <a:ext cx="6768752" cy="120032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rPr>
              <a:t>template &lt;class T, class </a:t>
            </a:r>
            <a:r>
              <a:rPr lang="en-US" altLang="zh-CN" b="1" dirty="0" err="1" smtClean="0">
                <a:solidFill>
                  <a:srgbClr val="C00000"/>
                </a:solidFill>
              </a:rPr>
              <a:t>NextClass</a:t>
            </a:r>
            <a:r>
              <a:rPr lang="en-US" altLang="zh-CN" b="1" dirty="0" smtClean="0">
                <a:solidFill>
                  <a:srgbClr val="C00000"/>
                </a:solidFill>
              </a:rPr>
              <a:t>, ……&gt;</a:t>
            </a:r>
          </a:p>
          <a:p>
            <a:r>
              <a:rPr lang="zh-CN" altLang="en-US" b="1" i="1" dirty="0" smtClean="0"/>
              <a:t>函数类型 函数名</a:t>
            </a:r>
            <a:r>
              <a:rPr lang="en-US" altLang="zh-CN" b="1" i="1" dirty="0" smtClean="0"/>
              <a:t>(</a:t>
            </a:r>
            <a:r>
              <a:rPr lang="zh-CN" altLang="en-US" b="1" i="1" dirty="0" smtClean="0"/>
              <a:t>形参表</a:t>
            </a:r>
            <a:r>
              <a:rPr lang="en-US" altLang="zh-CN" b="1" i="1" dirty="0" smtClean="0"/>
              <a:t>) {</a:t>
            </a:r>
          </a:p>
          <a:p>
            <a:r>
              <a:rPr lang="en-US" altLang="zh-CN" b="1" i="1" dirty="0" smtClean="0"/>
              <a:t>    </a:t>
            </a:r>
            <a:r>
              <a:rPr lang="zh-CN" altLang="en-US" b="1" i="1" dirty="0" smtClean="0"/>
              <a:t>函数定义体</a:t>
            </a:r>
            <a:endParaRPr lang="en-US" altLang="zh-CN" b="1" i="1" dirty="0" smtClean="0"/>
          </a:p>
          <a:p>
            <a:r>
              <a:rPr lang="en-US" altLang="zh-CN" b="1" i="1" dirty="0" smtClean="0"/>
              <a:t>}</a:t>
            </a:r>
            <a:endParaRPr lang="en-US" altLang="zh-CN" b="1"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调用函数模板</a:t>
            </a:r>
            <a:endParaRPr lang="zh-CN" altLang="en-US" dirty="0"/>
          </a:p>
        </p:txBody>
      </p:sp>
      <p:sp>
        <p:nvSpPr>
          <p:cNvPr id="3" name="内容占位符 2"/>
          <p:cNvSpPr>
            <a:spLocks noGrp="1"/>
          </p:cNvSpPr>
          <p:nvPr>
            <p:ph idx="1"/>
          </p:nvPr>
        </p:nvSpPr>
        <p:spPr/>
        <p:txBody>
          <a:bodyPr/>
          <a:lstStyle/>
          <a:p>
            <a:r>
              <a:rPr lang="zh-CN" altLang="en-US" b="1" dirty="0" smtClean="0"/>
              <a:t>对函数模板的定义需要首先将函数模板实例化</a:t>
            </a:r>
            <a:endParaRPr lang="en-US" altLang="zh-CN" b="1" dirty="0" smtClean="0"/>
          </a:p>
          <a:p>
            <a:r>
              <a:rPr lang="zh-CN" altLang="en-US" b="1" dirty="0" smtClean="0"/>
              <a:t>确定模板中参数类型是什么数据类型</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12</a:t>
            </a:fld>
            <a:endParaRPr lang="zh-CN" altLang="en-US"/>
          </a:p>
        </p:txBody>
      </p:sp>
      <p:sp>
        <p:nvSpPr>
          <p:cNvPr id="5" name="TextBox 4"/>
          <p:cNvSpPr txBox="1"/>
          <p:nvPr/>
        </p:nvSpPr>
        <p:spPr>
          <a:xfrm>
            <a:off x="1331640" y="2348880"/>
            <a:ext cx="6768752"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rPr>
              <a:t>template &lt;class T&gt;</a:t>
            </a:r>
          </a:p>
          <a:p>
            <a:r>
              <a:rPr lang="en-US" altLang="zh-CN" b="1" dirty="0" smtClean="0"/>
              <a:t>void </a:t>
            </a:r>
            <a:r>
              <a:rPr lang="en-US" altLang="zh-CN" b="1" dirty="0" smtClean="0">
                <a:solidFill>
                  <a:srgbClr val="C00000"/>
                </a:solidFill>
              </a:rPr>
              <a:t>sort(T* L, </a:t>
            </a:r>
            <a:r>
              <a:rPr lang="en-US" altLang="zh-CN" b="1" dirty="0" err="1" smtClean="0">
                <a:solidFill>
                  <a:srgbClr val="C00000"/>
                </a:solidFill>
              </a:rPr>
              <a:t>int</a:t>
            </a:r>
            <a:r>
              <a:rPr lang="en-US" altLang="zh-CN" b="1" dirty="0" smtClean="0">
                <a:solidFill>
                  <a:srgbClr val="C00000"/>
                </a:solidFill>
              </a:rPr>
              <a:t> length) </a:t>
            </a:r>
            <a:r>
              <a:rPr lang="en-US" altLang="zh-CN" b="1" dirty="0" smtClean="0"/>
              <a:t>{</a:t>
            </a:r>
          </a:p>
          <a:p>
            <a:r>
              <a:rPr lang="en-US" altLang="zh-CN" b="1" dirty="0" smtClean="0"/>
              <a:t>    //……</a:t>
            </a:r>
          </a:p>
          <a:p>
            <a:r>
              <a:rPr lang="en-US" altLang="zh-CN" b="1" dirty="0" smtClean="0"/>
              <a:t>}</a:t>
            </a:r>
          </a:p>
          <a:p>
            <a:endParaRPr lang="en-US" altLang="zh-CN" b="1" dirty="0" smtClean="0"/>
          </a:p>
          <a:p>
            <a:r>
              <a:rPr lang="en-US" altLang="zh-CN" b="1" dirty="0" err="1" smtClean="0"/>
              <a:t>int</a:t>
            </a:r>
            <a:r>
              <a:rPr lang="en-US" altLang="zh-CN" b="1" dirty="0" smtClean="0"/>
              <a:t> main(</a:t>
            </a:r>
            <a:r>
              <a:rPr lang="en-US" altLang="zh-CN" b="1" dirty="0" err="1" smtClean="0"/>
              <a:t>int</a:t>
            </a:r>
            <a:r>
              <a:rPr lang="en-US" altLang="zh-CN" b="1" dirty="0" smtClean="0"/>
              <a:t> </a:t>
            </a:r>
            <a:r>
              <a:rPr lang="en-US" altLang="zh-CN" b="1" dirty="0" err="1" smtClean="0"/>
              <a:t>argc</a:t>
            </a:r>
            <a:r>
              <a:rPr lang="en-US" altLang="zh-CN" b="1" dirty="0" smtClean="0"/>
              <a:t>, char *</a:t>
            </a:r>
            <a:r>
              <a:rPr lang="en-US" altLang="zh-CN" b="1" dirty="0" err="1" smtClean="0"/>
              <a:t>argv</a:t>
            </a:r>
            <a:r>
              <a:rPr lang="en-US" altLang="zh-CN" b="1" dirty="0" smtClean="0"/>
              <a:t>[]) {</a:t>
            </a:r>
          </a:p>
          <a:p>
            <a:r>
              <a:rPr lang="en-US" altLang="zh-CN" b="1" dirty="0" smtClean="0"/>
              <a:t>    </a:t>
            </a:r>
            <a:r>
              <a:rPr lang="en-US" altLang="zh-CN" b="1" dirty="0" err="1" smtClean="0"/>
              <a:t>int</a:t>
            </a:r>
            <a:r>
              <a:rPr lang="en-US" altLang="zh-CN" b="1" dirty="0" smtClean="0"/>
              <a:t> L[] = {1,7,4,6,9,3,5,8};</a:t>
            </a:r>
          </a:p>
          <a:p>
            <a:r>
              <a:rPr lang="en-US" altLang="zh-CN" b="1" dirty="0" smtClean="0"/>
              <a:t>    </a:t>
            </a:r>
            <a:r>
              <a:rPr lang="en-US" altLang="zh-CN" b="1" dirty="0" smtClean="0">
                <a:solidFill>
                  <a:srgbClr val="C00000"/>
                </a:solidFill>
              </a:rPr>
              <a:t>sort&lt;</a:t>
            </a:r>
            <a:r>
              <a:rPr lang="en-US" altLang="zh-CN" b="1" dirty="0" err="1" smtClean="0">
                <a:solidFill>
                  <a:srgbClr val="C00000"/>
                </a:solidFill>
              </a:rPr>
              <a:t>int</a:t>
            </a:r>
            <a:r>
              <a:rPr lang="en-US" altLang="zh-CN" b="1" dirty="0" smtClean="0">
                <a:solidFill>
                  <a:srgbClr val="C00000"/>
                </a:solidFill>
              </a:rPr>
              <a:t>&gt;(L, 8);</a:t>
            </a:r>
          </a:p>
          <a:p>
            <a:r>
              <a:rPr lang="en-US" altLang="zh-CN" b="1" dirty="0" smtClean="0"/>
              <a:t>    for (</a:t>
            </a:r>
            <a:r>
              <a:rPr lang="en-US" altLang="zh-CN" b="1" dirty="0" err="1" smtClean="0"/>
              <a:t>int</a:t>
            </a:r>
            <a:r>
              <a:rPr lang="en-US" altLang="zh-CN" b="1" dirty="0" smtClean="0"/>
              <a:t> </a:t>
            </a:r>
            <a:r>
              <a:rPr lang="en-US" altLang="zh-CN" b="1" dirty="0" err="1" smtClean="0"/>
              <a:t>i</a:t>
            </a:r>
            <a:r>
              <a:rPr lang="en-US" altLang="zh-CN" b="1" dirty="0" smtClean="0"/>
              <a:t> = 0; </a:t>
            </a:r>
            <a:r>
              <a:rPr lang="en-US" altLang="zh-CN" b="1" dirty="0" err="1" smtClean="0"/>
              <a:t>i</a:t>
            </a:r>
            <a:r>
              <a:rPr lang="en-US" altLang="zh-CN" b="1" dirty="0" smtClean="0"/>
              <a:t> &lt; 8; </a:t>
            </a:r>
            <a:r>
              <a:rPr lang="en-US" altLang="zh-CN" b="1" dirty="0" err="1" smtClean="0"/>
              <a:t>i</a:t>
            </a:r>
            <a:r>
              <a:rPr lang="en-US" altLang="zh-CN" b="1" dirty="0" smtClean="0"/>
              <a:t>++) </a:t>
            </a:r>
          </a:p>
          <a:p>
            <a:r>
              <a:rPr lang="en-US" altLang="zh-CN" b="1" dirty="0" smtClean="0"/>
              <a:t>        </a:t>
            </a:r>
            <a:r>
              <a:rPr lang="en-US" altLang="zh-CN" b="1" dirty="0" err="1" smtClean="0"/>
              <a:t>cout</a:t>
            </a:r>
            <a:r>
              <a:rPr lang="en-US" altLang="zh-CN" b="1" dirty="0" smtClean="0"/>
              <a:t> &lt;&lt; L[</a:t>
            </a:r>
            <a:r>
              <a:rPr lang="en-US" altLang="zh-CN" b="1" dirty="0" err="1" smtClean="0"/>
              <a:t>i</a:t>
            </a:r>
            <a:r>
              <a:rPr lang="en-US" altLang="zh-CN" b="1" dirty="0" smtClean="0"/>
              <a:t>] &lt;&lt; " ";</a:t>
            </a:r>
          </a:p>
          <a:p>
            <a:r>
              <a:rPr lang="en-US" altLang="zh-CN" b="1" dirty="0" smtClean="0"/>
              <a:t>    </a:t>
            </a:r>
            <a:r>
              <a:rPr lang="en-US" altLang="zh-CN" b="1" dirty="0" err="1" smtClean="0"/>
              <a:t>cout</a:t>
            </a:r>
            <a:r>
              <a:rPr lang="en-US" altLang="zh-CN" b="1" dirty="0" smtClean="0"/>
              <a:t> &lt;&lt; </a:t>
            </a:r>
            <a:r>
              <a:rPr lang="en-US" altLang="zh-CN" b="1" dirty="0" err="1" smtClean="0"/>
              <a:t>endl</a:t>
            </a:r>
            <a:r>
              <a:rPr lang="en-US" altLang="zh-CN" b="1" dirty="0" smtClean="0"/>
              <a:t>;</a:t>
            </a:r>
          </a:p>
          <a:p>
            <a:r>
              <a:rPr lang="en-US" altLang="zh-CN" b="1" dirty="0" smtClean="0"/>
              <a:t>    return 0;</a:t>
            </a:r>
          </a:p>
          <a:p>
            <a:r>
              <a:rPr lang="en-US" altLang="zh-CN" b="1" dirty="0" smtClean="0"/>
              <a:t>}</a:t>
            </a:r>
            <a:endParaRPr lang="en-US" altLang="zh-CN" b="1" dirty="0"/>
          </a:p>
        </p:txBody>
      </p:sp>
      <p:grpSp>
        <p:nvGrpSpPr>
          <p:cNvPr id="10" name="组合 9"/>
          <p:cNvGrpSpPr/>
          <p:nvPr/>
        </p:nvGrpSpPr>
        <p:grpSpPr>
          <a:xfrm>
            <a:off x="2339752" y="2348880"/>
            <a:ext cx="1152128" cy="2304256"/>
            <a:chOff x="2339752" y="2348880"/>
            <a:chExt cx="1152128" cy="2304256"/>
          </a:xfrm>
        </p:grpSpPr>
        <p:sp>
          <p:nvSpPr>
            <p:cNvPr id="6" name="椭圆 5"/>
            <p:cNvSpPr/>
            <p:nvPr/>
          </p:nvSpPr>
          <p:spPr>
            <a:xfrm>
              <a:off x="2339752" y="4293096"/>
              <a:ext cx="648072" cy="360040"/>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83768" y="2348880"/>
              <a:ext cx="1008112" cy="432048"/>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2699792" y="2780928"/>
              <a:ext cx="288032" cy="1512168"/>
            </a:xfrm>
            <a:prstGeom prst="straightConnector1">
              <a:avLst/>
            </a:prstGeom>
            <a:ln w="190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3" cstate="print"/>
          <a:srcRect/>
          <a:stretch>
            <a:fillRect/>
          </a:stretch>
        </p:blipFill>
        <p:spPr bwMode="auto">
          <a:xfrm>
            <a:off x="5364088" y="3573016"/>
            <a:ext cx="3514891" cy="23762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函数模板的隐式实例化</a:t>
            </a:r>
            <a:endParaRPr lang="zh-CN" altLang="en-US" dirty="0"/>
          </a:p>
        </p:txBody>
      </p:sp>
      <p:sp>
        <p:nvSpPr>
          <p:cNvPr id="3" name="内容占位符 2"/>
          <p:cNvSpPr>
            <a:spLocks noGrp="1"/>
          </p:cNvSpPr>
          <p:nvPr>
            <p:ph idx="1"/>
          </p:nvPr>
        </p:nvSpPr>
        <p:spPr/>
        <p:txBody>
          <a:bodyPr/>
          <a:lstStyle/>
          <a:p>
            <a:r>
              <a:rPr lang="zh-CN" altLang="en-US" b="1" dirty="0" smtClean="0"/>
              <a:t>函数模板也可以隐式实例化（更常用一些）</a:t>
            </a:r>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编译器依靠参数的数据类型推断</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13</a:t>
            </a:fld>
            <a:endParaRPr lang="zh-CN" altLang="en-US"/>
          </a:p>
        </p:txBody>
      </p:sp>
      <p:sp>
        <p:nvSpPr>
          <p:cNvPr id="5" name="TextBox 4"/>
          <p:cNvSpPr txBox="1"/>
          <p:nvPr/>
        </p:nvSpPr>
        <p:spPr>
          <a:xfrm>
            <a:off x="1331640" y="1628800"/>
            <a:ext cx="6768752"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rPr>
              <a:t>template &lt;class T&gt;</a:t>
            </a:r>
          </a:p>
          <a:p>
            <a:r>
              <a:rPr lang="en-US" altLang="zh-CN" b="1" dirty="0" smtClean="0"/>
              <a:t>void </a:t>
            </a:r>
            <a:r>
              <a:rPr lang="en-US" altLang="zh-CN" b="1" dirty="0" smtClean="0">
                <a:solidFill>
                  <a:srgbClr val="C00000"/>
                </a:solidFill>
              </a:rPr>
              <a:t>sort(T* L, </a:t>
            </a:r>
            <a:r>
              <a:rPr lang="en-US" altLang="zh-CN" b="1" dirty="0" err="1" smtClean="0">
                <a:solidFill>
                  <a:srgbClr val="C00000"/>
                </a:solidFill>
              </a:rPr>
              <a:t>int</a:t>
            </a:r>
            <a:r>
              <a:rPr lang="en-US" altLang="zh-CN" b="1" dirty="0" smtClean="0">
                <a:solidFill>
                  <a:srgbClr val="C00000"/>
                </a:solidFill>
              </a:rPr>
              <a:t> length) </a:t>
            </a:r>
            <a:r>
              <a:rPr lang="en-US" altLang="zh-CN" b="1" dirty="0" smtClean="0"/>
              <a:t>{</a:t>
            </a:r>
          </a:p>
          <a:p>
            <a:r>
              <a:rPr lang="en-US" altLang="zh-CN" b="1" dirty="0" smtClean="0"/>
              <a:t>    //……</a:t>
            </a:r>
          </a:p>
          <a:p>
            <a:r>
              <a:rPr lang="en-US" altLang="zh-CN" b="1" dirty="0" smtClean="0"/>
              <a:t>}</a:t>
            </a:r>
          </a:p>
          <a:p>
            <a:endParaRPr lang="en-US" altLang="zh-CN" b="1" dirty="0" smtClean="0"/>
          </a:p>
          <a:p>
            <a:r>
              <a:rPr lang="en-US" altLang="zh-CN" b="1" dirty="0" err="1" smtClean="0"/>
              <a:t>int</a:t>
            </a:r>
            <a:r>
              <a:rPr lang="en-US" altLang="zh-CN" b="1" dirty="0" smtClean="0"/>
              <a:t> main(</a:t>
            </a:r>
            <a:r>
              <a:rPr lang="en-US" altLang="zh-CN" b="1" dirty="0" err="1" smtClean="0"/>
              <a:t>int</a:t>
            </a:r>
            <a:r>
              <a:rPr lang="en-US" altLang="zh-CN" b="1" dirty="0" smtClean="0"/>
              <a:t> </a:t>
            </a:r>
            <a:r>
              <a:rPr lang="en-US" altLang="zh-CN" b="1" dirty="0" err="1" smtClean="0"/>
              <a:t>argc</a:t>
            </a:r>
            <a:r>
              <a:rPr lang="en-US" altLang="zh-CN" b="1" dirty="0" smtClean="0"/>
              <a:t>, char *</a:t>
            </a:r>
            <a:r>
              <a:rPr lang="en-US" altLang="zh-CN" b="1" dirty="0" err="1" smtClean="0"/>
              <a:t>argv</a:t>
            </a:r>
            <a:r>
              <a:rPr lang="en-US" altLang="zh-CN" b="1" dirty="0" smtClean="0"/>
              <a:t>[]) {</a:t>
            </a:r>
          </a:p>
          <a:p>
            <a:r>
              <a:rPr lang="en-US" altLang="zh-CN" b="1" dirty="0" smtClean="0"/>
              <a:t>    </a:t>
            </a:r>
            <a:r>
              <a:rPr lang="en-US" altLang="zh-CN" b="1" dirty="0" err="1" smtClean="0"/>
              <a:t>int</a:t>
            </a:r>
            <a:r>
              <a:rPr lang="en-US" altLang="zh-CN" b="1" dirty="0" smtClean="0"/>
              <a:t> L[] = {1,7,4,6,9,3,5,8};</a:t>
            </a:r>
          </a:p>
          <a:p>
            <a:r>
              <a:rPr lang="en-US" altLang="zh-CN" b="1" dirty="0" smtClean="0"/>
              <a:t>    </a:t>
            </a:r>
            <a:r>
              <a:rPr lang="en-US" altLang="zh-CN" b="1" dirty="0" smtClean="0">
                <a:solidFill>
                  <a:srgbClr val="C00000"/>
                </a:solidFill>
              </a:rPr>
              <a:t>sort(L, 8);</a:t>
            </a:r>
          </a:p>
          <a:p>
            <a:r>
              <a:rPr lang="en-US" altLang="zh-CN" b="1" dirty="0" smtClean="0"/>
              <a:t>    for (</a:t>
            </a:r>
            <a:r>
              <a:rPr lang="en-US" altLang="zh-CN" b="1" dirty="0" err="1" smtClean="0"/>
              <a:t>int</a:t>
            </a:r>
            <a:r>
              <a:rPr lang="en-US" altLang="zh-CN" b="1" dirty="0" smtClean="0"/>
              <a:t> </a:t>
            </a:r>
            <a:r>
              <a:rPr lang="en-US" altLang="zh-CN" b="1" dirty="0" err="1" smtClean="0"/>
              <a:t>i</a:t>
            </a:r>
            <a:r>
              <a:rPr lang="en-US" altLang="zh-CN" b="1" dirty="0" smtClean="0"/>
              <a:t> = 0; </a:t>
            </a:r>
            <a:r>
              <a:rPr lang="en-US" altLang="zh-CN" b="1" dirty="0" err="1" smtClean="0"/>
              <a:t>i</a:t>
            </a:r>
            <a:r>
              <a:rPr lang="en-US" altLang="zh-CN" b="1" dirty="0" smtClean="0"/>
              <a:t> &lt; 8; </a:t>
            </a:r>
            <a:r>
              <a:rPr lang="en-US" altLang="zh-CN" b="1" dirty="0" err="1" smtClean="0"/>
              <a:t>i</a:t>
            </a:r>
            <a:r>
              <a:rPr lang="en-US" altLang="zh-CN" b="1" dirty="0" smtClean="0"/>
              <a:t>++) </a:t>
            </a:r>
          </a:p>
          <a:p>
            <a:r>
              <a:rPr lang="en-US" altLang="zh-CN" b="1" dirty="0" smtClean="0"/>
              <a:t>        </a:t>
            </a:r>
            <a:r>
              <a:rPr lang="en-US" altLang="zh-CN" b="1" dirty="0" err="1" smtClean="0"/>
              <a:t>cout</a:t>
            </a:r>
            <a:r>
              <a:rPr lang="en-US" altLang="zh-CN" b="1" dirty="0" smtClean="0"/>
              <a:t> &lt;&lt; L[</a:t>
            </a:r>
            <a:r>
              <a:rPr lang="en-US" altLang="zh-CN" b="1" dirty="0" err="1" smtClean="0"/>
              <a:t>i</a:t>
            </a:r>
            <a:r>
              <a:rPr lang="en-US" altLang="zh-CN" b="1" dirty="0" smtClean="0"/>
              <a:t>] &lt;&lt; " ";</a:t>
            </a:r>
          </a:p>
          <a:p>
            <a:r>
              <a:rPr lang="en-US" altLang="zh-CN" b="1" dirty="0" smtClean="0"/>
              <a:t>    </a:t>
            </a:r>
            <a:r>
              <a:rPr lang="en-US" altLang="zh-CN" b="1" dirty="0" err="1" smtClean="0"/>
              <a:t>cout</a:t>
            </a:r>
            <a:r>
              <a:rPr lang="en-US" altLang="zh-CN" b="1" dirty="0" smtClean="0"/>
              <a:t> &lt;&lt; </a:t>
            </a:r>
            <a:r>
              <a:rPr lang="en-US" altLang="zh-CN" b="1" dirty="0" err="1" smtClean="0"/>
              <a:t>endl</a:t>
            </a:r>
            <a:r>
              <a:rPr lang="en-US" altLang="zh-CN" b="1" dirty="0" smtClean="0"/>
              <a:t>;</a:t>
            </a:r>
          </a:p>
          <a:p>
            <a:r>
              <a:rPr lang="en-US" altLang="zh-CN" b="1" dirty="0" smtClean="0"/>
              <a:t>    return 0;</a:t>
            </a:r>
          </a:p>
          <a:p>
            <a:r>
              <a:rPr lang="en-US" altLang="zh-CN" b="1" dirty="0" smtClean="0"/>
              <a:t>}</a:t>
            </a:r>
            <a:endParaRPr lang="en-US" altLang="zh-CN" b="1" dirty="0"/>
          </a:p>
        </p:txBody>
      </p:sp>
      <p:pic>
        <p:nvPicPr>
          <p:cNvPr id="6" name="Picture 2"/>
          <p:cNvPicPr>
            <a:picLocks noChangeAspect="1" noChangeArrowheads="1"/>
          </p:cNvPicPr>
          <p:nvPr/>
        </p:nvPicPr>
        <p:blipFill>
          <a:blip r:embed="rId3" cstate="print"/>
          <a:srcRect/>
          <a:stretch>
            <a:fillRect/>
          </a:stretch>
        </p:blipFill>
        <p:spPr bwMode="auto">
          <a:xfrm>
            <a:off x="5364088" y="2852936"/>
            <a:ext cx="3514891" cy="2376264"/>
          </a:xfrm>
          <a:prstGeom prst="rect">
            <a:avLst/>
          </a:prstGeom>
          <a:noFill/>
          <a:ln w="9525">
            <a:noFill/>
            <a:miter lim="800000"/>
            <a:headEnd/>
            <a:tailEnd/>
          </a:ln>
        </p:spPr>
      </p:pic>
      <p:grpSp>
        <p:nvGrpSpPr>
          <p:cNvPr id="13" name="组合 12"/>
          <p:cNvGrpSpPr/>
          <p:nvPr/>
        </p:nvGrpSpPr>
        <p:grpSpPr>
          <a:xfrm>
            <a:off x="1691680" y="1556792"/>
            <a:ext cx="2016224" cy="2448272"/>
            <a:chOff x="1691680" y="1556792"/>
            <a:chExt cx="2016224" cy="2448272"/>
          </a:xfrm>
        </p:grpSpPr>
        <p:sp>
          <p:nvSpPr>
            <p:cNvPr id="7" name="椭圆 6"/>
            <p:cNvSpPr/>
            <p:nvPr/>
          </p:nvSpPr>
          <p:spPr>
            <a:xfrm>
              <a:off x="1691680" y="3501008"/>
              <a:ext cx="1512168" cy="504056"/>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195736" y="1556792"/>
              <a:ext cx="1512168" cy="504056"/>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39752" y="3501008"/>
              <a:ext cx="432048" cy="504056"/>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10" idx="0"/>
            </p:cNvCxnSpPr>
            <p:nvPr/>
          </p:nvCxnSpPr>
          <p:spPr>
            <a:xfrm flipV="1">
              <a:off x="2555776" y="2060848"/>
              <a:ext cx="288032" cy="1440160"/>
            </a:xfrm>
            <a:prstGeom prst="straightConnector1">
              <a:avLst/>
            </a:prstGeom>
            <a:ln w="190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特例</a:t>
            </a:r>
            <a:endParaRPr lang="zh-CN" altLang="en-US" dirty="0"/>
          </a:p>
        </p:txBody>
      </p:sp>
      <p:sp>
        <p:nvSpPr>
          <p:cNvPr id="3" name="内容占位符 2"/>
          <p:cNvSpPr>
            <a:spLocks noGrp="1"/>
          </p:cNvSpPr>
          <p:nvPr>
            <p:ph idx="1"/>
          </p:nvPr>
        </p:nvSpPr>
        <p:spPr/>
        <p:txBody>
          <a:bodyPr/>
          <a:lstStyle/>
          <a:p>
            <a:r>
              <a:rPr lang="zh-CN" altLang="en-US" b="1" dirty="0" smtClean="0"/>
              <a:t>使用</a:t>
            </a:r>
            <a:r>
              <a:rPr lang="en-US" altLang="zh-CN" b="1" dirty="0" smtClean="0"/>
              <a:t>sort</a:t>
            </a:r>
            <a:r>
              <a:rPr lang="zh-CN" altLang="en-US" b="1" dirty="0" smtClean="0"/>
              <a:t>排序</a:t>
            </a:r>
            <a:r>
              <a:rPr lang="en-US" altLang="zh-CN" b="1" dirty="0" smtClean="0"/>
              <a:t>char</a:t>
            </a:r>
            <a:r>
              <a:rPr lang="zh-CN" altLang="en-US" b="1" dirty="0" smtClean="0"/>
              <a:t>*</a:t>
            </a:r>
            <a:r>
              <a:rPr lang="en-US" altLang="zh-CN" b="1" dirty="0" smtClean="0"/>
              <a:t>……</a:t>
            </a:r>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对吗？</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14</a:t>
            </a:fld>
            <a:endParaRPr lang="zh-CN" altLang="en-US"/>
          </a:p>
        </p:txBody>
      </p:sp>
      <p:sp>
        <p:nvSpPr>
          <p:cNvPr id="5" name="TextBox 4"/>
          <p:cNvSpPr txBox="1"/>
          <p:nvPr/>
        </p:nvSpPr>
        <p:spPr>
          <a:xfrm>
            <a:off x="1331640" y="1628800"/>
            <a:ext cx="6768752"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rPr>
              <a:t>template &lt;class T&gt;</a:t>
            </a:r>
          </a:p>
          <a:p>
            <a:r>
              <a:rPr lang="en-US" altLang="zh-CN" b="1" dirty="0" smtClean="0"/>
              <a:t>void </a:t>
            </a:r>
            <a:r>
              <a:rPr lang="en-US" altLang="zh-CN" b="1" dirty="0" smtClean="0">
                <a:solidFill>
                  <a:srgbClr val="C00000"/>
                </a:solidFill>
              </a:rPr>
              <a:t>sort(T* L, </a:t>
            </a:r>
            <a:r>
              <a:rPr lang="en-US" altLang="zh-CN" b="1" dirty="0" err="1" smtClean="0">
                <a:solidFill>
                  <a:srgbClr val="C00000"/>
                </a:solidFill>
              </a:rPr>
              <a:t>int</a:t>
            </a:r>
            <a:r>
              <a:rPr lang="en-US" altLang="zh-CN" b="1" dirty="0" smtClean="0">
                <a:solidFill>
                  <a:srgbClr val="C00000"/>
                </a:solidFill>
              </a:rPr>
              <a:t> length) </a:t>
            </a:r>
            <a:r>
              <a:rPr lang="en-US" altLang="zh-CN" b="1" dirty="0" smtClean="0"/>
              <a:t>{</a:t>
            </a:r>
          </a:p>
          <a:p>
            <a:r>
              <a:rPr lang="en-US" altLang="zh-CN" b="1" dirty="0" smtClean="0"/>
              <a:t>    //……</a:t>
            </a:r>
          </a:p>
          <a:p>
            <a:r>
              <a:rPr lang="en-US" altLang="zh-CN" b="1" dirty="0" smtClean="0"/>
              <a:t>}</a:t>
            </a:r>
          </a:p>
          <a:p>
            <a:endParaRPr lang="en-US" altLang="zh-CN" b="1" dirty="0" smtClean="0"/>
          </a:p>
          <a:p>
            <a:r>
              <a:rPr lang="en-US" altLang="zh-CN" b="1" dirty="0" err="1" smtClean="0"/>
              <a:t>int</a:t>
            </a:r>
            <a:r>
              <a:rPr lang="en-US" altLang="zh-CN" b="1" dirty="0" smtClean="0"/>
              <a:t> main(</a:t>
            </a:r>
            <a:r>
              <a:rPr lang="en-US" altLang="zh-CN" b="1" dirty="0" err="1" smtClean="0"/>
              <a:t>int</a:t>
            </a:r>
            <a:r>
              <a:rPr lang="en-US" altLang="zh-CN" b="1" dirty="0" smtClean="0"/>
              <a:t> </a:t>
            </a:r>
            <a:r>
              <a:rPr lang="en-US" altLang="zh-CN" b="1" dirty="0" err="1" smtClean="0"/>
              <a:t>argc</a:t>
            </a:r>
            <a:r>
              <a:rPr lang="en-US" altLang="zh-CN" b="1" dirty="0" smtClean="0"/>
              <a:t>, char *</a:t>
            </a:r>
            <a:r>
              <a:rPr lang="en-US" altLang="zh-CN" b="1" dirty="0" err="1" smtClean="0"/>
              <a:t>argv</a:t>
            </a:r>
            <a:r>
              <a:rPr lang="en-US" altLang="zh-CN" b="1" dirty="0" smtClean="0"/>
              <a:t>[]) {</a:t>
            </a:r>
          </a:p>
          <a:p>
            <a:r>
              <a:rPr lang="en-US" altLang="zh-CN" b="1" dirty="0" smtClean="0"/>
              <a:t>    char* M[] = {"one", "two", "three", "four"};</a:t>
            </a:r>
          </a:p>
          <a:p>
            <a:r>
              <a:rPr lang="en-US" altLang="zh-CN" b="1" dirty="0" smtClean="0"/>
              <a:t>    sort(M, 4);</a:t>
            </a:r>
          </a:p>
          <a:p>
            <a:r>
              <a:rPr lang="en-US" altLang="zh-CN" b="1" dirty="0" smtClean="0"/>
              <a:t>    for (</a:t>
            </a:r>
            <a:r>
              <a:rPr lang="en-US" altLang="zh-CN" b="1" dirty="0" err="1" smtClean="0"/>
              <a:t>int</a:t>
            </a:r>
            <a:r>
              <a:rPr lang="en-US" altLang="zh-CN" b="1" dirty="0" smtClean="0"/>
              <a:t> </a:t>
            </a:r>
            <a:r>
              <a:rPr lang="en-US" altLang="zh-CN" b="1" dirty="0" err="1" smtClean="0"/>
              <a:t>i</a:t>
            </a:r>
            <a:r>
              <a:rPr lang="en-US" altLang="zh-CN" b="1" dirty="0" smtClean="0"/>
              <a:t> = 0; </a:t>
            </a:r>
            <a:r>
              <a:rPr lang="en-US" altLang="zh-CN" b="1" dirty="0" err="1" smtClean="0"/>
              <a:t>i</a:t>
            </a:r>
            <a:r>
              <a:rPr lang="en-US" altLang="zh-CN" b="1" dirty="0" smtClean="0"/>
              <a:t> &lt; 4; </a:t>
            </a:r>
            <a:r>
              <a:rPr lang="en-US" altLang="zh-CN" b="1" dirty="0" err="1" smtClean="0"/>
              <a:t>i</a:t>
            </a:r>
            <a:r>
              <a:rPr lang="en-US" altLang="zh-CN" b="1" dirty="0" smtClean="0"/>
              <a:t>++) </a:t>
            </a:r>
          </a:p>
          <a:p>
            <a:r>
              <a:rPr lang="en-US" altLang="zh-CN" b="1" dirty="0" smtClean="0"/>
              <a:t>        </a:t>
            </a:r>
            <a:r>
              <a:rPr lang="en-US" altLang="zh-CN" b="1" dirty="0" err="1" smtClean="0"/>
              <a:t>cout</a:t>
            </a:r>
            <a:r>
              <a:rPr lang="en-US" altLang="zh-CN" b="1" dirty="0" smtClean="0"/>
              <a:t> &lt;&lt; M[</a:t>
            </a:r>
            <a:r>
              <a:rPr lang="en-US" altLang="zh-CN" b="1" dirty="0" err="1" smtClean="0"/>
              <a:t>i</a:t>
            </a:r>
            <a:r>
              <a:rPr lang="en-US" altLang="zh-CN" b="1" dirty="0" smtClean="0"/>
              <a:t>] &lt;&lt; " ";</a:t>
            </a:r>
          </a:p>
          <a:p>
            <a:r>
              <a:rPr lang="en-US" altLang="zh-CN" b="1" dirty="0" smtClean="0"/>
              <a:t>    </a:t>
            </a:r>
            <a:r>
              <a:rPr lang="en-US" altLang="zh-CN" b="1" dirty="0" err="1" smtClean="0"/>
              <a:t>cout</a:t>
            </a:r>
            <a:r>
              <a:rPr lang="en-US" altLang="zh-CN" b="1" dirty="0" smtClean="0"/>
              <a:t> &lt;&lt; </a:t>
            </a:r>
            <a:r>
              <a:rPr lang="en-US" altLang="zh-CN" b="1" dirty="0" err="1" smtClean="0"/>
              <a:t>endl</a:t>
            </a:r>
            <a:r>
              <a:rPr lang="en-US" altLang="zh-CN" b="1" dirty="0" smtClean="0"/>
              <a:t>;</a:t>
            </a:r>
          </a:p>
          <a:p>
            <a:r>
              <a:rPr lang="en-US" altLang="zh-CN" b="1" dirty="0" smtClean="0"/>
              <a:t>    return 0;</a:t>
            </a:r>
          </a:p>
          <a:p>
            <a:r>
              <a:rPr lang="en-US" altLang="zh-CN" b="1" dirty="0" smtClean="0"/>
              <a:t>}</a:t>
            </a:r>
            <a:endParaRPr lang="en-US" altLang="zh-CN" b="1" dirty="0"/>
          </a:p>
        </p:txBody>
      </p:sp>
      <p:pic>
        <p:nvPicPr>
          <p:cNvPr id="1026" name="Picture 2"/>
          <p:cNvPicPr>
            <a:picLocks noChangeAspect="1" noChangeArrowheads="1"/>
          </p:cNvPicPr>
          <p:nvPr/>
        </p:nvPicPr>
        <p:blipFill>
          <a:blip r:embed="rId3" cstate="print"/>
          <a:srcRect/>
          <a:stretch>
            <a:fillRect/>
          </a:stretch>
        </p:blipFill>
        <p:spPr bwMode="auto">
          <a:xfrm>
            <a:off x="5364088" y="764704"/>
            <a:ext cx="3607980" cy="24482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模板特殊化</a:t>
            </a:r>
            <a:r>
              <a:rPr lang="en-US" altLang="zh-CN" dirty="0" smtClean="0"/>
              <a:t>(template specialization)</a:t>
            </a:r>
            <a:endParaRPr lang="zh-CN" altLang="en-US" dirty="0"/>
          </a:p>
        </p:txBody>
      </p:sp>
      <p:sp>
        <p:nvSpPr>
          <p:cNvPr id="3" name="内容占位符 2"/>
          <p:cNvSpPr>
            <a:spLocks noGrp="1"/>
          </p:cNvSpPr>
          <p:nvPr>
            <p:ph idx="1"/>
          </p:nvPr>
        </p:nvSpPr>
        <p:spPr/>
        <p:txBody>
          <a:bodyPr/>
          <a:lstStyle/>
          <a:p>
            <a:r>
              <a:rPr lang="zh-CN" altLang="en-US" b="1" dirty="0" smtClean="0"/>
              <a:t>问题何在？</a:t>
            </a:r>
            <a:endParaRPr lang="en-US" altLang="zh-CN" b="1" dirty="0" smtClean="0"/>
          </a:p>
          <a:p>
            <a:pPr lvl="1"/>
            <a:r>
              <a:rPr lang="zh-CN" altLang="en-US" b="1" dirty="0" smtClean="0"/>
              <a:t>对于</a:t>
            </a:r>
            <a:r>
              <a:rPr lang="en-US" altLang="zh-CN" b="1" dirty="0" smtClean="0"/>
              <a:t>char</a:t>
            </a:r>
            <a:r>
              <a:rPr lang="zh-CN" altLang="en-US" b="1" dirty="0" smtClean="0"/>
              <a:t>*形式的字符串，不能用 </a:t>
            </a:r>
            <a:r>
              <a:rPr lang="en-US" altLang="zh-CN" b="1" dirty="0" smtClean="0"/>
              <a:t>‘&lt;‘ </a:t>
            </a:r>
            <a:r>
              <a:rPr lang="zh-CN" altLang="en-US" b="1" dirty="0" smtClean="0"/>
              <a:t>比较大小，应该改用</a:t>
            </a:r>
            <a:r>
              <a:rPr lang="en-US" altLang="zh-CN" b="1" dirty="0" err="1" smtClean="0"/>
              <a:t>strcmp</a:t>
            </a:r>
            <a:r>
              <a:rPr lang="en-US" altLang="zh-CN" b="1" dirty="0" smtClean="0"/>
              <a:t>()</a:t>
            </a:r>
          </a:p>
          <a:p>
            <a:pPr lvl="1"/>
            <a:r>
              <a:rPr lang="zh-CN" altLang="en-US" b="1" dirty="0" smtClean="0"/>
              <a:t>也就是说，对于</a:t>
            </a:r>
            <a:r>
              <a:rPr lang="en-US" altLang="zh-CN" b="1" dirty="0" smtClean="0"/>
              <a:t>char*</a:t>
            </a:r>
            <a:r>
              <a:rPr lang="zh-CN" altLang="en-US" b="1" dirty="0" smtClean="0"/>
              <a:t>这种类型，实现是特别的！</a:t>
            </a:r>
            <a:endParaRPr lang="en-US" altLang="zh-CN" b="1" dirty="0" smtClean="0"/>
          </a:p>
          <a:p>
            <a:r>
              <a:rPr lang="zh-CN" altLang="en-US" b="1" dirty="0" smtClean="0"/>
              <a:t>模板特殊化</a:t>
            </a:r>
            <a:r>
              <a:rPr lang="en-US" altLang="zh-CN" b="1" dirty="0" smtClean="0"/>
              <a:t>——</a:t>
            </a:r>
            <a:r>
              <a:rPr lang="zh-CN" altLang="en-US" b="1" dirty="0" smtClean="0"/>
              <a:t>针对特定类型特殊实现模板</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模板特殊化</a:t>
            </a:r>
            <a:endParaRPr lang="zh-CN" altLang="en-US" dirty="0"/>
          </a:p>
        </p:txBody>
      </p:sp>
      <p:sp>
        <p:nvSpPr>
          <p:cNvPr id="4" name="灯片编号占位符 3"/>
          <p:cNvSpPr>
            <a:spLocks noGrp="1"/>
          </p:cNvSpPr>
          <p:nvPr>
            <p:ph type="sldNum" sz="quarter" idx="12"/>
          </p:nvPr>
        </p:nvSpPr>
        <p:spPr>
          <a:xfrm>
            <a:off x="3995936" y="6381328"/>
            <a:ext cx="1476375" cy="339725"/>
          </a:xfrm>
        </p:spPr>
        <p:txBody>
          <a:bodyPr/>
          <a:lstStyle/>
          <a:p>
            <a:fld id="{4AE08CCC-BFC9-4B0B-B1DA-04CDC66CB2EE}" type="slidenum">
              <a:rPr lang="zh-CN" altLang="en-US" smtClean="0"/>
              <a:pPr/>
              <a:t>16</a:t>
            </a:fld>
            <a:endParaRPr lang="zh-CN" altLang="en-US"/>
          </a:p>
        </p:txBody>
      </p:sp>
      <p:sp>
        <p:nvSpPr>
          <p:cNvPr id="5" name="TextBox 4"/>
          <p:cNvSpPr txBox="1"/>
          <p:nvPr/>
        </p:nvSpPr>
        <p:spPr>
          <a:xfrm>
            <a:off x="1331640" y="1268760"/>
            <a:ext cx="6768752"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template &lt;class T&gt;</a:t>
            </a:r>
          </a:p>
          <a:p>
            <a:r>
              <a:rPr lang="en-US" altLang="zh-CN" b="1" dirty="0" smtClean="0"/>
              <a:t>void sort(T* L, </a:t>
            </a:r>
            <a:r>
              <a:rPr lang="en-US" altLang="zh-CN" b="1" dirty="0" err="1" smtClean="0"/>
              <a:t>int</a:t>
            </a:r>
            <a:r>
              <a:rPr lang="en-US" altLang="zh-CN" b="1" dirty="0" smtClean="0"/>
              <a:t> length) {</a:t>
            </a:r>
          </a:p>
          <a:p>
            <a:r>
              <a:rPr lang="en-US" altLang="zh-CN" b="1" dirty="0" smtClean="0"/>
              <a:t>    //……</a:t>
            </a:r>
          </a:p>
          <a:p>
            <a:r>
              <a:rPr lang="en-US" altLang="zh-CN" b="1" dirty="0" smtClean="0"/>
              <a:t>}</a:t>
            </a:r>
          </a:p>
          <a:p>
            <a:r>
              <a:rPr lang="en-US" altLang="zh-CN" b="1" dirty="0" smtClean="0">
                <a:solidFill>
                  <a:srgbClr val="C00000"/>
                </a:solidFill>
              </a:rPr>
              <a:t>template&lt;&gt;</a:t>
            </a:r>
          </a:p>
          <a:p>
            <a:r>
              <a:rPr lang="en-US" altLang="zh-CN" b="1" dirty="0" smtClean="0">
                <a:solidFill>
                  <a:srgbClr val="C00000"/>
                </a:solidFill>
              </a:rPr>
              <a:t>void sort&lt;char *&gt;(char** L, </a:t>
            </a:r>
            <a:r>
              <a:rPr lang="en-US" altLang="zh-CN" b="1" dirty="0" err="1" smtClean="0">
                <a:solidFill>
                  <a:srgbClr val="C00000"/>
                </a:solidFill>
              </a:rPr>
              <a:t>int</a:t>
            </a:r>
            <a:r>
              <a:rPr lang="en-US" altLang="zh-CN" b="1" dirty="0" smtClean="0">
                <a:solidFill>
                  <a:srgbClr val="C00000"/>
                </a:solidFill>
              </a:rPr>
              <a:t> length) {</a:t>
            </a:r>
          </a:p>
          <a:p>
            <a:r>
              <a:rPr lang="en-US" altLang="zh-CN" b="1" dirty="0" smtClean="0"/>
              <a:t>    for(</a:t>
            </a:r>
            <a:r>
              <a:rPr lang="en-US" altLang="zh-CN" b="1" dirty="0" err="1" smtClean="0"/>
              <a:t>int</a:t>
            </a:r>
            <a:r>
              <a:rPr lang="en-US" altLang="zh-CN" b="1" dirty="0" smtClean="0"/>
              <a:t> </a:t>
            </a:r>
            <a:r>
              <a:rPr lang="en-US" altLang="zh-CN" b="1" dirty="0" err="1" smtClean="0"/>
              <a:t>i</a:t>
            </a:r>
            <a:r>
              <a:rPr lang="en-US" altLang="zh-CN" b="1" dirty="0" smtClean="0"/>
              <a:t> = 0; </a:t>
            </a:r>
            <a:r>
              <a:rPr lang="en-US" altLang="zh-CN" b="1" dirty="0" err="1" smtClean="0"/>
              <a:t>i</a:t>
            </a:r>
            <a:r>
              <a:rPr lang="en-US" altLang="zh-CN" b="1" dirty="0" smtClean="0"/>
              <a:t> &lt; length; </a:t>
            </a:r>
            <a:r>
              <a:rPr lang="en-US" altLang="zh-CN" b="1" dirty="0" err="1" smtClean="0"/>
              <a:t>i</a:t>
            </a:r>
            <a:r>
              <a:rPr lang="en-US" altLang="zh-CN" b="1" dirty="0" smtClean="0"/>
              <a:t>++) {</a:t>
            </a:r>
          </a:p>
          <a:p>
            <a:r>
              <a:rPr lang="en-US" altLang="zh-CN" b="1" dirty="0" smtClean="0"/>
              <a:t>        </a:t>
            </a:r>
            <a:r>
              <a:rPr lang="en-US" altLang="zh-CN" b="1" dirty="0" err="1" smtClean="0"/>
              <a:t>int</a:t>
            </a:r>
            <a:r>
              <a:rPr lang="en-US" altLang="zh-CN" b="1" dirty="0" smtClean="0"/>
              <a:t> k = </a:t>
            </a:r>
            <a:r>
              <a:rPr lang="en-US" altLang="zh-CN" b="1" dirty="0" err="1" smtClean="0"/>
              <a:t>i</a:t>
            </a:r>
            <a:r>
              <a:rPr lang="en-US" altLang="zh-CN" b="1" dirty="0" smtClean="0"/>
              <a:t>;</a:t>
            </a:r>
          </a:p>
          <a:p>
            <a:r>
              <a:rPr lang="en-US" altLang="zh-CN" b="1" dirty="0" smtClean="0"/>
              <a:t>        for (</a:t>
            </a:r>
            <a:r>
              <a:rPr lang="en-US" altLang="zh-CN" b="1" dirty="0" err="1" smtClean="0"/>
              <a:t>int</a:t>
            </a:r>
            <a:r>
              <a:rPr lang="en-US" altLang="zh-CN" b="1" dirty="0" smtClean="0"/>
              <a:t> j = i+1; j &lt; length; j++) {</a:t>
            </a:r>
          </a:p>
          <a:p>
            <a:r>
              <a:rPr lang="en-US" altLang="zh-CN" b="1" dirty="0" smtClean="0">
                <a:solidFill>
                  <a:srgbClr val="C00000"/>
                </a:solidFill>
              </a:rPr>
              <a:t>            if (</a:t>
            </a:r>
            <a:r>
              <a:rPr lang="en-US" altLang="zh-CN" b="1" dirty="0" err="1" smtClean="0">
                <a:solidFill>
                  <a:srgbClr val="C00000"/>
                </a:solidFill>
              </a:rPr>
              <a:t>strcmp</a:t>
            </a:r>
            <a:r>
              <a:rPr lang="en-US" altLang="zh-CN" b="1" dirty="0" smtClean="0">
                <a:solidFill>
                  <a:srgbClr val="C00000"/>
                </a:solidFill>
              </a:rPr>
              <a:t>(L[j], L[k]) &lt; 0) k = j;</a:t>
            </a:r>
          </a:p>
          <a:p>
            <a:r>
              <a:rPr lang="en-US" altLang="zh-CN" b="1" dirty="0" smtClean="0"/>
              <a:t>        }</a:t>
            </a:r>
          </a:p>
          <a:p>
            <a:r>
              <a:rPr lang="en-US" altLang="zh-CN" b="1" dirty="0" smtClean="0"/>
              <a:t>        if (k != </a:t>
            </a:r>
            <a:r>
              <a:rPr lang="en-US" altLang="zh-CN" b="1" dirty="0" err="1" smtClean="0"/>
              <a:t>i</a:t>
            </a:r>
            <a:r>
              <a:rPr lang="en-US" altLang="zh-CN" b="1" dirty="0" smtClean="0"/>
              <a:t>) {</a:t>
            </a:r>
          </a:p>
          <a:p>
            <a:r>
              <a:rPr lang="en-US" altLang="zh-CN" b="1" dirty="0" smtClean="0"/>
              <a:t>           char* temp = L[k];</a:t>
            </a:r>
          </a:p>
          <a:p>
            <a:r>
              <a:rPr lang="en-US" altLang="zh-CN" b="1" dirty="0" smtClean="0"/>
              <a:t>           L[k] = L[</a:t>
            </a:r>
            <a:r>
              <a:rPr lang="en-US" altLang="zh-CN" b="1" dirty="0" err="1" smtClean="0"/>
              <a:t>i</a:t>
            </a:r>
            <a:r>
              <a:rPr lang="en-US" altLang="zh-CN" b="1" dirty="0" smtClean="0"/>
              <a:t>];</a:t>
            </a:r>
          </a:p>
          <a:p>
            <a:r>
              <a:rPr lang="en-US" altLang="zh-CN" b="1" dirty="0" smtClean="0"/>
              <a:t>           L[</a:t>
            </a:r>
            <a:r>
              <a:rPr lang="en-US" altLang="zh-CN" b="1" dirty="0" err="1" smtClean="0"/>
              <a:t>i</a:t>
            </a:r>
            <a:r>
              <a:rPr lang="en-US" altLang="zh-CN" b="1" dirty="0" smtClean="0"/>
              <a:t>] = temp;</a:t>
            </a:r>
          </a:p>
          <a:p>
            <a:r>
              <a:rPr lang="en-US" altLang="zh-CN" b="1" dirty="0" smtClean="0"/>
              <a:t>        }</a:t>
            </a:r>
          </a:p>
          <a:p>
            <a:r>
              <a:rPr lang="en-US" altLang="zh-CN" b="1" dirty="0" smtClean="0"/>
              <a:t>    }</a:t>
            </a:r>
          </a:p>
          <a:p>
            <a:r>
              <a:rPr lang="en-US" altLang="zh-CN" b="1" dirty="0" smtClean="0"/>
              <a:t>}</a:t>
            </a:r>
          </a:p>
        </p:txBody>
      </p:sp>
      <p:sp>
        <p:nvSpPr>
          <p:cNvPr id="7" name="椭圆 6"/>
          <p:cNvSpPr/>
          <p:nvPr/>
        </p:nvSpPr>
        <p:spPr>
          <a:xfrm>
            <a:off x="2411760" y="2636912"/>
            <a:ext cx="1008112" cy="432048"/>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67744" y="1196752"/>
            <a:ext cx="1512168" cy="504056"/>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7" idx="0"/>
          </p:cNvCxnSpPr>
          <p:nvPr/>
        </p:nvCxnSpPr>
        <p:spPr>
          <a:xfrm flipV="1">
            <a:off x="2915816" y="1700808"/>
            <a:ext cx="0" cy="936104"/>
          </a:xfrm>
          <a:prstGeom prst="straightConnector1">
            <a:avLst/>
          </a:prstGeom>
          <a:ln w="190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347864" y="2636912"/>
            <a:ext cx="1008112" cy="432048"/>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H="1" flipV="1">
            <a:off x="3419872" y="1700808"/>
            <a:ext cx="288032" cy="936104"/>
          </a:xfrm>
          <a:prstGeom prst="straightConnector1">
            <a:avLst/>
          </a:prstGeom>
          <a:ln w="190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059832" y="3717032"/>
            <a:ext cx="2304256" cy="504056"/>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内容占位符 2"/>
          <p:cNvSpPr>
            <a:spLocks noGrp="1"/>
          </p:cNvSpPr>
          <p:nvPr>
            <p:ph idx="1"/>
          </p:nvPr>
        </p:nvSpPr>
        <p:spPr/>
        <p:txBody>
          <a:bodyPr/>
          <a:lstStyle/>
          <a:p>
            <a:r>
              <a:rPr lang="zh-CN" altLang="en-US" b="1" dirty="0" smtClean="0"/>
              <a:t>测试结果</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17</a:t>
            </a:fld>
            <a:endParaRPr lang="zh-CN" altLang="en-US"/>
          </a:p>
        </p:txBody>
      </p:sp>
      <p:sp>
        <p:nvSpPr>
          <p:cNvPr id="5" name="TextBox 4"/>
          <p:cNvSpPr txBox="1"/>
          <p:nvPr/>
        </p:nvSpPr>
        <p:spPr>
          <a:xfrm>
            <a:off x="1331640" y="1628800"/>
            <a:ext cx="6768752" cy="39703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rPr>
              <a:t>template &lt;class T&gt;</a:t>
            </a:r>
          </a:p>
          <a:p>
            <a:r>
              <a:rPr lang="en-US" altLang="zh-CN" b="1" dirty="0" smtClean="0"/>
              <a:t>void </a:t>
            </a:r>
            <a:r>
              <a:rPr lang="en-US" altLang="zh-CN" b="1" dirty="0" smtClean="0">
                <a:solidFill>
                  <a:srgbClr val="C00000"/>
                </a:solidFill>
              </a:rPr>
              <a:t>sort(T* L, </a:t>
            </a:r>
            <a:r>
              <a:rPr lang="en-US" altLang="zh-CN" b="1" dirty="0" err="1" smtClean="0">
                <a:solidFill>
                  <a:srgbClr val="C00000"/>
                </a:solidFill>
              </a:rPr>
              <a:t>int</a:t>
            </a:r>
            <a:r>
              <a:rPr lang="en-US" altLang="zh-CN" b="1" dirty="0" smtClean="0">
                <a:solidFill>
                  <a:srgbClr val="C00000"/>
                </a:solidFill>
              </a:rPr>
              <a:t> length) </a:t>
            </a:r>
            <a:r>
              <a:rPr lang="en-US" altLang="zh-CN" b="1" dirty="0" smtClean="0"/>
              <a:t>{   //……  }</a:t>
            </a:r>
          </a:p>
          <a:p>
            <a:endParaRPr lang="en-US" altLang="zh-CN" b="1" dirty="0" smtClean="0"/>
          </a:p>
          <a:p>
            <a:r>
              <a:rPr lang="en-US" altLang="zh-CN" b="1" dirty="0" smtClean="0">
                <a:solidFill>
                  <a:srgbClr val="C00000"/>
                </a:solidFill>
              </a:rPr>
              <a:t>template&lt;&gt;</a:t>
            </a:r>
          </a:p>
          <a:p>
            <a:r>
              <a:rPr lang="en-US" altLang="zh-CN" b="1" dirty="0" smtClean="0">
                <a:solidFill>
                  <a:srgbClr val="C00000"/>
                </a:solidFill>
              </a:rPr>
              <a:t>void sort&lt;char *&gt;(char** L, </a:t>
            </a:r>
            <a:r>
              <a:rPr lang="en-US" altLang="zh-CN" b="1" dirty="0" err="1" smtClean="0">
                <a:solidFill>
                  <a:srgbClr val="C00000"/>
                </a:solidFill>
              </a:rPr>
              <a:t>int</a:t>
            </a:r>
            <a:r>
              <a:rPr lang="en-US" altLang="zh-CN" b="1" dirty="0" smtClean="0">
                <a:solidFill>
                  <a:srgbClr val="C00000"/>
                </a:solidFill>
              </a:rPr>
              <a:t> length) {</a:t>
            </a:r>
            <a:r>
              <a:rPr lang="en-US" altLang="zh-CN" b="1" dirty="0" smtClean="0"/>
              <a:t>  //……   }</a:t>
            </a:r>
          </a:p>
          <a:p>
            <a:endParaRPr lang="en-US" altLang="zh-CN" b="1" dirty="0" smtClean="0"/>
          </a:p>
          <a:p>
            <a:r>
              <a:rPr lang="en-US" altLang="zh-CN" b="1" dirty="0" err="1" smtClean="0"/>
              <a:t>int</a:t>
            </a:r>
            <a:r>
              <a:rPr lang="en-US" altLang="zh-CN" b="1" dirty="0" smtClean="0"/>
              <a:t> main(</a:t>
            </a:r>
            <a:r>
              <a:rPr lang="en-US" altLang="zh-CN" b="1" dirty="0" err="1" smtClean="0"/>
              <a:t>int</a:t>
            </a:r>
            <a:r>
              <a:rPr lang="en-US" altLang="zh-CN" b="1" dirty="0" smtClean="0"/>
              <a:t> </a:t>
            </a:r>
            <a:r>
              <a:rPr lang="en-US" altLang="zh-CN" b="1" dirty="0" err="1" smtClean="0"/>
              <a:t>argc</a:t>
            </a:r>
            <a:r>
              <a:rPr lang="en-US" altLang="zh-CN" b="1" dirty="0" smtClean="0"/>
              <a:t>, char *</a:t>
            </a:r>
            <a:r>
              <a:rPr lang="en-US" altLang="zh-CN" b="1" dirty="0" err="1" smtClean="0"/>
              <a:t>argv</a:t>
            </a:r>
            <a:r>
              <a:rPr lang="en-US" altLang="zh-CN" b="1" dirty="0" smtClean="0"/>
              <a:t>[]) {</a:t>
            </a:r>
          </a:p>
          <a:p>
            <a:r>
              <a:rPr lang="en-US" altLang="zh-CN" b="1" dirty="0" smtClean="0"/>
              <a:t>    char* M[] = {"one", "two", "three", "four"};</a:t>
            </a:r>
          </a:p>
          <a:p>
            <a:r>
              <a:rPr lang="en-US" altLang="zh-CN" b="1" dirty="0" smtClean="0"/>
              <a:t>    sort(M, 4);</a:t>
            </a:r>
          </a:p>
          <a:p>
            <a:r>
              <a:rPr lang="en-US" altLang="zh-CN" b="1" dirty="0" smtClean="0"/>
              <a:t>    for (</a:t>
            </a:r>
            <a:r>
              <a:rPr lang="en-US" altLang="zh-CN" b="1" dirty="0" err="1" smtClean="0"/>
              <a:t>int</a:t>
            </a:r>
            <a:r>
              <a:rPr lang="en-US" altLang="zh-CN" b="1" dirty="0" smtClean="0"/>
              <a:t> </a:t>
            </a:r>
            <a:r>
              <a:rPr lang="en-US" altLang="zh-CN" b="1" dirty="0" err="1" smtClean="0"/>
              <a:t>i</a:t>
            </a:r>
            <a:r>
              <a:rPr lang="en-US" altLang="zh-CN" b="1" dirty="0" smtClean="0"/>
              <a:t> = 0; </a:t>
            </a:r>
            <a:r>
              <a:rPr lang="en-US" altLang="zh-CN" b="1" dirty="0" err="1" smtClean="0"/>
              <a:t>i</a:t>
            </a:r>
            <a:r>
              <a:rPr lang="en-US" altLang="zh-CN" b="1" dirty="0" smtClean="0"/>
              <a:t> &lt; 4; </a:t>
            </a:r>
            <a:r>
              <a:rPr lang="en-US" altLang="zh-CN" b="1" dirty="0" err="1" smtClean="0"/>
              <a:t>i</a:t>
            </a:r>
            <a:r>
              <a:rPr lang="en-US" altLang="zh-CN" b="1" dirty="0" smtClean="0"/>
              <a:t>++) </a:t>
            </a:r>
          </a:p>
          <a:p>
            <a:r>
              <a:rPr lang="en-US" altLang="zh-CN" b="1" dirty="0" smtClean="0"/>
              <a:t>        </a:t>
            </a:r>
            <a:r>
              <a:rPr lang="en-US" altLang="zh-CN" b="1" dirty="0" err="1" smtClean="0"/>
              <a:t>cout</a:t>
            </a:r>
            <a:r>
              <a:rPr lang="en-US" altLang="zh-CN" b="1" dirty="0" smtClean="0"/>
              <a:t> &lt;&lt; M[</a:t>
            </a:r>
            <a:r>
              <a:rPr lang="en-US" altLang="zh-CN" b="1" dirty="0" err="1" smtClean="0"/>
              <a:t>i</a:t>
            </a:r>
            <a:r>
              <a:rPr lang="en-US" altLang="zh-CN" b="1" dirty="0" smtClean="0"/>
              <a:t>] &lt;&lt; " ";</a:t>
            </a:r>
          </a:p>
          <a:p>
            <a:r>
              <a:rPr lang="en-US" altLang="zh-CN" b="1" dirty="0" smtClean="0"/>
              <a:t>    </a:t>
            </a:r>
            <a:r>
              <a:rPr lang="en-US" altLang="zh-CN" b="1" dirty="0" err="1" smtClean="0"/>
              <a:t>cout</a:t>
            </a:r>
            <a:r>
              <a:rPr lang="en-US" altLang="zh-CN" b="1" dirty="0" smtClean="0"/>
              <a:t> &lt;&lt; </a:t>
            </a:r>
            <a:r>
              <a:rPr lang="en-US" altLang="zh-CN" b="1" dirty="0" err="1" smtClean="0"/>
              <a:t>endl</a:t>
            </a:r>
            <a:r>
              <a:rPr lang="en-US" altLang="zh-CN" b="1" dirty="0" smtClean="0"/>
              <a:t>;</a:t>
            </a:r>
          </a:p>
          <a:p>
            <a:r>
              <a:rPr lang="en-US" altLang="zh-CN" b="1" dirty="0" smtClean="0"/>
              <a:t>    return 0;</a:t>
            </a:r>
          </a:p>
          <a:p>
            <a:r>
              <a:rPr lang="en-US" altLang="zh-CN" b="1" dirty="0" smtClean="0"/>
              <a:t>}</a:t>
            </a:r>
            <a:endParaRPr lang="en-US" altLang="zh-CN" b="1" dirty="0"/>
          </a:p>
        </p:txBody>
      </p:sp>
      <p:pic>
        <p:nvPicPr>
          <p:cNvPr id="2050" name="Picture 2"/>
          <p:cNvPicPr>
            <a:picLocks noChangeAspect="1" noChangeArrowheads="1"/>
          </p:cNvPicPr>
          <p:nvPr/>
        </p:nvPicPr>
        <p:blipFill>
          <a:blip r:embed="rId3" cstate="print"/>
          <a:srcRect/>
          <a:stretch>
            <a:fillRect/>
          </a:stretch>
        </p:blipFill>
        <p:spPr bwMode="auto">
          <a:xfrm>
            <a:off x="5364087" y="188640"/>
            <a:ext cx="3646363" cy="24482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up)">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其他类似方法</a:t>
            </a:r>
            <a:endParaRPr lang="zh-CN" altLang="en-US" dirty="0"/>
          </a:p>
        </p:txBody>
      </p:sp>
      <p:sp>
        <p:nvSpPr>
          <p:cNvPr id="3" name="内容占位符 2"/>
          <p:cNvSpPr>
            <a:spLocks noGrp="1"/>
          </p:cNvSpPr>
          <p:nvPr>
            <p:ph idx="1"/>
          </p:nvPr>
        </p:nvSpPr>
        <p:spPr/>
        <p:txBody>
          <a:bodyPr/>
          <a:lstStyle/>
          <a:p>
            <a:r>
              <a:rPr lang="zh-CN" altLang="en-US" b="1" dirty="0" smtClean="0"/>
              <a:t>实现</a:t>
            </a:r>
            <a:r>
              <a:rPr lang="en-US" altLang="zh-CN" b="1" dirty="0" smtClean="0"/>
              <a:t>min(a, b)</a:t>
            </a:r>
            <a:r>
              <a:rPr lang="zh-CN" altLang="en-US" b="1" dirty="0" smtClean="0"/>
              <a:t>的几种方法</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18</a:t>
            </a:fld>
            <a:endParaRPr lang="zh-CN" altLang="en-US"/>
          </a:p>
        </p:txBody>
      </p:sp>
      <p:grpSp>
        <p:nvGrpSpPr>
          <p:cNvPr id="13" name="组合 12"/>
          <p:cNvGrpSpPr/>
          <p:nvPr/>
        </p:nvGrpSpPr>
        <p:grpSpPr>
          <a:xfrm>
            <a:off x="395288" y="1775866"/>
            <a:ext cx="8713787" cy="3741366"/>
            <a:chOff x="395288" y="1775866"/>
            <a:chExt cx="8713787" cy="3741366"/>
          </a:xfrm>
        </p:grpSpPr>
        <p:sp>
          <p:nvSpPr>
            <p:cNvPr id="5" name="Text Box 4"/>
            <p:cNvSpPr txBox="1">
              <a:spLocks noChangeArrowheads="1"/>
            </p:cNvSpPr>
            <p:nvPr/>
          </p:nvSpPr>
          <p:spPr bwMode="auto">
            <a:xfrm>
              <a:off x="395288" y="2279104"/>
              <a:ext cx="8575675" cy="1320800"/>
            </a:xfrm>
            <a:prstGeom prst="rect">
              <a:avLst/>
            </a:prstGeom>
            <a:noFill/>
            <a:ln w="9525">
              <a:solidFill>
                <a:schemeClr val="bg2"/>
              </a:solidFill>
              <a:miter lim="800000"/>
              <a:headEnd/>
              <a:tailEnd/>
            </a:ln>
          </p:spPr>
          <p:txBody>
            <a:bodyPr wrap="none">
              <a:spAutoFit/>
            </a:bodyPr>
            <a:lstStyle/>
            <a:p>
              <a:pPr>
                <a:spcBef>
                  <a:spcPct val="50000"/>
                </a:spcBef>
              </a:pPr>
              <a:r>
                <a:rPr lang="en-US" altLang="zh-CN" sz="2000" b="1">
                  <a:latin typeface="Courier New" charset="0"/>
                  <a:ea typeface="宋体" charset="-122"/>
                </a:rPr>
                <a:t>bool min(float a, float b)   { return a &lt; b ? a : b; }</a:t>
              </a:r>
            </a:p>
            <a:p>
              <a:pPr>
                <a:spcBef>
                  <a:spcPct val="50000"/>
                </a:spcBef>
              </a:pPr>
              <a:r>
                <a:rPr lang="en-US" altLang="zh-CN" sz="2000" b="1">
                  <a:latin typeface="Courier New" charset="0"/>
                  <a:ea typeface="宋体" charset="-122"/>
                </a:rPr>
                <a:t>bool min(int a, int b)       { return a &lt; b ? a : b; } </a:t>
              </a:r>
            </a:p>
            <a:p>
              <a:pPr>
                <a:spcBef>
                  <a:spcPct val="50000"/>
                </a:spcBef>
              </a:pPr>
              <a:r>
                <a:rPr lang="en-US" altLang="zh-CN" sz="2000" b="1">
                  <a:latin typeface="Courier New" charset="0"/>
                  <a:ea typeface="宋体" charset="-122"/>
                </a:rPr>
                <a:t>bool min(double a, double b) { return a &lt; b ? a : b; }</a:t>
              </a:r>
            </a:p>
          </p:txBody>
        </p:sp>
        <p:sp>
          <p:nvSpPr>
            <p:cNvPr id="6" name="Text Box 5"/>
            <p:cNvSpPr txBox="1">
              <a:spLocks noChangeArrowheads="1"/>
            </p:cNvSpPr>
            <p:nvPr/>
          </p:nvSpPr>
          <p:spPr bwMode="auto">
            <a:xfrm>
              <a:off x="1693614" y="4650457"/>
              <a:ext cx="7054850" cy="866775"/>
            </a:xfrm>
            <a:prstGeom prst="rect">
              <a:avLst/>
            </a:prstGeom>
            <a:noFill/>
            <a:ln w="12700">
              <a:solidFill>
                <a:srgbClr val="009900"/>
              </a:solidFill>
              <a:miter lim="800000"/>
              <a:headEnd/>
              <a:tailEnd/>
            </a:ln>
          </p:spPr>
          <p:txBody>
            <a:bodyPr wrap="none">
              <a:spAutoFit/>
            </a:bodyPr>
            <a:lstStyle/>
            <a:p>
              <a:pPr>
                <a:spcBef>
                  <a:spcPct val="50000"/>
                </a:spcBef>
              </a:pPr>
              <a:r>
                <a:rPr lang="en-US" altLang="zh-CN" sz="2000" b="1">
                  <a:latin typeface="Courier New" charset="0"/>
                  <a:ea typeface="宋体" charset="-122"/>
                </a:rPr>
                <a:t>template&lt;class T&gt;</a:t>
              </a:r>
            </a:p>
            <a:p>
              <a:pPr>
                <a:spcBef>
                  <a:spcPct val="50000"/>
                </a:spcBef>
              </a:pPr>
              <a:r>
                <a:rPr lang="en-US" altLang="zh-CN" sz="2000" b="1">
                  <a:latin typeface="Courier New" charset="0"/>
                  <a:ea typeface="宋体" charset="-122"/>
                </a:rPr>
                <a:t>bool Min(T a, T b) { return a &lt; b ? a : b; } </a:t>
              </a:r>
            </a:p>
          </p:txBody>
        </p:sp>
        <p:sp>
          <p:nvSpPr>
            <p:cNvPr id="7" name="Text Box 6"/>
            <p:cNvSpPr txBox="1">
              <a:spLocks noChangeArrowheads="1"/>
            </p:cNvSpPr>
            <p:nvPr/>
          </p:nvSpPr>
          <p:spPr bwMode="auto">
            <a:xfrm>
              <a:off x="395288" y="1775866"/>
              <a:ext cx="1217000" cy="400110"/>
            </a:xfrm>
            <a:prstGeom prst="rect">
              <a:avLst/>
            </a:prstGeom>
            <a:solidFill>
              <a:schemeClr val="bg2"/>
            </a:solidFill>
            <a:ln w="28575">
              <a:noFill/>
              <a:miter lim="800000"/>
              <a:headEnd/>
              <a:tailEnd/>
            </a:ln>
          </p:spPr>
          <p:txBody>
            <a:bodyPr wrap="none">
              <a:spAutoFit/>
            </a:bodyPr>
            <a:lstStyle/>
            <a:p>
              <a:pPr>
                <a:spcBef>
                  <a:spcPct val="50000"/>
                </a:spcBef>
              </a:pPr>
              <a:r>
                <a:rPr lang="zh-CN" altLang="en-US" sz="2000" b="1" dirty="0">
                  <a:latin typeface="Courier New" charset="0"/>
                </a:rPr>
                <a:t>重载函数</a:t>
              </a:r>
            </a:p>
          </p:txBody>
        </p:sp>
        <p:sp>
          <p:nvSpPr>
            <p:cNvPr id="8" name="Text Box 7"/>
            <p:cNvSpPr txBox="1">
              <a:spLocks noChangeArrowheads="1"/>
            </p:cNvSpPr>
            <p:nvPr/>
          </p:nvSpPr>
          <p:spPr bwMode="auto">
            <a:xfrm>
              <a:off x="395288" y="4801641"/>
              <a:ext cx="1210588" cy="400110"/>
            </a:xfrm>
            <a:prstGeom prst="rect">
              <a:avLst/>
            </a:prstGeom>
            <a:solidFill>
              <a:srgbClr val="008000"/>
            </a:solidFill>
            <a:ln w="28575">
              <a:noFill/>
              <a:miter lim="800000"/>
              <a:headEnd/>
              <a:tailEnd/>
            </a:ln>
          </p:spPr>
          <p:txBody>
            <a:bodyPr wrap="none">
              <a:spAutoFit/>
            </a:bodyPr>
            <a:lstStyle/>
            <a:p>
              <a:pPr>
                <a:spcBef>
                  <a:spcPct val="50000"/>
                </a:spcBef>
              </a:pPr>
              <a:r>
                <a:rPr lang="zh-CN" altLang="en-US" sz="2000" b="1" dirty="0">
                  <a:latin typeface="Courier New" charset="0"/>
                </a:rPr>
                <a:t>模板</a:t>
              </a:r>
              <a:r>
                <a:rPr lang="zh-CN" altLang="en-US" sz="2000" b="1" dirty="0" smtClean="0">
                  <a:latin typeface="Courier New" charset="0"/>
                </a:rPr>
                <a:t>定义</a:t>
              </a:r>
              <a:endParaRPr lang="zh-CN" altLang="en-US" sz="2000" b="1" dirty="0">
                <a:latin typeface="Courier New" charset="0"/>
              </a:endParaRPr>
            </a:p>
          </p:txBody>
        </p:sp>
        <p:sp>
          <p:nvSpPr>
            <p:cNvPr id="9" name="Text Box 10"/>
            <p:cNvSpPr txBox="1">
              <a:spLocks noChangeArrowheads="1"/>
            </p:cNvSpPr>
            <p:nvPr/>
          </p:nvSpPr>
          <p:spPr bwMode="auto">
            <a:xfrm>
              <a:off x="395288" y="3958679"/>
              <a:ext cx="1217000" cy="400110"/>
            </a:xfrm>
            <a:prstGeom prst="rect">
              <a:avLst/>
            </a:prstGeom>
            <a:solidFill>
              <a:srgbClr val="CC0000"/>
            </a:solidFill>
            <a:ln w="28575">
              <a:noFill/>
              <a:miter lim="800000"/>
              <a:headEnd/>
              <a:tailEnd/>
            </a:ln>
          </p:spPr>
          <p:txBody>
            <a:bodyPr wrap="none">
              <a:spAutoFit/>
            </a:bodyPr>
            <a:lstStyle/>
            <a:p>
              <a:pPr>
                <a:spcBef>
                  <a:spcPct val="50000"/>
                </a:spcBef>
              </a:pPr>
              <a:r>
                <a:rPr lang="zh-CN" altLang="en-US" sz="2000" b="1">
                  <a:solidFill>
                    <a:srgbClr val="FFFF00"/>
                  </a:solidFill>
                  <a:latin typeface="Courier New" charset="0"/>
                </a:rPr>
                <a:t>宏的定义</a:t>
              </a:r>
            </a:p>
          </p:txBody>
        </p:sp>
        <p:sp>
          <p:nvSpPr>
            <p:cNvPr id="10" name="Text Box 11"/>
            <p:cNvSpPr txBox="1">
              <a:spLocks noChangeArrowheads="1"/>
            </p:cNvSpPr>
            <p:nvPr/>
          </p:nvSpPr>
          <p:spPr bwMode="auto">
            <a:xfrm>
              <a:off x="1705446" y="3958679"/>
              <a:ext cx="5530850" cy="409575"/>
            </a:xfrm>
            <a:prstGeom prst="rect">
              <a:avLst/>
            </a:prstGeom>
            <a:noFill/>
            <a:ln w="12700">
              <a:solidFill>
                <a:srgbClr val="FF0066"/>
              </a:solidFill>
              <a:miter lim="800000"/>
              <a:headEnd/>
              <a:tailEnd/>
            </a:ln>
          </p:spPr>
          <p:txBody>
            <a:bodyPr wrap="none">
              <a:spAutoFit/>
            </a:bodyPr>
            <a:lstStyle/>
            <a:p>
              <a:pPr>
                <a:spcBef>
                  <a:spcPct val="50000"/>
                </a:spcBef>
              </a:pPr>
              <a:r>
                <a:rPr lang="en-US" altLang="zh-CN" sz="2000" b="1">
                  <a:latin typeface="Courier New" charset="0"/>
                  <a:ea typeface="宋体" charset="-122"/>
                </a:rPr>
                <a:t>#define MIN(a,b) ((a)&lt;(b)?(a):(b)) </a:t>
              </a:r>
            </a:p>
          </p:txBody>
        </p:sp>
        <p:sp>
          <p:nvSpPr>
            <p:cNvPr id="11" name="Text Box 14"/>
            <p:cNvSpPr txBox="1">
              <a:spLocks noChangeArrowheads="1"/>
            </p:cNvSpPr>
            <p:nvPr/>
          </p:nvSpPr>
          <p:spPr bwMode="auto">
            <a:xfrm>
              <a:off x="7646988" y="3958679"/>
              <a:ext cx="1462087" cy="396875"/>
            </a:xfrm>
            <a:prstGeom prst="rect">
              <a:avLst/>
            </a:prstGeom>
            <a:noFill/>
            <a:ln w="28575">
              <a:noFill/>
              <a:miter lim="800000"/>
              <a:headEnd/>
              <a:tailEnd/>
            </a:ln>
          </p:spPr>
          <p:txBody>
            <a:bodyPr wrap="none">
              <a:spAutoFit/>
            </a:bodyPr>
            <a:lstStyle/>
            <a:p>
              <a:pPr>
                <a:spcBef>
                  <a:spcPct val="50000"/>
                </a:spcBef>
              </a:pPr>
              <a:r>
                <a:rPr lang="zh-CN" altLang="en-US" sz="2000" b="1">
                  <a:solidFill>
                    <a:schemeClr val="tx1"/>
                  </a:solidFill>
                  <a:latin typeface="Courier New" charset="0"/>
                  <a:ea typeface="宋体" charset="-122"/>
                </a:rPr>
                <a:t>无类型检查</a:t>
              </a:r>
            </a:p>
          </p:txBody>
        </p:sp>
        <p:sp>
          <p:nvSpPr>
            <p:cNvPr id="12" name="Line 15"/>
            <p:cNvSpPr>
              <a:spLocks noChangeShapeType="1"/>
            </p:cNvSpPr>
            <p:nvPr/>
          </p:nvSpPr>
          <p:spPr bwMode="auto">
            <a:xfrm>
              <a:off x="6923088" y="4174579"/>
              <a:ext cx="792162" cy="0"/>
            </a:xfrm>
            <a:prstGeom prst="line">
              <a:avLst/>
            </a:prstGeom>
            <a:noFill/>
            <a:ln w="28575">
              <a:solidFill>
                <a:srgbClr val="FF0066"/>
              </a:solidFill>
              <a:round/>
              <a:headEnd type="arrow" w="med" len="med"/>
              <a:tailEnd/>
            </a:ln>
          </p:spPr>
          <p:txBody>
            <a:bodyPr>
              <a:spAutoFit/>
            </a:bodyP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4" name="灯片编号占位符 3"/>
          <p:cNvSpPr>
            <a:spLocks noGrp="1"/>
          </p:cNvSpPr>
          <p:nvPr>
            <p:ph type="sldNum" sz="quarter" idx="12"/>
          </p:nvPr>
        </p:nvSpPr>
        <p:spPr>
          <a:xfrm>
            <a:off x="3857625" y="6288211"/>
            <a:ext cx="1476375" cy="339725"/>
          </a:xfrm>
        </p:spPr>
        <p:txBody>
          <a:bodyPr/>
          <a:lstStyle/>
          <a:p>
            <a:fld id="{4AE08CCC-BFC9-4B0B-B1DA-04CDC66CB2EE}" type="slidenum">
              <a:rPr lang="zh-CN" altLang="en-US" smtClean="0"/>
              <a:pPr/>
              <a:t>19</a:t>
            </a:fld>
            <a:endParaRPr lang="zh-CN" altLang="en-US"/>
          </a:p>
        </p:txBody>
      </p:sp>
      <p:sp>
        <p:nvSpPr>
          <p:cNvPr id="5" name="Text Box 4"/>
          <p:cNvSpPr txBox="1">
            <a:spLocks noChangeArrowheads="1"/>
          </p:cNvSpPr>
          <p:nvPr/>
        </p:nvSpPr>
        <p:spPr bwMode="auto">
          <a:xfrm>
            <a:off x="1187450" y="1504007"/>
            <a:ext cx="6340475" cy="1204913"/>
          </a:xfrm>
          <a:prstGeom prst="rect">
            <a:avLst/>
          </a:prstGeom>
          <a:noFill/>
          <a:ln w="12700">
            <a:solidFill>
              <a:srgbClr val="009900"/>
            </a:solidFill>
            <a:miter lim="800000"/>
            <a:headEnd/>
            <a:tailEnd/>
          </a:ln>
        </p:spPr>
        <p:txBody>
          <a:bodyPr wrap="none">
            <a:spAutoFit/>
          </a:bodyPr>
          <a:lstStyle/>
          <a:p>
            <a:pPr>
              <a:spcBef>
                <a:spcPct val="50000"/>
              </a:spcBef>
            </a:pPr>
            <a:r>
              <a:rPr lang="en-US" altLang="zh-CN" sz="1800" b="1" dirty="0">
                <a:latin typeface="Courier New" charset="0"/>
                <a:ea typeface="宋体" charset="-122"/>
              </a:rPr>
              <a:t>template&lt;class T&gt;</a:t>
            </a:r>
          </a:p>
          <a:p>
            <a:pPr>
              <a:spcBef>
                <a:spcPct val="50000"/>
              </a:spcBef>
            </a:pPr>
            <a:r>
              <a:rPr lang="en-US" altLang="zh-CN" sz="1800" b="1" dirty="0">
                <a:latin typeface="Courier New" charset="0"/>
                <a:ea typeface="宋体" charset="-122"/>
              </a:rPr>
              <a:t>// template &lt;</a:t>
            </a:r>
            <a:r>
              <a:rPr lang="en-US" altLang="zh-CN" sz="1800" b="1" dirty="0" err="1">
                <a:latin typeface="Courier New" charset="0"/>
                <a:ea typeface="宋体" charset="-122"/>
              </a:rPr>
              <a:t>typename</a:t>
            </a:r>
            <a:r>
              <a:rPr lang="en-US" altLang="zh-CN" sz="1800" b="1" dirty="0">
                <a:latin typeface="Courier New" charset="0"/>
                <a:ea typeface="宋体" charset="-122"/>
              </a:rPr>
              <a:t> T&gt;</a:t>
            </a:r>
          </a:p>
          <a:p>
            <a:pPr>
              <a:spcBef>
                <a:spcPct val="50000"/>
              </a:spcBef>
            </a:pPr>
            <a:r>
              <a:rPr lang="en-US" altLang="zh-CN" sz="1800" b="1" dirty="0" err="1">
                <a:latin typeface="Courier New" charset="0"/>
                <a:ea typeface="宋体" charset="-122"/>
              </a:rPr>
              <a:t>bool</a:t>
            </a:r>
            <a:r>
              <a:rPr lang="en-US" altLang="zh-CN" sz="1800" b="1" dirty="0">
                <a:latin typeface="Courier New" charset="0"/>
                <a:ea typeface="宋体" charset="-122"/>
              </a:rPr>
              <a:t> Min(T a, T b) { return a &lt; b ? a : b; } </a:t>
            </a:r>
          </a:p>
        </p:txBody>
      </p:sp>
      <p:sp>
        <p:nvSpPr>
          <p:cNvPr id="6" name="Text Box 6"/>
          <p:cNvSpPr txBox="1">
            <a:spLocks noChangeArrowheads="1"/>
          </p:cNvSpPr>
          <p:nvPr/>
        </p:nvSpPr>
        <p:spPr bwMode="auto">
          <a:xfrm>
            <a:off x="611188" y="1072207"/>
            <a:ext cx="6314549" cy="400110"/>
          </a:xfrm>
          <a:prstGeom prst="rect">
            <a:avLst/>
          </a:prstGeom>
          <a:noFill/>
          <a:ln w="28575">
            <a:noFill/>
            <a:miter lim="800000"/>
            <a:headEnd/>
            <a:tailEnd/>
          </a:ln>
        </p:spPr>
        <p:txBody>
          <a:bodyPr wrap="none">
            <a:spAutoFit/>
          </a:bodyPr>
          <a:lstStyle/>
          <a:p>
            <a:pPr>
              <a:spcBef>
                <a:spcPct val="50000"/>
              </a:spcBef>
            </a:pPr>
            <a:r>
              <a:rPr lang="zh-CN" altLang="en-US" sz="2000" b="1" dirty="0">
                <a:latin typeface="Courier New" charset="0"/>
              </a:rPr>
              <a:t>在模板定义中，可以使用</a:t>
            </a:r>
            <a:r>
              <a:rPr lang="en-US" altLang="zh-CN" sz="2000" b="1" dirty="0" err="1">
                <a:latin typeface="Courier New" charset="0"/>
              </a:rPr>
              <a:t>typename</a:t>
            </a:r>
            <a:r>
              <a:rPr lang="zh-CN" altLang="en-US" sz="2000" b="1" dirty="0">
                <a:latin typeface="Courier New" charset="0"/>
              </a:rPr>
              <a:t>，也可使用</a:t>
            </a:r>
            <a:r>
              <a:rPr lang="en-US" altLang="zh-CN" sz="2000" b="1" dirty="0">
                <a:latin typeface="Courier New" charset="0"/>
              </a:rPr>
              <a:t>class</a:t>
            </a:r>
          </a:p>
        </p:txBody>
      </p:sp>
      <p:sp>
        <p:nvSpPr>
          <p:cNvPr id="7" name="Text Box 8"/>
          <p:cNvSpPr txBox="1">
            <a:spLocks noChangeArrowheads="1"/>
          </p:cNvSpPr>
          <p:nvPr/>
        </p:nvSpPr>
        <p:spPr bwMode="auto">
          <a:xfrm>
            <a:off x="1182688" y="3213100"/>
            <a:ext cx="3244850" cy="409575"/>
          </a:xfrm>
          <a:prstGeom prst="rect">
            <a:avLst/>
          </a:prstGeom>
          <a:noFill/>
          <a:ln w="12700">
            <a:solidFill>
              <a:srgbClr val="009900"/>
            </a:solidFill>
            <a:miter lim="800000"/>
            <a:headEnd/>
            <a:tailEnd/>
          </a:ln>
        </p:spPr>
        <p:txBody>
          <a:bodyPr wrap="none">
            <a:spAutoFit/>
          </a:bodyPr>
          <a:lstStyle/>
          <a:p>
            <a:pPr>
              <a:spcBef>
                <a:spcPct val="50000"/>
              </a:spcBef>
            </a:pPr>
            <a:r>
              <a:rPr lang="en-US" altLang="zh-CN" sz="2000" b="1">
                <a:latin typeface="Courier New" charset="0"/>
                <a:ea typeface="宋体" charset="-122"/>
              </a:rPr>
              <a:t>bool r2 = Min(3, 5);</a:t>
            </a:r>
          </a:p>
        </p:txBody>
      </p:sp>
      <p:sp>
        <p:nvSpPr>
          <p:cNvPr id="8" name="Text Box 15"/>
          <p:cNvSpPr txBox="1">
            <a:spLocks noChangeArrowheads="1"/>
          </p:cNvSpPr>
          <p:nvPr/>
        </p:nvSpPr>
        <p:spPr bwMode="auto">
          <a:xfrm>
            <a:off x="611188" y="3645024"/>
            <a:ext cx="4055919" cy="400110"/>
          </a:xfrm>
          <a:prstGeom prst="rect">
            <a:avLst/>
          </a:prstGeom>
          <a:noFill/>
          <a:ln w="28575">
            <a:noFill/>
            <a:miter lim="800000"/>
            <a:headEnd/>
            <a:tailEnd/>
          </a:ln>
        </p:spPr>
        <p:txBody>
          <a:bodyPr wrap="none">
            <a:spAutoFit/>
          </a:bodyPr>
          <a:lstStyle/>
          <a:p>
            <a:pPr>
              <a:spcBef>
                <a:spcPct val="50000"/>
              </a:spcBef>
            </a:pPr>
            <a:r>
              <a:rPr lang="zh-CN" altLang="en-US" sz="2000" b="1">
                <a:latin typeface="Courier New" charset="0"/>
              </a:rPr>
              <a:t>类型标识符在列表中只能出现一次</a:t>
            </a:r>
          </a:p>
        </p:txBody>
      </p:sp>
      <p:sp>
        <p:nvSpPr>
          <p:cNvPr id="9" name="Text Box 16"/>
          <p:cNvSpPr txBox="1">
            <a:spLocks noChangeArrowheads="1"/>
          </p:cNvSpPr>
          <p:nvPr/>
        </p:nvSpPr>
        <p:spPr bwMode="auto">
          <a:xfrm>
            <a:off x="1187450" y="4100636"/>
            <a:ext cx="6340475" cy="792163"/>
          </a:xfrm>
          <a:prstGeom prst="rect">
            <a:avLst/>
          </a:prstGeom>
          <a:noFill/>
          <a:ln w="12700">
            <a:solidFill>
              <a:schemeClr val="folHlink"/>
            </a:solidFill>
            <a:miter lim="800000"/>
            <a:headEnd/>
            <a:tailEnd/>
          </a:ln>
        </p:spPr>
        <p:txBody>
          <a:bodyPr wrap="none">
            <a:spAutoFit/>
          </a:bodyPr>
          <a:lstStyle/>
          <a:p>
            <a:pPr>
              <a:spcBef>
                <a:spcPct val="50000"/>
              </a:spcBef>
            </a:pPr>
            <a:r>
              <a:rPr lang="en-US" altLang="zh-CN" sz="1800" b="1">
                <a:latin typeface="Courier New" charset="0"/>
                <a:ea typeface="宋体" charset="-122"/>
              </a:rPr>
              <a:t>template&lt;class T, class T&gt; // ERROR!</a:t>
            </a:r>
          </a:p>
          <a:p>
            <a:pPr>
              <a:spcBef>
                <a:spcPct val="50000"/>
              </a:spcBef>
            </a:pPr>
            <a:r>
              <a:rPr lang="en-US" altLang="zh-CN" sz="1800" b="1">
                <a:latin typeface="Courier New" charset="0"/>
                <a:ea typeface="宋体" charset="-122"/>
              </a:rPr>
              <a:t>bool Min(T a, T b) { return a &lt; b ? a : b; } </a:t>
            </a:r>
          </a:p>
        </p:txBody>
      </p:sp>
      <p:sp>
        <p:nvSpPr>
          <p:cNvPr id="10" name="Text Box 17"/>
          <p:cNvSpPr txBox="1">
            <a:spLocks noChangeArrowheads="1"/>
          </p:cNvSpPr>
          <p:nvPr/>
        </p:nvSpPr>
        <p:spPr bwMode="auto">
          <a:xfrm>
            <a:off x="611188" y="2744788"/>
            <a:ext cx="6083717" cy="400110"/>
          </a:xfrm>
          <a:prstGeom prst="rect">
            <a:avLst/>
          </a:prstGeom>
          <a:noFill/>
          <a:ln w="28575">
            <a:noFill/>
            <a:miter lim="800000"/>
            <a:headEnd/>
            <a:tailEnd/>
          </a:ln>
        </p:spPr>
        <p:txBody>
          <a:bodyPr wrap="none">
            <a:spAutoFit/>
          </a:bodyPr>
          <a:lstStyle/>
          <a:p>
            <a:pPr>
              <a:spcBef>
                <a:spcPct val="50000"/>
              </a:spcBef>
            </a:pPr>
            <a:r>
              <a:rPr lang="zh-CN" altLang="en-US" sz="2000" b="1" dirty="0">
                <a:latin typeface="Courier New" charset="0"/>
              </a:rPr>
              <a:t>函数模板的参数（实际类型）在调用函数可以不</a:t>
            </a:r>
            <a:r>
              <a:rPr lang="zh-CN" altLang="en-US" sz="2000" b="1" dirty="0" smtClean="0">
                <a:latin typeface="Courier New" charset="0"/>
              </a:rPr>
              <a:t>指定</a:t>
            </a:r>
            <a:endParaRPr lang="zh-CN" altLang="en-US" sz="2000" b="1" dirty="0">
              <a:latin typeface="Courier New" charset="0"/>
            </a:endParaRPr>
          </a:p>
        </p:txBody>
      </p:sp>
      <p:sp>
        <p:nvSpPr>
          <p:cNvPr id="11" name="Text Box 18"/>
          <p:cNvSpPr txBox="1">
            <a:spLocks noChangeArrowheads="1"/>
          </p:cNvSpPr>
          <p:nvPr/>
        </p:nvSpPr>
        <p:spPr bwMode="auto">
          <a:xfrm>
            <a:off x="620713" y="4994399"/>
            <a:ext cx="7152920" cy="400110"/>
          </a:xfrm>
          <a:prstGeom prst="rect">
            <a:avLst/>
          </a:prstGeom>
          <a:noFill/>
          <a:ln w="28575">
            <a:noFill/>
            <a:miter lim="800000"/>
            <a:headEnd/>
            <a:tailEnd/>
          </a:ln>
        </p:spPr>
        <p:txBody>
          <a:bodyPr wrap="none">
            <a:spAutoFit/>
          </a:bodyPr>
          <a:lstStyle/>
          <a:p>
            <a:pPr>
              <a:spcBef>
                <a:spcPct val="50000"/>
              </a:spcBef>
            </a:pPr>
            <a:r>
              <a:rPr lang="zh-CN" altLang="en-US" sz="2000" b="1">
                <a:latin typeface="Arial Black" charset="0"/>
              </a:rPr>
              <a:t>列表中的</a:t>
            </a:r>
            <a:r>
              <a:rPr lang="zh-CN" altLang="en-US" sz="2000" b="1">
                <a:latin typeface="Courier New" charset="0"/>
              </a:rPr>
              <a:t>每个类型标识符都必须在函数的参数中至少出现一次</a:t>
            </a:r>
          </a:p>
        </p:txBody>
      </p:sp>
      <p:sp>
        <p:nvSpPr>
          <p:cNvPr id="12" name="Text Box 19"/>
          <p:cNvSpPr txBox="1">
            <a:spLocks noChangeArrowheads="1"/>
          </p:cNvSpPr>
          <p:nvPr/>
        </p:nvSpPr>
        <p:spPr bwMode="auto">
          <a:xfrm>
            <a:off x="1187450" y="5430961"/>
            <a:ext cx="4019550" cy="792163"/>
          </a:xfrm>
          <a:prstGeom prst="rect">
            <a:avLst/>
          </a:prstGeom>
          <a:noFill/>
          <a:ln w="12700">
            <a:solidFill>
              <a:schemeClr val="folHlink"/>
            </a:solidFill>
            <a:miter lim="800000"/>
            <a:headEnd/>
            <a:tailEnd/>
          </a:ln>
        </p:spPr>
        <p:txBody>
          <a:bodyPr wrap="none">
            <a:spAutoFit/>
          </a:bodyPr>
          <a:lstStyle/>
          <a:p>
            <a:pPr>
              <a:spcBef>
                <a:spcPct val="50000"/>
              </a:spcBef>
            </a:pPr>
            <a:r>
              <a:rPr lang="en-US" altLang="zh-CN" sz="1800" b="1">
                <a:latin typeface="Courier New" charset="0"/>
                <a:ea typeface="宋体" charset="-122"/>
              </a:rPr>
              <a:t>template&lt;class T&gt;</a:t>
            </a:r>
          </a:p>
          <a:p>
            <a:pPr>
              <a:spcBef>
                <a:spcPct val="50000"/>
              </a:spcBef>
            </a:pPr>
            <a:r>
              <a:rPr lang="en-US" altLang="zh-CN" sz="1800" b="1">
                <a:latin typeface="Courier New" charset="0"/>
                <a:ea typeface="宋体" charset="-122"/>
              </a:rPr>
              <a:t>int isEmpty(void); // ERROR!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让</a:t>
            </a:r>
            <a:r>
              <a:rPr lang="zh-CN" altLang="en-US" smtClean="0"/>
              <a:t>我们先复习一个模式</a:t>
            </a:r>
            <a:endParaRPr lang="zh-CN" altLang="en-US" dirty="0"/>
          </a:p>
        </p:txBody>
      </p:sp>
      <p:sp>
        <p:nvSpPr>
          <p:cNvPr id="3" name="内容占位符 2"/>
          <p:cNvSpPr>
            <a:spLocks noGrp="1"/>
          </p:cNvSpPr>
          <p:nvPr>
            <p:ph idx="1"/>
          </p:nvPr>
        </p:nvSpPr>
        <p:spPr/>
        <p:txBody>
          <a:bodyPr/>
          <a:lstStyle/>
          <a:p>
            <a:r>
              <a:rPr lang="zh-CN" altLang="en-US" b="1" smtClean="0"/>
              <a:t>迭代器</a:t>
            </a:r>
            <a:r>
              <a:rPr lang="en-US" altLang="zh-CN" b="1" smtClean="0"/>
              <a:t>Iterator</a:t>
            </a:r>
          </a:p>
          <a:p>
            <a:pPr lvl="1"/>
            <a:r>
              <a:rPr lang="zh-CN" altLang="en-US" b="1"/>
              <a:t>提供一种方法顺序访问一个聚合对象中各个元素，而又不需暴露该对象的内部表示</a:t>
            </a:r>
            <a:r>
              <a:rPr lang="en-US" altLang="zh-CN" b="1"/>
              <a:t>.</a:t>
            </a:r>
            <a:endParaRPr lang="zh-CN" altLang="en-US" b="1"/>
          </a:p>
          <a:p>
            <a:pPr lvl="1"/>
            <a:endParaRPr lang="en-US" altLang="zh-CN" b="1" smtClean="0"/>
          </a:p>
          <a:p>
            <a:endParaRPr lang="en-US" altLang="zh-CN"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a:t>
            </a:fld>
            <a:endParaRPr lang="zh-CN" alt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2566688"/>
            <a:ext cx="6353646" cy="3166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类模板和函数模板</a:t>
            </a:r>
            <a:endParaRPr lang="zh-CN" altLang="en-US" dirty="0"/>
          </a:p>
        </p:txBody>
      </p:sp>
      <p:sp>
        <p:nvSpPr>
          <p:cNvPr id="3" name="内容占位符 2"/>
          <p:cNvSpPr>
            <a:spLocks noGrp="1"/>
          </p:cNvSpPr>
          <p:nvPr>
            <p:ph idx="1"/>
          </p:nvPr>
        </p:nvSpPr>
        <p:spPr/>
        <p:txBody>
          <a:bodyPr/>
          <a:lstStyle/>
          <a:p>
            <a:r>
              <a:rPr lang="zh-CN" altLang="en-US" b="1" dirty="0" smtClean="0"/>
              <a:t>前面的模板实例化之后都是函数，所以称“函数模板”</a:t>
            </a:r>
            <a:endParaRPr lang="en-US" altLang="zh-CN" b="1" dirty="0" smtClean="0"/>
          </a:p>
          <a:p>
            <a:pPr lvl="1"/>
            <a:r>
              <a:rPr lang="en-US" altLang="zh-CN" sz="1800" b="1" dirty="0" smtClean="0"/>
              <a:t>template&lt;class T&gt; sort(T* L, </a:t>
            </a:r>
            <a:r>
              <a:rPr lang="en-US" altLang="zh-CN" sz="1800" b="1" dirty="0" err="1" smtClean="0"/>
              <a:t>int</a:t>
            </a:r>
            <a:r>
              <a:rPr lang="en-US" altLang="zh-CN" sz="1800" b="1" dirty="0" smtClean="0"/>
              <a:t> size) </a:t>
            </a:r>
          </a:p>
          <a:p>
            <a:pPr lvl="1"/>
            <a:r>
              <a:rPr lang="en-US" altLang="zh-CN" sz="1800" b="1" dirty="0" err="1" smtClean="0"/>
              <a:t>int</a:t>
            </a:r>
            <a:r>
              <a:rPr lang="en-US" altLang="zh-CN" sz="1800" b="1" dirty="0" smtClean="0"/>
              <a:t> L[]; sort(L, size);</a:t>
            </a:r>
          </a:p>
          <a:p>
            <a:r>
              <a:rPr lang="zh-CN" altLang="en-US" b="1" dirty="0" smtClean="0"/>
              <a:t>还有一类模板，实例化之后成为一个类，称为“类模板”</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20</a:t>
            </a:fld>
            <a:endParaRPr lang="zh-CN" altLang="en-US"/>
          </a:p>
        </p:txBody>
      </p:sp>
      <p:sp>
        <p:nvSpPr>
          <p:cNvPr id="5" name="TextBox 4"/>
          <p:cNvSpPr txBox="1"/>
          <p:nvPr/>
        </p:nvSpPr>
        <p:spPr>
          <a:xfrm>
            <a:off x="1403648" y="4100879"/>
            <a:ext cx="6768752" cy="120032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rPr>
              <a:t>template &lt;class T, class </a:t>
            </a:r>
            <a:r>
              <a:rPr lang="en-US" altLang="zh-CN" b="1" dirty="0" err="1" smtClean="0">
                <a:solidFill>
                  <a:srgbClr val="C00000"/>
                </a:solidFill>
              </a:rPr>
              <a:t>NextClass</a:t>
            </a:r>
            <a:r>
              <a:rPr lang="en-US" altLang="zh-CN" b="1" dirty="0" smtClean="0">
                <a:solidFill>
                  <a:srgbClr val="C00000"/>
                </a:solidFill>
              </a:rPr>
              <a:t>, ……&gt;</a:t>
            </a:r>
          </a:p>
          <a:p>
            <a:r>
              <a:rPr lang="en-US" altLang="zh-CN" b="1" i="1" dirty="0" smtClean="0"/>
              <a:t>class </a:t>
            </a:r>
            <a:r>
              <a:rPr lang="zh-CN" altLang="en-US" b="1" i="1" dirty="0" smtClean="0"/>
              <a:t>类名 </a:t>
            </a:r>
            <a:r>
              <a:rPr lang="en-US" altLang="zh-CN" b="1" i="1" dirty="0" smtClean="0"/>
              <a:t>{</a:t>
            </a:r>
          </a:p>
          <a:p>
            <a:r>
              <a:rPr lang="en-US" altLang="zh-CN" b="1" i="1" dirty="0" smtClean="0"/>
              <a:t>    </a:t>
            </a:r>
            <a:r>
              <a:rPr lang="zh-CN" altLang="en-US" b="1" i="1" dirty="0" smtClean="0"/>
              <a:t>类定义体</a:t>
            </a:r>
            <a:endParaRPr lang="en-US" altLang="zh-CN" b="1" i="1" dirty="0" smtClean="0"/>
          </a:p>
          <a:p>
            <a:r>
              <a:rPr lang="en-US" altLang="zh-CN" b="1" i="1" dirty="0" smtClean="0"/>
              <a:t>};</a:t>
            </a:r>
            <a:endParaRPr lang="en-US" altLang="zh-CN" b="1" i="1" dirty="0"/>
          </a:p>
        </p:txBody>
      </p:sp>
      <p:sp>
        <p:nvSpPr>
          <p:cNvPr id="6" name="矩形 5"/>
          <p:cNvSpPr/>
          <p:nvPr/>
        </p:nvSpPr>
        <p:spPr>
          <a:xfrm>
            <a:off x="6110797" y="2380818"/>
            <a:ext cx="3033203" cy="400110"/>
          </a:xfrm>
          <a:prstGeom prst="rect">
            <a:avLst/>
          </a:prstGeom>
        </p:spPr>
        <p:txBody>
          <a:bodyPr wrap="none">
            <a:spAutoFit/>
          </a:bodyPr>
          <a:lstStyle/>
          <a:p>
            <a:pPr lvl="1"/>
            <a:r>
              <a:rPr lang="en-US" altLang="zh-CN" sz="2000" b="1" dirty="0" smtClean="0"/>
              <a:t>sort(</a:t>
            </a:r>
            <a:r>
              <a:rPr lang="en-US" altLang="zh-CN" sz="2000" b="1" dirty="0" err="1" smtClean="0"/>
              <a:t>int</a:t>
            </a:r>
            <a:r>
              <a:rPr lang="en-US" altLang="zh-CN" sz="2000" b="1" dirty="0" smtClean="0"/>
              <a:t>* L, </a:t>
            </a:r>
            <a:r>
              <a:rPr lang="en-US" altLang="zh-CN" sz="2000" b="1" dirty="0" err="1" smtClean="0"/>
              <a:t>int</a:t>
            </a:r>
            <a:r>
              <a:rPr lang="en-US" altLang="zh-CN" sz="2000" b="1" dirty="0" smtClean="0"/>
              <a:t> size);</a:t>
            </a:r>
          </a:p>
        </p:txBody>
      </p:sp>
      <p:grpSp>
        <p:nvGrpSpPr>
          <p:cNvPr id="10" name="组合 9"/>
          <p:cNvGrpSpPr/>
          <p:nvPr/>
        </p:nvGrpSpPr>
        <p:grpSpPr>
          <a:xfrm>
            <a:off x="5940152" y="2348880"/>
            <a:ext cx="360040" cy="523220"/>
            <a:chOff x="5940152" y="2348880"/>
            <a:chExt cx="360040" cy="523220"/>
          </a:xfrm>
        </p:grpSpPr>
        <p:sp>
          <p:nvSpPr>
            <p:cNvPr id="7" name="椭圆 6"/>
            <p:cNvSpPr/>
            <p:nvPr/>
          </p:nvSpPr>
          <p:spPr>
            <a:xfrm>
              <a:off x="5940152" y="242088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940152" y="2348880"/>
              <a:ext cx="360040" cy="523220"/>
            </a:xfrm>
            <a:prstGeom prst="rect">
              <a:avLst/>
            </a:prstGeom>
            <a:noFill/>
          </p:spPr>
          <p:txBody>
            <a:bodyPr wrap="square" rtlCol="0">
              <a:spAutoFit/>
            </a:bodyPr>
            <a:lstStyle/>
            <a:p>
              <a:r>
                <a:rPr lang="en-US" altLang="zh-CN" sz="2800" dirty="0" smtClean="0"/>
                <a:t>+</a:t>
              </a:r>
              <a:endParaRPr lang="zh-CN" altLang="en-US" sz="2800" dirty="0"/>
            </a:p>
          </p:txBody>
        </p:sp>
      </p:grpSp>
      <p:sp>
        <p:nvSpPr>
          <p:cNvPr id="9" name="右箭头 8"/>
          <p:cNvSpPr/>
          <p:nvPr/>
        </p:nvSpPr>
        <p:spPr>
          <a:xfrm rot="491519">
            <a:off x="5604181" y="2297139"/>
            <a:ext cx="31023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21231105">
            <a:off x="4442984" y="2643558"/>
            <a:ext cx="148810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6372200" y="2420888"/>
            <a:ext cx="31023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Stack</a:t>
            </a:r>
            <a:r>
              <a:rPr lang="zh-CN" altLang="en-US" dirty="0" smtClean="0"/>
              <a:t>的模板实现</a:t>
            </a:r>
            <a:endParaRPr lang="zh-CN" altLang="en-US" dirty="0"/>
          </a:p>
        </p:txBody>
      </p:sp>
      <p:sp>
        <p:nvSpPr>
          <p:cNvPr id="3" name="内容占位符 2"/>
          <p:cNvSpPr>
            <a:spLocks noGrp="1"/>
          </p:cNvSpPr>
          <p:nvPr>
            <p:ph idx="1"/>
          </p:nvPr>
        </p:nvSpPr>
        <p:spPr/>
        <p:txBody>
          <a:bodyPr/>
          <a:lstStyle/>
          <a:p>
            <a:r>
              <a:rPr lang="zh-CN" altLang="en-US" b="1" dirty="0" smtClean="0"/>
              <a:t>那么，我们就可以用模板来实现</a:t>
            </a:r>
            <a:r>
              <a:rPr lang="en-US" altLang="zh-CN" b="1" dirty="0" smtClean="0"/>
              <a:t>Stack</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21</a:t>
            </a:fld>
            <a:endParaRPr lang="zh-CN" altLang="en-US"/>
          </a:p>
        </p:txBody>
      </p:sp>
      <p:sp>
        <p:nvSpPr>
          <p:cNvPr id="5" name="TextBox 4"/>
          <p:cNvSpPr txBox="1"/>
          <p:nvPr/>
        </p:nvSpPr>
        <p:spPr>
          <a:xfrm>
            <a:off x="1331640" y="1772816"/>
            <a:ext cx="6768752"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rPr>
              <a:t>template &lt;class T&gt; </a:t>
            </a:r>
          </a:p>
          <a:p>
            <a:r>
              <a:rPr lang="en-US" altLang="zh-CN" b="1" dirty="0" smtClean="0"/>
              <a:t>class Stack {</a:t>
            </a:r>
          </a:p>
          <a:p>
            <a:r>
              <a:rPr lang="en-US" altLang="zh-CN" b="1" dirty="0" smtClean="0"/>
              <a:t>public:</a:t>
            </a:r>
          </a:p>
          <a:p>
            <a:r>
              <a:rPr lang="en-US" altLang="zh-CN" b="1" dirty="0" smtClean="0"/>
              <a:t>    Stack(</a:t>
            </a:r>
            <a:r>
              <a:rPr lang="en-US" altLang="zh-CN" b="1" dirty="0" err="1" smtClean="0"/>
              <a:t>int</a:t>
            </a:r>
            <a:r>
              <a:rPr lang="en-US" altLang="zh-CN" b="1" dirty="0" smtClean="0"/>
              <a:t> size) : </a:t>
            </a:r>
            <a:r>
              <a:rPr lang="en-US" altLang="zh-CN" b="1" dirty="0" err="1" smtClean="0"/>
              <a:t>m_size</a:t>
            </a:r>
            <a:r>
              <a:rPr lang="en-US" altLang="zh-CN" b="1" dirty="0" smtClean="0"/>
              <a:t>(size), </a:t>
            </a:r>
            <a:r>
              <a:rPr lang="en-US" altLang="zh-CN" b="1" dirty="0" err="1" smtClean="0"/>
              <a:t>m_top</a:t>
            </a:r>
            <a:r>
              <a:rPr lang="en-US" altLang="zh-CN" b="1" dirty="0" smtClean="0"/>
              <a:t>(-1) {</a:t>
            </a:r>
          </a:p>
          <a:p>
            <a:r>
              <a:rPr lang="en-US" altLang="zh-CN" b="1" dirty="0" smtClean="0"/>
              <a:t>        if (</a:t>
            </a:r>
            <a:r>
              <a:rPr lang="en-US" altLang="zh-CN" b="1" dirty="0" err="1" smtClean="0"/>
              <a:t>m_size</a:t>
            </a:r>
            <a:r>
              <a:rPr lang="en-US" altLang="zh-CN" b="1" dirty="0" smtClean="0"/>
              <a:t> &gt; 0) </a:t>
            </a:r>
            <a:r>
              <a:rPr lang="en-US" altLang="zh-CN" b="1" dirty="0" err="1" smtClean="0"/>
              <a:t>m_data</a:t>
            </a:r>
            <a:r>
              <a:rPr lang="en-US" altLang="zh-CN" b="1" dirty="0" smtClean="0"/>
              <a:t> = </a:t>
            </a:r>
            <a:r>
              <a:rPr lang="en-US" altLang="zh-CN" b="1" dirty="0" smtClean="0">
                <a:solidFill>
                  <a:srgbClr val="C00000"/>
                </a:solidFill>
              </a:rPr>
              <a:t>new T[</a:t>
            </a:r>
            <a:r>
              <a:rPr lang="en-US" altLang="zh-CN" b="1" dirty="0" err="1" smtClean="0">
                <a:solidFill>
                  <a:srgbClr val="C00000"/>
                </a:solidFill>
              </a:rPr>
              <a:t>m_size</a:t>
            </a:r>
            <a:r>
              <a:rPr lang="en-US" altLang="zh-CN" b="1" dirty="0" smtClean="0">
                <a:solidFill>
                  <a:srgbClr val="C00000"/>
                </a:solidFill>
              </a:rPr>
              <a:t>];</a:t>
            </a:r>
          </a:p>
          <a:p>
            <a:r>
              <a:rPr lang="en-US" altLang="zh-CN" b="1" dirty="0" smtClean="0"/>
              <a:t>    }</a:t>
            </a:r>
          </a:p>
          <a:p>
            <a:r>
              <a:rPr lang="en-US" altLang="zh-CN" b="1" dirty="0" smtClean="0"/>
              <a:t>    virtual ~Stack() {</a:t>
            </a:r>
          </a:p>
          <a:p>
            <a:r>
              <a:rPr lang="en-US" altLang="zh-CN" b="1" dirty="0" smtClean="0"/>
              <a:t>        if (</a:t>
            </a:r>
            <a:r>
              <a:rPr lang="en-US" altLang="zh-CN" b="1" dirty="0" err="1" smtClean="0"/>
              <a:t>m_data</a:t>
            </a:r>
            <a:r>
              <a:rPr lang="en-US" altLang="zh-CN" b="1" dirty="0" smtClean="0"/>
              <a:t>) delete[] </a:t>
            </a:r>
            <a:r>
              <a:rPr lang="en-US" altLang="zh-CN" b="1" dirty="0" err="1" smtClean="0"/>
              <a:t>m_data</a:t>
            </a:r>
            <a:r>
              <a:rPr lang="en-US" altLang="zh-CN" b="1" dirty="0" smtClean="0"/>
              <a:t>;</a:t>
            </a:r>
          </a:p>
          <a:p>
            <a:r>
              <a:rPr lang="en-US" altLang="zh-CN" b="1" dirty="0" smtClean="0"/>
              <a:t>    }</a:t>
            </a:r>
          </a:p>
          <a:p>
            <a:r>
              <a:rPr lang="en-US" altLang="zh-CN" b="1" dirty="0" smtClean="0"/>
              <a:t>    </a:t>
            </a:r>
            <a:r>
              <a:rPr lang="en-US" altLang="zh-CN" b="1" dirty="0" err="1" smtClean="0"/>
              <a:t>bool</a:t>
            </a:r>
            <a:r>
              <a:rPr lang="en-US" altLang="zh-CN" b="1" dirty="0" smtClean="0"/>
              <a:t> full() { </a:t>
            </a:r>
          </a:p>
          <a:p>
            <a:r>
              <a:rPr lang="en-US" altLang="zh-CN" b="1" dirty="0" smtClean="0"/>
              <a:t>	return </a:t>
            </a:r>
            <a:r>
              <a:rPr lang="en-US" altLang="zh-CN" b="1" dirty="0" err="1" smtClean="0"/>
              <a:t>m_size</a:t>
            </a:r>
            <a:r>
              <a:rPr lang="en-US" altLang="zh-CN" b="1" dirty="0" smtClean="0"/>
              <a:t> &lt;= 0 || (m_top+1) == </a:t>
            </a:r>
            <a:r>
              <a:rPr lang="en-US" altLang="zh-CN" b="1" dirty="0" err="1" smtClean="0"/>
              <a:t>m_size</a:t>
            </a:r>
            <a:r>
              <a:rPr lang="en-US" altLang="zh-CN" b="1" dirty="0" smtClean="0"/>
              <a:t>; </a:t>
            </a:r>
          </a:p>
          <a:p>
            <a:r>
              <a:rPr lang="en-US" altLang="zh-CN" b="1" dirty="0" smtClean="0"/>
              <a:t>    }</a:t>
            </a:r>
          </a:p>
          <a:p>
            <a:r>
              <a:rPr lang="en-US" altLang="zh-CN" b="1" dirty="0" smtClean="0"/>
              <a:t>    </a:t>
            </a:r>
            <a:r>
              <a:rPr lang="en-US" altLang="zh-CN" b="1" dirty="0" err="1" smtClean="0"/>
              <a:t>bool</a:t>
            </a:r>
            <a:r>
              <a:rPr lang="en-US" altLang="zh-CN" b="1" dirty="0" smtClean="0"/>
              <a:t> empty() {</a:t>
            </a:r>
          </a:p>
          <a:p>
            <a:r>
              <a:rPr lang="en-US" altLang="zh-CN" b="1" dirty="0" smtClean="0"/>
              <a:t>	return </a:t>
            </a:r>
            <a:r>
              <a:rPr lang="en-US" altLang="zh-CN" b="1" dirty="0" err="1" smtClean="0"/>
              <a:t>m_top</a:t>
            </a:r>
            <a:r>
              <a:rPr lang="en-US" altLang="zh-CN" b="1" dirty="0" smtClean="0"/>
              <a:t> &lt; 0; </a:t>
            </a:r>
          </a:p>
          <a:p>
            <a:r>
              <a:rPr lang="en-US" altLang="zh-CN" b="1"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Stack</a:t>
            </a:r>
            <a:r>
              <a:rPr lang="zh-CN" altLang="en-US" dirty="0" smtClean="0"/>
              <a:t>的模板实现</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22</a:t>
            </a:fld>
            <a:endParaRPr lang="zh-CN" altLang="en-US"/>
          </a:p>
        </p:txBody>
      </p:sp>
      <p:sp>
        <p:nvSpPr>
          <p:cNvPr id="5" name="TextBox 4"/>
          <p:cNvSpPr txBox="1"/>
          <p:nvPr/>
        </p:nvSpPr>
        <p:spPr>
          <a:xfrm>
            <a:off x="1331640" y="1124744"/>
            <a:ext cx="6768752"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    void </a:t>
            </a:r>
            <a:r>
              <a:rPr lang="en-US" altLang="zh-CN" b="1" dirty="0" smtClean="0">
                <a:solidFill>
                  <a:srgbClr val="C00000"/>
                </a:solidFill>
              </a:rPr>
              <a:t>push(T </a:t>
            </a:r>
            <a:r>
              <a:rPr lang="en-US" altLang="zh-CN" b="1" dirty="0" err="1" smtClean="0">
                <a:solidFill>
                  <a:srgbClr val="C00000"/>
                </a:solidFill>
              </a:rPr>
              <a:t>i</a:t>
            </a:r>
            <a:r>
              <a:rPr lang="en-US" altLang="zh-CN" b="1" dirty="0" smtClean="0">
                <a:solidFill>
                  <a:srgbClr val="C00000"/>
                </a:solidFill>
              </a:rPr>
              <a:t>)</a:t>
            </a:r>
            <a:r>
              <a:rPr lang="en-US" altLang="zh-CN" b="1" dirty="0" smtClean="0"/>
              <a:t> {</a:t>
            </a:r>
          </a:p>
          <a:p>
            <a:r>
              <a:rPr lang="en-US" altLang="zh-CN" b="1" dirty="0" smtClean="0"/>
              <a:t>        if (m_top+1 &lt; </a:t>
            </a:r>
            <a:r>
              <a:rPr lang="en-US" altLang="zh-CN" b="1" dirty="0" err="1" smtClean="0"/>
              <a:t>m_size</a:t>
            </a:r>
            <a:r>
              <a:rPr lang="en-US" altLang="zh-CN" b="1" dirty="0" smtClean="0"/>
              <a:t>) </a:t>
            </a:r>
            <a:r>
              <a:rPr lang="en-US" altLang="zh-CN" b="1" dirty="0" err="1" smtClean="0"/>
              <a:t>m_data</a:t>
            </a:r>
            <a:r>
              <a:rPr lang="en-US" altLang="zh-CN" b="1" dirty="0" smtClean="0"/>
              <a:t>[++ </a:t>
            </a:r>
            <a:r>
              <a:rPr lang="en-US" altLang="zh-CN" b="1" dirty="0" err="1" smtClean="0"/>
              <a:t>m_top</a:t>
            </a:r>
            <a:r>
              <a:rPr lang="en-US" altLang="zh-CN" b="1" dirty="0" smtClean="0"/>
              <a:t>] = </a:t>
            </a:r>
            <a:r>
              <a:rPr lang="en-US" altLang="zh-CN" b="1" dirty="0" err="1" smtClean="0"/>
              <a:t>i</a:t>
            </a:r>
            <a:r>
              <a:rPr lang="en-US" altLang="zh-CN" b="1" dirty="0" smtClean="0"/>
              <a:t>;</a:t>
            </a:r>
          </a:p>
          <a:p>
            <a:r>
              <a:rPr lang="en-US" altLang="zh-CN" b="1" dirty="0" smtClean="0"/>
              <a:t>    }</a:t>
            </a:r>
          </a:p>
          <a:p>
            <a:r>
              <a:rPr lang="en-US" altLang="zh-CN" b="1" dirty="0" smtClean="0"/>
              <a:t>    void pop() {</a:t>
            </a:r>
          </a:p>
          <a:p>
            <a:r>
              <a:rPr lang="en-US" altLang="zh-CN" b="1" dirty="0" smtClean="0"/>
              <a:t>        if (!empty()) --</a:t>
            </a:r>
            <a:r>
              <a:rPr lang="en-US" altLang="zh-CN" b="1" dirty="0" err="1" smtClean="0"/>
              <a:t>m_top</a:t>
            </a:r>
            <a:r>
              <a:rPr lang="en-US" altLang="zh-CN" b="1" dirty="0" smtClean="0"/>
              <a:t>;</a:t>
            </a:r>
          </a:p>
          <a:p>
            <a:r>
              <a:rPr lang="en-US" altLang="zh-CN" b="1" dirty="0" smtClean="0"/>
              <a:t>    }</a:t>
            </a:r>
          </a:p>
          <a:p>
            <a:r>
              <a:rPr lang="en-US" altLang="zh-CN" b="1" dirty="0" smtClean="0"/>
              <a:t>    </a:t>
            </a:r>
            <a:r>
              <a:rPr lang="en-US" altLang="zh-CN" b="1" dirty="0" err="1" smtClean="0"/>
              <a:t>int</a:t>
            </a:r>
            <a:r>
              <a:rPr lang="en-US" altLang="zh-CN" b="1" dirty="0" smtClean="0"/>
              <a:t> size() { </a:t>
            </a:r>
          </a:p>
          <a:p>
            <a:r>
              <a:rPr lang="en-US" altLang="zh-CN" b="1" dirty="0" smtClean="0"/>
              <a:t>	    return m_top+1; </a:t>
            </a:r>
          </a:p>
          <a:p>
            <a:r>
              <a:rPr lang="en-US" altLang="zh-CN" b="1" dirty="0" smtClean="0"/>
              <a:t>	}</a:t>
            </a:r>
          </a:p>
          <a:p>
            <a:r>
              <a:rPr lang="en-US" altLang="zh-CN" b="1" dirty="0" smtClean="0"/>
              <a:t>    </a:t>
            </a:r>
            <a:r>
              <a:rPr lang="en-US" altLang="zh-CN" b="1" dirty="0" smtClean="0">
                <a:solidFill>
                  <a:srgbClr val="C00000"/>
                </a:solidFill>
              </a:rPr>
              <a:t>T top() {</a:t>
            </a:r>
          </a:p>
          <a:p>
            <a:r>
              <a:rPr lang="en-US" altLang="zh-CN" b="1" dirty="0" smtClean="0"/>
              <a:t>        return </a:t>
            </a:r>
            <a:r>
              <a:rPr lang="en-US" altLang="zh-CN" b="1" dirty="0" err="1" smtClean="0"/>
              <a:t>m_data</a:t>
            </a:r>
            <a:r>
              <a:rPr lang="en-US" altLang="zh-CN" b="1" dirty="0" smtClean="0"/>
              <a:t>[</a:t>
            </a:r>
            <a:r>
              <a:rPr lang="en-US" altLang="zh-CN" b="1" dirty="0" err="1" smtClean="0"/>
              <a:t>m_top</a:t>
            </a:r>
            <a:r>
              <a:rPr lang="en-US" altLang="zh-CN" b="1" dirty="0" smtClean="0"/>
              <a:t>];</a:t>
            </a:r>
          </a:p>
          <a:p>
            <a:r>
              <a:rPr lang="en-US" altLang="zh-CN" b="1" dirty="0" smtClean="0"/>
              <a:t>    }</a:t>
            </a:r>
          </a:p>
          <a:p>
            <a:r>
              <a:rPr lang="en-US" altLang="zh-CN" b="1" dirty="0" smtClean="0"/>
              <a:t>    </a:t>
            </a:r>
          </a:p>
          <a:p>
            <a:r>
              <a:rPr lang="en-US" altLang="zh-CN" b="1" dirty="0" smtClean="0"/>
              <a:t>private:</a:t>
            </a:r>
          </a:p>
          <a:p>
            <a:r>
              <a:rPr lang="en-US" altLang="zh-CN" b="1" dirty="0" smtClean="0"/>
              <a:t>    </a:t>
            </a:r>
            <a:r>
              <a:rPr lang="en-US" altLang="zh-CN" b="1" dirty="0" smtClean="0">
                <a:solidFill>
                  <a:srgbClr val="C00000"/>
                </a:solidFill>
              </a:rPr>
              <a:t>T *</a:t>
            </a:r>
            <a:r>
              <a:rPr lang="en-US" altLang="zh-CN" b="1" dirty="0" err="1" smtClean="0">
                <a:solidFill>
                  <a:srgbClr val="C00000"/>
                </a:solidFill>
              </a:rPr>
              <a:t>m_data</a:t>
            </a:r>
            <a:r>
              <a:rPr lang="en-US" altLang="zh-CN" b="1" dirty="0" smtClean="0">
                <a:solidFill>
                  <a:srgbClr val="C00000"/>
                </a:solidFill>
              </a:rPr>
              <a:t>; </a:t>
            </a:r>
          </a:p>
          <a:p>
            <a:r>
              <a:rPr lang="en-US" altLang="zh-CN" b="1" dirty="0" smtClean="0"/>
              <a:t>    const </a:t>
            </a:r>
            <a:r>
              <a:rPr lang="en-US" altLang="zh-CN" b="1" dirty="0" err="1" smtClean="0"/>
              <a:t>int</a:t>
            </a:r>
            <a:r>
              <a:rPr lang="en-US" altLang="zh-CN" b="1" dirty="0" smtClean="0"/>
              <a:t> </a:t>
            </a:r>
            <a:r>
              <a:rPr lang="en-US" altLang="zh-CN" b="1" dirty="0" err="1" smtClean="0"/>
              <a:t>m_size</a:t>
            </a:r>
            <a:r>
              <a:rPr lang="en-US" altLang="zh-CN" b="1" dirty="0" smtClean="0"/>
              <a:t>; </a:t>
            </a:r>
          </a:p>
          <a:p>
            <a:r>
              <a:rPr lang="en-US" altLang="zh-CN" b="1" dirty="0" smtClean="0"/>
              <a:t>    </a:t>
            </a:r>
            <a:r>
              <a:rPr lang="en-US" altLang="zh-CN" b="1" dirty="0" err="1" smtClean="0"/>
              <a:t>int</a:t>
            </a:r>
            <a:r>
              <a:rPr lang="en-US" altLang="zh-CN" b="1" dirty="0" smtClean="0"/>
              <a:t> </a:t>
            </a:r>
            <a:r>
              <a:rPr lang="en-US" altLang="zh-CN" b="1" dirty="0" err="1" smtClean="0"/>
              <a:t>m_top</a:t>
            </a:r>
            <a:r>
              <a:rPr lang="en-US" altLang="zh-CN" b="1" dirty="0" smtClean="0"/>
              <a:t>;</a:t>
            </a:r>
          </a:p>
          <a:p>
            <a:r>
              <a:rPr lang="en-US" altLang="zh-CN" b="1" dirty="0" smtClean="0"/>
              <a:t>};</a:t>
            </a:r>
            <a:endParaRPr lang="en-US" altLang="zh-CN"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Stack</a:t>
            </a:r>
            <a:r>
              <a:rPr lang="zh-CN" altLang="en-US" dirty="0" smtClean="0"/>
              <a:t>模板</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23</a:t>
            </a:fld>
            <a:endParaRPr lang="zh-CN" altLang="en-US"/>
          </a:p>
        </p:txBody>
      </p:sp>
      <p:sp>
        <p:nvSpPr>
          <p:cNvPr id="5" name="TextBox 4"/>
          <p:cNvSpPr txBox="1"/>
          <p:nvPr/>
        </p:nvSpPr>
        <p:spPr>
          <a:xfrm>
            <a:off x="467544" y="1124744"/>
            <a:ext cx="4104456" cy="535531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smtClean="0"/>
              <a:t>int</a:t>
            </a:r>
            <a:r>
              <a:rPr lang="en-US" altLang="zh-CN" b="1" dirty="0" smtClean="0"/>
              <a:t> main(</a:t>
            </a:r>
            <a:r>
              <a:rPr lang="en-US" altLang="zh-CN" b="1" dirty="0" err="1" smtClean="0"/>
              <a:t>int</a:t>
            </a:r>
            <a:r>
              <a:rPr lang="en-US" altLang="zh-CN" b="1" dirty="0" smtClean="0"/>
              <a:t> </a:t>
            </a:r>
            <a:r>
              <a:rPr lang="en-US" altLang="zh-CN" b="1" dirty="0" err="1" smtClean="0"/>
              <a:t>argc</a:t>
            </a:r>
            <a:r>
              <a:rPr lang="en-US" altLang="zh-CN" b="1" dirty="0" smtClean="0"/>
              <a:t>, char *</a:t>
            </a:r>
            <a:r>
              <a:rPr lang="en-US" altLang="zh-CN" b="1" dirty="0" err="1" smtClean="0"/>
              <a:t>argv</a:t>
            </a:r>
            <a:r>
              <a:rPr lang="en-US" altLang="zh-CN" b="1" dirty="0" smtClean="0"/>
              <a:t>[])</a:t>
            </a:r>
          </a:p>
          <a:p>
            <a:r>
              <a:rPr lang="en-US" altLang="zh-CN" b="1" dirty="0" smtClean="0"/>
              <a:t>{</a:t>
            </a:r>
          </a:p>
          <a:p>
            <a:r>
              <a:rPr lang="en-US" altLang="zh-CN" b="1" dirty="0" smtClean="0"/>
              <a:t>    </a:t>
            </a:r>
            <a:r>
              <a:rPr lang="en-US" altLang="zh-CN" b="1" dirty="0" smtClean="0">
                <a:solidFill>
                  <a:srgbClr val="C00000"/>
                </a:solidFill>
              </a:rPr>
              <a:t>Stack&lt;</a:t>
            </a:r>
            <a:r>
              <a:rPr lang="en-US" altLang="zh-CN" b="1" dirty="0" err="1" smtClean="0">
                <a:solidFill>
                  <a:srgbClr val="C00000"/>
                </a:solidFill>
              </a:rPr>
              <a:t>int</a:t>
            </a:r>
            <a:r>
              <a:rPr lang="en-US" altLang="zh-CN" b="1" dirty="0" smtClean="0">
                <a:solidFill>
                  <a:srgbClr val="C00000"/>
                </a:solidFill>
              </a:rPr>
              <a:t>&gt; is(10);</a:t>
            </a:r>
          </a:p>
          <a:p>
            <a:r>
              <a:rPr lang="en-US" altLang="zh-CN" b="1" dirty="0" smtClean="0"/>
              <a:t>    </a:t>
            </a:r>
            <a:r>
              <a:rPr lang="en-US" altLang="zh-CN" b="1" dirty="0" err="1" smtClean="0"/>
              <a:t>is.push</a:t>
            </a:r>
            <a:r>
              <a:rPr lang="en-US" altLang="zh-CN" b="1" dirty="0" smtClean="0"/>
              <a:t>(1);</a:t>
            </a:r>
          </a:p>
          <a:p>
            <a:r>
              <a:rPr lang="en-US" altLang="zh-CN" b="1" dirty="0" smtClean="0"/>
              <a:t>    </a:t>
            </a:r>
            <a:r>
              <a:rPr lang="en-US" altLang="zh-CN" b="1" dirty="0" err="1" smtClean="0"/>
              <a:t>is.push</a:t>
            </a:r>
            <a:r>
              <a:rPr lang="en-US" altLang="zh-CN" b="1" dirty="0" smtClean="0"/>
              <a:t>(2);</a:t>
            </a:r>
          </a:p>
          <a:p>
            <a:r>
              <a:rPr lang="en-US" altLang="zh-CN" b="1" dirty="0" smtClean="0"/>
              <a:t>    </a:t>
            </a:r>
            <a:r>
              <a:rPr lang="en-US" altLang="zh-CN" b="1" dirty="0" err="1" smtClean="0"/>
              <a:t>is.push</a:t>
            </a:r>
            <a:r>
              <a:rPr lang="en-US" altLang="zh-CN" b="1" dirty="0" smtClean="0"/>
              <a:t>(3);</a:t>
            </a:r>
          </a:p>
          <a:p>
            <a:r>
              <a:rPr lang="en-US" altLang="zh-CN" b="1" dirty="0" smtClean="0"/>
              <a:t>    </a:t>
            </a:r>
            <a:r>
              <a:rPr lang="en-US" altLang="zh-CN" b="1" dirty="0" err="1" smtClean="0"/>
              <a:t>cout</a:t>
            </a:r>
            <a:r>
              <a:rPr lang="en-US" altLang="zh-CN" b="1" dirty="0" smtClean="0"/>
              <a:t> &lt;&lt; </a:t>
            </a:r>
            <a:r>
              <a:rPr lang="en-US" altLang="zh-CN" b="1" dirty="0" err="1" smtClean="0"/>
              <a:t>is.top</a:t>
            </a:r>
            <a:r>
              <a:rPr lang="en-US" altLang="zh-CN" b="1" dirty="0" smtClean="0"/>
              <a:t>() &lt;&lt; </a:t>
            </a:r>
            <a:r>
              <a:rPr lang="en-US" altLang="zh-CN" b="1" dirty="0" err="1" smtClean="0"/>
              <a:t>endl</a:t>
            </a:r>
            <a:r>
              <a:rPr lang="en-US" altLang="zh-CN" b="1" dirty="0" smtClean="0"/>
              <a:t>;</a:t>
            </a:r>
          </a:p>
          <a:p>
            <a:r>
              <a:rPr lang="en-US" altLang="zh-CN" b="1" dirty="0" smtClean="0"/>
              <a:t>    is.pop();</a:t>
            </a:r>
          </a:p>
          <a:p>
            <a:r>
              <a:rPr lang="en-US" altLang="zh-CN" b="1" dirty="0" smtClean="0"/>
              <a:t>    </a:t>
            </a:r>
            <a:r>
              <a:rPr lang="en-US" altLang="zh-CN" b="1" dirty="0" err="1" smtClean="0"/>
              <a:t>cout</a:t>
            </a:r>
            <a:r>
              <a:rPr lang="en-US" altLang="zh-CN" b="1" dirty="0" smtClean="0"/>
              <a:t> &lt;&lt; </a:t>
            </a:r>
            <a:r>
              <a:rPr lang="en-US" altLang="zh-CN" b="1" dirty="0" err="1" smtClean="0"/>
              <a:t>is.top</a:t>
            </a:r>
            <a:r>
              <a:rPr lang="en-US" altLang="zh-CN" b="1" dirty="0" smtClean="0"/>
              <a:t>() &lt;&lt; </a:t>
            </a:r>
            <a:r>
              <a:rPr lang="en-US" altLang="zh-CN" b="1" dirty="0" err="1" smtClean="0"/>
              <a:t>endl</a:t>
            </a:r>
            <a:r>
              <a:rPr lang="en-US" altLang="zh-CN" b="1" dirty="0" smtClean="0"/>
              <a:t>;</a:t>
            </a:r>
          </a:p>
          <a:p>
            <a:r>
              <a:rPr lang="en-US" altLang="zh-CN" b="1" dirty="0" smtClean="0"/>
              <a:t>    is.pop();</a:t>
            </a:r>
          </a:p>
          <a:p>
            <a:r>
              <a:rPr lang="en-US" altLang="zh-CN" b="1" dirty="0" smtClean="0"/>
              <a:t>    </a:t>
            </a:r>
            <a:r>
              <a:rPr lang="en-US" altLang="zh-CN" b="1" dirty="0" err="1" smtClean="0"/>
              <a:t>cout</a:t>
            </a:r>
            <a:r>
              <a:rPr lang="en-US" altLang="zh-CN" b="1" dirty="0" smtClean="0"/>
              <a:t> &lt;&lt; </a:t>
            </a:r>
            <a:r>
              <a:rPr lang="en-US" altLang="zh-CN" b="1" dirty="0" err="1" smtClean="0"/>
              <a:t>is.top</a:t>
            </a:r>
            <a:r>
              <a:rPr lang="en-US" altLang="zh-CN" b="1" dirty="0" smtClean="0"/>
              <a:t>() &lt;&lt; </a:t>
            </a:r>
            <a:r>
              <a:rPr lang="en-US" altLang="zh-CN" b="1" dirty="0" err="1" smtClean="0"/>
              <a:t>endl</a:t>
            </a:r>
            <a:r>
              <a:rPr lang="en-US" altLang="zh-CN" b="1" dirty="0" smtClean="0"/>
              <a:t>;</a:t>
            </a:r>
          </a:p>
          <a:p>
            <a:r>
              <a:rPr lang="en-US" altLang="zh-CN" b="1" dirty="0" smtClean="0"/>
              <a:t>    is.pop();</a:t>
            </a:r>
          </a:p>
          <a:p>
            <a:r>
              <a:rPr lang="en-US" altLang="zh-CN" b="1" dirty="0" smtClean="0"/>
              <a:t>    </a:t>
            </a:r>
          </a:p>
          <a:p>
            <a:r>
              <a:rPr lang="en-US" altLang="zh-CN" b="1" dirty="0" smtClean="0"/>
              <a:t>    </a:t>
            </a:r>
            <a:r>
              <a:rPr lang="en-US" altLang="zh-CN" b="1" dirty="0" smtClean="0">
                <a:solidFill>
                  <a:srgbClr val="C00000"/>
                </a:solidFill>
              </a:rPr>
              <a:t>Stack&lt;float&gt; </a:t>
            </a:r>
            <a:r>
              <a:rPr lang="en-US" altLang="zh-CN" b="1" dirty="0" err="1" smtClean="0">
                <a:solidFill>
                  <a:srgbClr val="C00000"/>
                </a:solidFill>
              </a:rPr>
              <a:t>fs</a:t>
            </a:r>
            <a:r>
              <a:rPr lang="en-US" altLang="zh-CN" b="1" dirty="0" smtClean="0">
                <a:solidFill>
                  <a:srgbClr val="C00000"/>
                </a:solidFill>
              </a:rPr>
              <a:t>(10);</a:t>
            </a:r>
          </a:p>
          <a:p>
            <a:r>
              <a:rPr lang="en-US" altLang="zh-CN" b="1" dirty="0" smtClean="0"/>
              <a:t>    </a:t>
            </a:r>
            <a:r>
              <a:rPr lang="en-US" altLang="zh-CN" b="1" dirty="0" err="1" smtClean="0"/>
              <a:t>fs.push</a:t>
            </a:r>
            <a:r>
              <a:rPr lang="en-US" altLang="zh-CN" b="1" dirty="0" smtClean="0"/>
              <a:t>(1.1);</a:t>
            </a:r>
          </a:p>
          <a:p>
            <a:r>
              <a:rPr lang="en-US" altLang="zh-CN" b="1" dirty="0" smtClean="0"/>
              <a:t>    </a:t>
            </a:r>
            <a:r>
              <a:rPr lang="en-US" altLang="zh-CN" b="1" dirty="0" err="1" smtClean="0"/>
              <a:t>fs.push</a:t>
            </a:r>
            <a:r>
              <a:rPr lang="en-US" altLang="zh-CN" b="1" dirty="0" smtClean="0"/>
              <a:t>(2.2);</a:t>
            </a:r>
          </a:p>
          <a:p>
            <a:r>
              <a:rPr lang="en-US" altLang="zh-CN" b="1" dirty="0" smtClean="0"/>
              <a:t>    </a:t>
            </a:r>
            <a:r>
              <a:rPr lang="en-US" altLang="zh-CN" b="1" dirty="0" err="1" smtClean="0"/>
              <a:t>fs.push</a:t>
            </a:r>
            <a:r>
              <a:rPr lang="en-US" altLang="zh-CN" b="1" dirty="0" smtClean="0"/>
              <a:t>(3.3);</a:t>
            </a:r>
          </a:p>
          <a:p>
            <a:r>
              <a:rPr lang="en-US" altLang="zh-CN" b="1" dirty="0" smtClean="0"/>
              <a:t>    </a:t>
            </a:r>
            <a:r>
              <a:rPr lang="en-US" altLang="zh-CN" b="1" dirty="0" err="1" smtClean="0"/>
              <a:t>cout</a:t>
            </a:r>
            <a:r>
              <a:rPr lang="en-US" altLang="zh-CN" b="1" dirty="0" smtClean="0"/>
              <a:t> &lt;&lt; </a:t>
            </a:r>
            <a:r>
              <a:rPr lang="en-US" altLang="zh-CN" b="1" dirty="0" err="1" smtClean="0"/>
              <a:t>fs.top</a:t>
            </a:r>
            <a:r>
              <a:rPr lang="en-US" altLang="zh-CN" b="1" dirty="0" smtClean="0"/>
              <a:t>() &lt;&lt; </a:t>
            </a:r>
            <a:r>
              <a:rPr lang="en-US" altLang="zh-CN" b="1" dirty="0" err="1" smtClean="0"/>
              <a:t>endl</a:t>
            </a:r>
            <a:r>
              <a:rPr lang="en-US" altLang="zh-CN" b="1" dirty="0" smtClean="0"/>
              <a:t>;</a:t>
            </a:r>
          </a:p>
          <a:p>
            <a:r>
              <a:rPr lang="en-US" altLang="zh-CN" b="1" dirty="0" smtClean="0"/>
              <a:t>    fs.pop();    </a:t>
            </a:r>
            <a:endParaRPr lang="en-US" altLang="zh-CN" b="1" dirty="0"/>
          </a:p>
        </p:txBody>
      </p:sp>
      <p:sp>
        <p:nvSpPr>
          <p:cNvPr id="6" name="TextBox 5"/>
          <p:cNvSpPr txBox="1"/>
          <p:nvPr/>
        </p:nvSpPr>
        <p:spPr>
          <a:xfrm>
            <a:off x="4716016" y="1124744"/>
            <a:ext cx="4104456" cy="535531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endParaRPr lang="en-US" altLang="zh-CN" b="1" dirty="0" smtClean="0"/>
          </a:p>
          <a:p>
            <a:r>
              <a:rPr lang="en-US" altLang="zh-CN" b="1" dirty="0" smtClean="0"/>
              <a:t>    </a:t>
            </a:r>
            <a:r>
              <a:rPr lang="en-US" altLang="zh-CN" b="1" dirty="0" err="1" smtClean="0"/>
              <a:t>cout</a:t>
            </a:r>
            <a:r>
              <a:rPr lang="en-US" altLang="zh-CN" b="1" dirty="0" smtClean="0"/>
              <a:t> &lt;&lt; </a:t>
            </a:r>
            <a:r>
              <a:rPr lang="en-US" altLang="zh-CN" b="1" dirty="0" err="1" smtClean="0"/>
              <a:t>fs.top</a:t>
            </a:r>
            <a:r>
              <a:rPr lang="en-US" altLang="zh-CN" b="1" dirty="0" smtClean="0"/>
              <a:t>() &lt;&lt; </a:t>
            </a:r>
            <a:r>
              <a:rPr lang="en-US" altLang="zh-CN" b="1" dirty="0" err="1" smtClean="0"/>
              <a:t>endl</a:t>
            </a:r>
            <a:r>
              <a:rPr lang="en-US" altLang="zh-CN" b="1" dirty="0" smtClean="0"/>
              <a:t>;</a:t>
            </a:r>
          </a:p>
          <a:p>
            <a:r>
              <a:rPr lang="en-US" altLang="zh-CN" b="1" dirty="0" smtClean="0"/>
              <a:t>    fs.pop();</a:t>
            </a:r>
          </a:p>
          <a:p>
            <a:r>
              <a:rPr lang="en-US" altLang="zh-CN" b="1" dirty="0" smtClean="0"/>
              <a:t>    </a:t>
            </a:r>
            <a:r>
              <a:rPr lang="en-US" altLang="zh-CN" b="1" dirty="0" err="1" smtClean="0"/>
              <a:t>cout</a:t>
            </a:r>
            <a:r>
              <a:rPr lang="en-US" altLang="zh-CN" b="1" dirty="0" smtClean="0"/>
              <a:t> &lt;&lt; </a:t>
            </a:r>
            <a:r>
              <a:rPr lang="en-US" altLang="zh-CN" b="1" dirty="0" err="1" smtClean="0"/>
              <a:t>fs.top</a:t>
            </a:r>
            <a:r>
              <a:rPr lang="en-US" altLang="zh-CN" b="1" dirty="0" smtClean="0"/>
              <a:t>() &lt;&lt; </a:t>
            </a:r>
            <a:r>
              <a:rPr lang="en-US" altLang="zh-CN" b="1" dirty="0" err="1" smtClean="0"/>
              <a:t>endl</a:t>
            </a:r>
            <a:r>
              <a:rPr lang="en-US" altLang="zh-CN" b="1" dirty="0" smtClean="0"/>
              <a:t>;</a:t>
            </a:r>
          </a:p>
          <a:p>
            <a:r>
              <a:rPr lang="en-US" altLang="zh-CN" b="1" dirty="0" smtClean="0"/>
              <a:t>    fs.pop();</a:t>
            </a:r>
          </a:p>
          <a:p>
            <a:r>
              <a:rPr lang="en-US" altLang="zh-CN" b="1" dirty="0" smtClean="0"/>
              <a:t>    </a:t>
            </a:r>
          </a:p>
          <a:p>
            <a:r>
              <a:rPr lang="en-US" altLang="zh-CN" b="1" dirty="0" smtClean="0"/>
              <a:t>    </a:t>
            </a:r>
            <a:r>
              <a:rPr lang="en-US" altLang="zh-CN" b="1" dirty="0" smtClean="0">
                <a:solidFill>
                  <a:srgbClr val="C00000"/>
                </a:solidFill>
              </a:rPr>
              <a:t>Stack&lt;string&gt; </a:t>
            </a:r>
            <a:r>
              <a:rPr lang="en-US" altLang="zh-CN" b="1" dirty="0" err="1" smtClean="0">
                <a:solidFill>
                  <a:srgbClr val="C00000"/>
                </a:solidFill>
              </a:rPr>
              <a:t>ss</a:t>
            </a:r>
            <a:r>
              <a:rPr lang="en-US" altLang="zh-CN" b="1" dirty="0" smtClean="0">
                <a:solidFill>
                  <a:srgbClr val="C00000"/>
                </a:solidFill>
              </a:rPr>
              <a:t>(10);</a:t>
            </a:r>
          </a:p>
          <a:p>
            <a:r>
              <a:rPr lang="en-US" altLang="zh-CN" b="1" dirty="0" smtClean="0"/>
              <a:t>    </a:t>
            </a:r>
            <a:r>
              <a:rPr lang="en-US" altLang="zh-CN" b="1" dirty="0" err="1" smtClean="0"/>
              <a:t>ss.push</a:t>
            </a:r>
            <a:r>
              <a:rPr lang="en-US" altLang="zh-CN" b="1" dirty="0" smtClean="0"/>
              <a:t>("one");</a:t>
            </a:r>
          </a:p>
          <a:p>
            <a:r>
              <a:rPr lang="en-US" altLang="zh-CN" b="1" dirty="0" smtClean="0"/>
              <a:t>    </a:t>
            </a:r>
            <a:r>
              <a:rPr lang="en-US" altLang="zh-CN" b="1" dirty="0" err="1" smtClean="0"/>
              <a:t>ss.push</a:t>
            </a:r>
            <a:r>
              <a:rPr lang="en-US" altLang="zh-CN" b="1" dirty="0" smtClean="0"/>
              <a:t>("two");</a:t>
            </a:r>
          </a:p>
          <a:p>
            <a:r>
              <a:rPr lang="en-US" altLang="zh-CN" b="1" dirty="0" smtClean="0"/>
              <a:t>    </a:t>
            </a:r>
            <a:r>
              <a:rPr lang="en-US" altLang="zh-CN" b="1" dirty="0" err="1" smtClean="0"/>
              <a:t>ss.push</a:t>
            </a:r>
            <a:r>
              <a:rPr lang="en-US" altLang="zh-CN" b="1" dirty="0" smtClean="0"/>
              <a:t>("three");</a:t>
            </a:r>
          </a:p>
          <a:p>
            <a:r>
              <a:rPr lang="en-US" altLang="zh-CN" b="1" dirty="0" smtClean="0"/>
              <a:t>    </a:t>
            </a:r>
            <a:r>
              <a:rPr lang="en-US" altLang="zh-CN" b="1" dirty="0" err="1" smtClean="0"/>
              <a:t>cout</a:t>
            </a:r>
            <a:r>
              <a:rPr lang="en-US" altLang="zh-CN" b="1" dirty="0" smtClean="0"/>
              <a:t> &lt;&lt; </a:t>
            </a:r>
            <a:r>
              <a:rPr lang="en-US" altLang="zh-CN" b="1" dirty="0" err="1" smtClean="0"/>
              <a:t>ss.top</a:t>
            </a:r>
            <a:r>
              <a:rPr lang="en-US" altLang="zh-CN" b="1" dirty="0" smtClean="0"/>
              <a:t>() &lt;&lt; </a:t>
            </a:r>
            <a:r>
              <a:rPr lang="en-US" altLang="zh-CN" b="1" dirty="0" err="1" smtClean="0"/>
              <a:t>endl</a:t>
            </a:r>
            <a:r>
              <a:rPr lang="en-US" altLang="zh-CN" b="1" dirty="0" smtClean="0"/>
              <a:t>;</a:t>
            </a:r>
          </a:p>
          <a:p>
            <a:r>
              <a:rPr lang="en-US" altLang="zh-CN" b="1" dirty="0" smtClean="0"/>
              <a:t>    ss.pop();</a:t>
            </a:r>
          </a:p>
          <a:p>
            <a:r>
              <a:rPr lang="en-US" altLang="zh-CN" b="1" dirty="0" smtClean="0"/>
              <a:t>    </a:t>
            </a:r>
            <a:r>
              <a:rPr lang="en-US" altLang="zh-CN" b="1" dirty="0" err="1" smtClean="0"/>
              <a:t>cout</a:t>
            </a:r>
            <a:r>
              <a:rPr lang="en-US" altLang="zh-CN" b="1" dirty="0" smtClean="0"/>
              <a:t> &lt;&lt; </a:t>
            </a:r>
            <a:r>
              <a:rPr lang="en-US" altLang="zh-CN" b="1" dirty="0" err="1" smtClean="0"/>
              <a:t>ss.top</a:t>
            </a:r>
            <a:r>
              <a:rPr lang="en-US" altLang="zh-CN" b="1" dirty="0" smtClean="0"/>
              <a:t>() &lt;&lt; </a:t>
            </a:r>
            <a:r>
              <a:rPr lang="en-US" altLang="zh-CN" b="1" dirty="0" err="1" smtClean="0"/>
              <a:t>endl</a:t>
            </a:r>
            <a:r>
              <a:rPr lang="en-US" altLang="zh-CN" b="1" dirty="0" smtClean="0"/>
              <a:t>;</a:t>
            </a:r>
          </a:p>
          <a:p>
            <a:r>
              <a:rPr lang="en-US" altLang="zh-CN" b="1" dirty="0" smtClean="0"/>
              <a:t>    ss.pop();</a:t>
            </a:r>
          </a:p>
          <a:p>
            <a:r>
              <a:rPr lang="en-US" altLang="zh-CN" b="1" dirty="0" smtClean="0"/>
              <a:t>    </a:t>
            </a:r>
            <a:r>
              <a:rPr lang="en-US" altLang="zh-CN" b="1" dirty="0" err="1" smtClean="0"/>
              <a:t>cout</a:t>
            </a:r>
            <a:r>
              <a:rPr lang="en-US" altLang="zh-CN" b="1" dirty="0" smtClean="0"/>
              <a:t> &lt;&lt; </a:t>
            </a:r>
            <a:r>
              <a:rPr lang="en-US" altLang="zh-CN" b="1" dirty="0" err="1" smtClean="0"/>
              <a:t>ss.top</a:t>
            </a:r>
            <a:r>
              <a:rPr lang="en-US" altLang="zh-CN" b="1" dirty="0" smtClean="0"/>
              <a:t>() &lt;&lt; </a:t>
            </a:r>
            <a:r>
              <a:rPr lang="en-US" altLang="zh-CN" b="1" dirty="0" err="1" smtClean="0"/>
              <a:t>endl</a:t>
            </a:r>
            <a:r>
              <a:rPr lang="en-US" altLang="zh-CN" b="1" dirty="0" smtClean="0"/>
              <a:t>;</a:t>
            </a:r>
          </a:p>
          <a:p>
            <a:r>
              <a:rPr lang="en-US" altLang="zh-CN" b="1" dirty="0" smtClean="0"/>
              <a:t>    ss.pop();</a:t>
            </a:r>
          </a:p>
          <a:p>
            <a:r>
              <a:rPr lang="en-US" altLang="zh-CN" b="1" dirty="0" smtClean="0"/>
              <a:t>    </a:t>
            </a:r>
          </a:p>
          <a:p>
            <a:r>
              <a:rPr lang="en-US" altLang="zh-CN" b="1" dirty="0" smtClean="0"/>
              <a:t>    return 0;</a:t>
            </a:r>
          </a:p>
          <a:p>
            <a:r>
              <a:rPr lang="en-US" altLang="zh-CN" b="1" dirty="0" smtClean="0"/>
              <a:t>}</a:t>
            </a:r>
            <a:endParaRPr lang="en-US" altLang="zh-CN" b="1" dirty="0"/>
          </a:p>
        </p:txBody>
      </p:sp>
      <p:pic>
        <p:nvPicPr>
          <p:cNvPr id="3074" name="Picture 2"/>
          <p:cNvPicPr>
            <a:picLocks noChangeAspect="1" noChangeArrowheads="1"/>
          </p:cNvPicPr>
          <p:nvPr/>
        </p:nvPicPr>
        <p:blipFill>
          <a:blip r:embed="rId3" cstate="print"/>
          <a:srcRect/>
          <a:stretch>
            <a:fillRect/>
          </a:stretch>
        </p:blipFill>
        <p:spPr bwMode="auto">
          <a:xfrm>
            <a:off x="5868144" y="260648"/>
            <a:ext cx="3032769" cy="39604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up)">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类模板、类与对象</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24</a:t>
            </a:fld>
            <a:endParaRPr lang="zh-CN" altLang="en-US"/>
          </a:p>
        </p:txBody>
      </p:sp>
      <p:sp>
        <p:nvSpPr>
          <p:cNvPr id="5" name="Text Box 3"/>
          <p:cNvSpPr txBox="1">
            <a:spLocks noChangeArrowheads="1"/>
          </p:cNvSpPr>
          <p:nvPr/>
        </p:nvSpPr>
        <p:spPr bwMode="auto">
          <a:xfrm>
            <a:off x="2423269" y="1228924"/>
            <a:ext cx="2803525" cy="882650"/>
          </a:xfrm>
          <a:prstGeom prst="rect">
            <a:avLst/>
          </a:prstGeom>
          <a:noFill/>
          <a:ln w="28575">
            <a:solidFill>
              <a:srgbClr val="008000"/>
            </a:solidFill>
            <a:miter lim="800000"/>
            <a:headEnd/>
            <a:tailEnd/>
          </a:ln>
        </p:spPr>
        <p:txBody>
          <a:bodyPr wrap="none">
            <a:spAutoFit/>
          </a:bodyPr>
          <a:lstStyle/>
          <a:p>
            <a:pPr>
              <a:spcBef>
                <a:spcPct val="50000"/>
              </a:spcBef>
            </a:pPr>
            <a:r>
              <a:rPr lang="en-US" altLang="zh-CN" sz="2000" b="1">
                <a:solidFill>
                  <a:schemeClr val="tx1"/>
                </a:solidFill>
                <a:latin typeface="Courier New" charset="0"/>
                <a:ea typeface="宋体" charset="-122"/>
              </a:rPr>
              <a:t>template&lt;</a:t>
            </a:r>
            <a:r>
              <a:rPr lang="en-US" altLang="zh-CN" sz="2000" b="1">
                <a:latin typeface="Courier New" charset="0"/>
                <a:ea typeface="宋体" charset="-122"/>
              </a:rPr>
              <a:t>class T</a:t>
            </a:r>
            <a:r>
              <a:rPr lang="en-US" altLang="zh-CN" sz="2000" b="1">
                <a:solidFill>
                  <a:schemeClr val="tx1"/>
                </a:solidFill>
                <a:latin typeface="Courier New" charset="0"/>
                <a:ea typeface="宋体" charset="-122"/>
              </a:rPr>
              <a:t>&gt;</a:t>
            </a:r>
          </a:p>
          <a:p>
            <a:pPr>
              <a:spcBef>
                <a:spcPct val="50000"/>
              </a:spcBef>
            </a:pPr>
            <a:r>
              <a:rPr lang="en-US" altLang="zh-CN" sz="2000" b="1">
                <a:solidFill>
                  <a:schemeClr val="tx1"/>
                </a:solidFill>
                <a:latin typeface="Courier New" charset="0"/>
                <a:ea typeface="宋体" charset="-122"/>
              </a:rPr>
              <a:t>class Array {…}</a:t>
            </a:r>
          </a:p>
        </p:txBody>
      </p:sp>
      <p:sp>
        <p:nvSpPr>
          <p:cNvPr id="6" name="Line 4"/>
          <p:cNvSpPr>
            <a:spLocks noChangeShapeType="1"/>
          </p:cNvSpPr>
          <p:nvPr/>
        </p:nvSpPr>
        <p:spPr bwMode="auto">
          <a:xfrm>
            <a:off x="3837732" y="2165549"/>
            <a:ext cx="0" cy="504825"/>
          </a:xfrm>
          <a:prstGeom prst="line">
            <a:avLst/>
          </a:prstGeom>
          <a:noFill/>
          <a:ln w="28575">
            <a:solidFill>
              <a:srgbClr val="66FF33"/>
            </a:solidFill>
            <a:round/>
            <a:headEnd/>
            <a:tailEnd type="arrow" w="med" len="med"/>
          </a:ln>
        </p:spPr>
        <p:txBody>
          <a:bodyPr wrap="none">
            <a:spAutoFit/>
          </a:bodyPr>
          <a:lstStyle/>
          <a:p>
            <a:endParaRPr lang="zh-CN" altLang="en-US" b="1"/>
          </a:p>
        </p:txBody>
      </p:sp>
      <p:sp>
        <p:nvSpPr>
          <p:cNvPr id="7" name="Text Box 5"/>
          <p:cNvSpPr txBox="1">
            <a:spLocks noChangeArrowheads="1"/>
          </p:cNvSpPr>
          <p:nvPr/>
        </p:nvSpPr>
        <p:spPr bwMode="auto">
          <a:xfrm>
            <a:off x="2816969" y="2741811"/>
            <a:ext cx="2031325" cy="400110"/>
          </a:xfrm>
          <a:prstGeom prst="rect">
            <a:avLst/>
          </a:prstGeom>
          <a:noFill/>
          <a:ln w="28575">
            <a:solidFill>
              <a:srgbClr val="008000"/>
            </a:solidFill>
            <a:miter lim="800000"/>
            <a:headEnd/>
            <a:tailEnd/>
          </a:ln>
        </p:spPr>
        <p:txBody>
          <a:bodyPr wrap="none">
            <a:spAutoFit/>
          </a:bodyPr>
          <a:lstStyle/>
          <a:p>
            <a:pPr>
              <a:spcBef>
                <a:spcPct val="50000"/>
              </a:spcBef>
            </a:pPr>
            <a:r>
              <a:rPr lang="en-US" altLang="zh-CN" sz="2000" b="1">
                <a:solidFill>
                  <a:schemeClr val="tx1"/>
                </a:solidFill>
                <a:latin typeface="Courier New" charset="0"/>
                <a:ea typeface="宋体" charset="-122"/>
              </a:rPr>
              <a:t>Array&lt;</a:t>
            </a:r>
            <a:r>
              <a:rPr lang="en-US" altLang="zh-CN" sz="2000" b="1">
                <a:latin typeface="Courier New" charset="0"/>
                <a:ea typeface="宋体" charset="-122"/>
              </a:rPr>
              <a:t>float</a:t>
            </a:r>
            <a:r>
              <a:rPr lang="en-US" altLang="zh-CN" sz="2000" b="1">
                <a:solidFill>
                  <a:schemeClr val="tx1"/>
                </a:solidFill>
                <a:latin typeface="Courier New" charset="0"/>
                <a:ea typeface="宋体" charset="-122"/>
              </a:rPr>
              <a:t>&gt;</a:t>
            </a:r>
          </a:p>
        </p:txBody>
      </p:sp>
      <p:sp>
        <p:nvSpPr>
          <p:cNvPr id="8" name="Text Box 6"/>
          <p:cNvSpPr txBox="1">
            <a:spLocks noChangeArrowheads="1"/>
          </p:cNvSpPr>
          <p:nvPr/>
        </p:nvSpPr>
        <p:spPr bwMode="auto">
          <a:xfrm>
            <a:off x="5868144" y="1413074"/>
            <a:ext cx="958917" cy="400110"/>
          </a:xfrm>
          <a:prstGeom prst="rect">
            <a:avLst/>
          </a:prstGeom>
          <a:solidFill>
            <a:srgbClr val="0000FF"/>
          </a:solidFill>
          <a:ln w="28575">
            <a:noFill/>
            <a:miter lim="800000"/>
            <a:headEnd/>
            <a:tailEnd/>
          </a:ln>
        </p:spPr>
        <p:txBody>
          <a:bodyPr wrap="none">
            <a:spAutoFit/>
          </a:bodyPr>
          <a:lstStyle/>
          <a:p>
            <a:pPr>
              <a:spcBef>
                <a:spcPct val="50000"/>
              </a:spcBef>
            </a:pPr>
            <a:r>
              <a:rPr lang="zh-CN" altLang="en-US" sz="2000" b="1" dirty="0">
                <a:solidFill>
                  <a:srgbClr val="FFFF00"/>
                </a:solidFill>
                <a:latin typeface="黑体" pitchFamily="2" charset="-122"/>
              </a:rPr>
              <a:t>类模板</a:t>
            </a:r>
          </a:p>
        </p:txBody>
      </p:sp>
      <p:sp>
        <p:nvSpPr>
          <p:cNvPr id="9" name="Text Box 7"/>
          <p:cNvSpPr txBox="1">
            <a:spLocks noChangeArrowheads="1"/>
          </p:cNvSpPr>
          <p:nvPr/>
        </p:nvSpPr>
        <p:spPr bwMode="auto">
          <a:xfrm>
            <a:off x="5868144" y="2852936"/>
            <a:ext cx="2380780" cy="400110"/>
          </a:xfrm>
          <a:prstGeom prst="rect">
            <a:avLst/>
          </a:prstGeom>
          <a:solidFill>
            <a:srgbClr val="0000FF"/>
          </a:solidFill>
          <a:ln w="28575">
            <a:noFill/>
            <a:miter lim="800000"/>
            <a:headEnd/>
            <a:tailEnd/>
          </a:ln>
        </p:spPr>
        <p:txBody>
          <a:bodyPr wrap="none">
            <a:spAutoFit/>
          </a:bodyPr>
          <a:lstStyle/>
          <a:p>
            <a:pPr>
              <a:spcBef>
                <a:spcPct val="50000"/>
              </a:spcBef>
            </a:pPr>
            <a:r>
              <a:rPr lang="zh-CN" altLang="en-US" sz="2000" b="1" dirty="0">
                <a:solidFill>
                  <a:srgbClr val="FFFF00"/>
                </a:solidFill>
                <a:latin typeface="黑体" pitchFamily="2" charset="-122"/>
              </a:rPr>
              <a:t>类模板的实例</a:t>
            </a:r>
            <a:r>
              <a:rPr lang="en-US" altLang="zh-CN" sz="2000" b="1" dirty="0">
                <a:solidFill>
                  <a:srgbClr val="FFFF00"/>
                </a:solidFill>
                <a:latin typeface="黑体" pitchFamily="2" charset="-122"/>
              </a:rPr>
              <a:t>---</a:t>
            </a:r>
            <a:r>
              <a:rPr lang="zh-CN" altLang="en-US" sz="2000" b="1" dirty="0">
                <a:solidFill>
                  <a:srgbClr val="FFFF00"/>
                </a:solidFill>
                <a:latin typeface="黑体" pitchFamily="2" charset="-122"/>
              </a:rPr>
              <a:t>类</a:t>
            </a:r>
          </a:p>
        </p:txBody>
      </p:sp>
      <p:sp>
        <p:nvSpPr>
          <p:cNvPr id="10" name="Text Box 8"/>
          <p:cNvSpPr txBox="1">
            <a:spLocks noChangeArrowheads="1"/>
          </p:cNvSpPr>
          <p:nvPr/>
        </p:nvSpPr>
        <p:spPr bwMode="auto">
          <a:xfrm>
            <a:off x="2580432" y="3859411"/>
            <a:ext cx="2492990" cy="400110"/>
          </a:xfrm>
          <a:prstGeom prst="rect">
            <a:avLst/>
          </a:prstGeom>
          <a:noFill/>
          <a:ln w="28575">
            <a:solidFill>
              <a:srgbClr val="008000"/>
            </a:solidFill>
            <a:miter lim="800000"/>
            <a:headEnd/>
            <a:tailEnd/>
          </a:ln>
        </p:spPr>
        <p:txBody>
          <a:bodyPr wrap="none">
            <a:spAutoFit/>
          </a:bodyPr>
          <a:lstStyle/>
          <a:p>
            <a:pPr>
              <a:spcBef>
                <a:spcPct val="50000"/>
              </a:spcBef>
            </a:pPr>
            <a:r>
              <a:rPr lang="en-US" altLang="zh-CN" sz="2000" b="1">
                <a:solidFill>
                  <a:schemeClr val="tx1"/>
                </a:solidFill>
                <a:latin typeface="Courier New" charset="0"/>
                <a:ea typeface="宋体" charset="-122"/>
              </a:rPr>
              <a:t>Array&lt;</a:t>
            </a:r>
            <a:r>
              <a:rPr lang="en-US" altLang="zh-CN" sz="2000" b="1">
                <a:latin typeface="Courier New" charset="0"/>
                <a:ea typeface="宋体" charset="-122"/>
              </a:rPr>
              <a:t>float</a:t>
            </a:r>
            <a:r>
              <a:rPr lang="en-US" altLang="zh-CN" sz="2000" b="1">
                <a:solidFill>
                  <a:schemeClr val="tx1"/>
                </a:solidFill>
                <a:latin typeface="Courier New" charset="0"/>
                <a:ea typeface="宋体" charset="-122"/>
              </a:rPr>
              <a:t>&gt; fa</a:t>
            </a:r>
          </a:p>
        </p:txBody>
      </p:sp>
      <p:sp>
        <p:nvSpPr>
          <p:cNvPr id="11" name="Line 9"/>
          <p:cNvSpPr>
            <a:spLocks noChangeShapeType="1"/>
          </p:cNvSpPr>
          <p:nvPr/>
        </p:nvSpPr>
        <p:spPr bwMode="auto">
          <a:xfrm>
            <a:off x="3837732" y="3245049"/>
            <a:ext cx="0" cy="504825"/>
          </a:xfrm>
          <a:prstGeom prst="line">
            <a:avLst/>
          </a:prstGeom>
          <a:noFill/>
          <a:ln w="28575">
            <a:solidFill>
              <a:srgbClr val="66FF33"/>
            </a:solidFill>
            <a:round/>
            <a:headEnd/>
            <a:tailEnd type="arrow" w="med" len="med"/>
          </a:ln>
        </p:spPr>
        <p:txBody>
          <a:bodyPr wrap="none">
            <a:spAutoFit/>
          </a:bodyPr>
          <a:lstStyle/>
          <a:p>
            <a:endParaRPr lang="zh-CN" altLang="en-US" b="1"/>
          </a:p>
        </p:txBody>
      </p:sp>
      <p:sp>
        <p:nvSpPr>
          <p:cNvPr id="12" name="Text Box 10"/>
          <p:cNvSpPr txBox="1">
            <a:spLocks noChangeArrowheads="1"/>
          </p:cNvSpPr>
          <p:nvPr/>
        </p:nvSpPr>
        <p:spPr bwMode="auto">
          <a:xfrm>
            <a:off x="5868144" y="3932436"/>
            <a:ext cx="2122697" cy="400110"/>
          </a:xfrm>
          <a:prstGeom prst="rect">
            <a:avLst/>
          </a:prstGeom>
          <a:solidFill>
            <a:srgbClr val="0000FF"/>
          </a:solidFill>
          <a:ln w="28575">
            <a:noFill/>
            <a:miter lim="800000"/>
            <a:headEnd/>
            <a:tailEnd/>
          </a:ln>
        </p:spPr>
        <p:txBody>
          <a:bodyPr wrap="none">
            <a:spAutoFit/>
          </a:bodyPr>
          <a:lstStyle/>
          <a:p>
            <a:pPr>
              <a:spcBef>
                <a:spcPct val="50000"/>
              </a:spcBef>
            </a:pPr>
            <a:r>
              <a:rPr lang="zh-CN" altLang="en-US" sz="2000" b="1" dirty="0">
                <a:solidFill>
                  <a:srgbClr val="FFFF00"/>
                </a:solidFill>
                <a:latin typeface="黑体" pitchFamily="2" charset="-122"/>
              </a:rPr>
              <a:t>类的实例</a:t>
            </a:r>
            <a:r>
              <a:rPr lang="en-US" altLang="zh-CN" sz="2000" b="1" dirty="0">
                <a:solidFill>
                  <a:srgbClr val="FFFF00"/>
                </a:solidFill>
                <a:latin typeface="黑体" pitchFamily="2" charset="-122"/>
              </a:rPr>
              <a:t>---</a:t>
            </a:r>
            <a:r>
              <a:rPr lang="zh-CN" altLang="en-US" sz="2000" b="1" dirty="0">
                <a:solidFill>
                  <a:srgbClr val="FFFF00"/>
                </a:solidFill>
                <a:latin typeface="黑体" pitchFamily="2" charset="-122"/>
              </a:rPr>
              <a:t>对象</a:t>
            </a:r>
          </a:p>
        </p:txBody>
      </p:sp>
      <p:sp>
        <p:nvSpPr>
          <p:cNvPr id="13" name="Text Box 11"/>
          <p:cNvSpPr txBox="1">
            <a:spLocks noChangeArrowheads="1"/>
          </p:cNvSpPr>
          <p:nvPr/>
        </p:nvSpPr>
        <p:spPr bwMode="auto">
          <a:xfrm>
            <a:off x="1573957" y="5067499"/>
            <a:ext cx="5086350" cy="1004887"/>
          </a:xfrm>
          <a:prstGeom prst="rect">
            <a:avLst/>
          </a:prstGeom>
          <a:noFill/>
          <a:ln w="28575">
            <a:noFill/>
            <a:miter lim="800000"/>
            <a:headEnd/>
            <a:tailEnd/>
          </a:ln>
        </p:spPr>
        <p:txBody>
          <a:bodyPr wrap="none">
            <a:spAutoFit/>
          </a:bodyPr>
          <a:lstStyle/>
          <a:p>
            <a:pPr>
              <a:spcBef>
                <a:spcPct val="50000"/>
              </a:spcBef>
            </a:pPr>
            <a:r>
              <a:rPr lang="zh-CN" altLang="en-US">
                <a:latin typeface="Courier New" charset="0"/>
                <a:ea typeface="仿宋_GB2312" pitchFamily="49" charset="-122"/>
              </a:rPr>
              <a:t>为了容易使用，几乎总是在头文件中</a:t>
            </a:r>
          </a:p>
          <a:p>
            <a:pPr>
              <a:spcBef>
                <a:spcPct val="50000"/>
              </a:spcBef>
            </a:pPr>
            <a:r>
              <a:rPr lang="zh-CN" altLang="en-US">
                <a:latin typeface="Courier New" charset="0"/>
                <a:ea typeface="仿宋_GB2312" pitchFamily="49" charset="-122"/>
              </a:rPr>
              <a:t>放置全部模板的声明和定义</a:t>
            </a:r>
          </a:p>
        </p:txBody>
      </p:sp>
      <p:sp>
        <p:nvSpPr>
          <p:cNvPr id="14" name="Line 12"/>
          <p:cNvSpPr>
            <a:spLocks noChangeShapeType="1"/>
          </p:cNvSpPr>
          <p:nvPr/>
        </p:nvSpPr>
        <p:spPr bwMode="auto">
          <a:xfrm>
            <a:off x="1835894" y="1232099"/>
            <a:ext cx="0" cy="3024187"/>
          </a:xfrm>
          <a:prstGeom prst="line">
            <a:avLst/>
          </a:prstGeom>
          <a:noFill/>
          <a:ln w="28575">
            <a:solidFill>
              <a:srgbClr val="CC0000"/>
            </a:solidFill>
            <a:round/>
            <a:headEnd/>
            <a:tailEnd type="arrow" w="med" len="med"/>
          </a:ln>
        </p:spPr>
        <p:txBody>
          <a:bodyPr wrap="none" anchor="ctr">
            <a:spAutoFit/>
          </a:bodyPr>
          <a:lstStyle/>
          <a:p>
            <a:endParaRPr lang="zh-CN" altLang="en-US" b="1"/>
          </a:p>
        </p:txBody>
      </p:sp>
      <p:sp>
        <p:nvSpPr>
          <p:cNvPr id="15" name="Text Box 13"/>
          <p:cNvSpPr txBox="1">
            <a:spLocks noChangeArrowheads="1"/>
          </p:cNvSpPr>
          <p:nvPr/>
        </p:nvSpPr>
        <p:spPr bwMode="auto">
          <a:xfrm>
            <a:off x="1183114" y="1654374"/>
            <a:ext cx="492443" cy="2314575"/>
          </a:xfrm>
          <a:prstGeom prst="rect">
            <a:avLst/>
          </a:prstGeom>
          <a:solidFill>
            <a:srgbClr val="CC0000"/>
          </a:solidFill>
          <a:ln w="28575">
            <a:noFill/>
            <a:miter lim="800000"/>
            <a:headEnd/>
            <a:tailEnd/>
          </a:ln>
        </p:spPr>
        <p:txBody>
          <a:bodyPr vert="eaVert">
            <a:spAutoFit/>
          </a:bodyPr>
          <a:lstStyle/>
          <a:p>
            <a:pPr algn="ctr">
              <a:spcBef>
                <a:spcPct val="50000"/>
              </a:spcBef>
            </a:pPr>
            <a:r>
              <a:rPr lang="zh-CN" altLang="en-US" sz="2000" b="1">
                <a:latin typeface="Courier New" charset="0"/>
              </a:rPr>
              <a:t>不断实例化的过程</a:t>
            </a:r>
          </a:p>
        </p:txBody>
      </p:sp>
      <p:sp>
        <p:nvSpPr>
          <p:cNvPr id="16" name="Line 14"/>
          <p:cNvSpPr>
            <a:spLocks noChangeShapeType="1"/>
          </p:cNvSpPr>
          <p:nvPr/>
        </p:nvSpPr>
        <p:spPr bwMode="auto">
          <a:xfrm>
            <a:off x="3839319" y="2168724"/>
            <a:ext cx="1525588" cy="576262"/>
          </a:xfrm>
          <a:prstGeom prst="line">
            <a:avLst/>
          </a:prstGeom>
          <a:noFill/>
          <a:ln w="28575">
            <a:solidFill>
              <a:srgbClr val="66FF33"/>
            </a:solidFill>
            <a:round/>
            <a:headEnd/>
            <a:tailEnd type="arrow" w="med" len="med"/>
          </a:ln>
        </p:spPr>
        <p:txBody>
          <a:bodyPr>
            <a:spAutoFit/>
          </a:bodyPr>
          <a:lstStyle/>
          <a:p>
            <a:endParaRPr lang="zh-CN" altLang="en-US" b="1"/>
          </a:p>
        </p:txBody>
      </p:sp>
      <p:sp>
        <p:nvSpPr>
          <p:cNvPr id="17" name="Line 15"/>
          <p:cNvSpPr>
            <a:spLocks noChangeShapeType="1"/>
          </p:cNvSpPr>
          <p:nvPr/>
        </p:nvSpPr>
        <p:spPr bwMode="auto">
          <a:xfrm>
            <a:off x="3837732" y="3248224"/>
            <a:ext cx="1525587" cy="576262"/>
          </a:xfrm>
          <a:prstGeom prst="line">
            <a:avLst/>
          </a:prstGeom>
          <a:noFill/>
          <a:ln w="28575">
            <a:solidFill>
              <a:srgbClr val="66FF33"/>
            </a:solidFill>
            <a:round/>
            <a:headEnd/>
            <a:tailEnd type="arrow" w="med" len="med"/>
          </a:ln>
        </p:spPr>
        <p:txBody>
          <a:bodyPr>
            <a:spAutoFit/>
          </a:bodyPr>
          <a:lstStyle/>
          <a:p>
            <a:endParaRPr lang="zh-CN" altLang="en-US" b="1"/>
          </a:p>
        </p:txBody>
      </p:sp>
      <p:sp>
        <p:nvSpPr>
          <p:cNvPr id="18" name="Text Box 16"/>
          <p:cNvSpPr txBox="1">
            <a:spLocks noChangeArrowheads="1"/>
          </p:cNvSpPr>
          <p:nvPr/>
        </p:nvSpPr>
        <p:spPr bwMode="auto">
          <a:xfrm>
            <a:off x="5264894" y="2457649"/>
            <a:ext cx="1708150" cy="396875"/>
          </a:xfrm>
          <a:prstGeom prst="rect">
            <a:avLst/>
          </a:prstGeom>
          <a:noFill/>
          <a:ln w="28575">
            <a:noFill/>
            <a:miter lim="800000"/>
            <a:headEnd/>
            <a:tailEnd/>
          </a:ln>
        </p:spPr>
        <p:txBody>
          <a:bodyPr wrap="none">
            <a:spAutoFit/>
          </a:bodyPr>
          <a:lstStyle/>
          <a:p>
            <a:pPr algn="ctr">
              <a:spcBef>
                <a:spcPct val="50000"/>
              </a:spcBef>
            </a:pPr>
            <a:r>
              <a:rPr lang="en-US" altLang="zh-CN" sz="2000" b="1">
                <a:latin typeface="Courier New" charset="0"/>
                <a:ea typeface="宋体" charset="-122"/>
              </a:rPr>
              <a:t>Array&lt;int&gt;</a:t>
            </a:r>
          </a:p>
        </p:txBody>
      </p:sp>
      <p:sp>
        <p:nvSpPr>
          <p:cNvPr id="19" name="Text Box 17"/>
          <p:cNvSpPr txBox="1">
            <a:spLocks noChangeArrowheads="1"/>
          </p:cNvSpPr>
          <p:nvPr/>
        </p:nvSpPr>
        <p:spPr bwMode="auto">
          <a:xfrm>
            <a:off x="5271244" y="3537149"/>
            <a:ext cx="2774950" cy="396875"/>
          </a:xfrm>
          <a:prstGeom prst="rect">
            <a:avLst/>
          </a:prstGeom>
          <a:noFill/>
          <a:ln w="28575">
            <a:noFill/>
            <a:miter lim="800000"/>
            <a:headEnd/>
            <a:tailEnd/>
          </a:ln>
        </p:spPr>
        <p:txBody>
          <a:bodyPr wrap="none">
            <a:spAutoFit/>
          </a:bodyPr>
          <a:lstStyle/>
          <a:p>
            <a:pPr algn="ctr">
              <a:spcBef>
                <a:spcPct val="50000"/>
              </a:spcBef>
            </a:pPr>
            <a:r>
              <a:rPr lang="en-US" altLang="zh-CN" sz="2000" b="1">
                <a:latin typeface="Courier New" charset="0"/>
                <a:ea typeface="宋体" charset="-122"/>
              </a:rPr>
              <a:t>Array&lt;float&gt; var1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模板的非类型参数</a:t>
            </a:r>
            <a:endParaRPr lang="zh-CN" altLang="en-US" dirty="0"/>
          </a:p>
        </p:txBody>
      </p:sp>
      <p:sp>
        <p:nvSpPr>
          <p:cNvPr id="3" name="内容占位符 2"/>
          <p:cNvSpPr>
            <a:spLocks noGrp="1"/>
          </p:cNvSpPr>
          <p:nvPr>
            <p:ph idx="1"/>
          </p:nvPr>
        </p:nvSpPr>
        <p:spPr/>
        <p:txBody>
          <a:bodyPr/>
          <a:lstStyle/>
          <a:p>
            <a:r>
              <a:rPr lang="zh-CN" altLang="en-US" b="1" dirty="0" smtClean="0"/>
              <a:t>模板中还可以使用</a:t>
            </a:r>
            <a:r>
              <a:rPr lang="zh-CN" altLang="en-US" b="1" dirty="0" smtClean="0">
                <a:solidFill>
                  <a:srgbClr val="C00000"/>
                </a:solidFill>
              </a:rPr>
              <a:t>整数</a:t>
            </a:r>
            <a:r>
              <a:rPr lang="zh-CN" altLang="en-US" b="1" dirty="0" smtClean="0"/>
              <a:t>或其它可以自动转换为整数的类型作参数，这些将在模板被实例化时变成一种编译常量。例如</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25</a:t>
            </a:fld>
            <a:endParaRPr lang="zh-CN" altLang="en-US"/>
          </a:p>
        </p:txBody>
      </p:sp>
      <p:sp>
        <p:nvSpPr>
          <p:cNvPr id="5" name="TextBox 4"/>
          <p:cNvSpPr txBox="1"/>
          <p:nvPr/>
        </p:nvSpPr>
        <p:spPr>
          <a:xfrm>
            <a:off x="1331640" y="2708920"/>
            <a:ext cx="7272808"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template &lt;class T</a:t>
            </a:r>
            <a:r>
              <a:rPr lang="en-US" altLang="zh-CN" b="1" dirty="0" smtClean="0">
                <a:solidFill>
                  <a:srgbClr val="C00000"/>
                </a:solidFill>
              </a:rPr>
              <a:t>, </a:t>
            </a:r>
            <a:r>
              <a:rPr lang="en-US" altLang="zh-CN" b="1" dirty="0" err="1" smtClean="0">
                <a:solidFill>
                  <a:srgbClr val="C00000"/>
                </a:solidFill>
              </a:rPr>
              <a:t>int</a:t>
            </a:r>
            <a:r>
              <a:rPr lang="en-US" altLang="zh-CN" b="1" dirty="0" smtClean="0">
                <a:solidFill>
                  <a:srgbClr val="C00000"/>
                </a:solidFill>
              </a:rPr>
              <a:t> max</a:t>
            </a:r>
            <a:r>
              <a:rPr lang="en-US" altLang="zh-CN" b="1" dirty="0" smtClean="0"/>
              <a:t>&gt; </a:t>
            </a:r>
          </a:p>
          <a:p>
            <a:r>
              <a:rPr lang="en-US" altLang="zh-CN" b="1" dirty="0" smtClean="0"/>
              <a:t>class Stack {</a:t>
            </a:r>
          </a:p>
          <a:p>
            <a:r>
              <a:rPr lang="en-US" altLang="zh-CN" b="1" dirty="0" smtClean="0"/>
              <a:t>//……</a:t>
            </a:r>
          </a:p>
          <a:p>
            <a:r>
              <a:rPr lang="en-US" altLang="zh-CN" b="1" dirty="0" smtClean="0"/>
              <a:t>private:</a:t>
            </a:r>
          </a:p>
          <a:p>
            <a:r>
              <a:rPr lang="en-US" altLang="zh-CN" b="1" dirty="0" smtClean="0"/>
              <a:t>    T </a:t>
            </a:r>
            <a:r>
              <a:rPr lang="en-US" altLang="zh-CN" b="1" dirty="0" err="1" smtClean="0">
                <a:solidFill>
                  <a:srgbClr val="C00000"/>
                </a:solidFill>
              </a:rPr>
              <a:t>m_data</a:t>
            </a:r>
            <a:r>
              <a:rPr lang="en-US" altLang="zh-CN" b="1" dirty="0" smtClean="0">
                <a:solidFill>
                  <a:srgbClr val="C00000"/>
                </a:solidFill>
              </a:rPr>
              <a:t>[max]</a:t>
            </a:r>
            <a:r>
              <a:rPr lang="en-US" altLang="zh-CN" b="1" dirty="0" smtClean="0"/>
              <a:t>; </a:t>
            </a:r>
          </a:p>
          <a:p>
            <a:r>
              <a:rPr lang="en-US" altLang="zh-CN" b="1" dirty="0" smtClean="0"/>
              <a:t>    </a:t>
            </a:r>
            <a:r>
              <a:rPr lang="en-US" altLang="zh-CN" b="1" dirty="0" err="1" smtClean="0"/>
              <a:t>int</a:t>
            </a:r>
            <a:r>
              <a:rPr lang="en-US" altLang="zh-CN" b="1" dirty="0" smtClean="0"/>
              <a:t> </a:t>
            </a:r>
            <a:r>
              <a:rPr lang="en-US" altLang="zh-CN" b="1" dirty="0" err="1" smtClean="0"/>
              <a:t>m_top</a:t>
            </a:r>
            <a:r>
              <a:rPr lang="en-US" altLang="zh-CN" b="1" dirty="0" smtClean="0"/>
              <a:t>;</a:t>
            </a:r>
          </a:p>
          <a:p>
            <a:r>
              <a:rPr lang="en-US" altLang="zh-CN" b="1" dirty="0" smtClean="0"/>
              <a:t>};</a:t>
            </a:r>
          </a:p>
          <a:p>
            <a:endParaRPr lang="en-US" altLang="zh-CN" b="1" dirty="0" smtClean="0"/>
          </a:p>
          <a:p>
            <a:r>
              <a:rPr lang="en-US" altLang="zh-CN" b="1" dirty="0" err="1" smtClean="0"/>
              <a:t>int</a:t>
            </a:r>
            <a:r>
              <a:rPr lang="en-US" altLang="zh-CN" b="1" dirty="0" smtClean="0"/>
              <a:t> main(</a:t>
            </a:r>
            <a:r>
              <a:rPr lang="en-US" altLang="zh-CN" b="1" dirty="0" err="1" smtClean="0"/>
              <a:t>int</a:t>
            </a:r>
            <a:r>
              <a:rPr lang="en-US" altLang="zh-CN" b="1" dirty="0" smtClean="0"/>
              <a:t> </a:t>
            </a:r>
            <a:r>
              <a:rPr lang="en-US" altLang="zh-CN" b="1" dirty="0" err="1" smtClean="0"/>
              <a:t>argc</a:t>
            </a:r>
            <a:r>
              <a:rPr lang="en-US" altLang="zh-CN" b="1" dirty="0" smtClean="0"/>
              <a:t>, char *</a:t>
            </a:r>
            <a:r>
              <a:rPr lang="en-US" altLang="zh-CN" b="1" dirty="0" err="1" smtClean="0"/>
              <a:t>argv</a:t>
            </a:r>
            <a:r>
              <a:rPr lang="en-US" altLang="zh-CN" b="1" dirty="0" smtClean="0"/>
              <a:t>[]) {</a:t>
            </a:r>
          </a:p>
          <a:p>
            <a:r>
              <a:rPr lang="en-US" altLang="zh-CN" b="1" dirty="0" smtClean="0"/>
              <a:t>    </a:t>
            </a:r>
            <a:r>
              <a:rPr lang="en-US" altLang="zh-CN" b="1" dirty="0" smtClean="0">
                <a:solidFill>
                  <a:srgbClr val="C00000"/>
                </a:solidFill>
              </a:rPr>
              <a:t>Stack&lt;</a:t>
            </a:r>
            <a:r>
              <a:rPr lang="en-US" altLang="zh-CN" b="1" dirty="0" err="1" smtClean="0">
                <a:solidFill>
                  <a:srgbClr val="C00000"/>
                </a:solidFill>
              </a:rPr>
              <a:t>int</a:t>
            </a:r>
            <a:r>
              <a:rPr lang="en-US" altLang="zh-CN" b="1" dirty="0" smtClean="0">
                <a:solidFill>
                  <a:srgbClr val="C00000"/>
                </a:solidFill>
              </a:rPr>
              <a:t>, 10&gt; </a:t>
            </a:r>
            <a:r>
              <a:rPr lang="en-US" altLang="zh-CN" b="1" dirty="0" smtClean="0"/>
              <a:t>is;</a:t>
            </a:r>
          </a:p>
          <a:p>
            <a:r>
              <a:rPr lang="en-US" altLang="zh-CN" b="1" dirty="0" smtClean="0"/>
              <a:t>    </a:t>
            </a:r>
            <a:r>
              <a:rPr lang="en-US" altLang="zh-CN" b="1" dirty="0" err="1" smtClean="0"/>
              <a:t>is.push</a:t>
            </a:r>
            <a:r>
              <a:rPr lang="en-US" altLang="zh-CN" b="1" dirty="0" smtClean="0"/>
              <a:t>(1);</a:t>
            </a:r>
          </a:p>
          <a:p>
            <a:r>
              <a:rPr lang="en-US" altLang="zh-CN" b="1" dirty="0" smtClean="0"/>
              <a:t>    //……</a:t>
            </a:r>
          </a:p>
          <a:p>
            <a:r>
              <a:rPr lang="en-US" altLang="zh-CN" b="1" dirty="0" smtClean="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参数的缺省值</a:t>
            </a:r>
            <a:endParaRPr lang="zh-CN" altLang="en-US" dirty="0"/>
          </a:p>
        </p:txBody>
      </p:sp>
      <p:sp>
        <p:nvSpPr>
          <p:cNvPr id="3" name="内容占位符 2"/>
          <p:cNvSpPr>
            <a:spLocks noGrp="1"/>
          </p:cNvSpPr>
          <p:nvPr>
            <p:ph idx="1"/>
          </p:nvPr>
        </p:nvSpPr>
        <p:spPr/>
        <p:txBody>
          <a:bodyPr/>
          <a:lstStyle/>
          <a:p>
            <a:r>
              <a:rPr lang="zh-CN" altLang="en-US" b="1" dirty="0" smtClean="0"/>
              <a:t>和函数的参数一样，模板的参数也可以设定缺省值</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26</a:t>
            </a:fld>
            <a:endParaRPr lang="zh-CN" altLang="en-US"/>
          </a:p>
        </p:txBody>
      </p:sp>
      <p:sp>
        <p:nvSpPr>
          <p:cNvPr id="6" name="TextBox 5"/>
          <p:cNvSpPr txBox="1"/>
          <p:nvPr/>
        </p:nvSpPr>
        <p:spPr>
          <a:xfrm>
            <a:off x="1331640" y="2204864"/>
            <a:ext cx="7272808" cy="39703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template &lt;</a:t>
            </a:r>
            <a:r>
              <a:rPr lang="en-US" altLang="zh-CN" b="1" dirty="0" smtClean="0">
                <a:solidFill>
                  <a:srgbClr val="C00000"/>
                </a:solidFill>
              </a:rPr>
              <a:t>class T=</a:t>
            </a:r>
            <a:r>
              <a:rPr lang="en-US" altLang="zh-CN" b="1" dirty="0" err="1" smtClean="0">
                <a:solidFill>
                  <a:srgbClr val="C00000"/>
                </a:solidFill>
              </a:rPr>
              <a:t>int</a:t>
            </a:r>
            <a:r>
              <a:rPr lang="en-US" altLang="zh-CN" b="1" dirty="0" smtClean="0">
                <a:solidFill>
                  <a:srgbClr val="C00000"/>
                </a:solidFill>
              </a:rPr>
              <a:t>, </a:t>
            </a:r>
            <a:r>
              <a:rPr lang="en-US" altLang="zh-CN" b="1" dirty="0" err="1" smtClean="0">
                <a:solidFill>
                  <a:srgbClr val="C00000"/>
                </a:solidFill>
              </a:rPr>
              <a:t>int</a:t>
            </a:r>
            <a:r>
              <a:rPr lang="en-US" altLang="zh-CN" b="1" dirty="0" smtClean="0">
                <a:solidFill>
                  <a:srgbClr val="C00000"/>
                </a:solidFill>
              </a:rPr>
              <a:t> max=10</a:t>
            </a:r>
            <a:r>
              <a:rPr lang="en-US" altLang="zh-CN" b="1" dirty="0" smtClean="0"/>
              <a:t>&gt; </a:t>
            </a:r>
          </a:p>
          <a:p>
            <a:r>
              <a:rPr lang="en-US" altLang="zh-CN" b="1" dirty="0" smtClean="0"/>
              <a:t>class Stack {</a:t>
            </a:r>
          </a:p>
          <a:p>
            <a:r>
              <a:rPr lang="en-US" altLang="zh-CN" b="1" dirty="0" smtClean="0"/>
              <a:t>public:</a:t>
            </a:r>
          </a:p>
          <a:p>
            <a:r>
              <a:rPr lang="en-US" altLang="zh-CN" b="1" dirty="0" smtClean="0"/>
              <a:t>    //……</a:t>
            </a:r>
          </a:p>
          <a:p>
            <a:r>
              <a:rPr lang="en-US" altLang="zh-CN" b="1" dirty="0" smtClean="0"/>
              <a:t>private:</a:t>
            </a:r>
          </a:p>
          <a:p>
            <a:r>
              <a:rPr lang="en-US" altLang="zh-CN" b="1" dirty="0" smtClean="0"/>
              <a:t>    T </a:t>
            </a:r>
            <a:r>
              <a:rPr lang="en-US" altLang="zh-CN" b="1" dirty="0" err="1" smtClean="0">
                <a:solidFill>
                  <a:srgbClr val="C00000"/>
                </a:solidFill>
              </a:rPr>
              <a:t>m_data</a:t>
            </a:r>
            <a:r>
              <a:rPr lang="en-US" altLang="zh-CN" b="1" dirty="0" smtClean="0">
                <a:solidFill>
                  <a:srgbClr val="C00000"/>
                </a:solidFill>
              </a:rPr>
              <a:t>[max]</a:t>
            </a:r>
            <a:r>
              <a:rPr lang="en-US" altLang="zh-CN" b="1" dirty="0" smtClean="0"/>
              <a:t>; </a:t>
            </a:r>
          </a:p>
          <a:p>
            <a:r>
              <a:rPr lang="en-US" altLang="zh-CN" b="1" dirty="0" smtClean="0"/>
              <a:t>    </a:t>
            </a:r>
            <a:r>
              <a:rPr lang="en-US" altLang="zh-CN" b="1" dirty="0" err="1" smtClean="0"/>
              <a:t>int</a:t>
            </a:r>
            <a:r>
              <a:rPr lang="en-US" altLang="zh-CN" b="1" dirty="0" smtClean="0"/>
              <a:t> </a:t>
            </a:r>
            <a:r>
              <a:rPr lang="en-US" altLang="zh-CN" b="1" dirty="0" err="1" smtClean="0"/>
              <a:t>m_top</a:t>
            </a:r>
            <a:r>
              <a:rPr lang="en-US" altLang="zh-CN" b="1" dirty="0" smtClean="0"/>
              <a:t>;</a:t>
            </a:r>
          </a:p>
          <a:p>
            <a:r>
              <a:rPr lang="en-US" altLang="zh-CN" b="1" dirty="0" smtClean="0"/>
              <a:t>};</a:t>
            </a:r>
          </a:p>
          <a:p>
            <a:endParaRPr lang="en-US" altLang="zh-CN" b="1" dirty="0" smtClean="0"/>
          </a:p>
          <a:p>
            <a:r>
              <a:rPr lang="en-US" altLang="zh-CN" b="1" dirty="0" err="1" smtClean="0"/>
              <a:t>int</a:t>
            </a:r>
            <a:r>
              <a:rPr lang="en-US" altLang="zh-CN" b="1" dirty="0" smtClean="0"/>
              <a:t> main(</a:t>
            </a:r>
            <a:r>
              <a:rPr lang="en-US" altLang="zh-CN" b="1" dirty="0" err="1" smtClean="0"/>
              <a:t>int</a:t>
            </a:r>
            <a:r>
              <a:rPr lang="en-US" altLang="zh-CN" b="1" dirty="0" smtClean="0"/>
              <a:t> </a:t>
            </a:r>
            <a:r>
              <a:rPr lang="en-US" altLang="zh-CN" b="1" dirty="0" err="1" smtClean="0"/>
              <a:t>argc</a:t>
            </a:r>
            <a:r>
              <a:rPr lang="en-US" altLang="zh-CN" b="1" dirty="0" smtClean="0"/>
              <a:t>, char *</a:t>
            </a:r>
            <a:r>
              <a:rPr lang="en-US" altLang="zh-CN" b="1" dirty="0" err="1" smtClean="0"/>
              <a:t>argv</a:t>
            </a:r>
            <a:r>
              <a:rPr lang="en-US" altLang="zh-CN" b="1" dirty="0" smtClean="0"/>
              <a:t>[]) {</a:t>
            </a:r>
          </a:p>
          <a:p>
            <a:r>
              <a:rPr lang="en-US" altLang="zh-CN" b="1" dirty="0" smtClean="0"/>
              <a:t>    </a:t>
            </a:r>
            <a:r>
              <a:rPr lang="en-US" altLang="zh-CN" b="1" dirty="0" smtClean="0">
                <a:solidFill>
                  <a:srgbClr val="C00000"/>
                </a:solidFill>
              </a:rPr>
              <a:t>Stack&lt; &gt; </a:t>
            </a:r>
            <a:r>
              <a:rPr lang="en-US" altLang="zh-CN" b="1" dirty="0" smtClean="0"/>
              <a:t>is;</a:t>
            </a:r>
          </a:p>
          <a:p>
            <a:r>
              <a:rPr lang="en-US" altLang="zh-CN" b="1" dirty="0" smtClean="0"/>
              <a:t>    </a:t>
            </a:r>
            <a:r>
              <a:rPr lang="en-US" altLang="zh-CN" b="1" dirty="0" err="1" smtClean="0"/>
              <a:t>is.push</a:t>
            </a:r>
            <a:r>
              <a:rPr lang="en-US" altLang="zh-CN" b="1" dirty="0" smtClean="0"/>
              <a:t>(1);</a:t>
            </a:r>
          </a:p>
          <a:p>
            <a:r>
              <a:rPr lang="en-US" altLang="zh-CN" b="1" dirty="0" smtClean="0"/>
              <a:t>    //……</a:t>
            </a:r>
          </a:p>
          <a:p>
            <a:r>
              <a:rPr lang="en-US" altLang="zh-CN" b="1" dirty="0" smtClean="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模板类的继承</a:t>
            </a:r>
            <a:endParaRPr lang="zh-CN" altLang="en-US" dirty="0"/>
          </a:p>
        </p:txBody>
      </p:sp>
      <p:sp>
        <p:nvSpPr>
          <p:cNvPr id="3" name="内容占位符 2"/>
          <p:cNvSpPr>
            <a:spLocks noGrp="1"/>
          </p:cNvSpPr>
          <p:nvPr>
            <p:ph idx="1"/>
          </p:nvPr>
        </p:nvSpPr>
        <p:spPr/>
        <p:txBody>
          <a:bodyPr/>
          <a:lstStyle/>
          <a:p>
            <a:r>
              <a:rPr lang="zh-CN" altLang="en-US" b="1" dirty="0" smtClean="0"/>
              <a:t>模板类也可以被继承</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27</a:t>
            </a:fld>
            <a:endParaRPr lang="zh-CN" altLang="en-US"/>
          </a:p>
        </p:txBody>
      </p:sp>
      <p:sp>
        <p:nvSpPr>
          <p:cNvPr id="5" name="TextBox 4"/>
          <p:cNvSpPr txBox="1"/>
          <p:nvPr/>
        </p:nvSpPr>
        <p:spPr>
          <a:xfrm>
            <a:off x="1331640" y="1772816"/>
            <a:ext cx="7272808"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template &lt;class T&gt; </a:t>
            </a:r>
          </a:p>
          <a:p>
            <a:r>
              <a:rPr lang="en-US" altLang="zh-CN" b="1" dirty="0" smtClean="0"/>
              <a:t>class List {</a:t>
            </a:r>
          </a:p>
          <a:p>
            <a:r>
              <a:rPr lang="en-US" altLang="zh-CN" b="1" dirty="0" smtClean="0"/>
              <a:t>public:</a:t>
            </a:r>
          </a:p>
          <a:p>
            <a:r>
              <a:rPr lang="en-US" altLang="zh-CN" b="1" dirty="0" smtClean="0"/>
              <a:t>    List( ); </a:t>
            </a:r>
          </a:p>
          <a:p>
            <a:r>
              <a:rPr lang="en-US" altLang="zh-CN" b="1" dirty="0" smtClean="0"/>
              <a:t>    //……</a:t>
            </a:r>
          </a:p>
          <a:p>
            <a:r>
              <a:rPr lang="en-US" altLang="zh-CN" b="1" dirty="0" smtClean="0"/>
              <a:t>};</a:t>
            </a:r>
          </a:p>
          <a:p>
            <a:endParaRPr lang="en-US" altLang="zh-CN" b="1" dirty="0" smtClean="0"/>
          </a:p>
          <a:p>
            <a:r>
              <a:rPr lang="en-US" altLang="zh-CN" b="1" dirty="0" smtClean="0">
                <a:solidFill>
                  <a:srgbClr val="C00000"/>
                </a:solidFill>
              </a:rPr>
              <a:t>template &lt;class T&gt;  </a:t>
            </a:r>
          </a:p>
          <a:p>
            <a:r>
              <a:rPr lang="en-US" altLang="zh-CN" b="1" dirty="0" smtClean="0">
                <a:solidFill>
                  <a:srgbClr val="C00000"/>
                </a:solidFill>
              </a:rPr>
              <a:t>class </a:t>
            </a:r>
            <a:r>
              <a:rPr lang="en-US" altLang="zh-CN" b="1" dirty="0" err="1" smtClean="0">
                <a:solidFill>
                  <a:srgbClr val="C00000"/>
                </a:solidFill>
              </a:rPr>
              <a:t>Sortable_list</a:t>
            </a:r>
            <a:r>
              <a:rPr lang="en-US" altLang="zh-CN" b="1" dirty="0" smtClean="0">
                <a:solidFill>
                  <a:srgbClr val="C00000"/>
                </a:solidFill>
              </a:rPr>
              <a:t> : public List&lt;Record&gt;  {</a:t>
            </a:r>
          </a:p>
          <a:p>
            <a:r>
              <a:rPr lang="en-US" altLang="zh-CN" b="1" dirty="0" smtClean="0"/>
              <a:t>public:  </a:t>
            </a:r>
          </a:p>
          <a:p>
            <a:r>
              <a:rPr lang="en-US" altLang="zh-CN" b="1" dirty="0" smtClean="0"/>
              <a:t>    </a:t>
            </a:r>
            <a:r>
              <a:rPr lang="en-US" altLang="zh-CN" b="1" dirty="0" err="1" smtClean="0"/>
              <a:t>Sortable_list</a:t>
            </a:r>
            <a:r>
              <a:rPr lang="en-US" altLang="zh-CN" b="1" dirty="0" smtClean="0"/>
              <a:t>( );</a:t>
            </a:r>
          </a:p>
          <a:p>
            <a:r>
              <a:rPr lang="en-US" altLang="zh-CN" b="1" dirty="0" smtClean="0"/>
              <a:t>};</a:t>
            </a:r>
          </a:p>
          <a:p>
            <a:endParaRPr lang="en-US" altLang="zh-CN" b="1" dirty="0" smtClean="0"/>
          </a:p>
          <a:p>
            <a:r>
              <a:rPr lang="en-US" altLang="zh-CN" b="1" dirty="0" smtClean="0">
                <a:solidFill>
                  <a:srgbClr val="C00000"/>
                </a:solidFill>
              </a:rPr>
              <a:t>template&lt;class T&gt;  </a:t>
            </a:r>
          </a:p>
          <a:p>
            <a:r>
              <a:rPr lang="en-US" altLang="zh-CN" b="1" dirty="0" err="1" smtClean="0">
                <a:solidFill>
                  <a:srgbClr val="C00000"/>
                </a:solidFill>
              </a:rPr>
              <a:t>Sortable_list</a:t>
            </a:r>
            <a:r>
              <a:rPr lang="en-US" altLang="zh-CN" b="1" dirty="0" smtClean="0">
                <a:solidFill>
                  <a:srgbClr val="C00000"/>
                </a:solidFill>
              </a:rPr>
              <a:t>&lt;T&gt;::</a:t>
            </a:r>
            <a:r>
              <a:rPr lang="en-US" altLang="zh-CN" b="1" dirty="0" err="1" smtClean="0">
                <a:solidFill>
                  <a:srgbClr val="C00000"/>
                </a:solidFill>
              </a:rPr>
              <a:t>Sortable_list</a:t>
            </a:r>
            <a:r>
              <a:rPr lang="en-US" altLang="zh-CN" b="1" dirty="0" smtClean="0">
                <a:solidFill>
                  <a:srgbClr val="C00000"/>
                </a:solidFill>
              </a:rPr>
              <a:t>( ):List&lt;T&gt;( ){}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71FF9D77-12BA-46DB-BBAF-CE7E2DC83E89}" type="slidenum">
              <a:rPr lang="en-US" altLang="zh-CN"/>
              <a:pPr/>
              <a:t>28</a:t>
            </a:fld>
            <a:endParaRPr lang="en-US" altLang="zh-CN"/>
          </a:p>
        </p:txBody>
      </p:sp>
      <p:sp>
        <p:nvSpPr>
          <p:cNvPr id="34819" name="Rectangle 2"/>
          <p:cNvSpPr>
            <a:spLocks noGrp="1" noChangeArrowheads="1"/>
          </p:cNvSpPr>
          <p:nvPr>
            <p:ph type="title"/>
          </p:nvPr>
        </p:nvSpPr>
        <p:spPr>
          <a:xfrm>
            <a:off x="827584" y="116632"/>
            <a:ext cx="7772400" cy="895350"/>
          </a:xfrm>
          <a:noFill/>
          <a:ln>
            <a:noFill/>
          </a:ln>
        </p:spPr>
        <p:txBody>
          <a:bodyPr vert="horz" wrap="square" lIns="91440" tIns="45720" rIns="91440" bIns="45720" numCol="1" anchor="ctr" anchorCtr="0" compatLnSpc="1">
            <a:prstTxWarp prst="textNoShape">
              <a:avLst/>
            </a:prstTxWarp>
          </a:bodyPr>
          <a:lstStyle/>
          <a:p>
            <a:r>
              <a:rPr lang="zh-CN" altLang="en-US" dirty="0" smtClean="0"/>
              <a:t>模板带来的多态性</a:t>
            </a:r>
          </a:p>
        </p:txBody>
      </p:sp>
      <p:sp>
        <p:nvSpPr>
          <p:cNvPr id="34820" name="Text Box 4"/>
          <p:cNvSpPr txBox="1">
            <a:spLocks noChangeArrowheads="1"/>
          </p:cNvSpPr>
          <p:nvPr/>
        </p:nvSpPr>
        <p:spPr bwMode="auto">
          <a:xfrm>
            <a:off x="373063" y="2709863"/>
            <a:ext cx="3480440" cy="1200329"/>
          </a:xfrm>
          <a:prstGeom prst="rect">
            <a:avLst/>
          </a:prstGeom>
          <a:noFill/>
          <a:ln w="9525">
            <a:solidFill>
              <a:schemeClr val="accent1"/>
            </a:solidFill>
            <a:miter lim="800000"/>
            <a:headEnd/>
            <a:tailEnd/>
          </a:ln>
        </p:spPr>
        <p:txBody>
          <a:bodyPr wrap="none">
            <a:spAutoFit/>
          </a:bodyPr>
          <a:lstStyle/>
          <a:p>
            <a:r>
              <a:rPr lang="en-US" altLang="zh-CN" b="1"/>
              <a:t>void Disp_2(double* b, int N) {</a:t>
            </a:r>
          </a:p>
          <a:p>
            <a:r>
              <a:rPr lang="en-US" altLang="zh-CN" b="1"/>
              <a:t>  for (int i=0; i&lt;N; i++)</a:t>
            </a:r>
          </a:p>
          <a:p>
            <a:r>
              <a:rPr lang="en-US" altLang="zh-CN" b="1"/>
              <a:t>    cout &lt;&lt; b[i] &lt;&lt; endl;</a:t>
            </a:r>
          </a:p>
          <a:p>
            <a:r>
              <a:rPr lang="en-US" altLang="zh-CN" b="1"/>
              <a:t>}</a:t>
            </a:r>
          </a:p>
        </p:txBody>
      </p:sp>
      <p:sp>
        <p:nvSpPr>
          <p:cNvPr id="34821" name="Line 5"/>
          <p:cNvSpPr>
            <a:spLocks noChangeShapeType="1"/>
          </p:cNvSpPr>
          <p:nvPr/>
        </p:nvSpPr>
        <p:spPr bwMode="auto">
          <a:xfrm>
            <a:off x="3995738" y="1916113"/>
            <a:ext cx="1296987" cy="647700"/>
          </a:xfrm>
          <a:prstGeom prst="line">
            <a:avLst/>
          </a:prstGeom>
          <a:noFill/>
          <a:ln w="76200">
            <a:solidFill>
              <a:srgbClr val="66FF33"/>
            </a:solidFill>
            <a:round/>
            <a:headEnd/>
            <a:tailEnd type="triangle" w="med" len="med"/>
          </a:ln>
        </p:spPr>
        <p:txBody>
          <a:bodyPr>
            <a:spAutoFit/>
          </a:bodyPr>
          <a:lstStyle/>
          <a:p>
            <a:endParaRPr lang="zh-CN" altLang="en-US" sz="2000" b="1"/>
          </a:p>
        </p:txBody>
      </p:sp>
      <p:sp>
        <p:nvSpPr>
          <p:cNvPr id="34822" name="Text Box 6"/>
          <p:cNvSpPr txBox="1">
            <a:spLocks noChangeArrowheads="1"/>
          </p:cNvSpPr>
          <p:nvPr/>
        </p:nvSpPr>
        <p:spPr bwMode="auto">
          <a:xfrm>
            <a:off x="5292725" y="2420938"/>
            <a:ext cx="3001143" cy="1631216"/>
          </a:xfrm>
          <a:prstGeom prst="rect">
            <a:avLst/>
          </a:prstGeom>
          <a:solidFill>
            <a:schemeClr val="accent6">
              <a:lumMod val="40000"/>
              <a:lumOff val="60000"/>
            </a:schemeClr>
          </a:solidFill>
          <a:ln w="9525">
            <a:noFill/>
            <a:miter lim="800000"/>
            <a:headEnd/>
            <a:tailEnd/>
          </a:ln>
        </p:spPr>
        <p:txBody>
          <a:bodyPr wrap="none">
            <a:spAutoFit/>
          </a:bodyPr>
          <a:lstStyle/>
          <a:p>
            <a:r>
              <a:rPr lang="en-US" altLang="zh-CN" sz="2000" b="1" dirty="0" smtClean="0"/>
              <a:t>template </a:t>
            </a:r>
            <a:r>
              <a:rPr lang="en-US" altLang="zh-CN" sz="2000" b="1" dirty="0"/>
              <a:t>&lt;class T&gt;</a:t>
            </a:r>
          </a:p>
          <a:p>
            <a:r>
              <a:rPr lang="en-US" altLang="zh-CN" sz="2000" b="1" dirty="0"/>
              <a:t>void Disp1(T* a, </a:t>
            </a:r>
            <a:r>
              <a:rPr lang="en-US" altLang="zh-CN" sz="2000" b="1" dirty="0" err="1"/>
              <a:t>int</a:t>
            </a:r>
            <a:r>
              <a:rPr lang="en-US" altLang="zh-CN" sz="2000" b="1" dirty="0"/>
              <a:t> N) {</a:t>
            </a:r>
          </a:p>
          <a:p>
            <a:r>
              <a:rPr lang="en-US" altLang="zh-CN" sz="2000" b="1" dirty="0"/>
              <a:t>  for (</a:t>
            </a:r>
            <a:r>
              <a:rPr lang="en-US" altLang="zh-CN" sz="2000" b="1" dirty="0" err="1"/>
              <a:t>int</a:t>
            </a:r>
            <a:r>
              <a:rPr lang="en-US" altLang="zh-CN" sz="2000" b="1" dirty="0"/>
              <a:t> </a:t>
            </a:r>
            <a:r>
              <a:rPr lang="en-US" altLang="zh-CN" sz="2000" b="1" dirty="0" err="1"/>
              <a:t>i</a:t>
            </a:r>
            <a:r>
              <a:rPr lang="en-US" altLang="zh-CN" sz="2000" b="1" dirty="0"/>
              <a:t>=0; </a:t>
            </a:r>
            <a:r>
              <a:rPr lang="en-US" altLang="zh-CN" sz="2000" b="1" dirty="0" err="1"/>
              <a:t>i</a:t>
            </a:r>
            <a:r>
              <a:rPr lang="en-US" altLang="zh-CN" sz="2000" b="1" dirty="0"/>
              <a:t>&lt;N; </a:t>
            </a:r>
            <a:r>
              <a:rPr lang="en-US" altLang="zh-CN" sz="2000" b="1" dirty="0" err="1"/>
              <a:t>i</a:t>
            </a:r>
            <a:r>
              <a:rPr lang="en-US" altLang="zh-CN" sz="2000" b="1" dirty="0"/>
              <a:t>++)</a:t>
            </a:r>
          </a:p>
          <a:p>
            <a:r>
              <a:rPr lang="en-US" altLang="zh-CN" sz="2000" b="1" dirty="0"/>
              <a:t>    </a:t>
            </a:r>
            <a:r>
              <a:rPr lang="en-US" altLang="zh-CN" sz="2000" b="1" dirty="0" err="1"/>
              <a:t>cout</a:t>
            </a:r>
            <a:r>
              <a:rPr lang="en-US" altLang="zh-CN" sz="2000" b="1" dirty="0"/>
              <a:t> &lt;&lt; a[</a:t>
            </a:r>
            <a:r>
              <a:rPr lang="en-US" altLang="zh-CN" sz="2000" b="1" dirty="0" err="1"/>
              <a:t>i</a:t>
            </a:r>
            <a:r>
              <a:rPr lang="en-US" altLang="zh-CN" sz="2000" b="1" dirty="0"/>
              <a:t>] &lt;&lt; </a:t>
            </a:r>
            <a:r>
              <a:rPr lang="en-US" altLang="zh-CN" sz="2000" b="1" dirty="0" err="1"/>
              <a:t>endl</a:t>
            </a:r>
            <a:r>
              <a:rPr lang="en-US" altLang="zh-CN" sz="2000" b="1" dirty="0"/>
              <a:t>;</a:t>
            </a:r>
          </a:p>
          <a:p>
            <a:r>
              <a:rPr lang="en-US" altLang="zh-CN" sz="2000" b="1" dirty="0"/>
              <a:t>}</a:t>
            </a:r>
          </a:p>
        </p:txBody>
      </p:sp>
      <p:sp>
        <p:nvSpPr>
          <p:cNvPr id="34823" name="Line 7"/>
          <p:cNvSpPr>
            <a:spLocks noChangeShapeType="1"/>
          </p:cNvSpPr>
          <p:nvPr/>
        </p:nvSpPr>
        <p:spPr bwMode="auto">
          <a:xfrm flipV="1">
            <a:off x="4140200" y="3573463"/>
            <a:ext cx="1150938" cy="503237"/>
          </a:xfrm>
          <a:prstGeom prst="line">
            <a:avLst/>
          </a:prstGeom>
          <a:noFill/>
          <a:ln w="76200">
            <a:solidFill>
              <a:srgbClr val="66FF33"/>
            </a:solidFill>
            <a:round/>
            <a:headEnd/>
            <a:tailEnd type="triangle" w="med" len="med"/>
          </a:ln>
        </p:spPr>
        <p:txBody>
          <a:bodyPr>
            <a:spAutoFit/>
          </a:bodyPr>
          <a:lstStyle/>
          <a:p>
            <a:endParaRPr lang="zh-CN" altLang="en-US" sz="2000" b="1"/>
          </a:p>
        </p:txBody>
      </p:sp>
      <p:sp>
        <p:nvSpPr>
          <p:cNvPr id="34824" name="Line 8"/>
          <p:cNvSpPr>
            <a:spLocks noChangeShapeType="1"/>
          </p:cNvSpPr>
          <p:nvPr/>
        </p:nvSpPr>
        <p:spPr bwMode="auto">
          <a:xfrm flipV="1">
            <a:off x="4427538" y="3140075"/>
            <a:ext cx="865187" cy="1588"/>
          </a:xfrm>
          <a:prstGeom prst="line">
            <a:avLst/>
          </a:prstGeom>
          <a:noFill/>
          <a:ln w="76200">
            <a:solidFill>
              <a:srgbClr val="66FF33"/>
            </a:solidFill>
            <a:round/>
            <a:headEnd/>
            <a:tailEnd type="triangle" w="med" len="med"/>
          </a:ln>
        </p:spPr>
        <p:txBody>
          <a:bodyPr>
            <a:spAutoFit/>
          </a:bodyPr>
          <a:lstStyle/>
          <a:p>
            <a:endParaRPr lang="zh-CN" altLang="en-US" sz="2000" b="1"/>
          </a:p>
        </p:txBody>
      </p:sp>
      <p:sp>
        <p:nvSpPr>
          <p:cNvPr id="34825" name="Text Box 9"/>
          <p:cNvSpPr txBox="1">
            <a:spLocks noChangeArrowheads="1"/>
          </p:cNvSpPr>
          <p:nvPr/>
        </p:nvSpPr>
        <p:spPr bwMode="auto">
          <a:xfrm>
            <a:off x="373063" y="1341438"/>
            <a:ext cx="2993127" cy="1200329"/>
          </a:xfrm>
          <a:prstGeom prst="rect">
            <a:avLst/>
          </a:prstGeom>
          <a:noFill/>
          <a:ln w="9525">
            <a:solidFill>
              <a:schemeClr val="accent1"/>
            </a:solidFill>
            <a:miter lim="800000"/>
            <a:headEnd/>
            <a:tailEnd/>
          </a:ln>
        </p:spPr>
        <p:txBody>
          <a:bodyPr wrap="none">
            <a:spAutoFit/>
          </a:bodyPr>
          <a:lstStyle/>
          <a:p>
            <a:r>
              <a:rPr lang="en-US" altLang="zh-CN" b="1"/>
              <a:t>void Disp_1(int* a, int N) {</a:t>
            </a:r>
          </a:p>
          <a:p>
            <a:r>
              <a:rPr lang="en-US" altLang="zh-CN" b="1"/>
              <a:t>  for (int i=0; i&lt;N; i++)</a:t>
            </a:r>
          </a:p>
          <a:p>
            <a:r>
              <a:rPr lang="en-US" altLang="zh-CN" b="1"/>
              <a:t>    cout &lt;&lt; a[i] &lt;&lt; endl;</a:t>
            </a:r>
          </a:p>
          <a:p>
            <a:r>
              <a:rPr lang="en-US" altLang="zh-CN" b="1"/>
              <a:t>}</a:t>
            </a:r>
          </a:p>
        </p:txBody>
      </p:sp>
      <p:sp>
        <p:nvSpPr>
          <p:cNvPr id="34826" name="Text Box 10"/>
          <p:cNvSpPr txBox="1">
            <a:spLocks noChangeArrowheads="1"/>
          </p:cNvSpPr>
          <p:nvPr/>
        </p:nvSpPr>
        <p:spPr bwMode="auto">
          <a:xfrm>
            <a:off x="373063" y="4076700"/>
            <a:ext cx="3198311" cy="1200329"/>
          </a:xfrm>
          <a:prstGeom prst="rect">
            <a:avLst/>
          </a:prstGeom>
          <a:noFill/>
          <a:ln w="9525">
            <a:solidFill>
              <a:schemeClr val="accent1"/>
            </a:solidFill>
            <a:miter lim="800000"/>
            <a:headEnd/>
            <a:tailEnd/>
          </a:ln>
        </p:spPr>
        <p:txBody>
          <a:bodyPr wrap="none">
            <a:spAutoFit/>
          </a:bodyPr>
          <a:lstStyle/>
          <a:p>
            <a:r>
              <a:rPr lang="en-US" altLang="zh-CN" b="1"/>
              <a:t>void Disp_3(char* c, int N) {</a:t>
            </a:r>
          </a:p>
          <a:p>
            <a:r>
              <a:rPr lang="en-US" altLang="zh-CN" b="1"/>
              <a:t>  for (int i=0; i&lt;N; i++)</a:t>
            </a:r>
          </a:p>
          <a:p>
            <a:r>
              <a:rPr lang="en-US" altLang="zh-CN" b="1"/>
              <a:t>    cout &lt;&lt; c[i] &lt;&lt; endl;</a:t>
            </a:r>
          </a:p>
          <a:p>
            <a:r>
              <a:rPr lang="en-US" altLang="zh-CN" b="1"/>
              <a:t>}</a:t>
            </a:r>
          </a:p>
        </p:txBody>
      </p:sp>
      <p:sp>
        <p:nvSpPr>
          <p:cNvPr id="34827" name="Text Box 12"/>
          <p:cNvSpPr txBox="1">
            <a:spLocks noChangeArrowheads="1"/>
          </p:cNvSpPr>
          <p:nvPr/>
        </p:nvSpPr>
        <p:spPr bwMode="auto">
          <a:xfrm>
            <a:off x="4356100" y="4365625"/>
            <a:ext cx="4214813" cy="1323439"/>
          </a:xfrm>
          <a:prstGeom prst="rect">
            <a:avLst/>
          </a:prstGeom>
          <a:noFill/>
          <a:ln w="9525">
            <a:noFill/>
            <a:miter lim="800000"/>
            <a:headEnd/>
            <a:tailEnd/>
          </a:ln>
        </p:spPr>
        <p:txBody>
          <a:bodyPr>
            <a:spAutoFit/>
          </a:bodyPr>
          <a:lstStyle/>
          <a:p>
            <a:r>
              <a:rPr lang="zh-CN" altLang="en-US" sz="2000" b="1" dirty="0">
                <a:latin typeface="Arial Black" charset="0"/>
              </a:rPr>
              <a:t>模板对所有参数类型的代码实现都是相同的，因为大部分代码来自于这个模板。即：</a:t>
            </a:r>
            <a:r>
              <a:rPr lang="zh-CN" altLang="en-US" sz="2000" b="1" dirty="0">
                <a:solidFill>
                  <a:srgbClr val="C00000"/>
                </a:solidFill>
                <a:latin typeface="Arial Black" charset="0"/>
              </a:rPr>
              <a:t>代码只需表述一次，就可以用于许多不同的类型。</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p>
            <a:fld id="{55CB12F1-84BC-4F43-914A-FA04BCF5AD7E}" type="slidenum">
              <a:rPr lang="en-US" altLang="zh-CN"/>
              <a:pPr/>
              <a:t>29</a:t>
            </a:fld>
            <a:endParaRPr lang="en-US" altLang="zh-CN"/>
          </a:p>
        </p:txBody>
      </p:sp>
      <p:sp>
        <p:nvSpPr>
          <p:cNvPr id="35843" name="Rectangle 2"/>
          <p:cNvSpPr>
            <a:spLocks noGrp="1" noChangeArrowheads="1"/>
          </p:cNvSpPr>
          <p:nvPr>
            <p:ph type="title"/>
          </p:nvPr>
        </p:nvSpPr>
        <p:spPr>
          <a:xfrm>
            <a:off x="832048" y="44624"/>
            <a:ext cx="7772400" cy="895350"/>
          </a:xfrm>
          <a:noFill/>
          <a:ln>
            <a:noFill/>
          </a:ln>
        </p:spPr>
        <p:txBody>
          <a:bodyPr vert="horz" wrap="square" lIns="91440" tIns="45720" rIns="91440" bIns="45720" numCol="1" anchor="ctr" anchorCtr="0" compatLnSpc="1">
            <a:prstTxWarp prst="textNoShape">
              <a:avLst/>
            </a:prstTxWarp>
          </a:bodyPr>
          <a:lstStyle/>
          <a:p>
            <a:r>
              <a:rPr lang="zh-CN" altLang="en-US" dirty="0" smtClean="0"/>
              <a:t>虚函数带来的多态性</a:t>
            </a:r>
          </a:p>
        </p:txBody>
      </p:sp>
      <p:sp>
        <p:nvSpPr>
          <p:cNvPr id="35844" name="Text Box 8"/>
          <p:cNvSpPr txBox="1">
            <a:spLocks noChangeArrowheads="1"/>
          </p:cNvSpPr>
          <p:nvPr/>
        </p:nvSpPr>
        <p:spPr bwMode="auto">
          <a:xfrm>
            <a:off x="2627313" y="1844675"/>
            <a:ext cx="1266693" cy="523220"/>
          </a:xfrm>
          <a:prstGeom prst="rect">
            <a:avLst/>
          </a:prstGeom>
          <a:noFill/>
          <a:ln w="38100">
            <a:solidFill>
              <a:srgbClr val="66FF33"/>
            </a:solidFill>
            <a:miter lim="800000"/>
            <a:headEnd/>
            <a:tailEnd/>
          </a:ln>
        </p:spPr>
        <p:txBody>
          <a:bodyPr wrap="none">
            <a:spAutoFit/>
          </a:bodyPr>
          <a:lstStyle/>
          <a:p>
            <a:r>
              <a:rPr lang="zh-CN" altLang="en-US" sz="2800" b="1"/>
              <a:t>抽象类</a:t>
            </a:r>
          </a:p>
        </p:txBody>
      </p:sp>
      <p:sp>
        <p:nvSpPr>
          <p:cNvPr id="35845" name="Text Box 10"/>
          <p:cNvSpPr txBox="1">
            <a:spLocks noChangeArrowheads="1"/>
          </p:cNvSpPr>
          <p:nvPr/>
        </p:nvSpPr>
        <p:spPr bwMode="auto">
          <a:xfrm>
            <a:off x="2843808" y="4077072"/>
            <a:ext cx="4175918" cy="1015663"/>
          </a:xfrm>
          <a:prstGeom prst="rect">
            <a:avLst/>
          </a:prstGeom>
          <a:noFill/>
          <a:ln w="9525">
            <a:noFill/>
            <a:miter lim="800000"/>
            <a:headEnd/>
            <a:tailEnd/>
          </a:ln>
        </p:spPr>
        <p:txBody>
          <a:bodyPr wrap="square">
            <a:spAutoFit/>
          </a:bodyPr>
          <a:lstStyle/>
          <a:p>
            <a:r>
              <a:rPr lang="zh-CN" altLang="en-US" sz="2000" b="1" dirty="0">
                <a:solidFill>
                  <a:srgbClr val="C00000"/>
                </a:solidFill>
                <a:latin typeface="Arial Black" charset="0"/>
              </a:rPr>
              <a:t>代码只需表述一次（在基类类中），就可以用于许多不同的类型（派生类对象）。</a:t>
            </a:r>
          </a:p>
        </p:txBody>
      </p:sp>
      <p:sp>
        <p:nvSpPr>
          <p:cNvPr id="35846" name="Text Box 12"/>
          <p:cNvSpPr txBox="1">
            <a:spLocks noChangeArrowheads="1"/>
          </p:cNvSpPr>
          <p:nvPr/>
        </p:nvSpPr>
        <p:spPr bwMode="auto">
          <a:xfrm>
            <a:off x="1403350" y="3163888"/>
            <a:ext cx="1526380" cy="523220"/>
          </a:xfrm>
          <a:prstGeom prst="rect">
            <a:avLst/>
          </a:prstGeom>
          <a:noFill/>
          <a:ln w="9525">
            <a:solidFill>
              <a:schemeClr val="accent1"/>
            </a:solidFill>
            <a:miter lim="800000"/>
            <a:headEnd/>
            <a:tailEnd/>
          </a:ln>
        </p:spPr>
        <p:txBody>
          <a:bodyPr wrap="none">
            <a:spAutoFit/>
          </a:bodyPr>
          <a:lstStyle/>
          <a:p>
            <a:r>
              <a:rPr lang="zh-CN" altLang="en-US" sz="2800" b="1"/>
              <a:t>派生类</a:t>
            </a:r>
            <a:r>
              <a:rPr lang="en-US" altLang="zh-CN" sz="2800" b="1"/>
              <a:t>A</a:t>
            </a:r>
          </a:p>
        </p:txBody>
      </p:sp>
      <p:sp>
        <p:nvSpPr>
          <p:cNvPr id="35847" name="Text Box 13"/>
          <p:cNvSpPr txBox="1">
            <a:spLocks noChangeArrowheads="1"/>
          </p:cNvSpPr>
          <p:nvPr/>
        </p:nvSpPr>
        <p:spPr bwMode="auto">
          <a:xfrm>
            <a:off x="3851275" y="3163888"/>
            <a:ext cx="1526380" cy="523220"/>
          </a:xfrm>
          <a:prstGeom prst="rect">
            <a:avLst/>
          </a:prstGeom>
          <a:noFill/>
          <a:ln w="9525">
            <a:solidFill>
              <a:schemeClr val="accent1"/>
            </a:solidFill>
            <a:miter lim="800000"/>
            <a:headEnd/>
            <a:tailEnd/>
          </a:ln>
        </p:spPr>
        <p:txBody>
          <a:bodyPr wrap="none">
            <a:spAutoFit/>
          </a:bodyPr>
          <a:lstStyle/>
          <a:p>
            <a:r>
              <a:rPr lang="zh-CN" altLang="en-US" sz="2800" b="1"/>
              <a:t>派生类</a:t>
            </a:r>
            <a:r>
              <a:rPr lang="en-US" altLang="zh-CN" sz="2800" b="1"/>
              <a:t>B</a:t>
            </a:r>
          </a:p>
        </p:txBody>
      </p:sp>
      <p:sp>
        <p:nvSpPr>
          <p:cNvPr id="35848" name="Line 14"/>
          <p:cNvSpPr>
            <a:spLocks noChangeShapeType="1"/>
          </p:cNvSpPr>
          <p:nvPr/>
        </p:nvSpPr>
        <p:spPr bwMode="auto">
          <a:xfrm flipV="1">
            <a:off x="1979613" y="2420938"/>
            <a:ext cx="1223962" cy="720725"/>
          </a:xfrm>
          <a:prstGeom prst="line">
            <a:avLst/>
          </a:prstGeom>
          <a:noFill/>
          <a:ln w="9525">
            <a:solidFill>
              <a:schemeClr val="tx2"/>
            </a:solidFill>
            <a:round/>
            <a:headEnd/>
            <a:tailEnd type="triangle" w="med" len="med"/>
          </a:ln>
        </p:spPr>
        <p:txBody>
          <a:bodyPr wrap="none">
            <a:spAutoFit/>
          </a:bodyPr>
          <a:lstStyle/>
          <a:p>
            <a:endParaRPr lang="zh-CN" altLang="en-US" b="1"/>
          </a:p>
        </p:txBody>
      </p:sp>
      <p:sp>
        <p:nvSpPr>
          <p:cNvPr id="35849" name="Line 15"/>
          <p:cNvSpPr>
            <a:spLocks noChangeShapeType="1"/>
          </p:cNvSpPr>
          <p:nvPr/>
        </p:nvSpPr>
        <p:spPr bwMode="auto">
          <a:xfrm flipH="1" flipV="1">
            <a:off x="3276600" y="2420938"/>
            <a:ext cx="1150938" cy="720725"/>
          </a:xfrm>
          <a:prstGeom prst="line">
            <a:avLst/>
          </a:prstGeom>
          <a:noFill/>
          <a:ln w="9525">
            <a:solidFill>
              <a:schemeClr val="tx2"/>
            </a:solidFill>
            <a:round/>
            <a:headEnd/>
            <a:tailEnd type="triangle" w="med" len="med"/>
          </a:ln>
        </p:spPr>
        <p:txBody>
          <a:bodyPr>
            <a:spAutoFit/>
          </a:bodyPr>
          <a:lstStyle/>
          <a:p>
            <a:endParaRPr lang="zh-CN" altLang="en-US" b="1"/>
          </a:p>
        </p:txBody>
      </p:sp>
      <p:sp>
        <p:nvSpPr>
          <p:cNvPr id="35851" name="Text Box 17"/>
          <p:cNvSpPr txBox="1">
            <a:spLocks noChangeArrowheads="1"/>
          </p:cNvSpPr>
          <p:nvPr/>
        </p:nvSpPr>
        <p:spPr bwMode="auto">
          <a:xfrm>
            <a:off x="6809723" y="1725613"/>
            <a:ext cx="1579278" cy="646331"/>
          </a:xfrm>
          <a:prstGeom prst="rect">
            <a:avLst/>
          </a:prstGeom>
          <a:noFill/>
          <a:ln w="9525">
            <a:solidFill>
              <a:srgbClr val="66FF33"/>
            </a:solidFill>
            <a:miter lim="800000"/>
            <a:headEnd/>
            <a:tailEnd/>
          </a:ln>
        </p:spPr>
        <p:txBody>
          <a:bodyPr wrap="none">
            <a:spAutoFit/>
          </a:bodyPr>
          <a:lstStyle/>
          <a:p>
            <a:pPr algn="ctr"/>
            <a:r>
              <a:rPr lang="zh-CN" altLang="en-US" b="1">
                <a:latin typeface="Arial Black" charset="0"/>
              </a:rPr>
              <a:t>使用抽象类的</a:t>
            </a:r>
          </a:p>
          <a:p>
            <a:pPr algn="ctr"/>
            <a:r>
              <a:rPr lang="zh-CN" altLang="en-US" b="1">
                <a:latin typeface="Arial Black" charset="0"/>
              </a:rPr>
              <a:t>其它代码</a:t>
            </a:r>
          </a:p>
        </p:txBody>
      </p:sp>
      <p:sp>
        <p:nvSpPr>
          <p:cNvPr id="35855" name="Line 28"/>
          <p:cNvSpPr>
            <a:spLocks noChangeShapeType="1"/>
          </p:cNvSpPr>
          <p:nvPr/>
        </p:nvSpPr>
        <p:spPr bwMode="auto">
          <a:xfrm flipH="1" flipV="1">
            <a:off x="4572000" y="2133600"/>
            <a:ext cx="2016125" cy="0"/>
          </a:xfrm>
          <a:prstGeom prst="line">
            <a:avLst/>
          </a:prstGeom>
          <a:noFill/>
          <a:ln w="38100">
            <a:solidFill>
              <a:schemeClr val="hlink"/>
            </a:solidFill>
            <a:round/>
            <a:headEnd/>
            <a:tailEnd type="arrow" w="med" len="med"/>
          </a:ln>
        </p:spPr>
        <p:txBody>
          <a:bodyPr>
            <a:spAutoFit/>
          </a:bodyPr>
          <a:lstStyle/>
          <a:p>
            <a:endParaRPr lang="zh-CN" altLang="en-US" b="1"/>
          </a:p>
        </p:txBody>
      </p:sp>
      <p:sp>
        <p:nvSpPr>
          <p:cNvPr id="35856" name="Text Box 29"/>
          <p:cNvSpPr txBox="1">
            <a:spLocks noChangeArrowheads="1"/>
          </p:cNvSpPr>
          <p:nvPr/>
        </p:nvSpPr>
        <p:spPr bwMode="auto">
          <a:xfrm>
            <a:off x="1331640" y="5373216"/>
            <a:ext cx="5862502" cy="707886"/>
          </a:xfrm>
          <a:prstGeom prst="rect">
            <a:avLst/>
          </a:prstGeom>
          <a:noFill/>
          <a:ln w="9525">
            <a:noFill/>
            <a:miter lim="800000"/>
            <a:headEnd/>
            <a:tailEnd/>
          </a:ln>
        </p:spPr>
        <p:txBody>
          <a:bodyPr wrap="none">
            <a:spAutoFit/>
          </a:bodyPr>
          <a:lstStyle/>
          <a:p>
            <a:r>
              <a:rPr lang="zh-CN" altLang="en-US" sz="2000" b="1" dirty="0">
                <a:latin typeface="Arial Black" charset="0"/>
              </a:rPr>
              <a:t>虚函数提供的多态：运行时多态性</a:t>
            </a:r>
          </a:p>
          <a:p>
            <a:r>
              <a:rPr lang="zh-CN" altLang="en-US" sz="2000" b="1" dirty="0">
                <a:latin typeface="Arial Black" charset="0"/>
              </a:rPr>
              <a:t>　模板提供的多态：编译时多态性，参数式多态性</a:t>
            </a:r>
          </a:p>
        </p:txBody>
      </p:sp>
      <p:grpSp>
        <p:nvGrpSpPr>
          <p:cNvPr id="23" name="Group 22"/>
          <p:cNvGrpSpPr>
            <a:grpSpLocks/>
          </p:cNvGrpSpPr>
          <p:nvPr/>
        </p:nvGrpSpPr>
        <p:grpSpPr bwMode="auto">
          <a:xfrm>
            <a:off x="3923159" y="2052017"/>
            <a:ext cx="504825" cy="144463"/>
            <a:chOff x="2472" y="1162"/>
            <a:chExt cx="318" cy="91"/>
          </a:xfrm>
        </p:grpSpPr>
        <p:sp>
          <p:nvSpPr>
            <p:cNvPr id="24" name="Line 23"/>
            <p:cNvSpPr>
              <a:spLocks noChangeShapeType="1"/>
            </p:cNvSpPr>
            <p:nvPr/>
          </p:nvSpPr>
          <p:spPr bwMode="auto">
            <a:xfrm>
              <a:off x="2472" y="1207"/>
              <a:ext cx="227" cy="0"/>
            </a:xfrm>
            <a:prstGeom prst="line">
              <a:avLst/>
            </a:prstGeom>
            <a:noFill/>
            <a:ln w="9525">
              <a:solidFill>
                <a:srgbClr val="66FF33"/>
              </a:solidFill>
              <a:round/>
              <a:headEnd/>
              <a:tailEnd/>
            </a:ln>
          </p:spPr>
          <p:txBody>
            <a:bodyPr wrap="none">
              <a:spAutoFit/>
            </a:bodyPr>
            <a:lstStyle/>
            <a:p>
              <a:endParaRPr lang="zh-CN" altLang="en-US"/>
            </a:p>
          </p:txBody>
        </p:sp>
        <p:sp>
          <p:nvSpPr>
            <p:cNvPr id="25" name="Oval 24"/>
            <p:cNvSpPr>
              <a:spLocks noChangeArrowheads="1"/>
            </p:cNvSpPr>
            <p:nvPr/>
          </p:nvSpPr>
          <p:spPr bwMode="auto">
            <a:xfrm>
              <a:off x="2699" y="1162"/>
              <a:ext cx="91" cy="91"/>
            </a:xfrm>
            <a:prstGeom prst="ellipse">
              <a:avLst/>
            </a:prstGeom>
            <a:noFill/>
            <a:ln w="28575">
              <a:solidFill>
                <a:srgbClr val="66FF33"/>
              </a:solidFill>
              <a:round/>
              <a:headEnd/>
              <a:tailEnd/>
            </a:ln>
          </p:spPr>
          <p:txBody>
            <a:bodyPr wrap="none" anchor="ctr">
              <a:spAutoFit/>
            </a:bodyPr>
            <a:lstStyle/>
            <a:p>
              <a:endParaRPr lang="zh-CN" altLang="en-US"/>
            </a:p>
          </p:txBody>
        </p:sp>
      </p:grpSp>
      <p:grpSp>
        <p:nvGrpSpPr>
          <p:cNvPr id="26" name="Group 22"/>
          <p:cNvGrpSpPr>
            <a:grpSpLocks/>
          </p:cNvGrpSpPr>
          <p:nvPr/>
        </p:nvGrpSpPr>
        <p:grpSpPr bwMode="auto">
          <a:xfrm>
            <a:off x="3922787" y="2204417"/>
            <a:ext cx="504825" cy="144463"/>
            <a:chOff x="2472" y="1162"/>
            <a:chExt cx="318" cy="91"/>
          </a:xfrm>
        </p:grpSpPr>
        <p:sp>
          <p:nvSpPr>
            <p:cNvPr id="27" name="Line 23"/>
            <p:cNvSpPr>
              <a:spLocks noChangeShapeType="1"/>
            </p:cNvSpPr>
            <p:nvPr/>
          </p:nvSpPr>
          <p:spPr bwMode="auto">
            <a:xfrm>
              <a:off x="2472" y="1207"/>
              <a:ext cx="227" cy="0"/>
            </a:xfrm>
            <a:prstGeom prst="line">
              <a:avLst/>
            </a:prstGeom>
            <a:noFill/>
            <a:ln w="9525">
              <a:solidFill>
                <a:srgbClr val="66FF33"/>
              </a:solidFill>
              <a:round/>
              <a:headEnd/>
              <a:tailEnd/>
            </a:ln>
          </p:spPr>
          <p:txBody>
            <a:bodyPr wrap="none">
              <a:spAutoFit/>
            </a:bodyPr>
            <a:lstStyle/>
            <a:p>
              <a:endParaRPr lang="zh-CN" altLang="en-US"/>
            </a:p>
          </p:txBody>
        </p:sp>
        <p:sp>
          <p:nvSpPr>
            <p:cNvPr id="28" name="Oval 24"/>
            <p:cNvSpPr>
              <a:spLocks noChangeArrowheads="1"/>
            </p:cNvSpPr>
            <p:nvPr/>
          </p:nvSpPr>
          <p:spPr bwMode="auto">
            <a:xfrm>
              <a:off x="2699" y="1162"/>
              <a:ext cx="91" cy="91"/>
            </a:xfrm>
            <a:prstGeom prst="ellipse">
              <a:avLst/>
            </a:prstGeom>
            <a:noFill/>
            <a:ln w="28575">
              <a:solidFill>
                <a:srgbClr val="66FF33"/>
              </a:solidFill>
              <a:round/>
              <a:headEnd/>
              <a:tailEnd/>
            </a:ln>
          </p:spPr>
          <p:txBody>
            <a:bodyPr wrap="none" anchor="ctr">
              <a:spAutoFit/>
            </a:bodyPr>
            <a:lstStyle/>
            <a:p>
              <a:endParaRPr lang="zh-CN" altLang="en-US"/>
            </a:p>
          </p:txBody>
        </p:sp>
      </p:grpSp>
      <p:grpSp>
        <p:nvGrpSpPr>
          <p:cNvPr id="29" name="Group 22"/>
          <p:cNvGrpSpPr>
            <a:grpSpLocks/>
          </p:cNvGrpSpPr>
          <p:nvPr/>
        </p:nvGrpSpPr>
        <p:grpSpPr bwMode="auto">
          <a:xfrm>
            <a:off x="3922018" y="1908274"/>
            <a:ext cx="504825" cy="144463"/>
            <a:chOff x="2472" y="1162"/>
            <a:chExt cx="318" cy="91"/>
          </a:xfrm>
        </p:grpSpPr>
        <p:sp>
          <p:nvSpPr>
            <p:cNvPr id="30" name="Line 23"/>
            <p:cNvSpPr>
              <a:spLocks noChangeShapeType="1"/>
            </p:cNvSpPr>
            <p:nvPr/>
          </p:nvSpPr>
          <p:spPr bwMode="auto">
            <a:xfrm>
              <a:off x="2472" y="1207"/>
              <a:ext cx="227" cy="0"/>
            </a:xfrm>
            <a:prstGeom prst="line">
              <a:avLst/>
            </a:prstGeom>
            <a:noFill/>
            <a:ln w="9525">
              <a:solidFill>
                <a:srgbClr val="66FF33"/>
              </a:solidFill>
              <a:round/>
              <a:headEnd/>
              <a:tailEnd/>
            </a:ln>
          </p:spPr>
          <p:txBody>
            <a:bodyPr wrap="none">
              <a:spAutoFit/>
            </a:bodyPr>
            <a:lstStyle/>
            <a:p>
              <a:endParaRPr lang="zh-CN" altLang="en-US"/>
            </a:p>
          </p:txBody>
        </p:sp>
        <p:sp>
          <p:nvSpPr>
            <p:cNvPr id="31" name="Oval 24"/>
            <p:cNvSpPr>
              <a:spLocks noChangeArrowheads="1"/>
            </p:cNvSpPr>
            <p:nvPr/>
          </p:nvSpPr>
          <p:spPr bwMode="auto">
            <a:xfrm>
              <a:off x="2699" y="1162"/>
              <a:ext cx="91" cy="91"/>
            </a:xfrm>
            <a:prstGeom prst="ellipse">
              <a:avLst/>
            </a:prstGeom>
            <a:noFill/>
            <a:ln w="28575">
              <a:solidFill>
                <a:srgbClr val="66FF33"/>
              </a:solidFill>
              <a:round/>
              <a:headEnd/>
              <a:tailEnd/>
            </a:ln>
          </p:spPr>
          <p:txBody>
            <a:bodyPr wrap="none" anchor="ctr">
              <a:spAutoFit/>
            </a:bodyPr>
            <a:lstStyle/>
            <a:p>
              <a:endParaRPr lang="zh-CN"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迭代器的定义</a:t>
            </a:r>
            <a:endParaRPr lang="zh-CN" altLang="en-US"/>
          </a:p>
        </p:txBody>
      </p:sp>
      <p:sp>
        <p:nvSpPr>
          <p:cNvPr id="3" name="内容占位符 2"/>
          <p:cNvSpPr>
            <a:spLocks noGrp="1"/>
          </p:cNvSpPr>
          <p:nvPr>
            <p:ph idx="1"/>
          </p:nvPr>
        </p:nvSpPr>
        <p:spPr/>
        <p:txBody>
          <a:bodyPr/>
          <a:lstStyle/>
          <a:p>
            <a:r>
              <a:rPr lang="zh-CN" altLang="en-US" b="1" smtClean="0"/>
              <a:t>我们的</a:t>
            </a:r>
            <a:r>
              <a:rPr lang="en-US" altLang="zh-CN" b="1" smtClean="0"/>
              <a:t>Iterator</a:t>
            </a:r>
            <a:r>
              <a:rPr lang="zh-CN" altLang="en-US" b="1" smtClean="0"/>
              <a:t>还必须返回一个具体的类型，实际上</a:t>
            </a:r>
            <a:r>
              <a:rPr lang="en-US" altLang="zh-CN" b="1"/>
              <a:t>……</a:t>
            </a:r>
            <a:endParaRPr lang="zh-CN" altLang="en-US" b="1"/>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a:t>
            </a:fld>
            <a:endParaRPr lang="zh-CN" altLang="en-US"/>
          </a:p>
        </p:txBody>
      </p:sp>
      <p:sp>
        <p:nvSpPr>
          <p:cNvPr id="5" name="TextBox 4"/>
          <p:cNvSpPr txBox="1"/>
          <p:nvPr/>
        </p:nvSpPr>
        <p:spPr>
          <a:xfrm>
            <a:off x="2880320" y="1770871"/>
            <a:ext cx="5616624"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Collection {</a:t>
            </a:r>
          </a:p>
          <a:p>
            <a:r>
              <a:rPr lang="en-US" altLang="zh-CN" b="1" dirty="0" smtClean="0"/>
              <a:t>public:</a:t>
            </a:r>
          </a:p>
          <a:p>
            <a:r>
              <a:rPr lang="en-US" altLang="zh-CN" b="1" dirty="0" smtClean="0"/>
              <a:t>  virtual ~Collection( ) { }</a:t>
            </a:r>
          </a:p>
          <a:p>
            <a:endParaRPr lang="en-US" altLang="zh-CN" b="1" dirty="0" smtClean="0"/>
          </a:p>
          <a:p>
            <a:r>
              <a:rPr lang="en-US" altLang="zh-CN" b="1" dirty="0" smtClean="0">
                <a:solidFill>
                  <a:srgbClr val="C00000"/>
                </a:solidFill>
              </a:rPr>
              <a:t>  virtual </a:t>
            </a:r>
            <a:r>
              <a:rPr lang="en-US" altLang="zh-CN" b="1" dirty="0" err="1" smtClean="0">
                <a:solidFill>
                  <a:srgbClr val="C00000"/>
                </a:solidFill>
              </a:rPr>
              <a:t>Iterator</a:t>
            </a:r>
            <a:r>
              <a:rPr lang="en-US" altLang="zh-CN" b="1" dirty="0" smtClean="0">
                <a:solidFill>
                  <a:srgbClr val="C00000"/>
                </a:solidFill>
              </a:rPr>
              <a:t>* </a:t>
            </a:r>
            <a:r>
              <a:rPr lang="en-US" altLang="zh-CN" b="1" dirty="0" err="1" smtClean="0">
                <a:solidFill>
                  <a:srgbClr val="C00000"/>
                </a:solidFill>
              </a:rPr>
              <a:t>createIterator</a:t>
            </a:r>
            <a:r>
              <a:rPr lang="en-US" altLang="zh-CN" b="1" dirty="0" smtClean="0">
                <a:solidFill>
                  <a:srgbClr val="C00000"/>
                </a:solidFill>
              </a:rPr>
              <a:t>( ) = 0;</a:t>
            </a:r>
          </a:p>
          <a:p>
            <a:r>
              <a:rPr lang="en-US" altLang="zh-CN" b="1" smtClean="0"/>
              <a:t>};</a:t>
            </a:r>
          </a:p>
          <a:p>
            <a:endParaRPr lang="en-US" altLang="zh-CN" b="1"/>
          </a:p>
          <a:p>
            <a:r>
              <a:rPr lang="en-US" altLang="zh-CN" b="1"/>
              <a:t>class Iterator {</a:t>
            </a:r>
          </a:p>
          <a:p>
            <a:r>
              <a:rPr lang="en-US" altLang="zh-CN" b="1"/>
              <a:t>public:</a:t>
            </a:r>
          </a:p>
          <a:p>
            <a:r>
              <a:rPr lang="en-US" altLang="zh-CN" b="1"/>
              <a:t>  virtual ~Iterator ( ) { }</a:t>
            </a:r>
          </a:p>
          <a:p>
            <a:endParaRPr lang="en-US" altLang="zh-CN" b="1"/>
          </a:p>
          <a:p>
            <a:r>
              <a:rPr lang="en-US" altLang="zh-CN" b="1">
                <a:solidFill>
                  <a:srgbClr val="C00000"/>
                </a:solidFill>
              </a:rPr>
              <a:t>  virtual </a:t>
            </a:r>
            <a:r>
              <a:rPr lang="en-US" altLang="zh-CN" b="1" smtClean="0">
                <a:solidFill>
                  <a:srgbClr val="C00000"/>
                </a:solidFill>
              </a:rPr>
              <a:t>Item* </a:t>
            </a:r>
            <a:r>
              <a:rPr lang="en-US" altLang="zh-CN" b="1">
                <a:solidFill>
                  <a:srgbClr val="C00000"/>
                </a:solidFill>
              </a:rPr>
              <a:t>next( ) = 0;</a:t>
            </a:r>
          </a:p>
          <a:p>
            <a:r>
              <a:rPr lang="en-US" altLang="zh-CN" b="1">
                <a:solidFill>
                  <a:srgbClr val="C00000"/>
                </a:solidFill>
              </a:rPr>
              <a:t>  virtual int hasNext( ) = 0;</a:t>
            </a:r>
          </a:p>
          <a:p>
            <a:r>
              <a:rPr lang="en-US" altLang="zh-CN" b="1"/>
              <a:t>};  </a:t>
            </a:r>
          </a:p>
          <a:p>
            <a:endParaRPr lang="en-US" altLang="zh-CN" b="1" dirty="0" smtClean="0"/>
          </a:p>
        </p:txBody>
      </p:sp>
      <p:sp>
        <p:nvSpPr>
          <p:cNvPr id="6" name="右箭头 5"/>
          <p:cNvSpPr/>
          <p:nvPr/>
        </p:nvSpPr>
        <p:spPr>
          <a:xfrm>
            <a:off x="2213992" y="4797150"/>
            <a:ext cx="864096" cy="36004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42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 </a:t>
            </a:r>
            <a:r>
              <a:rPr lang="en-US" altLang="zh-CN" dirty="0" err="1" smtClean="0"/>
              <a:t>vs</a:t>
            </a:r>
            <a:r>
              <a:rPr lang="en-US" altLang="zh-CN" dirty="0" smtClean="0"/>
              <a:t> </a:t>
            </a:r>
            <a:r>
              <a:rPr lang="zh-CN" altLang="en-US" dirty="0" smtClean="0"/>
              <a:t>虚函数</a:t>
            </a:r>
            <a:endParaRPr lang="zh-CN" altLang="en-US" dirty="0"/>
          </a:p>
        </p:txBody>
      </p:sp>
      <p:sp>
        <p:nvSpPr>
          <p:cNvPr id="3" name="内容占位符 2"/>
          <p:cNvSpPr>
            <a:spLocks noGrp="1"/>
          </p:cNvSpPr>
          <p:nvPr>
            <p:ph idx="1"/>
          </p:nvPr>
        </p:nvSpPr>
        <p:spPr/>
        <p:txBody>
          <a:bodyPr/>
          <a:lstStyle/>
          <a:p>
            <a:r>
              <a:rPr lang="zh-CN" altLang="en-US" b="1" dirty="0" smtClean="0"/>
              <a:t>何时用模板提供的多态性呢？</a:t>
            </a:r>
            <a:endParaRPr lang="en-US" altLang="zh-CN" b="1" dirty="0" smtClean="0"/>
          </a:p>
          <a:p>
            <a:pPr lvl="1"/>
            <a:r>
              <a:rPr lang="zh-CN" altLang="en-US" b="1" dirty="0" smtClean="0"/>
              <a:t>无论是模板，还是抽象类，我们所操纵的都是一些共享着一组操作的对象。</a:t>
            </a:r>
          </a:p>
          <a:p>
            <a:pPr lvl="1"/>
            <a:r>
              <a:rPr lang="zh-CN" altLang="en-US" b="1" dirty="0" smtClean="0"/>
              <a:t>如果在这些对象之间，并不需要某种层次性的关系，那么最好是将它们作为模板的参数。</a:t>
            </a:r>
          </a:p>
          <a:p>
            <a:pPr lvl="1"/>
            <a:r>
              <a:rPr lang="zh-CN" altLang="en-US" b="1" dirty="0" smtClean="0"/>
              <a:t>如果在编译时无法确切地知道这些对象的类型，那最好是将它们表示为一个公共抽象类的许多派生类。</a:t>
            </a:r>
          </a:p>
          <a:p>
            <a:pPr lvl="1"/>
            <a:r>
              <a:rPr lang="zh-CN" altLang="en-US" b="1" dirty="0" smtClean="0"/>
              <a:t>如果对运行时的效率的要求特别严格，则应使用模板。（为什么？） </a:t>
            </a:r>
          </a:p>
          <a:p>
            <a:pPr lvl="1"/>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模板与派生</a:t>
            </a:r>
            <a:endParaRPr lang="zh-CN" altLang="en-US" dirty="0"/>
          </a:p>
        </p:txBody>
      </p:sp>
      <p:sp>
        <p:nvSpPr>
          <p:cNvPr id="3" name="内容占位符 2"/>
          <p:cNvSpPr>
            <a:spLocks noGrp="1"/>
          </p:cNvSpPr>
          <p:nvPr>
            <p:ph idx="1"/>
          </p:nvPr>
        </p:nvSpPr>
        <p:spPr/>
        <p:txBody>
          <a:bodyPr/>
          <a:lstStyle/>
          <a:p>
            <a:r>
              <a:rPr lang="zh-CN" altLang="en-US" b="1" dirty="0" smtClean="0"/>
              <a:t>模板类可以从某个基类进行派生，也可以从已存在的模板中继承和加以实例化，从而创建一个新模板</a:t>
            </a:r>
          </a:p>
          <a:p>
            <a:r>
              <a:rPr lang="zh-CN" altLang="en-US" b="1" dirty="0" smtClean="0"/>
              <a:t>由于每次实例化模板时，其中的代码会重新生成，这会引起代码膨胀。</a:t>
            </a:r>
          </a:p>
          <a:p>
            <a:r>
              <a:rPr lang="zh-CN" altLang="en-US" b="1" dirty="0" smtClean="0"/>
              <a:t>如何解决？</a:t>
            </a:r>
          </a:p>
          <a:p>
            <a:pPr lvl="1"/>
            <a:r>
              <a:rPr lang="zh-CN" altLang="en-US" b="1" dirty="0" smtClean="0"/>
              <a:t>如果模板内的一些功能并不依赖定义类型，可以将它们放入基类中，这样就可以避免不必要的代码重新生成。</a:t>
            </a:r>
          </a:p>
          <a:p>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意义</a:t>
            </a:r>
            <a:endParaRPr lang="zh-CN" altLang="en-US" dirty="0"/>
          </a:p>
        </p:txBody>
      </p:sp>
      <p:sp>
        <p:nvSpPr>
          <p:cNvPr id="3" name="内容占位符 2"/>
          <p:cNvSpPr>
            <a:spLocks noGrp="1"/>
          </p:cNvSpPr>
          <p:nvPr>
            <p:ph idx="1"/>
          </p:nvPr>
        </p:nvSpPr>
        <p:spPr/>
        <p:txBody>
          <a:bodyPr/>
          <a:lstStyle/>
          <a:p>
            <a:r>
              <a:rPr lang="zh-CN" altLang="en-US" b="1" dirty="0" smtClean="0"/>
              <a:t>让一个算法</a:t>
            </a:r>
            <a:r>
              <a:rPr lang="en-US" altLang="zh-CN" b="1" dirty="0" smtClean="0"/>
              <a:t>/</a:t>
            </a:r>
            <a:r>
              <a:rPr lang="zh-CN" altLang="en-US" b="1" dirty="0" smtClean="0"/>
              <a:t>结构能够作用于不同的数据类型，</a:t>
            </a:r>
            <a:r>
              <a:rPr lang="zh-CN" altLang="en-US" b="1" dirty="0" smtClean="0"/>
              <a:t>从而</a:t>
            </a:r>
            <a:r>
              <a:rPr lang="zh-CN" altLang="en-US" b="1" dirty="0"/>
              <a:t>：</a:t>
            </a:r>
            <a:endParaRPr lang="en-US" altLang="zh-CN" b="1" dirty="0" smtClean="0"/>
          </a:p>
          <a:p>
            <a:pPr lvl="1"/>
            <a:r>
              <a:rPr lang="zh-CN" altLang="en-US" b="1" dirty="0" smtClean="0"/>
              <a:t>实现一个“通用”的调用或结构（例如</a:t>
            </a:r>
            <a:r>
              <a:rPr lang="en-US" altLang="zh-CN" b="1" dirty="0" smtClean="0"/>
              <a:t>min(a, b)</a:t>
            </a:r>
            <a:r>
              <a:rPr lang="zh-CN" altLang="en-US" b="1" dirty="0" smtClean="0"/>
              <a:t>或</a:t>
            </a:r>
            <a:r>
              <a:rPr lang="en-US" altLang="zh-CN" b="1" dirty="0" smtClean="0"/>
              <a:t>Stack</a:t>
            </a:r>
            <a:r>
              <a:rPr lang="zh-CN" altLang="en-US" b="1" dirty="0" smtClean="0"/>
              <a:t>）</a:t>
            </a:r>
            <a:endParaRPr lang="en-US" altLang="zh-CN" b="1" dirty="0" smtClean="0"/>
          </a:p>
          <a:p>
            <a:pPr lvl="1"/>
            <a:r>
              <a:rPr lang="zh-CN" altLang="en-US" b="1" dirty="0" smtClean="0"/>
              <a:t>把算法</a:t>
            </a:r>
            <a:r>
              <a:rPr lang="en-US" altLang="zh-CN" b="1" dirty="0" smtClean="0"/>
              <a:t>/</a:t>
            </a:r>
            <a:r>
              <a:rPr lang="zh-CN" altLang="en-US" b="1" dirty="0" smtClean="0"/>
              <a:t>结构与数据类型解耦</a:t>
            </a:r>
            <a:endParaRPr lang="en-US" altLang="zh-CN" b="1" dirty="0" smtClean="0"/>
          </a:p>
          <a:p>
            <a:pPr lvl="1"/>
            <a:r>
              <a:rPr lang="zh-CN" altLang="en-US" b="1" dirty="0" smtClean="0"/>
              <a:t>泛型编程</a:t>
            </a:r>
            <a:endParaRPr lang="en-US" altLang="zh-CN" b="1" dirty="0" smtClean="0"/>
          </a:p>
          <a:p>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a:t>
            </a:r>
            <a:endParaRPr lang="zh-CN" altLang="en-US" dirty="0"/>
          </a:p>
        </p:txBody>
      </p:sp>
      <p:sp>
        <p:nvSpPr>
          <p:cNvPr id="3" name="内容占位符 2"/>
          <p:cNvSpPr>
            <a:spLocks noGrp="1"/>
          </p:cNvSpPr>
          <p:nvPr>
            <p:ph idx="1"/>
          </p:nvPr>
        </p:nvSpPr>
        <p:spPr>
          <a:xfrm>
            <a:off x="827088" y="1125538"/>
            <a:ext cx="8065392" cy="5256212"/>
          </a:xfrm>
        </p:spPr>
        <p:txBody>
          <a:bodyPr/>
          <a:lstStyle/>
          <a:p>
            <a:r>
              <a:rPr lang="zh-CN" altLang="en-US" b="1" dirty="0" smtClean="0"/>
              <a:t>数据类型：</a:t>
            </a:r>
            <a:endParaRPr lang="en-US" altLang="zh-CN" b="1" dirty="0" smtClean="0"/>
          </a:p>
          <a:p>
            <a:pPr lvl="1"/>
            <a:r>
              <a:rPr lang="zh-CN" altLang="en-US" b="1" dirty="0" smtClean="0"/>
              <a:t>值域 </a:t>
            </a:r>
            <a:r>
              <a:rPr lang="en-US" altLang="zh-CN" b="1" dirty="0" smtClean="0"/>
              <a:t>+ </a:t>
            </a:r>
            <a:r>
              <a:rPr lang="zh-CN" altLang="en-US" b="1" dirty="0" smtClean="0"/>
              <a:t>可用的操作集</a:t>
            </a:r>
            <a:endParaRPr lang="en-US" altLang="zh-CN" b="1" dirty="0" smtClean="0"/>
          </a:p>
          <a:p>
            <a:pPr lvl="1"/>
            <a:r>
              <a:rPr lang="zh-CN" altLang="en-US" b="1" dirty="0" smtClean="0"/>
              <a:t>如何存储 </a:t>
            </a:r>
            <a:r>
              <a:rPr lang="en-US" altLang="zh-CN" b="1" dirty="0" smtClean="0"/>
              <a:t>+ </a:t>
            </a:r>
            <a:r>
              <a:rPr lang="zh-CN" altLang="en-US" b="1" dirty="0" smtClean="0"/>
              <a:t>如何操作（运算）</a:t>
            </a:r>
            <a:endParaRPr lang="en-US" altLang="zh-CN" b="1" dirty="0" smtClean="0"/>
          </a:p>
          <a:p>
            <a:r>
              <a:rPr lang="zh-CN" altLang="en-US" b="1" dirty="0" smtClean="0"/>
              <a:t>算法（比如</a:t>
            </a:r>
            <a:r>
              <a:rPr lang="en-US" altLang="zh-CN" b="1" dirty="0" smtClean="0"/>
              <a:t>sort</a:t>
            </a:r>
            <a:r>
              <a:rPr lang="zh-CN" altLang="en-US" b="1" dirty="0" smtClean="0"/>
              <a:t>）和结构（比如</a:t>
            </a:r>
            <a:r>
              <a:rPr lang="en-US" altLang="zh-CN" b="1" dirty="0" smtClean="0"/>
              <a:t>Stack</a:t>
            </a:r>
            <a:r>
              <a:rPr lang="zh-CN" altLang="en-US" b="1" dirty="0" smtClean="0"/>
              <a:t>）经常与可用操作（比如</a:t>
            </a:r>
            <a:r>
              <a:rPr lang="en-US" altLang="zh-CN" b="1" dirty="0" smtClean="0"/>
              <a:t>sort</a:t>
            </a:r>
            <a:r>
              <a:rPr lang="zh-CN" altLang="en-US" b="1" dirty="0" smtClean="0"/>
              <a:t>中的比较和赋值，</a:t>
            </a:r>
            <a:r>
              <a:rPr lang="en-US" altLang="zh-CN" b="1" dirty="0" smtClean="0"/>
              <a:t>Stack</a:t>
            </a:r>
            <a:r>
              <a:rPr lang="zh-CN" altLang="en-US" b="1" dirty="0" smtClean="0"/>
              <a:t>中的赋值）相关，而不依赖于特定的数据类型</a:t>
            </a:r>
            <a:endParaRPr lang="en-US" altLang="zh-CN" b="1" dirty="0" smtClean="0"/>
          </a:p>
          <a:p>
            <a:r>
              <a:rPr lang="zh-CN" altLang="en-US" b="1" dirty="0" smtClean="0"/>
              <a:t>对于这些算法和结构，数据类型，尤其是其中的“如何存储”是强加的</a:t>
            </a:r>
            <a:endParaRPr lang="en-US" altLang="zh-CN" b="1" dirty="0" smtClean="0"/>
          </a:p>
          <a:p>
            <a:r>
              <a:rPr lang="zh-CN" altLang="en-US" b="1" dirty="0" smtClean="0"/>
              <a:t>基本思想：抛开类型考虑算法和结构，抽象运算</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33</a:t>
            </a:fld>
            <a:endParaRPr lang="zh-CN" altLang="en-US"/>
          </a:p>
        </p:txBody>
      </p:sp>
    </p:spTree>
    <p:extLst>
      <p:ext uri="{BB962C8B-B14F-4D97-AF65-F5344CB8AC3E}">
        <p14:creationId xmlns:p14="http://schemas.microsoft.com/office/powerpoint/2010/main" val="2621817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a:xfrm>
            <a:off x="827089" y="1125538"/>
            <a:ext cx="3312864" cy="5256212"/>
          </a:xfrm>
        </p:spPr>
        <p:txBody>
          <a:bodyPr/>
          <a:lstStyle/>
          <a:p>
            <a:r>
              <a:rPr lang="zh-CN" altLang="en-US" b="1" dirty="0" smtClean="0"/>
              <a:t>把</a:t>
            </a:r>
            <a:r>
              <a:rPr lang="en-US" altLang="zh-CN" b="1" dirty="0" smtClean="0"/>
              <a:t>sort</a:t>
            </a:r>
            <a:r>
              <a:rPr lang="zh-CN" altLang="en-US" b="1" dirty="0" smtClean="0"/>
              <a:t>应用到自定义的一个类上</a:t>
            </a:r>
            <a:endParaRPr lang="en-US" altLang="zh-CN" b="1" dirty="0" smtClean="0"/>
          </a:p>
          <a:p>
            <a:r>
              <a:rPr lang="zh-CN" altLang="en-US" b="1" dirty="0" smtClean="0"/>
              <a:t>实现根据学号</a:t>
            </a:r>
            <a:r>
              <a:rPr lang="en-US" altLang="zh-CN" b="1" dirty="0" smtClean="0"/>
              <a:t/>
            </a:r>
            <a:br>
              <a:rPr lang="en-US" altLang="zh-CN" b="1" dirty="0" smtClean="0"/>
            </a:br>
            <a:r>
              <a:rPr lang="zh-CN" altLang="en-US" b="1" dirty="0" smtClean="0"/>
              <a:t>（</a:t>
            </a:r>
            <a:r>
              <a:rPr lang="en-US" altLang="zh-CN" b="1" dirty="0" smtClean="0"/>
              <a:t>id</a:t>
            </a:r>
            <a:r>
              <a:rPr lang="zh-CN" altLang="en-US" b="1" dirty="0" smtClean="0"/>
              <a:t>）排序</a:t>
            </a:r>
            <a:endParaRPr lang="en-US" altLang="zh-CN" b="1" dirty="0" smtClean="0"/>
          </a:p>
          <a:p>
            <a:r>
              <a:rPr lang="zh-CN" altLang="en-US" b="1" dirty="0" smtClean="0"/>
              <a:t>使用模板特殊化自然可以实现</a:t>
            </a:r>
            <a:endParaRPr lang="en-US" altLang="zh-CN" b="1" dirty="0" smtClean="0"/>
          </a:p>
          <a:p>
            <a:r>
              <a:rPr lang="zh-CN" altLang="en-US" b="1" dirty="0" smtClean="0"/>
              <a:t>还有没有别的办法呢？</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34</a:t>
            </a:fld>
            <a:endParaRPr lang="zh-CN" altLang="en-US"/>
          </a:p>
        </p:txBody>
      </p:sp>
      <p:sp>
        <p:nvSpPr>
          <p:cNvPr id="5" name="TextBox 4"/>
          <p:cNvSpPr txBox="1"/>
          <p:nvPr/>
        </p:nvSpPr>
        <p:spPr>
          <a:xfrm>
            <a:off x="4139952" y="1124744"/>
            <a:ext cx="4392488"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template &lt;class T&gt;</a:t>
            </a:r>
          </a:p>
          <a:p>
            <a:r>
              <a:rPr lang="en-US" altLang="zh-CN" b="1" dirty="0" smtClean="0"/>
              <a:t>void sort(T* L, </a:t>
            </a:r>
            <a:r>
              <a:rPr lang="en-US" altLang="zh-CN" b="1" dirty="0" err="1" smtClean="0"/>
              <a:t>int</a:t>
            </a:r>
            <a:r>
              <a:rPr lang="en-US" altLang="zh-CN" b="1" dirty="0" smtClean="0"/>
              <a:t> length) {</a:t>
            </a:r>
          </a:p>
          <a:p>
            <a:r>
              <a:rPr lang="en-US" altLang="zh-CN" b="1" dirty="0" smtClean="0"/>
              <a:t>    //……</a:t>
            </a:r>
          </a:p>
          <a:p>
            <a:r>
              <a:rPr lang="en-US" altLang="zh-CN" b="1" dirty="0" smtClean="0"/>
              <a:t>}</a:t>
            </a:r>
          </a:p>
          <a:p>
            <a:endParaRPr lang="en-US" altLang="zh-CN" b="1" dirty="0" smtClean="0"/>
          </a:p>
          <a:p>
            <a:r>
              <a:rPr lang="en-US" altLang="zh-CN" b="1" dirty="0" smtClean="0"/>
              <a:t>class Student {</a:t>
            </a:r>
          </a:p>
          <a:p>
            <a:r>
              <a:rPr lang="en-US" altLang="zh-CN" b="1" dirty="0" smtClean="0"/>
              <a:t>public:</a:t>
            </a:r>
          </a:p>
          <a:p>
            <a:r>
              <a:rPr lang="en-US" altLang="zh-CN" b="1" dirty="0" smtClean="0"/>
              <a:t>    string </a:t>
            </a:r>
            <a:r>
              <a:rPr lang="en-US" altLang="zh-CN" b="1" dirty="0" err="1" smtClean="0"/>
              <a:t>getId</a:t>
            </a:r>
            <a:r>
              <a:rPr lang="en-US" altLang="zh-CN" b="1" dirty="0" smtClean="0"/>
              <a:t>();</a:t>
            </a:r>
          </a:p>
          <a:p>
            <a:r>
              <a:rPr lang="en-US" altLang="zh-CN" b="1" dirty="0" smtClean="0"/>
              <a:t>    string </a:t>
            </a:r>
            <a:r>
              <a:rPr lang="en-US" altLang="zh-CN" b="1" dirty="0" err="1" smtClean="0"/>
              <a:t>getName</a:t>
            </a:r>
            <a:r>
              <a:rPr lang="en-US" altLang="zh-CN" b="1" dirty="0" smtClean="0"/>
              <a:t>();</a:t>
            </a:r>
          </a:p>
          <a:p>
            <a:r>
              <a:rPr lang="en-US" altLang="zh-CN" b="1" dirty="0" smtClean="0"/>
              <a:t>//……</a:t>
            </a:r>
          </a:p>
          <a:p>
            <a:r>
              <a:rPr lang="en-US" altLang="zh-CN" b="1" dirty="0" smtClean="0"/>
              <a:t>};</a:t>
            </a:r>
          </a:p>
          <a:p>
            <a:endParaRPr lang="en-US" altLang="zh-CN" b="1" dirty="0" smtClean="0"/>
          </a:p>
          <a:p>
            <a:r>
              <a:rPr lang="en-US" altLang="zh-CN" b="1" dirty="0" err="1" smtClean="0"/>
              <a:t>int</a:t>
            </a:r>
            <a:r>
              <a:rPr lang="en-US" altLang="zh-CN" b="1" dirty="0" smtClean="0"/>
              <a:t> main(</a:t>
            </a:r>
            <a:r>
              <a:rPr lang="en-US" altLang="zh-CN" b="1" dirty="0" err="1" smtClean="0"/>
              <a:t>int</a:t>
            </a:r>
            <a:r>
              <a:rPr lang="en-US" altLang="zh-CN" b="1" dirty="0" smtClean="0"/>
              <a:t> </a:t>
            </a:r>
            <a:r>
              <a:rPr lang="en-US" altLang="zh-CN" b="1" dirty="0" err="1" smtClean="0"/>
              <a:t>argc</a:t>
            </a:r>
            <a:r>
              <a:rPr lang="en-US" altLang="zh-CN" b="1" dirty="0" smtClean="0"/>
              <a:t>, char* </a:t>
            </a:r>
            <a:r>
              <a:rPr lang="en-US" altLang="zh-CN" b="1" dirty="0" err="1" smtClean="0"/>
              <a:t>argv</a:t>
            </a:r>
            <a:r>
              <a:rPr lang="en-US" altLang="zh-CN" b="1" dirty="0" smtClean="0"/>
              <a:t>[]) {</a:t>
            </a:r>
          </a:p>
          <a:p>
            <a:r>
              <a:rPr lang="en-US" altLang="zh-CN" b="1" dirty="0" smtClean="0"/>
              <a:t>    Student s[10];</a:t>
            </a:r>
          </a:p>
          <a:p>
            <a:r>
              <a:rPr lang="en-US" altLang="zh-CN" b="1" dirty="0" smtClean="0"/>
              <a:t>    //……</a:t>
            </a:r>
          </a:p>
          <a:p>
            <a:r>
              <a:rPr lang="en-US" altLang="zh-CN" b="1" dirty="0" smtClean="0">
                <a:solidFill>
                  <a:srgbClr val="C00000"/>
                </a:solidFill>
              </a:rPr>
              <a:t>    sort(s, 10);</a:t>
            </a:r>
          </a:p>
          <a:p>
            <a:r>
              <a:rPr lang="en-US" altLang="zh-CN" b="1" dirty="0" smtClean="0"/>
              <a:t>}</a:t>
            </a:r>
            <a:endParaRPr lang="en-US" altLang="zh-CN"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996952"/>
            <a:ext cx="7772400" cy="1362075"/>
          </a:xfrm>
        </p:spPr>
        <p:txBody>
          <a:bodyPr/>
          <a:lstStyle/>
          <a:p>
            <a:r>
              <a:rPr lang="zh-CN" altLang="en-US" sz="7200" dirty="0" smtClean="0"/>
              <a:t>运算符重载</a:t>
            </a:r>
            <a:endParaRPr lang="zh-CN" altLang="en-US" sz="7200"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35</a:t>
            </a:fld>
            <a:endParaRPr lang="zh-CN" altLang="en-US"/>
          </a:p>
        </p:txBody>
      </p:sp>
    </p:spTree>
    <p:extLst>
      <p:ext uri="{BB962C8B-B14F-4D97-AF65-F5344CB8AC3E}">
        <p14:creationId xmlns:p14="http://schemas.microsoft.com/office/powerpoint/2010/main" val="11862345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问题所在</a:t>
            </a:r>
            <a:endParaRPr lang="zh-CN" altLang="en-US" dirty="0"/>
          </a:p>
        </p:txBody>
      </p:sp>
      <p:sp>
        <p:nvSpPr>
          <p:cNvPr id="3" name="内容占位符 2"/>
          <p:cNvSpPr>
            <a:spLocks noGrp="1"/>
          </p:cNvSpPr>
          <p:nvPr>
            <p:ph idx="1"/>
          </p:nvPr>
        </p:nvSpPr>
        <p:spPr/>
        <p:txBody>
          <a:bodyPr/>
          <a:lstStyle/>
          <a:p>
            <a:r>
              <a:rPr lang="en-US" altLang="zh-CN" b="1" dirty="0" smtClean="0"/>
              <a:t>Sort</a:t>
            </a:r>
            <a:r>
              <a:rPr lang="zh-CN" altLang="en-US" b="1" dirty="0" smtClean="0"/>
              <a:t>中使用</a:t>
            </a:r>
            <a:r>
              <a:rPr lang="en-US" altLang="zh-CN" b="1" dirty="0" smtClean="0"/>
              <a:t>’&lt;’</a:t>
            </a:r>
            <a:r>
              <a:rPr lang="zh-CN" altLang="en-US" b="1" dirty="0" smtClean="0"/>
              <a:t>来比较两个数据项</a:t>
            </a:r>
            <a:endParaRPr lang="en-US" altLang="zh-CN" b="1" dirty="0" smtClean="0"/>
          </a:p>
          <a:p>
            <a:r>
              <a:rPr lang="zh-CN" altLang="en-US" b="1" dirty="0" smtClean="0"/>
              <a:t>而</a:t>
            </a:r>
            <a:r>
              <a:rPr lang="en-US" altLang="zh-CN" b="1" dirty="0" smtClean="0"/>
              <a:t>Student</a:t>
            </a:r>
            <a:r>
              <a:rPr lang="zh-CN" altLang="en-US" b="1" dirty="0" smtClean="0"/>
              <a:t>不支持</a:t>
            </a:r>
            <a:r>
              <a:rPr lang="en-US" altLang="zh-CN" b="1" dirty="0" smtClean="0"/>
              <a:t>’&lt;‘</a:t>
            </a:r>
            <a:r>
              <a:rPr lang="zh-CN" altLang="en-US" b="1" dirty="0" smtClean="0"/>
              <a:t>运算符 </a:t>
            </a:r>
            <a:r>
              <a:rPr lang="en-US" altLang="zh-CN" b="1" dirty="0" smtClean="0"/>
              <a:t>        </a:t>
            </a:r>
            <a:r>
              <a:rPr lang="zh-CN" altLang="en-US" b="1" dirty="0" smtClean="0"/>
              <a:t>运算符重载！</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36</a:t>
            </a:fld>
            <a:endParaRPr lang="zh-CN" altLang="en-US"/>
          </a:p>
        </p:txBody>
      </p:sp>
      <p:sp>
        <p:nvSpPr>
          <p:cNvPr id="5" name="右箭头 4"/>
          <p:cNvSpPr/>
          <p:nvPr/>
        </p:nvSpPr>
        <p:spPr>
          <a:xfrm>
            <a:off x="5652120" y="1844824"/>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043608" y="2348880"/>
            <a:ext cx="7416824"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Student {</a:t>
            </a:r>
          </a:p>
          <a:p>
            <a:r>
              <a:rPr lang="en-US" altLang="zh-CN" b="1" dirty="0" smtClean="0"/>
              <a:t>public:</a:t>
            </a:r>
          </a:p>
          <a:p>
            <a:r>
              <a:rPr lang="en-US" altLang="zh-CN" b="1" dirty="0" smtClean="0"/>
              <a:t>//……</a:t>
            </a:r>
          </a:p>
          <a:p>
            <a:r>
              <a:rPr lang="en-US" altLang="zh-CN" b="1" dirty="0" smtClean="0">
                <a:solidFill>
                  <a:srgbClr val="C00000"/>
                </a:solidFill>
              </a:rPr>
              <a:t>    </a:t>
            </a:r>
            <a:r>
              <a:rPr lang="en-US" altLang="zh-CN" b="1" dirty="0" err="1" smtClean="0">
                <a:solidFill>
                  <a:srgbClr val="C00000"/>
                </a:solidFill>
              </a:rPr>
              <a:t>int</a:t>
            </a:r>
            <a:r>
              <a:rPr lang="en-US" altLang="zh-CN" b="1" dirty="0" smtClean="0">
                <a:solidFill>
                  <a:srgbClr val="C00000"/>
                </a:solidFill>
              </a:rPr>
              <a:t> operator&lt; (Student&amp; s) {return _id &lt; </a:t>
            </a:r>
            <a:r>
              <a:rPr lang="en-US" altLang="zh-CN" b="1" dirty="0" err="1" smtClean="0">
                <a:solidFill>
                  <a:srgbClr val="C00000"/>
                </a:solidFill>
              </a:rPr>
              <a:t>s.getId</a:t>
            </a:r>
            <a:r>
              <a:rPr lang="en-US" altLang="zh-CN" b="1" dirty="0" smtClean="0">
                <a:solidFill>
                  <a:srgbClr val="C00000"/>
                </a:solidFill>
              </a:rPr>
              <a:t>();}</a:t>
            </a:r>
          </a:p>
          <a:p>
            <a:r>
              <a:rPr lang="en-US" altLang="zh-CN" b="1" dirty="0" smtClean="0">
                <a:solidFill>
                  <a:srgbClr val="C00000"/>
                </a:solidFill>
              </a:rPr>
              <a:t>    </a:t>
            </a:r>
            <a:r>
              <a:rPr lang="en-US" altLang="zh-CN" b="1" dirty="0" err="1" smtClean="0">
                <a:solidFill>
                  <a:srgbClr val="C00000"/>
                </a:solidFill>
              </a:rPr>
              <a:t>int</a:t>
            </a:r>
            <a:r>
              <a:rPr lang="en-US" altLang="zh-CN" b="1" dirty="0" smtClean="0">
                <a:solidFill>
                  <a:srgbClr val="C00000"/>
                </a:solidFill>
              </a:rPr>
              <a:t> operator&gt; (Student&amp; s) {return _id &gt; </a:t>
            </a:r>
            <a:r>
              <a:rPr lang="en-US" altLang="zh-CN" b="1" dirty="0" err="1" smtClean="0">
                <a:solidFill>
                  <a:srgbClr val="C00000"/>
                </a:solidFill>
              </a:rPr>
              <a:t>s.getId</a:t>
            </a:r>
            <a:r>
              <a:rPr lang="en-US" altLang="zh-CN" b="1" dirty="0" smtClean="0">
                <a:solidFill>
                  <a:srgbClr val="C00000"/>
                </a:solidFill>
              </a:rPr>
              <a:t>();}</a:t>
            </a:r>
          </a:p>
          <a:p>
            <a:r>
              <a:rPr lang="en-US" altLang="zh-CN" b="1" dirty="0" smtClean="0">
                <a:solidFill>
                  <a:srgbClr val="C00000"/>
                </a:solidFill>
              </a:rPr>
              <a:t>    </a:t>
            </a:r>
            <a:r>
              <a:rPr lang="en-US" altLang="zh-CN" b="1" dirty="0" err="1" smtClean="0">
                <a:solidFill>
                  <a:srgbClr val="C00000"/>
                </a:solidFill>
              </a:rPr>
              <a:t>int</a:t>
            </a:r>
            <a:r>
              <a:rPr lang="en-US" altLang="zh-CN" b="1" dirty="0" smtClean="0">
                <a:solidFill>
                  <a:srgbClr val="C00000"/>
                </a:solidFill>
              </a:rPr>
              <a:t> operator==(Student&amp; s) {return _id == </a:t>
            </a:r>
            <a:r>
              <a:rPr lang="en-US" altLang="zh-CN" b="1" dirty="0" err="1" smtClean="0">
                <a:solidFill>
                  <a:srgbClr val="C00000"/>
                </a:solidFill>
              </a:rPr>
              <a:t>s.getId</a:t>
            </a:r>
            <a:r>
              <a:rPr lang="en-US" altLang="zh-CN" b="1" dirty="0" smtClean="0">
                <a:solidFill>
                  <a:srgbClr val="C00000"/>
                </a:solidFill>
              </a:rPr>
              <a:t>();}</a:t>
            </a:r>
          </a:p>
          <a:p>
            <a:r>
              <a:rPr lang="en-US" altLang="zh-CN" b="1" dirty="0" smtClean="0">
                <a:solidFill>
                  <a:srgbClr val="C00000"/>
                </a:solidFill>
              </a:rPr>
              <a:t>    friend </a:t>
            </a:r>
            <a:r>
              <a:rPr lang="en-US" altLang="zh-CN" b="1" dirty="0" err="1" smtClean="0">
                <a:solidFill>
                  <a:srgbClr val="C00000"/>
                </a:solidFill>
              </a:rPr>
              <a:t>ostream</a:t>
            </a:r>
            <a:r>
              <a:rPr lang="en-US" altLang="zh-CN" b="1" dirty="0" smtClean="0">
                <a:solidFill>
                  <a:srgbClr val="C00000"/>
                </a:solidFill>
              </a:rPr>
              <a:t>&amp; operator&lt;&lt; (</a:t>
            </a:r>
            <a:r>
              <a:rPr lang="en-US" altLang="zh-CN" b="1" dirty="0" err="1" smtClean="0">
                <a:solidFill>
                  <a:srgbClr val="C00000"/>
                </a:solidFill>
              </a:rPr>
              <a:t>ostream</a:t>
            </a:r>
            <a:r>
              <a:rPr lang="en-US" altLang="zh-CN" b="1" dirty="0" smtClean="0">
                <a:solidFill>
                  <a:srgbClr val="C00000"/>
                </a:solidFill>
              </a:rPr>
              <a:t>&amp; out, Student&amp; s);</a:t>
            </a:r>
          </a:p>
          <a:p>
            <a:r>
              <a:rPr lang="en-US" altLang="zh-CN" b="1" dirty="0" smtClean="0"/>
              <a:t>    string </a:t>
            </a:r>
            <a:r>
              <a:rPr lang="en-US" altLang="zh-CN" b="1" dirty="0" err="1" smtClean="0"/>
              <a:t>getId</a:t>
            </a:r>
            <a:r>
              <a:rPr lang="en-US" altLang="zh-CN" b="1" dirty="0" smtClean="0"/>
              <a:t>() { return _id; }</a:t>
            </a:r>
          </a:p>
          <a:p>
            <a:r>
              <a:rPr lang="en-US" altLang="zh-CN" b="1" dirty="0" smtClean="0"/>
              <a:t>    string </a:t>
            </a:r>
            <a:r>
              <a:rPr lang="en-US" altLang="zh-CN" b="1" dirty="0" err="1" smtClean="0"/>
              <a:t>getName</a:t>
            </a:r>
            <a:r>
              <a:rPr lang="en-US" altLang="zh-CN" b="1" dirty="0" smtClean="0"/>
              <a:t>() { return _name; }</a:t>
            </a:r>
          </a:p>
          <a:p>
            <a:r>
              <a:rPr lang="en-US" altLang="zh-CN" b="1" dirty="0" smtClean="0"/>
              <a:t>    void set(string id, string name) { _id = id; _name = name; }</a:t>
            </a:r>
          </a:p>
          <a:p>
            <a:r>
              <a:rPr lang="en-US" altLang="zh-CN" b="1" dirty="0" smtClean="0"/>
              <a:t>private:</a:t>
            </a:r>
          </a:p>
          <a:p>
            <a:r>
              <a:rPr lang="en-US" altLang="zh-CN" b="1" dirty="0" smtClean="0"/>
              <a:t>    string _id, _name;</a:t>
            </a:r>
          </a:p>
          <a:p>
            <a:r>
              <a:rPr lang="en-US" altLang="zh-CN" b="1" dirty="0" smtClean="0"/>
              <a:t>};</a:t>
            </a:r>
            <a:endParaRPr lang="en-US" altLang="zh-CN"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37</a:t>
            </a:fld>
            <a:endParaRPr lang="zh-CN" altLang="en-US"/>
          </a:p>
        </p:txBody>
      </p:sp>
      <p:sp>
        <p:nvSpPr>
          <p:cNvPr id="5" name="TextBox 4"/>
          <p:cNvSpPr txBox="1"/>
          <p:nvPr/>
        </p:nvSpPr>
        <p:spPr>
          <a:xfrm>
            <a:off x="827584" y="1124744"/>
            <a:ext cx="7416824" cy="39703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smtClean="0"/>
              <a:t>int</a:t>
            </a:r>
            <a:r>
              <a:rPr lang="en-US" altLang="zh-CN" b="1" dirty="0" smtClean="0"/>
              <a:t> main(</a:t>
            </a:r>
            <a:r>
              <a:rPr lang="en-US" altLang="zh-CN" b="1" dirty="0" err="1" smtClean="0"/>
              <a:t>int</a:t>
            </a:r>
            <a:r>
              <a:rPr lang="en-US" altLang="zh-CN" b="1" dirty="0" smtClean="0"/>
              <a:t> </a:t>
            </a:r>
            <a:r>
              <a:rPr lang="en-US" altLang="zh-CN" b="1" dirty="0" err="1" smtClean="0"/>
              <a:t>argc</a:t>
            </a:r>
            <a:r>
              <a:rPr lang="en-US" altLang="zh-CN" b="1" dirty="0" smtClean="0"/>
              <a:t>, char *</a:t>
            </a:r>
            <a:r>
              <a:rPr lang="en-US" altLang="zh-CN" b="1" dirty="0" err="1" smtClean="0"/>
              <a:t>argv</a:t>
            </a:r>
            <a:r>
              <a:rPr lang="en-US" altLang="zh-CN" b="1" dirty="0" smtClean="0"/>
              <a:t>[])</a:t>
            </a:r>
          </a:p>
          <a:p>
            <a:r>
              <a:rPr lang="en-US" altLang="zh-CN" b="1" dirty="0" smtClean="0"/>
              <a:t>{</a:t>
            </a:r>
          </a:p>
          <a:p>
            <a:r>
              <a:rPr lang="en-US" altLang="zh-CN" b="1" dirty="0" smtClean="0"/>
              <a:t>    Student s[4];</a:t>
            </a:r>
          </a:p>
          <a:p>
            <a:r>
              <a:rPr lang="en-US" altLang="zh-CN" b="1" dirty="0" smtClean="0"/>
              <a:t>    s[0].set("000", "</a:t>
            </a:r>
            <a:r>
              <a:rPr lang="en-US" altLang="zh-CN" b="1" dirty="0" err="1" smtClean="0"/>
              <a:t>aaa</a:t>
            </a:r>
            <a:r>
              <a:rPr lang="en-US" altLang="zh-CN" b="1" dirty="0" smtClean="0"/>
              <a:t>");</a:t>
            </a:r>
          </a:p>
          <a:p>
            <a:r>
              <a:rPr lang="en-US" altLang="zh-CN" b="1" dirty="0" smtClean="0"/>
              <a:t>    s[1].set("111", "</a:t>
            </a:r>
            <a:r>
              <a:rPr lang="en-US" altLang="zh-CN" b="1" dirty="0" err="1" smtClean="0"/>
              <a:t>bbb</a:t>
            </a:r>
            <a:r>
              <a:rPr lang="en-US" altLang="zh-CN" b="1" dirty="0" smtClean="0"/>
              <a:t>");</a:t>
            </a:r>
          </a:p>
          <a:p>
            <a:r>
              <a:rPr lang="en-US" altLang="zh-CN" b="1" dirty="0" smtClean="0"/>
              <a:t>    s[2].set("222", "</a:t>
            </a:r>
            <a:r>
              <a:rPr lang="en-US" altLang="zh-CN" b="1" dirty="0" err="1" smtClean="0"/>
              <a:t>ccc</a:t>
            </a:r>
            <a:r>
              <a:rPr lang="en-US" altLang="zh-CN" b="1" dirty="0" smtClean="0"/>
              <a:t>");</a:t>
            </a:r>
          </a:p>
          <a:p>
            <a:r>
              <a:rPr lang="en-US" altLang="zh-CN" b="1" dirty="0" smtClean="0"/>
              <a:t>    s[3].set("333", "</a:t>
            </a:r>
            <a:r>
              <a:rPr lang="en-US" altLang="zh-CN" b="1" dirty="0" err="1" smtClean="0"/>
              <a:t>aaa</a:t>
            </a:r>
            <a:r>
              <a:rPr lang="en-US" altLang="zh-CN" b="1" dirty="0" smtClean="0"/>
              <a:t>");</a:t>
            </a:r>
          </a:p>
          <a:p>
            <a:r>
              <a:rPr lang="en-US" altLang="zh-CN" b="1" dirty="0" smtClean="0"/>
              <a:t>    sort(s, 4);</a:t>
            </a:r>
          </a:p>
          <a:p>
            <a:r>
              <a:rPr lang="en-US" altLang="zh-CN" b="1" dirty="0" smtClean="0"/>
              <a:t>    for (</a:t>
            </a:r>
            <a:r>
              <a:rPr lang="en-US" altLang="zh-CN" b="1" dirty="0" err="1" smtClean="0"/>
              <a:t>int</a:t>
            </a:r>
            <a:r>
              <a:rPr lang="en-US" altLang="zh-CN" b="1" dirty="0" smtClean="0"/>
              <a:t> </a:t>
            </a:r>
            <a:r>
              <a:rPr lang="en-US" altLang="zh-CN" b="1" dirty="0" err="1" smtClean="0"/>
              <a:t>i</a:t>
            </a:r>
            <a:r>
              <a:rPr lang="en-US" altLang="zh-CN" b="1" dirty="0" smtClean="0"/>
              <a:t> = 0; </a:t>
            </a:r>
            <a:r>
              <a:rPr lang="en-US" altLang="zh-CN" b="1" dirty="0" err="1" smtClean="0"/>
              <a:t>i</a:t>
            </a:r>
            <a:r>
              <a:rPr lang="en-US" altLang="zh-CN" b="1" dirty="0" smtClean="0"/>
              <a:t> &lt; 4; </a:t>
            </a:r>
            <a:r>
              <a:rPr lang="en-US" altLang="zh-CN" b="1" dirty="0" err="1" smtClean="0"/>
              <a:t>i</a:t>
            </a:r>
            <a:r>
              <a:rPr lang="en-US" altLang="zh-CN" b="1" dirty="0" smtClean="0"/>
              <a:t>++) </a:t>
            </a:r>
          </a:p>
          <a:p>
            <a:r>
              <a:rPr lang="en-US" altLang="zh-CN" b="1" dirty="0" smtClean="0"/>
              <a:t>        </a:t>
            </a:r>
            <a:r>
              <a:rPr lang="en-US" altLang="zh-CN" b="1" dirty="0" err="1" smtClean="0"/>
              <a:t>cout</a:t>
            </a:r>
            <a:r>
              <a:rPr lang="en-US" altLang="zh-CN" b="1" dirty="0" smtClean="0"/>
              <a:t> &lt;&lt; s[</a:t>
            </a:r>
            <a:r>
              <a:rPr lang="en-US" altLang="zh-CN" b="1" dirty="0" err="1" smtClean="0"/>
              <a:t>i</a:t>
            </a:r>
            <a:r>
              <a:rPr lang="en-US" altLang="zh-CN" b="1" dirty="0" smtClean="0"/>
              <a:t>] &lt;&lt; " ";</a:t>
            </a:r>
          </a:p>
          <a:p>
            <a:r>
              <a:rPr lang="en-US" altLang="zh-CN" b="1" dirty="0" smtClean="0"/>
              <a:t>    </a:t>
            </a:r>
            <a:r>
              <a:rPr lang="en-US" altLang="zh-CN" b="1" dirty="0" err="1" smtClean="0"/>
              <a:t>cout</a:t>
            </a:r>
            <a:r>
              <a:rPr lang="en-US" altLang="zh-CN" b="1" dirty="0" smtClean="0"/>
              <a:t> &lt;&lt; </a:t>
            </a:r>
            <a:r>
              <a:rPr lang="en-US" altLang="zh-CN" b="1" dirty="0" err="1" smtClean="0"/>
              <a:t>endl</a:t>
            </a:r>
            <a:r>
              <a:rPr lang="en-US" altLang="zh-CN" b="1" dirty="0" smtClean="0"/>
              <a:t>;</a:t>
            </a:r>
          </a:p>
          <a:p>
            <a:endParaRPr lang="en-US" altLang="zh-CN" b="1" dirty="0" smtClean="0"/>
          </a:p>
          <a:p>
            <a:r>
              <a:rPr lang="en-US" altLang="zh-CN" b="1" dirty="0" smtClean="0"/>
              <a:t>    return 0;</a:t>
            </a:r>
          </a:p>
          <a:p>
            <a:r>
              <a:rPr lang="en-US" altLang="zh-CN" b="1" dirty="0" smtClean="0"/>
              <a:t>}</a:t>
            </a:r>
          </a:p>
        </p:txBody>
      </p:sp>
      <p:pic>
        <p:nvPicPr>
          <p:cNvPr id="2050" name="Picture 2"/>
          <p:cNvPicPr>
            <a:picLocks noChangeAspect="1" noChangeArrowheads="1"/>
          </p:cNvPicPr>
          <p:nvPr/>
        </p:nvPicPr>
        <p:blipFill>
          <a:blip r:embed="rId3" cstate="print"/>
          <a:srcRect/>
          <a:stretch>
            <a:fillRect/>
          </a:stretch>
        </p:blipFill>
        <p:spPr bwMode="auto">
          <a:xfrm>
            <a:off x="2987824" y="4005064"/>
            <a:ext cx="6015438" cy="151216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up)">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运算符重载的规则（</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b="1" dirty="0" smtClean="0"/>
              <a:t>除了类属关系运算符</a:t>
            </a:r>
            <a:r>
              <a:rPr lang="en-US" altLang="zh-CN" b="1" dirty="0" smtClean="0"/>
              <a:t>“.”</a:t>
            </a:r>
            <a:r>
              <a:rPr lang="zh-CN" altLang="en-US" b="1" dirty="0" smtClean="0"/>
              <a:t>、成员指针运算符</a:t>
            </a:r>
            <a:r>
              <a:rPr lang="en-US" altLang="zh-CN" b="1" dirty="0" smtClean="0"/>
              <a:t>“.*”</a:t>
            </a:r>
            <a:r>
              <a:rPr lang="zh-CN" altLang="en-US" b="1" dirty="0" smtClean="0"/>
              <a:t>、作用域运算符</a:t>
            </a:r>
            <a:r>
              <a:rPr lang="en-US" altLang="zh-CN" b="1" dirty="0" smtClean="0"/>
              <a:t>“::”</a:t>
            </a:r>
            <a:r>
              <a:rPr lang="zh-CN" altLang="en-US" b="1" dirty="0" smtClean="0"/>
              <a:t>、</a:t>
            </a:r>
            <a:r>
              <a:rPr lang="en-US" altLang="zh-CN" b="1" dirty="0" err="1" smtClean="0"/>
              <a:t>sizeof</a:t>
            </a:r>
            <a:r>
              <a:rPr lang="zh-CN" altLang="en-US" b="1" dirty="0" smtClean="0"/>
              <a:t>运算符和三目运算符</a:t>
            </a:r>
            <a:r>
              <a:rPr lang="en-US" altLang="zh-CN" b="1" dirty="0" smtClean="0"/>
              <a:t>“?:”</a:t>
            </a:r>
            <a:r>
              <a:rPr lang="zh-CN" altLang="en-US" b="1" dirty="0" smtClean="0"/>
              <a:t>以外，</a:t>
            </a:r>
            <a:r>
              <a:rPr lang="en-US" altLang="zh-CN" b="1" dirty="0" smtClean="0"/>
              <a:t>C++</a:t>
            </a:r>
            <a:r>
              <a:rPr lang="zh-CN" altLang="en-US" b="1" dirty="0" smtClean="0"/>
              <a:t>中的所有运算符都可以重载。</a:t>
            </a:r>
          </a:p>
          <a:p>
            <a:r>
              <a:rPr lang="zh-CN" altLang="en-US" b="1" dirty="0" smtClean="0"/>
              <a:t>重载运算符限制在</a:t>
            </a:r>
            <a:r>
              <a:rPr lang="en-US" altLang="zh-CN" b="1" dirty="0" smtClean="0"/>
              <a:t>C++</a:t>
            </a:r>
            <a:r>
              <a:rPr lang="zh-CN" altLang="en-US" b="1" dirty="0" smtClean="0"/>
              <a:t>语言中已有的运算符范围内的允许重载的运算符之中，不能创建新的运算符。</a:t>
            </a:r>
          </a:p>
          <a:p>
            <a:r>
              <a:rPr lang="zh-CN" altLang="en-US" b="1" dirty="0" smtClean="0"/>
              <a:t>运算符重载实质上是函数重载，因此编译程序对运算符重载的选择，遵循函数重载的选择原则。</a:t>
            </a:r>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运算符重载的规则（</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827088" y="1125538"/>
            <a:ext cx="8316912" cy="5256212"/>
          </a:xfrm>
        </p:spPr>
        <p:txBody>
          <a:bodyPr/>
          <a:lstStyle/>
          <a:p>
            <a:r>
              <a:rPr lang="zh-CN" altLang="en-US" b="1" dirty="0" smtClean="0"/>
              <a:t>重载之后的运算符不能改变运算符的优先级和结合性，不能改变运算符操作数的个数及语法结构</a:t>
            </a:r>
          </a:p>
          <a:p>
            <a:r>
              <a:rPr lang="zh-CN" altLang="en-US" b="1" dirty="0" smtClean="0"/>
              <a:t>运算符重载不能改变该运算符用于内部类型对象的含义。它只能和用户自定义类型的对象一起使用，或者用于用户自定义类型的对象和内部类型的对象混合使用时。</a:t>
            </a:r>
          </a:p>
          <a:p>
            <a:r>
              <a:rPr lang="zh-CN" altLang="en-US" b="1" dirty="0" smtClean="0"/>
              <a:t>运算符重载是针对新类型数据的实际需要对原有运算符进行的适当的改造，</a:t>
            </a:r>
            <a:r>
              <a:rPr lang="zh-CN" altLang="en-US" b="1" dirty="0" smtClean="0">
                <a:solidFill>
                  <a:srgbClr val="FF0000"/>
                </a:solidFill>
              </a:rPr>
              <a:t>重载的功能应当与原有功能相类似</a:t>
            </a:r>
            <a:r>
              <a:rPr lang="zh-CN" altLang="en-US" b="1" dirty="0" smtClean="0"/>
              <a:t>，避免没有目的地使用重载运算符。</a:t>
            </a:r>
          </a:p>
          <a:p>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另一个例子</a:t>
            </a:r>
            <a:endParaRPr lang="zh-CN" altLang="en-US"/>
          </a:p>
        </p:txBody>
      </p:sp>
      <p:sp>
        <p:nvSpPr>
          <p:cNvPr id="3" name="内容占位符 2"/>
          <p:cNvSpPr>
            <a:spLocks noGrp="1"/>
          </p:cNvSpPr>
          <p:nvPr>
            <p:ph idx="1"/>
          </p:nvPr>
        </p:nvSpPr>
        <p:spPr/>
        <p:txBody>
          <a:bodyPr/>
          <a:lstStyle/>
          <a:p>
            <a:r>
              <a:rPr lang="en-US" altLang="zh-CN" smtClean="0"/>
              <a:t>Stack</a:t>
            </a:r>
            <a:endParaRPr lang="zh-CN" altLang="en-US"/>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a:t>
            </a:fld>
            <a:endParaRPr lang="zh-CN" altLang="en-US"/>
          </a:p>
        </p:txBody>
      </p:sp>
      <p:sp>
        <p:nvSpPr>
          <p:cNvPr id="5" name="TextBox 4"/>
          <p:cNvSpPr txBox="1"/>
          <p:nvPr/>
        </p:nvSpPr>
        <p:spPr>
          <a:xfrm>
            <a:off x="755576" y="1700808"/>
            <a:ext cx="8160540"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t>#</a:t>
            </a:r>
            <a:r>
              <a:rPr lang="en-US" altLang="zh-CN" b="1" dirty="0" err="1"/>
              <a:t>ifndef</a:t>
            </a:r>
            <a:r>
              <a:rPr lang="en-US" altLang="zh-CN" b="1" dirty="0"/>
              <a:t> </a:t>
            </a:r>
            <a:r>
              <a:rPr lang="en-US" altLang="zh-CN" b="1" dirty="0" smtClean="0"/>
              <a:t>STACK_H</a:t>
            </a:r>
            <a:endParaRPr lang="en-US" altLang="zh-CN" b="1" dirty="0"/>
          </a:p>
          <a:p>
            <a:r>
              <a:rPr lang="en-US" altLang="zh-CN" b="1" dirty="0"/>
              <a:t>#define </a:t>
            </a:r>
            <a:r>
              <a:rPr lang="en-US" altLang="zh-CN" b="1" dirty="0" smtClean="0"/>
              <a:t>STACK_H</a:t>
            </a:r>
            <a:endParaRPr lang="en-US" altLang="zh-CN" b="1" dirty="0"/>
          </a:p>
          <a:p>
            <a:r>
              <a:rPr lang="en-US" altLang="zh-CN" b="1" dirty="0"/>
              <a:t>class </a:t>
            </a:r>
            <a:r>
              <a:rPr lang="en-US" altLang="zh-CN" b="1" dirty="0" smtClean="0"/>
              <a:t>Stack</a:t>
            </a:r>
            <a:endParaRPr lang="en-US" altLang="zh-CN" b="1" dirty="0"/>
          </a:p>
          <a:p>
            <a:r>
              <a:rPr lang="en-US" altLang="zh-CN" b="1" dirty="0"/>
              <a:t>{</a:t>
            </a:r>
          </a:p>
          <a:p>
            <a:r>
              <a:rPr lang="en-US" altLang="zh-CN" b="1" dirty="0"/>
              <a:t>    public:</a:t>
            </a:r>
          </a:p>
          <a:p>
            <a:r>
              <a:rPr lang="en-US" altLang="zh-CN" b="1" dirty="0"/>
              <a:t>        </a:t>
            </a:r>
            <a:r>
              <a:rPr lang="en-US" altLang="zh-CN" b="1" dirty="0" smtClean="0"/>
              <a:t>Stack(</a:t>
            </a:r>
            <a:r>
              <a:rPr lang="en-US" altLang="zh-CN" b="1" dirty="0" err="1" smtClean="0"/>
              <a:t>int</a:t>
            </a:r>
            <a:r>
              <a:rPr lang="en-US" altLang="zh-CN" b="1" dirty="0" smtClean="0"/>
              <a:t> </a:t>
            </a:r>
            <a:r>
              <a:rPr lang="en-US" altLang="zh-CN" b="1" dirty="0"/>
              <a:t>size</a:t>
            </a:r>
            <a:r>
              <a:rPr lang="en-US" altLang="zh-CN" b="1" dirty="0" smtClean="0"/>
              <a:t>) : </a:t>
            </a:r>
            <a:r>
              <a:rPr lang="en-US" altLang="zh-CN" b="1" dirty="0" err="1" smtClean="0"/>
              <a:t>m_size</a:t>
            </a:r>
            <a:r>
              <a:rPr lang="en-US" altLang="zh-CN" b="1" dirty="0" smtClean="0"/>
              <a:t>(size</a:t>
            </a:r>
            <a:r>
              <a:rPr lang="en-US" altLang="zh-CN" b="1" dirty="0"/>
              <a:t>), </a:t>
            </a:r>
            <a:r>
              <a:rPr lang="en-US" altLang="zh-CN" b="1" dirty="0" err="1"/>
              <a:t>m_top</a:t>
            </a:r>
            <a:r>
              <a:rPr lang="en-US" altLang="zh-CN" b="1" dirty="0"/>
              <a:t>(-1) {</a:t>
            </a:r>
          </a:p>
          <a:p>
            <a:r>
              <a:rPr lang="en-US" altLang="zh-CN" b="1" dirty="0"/>
              <a:t>            if (</a:t>
            </a:r>
            <a:r>
              <a:rPr lang="en-US" altLang="zh-CN" b="1" dirty="0" err="1"/>
              <a:t>m_size</a:t>
            </a:r>
            <a:r>
              <a:rPr lang="en-US" altLang="zh-CN" b="1" dirty="0"/>
              <a:t> &gt; 0) </a:t>
            </a:r>
            <a:r>
              <a:rPr lang="en-US" altLang="zh-CN" b="1" dirty="0" err="1"/>
              <a:t>m_data</a:t>
            </a:r>
            <a:r>
              <a:rPr lang="en-US" altLang="zh-CN" b="1" dirty="0"/>
              <a:t> = </a:t>
            </a:r>
            <a:r>
              <a:rPr lang="en-US" altLang="zh-CN" b="1" dirty="0">
                <a:solidFill>
                  <a:srgbClr val="C00000"/>
                </a:solidFill>
              </a:rPr>
              <a:t>new </a:t>
            </a:r>
            <a:r>
              <a:rPr lang="en-US" altLang="zh-CN" b="1" dirty="0" err="1">
                <a:solidFill>
                  <a:srgbClr val="C00000"/>
                </a:solidFill>
              </a:rPr>
              <a:t>int</a:t>
            </a:r>
            <a:r>
              <a:rPr lang="en-US" altLang="zh-CN" b="1" dirty="0">
                <a:solidFill>
                  <a:srgbClr val="C00000"/>
                </a:solidFill>
              </a:rPr>
              <a:t>[</a:t>
            </a:r>
            <a:r>
              <a:rPr lang="en-US" altLang="zh-CN" b="1" dirty="0" err="1">
                <a:solidFill>
                  <a:srgbClr val="C00000"/>
                </a:solidFill>
              </a:rPr>
              <a:t>m_size</a:t>
            </a:r>
            <a:r>
              <a:rPr lang="en-US" altLang="zh-CN" b="1" dirty="0">
                <a:solidFill>
                  <a:srgbClr val="C00000"/>
                </a:solidFill>
              </a:rPr>
              <a:t>]</a:t>
            </a:r>
            <a:r>
              <a:rPr lang="en-US" altLang="zh-CN" b="1" dirty="0"/>
              <a:t>;</a:t>
            </a:r>
          </a:p>
          <a:p>
            <a:r>
              <a:rPr lang="en-US" altLang="zh-CN" b="1" dirty="0"/>
              <a:t>        }</a:t>
            </a:r>
          </a:p>
          <a:p>
            <a:r>
              <a:rPr lang="en-US" altLang="zh-CN" b="1" dirty="0"/>
              <a:t>        virtual </a:t>
            </a:r>
            <a:r>
              <a:rPr lang="en-US" altLang="zh-CN" b="1" dirty="0" smtClean="0"/>
              <a:t>~Stack</a:t>
            </a:r>
            <a:r>
              <a:rPr lang="en-US" altLang="zh-CN" b="1" dirty="0"/>
              <a:t>() {</a:t>
            </a:r>
          </a:p>
          <a:p>
            <a:r>
              <a:rPr lang="en-US" altLang="zh-CN" b="1" dirty="0"/>
              <a:t>            if (</a:t>
            </a:r>
            <a:r>
              <a:rPr lang="en-US" altLang="zh-CN" b="1" dirty="0" err="1"/>
              <a:t>m_data</a:t>
            </a:r>
            <a:r>
              <a:rPr lang="en-US" altLang="zh-CN" b="1" dirty="0"/>
              <a:t>) delete [] </a:t>
            </a:r>
            <a:r>
              <a:rPr lang="en-US" altLang="zh-CN" b="1" dirty="0" err="1"/>
              <a:t>m_data</a:t>
            </a:r>
            <a:r>
              <a:rPr lang="en-US" altLang="zh-CN" b="1" dirty="0"/>
              <a:t>;</a:t>
            </a:r>
          </a:p>
          <a:p>
            <a:r>
              <a:rPr lang="en-US" altLang="zh-CN" b="1" dirty="0"/>
              <a:t>        }</a:t>
            </a:r>
          </a:p>
          <a:p>
            <a:r>
              <a:rPr lang="en-US" altLang="zh-CN" b="1" dirty="0"/>
              <a:t>        </a:t>
            </a:r>
            <a:r>
              <a:rPr lang="en-US" altLang="zh-CN" b="1" dirty="0" err="1"/>
              <a:t>bool</a:t>
            </a:r>
            <a:r>
              <a:rPr lang="en-US" altLang="zh-CN" b="1" dirty="0"/>
              <a:t> full() { </a:t>
            </a:r>
            <a:endParaRPr lang="en-US" altLang="zh-CN" b="1" dirty="0" smtClean="0"/>
          </a:p>
          <a:p>
            <a:r>
              <a:rPr lang="en-US" altLang="zh-CN" b="1" dirty="0"/>
              <a:t>	 </a:t>
            </a:r>
            <a:r>
              <a:rPr lang="en-US" altLang="zh-CN" b="1" dirty="0" smtClean="0"/>
              <a:t>   return </a:t>
            </a:r>
            <a:r>
              <a:rPr lang="en-US" altLang="zh-CN" b="1" dirty="0" err="1"/>
              <a:t>m_size</a:t>
            </a:r>
            <a:r>
              <a:rPr lang="en-US" altLang="zh-CN" b="1" dirty="0"/>
              <a:t> &lt;= 0 || (m_top+1) == </a:t>
            </a:r>
            <a:r>
              <a:rPr lang="en-US" altLang="zh-CN" b="1" dirty="0" err="1"/>
              <a:t>m_size</a:t>
            </a:r>
            <a:r>
              <a:rPr lang="en-US" altLang="zh-CN" b="1" dirty="0"/>
              <a:t>; </a:t>
            </a:r>
            <a:endParaRPr lang="en-US" altLang="zh-CN" b="1" dirty="0" smtClean="0"/>
          </a:p>
          <a:p>
            <a:r>
              <a:rPr lang="en-US" altLang="zh-CN" b="1" dirty="0" smtClean="0"/>
              <a:t>	}</a:t>
            </a:r>
            <a:endParaRPr lang="en-US" altLang="zh-CN" b="1" dirty="0"/>
          </a:p>
          <a:p>
            <a:r>
              <a:rPr lang="en-US" altLang="zh-CN" b="1" dirty="0"/>
              <a:t>        </a:t>
            </a:r>
            <a:r>
              <a:rPr lang="en-US" altLang="zh-CN" b="1" dirty="0" err="1"/>
              <a:t>bool</a:t>
            </a:r>
            <a:r>
              <a:rPr lang="en-US" altLang="zh-CN" b="1" dirty="0"/>
              <a:t> empty() </a:t>
            </a:r>
            <a:r>
              <a:rPr lang="en-US" altLang="zh-CN" b="1" dirty="0" smtClean="0"/>
              <a:t>{</a:t>
            </a:r>
          </a:p>
          <a:p>
            <a:r>
              <a:rPr lang="en-US" altLang="zh-CN" b="1" dirty="0"/>
              <a:t>	</a:t>
            </a:r>
            <a:r>
              <a:rPr lang="en-US" altLang="zh-CN" b="1" dirty="0" smtClean="0"/>
              <a:t>    </a:t>
            </a:r>
            <a:r>
              <a:rPr lang="en-US" altLang="zh-CN" b="1" dirty="0"/>
              <a:t>return </a:t>
            </a:r>
            <a:r>
              <a:rPr lang="en-US" altLang="zh-CN" b="1" dirty="0" err="1"/>
              <a:t>m_top</a:t>
            </a:r>
            <a:r>
              <a:rPr lang="en-US" altLang="zh-CN" b="1" dirty="0"/>
              <a:t> &lt; 0; </a:t>
            </a:r>
            <a:endParaRPr lang="en-US" altLang="zh-CN" b="1" dirty="0" smtClean="0"/>
          </a:p>
          <a:p>
            <a:r>
              <a:rPr lang="en-US" altLang="zh-CN" b="1" dirty="0"/>
              <a:t>	</a:t>
            </a:r>
            <a:r>
              <a:rPr lang="en-US" altLang="zh-CN" b="1" dirty="0" smtClean="0"/>
              <a:t>}</a:t>
            </a:r>
            <a:endParaRPr lang="en-US" altLang="zh-CN" b="1" dirty="0"/>
          </a:p>
        </p:txBody>
      </p:sp>
    </p:spTree>
    <p:extLst>
      <p:ext uri="{BB962C8B-B14F-4D97-AF65-F5344CB8AC3E}">
        <p14:creationId xmlns:p14="http://schemas.microsoft.com/office/powerpoint/2010/main" val="32932601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运算符重载的成员函数实现</a:t>
            </a:r>
            <a:endParaRPr lang="zh-CN" altLang="en-US" dirty="0"/>
          </a:p>
        </p:txBody>
      </p:sp>
      <p:sp>
        <p:nvSpPr>
          <p:cNvPr id="3" name="内容占位符 2"/>
          <p:cNvSpPr>
            <a:spLocks noGrp="1"/>
          </p:cNvSpPr>
          <p:nvPr>
            <p:ph idx="1"/>
          </p:nvPr>
        </p:nvSpPr>
        <p:spPr/>
        <p:txBody>
          <a:bodyPr/>
          <a:lstStyle/>
          <a:p>
            <a:r>
              <a:rPr lang="zh-CN" altLang="en-US" b="1" dirty="0" smtClean="0"/>
              <a:t>运算符重载可以通过成员函数实现</a:t>
            </a:r>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当运算符重载为类的成员函数时，函数的参数个数比原来的操作数要少一个（后置单目运算符除外），这是因为成员函数用</a:t>
            </a:r>
            <a:r>
              <a:rPr lang="en-US" altLang="zh-CN" b="1" dirty="0" smtClean="0"/>
              <a:t>this</a:t>
            </a:r>
            <a:r>
              <a:rPr lang="zh-CN" altLang="en-US" b="1" dirty="0" smtClean="0"/>
              <a:t>指针隐式地访问了类的一个对象，它充当了运算符函数最左边的操作数</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40</a:t>
            </a:fld>
            <a:endParaRPr lang="zh-CN" altLang="en-US"/>
          </a:p>
        </p:txBody>
      </p:sp>
      <p:sp>
        <p:nvSpPr>
          <p:cNvPr id="5" name="TextBox 4"/>
          <p:cNvSpPr txBox="1"/>
          <p:nvPr/>
        </p:nvSpPr>
        <p:spPr>
          <a:xfrm>
            <a:off x="1043608" y="1700808"/>
            <a:ext cx="7416824" cy="175432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zh-CN" altLang="en-US" b="1" i="1" dirty="0" smtClean="0"/>
              <a:t>类名</a:t>
            </a:r>
            <a:r>
              <a:rPr lang="en-US" altLang="zh-CN" b="1" dirty="0" smtClean="0"/>
              <a:t>{</a:t>
            </a:r>
          </a:p>
          <a:p>
            <a:r>
              <a:rPr lang="en-US" altLang="zh-CN" b="1" dirty="0" smtClean="0"/>
              <a:t>public:</a:t>
            </a:r>
          </a:p>
          <a:p>
            <a:r>
              <a:rPr lang="en-US" altLang="zh-CN" b="1" dirty="0" smtClean="0"/>
              <a:t>    </a:t>
            </a:r>
            <a:r>
              <a:rPr lang="zh-CN" altLang="en-US" b="1" i="1" dirty="0" smtClean="0"/>
              <a:t>返回值 </a:t>
            </a:r>
            <a:r>
              <a:rPr lang="en-US" altLang="zh-CN" b="1" dirty="0" smtClean="0"/>
              <a:t>operator</a:t>
            </a:r>
            <a:r>
              <a:rPr lang="zh-CN" altLang="en-US" b="1" i="1" dirty="0" smtClean="0"/>
              <a:t>运算符</a:t>
            </a:r>
            <a:r>
              <a:rPr lang="en-US" altLang="zh-CN" b="1" dirty="0" smtClean="0"/>
              <a:t>(</a:t>
            </a:r>
            <a:r>
              <a:rPr lang="zh-CN" altLang="en-US" b="1" i="1" dirty="0" smtClean="0"/>
              <a:t>参数表</a:t>
            </a:r>
            <a:r>
              <a:rPr lang="en-US" altLang="zh-CN" b="1" dirty="0" smtClean="0"/>
              <a:t>) {</a:t>
            </a:r>
          </a:p>
          <a:p>
            <a:r>
              <a:rPr lang="en-US" altLang="zh-CN" b="1" dirty="0" smtClean="0"/>
              <a:t>        </a:t>
            </a:r>
            <a:r>
              <a:rPr lang="zh-CN" altLang="en-US" b="1" i="1" dirty="0" smtClean="0"/>
              <a:t>函数体</a:t>
            </a:r>
            <a:endParaRPr lang="en-US" altLang="zh-CN" b="1" i="1" dirty="0" smtClean="0"/>
          </a:p>
          <a:p>
            <a:r>
              <a:rPr lang="en-US" altLang="zh-CN" b="1" dirty="0" smtClean="0"/>
              <a:t>    }</a:t>
            </a:r>
          </a:p>
          <a:p>
            <a:r>
              <a:rPr lang="en-US" altLang="zh-CN" b="1" dirty="0" smtClean="0"/>
              <a:t>};</a:t>
            </a:r>
            <a:endParaRPr lang="en-US" altLang="zh-CN"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双目运算符的成员函数重载</a:t>
            </a:r>
            <a:endParaRPr lang="zh-CN" altLang="en-US" dirty="0"/>
          </a:p>
        </p:txBody>
      </p:sp>
      <p:sp>
        <p:nvSpPr>
          <p:cNvPr id="3" name="内容占位符 2"/>
          <p:cNvSpPr>
            <a:spLocks noGrp="1"/>
          </p:cNvSpPr>
          <p:nvPr>
            <p:ph idx="1"/>
          </p:nvPr>
        </p:nvSpPr>
        <p:spPr/>
        <p:txBody>
          <a:bodyPr/>
          <a:lstStyle/>
          <a:p>
            <a:r>
              <a:rPr lang="zh-CN" altLang="en-US" b="1" dirty="0" smtClean="0"/>
              <a:t>双目运算符重载为类的成员函数时，函数只显式说明一个参数，该形参是运算符的右操作数。</a:t>
            </a:r>
          </a:p>
          <a:p>
            <a:r>
              <a:rPr lang="zh-CN" altLang="en-US" b="1" dirty="0" smtClean="0"/>
              <a:t>调用成员函数运算符的格式如下：</a:t>
            </a:r>
          </a:p>
          <a:p>
            <a:pPr lvl="1"/>
            <a:r>
              <a:rPr lang="en-US" altLang="zh-CN" b="1" dirty="0" smtClean="0"/>
              <a:t>&lt;</a:t>
            </a:r>
            <a:r>
              <a:rPr lang="zh-CN" altLang="en-US" b="1" dirty="0" smtClean="0"/>
              <a:t>对象名</a:t>
            </a:r>
            <a:r>
              <a:rPr lang="en-US" altLang="zh-CN" b="1" dirty="0" smtClean="0"/>
              <a:t>&gt;.operator &lt;</a:t>
            </a:r>
            <a:r>
              <a:rPr lang="zh-CN" altLang="en-US" b="1" dirty="0" smtClean="0"/>
              <a:t>运算符</a:t>
            </a:r>
            <a:r>
              <a:rPr lang="en-US" altLang="zh-CN" b="1" dirty="0" smtClean="0"/>
              <a:t>&gt;(&lt;</a:t>
            </a:r>
            <a:r>
              <a:rPr lang="zh-CN" altLang="en-US" b="1" dirty="0" smtClean="0"/>
              <a:t>参数</a:t>
            </a:r>
            <a:r>
              <a:rPr lang="en-US" altLang="zh-CN" b="1" dirty="0" smtClean="0"/>
              <a:t>&gt;)</a:t>
            </a:r>
          </a:p>
          <a:p>
            <a:pPr>
              <a:buNone/>
            </a:pPr>
            <a:r>
              <a:rPr lang="zh-CN" altLang="en-US" b="1" dirty="0" smtClean="0"/>
              <a:t>    等价于</a:t>
            </a:r>
          </a:p>
          <a:p>
            <a:pPr lvl="1"/>
            <a:r>
              <a:rPr lang="en-US" altLang="zh-CN" b="1" dirty="0" smtClean="0"/>
              <a:t>&lt;</a:t>
            </a:r>
            <a:r>
              <a:rPr lang="zh-CN" altLang="en-US" b="1" dirty="0" smtClean="0"/>
              <a:t>对象名</a:t>
            </a:r>
            <a:r>
              <a:rPr lang="en-US" altLang="zh-CN" b="1" dirty="0" smtClean="0"/>
              <a:t>&gt;&lt;</a:t>
            </a:r>
            <a:r>
              <a:rPr lang="zh-CN" altLang="en-US" b="1" dirty="0" smtClean="0"/>
              <a:t>运算符</a:t>
            </a:r>
            <a:r>
              <a:rPr lang="en-US" altLang="zh-CN" b="1" dirty="0" smtClean="0"/>
              <a:t>&gt;&lt;</a:t>
            </a:r>
            <a:r>
              <a:rPr lang="zh-CN" altLang="en-US" b="1" dirty="0" smtClean="0"/>
              <a:t>参数</a:t>
            </a:r>
            <a:r>
              <a:rPr lang="en-US" altLang="zh-CN" b="1" dirty="0" smtClean="0"/>
              <a:t>&gt;</a:t>
            </a:r>
          </a:p>
          <a:p>
            <a:r>
              <a:rPr lang="zh-CN" altLang="en-US" b="1" dirty="0" smtClean="0"/>
              <a:t>例如：</a:t>
            </a:r>
            <a:r>
              <a:rPr lang="en-US" altLang="zh-CN" b="1" dirty="0" err="1" smtClean="0"/>
              <a:t>a+b</a:t>
            </a:r>
            <a:r>
              <a:rPr lang="zh-CN" altLang="en-US" b="1" dirty="0" smtClean="0"/>
              <a:t>等价于</a:t>
            </a:r>
            <a:r>
              <a:rPr lang="en-US" altLang="zh-CN" b="1" dirty="0" err="1" smtClean="0"/>
              <a:t>a.operator</a:t>
            </a:r>
            <a:r>
              <a:rPr lang="en-US" altLang="zh-CN" b="1" dirty="0" smtClean="0"/>
              <a:t> +(b)</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单目运算符的成员函数重载</a:t>
            </a:r>
            <a:endParaRPr lang="zh-CN" altLang="en-US" dirty="0"/>
          </a:p>
        </p:txBody>
      </p:sp>
      <p:sp>
        <p:nvSpPr>
          <p:cNvPr id="3" name="内容占位符 2"/>
          <p:cNvSpPr>
            <a:spLocks noGrp="1"/>
          </p:cNvSpPr>
          <p:nvPr>
            <p:ph idx="1"/>
          </p:nvPr>
        </p:nvSpPr>
        <p:spPr/>
        <p:txBody>
          <a:bodyPr/>
          <a:lstStyle/>
          <a:p>
            <a:r>
              <a:rPr lang="zh-CN" altLang="en-US" b="1" dirty="0" smtClean="0"/>
              <a:t>前置单目运算符重载为类的成员函数时，不需要显式说明参数，即函数没有形参。</a:t>
            </a:r>
            <a:endParaRPr lang="en-US" altLang="zh-CN" b="1" dirty="0" smtClean="0"/>
          </a:p>
          <a:p>
            <a:pPr lvl="1"/>
            <a:r>
              <a:rPr lang="en-US" altLang="zh-CN" b="1" dirty="0" smtClean="0"/>
              <a:t>++a    </a:t>
            </a:r>
            <a:r>
              <a:rPr lang="zh-CN" altLang="en-US" b="1" dirty="0" smtClean="0"/>
              <a:t>等价于    </a:t>
            </a:r>
            <a:r>
              <a:rPr lang="en-US" altLang="zh-CN" b="1" dirty="0" err="1" smtClean="0"/>
              <a:t>a.operator</a:t>
            </a:r>
            <a:r>
              <a:rPr lang="en-US" altLang="zh-CN" b="1" dirty="0" smtClean="0"/>
              <a:t>++()</a:t>
            </a:r>
            <a:endParaRPr lang="zh-CN" altLang="en-US" b="1" dirty="0" smtClean="0"/>
          </a:p>
          <a:p>
            <a:r>
              <a:rPr lang="zh-CN" altLang="en-US" b="1" dirty="0" smtClean="0"/>
              <a:t>后置单目运算符重载为类的成员函数时，函数要带有一个整型形参。</a:t>
            </a:r>
            <a:endParaRPr lang="en-US" altLang="zh-CN" b="1" dirty="0" smtClean="0"/>
          </a:p>
          <a:p>
            <a:pPr lvl="1"/>
            <a:r>
              <a:rPr lang="en-US" altLang="zh-CN" b="1" dirty="0" smtClean="0"/>
              <a:t>a++    </a:t>
            </a:r>
            <a:r>
              <a:rPr lang="zh-CN" altLang="en-US" b="1" dirty="0" smtClean="0"/>
              <a:t>等价于    </a:t>
            </a:r>
            <a:r>
              <a:rPr lang="en-US" altLang="zh-CN" b="1" dirty="0" err="1" smtClean="0"/>
              <a:t>a.operator</a:t>
            </a:r>
            <a:r>
              <a:rPr lang="en-US" altLang="zh-CN" b="1" dirty="0" smtClean="0"/>
              <a:t>++(</a:t>
            </a:r>
            <a:r>
              <a:rPr lang="en-US" altLang="zh-CN" b="1" dirty="0" err="1" smtClean="0"/>
              <a:t>int</a:t>
            </a:r>
            <a:r>
              <a:rPr lang="en-US" altLang="zh-CN" b="1" dirty="0" smtClean="0"/>
              <a:t>)</a:t>
            </a:r>
          </a:p>
          <a:p>
            <a:pPr lvl="1"/>
            <a:r>
              <a:rPr lang="zh-CN" altLang="en-US" b="1" dirty="0" smtClean="0"/>
              <a:t>注意，这个整型形参是没有意义的哑元，只用来区分前置</a:t>
            </a:r>
            <a:r>
              <a:rPr lang="en-US" altLang="zh-CN" b="1" dirty="0" smtClean="0"/>
              <a:t>/</a:t>
            </a:r>
            <a:r>
              <a:rPr lang="zh-CN" altLang="en-US" b="1" dirty="0" smtClean="0"/>
              <a:t>后置单目运算符</a:t>
            </a:r>
          </a:p>
          <a:p>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运算符重载的非成员函数实现</a:t>
            </a:r>
            <a:endParaRPr lang="zh-CN" altLang="en-US" dirty="0"/>
          </a:p>
        </p:txBody>
      </p:sp>
      <p:sp>
        <p:nvSpPr>
          <p:cNvPr id="3" name="内容占位符 2"/>
          <p:cNvSpPr>
            <a:spLocks noGrp="1"/>
          </p:cNvSpPr>
          <p:nvPr>
            <p:ph idx="1"/>
          </p:nvPr>
        </p:nvSpPr>
        <p:spPr/>
        <p:txBody>
          <a:bodyPr/>
          <a:lstStyle/>
          <a:p>
            <a:r>
              <a:rPr lang="zh-CN" altLang="en-US" b="1" dirty="0" smtClean="0"/>
              <a:t>一般情况下定义为自定义类的友元函数</a:t>
            </a:r>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当运算符重载为类的友元函数时，由于没有隐含的</a:t>
            </a:r>
            <a:r>
              <a:rPr lang="en-US" altLang="zh-CN" b="1" dirty="0" smtClean="0"/>
              <a:t>this</a:t>
            </a:r>
            <a:r>
              <a:rPr lang="zh-CN" altLang="en-US" b="1" dirty="0" smtClean="0"/>
              <a:t>指针，因此操作数的个数没有变化，所有的操作数都必须通过函数的形参进行传递，函数的参数与操作数自左至右一一对应。</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43</a:t>
            </a:fld>
            <a:endParaRPr lang="zh-CN" altLang="en-US"/>
          </a:p>
        </p:txBody>
      </p:sp>
      <p:sp>
        <p:nvSpPr>
          <p:cNvPr id="5" name="TextBox 4"/>
          <p:cNvSpPr txBox="1"/>
          <p:nvPr/>
        </p:nvSpPr>
        <p:spPr>
          <a:xfrm>
            <a:off x="1043608" y="1700808"/>
            <a:ext cx="7416824"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a:t>
            </a:r>
            <a:r>
              <a:rPr lang="zh-CN" altLang="en-US" b="1" i="1" dirty="0" smtClean="0"/>
              <a:t>类名</a:t>
            </a:r>
            <a:r>
              <a:rPr lang="en-US" altLang="zh-CN" b="1" dirty="0" smtClean="0"/>
              <a:t>{</a:t>
            </a:r>
          </a:p>
          <a:p>
            <a:r>
              <a:rPr lang="en-US" altLang="zh-CN" b="1" dirty="0" smtClean="0"/>
              <a:t>public:</a:t>
            </a:r>
          </a:p>
          <a:p>
            <a:r>
              <a:rPr lang="en-US" altLang="zh-CN" b="1" dirty="0" smtClean="0"/>
              <a:t>    friend </a:t>
            </a:r>
            <a:r>
              <a:rPr lang="zh-CN" altLang="en-US" b="1" i="1" dirty="0" smtClean="0"/>
              <a:t>返回值 </a:t>
            </a:r>
            <a:r>
              <a:rPr lang="en-US" altLang="zh-CN" b="1" dirty="0" smtClean="0"/>
              <a:t>operator</a:t>
            </a:r>
            <a:r>
              <a:rPr lang="zh-CN" altLang="en-US" b="1" i="1" dirty="0" smtClean="0"/>
              <a:t>运算符</a:t>
            </a:r>
            <a:r>
              <a:rPr lang="en-US" altLang="zh-CN" b="1" dirty="0" smtClean="0"/>
              <a:t>(</a:t>
            </a:r>
            <a:r>
              <a:rPr lang="zh-CN" altLang="en-US" b="1" i="1" dirty="0" smtClean="0"/>
              <a:t>参数表</a:t>
            </a:r>
            <a:r>
              <a:rPr lang="en-US" altLang="zh-CN" b="1" dirty="0" smtClean="0"/>
              <a:t>);</a:t>
            </a:r>
          </a:p>
          <a:p>
            <a:r>
              <a:rPr lang="en-US" altLang="zh-CN" b="1" dirty="0" smtClean="0"/>
              <a:t>};</a:t>
            </a:r>
          </a:p>
          <a:p>
            <a:endParaRPr lang="en-US" altLang="zh-CN" b="1" dirty="0" smtClean="0"/>
          </a:p>
          <a:p>
            <a:r>
              <a:rPr lang="zh-CN" altLang="en-US" b="1" i="1" dirty="0" smtClean="0"/>
              <a:t>返回值 类名</a:t>
            </a:r>
            <a:r>
              <a:rPr lang="en-US" altLang="zh-CN" b="1" dirty="0" smtClean="0"/>
              <a:t>::operator</a:t>
            </a:r>
            <a:r>
              <a:rPr lang="zh-CN" altLang="en-US" b="1" i="1" dirty="0" smtClean="0"/>
              <a:t>运算符</a:t>
            </a:r>
            <a:r>
              <a:rPr lang="en-US" altLang="zh-CN" b="1" dirty="0" smtClean="0"/>
              <a:t>(</a:t>
            </a:r>
            <a:r>
              <a:rPr lang="zh-CN" altLang="en-US" b="1" i="1" dirty="0" smtClean="0"/>
              <a:t>参数表</a:t>
            </a:r>
            <a:r>
              <a:rPr lang="en-US" altLang="zh-CN" b="1" dirty="0" smtClean="0"/>
              <a:t>) {</a:t>
            </a:r>
          </a:p>
          <a:p>
            <a:r>
              <a:rPr lang="en-US" altLang="zh-CN" b="1" dirty="0" smtClean="0"/>
              <a:t>    </a:t>
            </a:r>
            <a:r>
              <a:rPr lang="zh-CN" altLang="en-US" b="1" i="1" dirty="0" smtClean="0"/>
              <a:t>函数体</a:t>
            </a:r>
            <a:endParaRPr lang="en-US" altLang="zh-CN" b="1" i="1" dirty="0" smtClean="0"/>
          </a:p>
          <a:p>
            <a:r>
              <a:rPr lang="en-US" altLang="zh-CN" b="1" dirty="0" smtClean="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成员函数重载 </a:t>
            </a:r>
            <a:r>
              <a:rPr lang="en-US" altLang="zh-CN" dirty="0" err="1" smtClean="0"/>
              <a:t>vs</a:t>
            </a:r>
            <a:r>
              <a:rPr lang="en-US" altLang="zh-CN" dirty="0" smtClean="0"/>
              <a:t> </a:t>
            </a:r>
            <a:r>
              <a:rPr lang="zh-CN" altLang="en-US" dirty="0" smtClean="0"/>
              <a:t>友元函数重载（</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b="1" dirty="0" smtClean="0"/>
              <a:t>将运算符重载为类的成员函数和类的友元函数都是可以的，但是成员函数运算符与友元函数运算符也具有各自的一些特点：</a:t>
            </a:r>
            <a:endParaRPr lang="en-US" altLang="zh-CN" b="1" dirty="0" smtClean="0"/>
          </a:p>
          <a:p>
            <a:pPr lvl="1"/>
            <a:r>
              <a:rPr lang="zh-CN" altLang="en-US" b="1" dirty="0" smtClean="0"/>
              <a:t>以下一些双目运算符不能重载为类的友元函数：</a:t>
            </a:r>
            <a:r>
              <a:rPr lang="en-US" altLang="zh-CN" b="1" dirty="0" smtClean="0"/>
              <a:t>=</a:t>
            </a:r>
            <a:r>
              <a:rPr lang="zh-CN" altLang="en-US" b="1" dirty="0" smtClean="0"/>
              <a:t>、</a:t>
            </a:r>
            <a:r>
              <a:rPr lang="en-US" altLang="zh-CN" b="1" dirty="0" smtClean="0"/>
              <a:t>()</a:t>
            </a:r>
            <a:r>
              <a:rPr lang="zh-CN" altLang="en-US" b="1" dirty="0" smtClean="0"/>
              <a:t>、</a:t>
            </a:r>
            <a:r>
              <a:rPr lang="en-US" altLang="zh-CN" b="1" dirty="0" smtClean="0"/>
              <a:t>[]</a:t>
            </a:r>
            <a:r>
              <a:rPr lang="zh-CN" altLang="en-US" b="1" dirty="0" smtClean="0"/>
              <a:t>、</a:t>
            </a:r>
            <a:r>
              <a:rPr lang="en-US" altLang="zh-CN" b="1" dirty="0" smtClean="0"/>
              <a:t>-&gt;</a:t>
            </a:r>
            <a:r>
              <a:rPr lang="zh-CN" altLang="en-US" b="1" dirty="0" smtClean="0"/>
              <a:t>。</a:t>
            </a:r>
          </a:p>
          <a:p>
            <a:pPr lvl="1"/>
            <a:r>
              <a:rPr lang="zh-CN" altLang="en-US" b="1" dirty="0" smtClean="0"/>
              <a:t>类型转换函数只能定义为一个类的成员函数而不能定义为类的友元函数。</a:t>
            </a:r>
          </a:p>
          <a:p>
            <a:pPr lvl="1"/>
            <a:r>
              <a:rPr lang="zh-CN" altLang="en-US" b="1" dirty="0" smtClean="0"/>
              <a:t>若一个运算符的操作需要修改对象的状态，选择重载为成员函数较好。</a:t>
            </a:r>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成员函数重载 </a:t>
            </a:r>
            <a:r>
              <a:rPr lang="en-US" altLang="zh-CN" dirty="0" err="1" smtClean="0"/>
              <a:t>vs</a:t>
            </a:r>
            <a:r>
              <a:rPr lang="en-US" altLang="zh-CN" dirty="0" smtClean="0"/>
              <a:t> </a:t>
            </a:r>
            <a:r>
              <a:rPr lang="zh-CN" altLang="en-US" dirty="0" smtClean="0"/>
              <a:t>友元函数重载（</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pPr lvl="1"/>
            <a:r>
              <a:rPr lang="zh-CN" altLang="en-US" b="1" dirty="0" smtClean="0"/>
              <a:t>若运算符所需的操作数（尤其是第一个操作数）希望有隐式类型转换，则只能选用友元函数。</a:t>
            </a:r>
          </a:p>
          <a:p>
            <a:pPr lvl="1"/>
            <a:r>
              <a:rPr lang="zh-CN" altLang="en-US" b="1" dirty="0" smtClean="0"/>
              <a:t>当运算符函数是一个成员函数时，最左边的操作数必须是该类的一个对象（或者引用）。如果左边的操作数必须是一个不同类的对象，或者是一个内部类型的对象，则必须作为一个友元函数来实现</a:t>
            </a:r>
          </a:p>
          <a:p>
            <a:pPr lvl="1"/>
            <a:r>
              <a:rPr lang="en-US" altLang="zh-CN" b="1" dirty="0" smtClean="0"/>
              <a:t> </a:t>
            </a:r>
            <a:r>
              <a:rPr lang="zh-CN" altLang="en-US" b="1" dirty="0" smtClean="0"/>
              <a:t>当需要重载运算符具有可交换性时，选择重载为友元函数。</a:t>
            </a:r>
            <a:endParaRPr lang="en-US" altLang="zh-CN" b="1" dirty="0" smtClean="0"/>
          </a:p>
          <a:p>
            <a:r>
              <a:rPr lang="zh-CN" altLang="en-US" b="1" dirty="0" smtClean="0"/>
              <a:t>典型例子：</a:t>
            </a:r>
            <a:endParaRPr lang="en-US" altLang="zh-CN" b="1" dirty="0" smtClean="0"/>
          </a:p>
          <a:p>
            <a:pPr lvl="1"/>
            <a:r>
              <a:rPr lang="zh-CN" altLang="en-US" b="1" dirty="0" smtClean="0"/>
              <a:t>流运算符的重载</a:t>
            </a:r>
            <a:endParaRPr lang="en-US" altLang="zh-CN" b="1" dirty="0" smtClean="0"/>
          </a:p>
          <a:p>
            <a:pPr lvl="1"/>
            <a:r>
              <a:rPr lang="zh-CN" altLang="en-US" b="1" dirty="0" smtClean="0"/>
              <a:t>赋值运算符的重载</a:t>
            </a:r>
          </a:p>
          <a:p>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45</a:t>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运算符重载的例子</a:t>
            </a:r>
            <a:endParaRPr lang="zh-CN" altLang="en-US" dirty="0"/>
          </a:p>
        </p:txBody>
      </p:sp>
      <p:sp>
        <p:nvSpPr>
          <p:cNvPr id="3" name="内容占位符 2"/>
          <p:cNvSpPr>
            <a:spLocks noGrp="1"/>
          </p:cNvSpPr>
          <p:nvPr>
            <p:ph idx="1"/>
          </p:nvPr>
        </p:nvSpPr>
        <p:spPr/>
        <p:txBody>
          <a:bodyPr/>
          <a:lstStyle/>
          <a:p>
            <a:r>
              <a:rPr lang="zh-CN" altLang="en-US" b="1" dirty="0" smtClean="0"/>
              <a:t>实现复数类（部分）</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46</a:t>
            </a:fld>
            <a:endParaRPr lang="zh-CN" altLang="en-US"/>
          </a:p>
        </p:txBody>
      </p:sp>
      <p:sp>
        <p:nvSpPr>
          <p:cNvPr id="5" name="TextBox 4"/>
          <p:cNvSpPr txBox="1"/>
          <p:nvPr/>
        </p:nvSpPr>
        <p:spPr>
          <a:xfrm>
            <a:off x="899592" y="1700808"/>
            <a:ext cx="7848872"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class Complex {</a:t>
            </a:r>
          </a:p>
          <a:p>
            <a:r>
              <a:rPr lang="en-US" altLang="zh-CN" b="1" dirty="0" smtClean="0"/>
              <a:t>public:</a:t>
            </a:r>
          </a:p>
          <a:p>
            <a:r>
              <a:rPr lang="en-US" altLang="zh-CN" b="1" dirty="0" smtClean="0"/>
              <a:t>      Complex(double a, double b) : real(a), </a:t>
            </a:r>
            <a:r>
              <a:rPr lang="en-US" altLang="zh-CN" b="1" dirty="0" err="1" smtClean="0"/>
              <a:t>imag</a:t>
            </a:r>
            <a:r>
              <a:rPr lang="en-US" altLang="zh-CN" b="1" dirty="0" smtClean="0"/>
              <a:t>(b) { }</a:t>
            </a:r>
          </a:p>
          <a:p>
            <a:r>
              <a:rPr lang="en-US" altLang="zh-CN" b="1" dirty="0" smtClean="0"/>
              <a:t>      Complex( ) : real(0), </a:t>
            </a:r>
            <a:r>
              <a:rPr lang="en-US" altLang="zh-CN" b="1" dirty="0" err="1" smtClean="0"/>
              <a:t>imag</a:t>
            </a:r>
            <a:r>
              <a:rPr lang="en-US" altLang="zh-CN" b="1" dirty="0" smtClean="0"/>
              <a:t>(0) { }</a:t>
            </a:r>
          </a:p>
          <a:p>
            <a:r>
              <a:rPr lang="en-US" altLang="zh-CN" b="1" dirty="0" smtClean="0">
                <a:solidFill>
                  <a:srgbClr val="C00000"/>
                </a:solidFill>
              </a:rPr>
              <a:t>      friend Complex operator+ (const Complex&amp; a, const Complex&amp; b);</a:t>
            </a:r>
          </a:p>
          <a:p>
            <a:r>
              <a:rPr lang="en-US" altLang="zh-CN" b="1" dirty="0" smtClean="0">
                <a:solidFill>
                  <a:srgbClr val="C00000"/>
                </a:solidFill>
              </a:rPr>
              <a:t>      friend Complex operator+ (const Complex&amp; a, double b);</a:t>
            </a:r>
          </a:p>
          <a:p>
            <a:r>
              <a:rPr lang="en-US" altLang="zh-CN" b="1" dirty="0" smtClean="0">
                <a:solidFill>
                  <a:srgbClr val="C00000"/>
                </a:solidFill>
              </a:rPr>
              <a:t>      friend Complex operator+ (double a, const Complex&amp; b);</a:t>
            </a:r>
          </a:p>
          <a:p>
            <a:r>
              <a:rPr lang="en-US" altLang="zh-CN" b="1" dirty="0" smtClean="0">
                <a:solidFill>
                  <a:srgbClr val="C00000"/>
                </a:solidFill>
              </a:rPr>
              <a:t>      Complex&amp; operator+= (const Complex&amp; b) {</a:t>
            </a:r>
          </a:p>
          <a:p>
            <a:r>
              <a:rPr lang="en-US" altLang="zh-CN" b="1" dirty="0" smtClean="0">
                <a:solidFill>
                  <a:srgbClr val="C00000"/>
                </a:solidFill>
              </a:rPr>
              <a:t>               real += </a:t>
            </a:r>
            <a:r>
              <a:rPr lang="en-US" altLang="zh-CN" b="1" dirty="0" err="1" smtClean="0">
                <a:solidFill>
                  <a:srgbClr val="C00000"/>
                </a:solidFill>
              </a:rPr>
              <a:t>b.real</a:t>
            </a:r>
            <a:r>
              <a:rPr lang="en-US" altLang="zh-CN" b="1" dirty="0" smtClean="0">
                <a:solidFill>
                  <a:srgbClr val="C00000"/>
                </a:solidFill>
              </a:rPr>
              <a:t>;  </a:t>
            </a:r>
            <a:r>
              <a:rPr lang="en-US" altLang="zh-CN" b="1" dirty="0" err="1" smtClean="0">
                <a:solidFill>
                  <a:srgbClr val="C00000"/>
                </a:solidFill>
              </a:rPr>
              <a:t>imag</a:t>
            </a:r>
            <a:r>
              <a:rPr lang="en-US" altLang="zh-CN" b="1" dirty="0" smtClean="0">
                <a:solidFill>
                  <a:srgbClr val="C00000"/>
                </a:solidFill>
              </a:rPr>
              <a:t> += </a:t>
            </a:r>
            <a:r>
              <a:rPr lang="en-US" altLang="zh-CN" b="1" dirty="0" err="1" smtClean="0">
                <a:solidFill>
                  <a:srgbClr val="C00000"/>
                </a:solidFill>
              </a:rPr>
              <a:t>b.imag</a:t>
            </a:r>
            <a:r>
              <a:rPr lang="en-US" altLang="zh-CN" b="1" dirty="0" smtClean="0">
                <a:solidFill>
                  <a:srgbClr val="C00000"/>
                </a:solidFill>
              </a:rPr>
              <a:t>;  return *this;      </a:t>
            </a:r>
          </a:p>
          <a:p>
            <a:r>
              <a:rPr lang="en-US" altLang="zh-CN" b="1" dirty="0" smtClean="0">
                <a:solidFill>
                  <a:srgbClr val="C00000"/>
                </a:solidFill>
              </a:rPr>
              <a:t>      }</a:t>
            </a:r>
          </a:p>
          <a:p>
            <a:r>
              <a:rPr lang="en-US" altLang="zh-CN" b="1" dirty="0" smtClean="0">
                <a:solidFill>
                  <a:srgbClr val="C00000"/>
                </a:solidFill>
              </a:rPr>
              <a:t>      Complex&amp; operator+= (double b) {</a:t>
            </a:r>
          </a:p>
          <a:p>
            <a:r>
              <a:rPr lang="en-US" altLang="zh-CN" b="1" dirty="0" smtClean="0">
                <a:solidFill>
                  <a:srgbClr val="C00000"/>
                </a:solidFill>
              </a:rPr>
              <a:t>	       real += b; return *this;</a:t>
            </a:r>
          </a:p>
          <a:p>
            <a:r>
              <a:rPr lang="en-US" altLang="zh-CN" b="1" dirty="0" smtClean="0">
                <a:solidFill>
                  <a:srgbClr val="C00000"/>
                </a:solidFill>
              </a:rPr>
              <a:t>      }</a:t>
            </a:r>
          </a:p>
          <a:p>
            <a:r>
              <a:rPr lang="en-US" altLang="zh-CN" b="1" dirty="0" smtClean="0">
                <a:solidFill>
                  <a:srgbClr val="C00000"/>
                </a:solidFill>
              </a:rPr>
              <a:t>      friend </a:t>
            </a:r>
            <a:r>
              <a:rPr lang="en-US" altLang="zh-CN" b="1" dirty="0" err="1" smtClean="0">
                <a:solidFill>
                  <a:srgbClr val="C00000"/>
                </a:solidFill>
              </a:rPr>
              <a:t>ostream</a:t>
            </a:r>
            <a:r>
              <a:rPr lang="en-US" altLang="zh-CN" b="1" dirty="0" smtClean="0">
                <a:solidFill>
                  <a:srgbClr val="C00000"/>
                </a:solidFill>
              </a:rPr>
              <a:t>&amp; operator&lt;&lt; (</a:t>
            </a:r>
            <a:r>
              <a:rPr lang="en-US" altLang="zh-CN" b="1" dirty="0" err="1" smtClean="0">
                <a:solidFill>
                  <a:srgbClr val="C00000"/>
                </a:solidFill>
              </a:rPr>
              <a:t>ostream</a:t>
            </a:r>
            <a:r>
              <a:rPr lang="en-US" altLang="zh-CN" b="1" dirty="0" smtClean="0">
                <a:solidFill>
                  <a:srgbClr val="C00000"/>
                </a:solidFill>
              </a:rPr>
              <a:t>&amp; out, const Complex&amp; c);</a:t>
            </a:r>
          </a:p>
          <a:p>
            <a:r>
              <a:rPr lang="en-US" altLang="zh-CN" b="1" dirty="0" smtClean="0"/>
              <a:t>private:</a:t>
            </a:r>
          </a:p>
          <a:p>
            <a:r>
              <a:rPr lang="en-US" altLang="zh-CN" b="1" dirty="0" smtClean="0"/>
              <a:t>      double real, </a:t>
            </a:r>
            <a:r>
              <a:rPr lang="en-US" altLang="zh-CN" b="1" dirty="0" err="1" smtClean="0"/>
              <a:t>imag</a:t>
            </a:r>
            <a:r>
              <a:rPr lang="en-US" altLang="zh-CN" b="1" dirty="0" smtClean="0"/>
              <a:t>;</a:t>
            </a:r>
          </a:p>
          <a:p>
            <a:r>
              <a:rPr lang="en-US" altLang="zh-CN" b="1" dirty="0" smtClean="0"/>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复数类的实现</a:t>
            </a:r>
            <a:endParaRPr lang="zh-CN" altLang="en-US" dirty="0"/>
          </a:p>
        </p:txBody>
      </p:sp>
      <p:sp>
        <p:nvSpPr>
          <p:cNvPr id="3" name="内容占位符 2"/>
          <p:cNvSpPr>
            <a:spLocks noGrp="1"/>
          </p:cNvSpPr>
          <p:nvPr>
            <p:ph idx="1"/>
          </p:nvPr>
        </p:nvSpPr>
        <p:spPr/>
        <p:txBody>
          <a:bodyPr/>
          <a:lstStyle/>
          <a:p>
            <a:r>
              <a:rPr lang="zh-CN" altLang="en-US" b="1" dirty="0" smtClean="0"/>
              <a:t>友元函数</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47</a:t>
            </a:fld>
            <a:endParaRPr lang="zh-CN" altLang="en-US"/>
          </a:p>
        </p:txBody>
      </p:sp>
      <p:sp>
        <p:nvSpPr>
          <p:cNvPr id="5" name="TextBox 4"/>
          <p:cNvSpPr txBox="1"/>
          <p:nvPr/>
        </p:nvSpPr>
        <p:spPr>
          <a:xfrm>
            <a:off x="899592" y="1700808"/>
            <a:ext cx="7848872"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Complex operator+(const Complex&amp; a, const Complex&amp; b) {</a:t>
            </a:r>
          </a:p>
          <a:p>
            <a:r>
              <a:rPr lang="en-US" altLang="zh-CN" b="1" dirty="0" smtClean="0"/>
              <a:t>        Complex c(</a:t>
            </a:r>
            <a:r>
              <a:rPr lang="en-US" altLang="zh-CN" b="1" dirty="0" err="1" smtClean="0"/>
              <a:t>a.real</a:t>
            </a:r>
            <a:r>
              <a:rPr lang="en-US" altLang="zh-CN" b="1" dirty="0" smtClean="0"/>
              <a:t> + </a:t>
            </a:r>
            <a:r>
              <a:rPr lang="en-US" altLang="zh-CN" b="1" dirty="0" err="1" smtClean="0"/>
              <a:t>b.real</a:t>
            </a:r>
            <a:r>
              <a:rPr lang="en-US" altLang="zh-CN" b="1" dirty="0" smtClean="0"/>
              <a:t>, </a:t>
            </a:r>
            <a:r>
              <a:rPr lang="en-US" altLang="zh-CN" b="1" dirty="0" err="1" smtClean="0"/>
              <a:t>a.imag</a:t>
            </a:r>
            <a:r>
              <a:rPr lang="en-US" altLang="zh-CN" b="1" dirty="0" smtClean="0"/>
              <a:t> + </a:t>
            </a:r>
            <a:r>
              <a:rPr lang="en-US" altLang="zh-CN" b="1" dirty="0" err="1" smtClean="0"/>
              <a:t>b.imag</a:t>
            </a:r>
            <a:r>
              <a:rPr lang="en-US" altLang="zh-CN" b="1" dirty="0" smtClean="0"/>
              <a:t>);</a:t>
            </a:r>
          </a:p>
          <a:p>
            <a:r>
              <a:rPr lang="en-US" altLang="zh-CN" b="1" dirty="0" smtClean="0"/>
              <a:t>        return c;</a:t>
            </a:r>
          </a:p>
          <a:p>
            <a:r>
              <a:rPr lang="en-US" altLang="zh-CN" b="1" dirty="0" smtClean="0"/>
              <a:t>}</a:t>
            </a:r>
          </a:p>
          <a:p>
            <a:r>
              <a:rPr lang="en-US" altLang="zh-CN" b="1" dirty="0" smtClean="0"/>
              <a:t>Complex operator+(const Complex&amp; a, double b) {</a:t>
            </a:r>
          </a:p>
          <a:p>
            <a:r>
              <a:rPr lang="en-US" altLang="zh-CN" b="1" dirty="0" smtClean="0"/>
              <a:t>        Complex c(</a:t>
            </a:r>
            <a:r>
              <a:rPr lang="en-US" altLang="zh-CN" b="1" dirty="0" err="1" smtClean="0"/>
              <a:t>a.real</a:t>
            </a:r>
            <a:r>
              <a:rPr lang="en-US" altLang="zh-CN" b="1" dirty="0" smtClean="0"/>
              <a:t> + b, </a:t>
            </a:r>
            <a:r>
              <a:rPr lang="en-US" altLang="zh-CN" b="1" dirty="0" err="1" smtClean="0"/>
              <a:t>a.imag</a:t>
            </a:r>
            <a:r>
              <a:rPr lang="en-US" altLang="zh-CN" b="1" dirty="0" smtClean="0"/>
              <a:t>);</a:t>
            </a:r>
          </a:p>
          <a:p>
            <a:r>
              <a:rPr lang="en-US" altLang="zh-CN" b="1" dirty="0" smtClean="0"/>
              <a:t>        return c;</a:t>
            </a:r>
          </a:p>
          <a:p>
            <a:r>
              <a:rPr lang="en-US" altLang="zh-CN" b="1" dirty="0" smtClean="0"/>
              <a:t>}</a:t>
            </a:r>
          </a:p>
          <a:p>
            <a:r>
              <a:rPr lang="en-US" altLang="zh-CN" b="1" dirty="0" smtClean="0"/>
              <a:t>Complex operator+(double a, const Complex&amp; b) {</a:t>
            </a:r>
          </a:p>
          <a:p>
            <a:r>
              <a:rPr lang="en-US" altLang="zh-CN" b="1" dirty="0" smtClean="0"/>
              <a:t>        Complex c(a + </a:t>
            </a:r>
            <a:r>
              <a:rPr lang="en-US" altLang="zh-CN" b="1" dirty="0" err="1" smtClean="0"/>
              <a:t>b.real</a:t>
            </a:r>
            <a:r>
              <a:rPr lang="en-US" altLang="zh-CN" b="1" dirty="0" smtClean="0"/>
              <a:t>, </a:t>
            </a:r>
            <a:r>
              <a:rPr lang="en-US" altLang="zh-CN" b="1" dirty="0" err="1" smtClean="0"/>
              <a:t>b.imag</a:t>
            </a:r>
            <a:r>
              <a:rPr lang="en-US" altLang="zh-CN" b="1" dirty="0" smtClean="0"/>
              <a:t>);</a:t>
            </a:r>
          </a:p>
          <a:p>
            <a:r>
              <a:rPr lang="en-US" altLang="zh-CN" b="1" dirty="0" smtClean="0"/>
              <a:t>        return c;</a:t>
            </a:r>
          </a:p>
          <a:p>
            <a:r>
              <a:rPr lang="en-US" altLang="zh-CN" b="1" dirty="0" smtClean="0"/>
              <a:t>}</a:t>
            </a:r>
          </a:p>
          <a:p>
            <a:r>
              <a:rPr lang="en-US" altLang="zh-CN" b="1" dirty="0" err="1" smtClean="0"/>
              <a:t>ostream</a:t>
            </a:r>
            <a:r>
              <a:rPr lang="en-US" altLang="zh-CN" b="1" dirty="0" smtClean="0"/>
              <a:t>&amp; operator&lt;&lt;(</a:t>
            </a:r>
            <a:r>
              <a:rPr lang="en-US" altLang="zh-CN" b="1" dirty="0" err="1" smtClean="0"/>
              <a:t>ostream</a:t>
            </a:r>
            <a:r>
              <a:rPr lang="en-US" altLang="zh-CN" b="1" dirty="0" smtClean="0"/>
              <a:t>&amp; out, const Complex&amp; c) {</a:t>
            </a:r>
          </a:p>
          <a:p>
            <a:r>
              <a:rPr lang="en-US" altLang="zh-CN" b="1" dirty="0" smtClean="0"/>
              <a:t>         out &lt;&lt; </a:t>
            </a:r>
            <a:r>
              <a:rPr lang="en-US" altLang="zh-CN" b="1" dirty="0" err="1" smtClean="0"/>
              <a:t>c.real</a:t>
            </a:r>
            <a:r>
              <a:rPr lang="en-US" altLang="zh-CN" b="1" dirty="0" smtClean="0"/>
              <a:t> &lt;&lt; "+" &lt;&lt; </a:t>
            </a:r>
            <a:r>
              <a:rPr lang="en-US" altLang="zh-CN" b="1" dirty="0" err="1" smtClean="0"/>
              <a:t>c.imag</a:t>
            </a:r>
            <a:r>
              <a:rPr lang="en-US" altLang="zh-CN" b="1" dirty="0" smtClean="0"/>
              <a:t> &lt;&lt; "</a:t>
            </a:r>
            <a:r>
              <a:rPr lang="en-US" altLang="zh-CN" b="1" dirty="0" err="1" smtClean="0"/>
              <a:t>i</a:t>
            </a:r>
            <a:r>
              <a:rPr lang="en-US" altLang="zh-CN" b="1" dirty="0" smtClean="0"/>
              <a:t>";</a:t>
            </a:r>
          </a:p>
          <a:p>
            <a:r>
              <a:rPr lang="en-US" altLang="zh-CN" b="1" dirty="0" smtClean="0"/>
              <a:t>         return out;</a:t>
            </a:r>
          </a:p>
          <a:p>
            <a:r>
              <a:rPr lang="en-US" altLang="zh-CN" b="1" dirty="0" smtClean="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测试复数类</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48</a:t>
            </a:fld>
            <a:endParaRPr lang="zh-CN" altLang="en-US"/>
          </a:p>
        </p:txBody>
      </p:sp>
      <p:sp>
        <p:nvSpPr>
          <p:cNvPr id="5" name="TextBox 4"/>
          <p:cNvSpPr txBox="1"/>
          <p:nvPr/>
        </p:nvSpPr>
        <p:spPr>
          <a:xfrm>
            <a:off x="899592" y="1196752"/>
            <a:ext cx="4536504" cy="313932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smtClean="0"/>
              <a:t>int</a:t>
            </a:r>
            <a:r>
              <a:rPr lang="en-US" altLang="zh-CN" b="1" dirty="0" smtClean="0"/>
              <a:t> main(</a:t>
            </a:r>
            <a:r>
              <a:rPr lang="en-US" altLang="zh-CN" b="1" dirty="0" err="1" smtClean="0"/>
              <a:t>int</a:t>
            </a:r>
            <a:r>
              <a:rPr lang="en-US" altLang="zh-CN" b="1" dirty="0" smtClean="0"/>
              <a:t> </a:t>
            </a:r>
            <a:r>
              <a:rPr lang="en-US" altLang="zh-CN" b="1" dirty="0" err="1" smtClean="0"/>
              <a:t>argc</a:t>
            </a:r>
            <a:r>
              <a:rPr lang="en-US" altLang="zh-CN" b="1" dirty="0" smtClean="0"/>
              <a:t>, char *</a:t>
            </a:r>
            <a:r>
              <a:rPr lang="en-US" altLang="zh-CN" b="1" dirty="0" err="1" smtClean="0"/>
              <a:t>argv</a:t>
            </a:r>
            <a:r>
              <a:rPr lang="en-US" altLang="zh-CN" b="1" dirty="0" smtClean="0"/>
              <a:t>[]) {</a:t>
            </a:r>
          </a:p>
          <a:p>
            <a:r>
              <a:rPr lang="en-US" altLang="zh-CN" b="1" dirty="0" smtClean="0"/>
              <a:t>    Complex c1(1, 2);</a:t>
            </a:r>
          </a:p>
          <a:p>
            <a:r>
              <a:rPr lang="en-US" altLang="zh-CN" b="1" dirty="0" smtClean="0"/>
              <a:t>    Complex c2(2, 1);</a:t>
            </a:r>
          </a:p>
          <a:p>
            <a:r>
              <a:rPr lang="en-US" altLang="zh-CN" b="1" dirty="0" smtClean="0"/>
              <a:t>    </a:t>
            </a:r>
          </a:p>
          <a:p>
            <a:r>
              <a:rPr lang="en-US" altLang="zh-CN" b="1" dirty="0" smtClean="0"/>
              <a:t>    </a:t>
            </a:r>
            <a:r>
              <a:rPr lang="en-US" altLang="zh-CN" b="1" dirty="0" err="1" smtClean="0"/>
              <a:t>cout</a:t>
            </a:r>
            <a:r>
              <a:rPr lang="en-US" altLang="zh-CN" b="1" dirty="0" smtClean="0"/>
              <a:t> &lt;&lt; (c1 += c2) &lt;&lt; </a:t>
            </a:r>
            <a:r>
              <a:rPr lang="en-US" altLang="zh-CN" b="1" dirty="0" err="1" smtClean="0"/>
              <a:t>endl</a:t>
            </a:r>
            <a:r>
              <a:rPr lang="en-US" altLang="zh-CN" b="1" dirty="0" smtClean="0"/>
              <a:t>;</a:t>
            </a:r>
          </a:p>
          <a:p>
            <a:r>
              <a:rPr lang="en-US" altLang="zh-CN" b="1" dirty="0" smtClean="0"/>
              <a:t>    </a:t>
            </a:r>
            <a:r>
              <a:rPr lang="en-US" altLang="zh-CN" b="1" dirty="0" err="1" smtClean="0"/>
              <a:t>cout</a:t>
            </a:r>
            <a:r>
              <a:rPr lang="en-US" altLang="zh-CN" b="1" dirty="0" smtClean="0"/>
              <a:t> &lt;&lt; c1 + c2 &lt;&lt; </a:t>
            </a:r>
            <a:r>
              <a:rPr lang="en-US" altLang="zh-CN" b="1" dirty="0" err="1" smtClean="0"/>
              <a:t>endl</a:t>
            </a:r>
            <a:r>
              <a:rPr lang="en-US" altLang="zh-CN" b="1" dirty="0" smtClean="0"/>
              <a:t>;</a:t>
            </a:r>
          </a:p>
          <a:p>
            <a:r>
              <a:rPr lang="en-US" altLang="zh-CN" b="1" dirty="0" smtClean="0"/>
              <a:t>    </a:t>
            </a:r>
            <a:r>
              <a:rPr lang="en-US" altLang="zh-CN" b="1" dirty="0" err="1" smtClean="0"/>
              <a:t>cout</a:t>
            </a:r>
            <a:r>
              <a:rPr lang="en-US" altLang="zh-CN" b="1" dirty="0" smtClean="0"/>
              <a:t> &lt;&lt; c1 + 10 &lt;&lt; </a:t>
            </a:r>
            <a:r>
              <a:rPr lang="en-US" altLang="zh-CN" b="1" dirty="0" err="1" smtClean="0"/>
              <a:t>endl</a:t>
            </a:r>
            <a:r>
              <a:rPr lang="en-US" altLang="zh-CN" b="1" dirty="0" smtClean="0"/>
              <a:t>;</a:t>
            </a:r>
          </a:p>
          <a:p>
            <a:r>
              <a:rPr lang="en-US" altLang="zh-CN" b="1" dirty="0" smtClean="0"/>
              <a:t>    </a:t>
            </a:r>
            <a:r>
              <a:rPr lang="en-US" altLang="zh-CN" b="1" dirty="0" err="1" smtClean="0"/>
              <a:t>cout</a:t>
            </a:r>
            <a:r>
              <a:rPr lang="en-US" altLang="zh-CN" b="1" dirty="0" smtClean="0"/>
              <a:t> &lt;&lt; 10 + c1 &lt;&lt; </a:t>
            </a:r>
            <a:r>
              <a:rPr lang="en-US" altLang="zh-CN" b="1" dirty="0" err="1" smtClean="0"/>
              <a:t>endl</a:t>
            </a:r>
            <a:r>
              <a:rPr lang="en-US" altLang="zh-CN" b="1" dirty="0" smtClean="0"/>
              <a:t>;</a:t>
            </a:r>
          </a:p>
          <a:p>
            <a:r>
              <a:rPr lang="en-US" altLang="zh-CN" b="1" dirty="0" smtClean="0"/>
              <a:t>    </a:t>
            </a:r>
          </a:p>
          <a:p>
            <a:r>
              <a:rPr lang="en-US" altLang="zh-CN" b="1" dirty="0" smtClean="0"/>
              <a:t>    return 0;</a:t>
            </a:r>
          </a:p>
          <a:p>
            <a:r>
              <a:rPr lang="en-US" altLang="zh-CN" b="1" dirty="0" smtClean="0"/>
              <a:t>}</a:t>
            </a:r>
          </a:p>
        </p:txBody>
      </p:sp>
      <p:pic>
        <p:nvPicPr>
          <p:cNvPr id="1026" name="Picture 2"/>
          <p:cNvPicPr>
            <a:picLocks noChangeAspect="1" noChangeArrowheads="1"/>
          </p:cNvPicPr>
          <p:nvPr/>
        </p:nvPicPr>
        <p:blipFill>
          <a:blip r:embed="rId3" cstate="print"/>
          <a:srcRect/>
          <a:stretch>
            <a:fillRect/>
          </a:stretch>
        </p:blipFill>
        <p:spPr bwMode="auto">
          <a:xfrm>
            <a:off x="4427984" y="2708920"/>
            <a:ext cx="3960440" cy="2813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下标运算符的重载</a:t>
            </a:r>
            <a:endParaRPr lang="zh-CN" altLang="en-US" dirty="0"/>
          </a:p>
        </p:txBody>
      </p:sp>
      <p:sp>
        <p:nvSpPr>
          <p:cNvPr id="3" name="内容占位符 2"/>
          <p:cNvSpPr>
            <a:spLocks noGrp="1"/>
          </p:cNvSpPr>
          <p:nvPr>
            <p:ph idx="1"/>
          </p:nvPr>
        </p:nvSpPr>
        <p:spPr/>
        <p:txBody>
          <a:bodyPr/>
          <a:lstStyle/>
          <a:p>
            <a:r>
              <a:rPr lang="zh-CN" altLang="en-US" b="1" dirty="0" smtClean="0"/>
              <a:t>下标运算符</a:t>
            </a:r>
            <a:r>
              <a:rPr lang="en-US" altLang="zh-CN" b="1" dirty="0" smtClean="0"/>
              <a:t>[]</a:t>
            </a:r>
            <a:r>
              <a:rPr lang="zh-CN" altLang="en-US" b="1" dirty="0" smtClean="0"/>
              <a:t>也是可以被重载的，而且可以改变其参数</a:t>
            </a:r>
            <a:endParaRPr lang="en-US" altLang="zh-CN" b="1" dirty="0" smtClean="0"/>
          </a:p>
          <a:p>
            <a:endParaRPr lang="en-US" altLang="zh-CN" b="1" dirty="0"/>
          </a:p>
          <a:p>
            <a:endParaRPr lang="en-US" altLang="zh-CN" b="1" dirty="0" smtClean="0"/>
          </a:p>
          <a:p>
            <a:endParaRPr lang="en-US" altLang="zh-CN" b="1" dirty="0"/>
          </a:p>
          <a:p>
            <a:endParaRPr lang="en-US" altLang="zh-CN" b="1" dirty="0" smtClean="0"/>
          </a:p>
          <a:p>
            <a:endParaRPr lang="en-US" altLang="zh-CN" sz="2000" b="1" dirty="0" smtClean="0"/>
          </a:p>
          <a:p>
            <a:r>
              <a:rPr lang="zh-CN" altLang="en-US" b="1" dirty="0" smtClean="0"/>
              <a:t>通过对下标运算符的重载，我们可以获得更易读的程序</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49</a:t>
            </a:fld>
            <a:endParaRPr lang="zh-CN" altLang="en-US"/>
          </a:p>
        </p:txBody>
      </p:sp>
      <p:sp>
        <p:nvSpPr>
          <p:cNvPr id="5" name="TextBox 4"/>
          <p:cNvSpPr txBox="1"/>
          <p:nvPr/>
        </p:nvSpPr>
        <p:spPr>
          <a:xfrm>
            <a:off x="899592" y="2222862"/>
            <a:ext cx="7488832" cy="28623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t>class </a:t>
            </a:r>
            <a:r>
              <a:rPr lang="en-US" altLang="zh-CN" b="1" dirty="0" err="1"/>
              <a:t>StudentList</a:t>
            </a:r>
            <a:r>
              <a:rPr lang="en-US" altLang="zh-CN" b="1" dirty="0"/>
              <a:t> {</a:t>
            </a:r>
          </a:p>
          <a:p>
            <a:r>
              <a:rPr lang="en-US" altLang="zh-CN" b="1" dirty="0"/>
              <a:t>public:</a:t>
            </a:r>
          </a:p>
          <a:p>
            <a:r>
              <a:rPr lang="en-US" altLang="zh-CN" b="1" dirty="0" smtClean="0"/>
              <a:t>      Student</a:t>
            </a:r>
            <a:r>
              <a:rPr lang="en-US" altLang="zh-CN" b="1" dirty="0"/>
              <a:t>&amp; operator[](</a:t>
            </a:r>
            <a:r>
              <a:rPr lang="en-US" altLang="zh-CN" b="1" dirty="0" err="1"/>
              <a:t>int</a:t>
            </a:r>
            <a:r>
              <a:rPr lang="en-US" altLang="zh-CN" b="1" dirty="0"/>
              <a:t> </a:t>
            </a:r>
            <a:r>
              <a:rPr lang="en-US" altLang="zh-CN" b="1" dirty="0" err="1"/>
              <a:t>i</a:t>
            </a:r>
            <a:r>
              <a:rPr lang="en-US" altLang="zh-CN" b="1" dirty="0" smtClean="0"/>
              <a:t>)</a:t>
            </a:r>
            <a:r>
              <a:rPr lang="en-US" altLang="zh-CN" b="1" dirty="0"/>
              <a:t>;</a:t>
            </a:r>
          </a:p>
          <a:p>
            <a:r>
              <a:rPr lang="en-US" altLang="zh-CN" b="1" dirty="0"/>
              <a:t>      Student&amp; operator[](string s</a:t>
            </a:r>
            <a:r>
              <a:rPr lang="en-US" altLang="zh-CN" b="1" dirty="0" smtClean="0"/>
              <a:t>);</a:t>
            </a:r>
          </a:p>
          <a:p>
            <a:r>
              <a:rPr lang="en-US" altLang="zh-CN" b="1" dirty="0" smtClean="0"/>
              <a:t>private:</a:t>
            </a:r>
          </a:p>
          <a:p>
            <a:r>
              <a:rPr lang="en-US" altLang="zh-CN" b="1" dirty="0" smtClean="0"/>
              <a:t>      string id, name;</a:t>
            </a:r>
            <a:endParaRPr lang="en-US" altLang="zh-CN" b="1" dirty="0"/>
          </a:p>
          <a:p>
            <a:r>
              <a:rPr lang="en-US" altLang="zh-CN" b="1" dirty="0" smtClean="0"/>
              <a:t>};</a:t>
            </a:r>
          </a:p>
          <a:p>
            <a:endParaRPr lang="en-US" altLang="zh-CN" b="1" dirty="0"/>
          </a:p>
          <a:p>
            <a:r>
              <a:rPr lang="en-US" altLang="zh-CN" b="1" dirty="0" err="1" smtClean="0"/>
              <a:t>cout</a:t>
            </a:r>
            <a:r>
              <a:rPr lang="en-US" altLang="zh-CN" b="1" dirty="0" smtClean="0"/>
              <a:t> </a:t>
            </a:r>
            <a:r>
              <a:rPr lang="en-US" altLang="zh-CN" b="1" dirty="0"/>
              <a:t>&lt;&lt; </a:t>
            </a:r>
            <a:r>
              <a:rPr lang="en-US" altLang="zh-CN" b="1" dirty="0">
                <a:solidFill>
                  <a:srgbClr val="C00000"/>
                </a:solidFill>
              </a:rPr>
              <a:t>list[1]</a:t>
            </a:r>
            <a:r>
              <a:rPr lang="en-US" altLang="zh-CN" b="1" dirty="0"/>
              <a:t> &lt;&lt; </a:t>
            </a:r>
            <a:r>
              <a:rPr lang="en-US" altLang="zh-CN" b="1" dirty="0" err="1"/>
              <a:t>endl</a:t>
            </a:r>
            <a:r>
              <a:rPr lang="en-US" altLang="zh-CN" b="1" dirty="0"/>
              <a:t> &lt;&lt; </a:t>
            </a:r>
            <a:r>
              <a:rPr lang="en-US" altLang="zh-CN" b="1" dirty="0">
                <a:solidFill>
                  <a:srgbClr val="C00000"/>
                </a:solidFill>
              </a:rPr>
              <a:t>list["222"] </a:t>
            </a:r>
            <a:r>
              <a:rPr lang="en-US" altLang="zh-CN" b="1" dirty="0"/>
              <a:t>&lt;&lt;</a:t>
            </a:r>
            <a:r>
              <a:rPr lang="en-US" altLang="zh-CN" b="1" dirty="0" err="1"/>
              <a:t>endl</a:t>
            </a:r>
            <a:r>
              <a:rPr lang="en-US" altLang="zh-CN" b="1" dirty="0"/>
              <a:t>;</a:t>
            </a:r>
          </a:p>
          <a:p>
            <a:r>
              <a:rPr lang="en-US" altLang="zh-CN" b="1" dirty="0" smtClean="0">
                <a:solidFill>
                  <a:srgbClr val="C00000"/>
                </a:solidFill>
              </a:rPr>
              <a:t>list</a:t>
            </a:r>
            <a:r>
              <a:rPr lang="en-US" altLang="zh-CN" b="1" dirty="0">
                <a:solidFill>
                  <a:srgbClr val="C00000"/>
                </a:solidFill>
              </a:rPr>
              <a:t>["222"] </a:t>
            </a:r>
            <a:r>
              <a:rPr lang="en-US" altLang="zh-CN" b="1" dirty="0"/>
              <a:t>= Student("222", "</a:t>
            </a:r>
            <a:r>
              <a:rPr lang="en-US" altLang="zh-CN" b="1" dirty="0" err="1"/>
              <a:t>ddd</a:t>
            </a:r>
            <a:r>
              <a:rPr lang="en-US" altLang="zh-CN" b="1" dirty="0"/>
              <a:t>");</a:t>
            </a:r>
          </a:p>
        </p:txBody>
      </p:sp>
      <p:grpSp>
        <p:nvGrpSpPr>
          <p:cNvPr id="8" name="组合 7"/>
          <p:cNvGrpSpPr/>
          <p:nvPr/>
        </p:nvGrpSpPr>
        <p:grpSpPr>
          <a:xfrm>
            <a:off x="2299805" y="3041476"/>
            <a:ext cx="1713165" cy="1509995"/>
            <a:chOff x="2299805" y="3041476"/>
            <a:chExt cx="1713165" cy="1509995"/>
          </a:xfrm>
        </p:grpSpPr>
        <p:sp>
          <p:nvSpPr>
            <p:cNvPr id="6" name="右箭头 5"/>
            <p:cNvSpPr/>
            <p:nvPr/>
          </p:nvSpPr>
          <p:spPr>
            <a:xfrm rot="17772284">
              <a:off x="1650696" y="3690585"/>
              <a:ext cx="1450118" cy="151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4400160" flipV="1">
              <a:off x="3321485" y="3859985"/>
              <a:ext cx="1242618" cy="140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772816"/>
            <a:ext cx="3096344" cy="228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up)">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Stack</a:t>
            </a:r>
            <a:r>
              <a:rPr lang="zh-CN" altLang="en-US" smtClean="0"/>
              <a:t>的实现（续</a:t>
            </a:r>
            <a:r>
              <a:rPr lang="zh-CN" altLang="en-US"/>
              <a:t>）</a:t>
            </a:r>
          </a:p>
        </p:txBody>
      </p:sp>
      <p:sp>
        <p:nvSpPr>
          <p:cNvPr id="3" name="内容占位符 2"/>
          <p:cNvSpPr>
            <a:spLocks noGrp="1"/>
          </p:cNvSpPr>
          <p:nvPr>
            <p:ph idx="1"/>
          </p:nvPr>
        </p:nvSpPr>
        <p:spPr/>
        <p:txBody>
          <a:bodyPr/>
          <a:lstStyle/>
          <a:p>
            <a:endParaRPr lang="en-US" altLang="zh-CN" b="1" dirty="0" smtClean="0"/>
          </a:p>
          <a:p>
            <a:endParaRPr lang="en-US" altLang="zh-CN" b="1" dirty="0"/>
          </a:p>
          <a:p>
            <a:endParaRPr lang="en-US" altLang="zh-CN" b="1" dirty="0" smtClean="0"/>
          </a:p>
          <a:p>
            <a:endParaRPr lang="en-US" altLang="zh-CN" b="1" dirty="0"/>
          </a:p>
          <a:p>
            <a:endParaRPr lang="en-US" altLang="zh-CN" b="1" dirty="0" smtClean="0"/>
          </a:p>
          <a:p>
            <a:endParaRPr lang="en-US" altLang="zh-CN" b="1" dirty="0"/>
          </a:p>
          <a:p>
            <a:endParaRPr lang="en-US" altLang="zh-CN" b="1" dirty="0" smtClean="0"/>
          </a:p>
          <a:p>
            <a:endParaRPr lang="en-US" altLang="zh-CN" sz="1100" b="1" dirty="0"/>
          </a:p>
          <a:p>
            <a:r>
              <a:rPr lang="zh-CN" altLang="en-US" b="1" dirty="0" smtClean="0"/>
              <a:t>我们的</a:t>
            </a:r>
            <a:r>
              <a:rPr lang="en-US" altLang="zh-CN" b="1" dirty="0" smtClean="0"/>
              <a:t>Stack</a:t>
            </a:r>
            <a:r>
              <a:rPr lang="zh-CN" altLang="en-US" b="1" dirty="0" smtClean="0"/>
              <a:t>只能存整数</a:t>
            </a:r>
            <a:r>
              <a:rPr lang="en-US" altLang="zh-CN" b="1" dirty="0" smtClean="0"/>
              <a:t>……</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a:t>
            </a:fld>
            <a:endParaRPr lang="zh-CN" altLang="en-US"/>
          </a:p>
        </p:txBody>
      </p:sp>
      <p:sp>
        <p:nvSpPr>
          <p:cNvPr id="5" name="TextBox 4"/>
          <p:cNvSpPr txBox="1"/>
          <p:nvPr/>
        </p:nvSpPr>
        <p:spPr>
          <a:xfrm>
            <a:off x="755576" y="1064925"/>
            <a:ext cx="8160540"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	void </a:t>
            </a:r>
            <a:r>
              <a:rPr lang="en-US" altLang="zh-CN" b="1" dirty="0">
                <a:solidFill>
                  <a:srgbClr val="C00000"/>
                </a:solidFill>
              </a:rPr>
              <a:t>push(</a:t>
            </a:r>
            <a:r>
              <a:rPr lang="en-US" altLang="zh-CN" b="1" dirty="0" err="1">
                <a:solidFill>
                  <a:srgbClr val="C00000"/>
                </a:solidFill>
              </a:rPr>
              <a:t>int</a:t>
            </a:r>
            <a:r>
              <a:rPr lang="en-US" altLang="zh-CN" b="1" dirty="0">
                <a:solidFill>
                  <a:srgbClr val="C00000"/>
                </a:solidFill>
              </a:rPr>
              <a:t> </a:t>
            </a:r>
            <a:r>
              <a:rPr lang="en-US" altLang="zh-CN" b="1" dirty="0" err="1">
                <a:solidFill>
                  <a:srgbClr val="C00000"/>
                </a:solidFill>
              </a:rPr>
              <a:t>i</a:t>
            </a:r>
            <a:r>
              <a:rPr lang="en-US" altLang="zh-CN" b="1" dirty="0">
                <a:solidFill>
                  <a:srgbClr val="C00000"/>
                </a:solidFill>
              </a:rPr>
              <a:t>)</a:t>
            </a:r>
            <a:r>
              <a:rPr lang="en-US" altLang="zh-CN" b="1" dirty="0" smtClean="0"/>
              <a:t> {</a:t>
            </a:r>
          </a:p>
          <a:p>
            <a:r>
              <a:rPr lang="en-US" altLang="zh-CN" b="1" dirty="0" smtClean="0"/>
              <a:t>            if (</a:t>
            </a:r>
            <a:r>
              <a:rPr lang="en-US" altLang="zh-CN" b="1" dirty="0" err="1" smtClean="0"/>
              <a:t>m_top</a:t>
            </a:r>
            <a:r>
              <a:rPr lang="en-US" altLang="zh-CN" b="1" dirty="0" smtClean="0"/>
              <a:t> + 1 &lt; </a:t>
            </a:r>
            <a:r>
              <a:rPr lang="en-US" altLang="zh-CN" b="1" dirty="0" err="1" smtClean="0"/>
              <a:t>m_size</a:t>
            </a:r>
            <a:r>
              <a:rPr lang="en-US" altLang="zh-CN" b="1" dirty="0" smtClean="0"/>
              <a:t>) </a:t>
            </a:r>
            <a:r>
              <a:rPr lang="en-US" altLang="zh-CN" b="1" dirty="0" err="1" smtClean="0"/>
              <a:t>m_data</a:t>
            </a:r>
            <a:r>
              <a:rPr lang="en-US" altLang="zh-CN" b="1" dirty="0" smtClean="0"/>
              <a:t>[++ </a:t>
            </a:r>
            <a:r>
              <a:rPr lang="en-US" altLang="zh-CN" b="1" dirty="0" err="1" smtClean="0"/>
              <a:t>m_top</a:t>
            </a:r>
            <a:r>
              <a:rPr lang="en-US" altLang="zh-CN" b="1" dirty="0" smtClean="0"/>
              <a:t>] = </a:t>
            </a:r>
            <a:r>
              <a:rPr lang="en-US" altLang="zh-CN" b="1" dirty="0" err="1" smtClean="0"/>
              <a:t>i</a:t>
            </a:r>
            <a:r>
              <a:rPr lang="en-US" altLang="zh-CN" b="1" dirty="0" smtClean="0"/>
              <a:t>;</a:t>
            </a:r>
          </a:p>
          <a:p>
            <a:r>
              <a:rPr lang="en-US" altLang="zh-CN" b="1" dirty="0" smtClean="0"/>
              <a:t>        }</a:t>
            </a:r>
          </a:p>
          <a:p>
            <a:r>
              <a:rPr lang="en-US" altLang="zh-CN" b="1" dirty="0" smtClean="0"/>
              <a:t>        void pop() {</a:t>
            </a:r>
          </a:p>
          <a:p>
            <a:r>
              <a:rPr lang="en-US" altLang="zh-CN" b="1" dirty="0" smtClean="0"/>
              <a:t>            </a:t>
            </a:r>
            <a:r>
              <a:rPr lang="en-US" altLang="zh-CN" b="1" dirty="0"/>
              <a:t>if (!empty()) --</a:t>
            </a:r>
            <a:r>
              <a:rPr lang="en-US" altLang="zh-CN" b="1" dirty="0" err="1"/>
              <a:t>m_top</a:t>
            </a:r>
            <a:r>
              <a:rPr lang="en-US" altLang="zh-CN" b="1" dirty="0"/>
              <a:t>;</a:t>
            </a:r>
          </a:p>
          <a:p>
            <a:r>
              <a:rPr lang="en-US" altLang="zh-CN" b="1" dirty="0"/>
              <a:t>        }</a:t>
            </a:r>
          </a:p>
          <a:p>
            <a:r>
              <a:rPr lang="en-US" altLang="zh-CN" b="1" dirty="0"/>
              <a:t>        </a:t>
            </a:r>
            <a:r>
              <a:rPr lang="en-US" altLang="zh-CN" b="1" dirty="0" err="1"/>
              <a:t>int</a:t>
            </a:r>
            <a:r>
              <a:rPr lang="en-US" altLang="zh-CN" b="1" dirty="0"/>
              <a:t> size() { </a:t>
            </a:r>
            <a:endParaRPr lang="en-US" altLang="zh-CN" b="1" dirty="0" smtClean="0"/>
          </a:p>
          <a:p>
            <a:r>
              <a:rPr lang="en-US" altLang="zh-CN" b="1" dirty="0"/>
              <a:t>	</a:t>
            </a:r>
            <a:r>
              <a:rPr lang="en-US" altLang="zh-CN" b="1" dirty="0" smtClean="0"/>
              <a:t>    return </a:t>
            </a:r>
            <a:r>
              <a:rPr lang="en-US" altLang="zh-CN" b="1" dirty="0" err="1" smtClean="0"/>
              <a:t>m_top</a:t>
            </a:r>
            <a:r>
              <a:rPr lang="en-US" altLang="zh-CN" b="1" dirty="0" smtClean="0"/>
              <a:t> + 1</a:t>
            </a:r>
            <a:r>
              <a:rPr lang="en-US" altLang="zh-CN" b="1" dirty="0"/>
              <a:t>; </a:t>
            </a:r>
            <a:endParaRPr lang="en-US" altLang="zh-CN" b="1" dirty="0" smtClean="0"/>
          </a:p>
          <a:p>
            <a:r>
              <a:rPr lang="en-US" altLang="zh-CN" b="1" dirty="0" smtClean="0"/>
              <a:t>	}</a:t>
            </a:r>
            <a:endParaRPr lang="en-US" altLang="zh-CN" b="1" dirty="0"/>
          </a:p>
          <a:p>
            <a:r>
              <a:rPr lang="en-US" altLang="zh-CN" b="1" dirty="0"/>
              <a:t>        </a:t>
            </a:r>
            <a:r>
              <a:rPr lang="en-US" altLang="zh-CN" b="1" dirty="0" err="1">
                <a:solidFill>
                  <a:srgbClr val="C00000"/>
                </a:solidFill>
              </a:rPr>
              <a:t>int</a:t>
            </a:r>
            <a:r>
              <a:rPr lang="en-US" altLang="zh-CN" b="1" dirty="0">
                <a:solidFill>
                  <a:srgbClr val="C00000"/>
                </a:solidFill>
              </a:rPr>
              <a:t> top() </a:t>
            </a:r>
            <a:r>
              <a:rPr lang="en-US" altLang="zh-CN" b="1" dirty="0">
                <a:solidFill>
                  <a:srgbClr val="FF0000"/>
                </a:solidFill>
              </a:rPr>
              <a:t>{</a:t>
            </a:r>
          </a:p>
          <a:p>
            <a:r>
              <a:rPr lang="en-US" altLang="zh-CN" b="1" dirty="0"/>
              <a:t>            if (!empty()) return </a:t>
            </a:r>
            <a:r>
              <a:rPr lang="en-US" altLang="zh-CN" b="1" dirty="0" err="1"/>
              <a:t>m_data</a:t>
            </a:r>
            <a:r>
              <a:rPr lang="en-US" altLang="zh-CN" b="1" dirty="0"/>
              <a:t>[</a:t>
            </a:r>
            <a:r>
              <a:rPr lang="en-US" altLang="zh-CN" b="1" dirty="0" err="1"/>
              <a:t>m_top</a:t>
            </a:r>
            <a:r>
              <a:rPr lang="en-US" altLang="zh-CN" b="1" dirty="0"/>
              <a:t>]; else return INT_MIN;</a:t>
            </a:r>
          </a:p>
          <a:p>
            <a:r>
              <a:rPr lang="en-US" altLang="zh-CN" b="1" dirty="0"/>
              <a:t>        }</a:t>
            </a:r>
          </a:p>
          <a:p>
            <a:r>
              <a:rPr lang="en-US" altLang="zh-CN" b="1" dirty="0"/>
              <a:t>    private:</a:t>
            </a:r>
          </a:p>
          <a:p>
            <a:r>
              <a:rPr lang="en-US" altLang="zh-CN" b="1" dirty="0">
                <a:solidFill>
                  <a:srgbClr val="C00000"/>
                </a:solidFill>
              </a:rPr>
              <a:t>        </a:t>
            </a:r>
            <a:r>
              <a:rPr lang="en-US" altLang="zh-CN" b="1" dirty="0" err="1">
                <a:solidFill>
                  <a:srgbClr val="C00000"/>
                </a:solidFill>
              </a:rPr>
              <a:t>int</a:t>
            </a:r>
            <a:r>
              <a:rPr lang="en-US" altLang="zh-CN" b="1" dirty="0">
                <a:solidFill>
                  <a:srgbClr val="C00000"/>
                </a:solidFill>
              </a:rPr>
              <a:t> *</a:t>
            </a:r>
            <a:r>
              <a:rPr lang="en-US" altLang="zh-CN" b="1" dirty="0" err="1">
                <a:solidFill>
                  <a:srgbClr val="C00000"/>
                </a:solidFill>
              </a:rPr>
              <a:t>m_data</a:t>
            </a:r>
            <a:r>
              <a:rPr lang="en-US" altLang="zh-CN" b="1" dirty="0"/>
              <a:t>; </a:t>
            </a:r>
            <a:r>
              <a:rPr lang="en-US" altLang="zh-CN" b="1" dirty="0" err="1"/>
              <a:t>const</a:t>
            </a:r>
            <a:r>
              <a:rPr lang="en-US" altLang="zh-CN" b="1" dirty="0"/>
              <a:t> </a:t>
            </a:r>
            <a:r>
              <a:rPr lang="en-US" altLang="zh-CN" b="1" dirty="0" err="1"/>
              <a:t>int</a:t>
            </a:r>
            <a:r>
              <a:rPr lang="en-US" altLang="zh-CN" b="1" dirty="0"/>
              <a:t> </a:t>
            </a:r>
            <a:r>
              <a:rPr lang="en-US" altLang="zh-CN" b="1" dirty="0" err="1"/>
              <a:t>m_size</a:t>
            </a:r>
            <a:r>
              <a:rPr lang="en-US" altLang="zh-CN" b="1" dirty="0"/>
              <a:t>; </a:t>
            </a:r>
            <a:r>
              <a:rPr lang="en-US" altLang="zh-CN" b="1" dirty="0" err="1"/>
              <a:t>int</a:t>
            </a:r>
            <a:r>
              <a:rPr lang="en-US" altLang="zh-CN" b="1" dirty="0"/>
              <a:t> </a:t>
            </a:r>
            <a:r>
              <a:rPr lang="en-US" altLang="zh-CN" b="1" dirty="0" err="1"/>
              <a:t>m_top</a:t>
            </a:r>
            <a:r>
              <a:rPr lang="en-US" altLang="zh-CN" b="1" dirty="0"/>
              <a:t>;</a:t>
            </a:r>
          </a:p>
          <a:p>
            <a:r>
              <a:rPr lang="en-US" altLang="zh-CN" b="1" dirty="0"/>
              <a:t>};</a:t>
            </a:r>
          </a:p>
          <a:p>
            <a:r>
              <a:rPr lang="en-US" altLang="zh-CN" b="1" dirty="0"/>
              <a:t>#</a:t>
            </a:r>
            <a:r>
              <a:rPr lang="en-US" altLang="zh-CN" b="1" dirty="0" err="1"/>
              <a:t>endif</a:t>
            </a:r>
            <a:r>
              <a:rPr lang="en-US" altLang="zh-CN" b="1" dirty="0"/>
              <a:t> // </a:t>
            </a:r>
            <a:r>
              <a:rPr lang="en-US" altLang="zh-CN" b="1" dirty="0" smtClean="0"/>
              <a:t>STACK_H</a:t>
            </a:r>
            <a:endParaRPr lang="en-US" altLang="zh-CN" b="1" dirty="0"/>
          </a:p>
        </p:txBody>
      </p:sp>
    </p:spTree>
    <p:extLst>
      <p:ext uri="{BB962C8B-B14F-4D97-AF65-F5344CB8AC3E}">
        <p14:creationId xmlns:p14="http://schemas.microsoft.com/office/powerpoint/2010/main" val="3629152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自增与自减运算符的重载</a:t>
            </a:r>
            <a:endParaRPr lang="zh-CN" altLang="en-US" dirty="0"/>
          </a:p>
        </p:txBody>
      </p:sp>
      <p:sp>
        <p:nvSpPr>
          <p:cNvPr id="3" name="内容占位符 2"/>
          <p:cNvSpPr>
            <a:spLocks noGrp="1"/>
          </p:cNvSpPr>
          <p:nvPr>
            <p:ph idx="1"/>
          </p:nvPr>
        </p:nvSpPr>
        <p:spPr/>
        <p:txBody>
          <a:bodyPr/>
          <a:lstStyle/>
          <a:p>
            <a:r>
              <a:rPr lang="zh-CN" altLang="en-US" b="1" dirty="0" smtClean="0"/>
              <a:t>重载自增和自减运算符时，要注意运算符前置和后置时语义含义的不同</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50</a:t>
            </a:fld>
            <a:endParaRPr lang="zh-CN" altLang="en-US"/>
          </a:p>
        </p:txBody>
      </p:sp>
      <p:sp>
        <p:nvSpPr>
          <p:cNvPr id="5" name="TextBox 4"/>
          <p:cNvSpPr txBox="1"/>
          <p:nvPr/>
        </p:nvSpPr>
        <p:spPr>
          <a:xfrm>
            <a:off x="899592" y="2222862"/>
            <a:ext cx="7488832" cy="313932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t>class </a:t>
            </a:r>
            <a:r>
              <a:rPr lang="en-US" altLang="zh-CN" b="1" dirty="0" smtClean="0"/>
              <a:t>Index {</a:t>
            </a:r>
            <a:endParaRPr lang="en-US" altLang="zh-CN" b="1" dirty="0"/>
          </a:p>
          <a:p>
            <a:r>
              <a:rPr lang="en-US" altLang="zh-CN" b="1" dirty="0"/>
              <a:t>public:</a:t>
            </a:r>
          </a:p>
          <a:p>
            <a:r>
              <a:rPr lang="en-US" altLang="zh-CN" b="1" dirty="0" smtClean="0">
                <a:solidFill>
                  <a:srgbClr val="C00000"/>
                </a:solidFill>
              </a:rPr>
              <a:t>      Index&amp; operator++() {</a:t>
            </a:r>
          </a:p>
          <a:p>
            <a:r>
              <a:rPr lang="en-US" altLang="zh-CN" b="1" dirty="0">
                <a:solidFill>
                  <a:srgbClr val="C00000"/>
                </a:solidFill>
              </a:rPr>
              <a:t>	 </a:t>
            </a:r>
            <a:r>
              <a:rPr lang="en-US" altLang="zh-CN" b="1" dirty="0" smtClean="0">
                <a:solidFill>
                  <a:srgbClr val="C00000"/>
                </a:solidFill>
              </a:rPr>
              <a:t>   index++; return *this;</a:t>
            </a:r>
          </a:p>
          <a:p>
            <a:r>
              <a:rPr lang="en-US" altLang="zh-CN" b="1" dirty="0">
                <a:solidFill>
                  <a:srgbClr val="C00000"/>
                </a:solidFill>
              </a:rPr>
              <a:t> </a:t>
            </a:r>
            <a:r>
              <a:rPr lang="en-US" altLang="zh-CN" b="1" dirty="0" smtClean="0">
                <a:solidFill>
                  <a:srgbClr val="C00000"/>
                </a:solidFill>
              </a:rPr>
              <a:t>     } //</a:t>
            </a:r>
            <a:r>
              <a:rPr lang="zh-CN" altLang="en-US" b="1" dirty="0" smtClean="0">
                <a:solidFill>
                  <a:srgbClr val="C00000"/>
                </a:solidFill>
              </a:rPr>
              <a:t>前置</a:t>
            </a:r>
            <a:endParaRPr lang="en-US" altLang="zh-CN" b="1" dirty="0">
              <a:solidFill>
                <a:srgbClr val="C00000"/>
              </a:solidFill>
            </a:endParaRPr>
          </a:p>
          <a:p>
            <a:r>
              <a:rPr lang="en-US" altLang="zh-CN" b="1" dirty="0" smtClean="0">
                <a:solidFill>
                  <a:srgbClr val="C00000"/>
                </a:solidFill>
              </a:rPr>
              <a:t>      </a:t>
            </a:r>
            <a:r>
              <a:rPr lang="en-US" altLang="zh-CN" b="1" dirty="0">
                <a:solidFill>
                  <a:srgbClr val="C00000"/>
                </a:solidFill>
              </a:rPr>
              <a:t>Index&amp; operator</a:t>
            </a:r>
            <a:r>
              <a:rPr lang="en-US" altLang="zh-CN" b="1" dirty="0" smtClean="0">
                <a:solidFill>
                  <a:srgbClr val="C00000"/>
                </a:solidFill>
              </a:rPr>
              <a:t>++(</a:t>
            </a:r>
            <a:r>
              <a:rPr lang="en-US" altLang="zh-CN" b="1" dirty="0" err="1" smtClean="0">
                <a:solidFill>
                  <a:srgbClr val="C00000"/>
                </a:solidFill>
              </a:rPr>
              <a:t>int</a:t>
            </a:r>
            <a:r>
              <a:rPr lang="en-US" altLang="zh-CN" b="1" dirty="0" smtClean="0">
                <a:solidFill>
                  <a:srgbClr val="C00000"/>
                </a:solidFill>
              </a:rPr>
              <a:t>) {</a:t>
            </a:r>
          </a:p>
          <a:p>
            <a:r>
              <a:rPr lang="en-US" altLang="zh-CN" b="1" dirty="0">
                <a:solidFill>
                  <a:srgbClr val="C00000"/>
                </a:solidFill>
              </a:rPr>
              <a:t> </a:t>
            </a:r>
            <a:r>
              <a:rPr lang="en-US" altLang="zh-CN" b="1" dirty="0" smtClean="0">
                <a:solidFill>
                  <a:srgbClr val="C00000"/>
                </a:solidFill>
              </a:rPr>
              <a:t>           Index temp = *this; index ++; return Index(temp);</a:t>
            </a:r>
            <a:endParaRPr lang="en-US" altLang="zh-CN" b="1" dirty="0">
              <a:solidFill>
                <a:srgbClr val="C00000"/>
              </a:solidFill>
            </a:endParaRPr>
          </a:p>
          <a:p>
            <a:r>
              <a:rPr lang="en-US" altLang="zh-CN" b="1" dirty="0">
                <a:solidFill>
                  <a:srgbClr val="C00000"/>
                </a:solidFill>
              </a:rPr>
              <a:t>      } </a:t>
            </a:r>
            <a:r>
              <a:rPr lang="en-US" altLang="zh-CN" b="1" dirty="0" smtClean="0">
                <a:solidFill>
                  <a:srgbClr val="C00000"/>
                </a:solidFill>
              </a:rPr>
              <a:t>//</a:t>
            </a:r>
            <a:r>
              <a:rPr lang="zh-CN" altLang="en-US" b="1" dirty="0" smtClean="0">
                <a:solidFill>
                  <a:srgbClr val="C00000"/>
                </a:solidFill>
              </a:rPr>
              <a:t>后置</a:t>
            </a:r>
            <a:endParaRPr lang="en-US" altLang="zh-CN" b="1" dirty="0" smtClean="0">
              <a:solidFill>
                <a:srgbClr val="C00000"/>
              </a:solidFill>
            </a:endParaRPr>
          </a:p>
          <a:p>
            <a:r>
              <a:rPr lang="en-US" altLang="zh-CN" b="1" dirty="0" smtClean="0"/>
              <a:t>private:</a:t>
            </a:r>
          </a:p>
          <a:p>
            <a:r>
              <a:rPr lang="en-US" altLang="zh-CN" b="1" dirty="0" smtClean="0"/>
              <a:t>      </a:t>
            </a:r>
            <a:r>
              <a:rPr lang="en-US" altLang="zh-CN" b="1" dirty="0" err="1" smtClean="0"/>
              <a:t>int</a:t>
            </a:r>
            <a:r>
              <a:rPr lang="en-US" altLang="zh-CN" b="1" dirty="0" smtClean="0"/>
              <a:t> index;</a:t>
            </a:r>
            <a:endParaRPr lang="en-US" altLang="zh-CN" b="1" dirty="0"/>
          </a:p>
          <a:p>
            <a:r>
              <a:rPr lang="en-US" altLang="zh-CN" b="1" dirty="0"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a:t>
            </a:r>
            <a:r>
              <a:rPr lang="zh-CN" altLang="en-US" dirty="0"/>
              <a:t>？</a:t>
            </a:r>
          </a:p>
        </p:txBody>
      </p:sp>
      <p:sp>
        <p:nvSpPr>
          <p:cNvPr id="3" name="内容占位符 2"/>
          <p:cNvSpPr>
            <a:spLocks noGrp="1"/>
          </p:cNvSpPr>
          <p:nvPr>
            <p:ph idx="1"/>
          </p:nvPr>
        </p:nvSpPr>
        <p:spPr/>
        <p:txBody>
          <a:bodyPr/>
          <a:lstStyle/>
          <a:p>
            <a:r>
              <a:rPr lang="zh-CN" altLang="en-US" b="1" dirty="0" smtClean="0"/>
              <a:t>运算符</a:t>
            </a:r>
            <a:endParaRPr lang="en-US" altLang="zh-CN" b="1" dirty="0" smtClean="0"/>
          </a:p>
          <a:p>
            <a:pPr lvl="1"/>
            <a:r>
              <a:rPr lang="zh-CN" altLang="en-US" b="1" dirty="0" smtClean="0"/>
              <a:t>某种运算，具有抽象的定义</a:t>
            </a:r>
            <a:endParaRPr lang="en-US" altLang="zh-CN" b="1" dirty="0" smtClean="0"/>
          </a:p>
          <a:p>
            <a:pPr lvl="1"/>
            <a:r>
              <a:rPr lang="zh-CN" altLang="en-US" b="1" dirty="0"/>
              <a:t>作用</a:t>
            </a:r>
            <a:r>
              <a:rPr lang="zh-CN" altLang="en-US" b="1" dirty="0" smtClean="0"/>
              <a:t>于某些数据类型，具有具体的实现</a:t>
            </a:r>
            <a:endParaRPr lang="en-US" altLang="zh-CN" b="1" dirty="0" smtClean="0"/>
          </a:p>
          <a:p>
            <a:r>
              <a:rPr lang="zh-CN" altLang="en-US" b="1" dirty="0"/>
              <a:t>意义</a:t>
            </a:r>
            <a:endParaRPr lang="en-US" altLang="zh-CN" b="1" dirty="0" smtClean="0"/>
          </a:p>
          <a:p>
            <a:pPr lvl="1"/>
            <a:r>
              <a:rPr lang="zh-CN" altLang="en-US" b="1" dirty="0" smtClean="0"/>
              <a:t>具体实现与抽象定义</a:t>
            </a:r>
            <a:r>
              <a:rPr lang="zh-CN" altLang="en-US" b="1" smtClean="0"/>
              <a:t>的统一，还原运算符的本质</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51</a:t>
            </a:fld>
            <a:endParaRPr lang="zh-CN" altLang="en-US"/>
          </a:p>
        </p:txBody>
      </p:sp>
    </p:spTree>
    <p:extLst>
      <p:ext uri="{BB962C8B-B14F-4D97-AF65-F5344CB8AC3E}">
        <p14:creationId xmlns:p14="http://schemas.microsoft.com/office/powerpoint/2010/main" val="1301247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b="1" dirty="0" smtClean="0"/>
              <a:t>模板</a:t>
            </a:r>
            <a:endParaRPr lang="en-US" altLang="zh-CN" b="1" dirty="0" smtClean="0"/>
          </a:p>
          <a:p>
            <a:pPr lvl="1"/>
            <a:r>
              <a:rPr lang="zh-CN" altLang="en-US" b="1" dirty="0" smtClean="0"/>
              <a:t>为什么？</a:t>
            </a:r>
            <a:endParaRPr lang="en-US" altLang="zh-CN" b="1" dirty="0" smtClean="0"/>
          </a:p>
          <a:p>
            <a:pPr lvl="1"/>
            <a:r>
              <a:rPr lang="zh-CN" altLang="en-US" b="1" dirty="0" smtClean="0"/>
              <a:t>实现</a:t>
            </a:r>
            <a:r>
              <a:rPr lang="en-US" altLang="zh-CN" b="1" dirty="0" smtClean="0"/>
              <a:t>/</a:t>
            </a:r>
            <a:r>
              <a:rPr lang="zh-CN" altLang="en-US" b="1" dirty="0" smtClean="0"/>
              <a:t>实例化</a:t>
            </a:r>
            <a:r>
              <a:rPr lang="en-US" altLang="zh-CN" b="1" dirty="0" smtClean="0"/>
              <a:t>/</a:t>
            </a:r>
            <a:r>
              <a:rPr lang="zh-CN" altLang="en-US" b="1" dirty="0" smtClean="0"/>
              <a:t>特殊化</a:t>
            </a:r>
            <a:r>
              <a:rPr lang="en-US" altLang="zh-CN" b="1" dirty="0" smtClean="0"/>
              <a:t>/</a:t>
            </a:r>
            <a:r>
              <a:rPr lang="zh-CN" altLang="en-US" b="1" dirty="0" smtClean="0"/>
              <a:t>参数与参数的缺省值</a:t>
            </a:r>
            <a:endParaRPr lang="en-US" altLang="zh-CN" b="1" dirty="0" smtClean="0"/>
          </a:p>
          <a:p>
            <a:pPr lvl="1"/>
            <a:r>
              <a:rPr lang="zh-CN" altLang="en-US" b="1" dirty="0" smtClean="0"/>
              <a:t>模板带来的多态性，何时使用模板？</a:t>
            </a:r>
            <a:endParaRPr lang="en-US" altLang="zh-CN" b="1" dirty="0"/>
          </a:p>
          <a:p>
            <a:r>
              <a:rPr lang="zh-CN" altLang="en-US" b="1" dirty="0" smtClean="0"/>
              <a:t>运算符重载</a:t>
            </a:r>
            <a:endParaRPr lang="en-US" altLang="zh-CN" b="1" dirty="0" smtClean="0"/>
          </a:p>
          <a:p>
            <a:pPr lvl="1"/>
            <a:r>
              <a:rPr lang="zh-CN" altLang="en-US" b="1" dirty="0" smtClean="0"/>
              <a:t>为什么？</a:t>
            </a:r>
            <a:endParaRPr lang="en-US" altLang="zh-CN" b="1" dirty="0" smtClean="0"/>
          </a:p>
          <a:p>
            <a:pPr lvl="1"/>
            <a:r>
              <a:rPr lang="zh-CN" altLang="en-US" b="1" dirty="0" smtClean="0"/>
              <a:t>如何重载？</a:t>
            </a:r>
            <a:endParaRPr lang="en-US" altLang="zh-CN" b="1" dirty="0" smtClean="0"/>
          </a:p>
          <a:p>
            <a:pPr lvl="1"/>
            <a:r>
              <a:rPr lang="zh-CN" altLang="en-US" b="1" dirty="0" smtClean="0"/>
              <a:t>何时重载运算符？</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52</a:t>
            </a:fld>
            <a:endParaRPr lang="zh-CN" altLang="en-US"/>
          </a:p>
        </p:txBody>
      </p:sp>
    </p:spTree>
    <p:extLst>
      <p:ext uri="{BB962C8B-B14F-4D97-AF65-F5344CB8AC3E}">
        <p14:creationId xmlns:p14="http://schemas.microsoft.com/office/powerpoint/2010/main" val="21531344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AE08CCC-BFC9-4B0B-B1DA-04CDC66CB2EE}" type="slidenum">
              <a:rPr lang="zh-CN" altLang="en-US" smtClean="0"/>
              <a:pPr/>
              <a:t>53</a:t>
            </a:fld>
            <a:endParaRPr lang="zh-CN" altLang="en-US"/>
          </a:p>
        </p:txBody>
      </p:sp>
      <p:pic>
        <p:nvPicPr>
          <p:cNvPr id="3" name="Picture 4"/>
          <p:cNvPicPr>
            <a:picLocks noChangeAspect="1" noChangeArrowheads="1"/>
          </p:cNvPicPr>
          <p:nvPr/>
        </p:nvPicPr>
        <p:blipFill>
          <a:blip r:embed="rId3" cstate="print"/>
          <a:srcRect/>
          <a:stretch>
            <a:fillRect/>
          </a:stretch>
        </p:blipFill>
        <p:spPr bwMode="auto">
          <a:xfrm>
            <a:off x="755576" y="1052736"/>
            <a:ext cx="7784647" cy="5184576"/>
          </a:xfrm>
          <a:prstGeom prst="rect">
            <a:avLst/>
          </a:prstGeom>
          <a:noFill/>
          <a:ln w="9525">
            <a:noFill/>
            <a:miter lim="800000"/>
            <a:headEnd/>
            <a:tailEnd/>
          </a:ln>
        </p:spPr>
      </p:pic>
    </p:spTree>
    <p:extLst>
      <p:ext uri="{BB962C8B-B14F-4D97-AF65-F5344CB8AC3E}">
        <p14:creationId xmlns:p14="http://schemas.microsoft.com/office/powerpoint/2010/main" val="4230314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再来一个例子</a:t>
            </a:r>
            <a:endParaRPr lang="zh-CN" altLang="en-US" dirty="0"/>
          </a:p>
        </p:txBody>
      </p:sp>
      <p:sp>
        <p:nvSpPr>
          <p:cNvPr id="3" name="内容占位符 2"/>
          <p:cNvSpPr>
            <a:spLocks noGrp="1"/>
          </p:cNvSpPr>
          <p:nvPr>
            <p:ph idx="1"/>
          </p:nvPr>
        </p:nvSpPr>
        <p:spPr/>
        <p:txBody>
          <a:bodyPr/>
          <a:lstStyle/>
          <a:p>
            <a:r>
              <a:rPr lang="zh-CN" altLang="en-US" b="1" dirty="0" smtClean="0"/>
              <a:t>排序算法：将数组</a:t>
            </a:r>
            <a:r>
              <a:rPr lang="en-US" altLang="zh-CN" b="1" dirty="0" smtClean="0"/>
              <a:t>L</a:t>
            </a:r>
            <a:r>
              <a:rPr lang="zh-CN" altLang="en-US" b="1" dirty="0" smtClean="0"/>
              <a:t>中的整数排序</a:t>
            </a:r>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实际上其他类型的数据，只要可以比较就可以这么实现排序</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6</a:t>
            </a:fld>
            <a:endParaRPr lang="zh-CN" altLang="en-US"/>
          </a:p>
        </p:txBody>
      </p:sp>
      <p:sp>
        <p:nvSpPr>
          <p:cNvPr id="5" name="TextBox 4"/>
          <p:cNvSpPr txBox="1"/>
          <p:nvPr/>
        </p:nvSpPr>
        <p:spPr>
          <a:xfrm>
            <a:off x="1835696" y="1628800"/>
            <a:ext cx="5976664"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t>void sort(</a:t>
            </a:r>
            <a:r>
              <a:rPr lang="en-US" altLang="zh-CN" b="1" dirty="0" err="1" smtClean="0"/>
              <a:t>int</a:t>
            </a:r>
            <a:r>
              <a:rPr lang="en-US" altLang="zh-CN" b="1" dirty="0" smtClean="0"/>
              <a:t>* L, </a:t>
            </a:r>
            <a:r>
              <a:rPr lang="en-US" altLang="zh-CN" b="1" dirty="0" err="1" smtClean="0"/>
              <a:t>int</a:t>
            </a:r>
            <a:r>
              <a:rPr lang="en-US" altLang="zh-CN" b="1" dirty="0" smtClean="0"/>
              <a:t> length) {</a:t>
            </a:r>
          </a:p>
          <a:p>
            <a:r>
              <a:rPr lang="en-US" altLang="zh-CN" b="1" dirty="0" smtClean="0"/>
              <a:t>    for(</a:t>
            </a:r>
            <a:r>
              <a:rPr lang="en-US" altLang="zh-CN" b="1" dirty="0" err="1" smtClean="0"/>
              <a:t>int</a:t>
            </a:r>
            <a:r>
              <a:rPr lang="en-US" altLang="zh-CN" b="1" dirty="0" smtClean="0"/>
              <a:t> </a:t>
            </a:r>
            <a:r>
              <a:rPr lang="en-US" altLang="zh-CN" b="1" dirty="0" err="1" smtClean="0"/>
              <a:t>i</a:t>
            </a:r>
            <a:r>
              <a:rPr lang="en-US" altLang="zh-CN" b="1" dirty="0" smtClean="0"/>
              <a:t> = 0; </a:t>
            </a:r>
            <a:r>
              <a:rPr lang="en-US" altLang="zh-CN" b="1" dirty="0" err="1" smtClean="0"/>
              <a:t>i</a:t>
            </a:r>
            <a:r>
              <a:rPr lang="en-US" altLang="zh-CN" b="1" dirty="0" smtClean="0"/>
              <a:t> &lt; length; </a:t>
            </a:r>
            <a:r>
              <a:rPr lang="en-US" altLang="zh-CN" b="1" dirty="0" err="1" smtClean="0"/>
              <a:t>i</a:t>
            </a:r>
            <a:r>
              <a:rPr lang="en-US" altLang="zh-CN" b="1" dirty="0" smtClean="0"/>
              <a:t>++) {</a:t>
            </a:r>
          </a:p>
          <a:p>
            <a:r>
              <a:rPr lang="en-US" altLang="zh-CN" b="1" dirty="0" smtClean="0"/>
              <a:t>        </a:t>
            </a:r>
            <a:r>
              <a:rPr lang="en-US" altLang="zh-CN" b="1" dirty="0" err="1" smtClean="0"/>
              <a:t>int</a:t>
            </a:r>
            <a:r>
              <a:rPr lang="en-US" altLang="zh-CN" b="1" dirty="0" smtClean="0"/>
              <a:t> k = </a:t>
            </a:r>
            <a:r>
              <a:rPr lang="en-US" altLang="zh-CN" b="1" dirty="0" err="1" smtClean="0"/>
              <a:t>i</a:t>
            </a:r>
            <a:r>
              <a:rPr lang="en-US" altLang="zh-CN" b="1" dirty="0" smtClean="0"/>
              <a:t>;</a:t>
            </a:r>
          </a:p>
          <a:p>
            <a:r>
              <a:rPr lang="en-US" altLang="zh-CN" b="1" dirty="0" smtClean="0"/>
              <a:t>        for (</a:t>
            </a:r>
            <a:r>
              <a:rPr lang="en-US" altLang="zh-CN" b="1" dirty="0" err="1" smtClean="0"/>
              <a:t>int</a:t>
            </a:r>
            <a:r>
              <a:rPr lang="en-US" altLang="zh-CN" b="1" dirty="0" smtClean="0"/>
              <a:t> j = i+1; j &lt; length; j++) {</a:t>
            </a:r>
          </a:p>
          <a:p>
            <a:r>
              <a:rPr lang="en-US" altLang="zh-CN" b="1" dirty="0" smtClean="0"/>
              <a:t>            if (L[j] &lt; L[k]) k = j;</a:t>
            </a:r>
          </a:p>
          <a:p>
            <a:r>
              <a:rPr lang="en-US" altLang="zh-CN" b="1" dirty="0" smtClean="0"/>
              <a:t>        }</a:t>
            </a:r>
          </a:p>
          <a:p>
            <a:r>
              <a:rPr lang="en-US" altLang="zh-CN" b="1" dirty="0" smtClean="0"/>
              <a:t>        if (k != </a:t>
            </a:r>
            <a:r>
              <a:rPr lang="en-US" altLang="zh-CN" b="1" dirty="0" err="1" smtClean="0"/>
              <a:t>i</a:t>
            </a:r>
            <a:r>
              <a:rPr lang="en-US" altLang="zh-CN" b="1" dirty="0" smtClean="0"/>
              <a:t>) {</a:t>
            </a:r>
          </a:p>
          <a:p>
            <a:r>
              <a:rPr lang="en-US" altLang="zh-CN" b="1" dirty="0" smtClean="0"/>
              <a:t>           </a:t>
            </a:r>
            <a:r>
              <a:rPr lang="en-US" altLang="zh-CN" b="1" dirty="0" err="1" smtClean="0"/>
              <a:t>int</a:t>
            </a:r>
            <a:r>
              <a:rPr lang="en-US" altLang="zh-CN" b="1" dirty="0" smtClean="0"/>
              <a:t> temp = L[k];</a:t>
            </a:r>
          </a:p>
          <a:p>
            <a:r>
              <a:rPr lang="en-US" altLang="zh-CN" b="1" dirty="0" smtClean="0"/>
              <a:t>           L[k] = L[</a:t>
            </a:r>
            <a:r>
              <a:rPr lang="en-US" altLang="zh-CN" b="1" dirty="0" err="1" smtClean="0"/>
              <a:t>i</a:t>
            </a:r>
            <a:r>
              <a:rPr lang="en-US" altLang="zh-CN" b="1" dirty="0" smtClean="0"/>
              <a:t>];</a:t>
            </a:r>
          </a:p>
          <a:p>
            <a:r>
              <a:rPr lang="en-US" altLang="zh-CN" b="1" dirty="0" smtClean="0"/>
              <a:t>           L[</a:t>
            </a:r>
            <a:r>
              <a:rPr lang="en-US" altLang="zh-CN" b="1" dirty="0" err="1" smtClean="0"/>
              <a:t>i</a:t>
            </a:r>
            <a:r>
              <a:rPr lang="en-US" altLang="zh-CN" b="1" dirty="0" smtClean="0"/>
              <a:t>] = temp;</a:t>
            </a:r>
          </a:p>
          <a:p>
            <a:r>
              <a:rPr lang="en-US" altLang="zh-CN" b="1" dirty="0" smtClean="0"/>
              <a:t>        }</a:t>
            </a:r>
          </a:p>
          <a:p>
            <a:r>
              <a:rPr lang="en-US" altLang="zh-CN" b="1" dirty="0" smtClean="0"/>
              <a:t>    }</a:t>
            </a:r>
          </a:p>
          <a:p>
            <a:r>
              <a:rPr lang="en-US" altLang="zh-CN" b="1" dirty="0" smtClean="0"/>
              <a:t>}</a:t>
            </a:r>
            <a:endParaRPr lang="en-US" altLang="zh-C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p>
        </p:txBody>
      </p:sp>
      <p:sp>
        <p:nvSpPr>
          <p:cNvPr id="3" name="内容占位符 2"/>
          <p:cNvSpPr>
            <a:spLocks noGrp="1"/>
          </p:cNvSpPr>
          <p:nvPr>
            <p:ph idx="1"/>
          </p:nvPr>
        </p:nvSpPr>
        <p:spPr/>
        <p:txBody>
          <a:bodyPr/>
          <a:lstStyle/>
          <a:p>
            <a:r>
              <a:rPr lang="zh-CN" altLang="en-US" b="1" dirty="0" smtClean="0"/>
              <a:t>无论</a:t>
            </a:r>
            <a:r>
              <a:rPr lang="en-US" altLang="zh-CN" b="1" dirty="0" err="1" smtClean="0"/>
              <a:t>Iterator</a:t>
            </a:r>
            <a:r>
              <a:rPr lang="zh-CN" altLang="en-US" b="1" dirty="0" smtClean="0"/>
              <a:t>、</a:t>
            </a:r>
            <a:r>
              <a:rPr lang="en-US" altLang="zh-CN" b="1" dirty="0" smtClean="0"/>
              <a:t>Stack</a:t>
            </a:r>
            <a:r>
              <a:rPr lang="zh-CN" altLang="en-US" b="1" dirty="0" smtClean="0"/>
              <a:t>还是</a:t>
            </a:r>
            <a:r>
              <a:rPr lang="en-US" altLang="zh-CN" b="1" dirty="0" smtClean="0"/>
              <a:t>sort</a:t>
            </a:r>
            <a:r>
              <a:rPr lang="zh-CN" altLang="en-US" b="1" dirty="0" smtClean="0"/>
              <a:t>，都是作用在抽象的“数据项”上的，与“数据项”如何定义没有关系</a:t>
            </a:r>
            <a:endParaRPr lang="en-US" altLang="zh-CN" b="1" dirty="0" smtClean="0"/>
          </a:p>
          <a:p>
            <a:r>
              <a:rPr lang="zh-CN" altLang="en-US" b="1" dirty="0" smtClean="0"/>
              <a:t>但是，我们目前的手段使得我们不得不针对某个确定类型的“数据项”来实现</a:t>
            </a:r>
            <a:r>
              <a:rPr lang="en-US" altLang="zh-CN" b="1" dirty="0" err="1" smtClean="0"/>
              <a:t>Iterator</a:t>
            </a:r>
            <a:r>
              <a:rPr lang="zh-CN" altLang="en-US" b="1" dirty="0" smtClean="0"/>
              <a:t>、</a:t>
            </a:r>
            <a:r>
              <a:rPr lang="en-US" altLang="zh-CN" b="1" dirty="0" smtClean="0"/>
              <a:t>Stack</a:t>
            </a:r>
            <a:r>
              <a:rPr lang="zh-CN" altLang="en-US" b="1" dirty="0" smtClean="0"/>
              <a:t>和</a:t>
            </a:r>
            <a:r>
              <a:rPr lang="en-US" altLang="zh-CN" b="1" dirty="0" smtClean="0"/>
              <a:t>sort</a:t>
            </a:r>
            <a:r>
              <a:rPr lang="zh-CN" altLang="en-US" b="1" dirty="0" smtClean="0"/>
              <a:t>，虽然这些实现代码大同小异</a:t>
            </a:r>
            <a:endParaRPr lang="en-US" altLang="zh-CN" b="1" dirty="0" smtClean="0"/>
          </a:p>
          <a:p>
            <a:r>
              <a:rPr lang="zh-CN" altLang="en-US" b="1" dirty="0" smtClean="0"/>
              <a:t>怎样避免这种代码的重复？</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7</a:t>
            </a:fld>
            <a:endParaRPr lang="zh-CN" altLang="en-US"/>
          </a:p>
        </p:txBody>
      </p:sp>
    </p:spTree>
    <p:extLst>
      <p:ext uri="{BB962C8B-B14F-4D97-AF65-F5344CB8AC3E}">
        <p14:creationId xmlns:p14="http://schemas.microsoft.com/office/powerpoint/2010/main" val="267911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0040" y="2996952"/>
            <a:ext cx="7772400" cy="1362075"/>
          </a:xfrm>
        </p:spPr>
        <p:txBody>
          <a:bodyPr/>
          <a:lstStyle/>
          <a:p>
            <a:r>
              <a:rPr lang="zh-CN" altLang="en-US" sz="7200" dirty="0" smtClean="0"/>
              <a:t>模板</a:t>
            </a:r>
            <a:endParaRPr lang="zh-CN" altLang="en-US" sz="7200"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8</a:t>
            </a:fld>
            <a:endParaRPr lang="zh-CN" altLang="en-US"/>
          </a:p>
        </p:txBody>
      </p:sp>
    </p:spTree>
    <p:extLst>
      <p:ext uri="{BB962C8B-B14F-4D97-AF65-F5344CB8AC3E}">
        <p14:creationId xmlns:p14="http://schemas.microsoft.com/office/powerpoint/2010/main" val="4268087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把类型作为参数</a:t>
            </a:r>
            <a:endParaRPr lang="zh-CN" altLang="en-US" dirty="0"/>
          </a:p>
        </p:txBody>
      </p:sp>
      <p:sp>
        <p:nvSpPr>
          <p:cNvPr id="3" name="内容占位符 2"/>
          <p:cNvSpPr>
            <a:spLocks noGrp="1"/>
          </p:cNvSpPr>
          <p:nvPr>
            <p:ph idx="1"/>
          </p:nvPr>
        </p:nvSpPr>
        <p:spPr/>
        <p:txBody>
          <a:bodyPr/>
          <a:lstStyle/>
          <a:p>
            <a:r>
              <a:rPr lang="zh-CN" altLang="en-US" b="1" dirty="0" smtClean="0"/>
              <a:t>我们需要一种机制，允许我们针对不同类型的数据进行同样的操作</a:t>
            </a:r>
            <a:endParaRPr lang="en-US" altLang="zh-CN" b="1" dirty="0" smtClean="0"/>
          </a:p>
          <a:p>
            <a:r>
              <a:rPr lang="zh-CN" altLang="en-US" b="1" dirty="0" smtClean="0"/>
              <a:t>那么，我们能不能把“类型”作为一种参数来看待呢？</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9</a:t>
            </a:fld>
            <a:endParaRPr lang="zh-CN" altLang="en-US"/>
          </a:p>
        </p:txBody>
      </p:sp>
      <p:sp>
        <p:nvSpPr>
          <p:cNvPr id="5" name="TextBox 4"/>
          <p:cNvSpPr txBox="1"/>
          <p:nvPr/>
        </p:nvSpPr>
        <p:spPr>
          <a:xfrm>
            <a:off x="1331640" y="3429000"/>
            <a:ext cx="6768752" cy="163121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b="1" dirty="0" smtClean="0"/>
              <a:t>void </a:t>
            </a:r>
            <a:r>
              <a:rPr lang="en-US" altLang="zh-CN" sz="2000" b="1" dirty="0" smtClean="0">
                <a:solidFill>
                  <a:srgbClr val="C00000"/>
                </a:solidFill>
              </a:rPr>
              <a:t>sort(</a:t>
            </a:r>
            <a:r>
              <a:rPr lang="en-US" altLang="zh-CN" sz="2000" b="1" dirty="0" err="1" smtClean="0">
                <a:solidFill>
                  <a:srgbClr val="C00000"/>
                </a:solidFill>
              </a:rPr>
              <a:t>Typename</a:t>
            </a:r>
            <a:r>
              <a:rPr lang="en-US" altLang="zh-CN" sz="2000" b="1" dirty="0" smtClean="0">
                <a:solidFill>
                  <a:srgbClr val="C00000"/>
                </a:solidFill>
              </a:rPr>
              <a:t> T)</a:t>
            </a:r>
            <a:r>
              <a:rPr lang="zh-CN" altLang="en-US" sz="2000" b="1" dirty="0" smtClean="0">
                <a:solidFill>
                  <a:srgbClr val="C00000"/>
                </a:solidFill>
              </a:rPr>
              <a:t> </a:t>
            </a:r>
            <a:r>
              <a:rPr lang="en-US" altLang="zh-CN" sz="2000" b="1" dirty="0" smtClean="0">
                <a:solidFill>
                  <a:srgbClr val="C00000"/>
                </a:solidFill>
              </a:rPr>
              <a:t>(T* L</a:t>
            </a:r>
            <a:r>
              <a:rPr lang="en-US" altLang="zh-CN" sz="2000" b="1" dirty="0" smtClean="0"/>
              <a:t>, </a:t>
            </a:r>
            <a:r>
              <a:rPr lang="en-US" altLang="zh-CN" sz="2000" b="1" dirty="0" err="1" smtClean="0"/>
              <a:t>int</a:t>
            </a:r>
            <a:r>
              <a:rPr lang="en-US" altLang="zh-CN" sz="2000" b="1" dirty="0" smtClean="0"/>
              <a:t> length) {</a:t>
            </a:r>
          </a:p>
          <a:p>
            <a:r>
              <a:rPr lang="en-US" altLang="zh-CN" sz="2000" b="1" dirty="0" smtClean="0"/>
              <a:t>    </a:t>
            </a:r>
          </a:p>
          <a:p>
            <a:r>
              <a:rPr lang="en-US" altLang="zh-CN" sz="2000" b="1" dirty="0" smtClean="0"/>
              <a:t>//……</a:t>
            </a:r>
          </a:p>
          <a:p>
            <a:endParaRPr lang="en-US" altLang="zh-CN" sz="2000" b="1" dirty="0" smtClean="0"/>
          </a:p>
          <a:p>
            <a:r>
              <a:rPr lang="en-US" altLang="zh-CN" sz="2000" b="1" dirty="0" smtClean="0"/>
              <a:t>}</a:t>
            </a:r>
            <a:endParaRPr lang="en-US" altLang="zh-CN" sz="2000" b="1" dirty="0"/>
          </a:p>
        </p:txBody>
      </p:sp>
      <p:sp>
        <p:nvSpPr>
          <p:cNvPr id="6" name="TextBox 5"/>
          <p:cNvSpPr txBox="1"/>
          <p:nvPr/>
        </p:nvSpPr>
        <p:spPr>
          <a:xfrm>
            <a:off x="3059832" y="4005064"/>
            <a:ext cx="4824536" cy="646331"/>
          </a:xfrm>
          <a:prstGeom prst="rect">
            <a:avLst/>
          </a:prstGeom>
          <a:noFill/>
        </p:spPr>
        <p:txBody>
          <a:bodyPr wrap="square" rtlCol="0">
            <a:spAutoFit/>
          </a:bodyPr>
          <a:lstStyle/>
          <a:p>
            <a:r>
              <a:rPr lang="zh-CN" altLang="en-US" sz="3600" b="1" dirty="0" smtClean="0">
                <a:solidFill>
                  <a:srgbClr val="FF0000"/>
                </a:solidFill>
              </a:rPr>
              <a:t>当然，这样写是不行滴</a:t>
            </a:r>
            <a:endParaRPr lang="zh-CN" altLang="en-US" sz="3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singhua-template-purple-theme2">
  <a:themeElements>
    <a:clrScheme name="TH-1">
      <a:dk1>
        <a:srgbClr val="000000"/>
      </a:dk1>
      <a:lt1>
        <a:srgbClr val="FFFFFF"/>
      </a:lt1>
      <a:dk2>
        <a:srgbClr val="000000"/>
      </a:dk2>
      <a:lt2>
        <a:srgbClr val="808080"/>
      </a:lt2>
      <a:accent1>
        <a:srgbClr val="BBE0E3"/>
      </a:accent1>
      <a:accent2>
        <a:srgbClr val="905C9A"/>
      </a:accent2>
      <a:accent3>
        <a:srgbClr val="FFFFFF"/>
      </a:accent3>
      <a:accent4>
        <a:srgbClr val="000000"/>
      </a:accent4>
      <a:accent5>
        <a:srgbClr val="793A89"/>
      </a:accent5>
      <a:accent6>
        <a:srgbClr val="2D2D8A"/>
      </a:accent6>
      <a:hlink>
        <a:srgbClr val="009999"/>
      </a:hlink>
      <a:folHlink>
        <a:srgbClr val="99CC00"/>
      </a:folHlink>
    </a:clrScheme>
    <a:fontScheme name="tsinghua-template-purple-theme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singhua-template-purple-them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singhua-template-purple-them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singhua-template-purple-them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singhua-template-purple-them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singhua-template-purple-them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singhua-template-purple-them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singhua-template-purple-them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singhua-template-purple-them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singhua-template-purple-them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singhua-template-purple-them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singhua-template-purple-them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singhua-template-purple-them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5521</TotalTime>
  <Words>4253</Words>
  <Application>Microsoft Office PowerPoint</Application>
  <PresentationFormat>全屏显示(4:3)</PresentationFormat>
  <Paragraphs>766</Paragraphs>
  <Slides>53</Slides>
  <Notes>50</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tsinghua-template-purple-theme2</vt:lpstr>
      <vt:lpstr>模板与运算符重载</vt:lpstr>
      <vt:lpstr>让我们先复习一个模式</vt:lpstr>
      <vt:lpstr>迭代器的定义</vt:lpstr>
      <vt:lpstr>另一个例子</vt:lpstr>
      <vt:lpstr>Stack的实现（续）</vt:lpstr>
      <vt:lpstr>再来一个例子</vt:lpstr>
      <vt:lpstr>问题</vt:lpstr>
      <vt:lpstr>模板</vt:lpstr>
      <vt:lpstr>把类型作为参数</vt:lpstr>
      <vt:lpstr>模板</vt:lpstr>
      <vt:lpstr>函数模板的使用</vt:lpstr>
      <vt:lpstr>调用函数模板</vt:lpstr>
      <vt:lpstr>函数模板的隐式实例化</vt:lpstr>
      <vt:lpstr>特例</vt:lpstr>
      <vt:lpstr>模板特殊化(template specialization)</vt:lpstr>
      <vt:lpstr>模板特殊化</vt:lpstr>
      <vt:lpstr>结果</vt:lpstr>
      <vt:lpstr>其他类似方法</vt:lpstr>
      <vt:lpstr>注意</vt:lpstr>
      <vt:lpstr>类模板和函数模板</vt:lpstr>
      <vt:lpstr>Stack的模板实现</vt:lpstr>
      <vt:lpstr>Stack的模板实现</vt:lpstr>
      <vt:lpstr>使用Stack模板</vt:lpstr>
      <vt:lpstr>类模板、类与对象</vt:lpstr>
      <vt:lpstr>模板的非类型参数</vt:lpstr>
      <vt:lpstr>参数的缺省值</vt:lpstr>
      <vt:lpstr>模板类的继承</vt:lpstr>
      <vt:lpstr>模板带来的多态性</vt:lpstr>
      <vt:lpstr>虚函数带来的多态性</vt:lpstr>
      <vt:lpstr>模板 vs 虚函数</vt:lpstr>
      <vt:lpstr>模板与派生</vt:lpstr>
      <vt:lpstr>意义</vt:lpstr>
      <vt:lpstr>为什么？</vt:lpstr>
      <vt:lpstr>问题</vt:lpstr>
      <vt:lpstr>运算符重载</vt:lpstr>
      <vt:lpstr>问题所在</vt:lpstr>
      <vt:lpstr>结果</vt:lpstr>
      <vt:lpstr>运算符重载的规则（1）</vt:lpstr>
      <vt:lpstr>运算符重载的规则（2）</vt:lpstr>
      <vt:lpstr>运算符重载的成员函数实现</vt:lpstr>
      <vt:lpstr>双目运算符的成员函数重载</vt:lpstr>
      <vt:lpstr>单目运算符的成员函数重载</vt:lpstr>
      <vt:lpstr>运算符重载的非成员函数实现</vt:lpstr>
      <vt:lpstr>成员函数重载 vs 友元函数重载（1）</vt:lpstr>
      <vt:lpstr>成员函数重载 vs 友元函数重载（2）</vt:lpstr>
      <vt:lpstr>运算符重载的例子</vt:lpstr>
      <vt:lpstr>复数类的实现</vt:lpstr>
      <vt:lpstr>测试复数类</vt:lpstr>
      <vt:lpstr>下标运算符的重载</vt:lpstr>
      <vt:lpstr>自增与自减运算符的重载</vt:lpstr>
      <vt:lpstr>为什么？</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dc:title>
  <dc:creator>Huang Zhen-Chun</dc:creator>
  <cp:lastModifiedBy>Huang Zhen-chun</cp:lastModifiedBy>
  <cp:revision>833</cp:revision>
  <dcterms:created xsi:type="dcterms:W3CDTF">2012-02-21T02:59:35Z</dcterms:created>
  <dcterms:modified xsi:type="dcterms:W3CDTF">2012-05-21T07:20:49Z</dcterms:modified>
</cp:coreProperties>
</file>