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4"/>
  </p:notesMasterIdLst>
  <p:sldIdLst>
    <p:sldId id="256" r:id="rId2"/>
    <p:sldId id="703" r:id="rId3"/>
    <p:sldId id="701" r:id="rId4"/>
    <p:sldId id="707" r:id="rId5"/>
    <p:sldId id="708" r:id="rId6"/>
    <p:sldId id="709" r:id="rId7"/>
    <p:sldId id="705" r:id="rId8"/>
    <p:sldId id="706" r:id="rId9"/>
    <p:sldId id="702" r:id="rId10"/>
    <p:sldId id="710" r:id="rId11"/>
    <p:sldId id="714" r:id="rId12"/>
    <p:sldId id="715" r:id="rId13"/>
    <p:sldId id="704" r:id="rId14"/>
    <p:sldId id="711" r:id="rId15"/>
    <p:sldId id="712" r:id="rId16"/>
    <p:sldId id="713" r:id="rId17"/>
    <p:sldId id="717" r:id="rId18"/>
    <p:sldId id="718" r:id="rId19"/>
    <p:sldId id="719" r:id="rId20"/>
    <p:sldId id="720" r:id="rId21"/>
    <p:sldId id="722" r:id="rId22"/>
    <p:sldId id="721" r:id="rId23"/>
    <p:sldId id="724" r:id="rId24"/>
    <p:sldId id="725" r:id="rId25"/>
    <p:sldId id="723" r:id="rId26"/>
    <p:sldId id="726" r:id="rId27"/>
    <p:sldId id="728" r:id="rId28"/>
    <p:sldId id="729" r:id="rId29"/>
    <p:sldId id="727" r:id="rId30"/>
    <p:sldId id="730" r:id="rId31"/>
    <p:sldId id="731" r:id="rId32"/>
    <p:sldId id="732" r:id="rId33"/>
    <p:sldId id="736" r:id="rId34"/>
    <p:sldId id="738" r:id="rId35"/>
    <p:sldId id="737" r:id="rId36"/>
    <p:sldId id="739" r:id="rId37"/>
    <p:sldId id="741" r:id="rId38"/>
    <p:sldId id="740" r:id="rId39"/>
    <p:sldId id="742" r:id="rId40"/>
    <p:sldId id="743" r:id="rId41"/>
    <p:sldId id="744" r:id="rId42"/>
    <p:sldId id="716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69" autoAdjust="0"/>
    <p:restoredTop sz="81121" autoAdjust="0"/>
  </p:normalViewPr>
  <p:slideViewPr>
    <p:cSldViewPr>
      <p:cViewPr varScale="1">
        <p:scale>
          <a:sx n="84" d="100"/>
          <a:sy n="84" d="100"/>
        </p:scale>
        <p:origin x="-15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7838B-1EB7-4A65-BD46-E5D85102BBBC}" type="datetimeFigureOut">
              <a:rPr lang="zh-CN" altLang="en-US" smtClean="0"/>
              <a:pPr/>
              <a:t>2012-05-28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A8243-D2DF-457D-9ED9-3571299B64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79841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3B2E0-6375-4A7F-A1D1-26A45A5DA92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2820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2644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40254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351737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342982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76676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34298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34298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76676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A8243-D2DF-457D-9ED9-3571299B64C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60400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tsinghua-ppt-template-First副本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84438" y="2060575"/>
            <a:ext cx="6335712" cy="1368425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32138" y="4292600"/>
            <a:ext cx="5688012" cy="10080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1351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16557"/>
            <a:ext cx="8496300" cy="792163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6B178E-7C62-4970-808C-D862432080DC}" type="datetime1">
              <a:rPr lang="zh-CN" altLang="en-US" smtClean="0"/>
              <a:pPr/>
              <a:t>2012-05-28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08CCC-BFC9-4B0B-B1DA-04CDC66CB2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1276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54875" y="0"/>
            <a:ext cx="1889125" cy="63817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7088" y="0"/>
            <a:ext cx="6275387" cy="63817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2245D5-ACD7-4D70-B7D4-F2AFAFE6119D}" type="datetime1">
              <a:rPr lang="zh-CN" altLang="en-US" smtClean="0"/>
              <a:pPr/>
              <a:t>2012-05-28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08CCC-BFC9-4B0B-B1DA-04CDC66CB2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3318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16557"/>
            <a:ext cx="8496300" cy="792163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668595-453D-4D24-91E1-B800CEE97A56}" type="datetime1">
              <a:rPr lang="zh-CN" altLang="en-US" smtClean="0"/>
              <a:pPr/>
              <a:t>2012-05-28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08CCC-BFC9-4B0B-B1DA-04CDC66CB2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981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4434F6-A8F6-403E-9939-D92EAF37BBC7}" type="datetime1">
              <a:rPr lang="zh-CN" altLang="en-US" smtClean="0"/>
              <a:pPr/>
              <a:t>2012-05-28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08CCC-BFC9-4B0B-B1DA-04CDC66CB2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1694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16557"/>
            <a:ext cx="8496300" cy="792163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125538"/>
            <a:ext cx="3884612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100" y="1125538"/>
            <a:ext cx="3884613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B30FF9-4318-4DA4-9077-46E06402EED7}" type="datetime1">
              <a:rPr lang="zh-CN" altLang="en-US" smtClean="0"/>
              <a:pPr/>
              <a:t>2012-05-28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08CCC-BFC9-4B0B-B1DA-04CDC66CB2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4095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-99392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25275F-C5BA-4066-8503-660C247110AE}" type="datetime1">
              <a:rPr lang="zh-CN" altLang="en-US" smtClean="0"/>
              <a:pPr/>
              <a:t>2012-05-28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08CCC-BFC9-4B0B-B1DA-04CDC66CB2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0231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16557"/>
            <a:ext cx="8496300" cy="792163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E9AE38-57B2-4B9B-872E-8E58E38CC69E}" type="datetime1">
              <a:rPr lang="zh-CN" altLang="en-US" smtClean="0"/>
              <a:pPr/>
              <a:t>2012-05-28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08CCC-BFC9-4B0B-B1DA-04CDC66CB2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2328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1DF4D6-244F-4B34-BB56-427C4BDF66F9}" type="datetime1">
              <a:rPr lang="zh-CN" altLang="en-US" smtClean="0"/>
              <a:pPr/>
              <a:t>2012-05-28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08CCC-BFC9-4B0B-B1DA-04CDC66CB2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4823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8758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0808"/>
            <a:ext cx="3008313" cy="44253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44E08B-6D25-459E-B552-52D22E11DF23}" type="datetime1">
              <a:rPr lang="zh-CN" altLang="en-US" smtClean="0"/>
              <a:pPr/>
              <a:t>2012-05-28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08CCC-BFC9-4B0B-B1DA-04CDC66CB2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9391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08720"/>
            <a:ext cx="5486400" cy="38188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AD03E1-2FA0-458D-B9E6-B779BCD0C5A3}" type="datetime1">
              <a:rPr lang="zh-CN" altLang="en-US" smtClean="0"/>
              <a:pPr/>
              <a:t>2012-05-28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08CCC-BFC9-4B0B-B1DA-04CDC66CB2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8620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tsinghua-ppt-template-bg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-100013"/>
            <a:ext cx="84963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125538"/>
            <a:ext cx="7921625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38913"/>
            <a:ext cx="172720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fld id="{C3E9C90C-27A7-4EE1-A8A4-A7D08DBA38B4}" type="datetime1">
              <a:rPr lang="zh-CN" altLang="en-US" smtClean="0"/>
              <a:pPr/>
              <a:t>2012-05-28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85938" y="6526213"/>
            <a:ext cx="1800225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57625" y="6518275"/>
            <a:ext cx="14763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fld id="{4AE08CCC-BFC9-4B0B-B1DA-04CDC66CB2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ts val="600"/>
        </a:spcBef>
        <a:spcAft>
          <a:spcPct val="0"/>
        </a:spcAft>
        <a:buSzPct val="75000"/>
        <a:buFont typeface="Wingdings" pitchFamily="2" charset="2"/>
        <a:buBlip>
          <a:blip r:embed="rId14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ts val="600"/>
        </a:spcBef>
        <a:spcAft>
          <a:spcPct val="0"/>
        </a:spcAft>
        <a:buSzPct val="75000"/>
        <a:buBlip>
          <a:blip r:embed="rId15"/>
        </a:buBlip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lnSpc>
          <a:spcPct val="120000"/>
        </a:lnSpc>
        <a:spcBef>
          <a:spcPts val="600"/>
        </a:spcBef>
        <a:spcAft>
          <a:spcPct val="0"/>
        </a:spcAft>
        <a:buSzPct val="75000"/>
        <a:buBlip>
          <a:blip r:embed="rId16"/>
        </a:buBlip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lnSpc>
          <a:spcPct val="120000"/>
        </a:lnSpc>
        <a:spcBef>
          <a:spcPts val="600"/>
        </a:spcBef>
        <a:spcAft>
          <a:spcPct val="0"/>
        </a:spcAft>
        <a:buSzPct val="75000"/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lnSpc>
          <a:spcPct val="120000"/>
        </a:lnSpc>
        <a:spcBef>
          <a:spcPts val="600"/>
        </a:spcBef>
        <a:spcAft>
          <a:spcPct val="0"/>
        </a:spcAft>
        <a:buSzPct val="75000"/>
        <a:buBlip>
          <a:blip r:embed="rId17"/>
        </a:buBlip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lnSpc>
          <a:spcPct val="125000"/>
        </a:lnSpc>
        <a:spcBef>
          <a:spcPct val="40000"/>
        </a:spcBef>
        <a:spcAft>
          <a:spcPct val="20000"/>
        </a:spcAft>
        <a:buSzPct val="75000"/>
        <a:buBlip>
          <a:blip r:embed="rId17"/>
        </a:buBlip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125000"/>
        </a:lnSpc>
        <a:spcBef>
          <a:spcPct val="40000"/>
        </a:spcBef>
        <a:spcAft>
          <a:spcPct val="20000"/>
        </a:spcAft>
        <a:buSzPct val="75000"/>
        <a:buBlip>
          <a:blip r:embed="rId17"/>
        </a:buBlip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125000"/>
        </a:lnSpc>
        <a:spcBef>
          <a:spcPct val="40000"/>
        </a:spcBef>
        <a:spcAft>
          <a:spcPct val="20000"/>
        </a:spcAft>
        <a:buSzPct val="75000"/>
        <a:buBlip>
          <a:blip r:embed="rId17"/>
        </a:buBlip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125000"/>
        </a:lnSpc>
        <a:spcBef>
          <a:spcPct val="40000"/>
        </a:spcBef>
        <a:spcAft>
          <a:spcPct val="20000"/>
        </a:spcAft>
        <a:buSzPct val="75000"/>
        <a:buBlip>
          <a:blip r:embed="rId17"/>
        </a:buBlip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4438" y="2060575"/>
            <a:ext cx="6659562" cy="1368425"/>
          </a:xfrm>
        </p:spPr>
        <p:txBody>
          <a:bodyPr/>
          <a:lstStyle/>
          <a:p>
            <a:r>
              <a:rPr lang="zh-CN" altLang="en-US" sz="5400" smtClean="0"/>
              <a:t>函数</a:t>
            </a:r>
            <a:r>
              <a:rPr lang="zh-CN" altLang="en-US" sz="5400" smtClean="0"/>
              <a:t>对象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程序设计进阶（十</a:t>
            </a:r>
            <a:r>
              <a:rPr lang="zh-CN" altLang="en-US" dirty="0"/>
              <a:t>四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清华大学计算机系  黄震春 徐明星</a:t>
            </a:r>
            <a:endParaRPr lang="en-US" altLang="zh-CN" dirty="0" smtClean="0"/>
          </a:p>
          <a:p>
            <a:r>
              <a:rPr lang="en-US" altLang="zh-CN" dirty="0" smtClean="0"/>
              <a:t>2012. 5. 28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1078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有状态的函数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这些函数的差别就在于及格分数的不同</a:t>
            </a:r>
            <a:endParaRPr lang="en-US" altLang="zh-CN" b="1" dirty="0" smtClean="0"/>
          </a:p>
          <a:p>
            <a:r>
              <a:rPr lang="zh-CN" altLang="en-US" b="1" dirty="0" smtClean="0"/>
              <a:t>如果我们的函数能够“知道”及格分数</a:t>
            </a:r>
            <a:r>
              <a:rPr lang="en-US" altLang="zh-CN" b="1" dirty="0" smtClean="0"/>
              <a:t>……</a:t>
            </a:r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sz="1200" b="1" dirty="0" smtClean="0"/>
          </a:p>
          <a:p>
            <a:r>
              <a:rPr lang="zh-CN" altLang="en-US" b="1" dirty="0" smtClean="0"/>
              <a:t>全局变量总不是个好办法</a:t>
            </a:r>
            <a:endParaRPr lang="en-US" altLang="zh-CN" b="1" dirty="0" smtClean="0"/>
          </a:p>
          <a:p>
            <a:r>
              <a:rPr lang="zh-CN" altLang="en-US" b="1" dirty="0" smtClean="0"/>
              <a:t>能不能让我们的函数也记住这些数据呢？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CCC-BFC9-4B0B-B1DA-04CDC66CB2E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488832" cy="2031325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float pass1 = 75;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float pass2 = 60;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float pass3 = 60;</a:t>
            </a:r>
          </a:p>
          <a:p>
            <a:endParaRPr lang="en-US" altLang="zh-CN" b="1" dirty="0">
              <a:latin typeface="MS Gothic" pitchFamily="49" charset="-128"/>
              <a:ea typeface="MS Gothic" pitchFamily="49" charset="-128"/>
            </a:endParaRPr>
          </a:p>
          <a:p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bool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isPass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(const </a:t>
            </a:r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Score&amp; s) {</a:t>
            </a:r>
          </a:p>
          <a:p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    return (s.s1 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&gt;=</a:t>
            </a:r>
            <a:r>
              <a:rPr lang="zh-CN" altLang="en-US" b="1" dirty="0"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pass1 &amp;&amp; </a:t>
            </a:r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s.s2 &gt;= 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pass2 </a:t>
            </a:r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&amp;&amp; s.s3 &gt;= 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pass3);</a:t>
            </a:r>
            <a:endParaRPr lang="en-US" altLang="zh-CN" b="1" dirty="0">
              <a:latin typeface="MS Gothic" pitchFamily="49" charset="-128"/>
              <a:ea typeface="MS Gothic" pitchFamily="49" charset="-128"/>
            </a:endParaRP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37254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函数“记住”数据的方法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还有一种方法让函数“记住”数据：静态变量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问题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单一实例，干扰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作用域限于函数内，无法传递数据</a:t>
            </a:r>
            <a:endParaRPr lang="en-US" altLang="zh-CN" b="1" dirty="0" smtClean="0"/>
          </a:p>
          <a:p>
            <a:r>
              <a:rPr lang="zh-CN" altLang="en-US" b="1" dirty="0" smtClean="0"/>
              <a:t>我们这里没法使用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CCC-BFC9-4B0B-B1DA-04CDC66CB2E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63688" y="1700808"/>
            <a:ext cx="5904656" cy="1200329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int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callcount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( ) {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static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int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count = 0;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return ++count;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另外一种解决方案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文件也可以作为让函数“记住”数据的另外一种手段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sz="2000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而且，通过修改</a:t>
            </a:r>
            <a:r>
              <a:rPr lang="en-US" altLang="zh-CN" b="1" dirty="0" smtClean="0"/>
              <a:t>passScore.txt</a:t>
            </a:r>
            <a:r>
              <a:rPr lang="zh-CN" altLang="en-US" b="1" dirty="0" smtClean="0"/>
              <a:t>文件内容，可以轻松地改变及格分数线</a:t>
            </a:r>
            <a:endParaRPr lang="en-US" altLang="zh-CN" b="1" dirty="0" smtClean="0"/>
          </a:p>
          <a:p>
            <a:r>
              <a:rPr lang="zh-CN" altLang="en-US" b="1" dirty="0" smtClean="0"/>
              <a:t>但是，单一实例的问题仍然存在</a:t>
            </a:r>
            <a:endParaRPr lang="en-US" altLang="zh-CN" b="1" dirty="0" smtClean="0"/>
          </a:p>
          <a:p>
            <a:r>
              <a:rPr lang="zh-CN" altLang="en-US" b="1" dirty="0" smtClean="0"/>
              <a:t>问题在于：函数是“死”的</a:t>
            </a:r>
            <a:endParaRPr lang="en-US" altLang="zh-CN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CCC-BFC9-4B0B-B1DA-04CDC66CB2E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2132856"/>
            <a:ext cx="7488832" cy="1754326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bool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isPass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(const </a:t>
            </a:r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Score&amp; s) 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{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float pass1, pass2, pass3;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ifstream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is("passScore.txt");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is &gt;&gt; pass1 &gt;&gt; pass2 &gt;&gt; pass3;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return </a:t>
            </a:r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(s.s1 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&gt;=</a:t>
            </a:r>
            <a:r>
              <a:rPr lang="zh-CN" altLang="en-US" b="1" dirty="0"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pass1 &amp;&amp; </a:t>
            </a:r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s.s2 &gt;= 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pass2 </a:t>
            </a:r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&amp;&amp; s.s3 &gt;= 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pass3);</a:t>
            </a:r>
            <a:endParaRPr lang="en-US" altLang="zh-CN" b="1" dirty="0">
              <a:latin typeface="MS Gothic" pitchFamily="49" charset="-128"/>
              <a:ea typeface="MS Gothic" pitchFamily="49" charset="-128"/>
            </a:endParaRP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</a:t>
            </a:r>
            <a:r>
              <a:rPr lang="en-US" altLang="zh-CN" smtClean="0"/>
              <a:t>+</a:t>
            </a:r>
            <a:r>
              <a:rPr lang="zh-CN" altLang="en-US" smtClean="0"/>
              <a:t>数据</a:t>
            </a:r>
            <a:r>
              <a:rPr lang="en-US" altLang="zh-CN" smtClean="0"/>
              <a:t>=</a:t>
            </a:r>
            <a:r>
              <a:rPr lang="zh-CN" altLang="en-US" smtClean="0"/>
              <a:t>？？？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数学上有加法交换律：</a:t>
            </a:r>
            <a:r>
              <a:rPr lang="en-US" altLang="zh-CN" sz="4000" b="1" dirty="0" err="1" smtClean="0">
                <a:solidFill>
                  <a:srgbClr val="C00000"/>
                </a:solidFill>
              </a:rPr>
              <a:t>a+b</a:t>
            </a:r>
            <a:r>
              <a:rPr lang="en-US" altLang="zh-CN" sz="4000" b="1" dirty="0" smtClean="0">
                <a:solidFill>
                  <a:srgbClr val="C00000"/>
                </a:solidFill>
              </a:rPr>
              <a:t>=</a:t>
            </a:r>
            <a:r>
              <a:rPr lang="en-US" altLang="zh-CN" sz="4000" b="1" dirty="0" err="1" smtClean="0">
                <a:solidFill>
                  <a:srgbClr val="C00000"/>
                </a:solidFill>
              </a:rPr>
              <a:t>b+a</a:t>
            </a:r>
            <a:endParaRPr lang="en-US" altLang="zh-CN" sz="4000" b="1" dirty="0" smtClean="0">
              <a:solidFill>
                <a:srgbClr val="C00000"/>
              </a:solidFill>
            </a:endParaRPr>
          </a:p>
          <a:p>
            <a:r>
              <a:rPr lang="zh-CN" altLang="en-US" sz="3200" b="1" dirty="0" smtClean="0">
                <a:solidFill>
                  <a:srgbClr val="C00000"/>
                </a:solidFill>
              </a:rPr>
              <a:t>函数 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+ 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数据 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= 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数据 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+ 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函数 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= 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对象！</a:t>
            </a:r>
            <a:endParaRPr lang="en-US" altLang="zh-CN" sz="3200" b="1" dirty="0" smtClean="0">
              <a:solidFill>
                <a:srgbClr val="C00000"/>
              </a:solidFill>
            </a:endParaRPr>
          </a:p>
          <a:p>
            <a:r>
              <a:rPr lang="zh-CN" altLang="en-US" b="1" dirty="0" smtClean="0"/>
              <a:t>可是对象不是函数啊？怎么去调用一个对象？</a:t>
            </a:r>
            <a:endParaRPr lang="en-US" altLang="zh-CN" b="1" dirty="0" smtClean="0"/>
          </a:p>
          <a:p>
            <a:r>
              <a:rPr lang="zh-CN" altLang="en-US" b="1" dirty="0" smtClean="0"/>
              <a:t>运算符重载！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CCC-BFC9-4B0B-B1DA-04CDC66CB2E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5971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函数运算符的重载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通过对函数运算符的重载，我们可以赋予一个对象“函数”的特性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能被调用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CCC-BFC9-4B0B-B1DA-04CDC66CB2E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2204864"/>
            <a:ext cx="7488832" cy="3970318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class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IsPass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{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public: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IsPass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(float p1 = 60, float p2 = 60, float p3 = 60) :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	_p1(p1), _p2(p2), _p3(p3) { }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bool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operator( ) (const Score&amp; s) {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	return (s.s1 &gt;= _p1 &amp;&amp; s.s2 &gt;= _p2 &amp;&amp; s.s3 &gt;= _p3); 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}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private: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float _p1, _p2, _p3;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};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//……</a:t>
            </a:r>
          </a:p>
          <a:p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IsPass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isPass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(60, 60, 60);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Score s = {80, 70, 80};</a:t>
            </a:r>
          </a:p>
          <a:p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cout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&lt;&lt;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isPass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(s);</a:t>
            </a:r>
          </a:p>
        </p:txBody>
      </p:sp>
      <p:sp>
        <p:nvSpPr>
          <p:cNvPr id="6" name="左弧形箭头 5"/>
          <p:cNvSpPr/>
          <p:nvPr/>
        </p:nvSpPr>
        <p:spPr>
          <a:xfrm rot="11958852">
            <a:off x="3735704" y="3852710"/>
            <a:ext cx="792088" cy="24800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重载了函数运算符的对象就叫做函数对象</a:t>
            </a:r>
            <a:endParaRPr lang="en-US" altLang="zh-CN" b="1" dirty="0" smtClean="0"/>
          </a:p>
          <a:p>
            <a:r>
              <a:rPr lang="zh-CN" altLang="en-US" b="1" dirty="0" smtClean="0"/>
              <a:t>可以将其看做“带数据的函数”</a:t>
            </a:r>
            <a:endParaRPr lang="en-US" altLang="zh-CN" b="1" dirty="0" smtClean="0"/>
          </a:p>
          <a:p>
            <a:r>
              <a:rPr lang="zh-CN" altLang="en-US" b="1" dirty="0" smtClean="0"/>
              <a:t>封装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将函数与数据封装成为对象，数据变成了“有计算能力的数据” → 数据“活”了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将数据与函数封装成为函数对象，函数变成了“有记忆能力的函数” → 函数“活”了</a:t>
            </a:r>
            <a:endParaRPr lang="en-US" altLang="zh-CN" b="1" dirty="0" smtClean="0"/>
          </a:p>
          <a:p>
            <a:r>
              <a:rPr lang="zh-CN" altLang="en-US" b="1" dirty="0" smtClean="0"/>
              <a:t>封装是赋予数据和函数“生命”的手段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CCC-BFC9-4B0B-B1DA-04CDC66CB2E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使用函数对象来解决我们遇到的问题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CCC-BFC9-4B0B-B1DA-04CDC66CB2E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1772816"/>
            <a:ext cx="7488832" cy="4524315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float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passingRate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(Score* scores,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int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number,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IsPass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isPass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) {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int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passed = 0;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for (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int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= 0;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&lt; number;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++) {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    if (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isPass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(scores[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i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])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)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        passed++;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}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return (float)passed / number;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}</a:t>
            </a:r>
          </a:p>
          <a:p>
            <a:endParaRPr lang="en-US" altLang="zh-CN" b="1" dirty="0" smtClean="0">
              <a:latin typeface="MS Gothic" pitchFamily="49" charset="-128"/>
              <a:ea typeface="MS Gothic" pitchFamily="49" charset="-128"/>
            </a:endParaRPr>
          </a:p>
          <a:p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int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main(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int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argc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, char *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argv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[]) {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Score scores[4];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// initialize scores here……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  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cout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&lt;&lt;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passingRate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(scores, 4,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IsPass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( )) &lt;&lt;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endl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;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  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cout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&lt;&lt;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passingRate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(scores, 4,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IsPass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(75)) &lt;&lt;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endl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return 0;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}</a:t>
            </a:r>
            <a:endParaRPr lang="en-US" altLang="zh-CN" b="1" dirty="0" smtClean="0">
              <a:solidFill>
                <a:srgbClr val="C00000"/>
              </a:solidFill>
              <a:latin typeface="MS Gothic" pitchFamily="49" charset="-128"/>
              <a:ea typeface="MS Gothic" pitchFamily="49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2276872"/>
            <a:ext cx="2952328" cy="242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函数对象也是一种对象，那么它也能够被操作</a:t>
            </a:r>
            <a:endParaRPr lang="en-US" altLang="zh-CN" b="1" dirty="0" smtClean="0"/>
          </a:p>
          <a:p>
            <a:r>
              <a:rPr lang="zh-CN" altLang="en-US" b="1" dirty="0" smtClean="0"/>
              <a:t>例如，修改对象参数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CCC-BFC9-4B0B-B1DA-04CDC66CB2E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2327969"/>
            <a:ext cx="7488832" cy="3693319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class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IsPass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{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public: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IsPass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(float p1 = 60, float p2 = 60, float p3 = 60) :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	_p1(p1), _p2(p2), _p3(p3) { }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bool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operator( ) (const Score&amp; s) {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	return (s.s1 &gt;= _p1 &amp;&amp; s.s2 &gt;= _p2 &amp;&amp; s.s3 &gt;= _p3); 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}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   void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setPassScore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(float p1, float p2, float p3) {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       _p1 = p1; _p2 = p2; _p3 = p3;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   }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private: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float _p1, _p2, _p3;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与模板结合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与模板结合，函数对象能够更好地发挥其作用</a:t>
            </a:r>
            <a:endParaRPr lang="en-US" altLang="zh-CN" b="1" dirty="0" smtClean="0"/>
          </a:p>
          <a:p>
            <a:r>
              <a:rPr lang="zh-CN" altLang="en-US" b="1" dirty="0" smtClean="0"/>
              <a:t>例如，同时兼容多种不同的“成绩”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CCC-BFC9-4B0B-B1DA-04CDC66CB2EE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488832" cy="2585323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template &lt;class T&gt;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float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passingRate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(T* scores,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int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number,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IsPass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&lt;T&gt;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isPass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) {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int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passed = 0;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for (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int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= 0;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&lt; number;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++) {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    if (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isPass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(scores[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]))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        passed++;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}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return (float)passed / number;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函数对象与模板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进一步结合运算符重载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CCC-BFC9-4B0B-B1DA-04CDC66CB2E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1628800"/>
            <a:ext cx="7488832" cy="480131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struct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Score {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float s1, s2, s3;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Score(float ss1 = 60, float ss2 = 60, float ss3 = 60) : 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    s1(ss1), s2(ss2), s3(ss3) { }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  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bool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operator&gt;=(const Score&amp; s) {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       return (s1 &gt;= s.s1 &amp;&amp; s2 &gt;= s.s2 &amp;&amp; s3 &gt;= s.s3);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}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};</a:t>
            </a:r>
          </a:p>
          <a:p>
            <a:endParaRPr lang="en-US" altLang="zh-CN" b="1" dirty="0" smtClean="0">
              <a:latin typeface="MS Gothic" pitchFamily="49" charset="-128"/>
              <a:ea typeface="MS Gothic" pitchFamily="49" charset="-128"/>
            </a:endParaRP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template &lt;class T&gt;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class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IsPass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{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public: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IsPass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(T p) : _p(p) { }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  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bool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operator( ) (T&amp; s) { return s &gt;= _p; }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private: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T _p;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回顾一个重要的概念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3861048"/>
            <a:ext cx="7921625" cy="2519908"/>
          </a:xfrm>
        </p:spPr>
        <p:txBody>
          <a:bodyPr/>
          <a:lstStyle/>
          <a:p>
            <a:r>
              <a:rPr lang="zh-CN" altLang="en-US" b="1" dirty="0" smtClean="0"/>
              <a:t>数据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函数</a:t>
            </a:r>
            <a:r>
              <a:rPr lang="en-US" altLang="zh-CN" b="1" dirty="0" smtClean="0"/>
              <a:t>=</a:t>
            </a:r>
            <a:r>
              <a:rPr lang="zh-CN" altLang="en-US" b="1" dirty="0" smtClean="0"/>
              <a:t>对象</a:t>
            </a:r>
            <a:endParaRPr lang="en-US" altLang="zh-CN" b="1" dirty="0" smtClean="0"/>
          </a:p>
          <a:p>
            <a:r>
              <a:rPr lang="zh-CN" altLang="en-US" b="1" dirty="0" smtClean="0"/>
              <a:t>对象</a:t>
            </a:r>
            <a:r>
              <a:rPr lang="en-US" altLang="zh-CN" b="1" dirty="0" smtClean="0"/>
              <a:t>=</a:t>
            </a:r>
            <a:r>
              <a:rPr lang="zh-CN" altLang="en-US" b="1" dirty="0" smtClean="0"/>
              <a:t>有计算能力的数据</a:t>
            </a:r>
            <a:endParaRPr lang="en-US" altLang="zh-CN" b="1" dirty="0" smtClean="0"/>
          </a:p>
          <a:p>
            <a:r>
              <a:rPr lang="zh-CN" altLang="en-US" b="1" dirty="0" smtClean="0"/>
              <a:t>那么，函数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数据</a:t>
            </a:r>
            <a:r>
              <a:rPr lang="en-US" altLang="zh-CN" b="1" dirty="0" smtClean="0"/>
              <a:t>=</a:t>
            </a:r>
            <a:r>
              <a:rPr lang="zh-CN" altLang="en-US" sz="6000" b="1" dirty="0" smtClean="0">
                <a:solidFill>
                  <a:srgbClr val="FF0000"/>
                </a:solidFill>
              </a:rPr>
              <a:t>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CCC-BFC9-4B0B-B1DA-04CDC66CB2EE}" type="slidenum">
              <a:rPr lang="zh-CN" altLang="en-US" smtClean="0"/>
              <a:pPr/>
              <a:t>2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60213"/>
          <a:stretch/>
        </p:blipFill>
        <p:spPr bwMode="auto">
          <a:xfrm>
            <a:off x="108069" y="1124744"/>
            <a:ext cx="8928427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64003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err="1" smtClean="0"/>
              <a:t>passingRate</a:t>
            </a:r>
            <a:r>
              <a:rPr lang="zh-CN" altLang="en-US" b="1" dirty="0" smtClean="0"/>
              <a:t>变“通用”</a:t>
            </a:r>
            <a:endParaRPr lang="en-US" altLang="zh-CN" b="1" dirty="0" smtClean="0"/>
          </a:p>
          <a:p>
            <a:r>
              <a:rPr lang="zh-CN" altLang="en-US" b="1" dirty="0" smtClean="0"/>
              <a:t>适应未来可能的变化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“开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闭”原则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CCC-BFC9-4B0B-B1DA-04CDC66CB2EE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496" y="1164808"/>
            <a:ext cx="9036496" cy="3416320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int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main(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int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argc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, char *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argv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[]) {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Score scores[4];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//initialize scores here……</a:t>
            </a:r>
          </a:p>
          <a:p>
            <a:endParaRPr lang="en-US" altLang="zh-CN" b="1" dirty="0" smtClean="0">
              <a:latin typeface="MS Gothic" pitchFamily="49" charset="-128"/>
              <a:ea typeface="MS Gothic" pitchFamily="49" charset="-128"/>
            </a:endParaRP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float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fs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[4] = {60, 70, 50, 80};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  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cout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&lt;&lt;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passingRate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(scores, 4,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IsPass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&lt;Score&gt;(Score(75, 60, 60))) &lt;&lt;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endl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;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  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cout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&lt;&lt;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passingRate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(scores, 4,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IsPass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&lt;Score&gt;(Score())) &lt;&lt;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endl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;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  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cout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&lt;&lt;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passingRate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(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fs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, 4,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IsPass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&lt;float&gt;(75)) &lt;&lt;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endl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;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  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cout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&lt;&lt;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passingRate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(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fs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, 4,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IsPass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&lt;float&gt;(60)) &lt;&lt;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endl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;</a:t>
            </a:r>
            <a:endParaRPr lang="en-US" altLang="zh-CN" b="1" dirty="0" smtClean="0">
              <a:latin typeface="MS Gothic" pitchFamily="49" charset="-128"/>
              <a:ea typeface="MS Gothic" pitchFamily="49" charset="-128"/>
            </a:endParaRP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return 0;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116632"/>
            <a:ext cx="3024336" cy="2665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函数对象模板基类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为了函数对象模板的类型推演方便，定义几个函数对象模板的基类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CCC-BFC9-4B0B-B1DA-04CDC66CB2EE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6768752" cy="3416320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template&lt;class _A, class _R&gt;</a:t>
            </a:r>
          </a:p>
          <a:p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struct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unary_function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{ //</a:t>
            </a:r>
            <a:r>
              <a:rPr lang="zh-CN" altLang="en-US" b="1" dirty="0" smtClean="0">
                <a:latin typeface="MS Gothic" pitchFamily="49" charset="-128"/>
                <a:ea typeface="MS Gothic" pitchFamily="49" charset="-128"/>
              </a:rPr>
              <a:t>一元函数对象模板基类</a:t>
            </a:r>
            <a:endParaRPr lang="en-US" altLang="zh-CN" b="1" dirty="0" smtClean="0">
              <a:latin typeface="MS Gothic" pitchFamily="49" charset="-128"/>
              <a:ea typeface="MS Gothic" pitchFamily="49" charset="-128"/>
            </a:endParaRP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typedef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_A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argument_type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typedef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_R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result_type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};</a:t>
            </a:r>
          </a:p>
          <a:p>
            <a:endParaRPr lang="en-US" altLang="zh-CN" b="1" dirty="0" smtClean="0">
              <a:latin typeface="MS Gothic" pitchFamily="49" charset="-128"/>
              <a:ea typeface="MS Gothic" pitchFamily="49" charset="-128"/>
            </a:endParaRP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template&lt;class _A1, class _A2, class _R&gt;</a:t>
            </a:r>
          </a:p>
          <a:p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struct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binary_function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{ //</a:t>
            </a:r>
            <a:r>
              <a:rPr lang="zh-CN" altLang="en-US" b="1" dirty="0" smtClean="0">
                <a:latin typeface="MS Gothic" pitchFamily="49" charset="-128"/>
                <a:ea typeface="MS Gothic" pitchFamily="49" charset="-128"/>
              </a:rPr>
              <a:t>二元函数对象模板基类</a:t>
            </a:r>
            <a:endParaRPr lang="en-US" altLang="zh-CN" b="1" dirty="0" smtClean="0">
              <a:latin typeface="MS Gothic" pitchFamily="49" charset="-128"/>
              <a:ea typeface="MS Gothic" pitchFamily="49" charset="-128"/>
            </a:endParaRP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typedef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_A1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first_argument_type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typedef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_A2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second_argument_type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typedef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_R 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result_type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操作函数的例子一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函数取反（</a:t>
            </a:r>
            <a:r>
              <a:rPr lang="en-US" altLang="zh-CN" b="1" dirty="0" smtClean="0"/>
              <a:t>Not</a:t>
            </a:r>
            <a:r>
              <a:rPr lang="zh-CN" altLang="en-US" b="1" dirty="0" smtClean="0"/>
              <a:t>）：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对一个返回布尔值的二元函数对象，取其反</a:t>
            </a:r>
            <a:endParaRPr lang="en-US" altLang="zh-CN" b="1" dirty="0" smtClean="0"/>
          </a:p>
          <a:p>
            <a:pPr lvl="1"/>
            <a:endParaRPr lang="en-US" altLang="zh-CN" b="1" dirty="0" smtClean="0"/>
          </a:p>
          <a:p>
            <a:pPr lvl="1"/>
            <a:endParaRPr lang="en-US" altLang="zh-CN" b="1" dirty="0" smtClean="0"/>
          </a:p>
          <a:p>
            <a:pPr lvl="1"/>
            <a:endParaRPr lang="en-US" altLang="zh-CN" b="1" dirty="0" smtClean="0"/>
          </a:p>
          <a:p>
            <a:pPr lvl="1"/>
            <a:r>
              <a:rPr lang="en-US" altLang="zh-CN" b="1" dirty="0" smtClean="0"/>
              <a:t>Greater</a:t>
            </a:r>
            <a:r>
              <a:rPr lang="zh-CN" altLang="en-US" b="1" dirty="0" smtClean="0"/>
              <a:t>是一个用于比较的二元函数对象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定义一个操作</a:t>
            </a:r>
            <a:r>
              <a:rPr lang="en-US" altLang="zh-CN" b="1" dirty="0" smtClean="0"/>
              <a:t>not_2</a:t>
            </a:r>
            <a:r>
              <a:rPr lang="zh-CN" altLang="en-US" b="1" dirty="0" smtClean="0"/>
              <a:t>，使得</a:t>
            </a:r>
            <a:r>
              <a:rPr lang="en-US" altLang="zh-CN" b="1" dirty="0" smtClean="0"/>
              <a:t>not_2(Greater)</a:t>
            </a:r>
            <a:r>
              <a:rPr lang="zh-CN" altLang="en-US" b="1" dirty="0" smtClean="0"/>
              <a:t>得到一个二元函数对象，这个二元函数对象有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>
                <a:solidFill>
                  <a:srgbClr val="FF0000"/>
                </a:solidFill>
              </a:rPr>
              <a:t>not_2(Greater)(x, y) == !Greater(x, y)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CCC-BFC9-4B0B-B1DA-04CDC66CB2EE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2276872"/>
            <a:ext cx="7776864" cy="1477328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template &lt;class T&gt;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class Greater : public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binary_function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&lt;T, T,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bool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&gt;  {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public: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bool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operator( ) (const T&amp; x, const T&amp; y) { return x &gt; y; }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操作函数的例子一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函数取反的实现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CCC-BFC9-4B0B-B1DA-04CDC66CB2EE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1700808"/>
            <a:ext cx="7992888" cy="4524315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template &lt;class OP&gt;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class Not : public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binary_function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&lt;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typename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OP::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first_argument_type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,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typename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OP::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second_argument_type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,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bool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&gt; {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public: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</a:t>
            </a:r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  <a:latin typeface="MS Gothic" pitchFamily="49" charset="-128"/>
                <a:ea typeface="MS Gothic" pitchFamily="49" charset="-128"/>
              </a:rPr>
              <a:t>Not(const OP&amp; op) : _op(op) { }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bool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operator( ) (const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typename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OP::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first_argument_type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&amp; x, const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typename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OP::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second_argument_type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&amp; y) { return !_op(x, y); }</a:t>
            </a:r>
          </a:p>
          <a:p>
            <a:endParaRPr lang="en-US" altLang="zh-CN" b="1" dirty="0" smtClean="0">
              <a:latin typeface="MS Gothic" pitchFamily="49" charset="-128"/>
              <a:ea typeface="MS Gothic" pitchFamily="49" charset="-128"/>
            </a:endParaRP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private: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OP _op;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};</a:t>
            </a:r>
          </a:p>
          <a:p>
            <a:endParaRPr lang="en-US" altLang="zh-CN" b="1" dirty="0" smtClean="0">
              <a:latin typeface="MS Gothic" pitchFamily="49" charset="-128"/>
              <a:ea typeface="MS Gothic" pitchFamily="49" charset="-128"/>
            </a:endParaRP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template &lt;class OP&gt;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inline Not&lt;OP&gt; not_2(const OP&amp; op) {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</a:t>
            </a:r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  <a:latin typeface="MS Gothic" pitchFamily="49" charset="-128"/>
                <a:ea typeface="MS Gothic" pitchFamily="49" charset="-128"/>
              </a:rPr>
              <a:t>return Not&lt;OP&gt;(op);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操作函数的例子一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测试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sz="1050" b="1" dirty="0" smtClean="0"/>
          </a:p>
          <a:p>
            <a:r>
              <a:rPr lang="zh-CN" altLang="en-US" b="1" dirty="0" smtClean="0"/>
              <a:t>过程：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Greater&lt;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&gt; ()</a:t>
            </a:r>
            <a:r>
              <a:rPr lang="zh-CN" altLang="en-US" b="1" dirty="0" smtClean="0"/>
              <a:t>：一个函数对象（输入两个</a:t>
            </a:r>
            <a:r>
              <a:rPr lang="en-US" altLang="zh-CN" b="1" dirty="0" err="1" smtClean="0"/>
              <a:t>int</a:t>
            </a:r>
            <a:r>
              <a:rPr lang="zh-CN" altLang="en-US" b="1" dirty="0" smtClean="0"/>
              <a:t>，返回一个</a:t>
            </a:r>
            <a:r>
              <a:rPr lang="en-US" altLang="zh-CN" b="1" dirty="0" err="1" smtClean="0"/>
              <a:t>bool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not_2(Greater&lt;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&gt;( ))</a:t>
            </a:r>
            <a:r>
              <a:rPr lang="zh-CN" altLang="en-US" b="1" dirty="0" smtClean="0"/>
              <a:t>：（返回）一个</a:t>
            </a:r>
            <a:r>
              <a:rPr lang="en-US" altLang="zh-CN" b="1" dirty="0" smtClean="0"/>
              <a:t>Not</a:t>
            </a:r>
            <a:r>
              <a:rPr lang="zh-CN" altLang="en-US" b="1" dirty="0" smtClean="0"/>
              <a:t>函数对象，作用是把</a:t>
            </a:r>
            <a:r>
              <a:rPr lang="en-US" altLang="zh-CN" b="1" dirty="0" smtClean="0"/>
              <a:t>Greater&lt;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&gt;</a:t>
            </a:r>
            <a:r>
              <a:rPr lang="zh-CN" altLang="en-US" b="1" dirty="0" smtClean="0"/>
              <a:t>的结果再取反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not_2(Greater&lt;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&gt;( )) (10, 5)</a:t>
            </a:r>
            <a:r>
              <a:rPr lang="zh-CN" altLang="en-US" b="1" dirty="0" smtClean="0"/>
              <a:t>：用上面的函数对象重载的</a:t>
            </a:r>
            <a:r>
              <a:rPr lang="en-US" altLang="zh-CN" b="1" dirty="0" smtClean="0"/>
              <a:t>()</a:t>
            </a:r>
            <a:r>
              <a:rPr lang="zh-CN" altLang="en-US" b="1" dirty="0" smtClean="0"/>
              <a:t>操作来处理（</a:t>
            </a:r>
            <a:r>
              <a:rPr lang="en-US" altLang="zh-CN" b="1" dirty="0" smtClean="0"/>
              <a:t>10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CCC-BFC9-4B0B-B1DA-04CDC66CB2EE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51720" y="1628800"/>
            <a:ext cx="6048672" cy="1200329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int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main(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int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argc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, char *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argv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[]) {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cout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&lt;&lt; not_2(Greater&lt;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int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&gt;( )) (10, 5) &lt;&lt;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endl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return 0;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116632"/>
            <a:ext cx="2448272" cy="1820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将函数封装为函数对象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我们的</a:t>
            </a:r>
            <a:r>
              <a:rPr lang="en-US" altLang="zh-CN" b="1" dirty="0" smtClean="0"/>
              <a:t>not_2</a:t>
            </a:r>
            <a:r>
              <a:rPr lang="zh-CN" altLang="en-US" b="1" dirty="0" smtClean="0"/>
              <a:t>目前只能作用于函数对象</a:t>
            </a:r>
            <a:endParaRPr lang="en-US" altLang="zh-CN" b="1" dirty="0" smtClean="0"/>
          </a:p>
          <a:p>
            <a:r>
              <a:rPr lang="zh-CN" altLang="en-US" b="1" dirty="0" smtClean="0"/>
              <a:t>想要让它能够作用于普通函数，怎么办？</a:t>
            </a:r>
            <a:endParaRPr lang="en-US" altLang="zh-CN" b="1" dirty="0" smtClean="0"/>
          </a:p>
          <a:p>
            <a:r>
              <a:rPr lang="zh-CN" altLang="en-US" b="1" dirty="0" smtClean="0"/>
              <a:t>把普通的函数也变成函数对象吧</a:t>
            </a:r>
            <a:r>
              <a:rPr lang="en-US" altLang="zh-CN" b="1" dirty="0" smtClean="0"/>
              <a:t>……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CCC-BFC9-4B0B-B1DA-04CDC66CB2E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将函数封装为函数对象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CCC-BFC9-4B0B-B1DA-04CDC66CB2EE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052736"/>
            <a:ext cx="8064896" cy="5078313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template &lt;class Arg1, class Arg2, class Result&gt;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class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P_to_b_func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: public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binary_function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&lt;Arg1, Arg2, Result&gt; {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protected: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Result(*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pfunc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)(Arg1, Arg2);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public: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explicit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P_to_b_func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( Result (*f)(Arg1, Arg2) ) :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pfunc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(f) {}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</a:t>
            </a:r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  <a:latin typeface="MS Gothic" pitchFamily="49" charset="-128"/>
                <a:ea typeface="MS Gothic" pitchFamily="49" charset="-128"/>
              </a:rPr>
              <a:t>Result operator() (Arg1 x, Arg2 y) const { return </a:t>
            </a:r>
            <a:r>
              <a:rPr lang="en-US" altLang="zh-CN" b="1" dirty="0" err="1" smtClean="0">
                <a:solidFill>
                  <a:schemeClr val="accent5">
                    <a:lumMod val="75000"/>
                  </a:schemeClr>
                </a:solidFill>
                <a:latin typeface="MS Gothic" pitchFamily="49" charset="-128"/>
                <a:ea typeface="MS Gothic" pitchFamily="49" charset="-128"/>
              </a:rPr>
              <a:t>pfunc</a:t>
            </a:r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  <a:latin typeface="MS Gothic" pitchFamily="49" charset="-128"/>
                <a:ea typeface="MS Gothic" pitchFamily="49" charset="-128"/>
              </a:rPr>
              <a:t>(x, y); }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};</a:t>
            </a:r>
          </a:p>
          <a:p>
            <a:endParaRPr lang="en-US" altLang="zh-CN" b="1" dirty="0" smtClean="0">
              <a:latin typeface="MS Gothic" pitchFamily="49" charset="-128"/>
              <a:ea typeface="MS Gothic" pitchFamily="49" charset="-128"/>
            </a:endParaRP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template &lt;class Arg1, class Arg2, class Result&gt;  </a:t>
            </a:r>
          </a:p>
          <a:p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P_to_b_func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&lt;Arg1, Arg2, Result&gt;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Ptr_fun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(Result (*f)(Arg1, Arg2)) {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return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P_to_b_func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&lt;Arg1, Arg2, Result&gt;(f);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}</a:t>
            </a:r>
          </a:p>
          <a:p>
            <a:endParaRPr lang="en-US" altLang="zh-CN" b="1" dirty="0" smtClean="0">
              <a:latin typeface="MS Gothic" pitchFamily="49" charset="-128"/>
              <a:ea typeface="MS Gothic" pitchFamily="49" charset="-128"/>
            </a:endParaRPr>
          </a:p>
          <a:p>
            <a:r>
              <a:rPr lang="en-US" altLang="zh-CN" b="1" dirty="0" err="1" smtClean="0">
                <a:solidFill>
                  <a:schemeClr val="accent5">
                    <a:lumMod val="75000"/>
                  </a:schemeClr>
                </a:solidFill>
                <a:latin typeface="MS Gothic" pitchFamily="49" charset="-128"/>
                <a:ea typeface="MS Gothic" pitchFamily="49" charset="-128"/>
              </a:rPr>
              <a:t>bool</a:t>
            </a:r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75000"/>
                  </a:schemeClr>
                </a:solidFill>
                <a:latin typeface="MS Gothic" pitchFamily="49" charset="-128"/>
                <a:ea typeface="MS Gothic" pitchFamily="49" charset="-128"/>
              </a:rPr>
              <a:t>gt</a:t>
            </a:r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  <a:latin typeface="MS Gothic" pitchFamily="49" charset="-128"/>
                <a:ea typeface="MS Gothic" pitchFamily="49" charset="-128"/>
              </a:rPr>
              <a:t>(</a:t>
            </a:r>
            <a:r>
              <a:rPr lang="en-US" altLang="zh-CN" b="1" dirty="0" err="1" smtClean="0">
                <a:solidFill>
                  <a:schemeClr val="accent5">
                    <a:lumMod val="75000"/>
                  </a:schemeClr>
                </a:solidFill>
                <a:latin typeface="MS Gothic" pitchFamily="49" charset="-128"/>
                <a:ea typeface="MS Gothic" pitchFamily="49" charset="-128"/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  <a:latin typeface="MS Gothic" pitchFamily="49" charset="-128"/>
                <a:ea typeface="MS Gothic" pitchFamily="49" charset="-128"/>
              </a:rPr>
              <a:t> x, </a:t>
            </a:r>
            <a:r>
              <a:rPr lang="en-US" altLang="zh-CN" b="1" dirty="0" err="1" smtClean="0">
                <a:solidFill>
                  <a:schemeClr val="accent5">
                    <a:lumMod val="75000"/>
                  </a:schemeClr>
                </a:solidFill>
                <a:latin typeface="MS Gothic" pitchFamily="49" charset="-128"/>
                <a:ea typeface="MS Gothic" pitchFamily="49" charset="-128"/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  <a:latin typeface="MS Gothic" pitchFamily="49" charset="-128"/>
                <a:ea typeface="MS Gothic" pitchFamily="49" charset="-128"/>
              </a:rPr>
              <a:t> y) { return x &gt; y; }</a:t>
            </a:r>
          </a:p>
          <a:p>
            <a:endParaRPr lang="en-US" altLang="zh-CN" b="1" dirty="0" smtClean="0">
              <a:latin typeface="MS Gothic" pitchFamily="49" charset="-128"/>
              <a:ea typeface="MS Gothic" pitchFamily="49" charset="-128"/>
            </a:endParaRPr>
          </a:p>
          <a:p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cout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&lt;&lt;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Ptr_fun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&lt;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int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,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int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,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bool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&gt;(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gt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) </a:t>
            </a:r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  <a:latin typeface="MS Gothic" pitchFamily="49" charset="-128"/>
                <a:ea typeface="MS Gothic" pitchFamily="49" charset="-128"/>
              </a:rPr>
              <a:t>(10, 5) 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&lt;&lt;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endl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;</a:t>
            </a:r>
          </a:p>
          <a:p>
            <a:r>
              <a:rPr lang="en-US" altLang="zh-CN" b="1" dirty="0" err="1" smtClean="0">
                <a:solidFill>
                  <a:srgbClr val="002060"/>
                </a:solidFill>
                <a:latin typeface="MS Gothic" pitchFamily="49" charset="-128"/>
                <a:ea typeface="MS Gothic" pitchFamily="49" charset="-128"/>
              </a:rPr>
              <a:t>cout</a:t>
            </a:r>
            <a:r>
              <a:rPr lang="en-US" altLang="zh-CN" b="1" dirty="0" smtClean="0">
                <a:solidFill>
                  <a:srgbClr val="002060"/>
                </a:solidFill>
                <a:latin typeface="MS Gothic" pitchFamily="49" charset="-128"/>
                <a:ea typeface="MS Gothic" pitchFamily="49" charset="-128"/>
              </a:rPr>
              <a:t> &lt;&lt; not_2(</a:t>
            </a:r>
            <a:r>
              <a:rPr lang="en-US" altLang="zh-CN" b="1" dirty="0" err="1" smtClean="0">
                <a:solidFill>
                  <a:srgbClr val="002060"/>
                </a:solidFill>
                <a:latin typeface="MS Gothic" pitchFamily="49" charset="-128"/>
                <a:ea typeface="MS Gothic" pitchFamily="49" charset="-128"/>
              </a:rPr>
              <a:t>Ptr_fun</a:t>
            </a:r>
            <a:r>
              <a:rPr lang="en-US" altLang="zh-CN" b="1" dirty="0" smtClean="0">
                <a:solidFill>
                  <a:srgbClr val="002060"/>
                </a:solidFill>
                <a:latin typeface="MS Gothic" pitchFamily="49" charset="-128"/>
                <a:ea typeface="MS Gothic" pitchFamily="49" charset="-128"/>
              </a:rPr>
              <a:t>&lt;</a:t>
            </a:r>
            <a:r>
              <a:rPr lang="en-US" altLang="zh-CN" b="1" dirty="0" err="1" smtClean="0">
                <a:solidFill>
                  <a:srgbClr val="002060"/>
                </a:solidFill>
                <a:latin typeface="MS Gothic" pitchFamily="49" charset="-128"/>
                <a:ea typeface="MS Gothic" pitchFamily="49" charset="-128"/>
              </a:rPr>
              <a:t>int</a:t>
            </a:r>
            <a:r>
              <a:rPr lang="en-US" altLang="zh-CN" b="1" dirty="0" smtClean="0">
                <a:solidFill>
                  <a:srgbClr val="002060"/>
                </a:solidFill>
                <a:latin typeface="MS Gothic" pitchFamily="49" charset="-128"/>
                <a:ea typeface="MS Gothic" pitchFamily="49" charset="-128"/>
              </a:rPr>
              <a:t>, </a:t>
            </a:r>
            <a:r>
              <a:rPr lang="en-US" altLang="zh-CN" b="1" dirty="0" err="1" smtClean="0">
                <a:solidFill>
                  <a:srgbClr val="002060"/>
                </a:solidFill>
                <a:latin typeface="MS Gothic" pitchFamily="49" charset="-128"/>
                <a:ea typeface="MS Gothic" pitchFamily="49" charset="-128"/>
              </a:rPr>
              <a:t>int</a:t>
            </a:r>
            <a:r>
              <a:rPr lang="en-US" altLang="zh-CN" b="1" dirty="0" smtClean="0">
                <a:solidFill>
                  <a:srgbClr val="002060"/>
                </a:solidFill>
                <a:latin typeface="MS Gothic" pitchFamily="49" charset="-128"/>
                <a:ea typeface="MS Gothic" pitchFamily="49" charset="-128"/>
              </a:rPr>
              <a:t>, </a:t>
            </a:r>
            <a:r>
              <a:rPr lang="en-US" altLang="zh-CN" b="1" dirty="0" err="1" smtClean="0">
                <a:solidFill>
                  <a:srgbClr val="002060"/>
                </a:solidFill>
                <a:latin typeface="MS Gothic" pitchFamily="49" charset="-128"/>
                <a:ea typeface="MS Gothic" pitchFamily="49" charset="-128"/>
              </a:rPr>
              <a:t>bool</a:t>
            </a:r>
            <a:r>
              <a:rPr lang="en-US" altLang="zh-CN" b="1" dirty="0" smtClean="0">
                <a:solidFill>
                  <a:srgbClr val="002060"/>
                </a:solidFill>
                <a:latin typeface="MS Gothic" pitchFamily="49" charset="-128"/>
                <a:ea typeface="MS Gothic" pitchFamily="49" charset="-128"/>
              </a:rPr>
              <a:t>&gt;(</a:t>
            </a:r>
            <a:r>
              <a:rPr lang="en-US" altLang="zh-CN" b="1" dirty="0" err="1" smtClean="0">
                <a:solidFill>
                  <a:srgbClr val="002060"/>
                </a:solidFill>
                <a:latin typeface="MS Gothic" pitchFamily="49" charset="-128"/>
                <a:ea typeface="MS Gothic" pitchFamily="49" charset="-128"/>
              </a:rPr>
              <a:t>gt</a:t>
            </a:r>
            <a:r>
              <a:rPr lang="en-US" altLang="zh-CN" b="1" dirty="0" smtClean="0">
                <a:solidFill>
                  <a:srgbClr val="002060"/>
                </a:solidFill>
                <a:latin typeface="MS Gothic" pitchFamily="49" charset="-128"/>
                <a:ea typeface="MS Gothic" pitchFamily="49" charset="-128"/>
              </a:rPr>
              <a:t>)) (10, 5) &lt;&lt; </a:t>
            </a:r>
            <a:r>
              <a:rPr lang="en-US" altLang="zh-CN" b="1" dirty="0" err="1" smtClean="0">
                <a:solidFill>
                  <a:srgbClr val="002060"/>
                </a:solidFill>
                <a:latin typeface="MS Gothic" pitchFamily="49" charset="-128"/>
                <a:ea typeface="MS Gothic" pitchFamily="49" charset="-128"/>
              </a:rPr>
              <a:t>endl</a:t>
            </a:r>
            <a:r>
              <a:rPr lang="en-US" altLang="zh-CN" b="1" dirty="0" smtClean="0">
                <a:solidFill>
                  <a:srgbClr val="002060"/>
                </a:solidFill>
                <a:latin typeface="MS Gothic" pitchFamily="49" charset="-128"/>
                <a:ea typeface="MS Gothic" pitchFamily="49" charset="-128"/>
              </a:rPr>
              <a:t>;</a:t>
            </a:r>
          </a:p>
        </p:txBody>
      </p:sp>
      <p:sp>
        <p:nvSpPr>
          <p:cNvPr id="7" name="右箭头 6"/>
          <p:cNvSpPr/>
          <p:nvPr/>
        </p:nvSpPr>
        <p:spPr>
          <a:xfrm rot="16200000">
            <a:off x="3383868" y="4761149"/>
            <a:ext cx="1080120" cy="432048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16200000">
            <a:off x="3239852" y="3248981"/>
            <a:ext cx="1368152" cy="432048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16200000">
            <a:off x="3779911" y="4077072"/>
            <a:ext cx="2448273" cy="432048"/>
          </a:xfrm>
          <a:prstGeom prst="rightArrow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5400000" flipV="1">
            <a:off x="1691680" y="3789041"/>
            <a:ext cx="1872208" cy="432048"/>
          </a:xfrm>
          <a:prstGeom prst="rightArrow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参数绑定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让我们回到开始的那个例子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sz="1800" b="1" dirty="0" smtClean="0"/>
          </a:p>
          <a:p>
            <a:endParaRPr lang="en-US" altLang="zh-CN" sz="1600" b="1" dirty="0" smtClean="0"/>
          </a:p>
          <a:p>
            <a:r>
              <a:rPr lang="zh-CN" altLang="en-US" b="1" dirty="0" smtClean="0"/>
              <a:t>我们现在有这么个函数模板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怎么能用上呢？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sz="2000" b="1" dirty="0" smtClean="0"/>
          </a:p>
          <a:p>
            <a:endParaRPr lang="en-US" altLang="zh-CN" sz="1200" b="1" dirty="0" smtClean="0"/>
          </a:p>
          <a:p>
            <a:endParaRPr lang="en-US" altLang="zh-CN" sz="2400" b="1" dirty="0" smtClean="0"/>
          </a:p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CCC-BFC9-4B0B-B1DA-04CDC66CB2EE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701963"/>
            <a:ext cx="8784976" cy="2585323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template &lt;class T&gt;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float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passingRate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(T* scores,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int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number,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unary_function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&lt;T,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bool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&gt;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isPass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) 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{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int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passed = 0;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for (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int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= 0;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&lt; number;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++) {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    if (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isPass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(scores[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]))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        passed++;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}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return (float)passed / number;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797152"/>
            <a:ext cx="7488832" cy="646331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template &lt;class T&gt;</a:t>
            </a:r>
          </a:p>
          <a:p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bool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GreaterOrEqual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(const T&amp; x, const T&amp; y) { return x &gt;= y;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绑定一个参数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/>
              <a:t>isPass</a:t>
            </a:r>
            <a:r>
              <a:rPr lang="zh-CN" altLang="en-US" b="1" dirty="0" smtClean="0"/>
              <a:t>可以用</a:t>
            </a:r>
            <a:r>
              <a:rPr lang="en-US" altLang="zh-CN" b="1" dirty="0" err="1" smtClean="0"/>
              <a:t>GreaterOrEqual</a:t>
            </a:r>
            <a:r>
              <a:rPr lang="zh-CN" altLang="en-US" b="1" dirty="0" smtClean="0"/>
              <a:t>表示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sz="1100" b="1" dirty="0" smtClean="0"/>
          </a:p>
          <a:p>
            <a:r>
              <a:rPr lang="zh-CN" altLang="en-US" b="1" dirty="0" smtClean="0"/>
              <a:t>关键是要将及格分数</a:t>
            </a:r>
            <a:r>
              <a:rPr lang="en-US" altLang="zh-CN" b="1" dirty="0" err="1" smtClean="0"/>
              <a:t>passScore</a:t>
            </a:r>
            <a:r>
              <a:rPr lang="zh-CN" altLang="en-US" b="1" dirty="0" smtClean="0"/>
              <a:t>绑定到函数的第二个参数，从而将二元函数</a:t>
            </a:r>
            <a:r>
              <a:rPr lang="en-US" altLang="zh-CN" b="1" dirty="0" err="1" smtClean="0"/>
              <a:t>GreaterOrEqual</a:t>
            </a:r>
            <a:r>
              <a:rPr lang="zh-CN" altLang="en-US" b="1" dirty="0" smtClean="0"/>
              <a:t>变成一元函数</a:t>
            </a:r>
            <a:r>
              <a:rPr lang="en-US" altLang="zh-CN" b="1" dirty="0" err="1" smtClean="0"/>
              <a:t>isPass</a:t>
            </a:r>
            <a:endParaRPr lang="en-US" altLang="zh-CN" b="1" dirty="0" smtClean="0"/>
          </a:p>
          <a:p>
            <a:endParaRPr lang="en-US" altLang="zh-CN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CCC-BFC9-4B0B-B1DA-04CDC66CB2EE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700808"/>
            <a:ext cx="7488832" cy="923330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bool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isPass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(const T&amp; score) {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return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GreaterOrEqual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(score,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passScore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);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512" y="4437112"/>
            <a:ext cx="2880320" cy="646331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bool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GreaterOrEqual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(const T&amp; x, const T&amp; y)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76256" y="4437112"/>
            <a:ext cx="1944216" cy="646331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bool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isPass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(const T&amp; score)</a:t>
            </a:r>
          </a:p>
        </p:txBody>
      </p:sp>
      <p:sp>
        <p:nvSpPr>
          <p:cNvPr id="12" name="右箭头 11"/>
          <p:cNvSpPr/>
          <p:nvPr/>
        </p:nvSpPr>
        <p:spPr>
          <a:xfrm>
            <a:off x="3347864" y="4509120"/>
            <a:ext cx="316835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779912" y="4149080"/>
            <a:ext cx="2088232" cy="1200329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pPr algn="ctr"/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undary_function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bind2nd (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binary_fucntion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func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39952" y="5733256"/>
            <a:ext cx="1368152" cy="369332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pPr algn="ctr"/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passScore</a:t>
            </a:r>
            <a:endParaRPr lang="en-US" altLang="zh-CN" b="1" dirty="0" smtClean="0">
              <a:solidFill>
                <a:srgbClr val="C00000"/>
              </a:solidFill>
              <a:latin typeface="MS Gothic" pitchFamily="49" charset="-128"/>
              <a:ea typeface="MS Gothic" pitchFamily="49" charset="-128"/>
            </a:endParaRPr>
          </a:p>
        </p:txBody>
      </p:sp>
      <p:sp>
        <p:nvSpPr>
          <p:cNvPr id="15" name="上箭头 14"/>
          <p:cNvSpPr/>
          <p:nvPr/>
        </p:nvSpPr>
        <p:spPr>
          <a:xfrm>
            <a:off x="4572000" y="5373216"/>
            <a:ext cx="504056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参数绑定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二元函数</a:t>
            </a:r>
            <a:r>
              <a:rPr lang="en-US" altLang="zh-CN" b="1" dirty="0" err="1" smtClean="0"/>
              <a:t>GreateOrEqual</a:t>
            </a:r>
            <a:r>
              <a:rPr lang="en-US" altLang="zh-CN" b="1" dirty="0" smtClean="0"/>
              <a:t> </a:t>
            </a:r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二元函数对象</a:t>
            </a:r>
            <a:r>
              <a:rPr lang="en-US" altLang="zh-CN" b="1" dirty="0" err="1" smtClean="0"/>
              <a:t>GreateOrEqualObject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一元函数对象</a:t>
            </a:r>
            <a:r>
              <a:rPr lang="en-US" altLang="zh-CN" b="1" dirty="0" err="1" smtClean="0"/>
              <a:t>IsPassObject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CCC-BFC9-4B0B-B1DA-04CDC66CB2EE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2051720" y="1844824"/>
            <a:ext cx="1008112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2051720" y="3645024"/>
            <a:ext cx="1008112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79712" y="198884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/>
              <a:t>Ptr_fun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07704" y="3861048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</a:rPr>
              <a:t>bind2nd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从一个简单的问题说起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统计考试及格率</a:t>
            </a:r>
            <a:endParaRPr lang="zh-CN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CCC-BFC9-4B0B-B1DA-04CDC66CB2E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5616" y="1691530"/>
            <a:ext cx="6768752" cy="4247317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float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passingRate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(float* scores,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int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number) {</a:t>
            </a:r>
          </a:p>
          <a:p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int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passed = 0;</a:t>
            </a:r>
          </a:p>
          <a:p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for (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int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= 0;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&lt; number;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++) {</a:t>
            </a:r>
          </a:p>
          <a:p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   if (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scores[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i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] &gt;= 60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)</a:t>
            </a:r>
          </a:p>
          <a:p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       passed++;</a:t>
            </a:r>
          </a:p>
          <a:p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}</a:t>
            </a:r>
          </a:p>
          <a:p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</a:t>
            </a:r>
          </a:p>
          <a:p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return (float)passed / number;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}</a:t>
            </a:r>
          </a:p>
          <a:p>
            <a:endParaRPr lang="en-US" altLang="zh-CN" b="1" dirty="0">
              <a:latin typeface="MS Gothic" pitchFamily="49" charset="-128"/>
              <a:ea typeface="MS Gothic" pitchFamily="49" charset="-128"/>
            </a:endParaRPr>
          </a:p>
          <a:p>
            <a:r>
              <a:rPr lang="en-US" altLang="zh-CN" b="1" dirty="0" err="1">
                <a:latin typeface="MS Gothic" pitchFamily="49" charset="-128"/>
                <a:ea typeface="MS Gothic" pitchFamily="49" charset="-128"/>
              </a:rPr>
              <a:t>int</a:t>
            </a:r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 main(</a:t>
            </a:r>
            <a:r>
              <a:rPr lang="en-US" altLang="zh-CN" b="1" dirty="0" err="1">
                <a:latin typeface="MS Gothic" pitchFamily="49" charset="-128"/>
                <a:ea typeface="MS Gothic" pitchFamily="49" charset="-128"/>
              </a:rPr>
              <a:t>int</a:t>
            </a:r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zh-CN" b="1" dirty="0" err="1">
                <a:latin typeface="MS Gothic" pitchFamily="49" charset="-128"/>
                <a:ea typeface="MS Gothic" pitchFamily="49" charset="-128"/>
              </a:rPr>
              <a:t>argc</a:t>
            </a:r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, char *</a:t>
            </a:r>
            <a:r>
              <a:rPr lang="en-US" altLang="zh-CN" b="1" dirty="0" err="1">
                <a:latin typeface="MS Gothic" pitchFamily="49" charset="-128"/>
                <a:ea typeface="MS Gothic" pitchFamily="49" charset="-128"/>
              </a:rPr>
              <a:t>argv</a:t>
            </a:r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[]) {</a:t>
            </a:r>
          </a:p>
          <a:p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    float scores[] = {60, 80, 90, 20};</a:t>
            </a:r>
          </a:p>
          <a:p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    </a:t>
            </a:r>
            <a:r>
              <a:rPr lang="en-US" altLang="zh-CN" b="1" dirty="0" err="1">
                <a:latin typeface="MS Gothic" pitchFamily="49" charset="-128"/>
                <a:ea typeface="MS Gothic" pitchFamily="49" charset="-128"/>
              </a:rPr>
              <a:t>cout</a:t>
            </a:r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 &lt;&lt; </a:t>
            </a:r>
            <a:r>
              <a:rPr lang="en-US" altLang="zh-CN" b="1" dirty="0" err="1">
                <a:latin typeface="MS Gothic" pitchFamily="49" charset="-128"/>
                <a:ea typeface="MS Gothic" pitchFamily="49" charset="-128"/>
              </a:rPr>
              <a:t>passingRate</a:t>
            </a:r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(scores, 4) &lt;&lt; </a:t>
            </a:r>
            <a:r>
              <a:rPr lang="en-US" altLang="zh-CN" b="1" dirty="0" err="1">
                <a:latin typeface="MS Gothic" pitchFamily="49" charset="-128"/>
                <a:ea typeface="MS Gothic" pitchFamily="49" charset="-128"/>
              </a:rPr>
              <a:t>endl</a:t>
            </a:r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; 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</a:t>
            </a:r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return 0;</a:t>
            </a:r>
          </a:p>
          <a:p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844824"/>
            <a:ext cx="3312368" cy="2558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28821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如何绑定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bind2nd</a:t>
            </a:r>
            <a:r>
              <a:rPr lang="zh-CN" altLang="en-US" b="1" dirty="0" smtClean="0"/>
              <a:t>的实现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CCC-BFC9-4B0B-B1DA-04CDC66CB2EE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1700808"/>
            <a:ext cx="8496944" cy="480131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template &lt;class OP&gt; class binder2nd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: public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unary_function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&lt;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typename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OP::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first_argument_type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,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                         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typename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OP::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result_type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&gt; 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{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protected: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OP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op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;       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typename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OP::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second_argument_type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value;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public: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binder2nd (const OP&amp; x, const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typename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OP::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second_argument_type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&amp; y) : 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  op (x), value(y) {}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typename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OP::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result_type</a:t>
            </a:r>
            <a:endParaRPr lang="en-US" altLang="zh-CN" b="1" dirty="0" smtClean="0">
              <a:solidFill>
                <a:srgbClr val="C00000"/>
              </a:solidFill>
              <a:latin typeface="MS Gothic" pitchFamily="49" charset="-128"/>
              <a:ea typeface="MS Gothic" pitchFamily="49" charset="-128"/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   operator() (const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typename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OP::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first_argument_type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&amp; x) const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   { return op(x, value); }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};</a:t>
            </a:r>
          </a:p>
          <a:p>
            <a:endParaRPr lang="en-US" altLang="zh-CN" b="1" dirty="0" smtClean="0">
              <a:latin typeface="MS Gothic" pitchFamily="49" charset="-128"/>
              <a:ea typeface="MS Gothic" pitchFamily="49" charset="-128"/>
            </a:endParaRP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template &lt;class OP, class T&gt;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binder2nd&lt;OP&gt; bind2nd (const OP&amp; op, const T&amp; x) {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return binder2nd&lt;OP&gt;(op,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typename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OP::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second_argument_type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(x));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CCC-BFC9-4B0B-B1DA-04CDC66CB2EE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1109057"/>
            <a:ext cx="8352928" cy="5355312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template &lt;class T&gt;</a:t>
            </a:r>
          </a:p>
          <a:p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bool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ge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(T x, T y) { return x &gt;= y; }</a:t>
            </a:r>
          </a:p>
          <a:p>
            <a:endParaRPr lang="en-US" altLang="zh-CN" b="1" dirty="0" smtClean="0">
              <a:latin typeface="MS Gothic" pitchFamily="49" charset="-128"/>
              <a:ea typeface="MS Gothic" pitchFamily="49" charset="-128"/>
            </a:endParaRPr>
          </a:p>
          <a:p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int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main(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int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argc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, char *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argv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[]) {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Score scores[4]; 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scores[0].s1 = scores[0].s2 = scores[0].s3 = 60;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scores[1].s1 = scores[1].s2 = scores[1].s3 = 50;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scores[2].s1 = scores[2].s2 = scores[2].s3 = 70;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scores[3].s1 = scores[3].s2 = scores[3].s3 = 80;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float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fs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[4] = {60, 70, 50, 80};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cout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&lt;&lt;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passingRate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(scores, 4, Bind2nd(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Ptr_fun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&lt;Score, Score,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bool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&gt;(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ge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&lt;Score&gt;), Score(75, 60, 60))) &lt;&lt;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endl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;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  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cout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&lt;&lt;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passingRate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(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fs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, 4, Bind2nd(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Ptr_fun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&lt;float, float,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bool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&gt;(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ge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&lt;float&gt;), 60)) &lt;&lt;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endl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return 0;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188640"/>
            <a:ext cx="2664296" cy="2395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 err="1" smtClean="0"/>
              <a:t>passingRate</a:t>
            </a:r>
            <a:r>
              <a:rPr lang="en-US" altLang="zh-CN" sz="2400" b="1" dirty="0" smtClean="0"/>
              <a:t>(scores, 4,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Bind2nd(</a:t>
            </a:r>
            <a:r>
              <a:rPr lang="en-US" altLang="zh-CN" sz="2400" b="1" dirty="0" err="1" smtClean="0">
                <a:solidFill>
                  <a:schemeClr val="accent5">
                    <a:lumMod val="75000"/>
                  </a:schemeClr>
                </a:solidFill>
              </a:rPr>
              <a:t>Ptr_fun</a:t>
            </a:r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</a:rPr>
              <a:t>&lt;Score, Score, </a:t>
            </a:r>
            <a:r>
              <a:rPr lang="en-US" altLang="zh-CN" sz="2400" b="1" dirty="0" err="1" smtClean="0">
                <a:solidFill>
                  <a:schemeClr val="accent5">
                    <a:lumMod val="75000"/>
                  </a:schemeClr>
                </a:solidFill>
              </a:rPr>
              <a:t>bool</a:t>
            </a:r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</a:rPr>
              <a:t>&gt;(</a:t>
            </a:r>
            <a:r>
              <a:rPr lang="en-US" altLang="zh-CN" sz="2400" b="1" dirty="0" err="1" smtClean="0">
                <a:solidFill>
                  <a:schemeClr val="accent5">
                    <a:lumMod val="75000"/>
                  </a:schemeClr>
                </a:solidFill>
              </a:rPr>
              <a:t>ge</a:t>
            </a:r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</a:rPr>
              <a:t>&lt;Score&gt;)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, Score(75, 60, 60))</a:t>
            </a:r>
            <a:r>
              <a:rPr lang="en-US" altLang="zh-CN" sz="2400" b="1" dirty="0" smtClean="0"/>
              <a:t>)</a:t>
            </a:r>
          </a:p>
          <a:p>
            <a:pPr lvl="1"/>
            <a:r>
              <a:rPr lang="en-US" altLang="zh-CN" sz="2000" b="1" dirty="0" err="1" smtClean="0"/>
              <a:t>ge</a:t>
            </a:r>
            <a:r>
              <a:rPr lang="en-US" altLang="zh-CN" sz="2000" b="1" dirty="0" smtClean="0"/>
              <a:t>&lt;Score&gt;</a:t>
            </a:r>
            <a:r>
              <a:rPr lang="zh-CN" altLang="en-US" sz="2000" b="1" dirty="0" smtClean="0"/>
              <a:t>：一个实例化的函数模板，普通函数，两个形参分别是</a:t>
            </a:r>
            <a:r>
              <a:rPr lang="en-US" altLang="zh-CN" sz="2000" b="1" dirty="0" smtClean="0"/>
              <a:t>Score</a:t>
            </a:r>
            <a:r>
              <a:rPr lang="zh-CN" altLang="en-US" sz="2000" b="1" dirty="0" smtClean="0"/>
              <a:t>，</a:t>
            </a:r>
            <a:r>
              <a:rPr lang="en-US" altLang="zh-CN" sz="2000" b="1" dirty="0" smtClean="0"/>
              <a:t>Score</a:t>
            </a:r>
            <a:r>
              <a:rPr lang="zh-CN" altLang="en-US" sz="2000" b="1" dirty="0" smtClean="0"/>
              <a:t>，返回值</a:t>
            </a:r>
            <a:r>
              <a:rPr lang="en-US" altLang="zh-CN" sz="2000" b="1" dirty="0" err="1" smtClean="0"/>
              <a:t>bool</a:t>
            </a:r>
            <a:endParaRPr lang="en-US" altLang="zh-CN" sz="2000" b="1" dirty="0" smtClean="0"/>
          </a:p>
          <a:p>
            <a:pPr lvl="1"/>
            <a:r>
              <a:rPr lang="en-US" altLang="zh-CN" sz="2000" b="1" dirty="0" err="1" smtClean="0">
                <a:solidFill>
                  <a:schemeClr val="accent5">
                    <a:lumMod val="75000"/>
                  </a:schemeClr>
                </a:solidFill>
              </a:rPr>
              <a:t>Ptr_fun</a:t>
            </a:r>
            <a:r>
              <a:rPr lang="en-US" altLang="zh-CN" sz="2000" b="1" dirty="0" smtClean="0">
                <a:solidFill>
                  <a:schemeClr val="accent5">
                    <a:lumMod val="75000"/>
                  </a:schemeClr>
                </a:solidFill>
              </a:rPr>
              <a:t>&lt;Score, Score, </a:t>
            </a:r>
            <a:r>
              <a:rPr lang="en-US" altLang="zh-CN" sz="2000" b="1" dirty="0" err="1" smtClean="0">
                <a:solidFill>
                  <a:schemeClr val="accent5">
                    <a:lumMod val="75000"/>
                  </a:schemeClr>
                </a:solidFill>
              </a:rPr>
              <a:t>bool</a:t>
            </a:r>
            <a:r>
              <a:rPr lang="en-US" altLang="zh-CN" sz="2000" b="1" dirty="0" smtClean="0">
                <a:solidFill>
                  <a:schemeClr val="accent5">
                    <a:lumMod val="75000"/>
                  </a:schemeClr>
                </a:solidFill>
              </a:rPr>
              <a:t>&gt;(</a:t>
            </a:r>
            <a:r>
              <a:rPr lang="en-US" altLang="zh-CN" sz="2000" b="1" dirty="0" err="1" smtClean="0">
                <a:solidFill>
                  <a:schemeClr val="accent5">
                    <a:lumMod val="75000"/>
                  </a:schemeClr>
                </a:solidFill>
              </a:rPr>
              <a:t>ge</a:t>
            </a:r>
            <a:r>
              <a:rPr lang="en-US" altLang="zh-CN" sz="2000" b="1" dirty="0" smtClean="0">
                <a:solidFill>
                  <a:schemeClr val="accent5">
                    <a:lumMod val="75000"/>
                  </a:schemeClr>
                </a:solidFill>
              </a:rPr>
              <a:t>&lt;Score&gt;)</a:t>
            </a:r>
            <a:r>
              <a:rPr lang="zh-CN" altLang="en-US" sz="2000" b="1" dirty="0" smtClean="0"/>
              <a:t>：一个二元函数对象，两个形参分别是</a:t>
            </a:r>
            <a:r>
              <a:rPr lang="en-US" altLang="zh-CN" sz="2000" b="1" dirty="0" smtClean="0"/>
              <a:t>Score</a:t>
            </a:r>
            <a:r>
              <a:rPr lang="zh-CN" altLang="en-US" sz="2000" b="1" dirty="0" smtClean="0"/>
              <a:t>，</a:t>
            </a:r>
            <a:r>
              <a:rPr lang="en-US" altLang="zh-CN" sz="2000" b="1" dirty="0" smtClean="0"/>
              <a:t>Score</a:t>
            </a:r>
            <a:r>
              <a:rPr lang="zh-CN" altLang="en-US" sz="2000" b="1" dirty="0" smtClean="0"/>
              <a:t>，返回值</a:t>
            </a:r>
            <a:r>
              <a:rPr lang="en-US" altLang="zh-CN" sz="2000" b="1" dirty="0" err="1" smtClean="0"/>
              <a:t>bool</a:t>
            </a:r>
            <a:endParaRPr lang="en-US" altLang="zh-CN" sz="2000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CCC-BFC9-4B0B-B1DA-04CDC66CB2EE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3645024"/>
            <a:ext cx="8136904" cy="2862322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template &lt;class Arg1, class Arg2, class Result&gt;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class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P_to_b_func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: public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binary_function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&lt;Arg1, Arg2, Result&gt; {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public: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explicit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P_to_b_func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( Result (*f)(Arg1, Arg2) ) :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pfunc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(f) {}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};</a:t>
            </a:r>
          </a:p>
          <a:p>
            <a:endParaRPr lang="en-US" altLang="zh-CN" b="1" dirty="0" smtClean="0">
              <a:latin typeface="MS Gothic" pitchFamily="49" charset="-128"/>
              <a:ea typeface="MS Gothic" pitchFamily="49" charset="-128"/>
            </a:endParaRP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template &lt;class Arg1, class Arg2, class Result&gt;  </a:t>
            </a:r>
          </a:p>
          <a:p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P_to_b_func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&lt;Arg1, Arg2, Result&gt;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Ptr_fun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(Result (*f)(Arg1, Arg2)) {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return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P_to_b_func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&lt;Arg1, Arg2, Result&gt;(f);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 err="1" smtClean="0"/>
              <a:t>passingRate</a:t>
            </a:r>
            <a:r>
              <a:rPr lang="en-US" altLang="zh-CN" sz="2400" b="1" dirty="0" smtClean="0"/>
              <a:t>(scores, 4,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Bind2nd(</a:t>
            </a:r>
            <a:r>
              <a:rPr lang="en-US" altLang="zh-CN" sz="2400" b="1" dirty="0" err="1" smtClean="0">
                <a:solidFill>
                  <a:schemeClr val="accent5">
                    <a:lumMod val="75000"/>
                  </a:schemeClr>
                </a:solidFill>
              </a:rPr>
              <a:t>Ptr_fun</a:t>
            </a:r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</a:rPr>
              <a:t>&lt;Score, Score, </a:t>
            </a:r>
            <a:r>
              <a:rPr lang="en-US" altLang="zh-CN" sz="2400" b="1" dirty="0" err="1" smtClean="0">
                <a:solidFill>
                  <a:schemeClr val="accent5">
                    <a:lumMod val="75000"/>
                  </a:schemeClr>
                </a:solidFill>
              </a:rPr>
              <a:t>bool</a:t>
            </a:r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</a:rPr>
              <a:t>&gt;(</a:t>
            </a:r>
            <a:r>
              <a:rPr lang="en-US" altLang="zh-CN" sz="2400" b="1" dirty="0" err="1" smtClean="0">
                <a:solidFill>
                  <a:schemeClr val="accent5">
                    <a:lumMod val="75000"/>
                  </a:schemeClr>
                </a:solidFill>
              </a:rPr>
              <a:t>ge</a:t>
            </a:r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</a:rPr>
              <a:t>&lt;Score&gt;)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, Score(75, 60, 60))</a:t>
            </a:r>
            <a:r>
              <a:rPr lang="en-US" altLang="zh-CN" sz="2400" b="1" dirty="0" smtClean="0"/>
              <a:t>)</a:t>
            </a:r>
          </a:p>
          <a:p>
            <a:pPr lvl="1"/>
            <a:r>
              <a:rPr lang="en-US" altLang="zh-CN" sz="2000" b="1" dirty="0" smtClean="0">
                <a:solidFill>
                  <a:srgbClr val="C00000"/>
                </a:solidFill>
              </a:rPr>
              <a:t>Bind2nd(</a:t>
            </a:r>
            <a:r>
              <a:rPr lang="en-US" altLang="zh-CN" sz="2000" b="1" dirty="0" err="1" smtClean="0">
                <a:solidFill>
                  <a:schemeClr val="accent5">
                    <a:lumMod val="75000"/>
                  </a:schemeClr>
                </a:solidFill>
              </a:rPr>
              <a:t>Ptr_fun</a:t>
            </a:r>
            <a:r>
              <a:rPr lang="en-US" altLang="zh-CN" sz="2000" b="1" dirty="0" smtClean="0">
                <a:solidFill>
                  <a:schemeClr val="accent5">
                    <a:lumMod val="75000"/>
                  </a:schemeClr>
                </a:solidFill>
              </a:rPr>
              <a:t>&lt;Score, Score, </a:t>
            </a:r>
            <a:r>
              <a:rPr lang="en-US" altLang="zh-CN" sz="2000" b="1" dirty="0" err="1" smtClean="0">
                <a:solidFill>
                  <a:schemeClr val="accent5">
                    <a:lumMod val="75000"/>
                  </a:schemeClr>
                </a:solidFill>
              </a:rPr>
              <a:t>bool</a:t>
            </a:r>
            <a:r>
              <a:rPr lang="en-US" altLang="zh-CN" sz="2000" b="1" dirty="0" smtClean="0">
                <a:solidFill>
                  <a:schemeClr val="accent5">
                    <a:lumMod val="75000"/>
                  </a:schemeClr>
                </a:solidFill>
              </a:rPr>
              <a:t>&gt;(</a:t>
            </a:r>
            <a:r>
              <a:rPr lang="en-US" altLang="zh-CN" sz="2000" b="1" dirty="0" err="1" smtClean="0">
                <a:solidFill>
                  <a:schemeClr val="accent5">
                    <a:lumMod val="75000"/>
                  </a:schemeClr>
                </a:solidFill>
              </a:rPr>
              <a:t>ge</a:t>
            </a:r>
            <a:r>
              <a:rPr lang="en-US" altLang="zh-CN" sz="2000" b="1" dirty="0" smtClean="0">
                <a:solidFill>
                  <a:schemeClr val="accent5">
                    <a:lumMod val="75000"/>
                  </a:schemeClr>
                </a:solidFill>
              </a:rPr>
              <a:t>&lt;Score&gt;), 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Score(75, 60, 60))</a:t>
            </a:r>
            <a:r>
              <a:rPr lang="zh-CN" altLang="en-US" sz="2000" b="1" dirty="0" smtClean="0"/>
              <a:t>：一元函数对象，参数为</a:t>
            </a:r>
            <a:r>
              <a:rPr lang="en-US" altLang="zh-CN" sz="2000" b="1" dirty="0" smtClean="0"/>
              <a:t>Score</a:t>
            </a:r>
            <a:r>
              <a:rPr lang="zh-CN" altLang="en-US" sz="2000" b="1" dirty="0" smtClean="0"/>
              <a:t>，返回</a:t>
            </a:r>
            <a:r>
              <a:rPr lang="en-US" altLang="zh-CN" sz="2000" b="1" dirty="0" err="1" smtClean="0"/>
              <a:t>bool</a:t>
            </a:r>
            <a:endParaRPr lang="en-US" altLang="zh-CN" sz="2000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CCC-BFC9-4B0B-B1DA-04CDC66CB2EE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2924944"/>
            <a:ext cx="8352928" cy="3416320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template &lt;class OP&gt; class binder2nd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: public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unary_function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&lt;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typename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OP::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first_argument_type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,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                         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typename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OP::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result_type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&gt; 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{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public: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binder2nd (const OP&amp; x, const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typename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OP::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second_argument_type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&amp; y) :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     op (x), value(y) {}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};</a:t>
            </a:r>
          </a:p>
          <a:p>
            <a:endParaRPr lang="en-US" altLang="zh-CN" b="1" dirty="0" smtClean="0">
              <a:latin typeface="MS Gothic" pitchFamily="49" charset="-128"/>
              <a:ea typeface="MS Gothic" pitchFamily="49" charset="-128"/>
            </a:endParaRP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template &lt;class OP, class T&gt;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binder2nd&lt;OP&gt; bind2nd (const OP&amp; op, const T&amp; x) {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return binder2nd&lt;OP&gt;(op,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typename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OP::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second_argument_type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(x));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 err="1" smtClean="0"/>
              <a:t>passingRate</a:t>
            </a:r>
            <a:r>
              <a:rPr lang="en-US" altLang="zh-CN" sz="2400" b="1" dirty="0" smtClean="0"/>
              <a:t>(scores, 4,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Bind2nd(</a:t>
            </a:r>
            <a:r>
              <a:rPr lang="en-US" altLang="zh-CN" sz="2400" b="1" dirty="0" err="1" smtClean="0">
                <a:solidFill>
                  <a:schemeClr val="accent5">
                    <a:lumMod val="75000"/>
                  </a:schemeClr>
                </a:solidFill>
              </a:rPr>
              <a:t>Ptr_fun</a:t>
            </a:r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</a:rPr>
              <a:t>&lt;Score, Score, </a:t>
            </a:r>
            <a:r>
              <a:rPr lang="en-US" altLang="zh-CN" sz="2400" b="1" dirty="0" err="1" smtClean="0">
                <a:solidFill>
                  <a:schemeClr val="accent5">
                    <a:lumMod val="75000"/>
                  </a:schemeClr>
                </a:solidFill>
              </a:rPr>
              <a:t>bool</a:t>
            </a:r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</a:rPr>
              <a:t>&gt;(</a:t>
            </a:r>
            <a:r>
              <a:rPr lang="en-US" altLang="zh-CN" sz="2400" b="1" dirty="0" err="1" smtClean="0">
                <a:solidFill>
                  <a:schemeClr val="accent5">
                    <a:lumMod val="75000"/>
                  </a:schemeClr>
                </a:solidFill>
              </a:rPr>
              <a:t>ge</a:t>
            </a:r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</a:rPr>
              <a:t>&lt;Score&gt;)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, Score(75, 60, 60))</a:t>
            </a:r>
            <a:r>
              <a:rPr lang="en-US" altLang="zh-CN" sz="2400" b="1" dirty="0" smtClean="0"/>
              <a:t>)</a:t>
            </a:r>
          </a:p>
          <a:p>
            <a:pPr lvl="1"/>
            <a:r>
              <a:rPr lang="zh-CN" altLang="en-US" sz="2000" b="1" dirty="0" smtClean="0"/>
              <a:t>生成的一元函数对象</a:t>
            </a:r>
            <a:r>
              <a:rPr lang="en-US" altLang="zh-CN" sz="2000" b="1" dirty="0" smtClean="0"/>
              <a:t>(Binder2nd)</a:t>
            </a:r>
            <a:r>
              <a:rPr lang="zh-CN" altLang="en-US" sz="2000" b="1" dirty="0" smtClean="0"/>
              <a:t>被传到</a:t>
            </a:r>
            <a:r>
              <a:rPr lang="en-US" altLang="zh-CN" sz="2000" b="1" dirty="0" err="1" smtClean="0"/>
              <a:t>passingRate</a:t>
            </a:r>
            <a:r>
              <a:rPr lang="zh-CN" altLang="en-US" sz="2000" b="1" dirty="0" smtClean="0"/>
              <a:t>，并被</a:t>
            </a:r>
            <a:r>
              <a:rPr lang="en-US" altLang="zh-CN" sz="2000" b="1" dirty="0" err="1" smtClean="0"/>
              <a:t>isPass</a:t>
            </a:r>
            <a:r>
              <a:rPr lang="zh-CN" altLang="en-US" sz="2000" b="1" dirty="0" smtClean="0"/>
              <a:t>调用，实际上调用的是</a:t>
            </a:r>
            <a:r>
              <a:rPr lang="en-US" altLang="zh-CN" sz="2000" b="1" dirty="0" smtClean="0"/>
              <a:t>Binder2nd</a:t>
            </a:r>
            <a:r>
              <a:rPr lang="zh-CN" altLang="en-US" sz="2000" b="1" dirty="0" smtClean="0"/>
              <a:t>的</a:t>
            </a:r>
            <a:r>
              <a:rPr lang="en-US" altLang="zh-CN" sz="2000" b="1" dirty="0" smtClean="0"/>
              <a:t>operator()</a:t>
            </a:r>
          </a:p>
          <a:p>
            <a:pPr lvl="1"/>
            <a:endParaRPr lang="en-US" altLang="zh-CN" sz="2000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CCC-BFC9-4B0B-B1DA-04CDC66CB2EE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2924944"/>
            <a:ext cx="8424936" cy="3416320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template &lt;class T, class OP&gt;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float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passingRate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(T* scores,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int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number, OP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isPass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) {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//……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if (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isPass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(scores[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i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])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)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//……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}</a:t>
            </a:r>
          </a:p>
          <a:p>
            <a:endParaRPr lang="en-US" altLang="zh-CN" b="1" dirty="0" smtClean="0">
              <a:latin typeface="MS Gothic" pitchFamily="49" charset="-128"/>
              <a:ea typeface="MS Gothic" pitchFamily="49" charset="-128"/>
            </a:endParaRP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template &lt;class Operation&gt; class Binder2nd //……</a:t>
            </a:r>
          </a:p>
          <a:p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typename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Operation::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result_type</a:t>
            </a:r>
            <a:endParaRPr lang="en-US" altLang="zh-CN" b="1" dirty="0" smtClean="0">
              <a:latin typeface="MS Gothic" pitchFamily="49" charset="-128"/>
              <a:ea typeface="MS Gothic" pitchFamily="49" charset="-128"/>
            </a:endParaRP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operator() (const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typename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Operation::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first_argument_type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&amp; x) const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   { return op(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x,value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); }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};</a:t>
            </a:r>
          </a:p>
        </p:txBody>
      </p:sp>
      <p:sp>
        <p:nvSpPr>
          <p:cNvPr id="7" name="下箭头 6"/>
          <p:cNvSpPr/>
          <p:nvPr/>
        </p:nvSpPr>
        <p:spPr>
          <a:xfrm>
            <a:off x="2267744" y="4149080"/>
            <a:ext cx="432048" cy="1296144"/>
          </a:xfrm>
          <a:prstGeom prst="downArrow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 err="1" smtClean="0"/>
              <a:t>passingRate</a:t>
            </a:r>
            <a:r>
              <a:rPr lang="en-US" altLang="zh-CN" sz="2400" b="1" dirty="0" smtClean="0"/>
              <a:t>(scores, 4,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Bind2nd(</a:t>
            </a:r>
            <a:r>
              <a:rPr lang="en-US" altLang="zh-CN" sz="2400" b="1" dirty="0" err="1" smtClean="0">
                <a:solidFill>
                  <a:schemeClr val="accent5">
                    <a:lumMod val="75000"/>
                  </a:schemeClr>
                </a:solidFill>
              </a:rPr>
              <a:t>Ptr_fun</a:t>
            </a:r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</a:rPr>
              <a:t>&lt;Score, Score, </a:t>
            </a:r>
            <a:r>
              <a:rPr lang="en-US" altLang="zh-CN" sz="2400" b="1" dirty="0" err="1" smtClean="0">
                <a:solidFill>
                  <a:schemeClr val="accent5">
                    <a:lumMod val="75000"/>
                  </a:schemeClr>
                </a:solidFill>
              </a:rPr>
              <a:t>bool</a:t>
            </a:r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</a:rPr>
              <a:t>&gt;(</a:t>
            </a:r>
            <a:r>
              <a:rPr lang="en-US" altLang="zh-CN" sz="2400" b="1" dirty="0" err="1" smtClean="0">
                <a:solidFill>
                  <a:schemeClr val="accent5">
                    <a:lumMod val="75000"/>
                  </a:schemeClr>
                </a:solidFill>
              </a:rPr>
              <a:t>ge</a:t>
            </a:r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</a:rPr>
              <a:t>&lt;Score&gt;)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, Score(75, 60, 60))</a:t>
            </a:r>
            <a:r>
              <a:rPr lang="en-US" altLang="zh-CN" sz="2400" b="1" dirty="0" smtClean="0"/>
              <a:t>)</a:t>
            </a:r>
          </a:p>
          <a:p>
            <a:pPr lvl="1"/>
            <a:r>
              <a:rPr lang="en-US" altLang="zh-CN" sz="2000" b="1" dirty="0" smtClean="0"/>
              <a:t>Binder2nd</a:t>
            </a:r>
            <a:r>
              <a:rPr lang="zh-CN" altLang="en-US" sz="2000" b="1" dirty="0" smtClean="0"/>
              <a:t>的</a:t>
            </a:r>
            <a:r>
              <a:rPr lang="en-US" altLang="zh-CN" sz="2000" b="1" dirty="0" smtClean="0"/>
              <a:t>operator()</a:t>
            </a:r>
            <a:r>
              <a:rPr lang="zh-CN" altLang="en-US" sz="2000" b="1" dirty="0" smtClean="0"/>
              <a:t>把使用绑定（存储）的</a:t>
            </a:r>
            <a:r>
              <a:rPr lang="en-US" altLang="zh-CN" sz="2000" b="1" dirty="0" smtClean="0"/>
              <a:t>value</a:t>
            </a:r>
            <a:r>
              <a:rPr lang="zh-CN" altLang="en-US" sz="2000" b="1" dirty="0" smtClean="0"/>
              <a:t>参数作为第二参数，调用</a:t>
            </a:r>
            <a:r>
              <a:rPr lang="en-US" altLang="zh-CN" sz="2000" b="1" dirty="0" err="1" smtClean="0"/>
              <a:t>P_to_b_func</a:t>
            </a:r>
            <a:r>
              <a:rPr lang="zh-CN" altLang="en-US" sz="2000" b="1" dirty="0" smtClean="0"/>
              <a:t>的</a:t>
            </a:r>
            <a:r>
              <a:rPr lang="en-US" altLang="zh-CN" sz="2000" b="1" dirty="0" smtClean="0"/>
              <a:t>operator()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CCC-BFC9-4B0B-B1DA-04CDC66CB2EE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2924944"/>
            <a:ext cx="8496944" cy="3139321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template &lt;class Operation&gt; class binder2nd //……</a:t>
            </a:r>
          </a:p>
          <a:p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typename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Operation::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result_type</a:t>
            </a:r>
            <a:endParaRPr lang="en-US" altLang="zh-CN" b="1" dirty="0" smtClean="0">
              <a:latin typeface="MS Gothic" pitchFamily="49" charset="-128"/>
              <a:ea typeface="MS Gothic" pitchFamily="49" charset="-128"/>
            </a:endParaRP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operator() (const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typename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Operation::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first_argument_type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&amp; x) const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   { return op(x, value); }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};</a:t>
            </a:r>
          </a:p>
          <a:p>
            <a:endParaRPr lang="en-US" altLang="zh-CN" b="1" dirty="0" smtClean="0">
              <a:latin typeface="MS Gothic" pitchFamily="49" charset="-128"/>
              <a:ea typeface="MS Gothic" pitchFamily="49" charset="-128"/>
            </a:endParaRP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template &lt;class Arg1, class Arg2, class Result&gt;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class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P_to_b_func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: public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binary_function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&lt;Arg1, Arg2, Result&gt; {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public:</a:t>
            </a:r>
          </a:p>
          <a:p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  <a:latin typeface="MS Gothic" pitchFamily="49" charset="-128"/>
                <a:ea typeface="MS Gothic" pitchFamily="49" charset="-128"/>
              </a:rPr>
              <a:t>    Result operator() (Arg1 x, Arg2 y) const { return </a:t>
            </a:r>
            <a:r>
              <a:rPr lang="en-US" altLang="zh-CN" b="1" dirty="0" err="1" smtClean="0">
                <a:solidFill>
                  <a:schemeClr val="accent5">
                    <a:lumMod val="75000"/>
                  </a:schemeClr>
                </a:solidFill>
                <a:latin typeface="MS Gothic" pitchFamily="49" charset="-128"/>
                <a:ea typeface="MS Gothic" pitchFamily="49" charset="-128"/>
              </a:rPr>
              <a:t>pfunc</a:t>
            </a:r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  <a:latin typeface="MS Gothic" pitchFamily="49" charset="-128"/>
                <a:ea typeface="MS Gothic" pitchFamily="49" charset="-128"/>
              </a:rPr>
              <a:t>(x, y); }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};</a:t>
            </a:r>
          </a:p>
        </p:txBody>
      </p:sp>
      <p:sp>
        <p:nvSpPr>
          <p:cNvPr id="7" name="下箭头 6"/>
          <p:cNvSpPr/>
          <p:nvPr/>
        </p:nvSpPr>
        <p:spPr>
          <a:xfrm>
            <a:off x="2267744" y="4149080"/>
            <a:ext cx="432048" cy="1296144"/>
          </a:xfrm>
          <a:prstGeom prst="downArrow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 err="1" smtClean="0"/>
              <a:t>passingRate</a:t>
            </a:r>
            <a:r>
              <a:rPr lang="en-US" altLang="zh-CN" sz="2400" b="1" dirty="0" smtClean="0"/>
              <a:t>(scores, 4,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Bind2nd(</a:t>
            </a:r>
            <a:r>
              <a:rPr lang="en-US" altLang="zh-CN" sz="2400" b="1" dirty="0" err="1" smtClean="0">
                <a:solidFill>
                  <a:schemeClr val="accent5">
                    <a:lumMod val="75000"/>
                  </a:schemeClr>
                </a:solidFill>
              </a:rPr>
              <a:t>Ptr_fun</a:t>
            </a:r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</a:rPr>
              <a:t>&lt;Score, Score, </a:t>
            </a:r>
            <a:r>
              <a:rPr lang="en-US" altLang="zh-CN" sz="2400" b="1" dirty="0" err="1" smtClean="0">
                <a:solidFill>
                  <a:schemeClr val="accent5">
                    <a:lumMod val="75000"/>
                  </a:schemeClr>
                </a:solidFill>
              </a:rPr>
              <a:t>bool</a:t>
            </a:r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</a:rPr>
              <a:t>&gt;(</a:t>
            </a:r>
            <a:r>
              <a:rPr lang="en-US" altLang="zh-CN" sz="2400" b="1" dirty="0" err="1" smtClean="0">
                <a:solidFill>
                  <a:schemeClr val="accent5">
                    <a:lumMod val="75000"/>
                  </a:schemeClr>
                </a:solidFill>
              </a:rPr>
              <a:t>ge</a:t>
            </a:r>
            <a:r>
              <a:rPr lang="en-US" altLang="zh-CN" sz="2400" b="1" dirty="0" smtClean="0">
                <a:solidFill>
                  <a:schemeClr val="accent5">
                    <a:lumMod val="75000"/>
                  </a:schemeClr>
                </a:solidFill>
              </a:rPr>
              <a:t>&lt;Score&gt;)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, Score(75, 60, 60))</a:t>
            </a:r>
            <a:r>
              <a:rPr lang="en-US" altLang="zh-CN" sz="2400" b="1" dirty="0" smtClean="0"/>
              <a:t>)</a:t>
            </a:r>
          </a:p>
          <a:p>
            <a:pPr lvl="1"/>
            <a:r>
              <a:rPr lang="en-US" altLang="zh-CN" sz="2000" b="1" dirty="0" err="1" smtClean="0"/>
              <a:t>P_to_b_func</a:t>
            </a:r>
            <a:r>
              <a:rPr lang="zh-CN" altLang="en-US" sz="2000" b="1" dirty="0" smtClean="0"/>
              <a:t>的</a:t>
            </a:r>
            <a:r>
              <a:rPr lang="en-US" altLang="zh-CN" sz="2000" b="1" dirty="0" smtClean="0"/>
              <a:t>operator()</a:t>
            </a:r>
            <a:r>
              <a:rPr lang="zh-CN" altLang="en-US" sz="2000" b="1" dirty="0" smtClean="0"/>
              <a:t>再调用真正的函数</a:t>
            </a:r>
            <a:r>
              <a:rPr lang="en-US" altLang="zh-CN" sz="2000" b="1" dirty="0" err="1" smtClean="0"/>
              <a:t>ge</a:t>
            </a:r>
            <a:r>
              <a:rPr lang="zh-CN" altLang="en-US" sz="2000" b="1" dirty="0" smtClean="0"/>
              <a:t>，实现真正的比较功能</a:t>
            </a:r>
            <a:endParaRPr lang="en-US" altLang="zh-CN" sz="2000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CCC-BFC9-4B0B-B1DA-04CDC66CB2EE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2924944"/>
            <a:ext cx="8208912" cy="2585323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template &lt;class Arg1, class Arg2, class Result&gt;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class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P_to_b_func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: public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binary_function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&lt;Arg1, Arg2, Result&gt; {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public:</a:t>
            </a:r>
          </a:p>
          <a:p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  <a:latin typeface="MS Gothic" pitchFamily="49" charset="-128"/>
                <a:ea typeface="MS Gothic" pitchFamily="49" charset="-128"/>
              </a:rPr>
              <a:t>    Result operator() (Arg1 x, Arg2 y) const { return </a:t>
            </a:r>
            <a:r>
              <a:rPr lang="en-US" altLang="zh-CN" b="1" dirty="0" err="1" smtClean="0">
                <a:solidFill>
                  <a:schemeClr val="accent5">
                    <a:lumMod val="75000"/>
                  </a:schemeClr>
                </a:solidFill>
                <a:latin typeface="MS Gothic" pitchFamily="49" charset="-128"/>
                <a:ea typeface="MS Gothic" pitchFamily="49" charset="-128"/>
              </a:rPr>
              <a:t>pfunc</a:t>
            </a:r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  <a:latin typeface="MS Gothic" pitchFamily="49" charset="-128"/>
                <a:ea typeface="MS Gothic" pitchFamily="49" charset="-128"/>
              </a:rPr>
              <a:t>(x, y); }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};</a:t>
            </a:r>
          </a:p>
          <a:p>
            <a:endParaRPr lang="en-US" altLang="zh-CN" b="1" dirty="0" smtClean="0">
              <a:latin typeface="MS Gothic" pitchFamily="49" charset="-128"/>
              <a:ea typeface="MS Gothic" pitchFamily="49" charset="-128"/>
            </a:endParaRPr>
          </a:p>
          <a:p>
            <a:r>
              <a:rPr lang="fr-FR" altLang="zh-CN" b="1" dirty="0" smtClean="0">
                <a:latin typeface="MS Gothic" pitchFamily="49" charset="-128"/>
                <a:ea typeface="MS Gothic" pitchFamily="49" charset="-128"/>
              </a:rPr>
              <a:t>template &lt;class T&gt;</a:t>
            </a:r>
          </a:p>
          <a:p>
            <a:r>
              <a:rPr lang="fr-FR" altLang="zh-CN" b="1" dirty="0" smtClean="0">
                <a:solidFill>
                  <a:schemeClr val="accent5">
                    <a:lumMod val="75000"/>
                  </a:schemeClr>
                </a:solidFill>
                <a:latin typeface="MS Gothic" pitchFamily="49" charset="-128"/>
                <a:ea typeface="MS Gothic" pitchFamily="49" charset="-128"/>
              </a:rPr>
              <a:t>bool ge(T x, T y) { return x &gt;= y; }</a:t>
            </a:r>
          </a:p>
          <a:p>
            <a:endParaRPr lang="en-US" altLang="zh-CN" b="1" dirty="0" smtClean="0">
              <a:latin typeface="MS Gothic" pitchFamily="49" charset="-128"/>
              <a:ea typeface="MS Gothic" pitchFamily="49" charset="-128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2267744" y="4149080"/>
            <a:ext cx="432048" cy="720080"/>
          </a:xfrm>
          <a:prstGeom prst="downArrow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绑定与适配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bind2nd</a:t>
            </a:r>
            <a:r>
              <a:rPr lang="zh-CN" altLang="en-US" b="1" dirty="0" smtClean="0"/>
              <a:t>将一个</a:t>
            </a:r>
            <a:r>
              <a:rPr lang="en-US" altLang="zh-CN" b="1" dirty="0" smtClean="0"/>
              <a:t>value</a:t>
            </a:r>
            <a:r>
              <a:rPr lang="zh-CN" altLang="en-US" b="1" dirty="0" smtClean="0"/>
              <a:t>绑定到</a:t>
            </a:r>
            <a:r>
              <a:rPr lang="en-US" altLang="zh-CN" b="1" dirty="0" err="1" smtClean="0"/>
              <a:t>bool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ge</a:t>
            </a:r>
            <a:r>
              <a:rPr lang="en-US" altLang="zh-CN" b="1" dirty="0" smtClean="0"/>
              <a:t>(T x, T y)</a:t>
            </a:r>
            <a:r>
              <a:rPr lang="zh-CN" altLang="en-US" b="1" dirty="0" smtClean="0"/>
              <a:t>变成</a:t>
            </a:r>
            <a:r>
              <a:rPr lang="en-US" altLang="zh-CN" b="1" dirty="0" err="1" smtClean="0"/>
              <a:t>bool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isPass</a:t>
            </a:r>
            <a:r>
              <a:rPr lang="en-US" altLang="zh-CN" b="1" dirty="0" smtClean="0"/>
              <a:t>(T s)</a:t>
            </a:r>
            <a:r>
              <a:rPr lang="zh-CN" altLang="en-US" b="1" dirty="0" smtClean="0"/>
              <a:t>是一个绑定过程</a:t>
            </a:r>
            <a:endParaRPr lang="en-US" altLang="zh-CN" b="1" dirty="0" smtClean="0"/>
          </a:p>
          <a:p>
            <a:r>
              <a:rPr lang="zh-CN" altLang="en-US" b="1" dirty="0" smtClean="0"/>
              <a:t>也可以被视为适配器模式</a:t>
            </a:r>
            <a:endParaRPr lang="en-US" altLang="zh-CN" b="1" dirty="0" smtClean="0"/>
          </a:p>
          <a:p>
            <a:endParaRPr lang="en-US" altLang="zh-CN" b="1" dirty="0" smtClean="0"/>
          </a:p>
          <a:p>
            <a:pPr lvl="1"/>
            <a:r>
              <a:rPr lang="en-US" altLang="zh-CN" b="1" dirty="0" smtClean="0"/>
              <a:t>Target </a:t>
            </a:r>
            <a:r>
              <a:rPr lang="zh-CN" altLang="en-US" b="1" dirty="0" smtClean="0"/>
              <a:t>：</a:t>
            </a:r>
            <a:r>
              <a:rPr lang="en-US" altLang="zh-CN" b="1" dirty="0" err="1" smtClean="0"/>
              <a:t>isPass</a:t>
            </a:r>
            <a:endParaRPr lang="en-US" altLang="zh-CN" b="1" dirty="0" smtClean="0"/>
          </a:p>
          <a:p>
            <a:pPr lvl="1"/>
            <a:r>
              <a:rPr lang="en-US" altLang="zh-CN" b="1" dirty="0" err="1" smtClean="0"/>
              <a:t>Adaptee</a:t>
            </a:r>
            <a:r>
              <a:rPr lang="zh-CN" altLang="en-US" b="1" dirty="0" smtClean="0"/>
              <a:t>：</a:t>
            </a:r>
            <a:r>
              <a:rPr lang="en-US" altLang="zh-CN" b="1" dirty="0" err="1" smtClean="0"/>
              <a:t>ge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Adapter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binder2nd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                  </a:t>
            </a:r>
            <a:r>
              <a:rPr lang="en-US" altLang="zh-CN" b="1" dirty="0" err="1" smtClean="0"/>
              <a:t>Ptr_fun</a:t>
            </a:r>
            <a:endParaRPr lang="en-US" altLang="zh-CN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CCC-BFC9-4B0B-B1DA-04CDC66CB2EE}" type="slidenum">
              <a:rPr lang="zh-CN" altLang="en-US" smtClean="0"/>
              <a:pPr/>
              <a:t>37</a:t>
            </a:fld>
            <a:endParaRPr lang="zh-CN" altLang="en-US"/>
          </a:p>
        </p:txBody>
      </p:sp>
      <p:pic>
        <p:nvPicPr>
          <p:cNvPr id="5" name="Picture 4" descr="http://zhenyulu.cnblogs.com/images/cnblogs_com/zhenyulu/Pic58.gif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636912"/>
            <a:ext cx="5724128" cy="3175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让函数“活”起来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为什么？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数据 </a:t>
            </a:r>
            <a:r>
              <a:rPr lang="en-US" altLang="zh-CN" b="1" dirty="0" smtClean="0"/>
              <a:t>+ </a:t>
            </a:r>
            <a:r>
              <a:rPr lang="zh-CN" altLang="en-US" b="1" dirty="0" smtClean="0"/>
              <a:t>操作 </a:t>
            </a:r>
            <a:r>
              <a:rPr lang="en-US" altLang="zh-CN" b="1" dirty="0" smtClean="0"/>
              <a:t>= </a:t>
            </a:r>
            <a:r>
              <a:rPr lang="zh-CN" altLang="en-US" b="1" dirty="0" smtClean="0"/>
              <a:t>对象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那么，操作 </a:t>
            </a:r>
            <a:r>
              <a:rPr lang="en-US" altLang="zh-CN" b="1" dirty="0" smtClean="0"/>
              <a:t>+ </a:t>
            </a:r>
            <a:r>
              <a:rPr lang="zh-CN" altLang="en-US" b="1" dirty="0" smtClean="0"/>
              <a:t>数据 </a:t>
            </a:r>
            <a:r>
              <a:rPr lang="en-US" altLang="zh-CN" b="1" dirty="0" smtClean="0"/>
              <a:t>= </a:t>
            </a:r>
            <a:r>
              <a:rPr lang="zh-CN" altLang="en-US" b="1" dirty="0" smtClean="0"/>
              <a:t>对象 也应该成立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所以函数也应该是对象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如何？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重载函数操作符，形成函数对象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用处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函数有了状态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函数可以被操作（处理）</a:t>
            </a:r>
            <a:endParaRPr lang="en-US" altLang="zh-CN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CCC-BFC9-4B0B-B1DA-04CDC66CB2EE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再一个例子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函数复合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在数学上，函数</a:t>
            </a:r>
            <a:r>
              <a:rPr lang="en-US" altLang="zh-CN" b="1" dirty="0" smtClean="0"/>
              <a:t>h = </a:t>
            </a:r>
            <a:r>
              <a:rPr lang="en-US" altLang="zh-CN" b="1" dirty="0" err="1" smtClean="0"/>
              <a:t>fg</a:t>
            </a:r>
            <a:r>
              <a:rPr lang="zh-CN" altLang="en-US" b="1" dirty="0" smtClean="0"/>
              <a:t>表示对于任意</a:t>
            </a:r>
            <a:r>
              <a:rPr lang="en-US" altLang="zh-CN" b="1" dirty="0" smtClean="0"/>
              <a:t>x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h(x) = f(g(x))</a:t>
            </a:r>
          </a:p>
          <a:p>
            <a:pPr lvl="1"/>
            <a:r>
              <a:rPr lang="zh-CN" altLang="en-US" b="1" dirty="0" smtClean="0"/>
              <a:t>我们能不能使用函数对象实现</a:t>
            </a:r>
            <a:r>
              <a:rPr lang="en-US" altLang="zh-CN" b="1" dirty="0" smtClean="0"/>
              <a:t>C++</a:t>
            </a:r>
            <a:r>
              <a:rPr lang="zh-CN" altLang="en-US" b="1" dirty="0" smtClean="0"/>
              <a:t>的函数复合？</a:t>
            </a:r>
            <a:endParaRPr lang="en-US" altLang="zh-CN" b="1" dirty="0" smtClean="0"/>
          </a:p>
          <a:p>
            <a:r>
              <a:rPr lang="zh-CN" altLang="en-US" b="1" dirty="0" smtClean="0"/>
              <a:t>问题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对于一元函数</a:t>
            </a:r>
            <a:r>
              <a:rPr lang="en-US" altLang="zh-CN" b="1" dirty="0" smtClean="0"/>
              <a:t>f(x)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g(x)</a:t>
            </a:r>
            <a:r>
              <a:rPr lang="zh-CN" altLang="en-US" b="1" dirty="0" smtClean="0"/>
              <a:t>，其中</a:t>
            </a:r>
            <a:r>
              <a:rPr lang="en-US" altLang="zh-CN" b="1" dirty="0" smtClean="0"/>
              <a:t>g(x)</a:t>
            </a:r>
            <a:r>
              <a:rPr lang="zh-CN" altLang="en-US" b="1" dirty="0" smtClean="0"/>
              <a:t>的返回值和</a:t>
            </a:r>
            <a:r>
              <a:rPr lang="en-US" altLang="zh-CN" b="1" dirty="0" smtClean="0"/>
              <a:t>f(x)</a:t>
            </a:r>
            <a:r>
              <a:rPr lang="zh-CN" altLang="en-US" b="1" dirty="0" smtClean="0"/>
              <a:t>的参数类型相同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求一元函数对象</a:t>
            </a:r>
            <a:r>
              <a:rPr lang="en-US" altLang="zh-CN" b="1" dirty="0" smtClean="0"/>
              <a:t>h</a:t>
            </a:r>
            <a:r>
              <a:rPr lang="zh-CN" altLang="en-US" b="1" dirty="0" smtClean="0"/>
              <a:t>，使</a:t>
            </a:r>
            <a:r>
              <a:rPr lang="en-US" altLang="zh-CN" b="1" dirty="0" smtClean="0"/>
              <a:t>h(x) = f(g(x))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CCC-BFC9-4B0B-B1DA-04CDC66CB2EE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问题开始变得复杂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我们一共考了三科，都得到</a:t>
            </a:r>
            <a:r>
              <a:rPr lang="en-US" altLang="zh-CN" b="1" dirty="0" smtClean="0"/>
              <a:t>60</a:t>
            </a:r>
            <a:r>
              <a:rPr lang="zh-CN" altLang="en-US" b="1" dirty="0" smtClean="0"/>
              <a:t>分才行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CCC-BFC9-4B0B-B1DA-04CDC66CB2E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1844824"/>
            <a:ext cx="8928992" cy="3416320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 err="1">
                <a:latin typeface="MS Gothic" pitchFamily="49" charset="-128"/>
                <a:ea typeface="MS Gothic" pitchFamily="49" charset="-128"/>
              </a:rPr>
              <a:t>struct</a:t>
            </a:r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 Score {</a:t>
            </a:r>
          </a:p>
          <a:p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    float s1, s2, s3;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};</a:t>
            </a:r>
          </a:p>
          <a:p>
            <a:endParaRPr lang="en-US" altLang="zh-CN" b="1" dirty="0">
              <a:latin typeface="MS Gothic" pitchFamily="49" charset="-128"/>
              <a:ea typeface="MS Gothic" pitchFamily="49" charset="-128"/>
            </a:endParaRP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float </a:t>
            </a:r>
            <a:r>
              <a:rPr lang="en-US" altLang="zh-CN" b="1" dirty="0" err="1">
                <a:latin typeface="MS Gothic" pitchFamily="49" charset="-128"/>
                <a:ea typeface="MS Gothic" pitchFamily="49" charset="-128"/>
              </a:rPr>
              <a:t>passingRate</a:t>
            </a:r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(Score* scores, </a:t>
            </a:r>
            <a:r>
              <a:rPr lang="en-US" altLang="zh-CN" b="1" dirty="0" err="1">
                <a:latin typeface="MS Gothic" pitchFamily="49" charset="-128"/>
                <a:ea typeface="MS Gothic" pitchFamily="49" charset="-128"/>
              </a:rPr>
              <a:t>int</a:t>
            </a:r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number) </a:t>
            </a:r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{</a:t>
            </a:r>
          </a:p>
          <a:p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    </a:t>
            </a:r>
            <a:r>
              <a:rPr lang="en-US" altLang="zh-CN" b="1" dirty="0" err="1">
                <a:latin typeface="MS Gothic" pitchFamily="49" charset="-128"/>
                <a:ea typeface="MS Gothic" pitchFamily="49" charset="-128"/>
              </a:rPr>
              <a:t>int</a:t>
            </a:r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 passed = 0;</a:t>
            </a:r>
          </a:p>
          <a:p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    for (</a:t>
            </a:r>
            <a:r>
              <a:rPr lang="en-US" altLang="zh-CN" b="1" dirty="0" err="1">
                <a:latin typeface="MS Gothic" pitchFamily="49" charset="-128"/>
                <a:ea typeface="MS Gothic" pitchFamily="49" charset="-128"/>
              </a:rPr>
              <a:t>int</a:t>
            </a:r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zh-CN" b="1" dirty="0" err="1">
                <a:latin typeface="MS Gothic" pitchFamily="49" charset="-128"/>
                <a:ea typeface="MS Gothic" pitchFamily="49" charset="-128"/>
              </a:rPr>
              <a:t>i</a:t>
            </a:r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 = 0; </a:t>
            </a:r>
            <a:r>
              <a:rPr lang="en-US" altLang="zh-CN" b="1" dirty="0" err="1">
                <a:latin typeface="MS Gothic" pitchFamily="49" charset="-128"/>
                <a:ea typeface="MS Gothic" pitchFamily="49" charset="-128"/>
              </a:rPr>
              <a:t>i</a:t>
            </a:r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 &lt; number; </a:t>
            </a:r>
            <a:r>
              <a:rPr lang="en-US" altLang="zh-CN" b="1" dirty="0" err="1">
                <a:latin typeface="MS Gothic" pitchFamily="49" charset="-128"/>
                <a:ea typeface="MS Gothic" pitchFamily="49" charset="-128"/>
              </a:rPr>
              <a:t>i</a:t>
            </a:r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++) {</a:t>
            </a:r>
          </a:p>
          <a:p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        if 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(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scores[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i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].s1 &gt;= 60 &amp;&amp; scores[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i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].s2 &gt;= 60 &amp;&amp; scores[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i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].s3 &gt;= 60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)</a:t>
            </a:r>
            <a:endParaRPr lang="en-US" altLang="zh-CN" b="1" dirty="0">
              <a:latin typeface="MS Gothic" pitchFamily="49" charset="-128"/>
              <a:ea typeface="MS Gothic" pitchFamily="49" charset="-128"/>
            </a:endParaRPr>
          </a:p>
          <a:p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            passed++;</a:t>
            </a:r>
          </a:p>
          <a:p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    }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</a:t>
            </a:r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return (float)passed / number;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411292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函数复合的实现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CCC-BFC9-4B0B-B1DA-04CDC66CB2EE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008" y="1628800"/>
            <a:ext cx="8964488" cy="4247317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template&lt;class OP1, class OP2&gt;</a:t>
            </a:r>
            <a:endParaRPr lang="zh-CN" altLang="en-US" b="1" dirty="0" smtClean="0">
              <a:latin typeface="MS Gothic" pitchFamily="49" charset="-128"/>
              <a:ea typeface="MS Gothic" pitchFamily="49" charset="-128"/>
            </a:endParaRP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class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Unary_Compose_C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: public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unary_function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&lt;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typename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OP2::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argument_type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,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typename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OP1::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result_type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&gt; {</a:t>
            </a:r>
            <a:endParaRPr lang="zh-CN" altLang="en-US" b="1" dirty="0" smtClean="0">
              <a:latin typeface="MS Gothic" pitchFamily="49" charset="-128"/>
              <a:ea typeface="MS Gothic" pitchFamily="49" charset="-128"/>
            </a:endParaRP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protected:</a:t>
            </a:r>
            <a:endParaRPr lang="zh-CN" altLang="en-US" b="1" dirty="0" smtClean="0">
              <a:latin typeface="MS Gothic" pitchFamily="49" charset="-128"/>
              <a:ea typeface="MS Gothic" pitchFamily="49" charset="-128"/>
            </a:endParaRPr>
          </a:p>
          <a:p>
            <a:r>
              <a:rPr lang="zh-CN" altLang="en-US" b="1" dirty="0" smtClean="0">
                <a:latin typeface="MS Gothic" pitchFamily="49" charset="-128"/>
                <a:ea typeface="MS Gothic" pitchFamily="49" charset="-128"/>
              </a:rPr>
              <a:t>    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OP1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op1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;</a:t>
            </a:r>
            <a:r>
              <a:rPr lang="zh-CN" altLang="en-US" b="1" dirty="0" smtClean="0">
                <a:latin typeface="MS Gothic" pitchFamily="49" charset="-128"/>
                <a:ea typeface="MS Gothic" pitchFamily="49" charset="-128"/>
              </a:rPr>
              <a:t>    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OP2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op2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;</a:t>
            </a:r>
            <a:endParaRPr lang="zh-CN" altLang="en-US" b="1" dirty="0" smtClean="0">
              <a:latin typeface="MS Gothic" pitchFamily="49" charset="-128"/>
              <a:ea typeface="MS Gothic" pitchFamily="49" charset="-128"/>
            </a:endParaRP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public:</a:t>
            </a:r>
            <a:endParaRPr lang="zh-CN" altLang="en-US" b="1" dirty="0" smtClean="0">
              <a:latin typeface="MS Gothic" pitchFamily="49" charset="-128"/>
              <a:ea typeface="MS Gothic" pitchFamily="49" charset="-128"/>
            </a:endParaRPr>
          </a:p>
          <a:p>
            <a:r>
              <a:rPr lang="zh-CN" altLang="en-US" b="1" dirty="0" smtClean="0">
                <a:latin typeface="MS Gothic" pitchFamily="49" charset="-128"/>
                <a:ea typeface="MS Gothic" pitchFamily="49" charset="-128"/>
              </a:rPr>
              <a:t>    </a:t>
            </a:r>
            <a:r>
              <a:rPr lang="nl-NL" altLang="zh-CN" b="1" dirty="0" smtClean="0">
                <a:solidFill>
                  <a:schemeClr val="accent5">
                    <a:lumMod val="75000"/>
                  </a:schemeClr>
                </a:solidFill>
                <a:latin typeface="MS Gothic" pitchFamily="49" charset="-128"/>
                <a:ea typeface="MS Gothic" pitchFamily="49" charset="-128"/>
              </a:rPr>
              <a:t>Unary_Compose_C(const OP1&amp; f, const OP2&amp; g) : op1(f), op2(g) { }</a:t>
            </a:r>
            <a:endParaRPr lang="zh-CN" altLang="en-US" b="1" dirty="0" smtClean="0">
              <a:solidFill>
                <a:schemeClr val="accent5">
                  <a:lumMod val="75000"/>
                </a:schemeClr>
              </a:solidFill>
              <a:latin typeface="MS Gothic" pitchFamily="49" charset="-128"/>
              <a:ea typeface="MS Gothic" pitchFamily="49" charset="-128"/>
            </a:endParaRPr>
          </a:p>
          <a:p>
            <a:r>
              <a:rPr lang="zh-CN" altLang="en-US" b="1" dirty="0" smtClean="0">
                <a:latin typeface="MS Gothic" pitchFamily="49" charset="-128"/>
                <a:ea typeface="MS Gothic" pitchFamily="49" charset="-128"/>
              </a:rPr>
              <a:t>    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typename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OP1::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result_type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operator() (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typename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OP2::</a:t>
            </a:r>
            <a:r>
              <a:rPr lang="en-US" altLang="zh-CN" b="1" dirty="0" err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argument_type</a:t>
            </a:r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&amp; x) 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	{ return op1(op2(x)); }</a:t>
            </a:r>
            <a:endParaRPr lang="zh-CN" altLang="en-US" b="1" dirty="0" smtClean="0">
              <a:solidFill>
                <a:srgbClr val="C00000"/>
              </a:solidFill>
              <a:latin typeface="MS Gothic" pitchFamily="49" charset="-128"/>
              <a:ea typeface="MS Gothic" pitchFamily="49" charset="-128"/>
            </a:endParaRP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};</a:t>
            </a:r>
            <a:endParaRPr lang="zh-CN" altLang="en-US" b="1" dirty="0" smtClean="0">
              <a:latin typeface="MS Gothic" pitchFamily="49" charset="-128"/>
              <a:ea typeface="MS Gothic" pitchFamily="49" charset="-128"/>
            </a:endParaRPr>
          </a:p>
          <a:p>
            <a:endParaRPr lang="zh-CN" altLang="en-US" b="1" dirty="0" smtClean="0">
              <a:latin typeface="MS Gothic" pitchFamily="49" charset="-128"/>
              <a:ea typeface="MS Gothic" pitchFamily="49" charset="-128"/>
            </a:endParaRP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template &lt;class OP1, class OP2&gt;</a:t>
            </a:r>
            <a:endParaRPr lang="zh-CN" altLang="en-US" b="1" dirty="0" smtClean="0">
              <a:latin typeface="MS Gothic" pitchFamily="49" charset="-128"/>
              <a:ea typeface="MS Gothic" pitchFamily="49" charset="-128"/>
            </a:endParaRPr>
          </a:p>
          <a:p>
            <a:r>
              <a:rPr lang="nl-NL" altLang="zh-CN" b="1" dirty="0" smtClean="0">
                <a:latin typeface="MS Gothic" pitchFamily="49" charset="-128"/>
                <a:ea typeface="MS Gothic" pitchFamily="49" charset="-128"/>
              </a:rPr>
              <a:t>inline Unary_Compose_C&lt;OP1, OP2&gt; Compose1(const OP1&amp; op1, const OP2&amp; op2) {</a:t>
            </a:r>
            <a:endParaRPr lang="zh-CN" altLang="en-US" b="1" dirty="0" smtClean="0">
              <a:latin typeface="MS Gothic" pitchFamily="49" charset="-128"/>
              <a:ea typeface="MS Gothic" pitchFamily="49" charset="-128"/>
            </a:endParaRPr>
          </a:p>
          <a:p>
            <a:r>
              <a:rPr lang="zh-CN" altLang="en-US" b="1" dirty="0" smtClean="0">
                <a:latin typeface="MS Gothic" pitchFamily="49" charset="-128"/>
                <a:ea typeface="MS Gothic" pitchFamily="49" charset="-128"/>
              </a:rPr>
              <a:t>    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return </a:t>
            </a:r>
            <a:r>
              <a:rPr lang="en-US" altLang="zh-CN" b="1" dirty="0" err="1" smtClean="0">
                <a:solidFill>
                  <a:schemeClr val="accent5">
                    <a:lumMod val="75000"/>
                  </a:schemeClr>
                </a:solidFill>
                <a:latin typeface="MS Gothic" pitchFamily="49" charset="-128"/>
                <a:ea typeface="MS Gothic" pitchFamily="49" charset="-128"/>
              </a:rPr>
              <a:t>Unary_Compose_C</a:t>
            </a:r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  <a:latin typeface="MS Gothic" pitchFamily="49" charset="-128"/>
                <a:ea typeface="MS Gothic" pitchFamily="49" charset="-128"/>
              </a:rPr>
              <a:t>&lt;OP1, OP2&gt;(op1, op2);</a:t>
            </a:r>
            <a:endParaRPr lang="zh-CN" altLang="en-US" b="1" dirty="0" smtClean="0">
              <a:solidFill>
                <a:schemeClr val="accent5">
                  <a:lumMod val="75000"/>
                </a:schemeClr>
              </a:solidFill>
              <a:latin typeface="MS Gothic" pitchFamily="49" charset="-128"/>
              <a:ea typeface="MS Gothic" pitchFamily="49" charset="-128"/>
            </a:endParaRP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}</a:t>
            </a:r>
            <a:endParaRPr lang="zh-CN" altLang="en-US" b="1" dirty="0" smtClean="0">
              <a:latin typeface="MS Gothic" pitchFamily="49" charset="-128"/>
              <a:ea typeface="MS Gothic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函数复合的实现（测试）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/>
              <a:t>Ptr_fun</a:t>
            </a:r>
            <a:r>
              <a:rPr lang="zh-CN" altLang="en-US" b="1" dirty="0" smtClean="0"/>
              <a:t>实现略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sz="3200" b="1" dirty="0" smtClean="0"/>
          </a:p>
          <a:p>
            <a:r>
              <a:rPr lang="zh-CN" altLang="en-US" b="1" dirty="0" smtClean="0"/>
              <a:t>请自行分析函数复合的实现，并试着实现二元函数复合：</a:t>
            </a:r>
            <a:r>
              <a:rPr lang="en-US" altLang="zh-CN" b="1" dirty="0" smtClean="0"/>
              <a:t>h(x, y) = f(g(x, y))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CCC-BFC9-4B0B-B1DA-04CDC66CB2EE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43608" y="1657831"/>
            <a:ext cx="6840760" cy="3139321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int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inc(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int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x) {</a:t>
            </a:r>
            <a:endParaRPr lang="zh-CN" altLang="en-US" b="1" dirty="0" smtClean="0">
              <a:latin typeface="MS Gothic" pitchFamily="49" charset="-128"/>
              <a:ea typeface="MS Gothic" pitchFamily="49" charset="-128"/>
            </a:endParaRPr>
          </a:p>
          <a:p>
            <a:r>
              <a:rPr lang="zh-CN" altLang="en-US" b="1" dirty="0" smtClean="0">
                <a:latin typeface="MS Gothic" pitchFamily="49" charset="-128"/>
                <a:ea typeface="MS Gothic" pitchFamily="49" charset="-128"/>
              </a:rPr>
              <a:t>    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return x+1;</a:t>
            </a:r>
            <a:endParaRPr lang="zh-CN" altLang="en-US" b="1" dirty="0" smtClean="0">
              <a:latin typeface="MS Gothic" pitchFamily="49" charset="-128"/>
              <a:ea typeface="MS Gothic" pitchFamily="49" charset="-128"/>
            </a:endParaRP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}</a:t>
            </a:r>
            <a:endParaRPr lang="zh-CN" altLang="en-US" b="1" dirty="0" smtClean="0">
              <a:latin typeface="MS Gothic" pitchFamily="49" charset="-128"/>
              <a:ea typeface="MS Gothic" pitchFamily="49" charset="-128"/>
            </a:endParaRPr>
          </a:p>
          <a:p>
            <a:endParaRPr lang="zh-CN" altLang="en-US" b="1" dirty="0" smtClean="0">
              <a:latin typeface="MS Gothic" pitchFamily="49" charset="-128"/>
              <a:ea typeface="MS Gothic" pitchFamily="49" charset="-128"/>
            </a:endParaRPr>
          </a:p>
          <a:p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int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main(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int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argc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, char *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argv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[]) {</a:t>
            </a:r>
            <a:endParaRPr lang="zh-CN" altLang="en-US" b="1" dirty="0" smtClean="0">
              <a:latin typeface="MS Gothic" pitchFamily="49" charset="-128"/>
              <a:ea typeface="MS Gothic" pitchFamily="49" charset="-128"/>
            </a:endParaRPr>
          </a:p>
          <a:p>
            <a:r>
              <a:rPr lang="zh-CN" altLang="en-US" b="1" dirty="0" smtClean="0">
                <a:latin typeface="MS Gothic" pitchFamily="49" charset="-128"/>
                <a:ea typeface="MS Gothic" pitchFamily="49" charset="-128"/>
              </a:rPr>
              <a:t>    </a:t>
            </a:r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int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x = 0;</a:t>
            </a:r>
            <a:endParaRPr lang="zh-CN" altLang="en-US" b="1" dirty="0" smtClean="0">
              <a:latin typeface="MS Gothic" pitchFamily="49" charset="-128"/>
              <a:ea typeface="MS Gothic" pitchFamily="49" charset="-128"/>
            </a:endParaRPr>
          </a:p>
          <a:p>
            <a:r>
              <a:rPr lang="zh-CN" altLang="en-US" b="1" dirty="0" smtClean="0">
                <a:latin typeface="MS Gothic" pitchFamily="49" charset="-128"/>
                <a:ea typeface="MS Gothic" pitchFamily="49" charset="-128"/>
              </a:rPr>
              <a:t>    </a:t>
            </a:r>
            <a:r>
              <a:rPr lang="fr-FR" altLang="zh-CN" b="1" dirty="0" smtClean="0">
                <a:latin typeface="MS Gothic" pitchFamily="49" charset="-128"/>
                <a:ea typeface="MS Gothic" pitchFamily="49" charset="-128"/>
              </a:rPr>
              <a:t>cout &lt;&lt; Compose1(Ptr_fun&lt;int, int&gt;(inc), Ptr_fun&lt;int, int&gt;(inc))(x) &lt;&lt; endl;</a:t>
            </a:r>
            <a:endParaRPr lang="zh-CN" altLang="en-US" b="1" dirty="0" smtClean="0">
              <a:latin typeface="MS Gothic" pitchFamily="49" charset="-128"/>
              <a:ea typeface="MS Gothic" pitchFamily="49" charset="-128"/>
            </a:endParaRPr>
          </a:p>
          <a:p>
            <a:r>
              <a:rPr lang="zh-CN" altLang="en-US" b="1" dirty="0" smtClean="0">
                <a:latin typeface="MS Gothic" pitchFamily="49" charset="-128"/>
                <a:ea typeface="MS Gothic" pitchFamily="49" charset="-128"/>
              </a:rPr>
              <a:t>    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return 0;</a:t>
            </a:r>
            <a:endParaRPr lang="zh-CN" altLang="en-US" b="1" dirty="0" smtClean="0">
              <a:latin typeface="MS Gothic" pitchFamily="49" charset="-128"/>
              <a:ea typeface="MS Gothic" pitchFamily="49" charset="-128"/>
            </a:endParaRP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}</a:t>
            </a:r>
            <a:endParaRPr lang="zh-CN" altLang="en-US" b="1" dirty="0" smtClean="0">
              <a:latin typeface="MS Gothic" pitchFamily="49" charset="-128"/>
              <a:ea typeface="MS Gothic" pitchFamily="49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260648"/>
            <a:ext cx="2592288" cy="227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有关期末安排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期末无考试</a:t>
            </a:r>
            <a:endParaRPr lang="en-US" altLang="zh-CN" b="1" dirty="0" smtClean="0"/>
          </a:p>
          <a:p>
            <a:r>
              <a:rPr lang="zh-CN" altLang="en-US" b="1" dirty="0" smtClean="0"/>
              <a:t>大作业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截止于第</a:t>
            </a:r>
            <a:r>
              <a:rPr lang="en-US" altLang="zh-CN" b="1" dirty="0" smtClean="0"/>
              <a:t>16</a:t>
            </a:r>
            <a:r>
              <a:rPr lang="zh-CN" altLang="en-US" b="1" dirty="0" smtClean="0"/>
              <a:t>周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提交到网络学堂</a:t>
            </a:r>
            <a:endParaRPr lang="en-US" altLang="zh-CN" b="1" dirty="0" smtClean="0"/>
          </a:p>
          <a:p>
            <a:r>
              <a:rPr lang="zh-CN" altLang="en-US" b="1" dirty="0" smtClean="0"/>
              <a:t>总结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截止于第</a:t>
            </a:r>
            <a:r>
              <a:rPr lang="en-US" altLang="zh-CN" b="1" dirty="0" smtClean="0"/>
              <a:t>16</a:t>
            </a:r>
            <a:r>
              <a:rPr lang="zh-CN" altLang="en-US" b="1" dirty="0" smtClean="0"/>
              <a:t>周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提交到网络学堂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字数不限，文体不限，内容不限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CCC-BFC9-4B0B-B1DA-04CDC66CB2EE}" type="slidenum">
              <a:rPr lang="zh-CN" altLang="en-US" smtClean="0"/>
              <a:pPr/>
              <a:t>42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1196752"/>
            <a:ext cx="4472279" cy="297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主函数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CCC-BFC9-4B0B-B1DA-04CDC66CB2E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9592" y="1787331"/>
            <a:ext cx="6480720" cy="3139321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>
                <a:latin typeface="MS Gothic" pitchFamily="49" charset="-128"/>
                <a:ea typeface="MS Gothic" pitchFamily="49" charset="-128"/>
              </a:rPr>
              <a:t>int main(int argc, char *argv[]) {</a:t>
            </a:r>
          </a:p>
          <a:p>
            <a:r>
              <a:rPr lang="en-US" altLang="zh-CN" b="1">
                <a:latin typeface="MS Gothic" pitchFamily="49" charset="-128"/>
                <a:ea typeface="MS Gothic" pitchFamily="49" charset="-128"/>
              </a:rPr>
              <a:t>    Score scores[4];</a:t>
            </a:r>
          </a:p>
          <a:p>
            <a:r>
              <a:rPr lang="en-US" altLang="zh-CN" b="1">
                <a:latin typeface="MS Gothic" pitchFamily="49" charset="-128"/>
                <a:ea typeface="MS Gothic" pitchFamily="49" charset="-128"/>
              </a:rPr>
              <a:t>    scores[0].s1 = scores[0].s2 = scores[0].s3 = 60;</a:t>
            </a:r>
          </a:p>
          <a:p>
            <a:r>
              <a:rPr lang="en-US" altLang="zh-CN" b="1">
                <a:latin typeface="MS Gothic" pitchFamily="49" charset="-128"/>
                <a:ea typeface="MS Gothic" pitchFamily="49" charset="-128"/>
              </a:rPr>
              <a:t>    scores[1].s1 = scores[1].s2 = scores[1].s3 = 50;</a:t>
            </a:r>
          </a:p>
          <a:p>
            <a:r>
              <a:rPr lang="en-US" altLang="zh-CN" b="1">
                <a:latin typeface="MS Gothic" pitchFamily="49" charset="-128"/>
                <a:ea typeface="MS Gothic" pitchFamily="49" charset="-128"/>
              </a:rPr>
              <a:t>    scores[2].s1 = scores[2].s2 = scores[2].s3 = 70;</a:t>
            </a:r>
          </a:p>
          <a:p>
            <a:r>
              <a:rPr lang="en-US" altLang="zh-CN" b="1">
                <a:latin typeface="MS Gothic" pitchFamily="49" charset="-128"/>
                <a:ea typeface="MS Gothic" pitchFamily="49" charset="-128"/>
              </a:rPr>
              <a:t>    scores[3].s1 = scores[3].s2 = scores[3].s3 = 80;</a:t>
            </a:r>
          </a:p>
          <a:p>
            <a:r>
              <a:rPr lang="en-US" altLang="zh-CN" b="1">
                <a:latin typeface="MS Gothic" pitchFamily="49" charset="-128"/>
                <a:ea typeface="MS Gothic" pitchFamily="49" charset="-128"/>
              </a:rPr>
              <a:t>    </a:t>
            </a:r>
          </a:p>
          <a:p>
            <a:r>
              <a:rPr lang="en-US" altLang="zh-CN" b="1">
                <a:latin typeface="MS Gothic" pitchFamily="49" charset="-128"/>
                <a:ea typeface="MS Gothic" pitchFamily="49" charset="-128"/>
              </a:rPr>
              <a:t>    </a:t>
            </a:r>
            <a:r>
              <a:rPr lang="en-US" altLang="zh-CN" b="1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cout &lt;&lt; passingRate(scores, </a:t>
            </a:r>
            <a:r>
              <a:rPr lang="en-US" altLang="zh-CN" b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4) </a:t>
            </a:r>
            <a:r>
              <a:rPr lang="en-US" altLang="zh-CN" b="1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&lt;&lt; endl; </a:t>
            </a:r>
          </a:p>
          <a:p>
            <a:r>
              <a:rPr lang="en-US" altLang="zh-CN" b="1">
                <a:latin typeface="MS Gothic" pitchFamily="49" charset="-128"/>
                <a:ea typeface="MS Gothic" pitchFamily="49" charset="-128"/>
              </a:rPr>
              <a:t>    </a:t>
            </a:r>
          </a:p>
          <a:p>
            <a:r>
              <a:rPr lang="en-US" altLang="zh-CN" b="1" smtClean="0">
                <a:latin typeface="MS Gothic" pitchFamily="49" charset="-128"/>
                <a:ea typeface="MS Gothic" pitchFamily="49" charset="-128"/>
              </a:rPr>
              <a:t>    </a:t>
            </a:r>
            <a:r>
              <a:rPr lang="en-US" altLang="zh-CN" b="1">
                <a:latin typeface="MS Gothic" pitchFamily="49" charset="-128"/>
                <a:ea typeface="MS Gothic" pitchFamily="49" charset="-128"/>
              </a:rPr>
              <a:t>return 0;</a:t>
            </a:r>
          </a:p>
          <a:p>
            <a:r>
              <a:rPr lang="en-US" altLang="zh-CN" b="1">
                <a:latin typeface="MS Gothic" pitchFamily="49" charset="-128"/>
                <a:ea typeface="MS Gothic" pitchFamily="49" charset="-128"/>
              </a:rPr>
              <a:t>}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501008"/>
            <a:ext cx="3202133" cy="248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84286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更麻烦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有一科需要</a:t>
            </a:r>
            <a:r>
              <a:rPr lang="en-US" altLang="zh-CN" b="1" smtClean="0"/>
              <a:t>75</a:t>
            </a:r>
            <a:r>
              <a:rPr lang="zh-CN" altLang="en-US" b="1" smtClean="0"/>
              <a:t>分才算及格</a:t>
            </a:r>
            <a:endParaRPr lang="zh-CN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CCC-BFC9-4B0B-B1DA-04CDC66CB2E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1844824"/>
            <a:ext cx="8928992" cy="3570208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>
                <a:latin typeface="MS Gothic" pitchFamily="49" charset="-128"/>
                <a:ea typeface="MS Gothic" pitchFamily="49" charset="-128"/>
              </a:rPr>
              <a:t>struct Score {</a:t>
            </a:r>
          </a:p>
          <a:p>
            <a:r>
              <a:rPr lang="en-US" altLang="zh-CN" b="1">
                <a:latin typeface="MS Gothic" pitchFamily="49" charset="-128"/>
                <a:ea typeface="MS Gothic" pitchFamily="49" charset="-128"/>
              </a:rPr>
              <a:t>    float s1, s2, s3;</a:t>
            </a:r>
          </a:p>
          <a:p>
            <a:r>
              <a:rPr lang="en-US" altLang="zh-CN" b="1" smtClean="0">
                <a:latin typeface="MS Gothic" pitchFamily="49" charset="-128"/>
                <a:ea typeface="MS Gothic" pitchFamily="49" charset="-128"/>
              </a:rPr>
              <a:t>};</a:t>
            </a:r>
          </a:p>
          <a:p>
            <a:endParaRPr lang="en-US" altLang="zh-CN" b="1">
              <a:latin typeface="MS Gothic" pitchFamily="49" charset="-128"/>
              <a:ea typeface="MS Gothic" pitchFamily="49" charset="-128"/>
            </a:endParaRPr>
          </a:p>
          <a:p>
            <a:r>
              <a:rPr lang="en-US" altLang="zh-CN" b="1" smtClean="0">
                <a:latin typeface="MS Gothic" pitchFamily="49" charset="-128"/>
                <a:ea typeface="MS Gothic" pitchFamily="49" charset="-128"/>
              </a:rPr>
              <a:t>float </a:t>
            </a:r>
            <a:r>
              <a:rPr lang="en-US" altLang="zh-CN" b="1">
                <a:latin typeface="MS Gothic" pitchFamily="49" charset="-128"/>
                <a:ea typeface="MS Gothic" pitchFamily="49" charset="-128"/>
              </a:rPr>
              <a:t>passingRate(Score* scores, int </a:t>
            </a:r>
            <a:r>
              <a:rPr lang="en-US" altLang="zh-CN" b="1" smtClean="0">
                <a:latin typeface="MS Gothic" pitchFamily="49" charset="-128"/>
                <a:ea typeface="MS Gothic" pitchFamily="49" charset="-128"/>
              </a:rPr>
              <a:t>number) </a:t>
            </a:r>
            <a:r>
              <a:rPr lang="en-US" altLang="zh-CN" b="1">
                <a:latin typeface="MS Gothic" pitchFamily="49" charset="-128"/>
                <a:ea typeface="MS Gothic" pitchFamily="49" charset="-128"/>
              </a:rPr>
              <a:t>{</a:t>
            </a:r>
          </a:p>
          <a:p>
            <a:r>
              <a:rPr lang="en-US" altLang="zh-CN" b="1">
                <a:latin typeface="MS Gothic" pitchFamily="49" charset="-128"/>
                <a:ea typeface="MS Gothic" pitchFamily="49" charset="-128"/>
              </a:rPr>
              <a:t>    int passed = 0;</a:t>
            </a:r>
          </a:p>
          <a:p>
            <a:r>
              <a:rPr lang="en-US" altLang="zh-CN" b="1">
                <a:latin typeface="MS Gothic" pitchFamily="49" charset="-128"/>
                <a:ea typeface="MS Gothic" pitchFamily="49" charset="-128"/>
              </a:rPr>
              <a:t>    for (int i = 0; i &lt; number; i++) {</a:t>
            </a:r>
          </a:p>
          <a:p>
            <a:r>
              <a:rPr lang="en-US" altLang="zh-CN" b="1">
                <a:latin typeface="MS Gothic" pitchFamily="49" charset="-128"/>
                <a:ea typeface="MS Gothic" pitchFamily="49" charset="-128"/>
              </a:rPr>
              <a:t>        if </a:t>
            </a:r>
            <a:r>
              <a:rPr lang="en-US" altLang="zh-CN" b="1" smtClean="0">
                <a:latin typeface="MS Gothic" pitchFamily="49" charset="-128"/>
                <a:ea typeface="MS Gothic" pitchFamily="49" charset="-128"/>
              </a:rPr>
              <a:t>(</a:t>
            </a:r>
            <a:r>
              <a:rPr lang="en-US" altLang="zh-CN" b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scores[i].s1 &gt;= </a:t>
            </a:r>
            <a:r>
              <a:rPr lang="en-US" altLang="zh-CN" sz="2800" b="1" smtClean="0">
                <a:solidFill>
                  <a:srgbClr val="FF0000"/>
                </a:solidFill>
                <a:latin typeface="MS Gothic" pitchFamily="49" charset="-128"/>
                <a:ea typeface="MS Gothic" pitchFamily="49" charset="-128"/>
              </a:rPr>
              <a:t>75</a:t>
            </a:r>
            <a:r>
              <a:rPr lang="en-US" altLang="zh-CN" b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&amp;&amp; scores[i].s2 &gt;= 60 &amp;&amp; scores[i].s3 &gt;= 60</a:t>
            </a:r>
            <a:r>
              <a:rPr lang="en-US" altLang="zh-CN" b="1" smtClean="0">
                <a:latin typeface="MS Gothic" pitchFamily="49" charset="-128"/>
                <a:ea typeface="MS Gothic" pitchFamily="49" charset="-128"/>
              </a:rPr>
              <a:t>)</a:t>
            </a:r>
            <a:endParaRPr lang="en-US" altLang="zh-CN" b="1">
              <a:latin typeface="MS Gothic" pitchFamily="49" charset="-128"/>
              <a:ea typeface="MS Gothic" pitchFamily="49" charset="-128"/>
            </a:endParaRPr>
          </a:p>
          <a:p>
            <a:r>
              <a:rPr lang="en-US" altLang="zh-CN" b="1">
                <a:latin typeface="MS Gothic" pitchFamily="49" charset="-128"/>
                <a:ea typeface="MS Gothic" pitchFamily="49" charset="-128"/>
              </a:rPr>
              <a:t>            passed++;</a:t>
            </a:r>
          </a:p>
          <a:p>
            <a:r>
              <a:rPr lang="en-US" altLang="zh-CN" b="1">
                <a:latin typeface="MS Gothic" pitchFamily="49" charset="-128"/>
                <a:ea typeface="MS Gothic" pitchFamily="49" charset="-128"/>
              </a:rPr>
              <a:t>    }</a:t>
            </a:r>
          </a:p>
          <a:p>
            <a:r>
              <a:rPr lang="en-US" altLang="zh-CN" b="1" smtClean="0">
                <a:latin typeface="MS Gothic" pitchFamily="49" charset="-128"/>
                <a:ea typeface="MS Gothic" pitchFamily="49" charset="-128"/>
              </a:rPr>
              <a:t>    </a:t>
            </a:r>
            <a:r>
              <a:rPr lang="en-US" altLang="zh-CN" b="1">
                <a:latin typeface="MS Gothic" pitchFamily="49" charset="-128"/>
                <a:ea typeface="MS Gothic" pitchFamily="49" charset="-128"/>
              </a:rPr>
              <a:t>return (float)passed / number;</a:t>
            </a:r>
          </a:p>
          <a:p>
            <a:r>
              <a:rPr lang="en-US" altLang="zh-CN" b="1" smtClean="0">
                <a:latin typeface="MS Gothic" pitchFamily="49" charset="-128"/>
                <a:ea typeface="MS Gothic" pitchFamily="49" charset="-128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7635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这么改下去是个麻烦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用函数指针把判断给抽出来</a:t>
            </a:r>
            <a:endParaRPr lang="en-US" altLang="zh-CN" b="1" smtClean="0"/>
          </a:p>
          <a:p>
            <a:endParaRPr lang="en-US" altLang="zh-CN" b="1"/>
          </a:p>
          <a:p>
            <a:endParaRPr lang="en-US" altLang="zh-CN" b="1" smtClean="0"/>
          </a:p>
          <a:p>
            <a:endParaRPr lang="en-US" altLang="zh-CN" b="1"/>
          </a:p>
          <a:p>
            <a:endParaRPr lang="en-US" altLang="zh-CN" b="1" smtClean="0"/>
          </a:p>
          <a:p>
            <a:endParaRPr lang="en-US" altLang="zh-CN" b="1"/>
          </a:p>
          <a:p>
            <a:endParaRPr lang="en-US" altLang="zh-CN" b="1" smtClean="0"/>
          </a:p>
          <a:p>
            <a:r>
              <a:rPr lang="zh-CN" altLang="en-US" b="1" smtClean="0"/>
              <a:t>这实际上也是一种</a:t>
            </a:r>
            <a:r>
              <a:rPr lang="zh-CN" altLang="en-US" b="1" smtClean="0">
                <a:solidFill>
                  <a:srgbClr val="C00000"/>
                </a:solidFill>
              </a:rPr>
              <a:t>“单一责任”</a:t>
            </a:r>
            <a:r>
              <a:rPr lang="zh-CN" altLang="en-US" b="1" smtClean="0"/>
              <a:t>原则</a:t>
            </a:r>
            <a:endParaRPr lang="zh-CN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CCC-BFC9-4B0B-B1DA-04CDC66CB2E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1740872"/>
            <a:ext cx="8928992" cy="3693319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float </a:t>
            </a:r>
            <a:r>
              <a:rPr lang="en-US" altLang="zh-CN" b="1" dirty="0" err="1">
                <a:latin typeface="MS Gothic" pitchFamily="49" charset="-128"/>
                <a:ea typeface="MS Gothic" pitchFamily="49" charset="-128"/>
              </a:rPr>
              <a:t>passingRate</a:t>
            </a:r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(Score* scores, </a:t>
            </a:r>
            <a:r>
              <a:rPr lang="en-US" altLang="zh-CN" b="1" dirty="0" err="1">
                <a:latin typeface="MS Gothic" pitchFamily="49" charset="-128"/>
                <a:ea typeface="MS Gothic" pitchFamily="49" charset="-128"/>
              </a:rPr>
              <a:t>int</a:t>
            </a:r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 number, </a:t>
            </a:r>
            <a:r>
              <a:rPr lang="en-US" altLang="zh-CN" b="1" dirty="0" err="1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bool</a:t>
            </a:r>
            <a:r>
              <a:rPr lang="en-US" altLang="zh-CN" b="1" dirty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(*</a:t>
            </a:r>
            <a:r>
              <a:rPr lang="en-US" altLang="zh-CN" b="1" dirty="0" err="1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isPass</a:t>
            </a:r>
            <a:r>
              <a:rPr lang="en-US" altLang="zh-CN" b="1" dirty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)(const Score&amp;)</a:t>
            </a:r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) {</a:t>
            </a:r>
          </a:p>
          <a:p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    </a:t>
            </a:r>
            <a:r>
              <a:rPr lang="en-US" altLang="zh-CN" b="1" dirty="0" err="1">
                <a:latin typeface="MS Gothic" pitchFamily="49" charset="-128"/>
                <a:ea typeface="MS Gothic" pitchFamily="49" charset="-128"/>
              </a:rPr>
              <a:t>int</a:t>
            </a:r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 passed = 0;</a:t>
            </a:r>
          </a:p>
          <a:p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    for (</a:t>
            </a:r>
            <a:r>
              <a:rPr lang="en-US" altLang="zh-CN" b="1" dirty="0" err="1">
                <a:latin typeface="MS Gothic" pitchFamily="49" charset="-128"/>
                <a:ea typeface="MS Gothic" pitchFamily="49" charset="-128"/>
              </a:rPr>
              <a:t>int</a:t>
            </a:r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zh-CN" b="1" dirty="0" err="1">
                <a:latin typeface="MS Gothic" pitchFamily="49" charset="-128"/>
                <a:ea typeface="MS Gothic" pitchFamily="49" charset="-128"/>
              </a:rPr>
              <a:t>i</a:t>
            </a:r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 = 0; </a:t>
            </a:r>
            <a:r>
              <a:rPr lang="en-US" altLang="zh-CN" b="1" dirty="0" err="1">
                <a:latin typeface="MS Gothic" pitchFamily="49" charset="-128"/>
                <a:ea typeface="MS Gothic" pitchFamily="49" charset="-128"/>
              </a:rPr>
              <a:t>i</a:t>
            </a:r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 &lt; number; </a:t>
            </a:r>
            <a:r>
              <a:rPr lang="en-US" altLang="zh-CN" b="1" dirty="0" err="1">
                <a:latin typeface="MS Gothic" pitchFamily="49" charset="-128"/>
                <a:ea typeface="MS Gothic" pitchFamily="49" charset="-128"/>
              </a:rPr>
              <a:t>i</a:t>
            </a:r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++) {</a:t>
            </a:r>
          </a:p>
          <a:p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        if (</a:t>
            </a:r>
            <a:r>
              <a:rPr lang="en-US" altLang="zh-CN" b="1" dirty="0" err="1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isPass</a:t>
            </a:r>
            <a:r>
              <a:rPr lang="en-US" altLang="zh-CN" b="1" dirty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(scores[</a:t>
            </a:r>
            <a:r>
              <a:rPr lang="en-US" altLang="zh-CN" b="1" dirty="0" err="1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i</a:t>
            </a:r>
            <a:r>
              <a:rPr lang="en-US" altLang="zh-CN" b="1" dirty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])</a:t>
            </a:r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)</a:t>
            </a:r>
          </a:p>
          <a:p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            passed++;</a:t>
            </a:r>
          </a:p>
          <a:p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    }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</a:t>
            </a:r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return (float)passed / number;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}</a:t>
            </a:r>
          </a:p>
          <a:p>
            <a:endParaRPr lang="en-US" altLang="zh-CN" b="1" dirty="0">
              <a:latin typeface="MS Gothic" pitchFamily="49" charset="-128"/>
              <a:ea typeface="MS Gothic" pitchFamily="49" charset="-128"/>
            </a:endParaRPr>
          </a:p>
          <a:p>
            <a:r>
              <a:rPr lang="en-US" altLang="zh-CN" b="1" dirty="0" err="1" smtClean="0">
                <a:latin typeface="MS Gothic" pitchFamily="49" charset="-128"/>
                <a:ea typeface="MS Gothic" pitchFamily="49" charset="-128"/>
              </a:rPr>
              <a:t>bool</a:t>
            </a:r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gt60(const Score&amp; s) {</a:t>
            </a:r>
          </a:p>
          <a:p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    return (s.s1 &gt;= 60 &amp;&amp; s.s2 &gt;= 60 &amp;&amp; s.s3 &gt;= 60);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0997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使用函数指针之后的测试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函数指针使得我们可以自定义“是否通过”这个判断并传给统计的函数，从而分离程序中的变化部分</a:t>
            </a:r>
            <a:endParaRPr lang="en-US" altLang="zh-CN" b="1" smtClean="0"/>
          </a:p>
          <a:p>
            <a:r>
              <a:rPr lang="zh-CN" altLang="en-US" b="1"/>
              <a:t>测试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CCC-BFC9-4B0B-B1DA-04CDC66CB2E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51720" y="2708920"/>
            <a:ext cx="6480720" cy="3139321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 err="1">
                <a:latin typeface="MS Gothic" pitchFamily="49" charset="-128"/>
                <a:ea typeface="MS Gothic" pitchFamily="49" charset="-128"/>
              </a:rPr>
              <a:t>int</a:t>
            </a:r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 main(</a:t>
            </a:r>
            <a:r>
              <a:rPr lang="en-US" altLang="zh-CN" b="1" dirty="0" err="1">
                <a:latin typeface="MS Gothic" pitchFamily="49" charset="-128"/>
                <a:ea typeface="MS Gothic" pitchFamily="49" charset="-128"/>
              </a:rPr>
              <a:t>int</a:t>
            </a:r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zh-CN" b="1" dirty="0" err="1">
                <a:latin typeface="MS Gothic" pitchFamily="49" charset="-128"/>
                <a:ea typeface="MS Gothic" pitchFamily="49" charset="-128"/>
              </a:rPr>
              <a:t>argc</a:t>
            </a:r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, char *</a:t>
            </a:r>
            <a:r>
              <a:rPr lang="en-US" altLang="zh-CN" b="1" dirty="0" err="1">
                <a:latin typeface="MS Gothic" pitchFamily="49" charset="-128"/>
                <a:ea typeface="MS Gothic" pitchFamily="49" charset="-128"/>
              </a:rPr>
              <a:t>argv</a:t>
            </a:r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[]) {</a:t>
            </a:r>
          </a:p>
          <a:p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    Score scores[4];</a:t>
            </a:r>
          </a:p>
          <a:p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    scores[0].s1 = scores[0].s2 = scores[0].s3 = 60;</a:t>
            </a:r>
          </a:p>
          <a:p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    scores[1].s1 = scores[1].s2 = scores[1].s3 = 50;</a:t>
            </a:r>
          </a:p>
          <a:p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    scores[2].s1 = scores[2].s2 = scores[2].s3 = 70;</a:t>
            </a:r>
          </a:p>
          <a:p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    scores[3].s1 = scores[3].s2 = scores[3].s3 = 80;</a:t>
            </a:r>
          </a:p>
          <a:p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    </a:t>
            </a:r>
          </a:p>
          <a:p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    </a:t>
            </a:r>
            <a:r>
              <a:rPr lang="en-US" altLang="zh-CN" b="1" dirty="0" err="1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cout</a:t>
            </a:r>
            <a:r>
              <a:rPr lang="en-US" altLang="zh-CN" b="1" dirty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 &lt;&lt; </a:t>
            </a:r>
            <a:r>
              <a:rPr lang="en-US" altLang="zh-CN" b="1" dirty="0" err="1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passingRate</a:t>
            </a:r>
            <a:r>
              <a:rPr lang="en-US" altLang="zh-CN" b="1" dirty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(scores, 4, gt60) &lt;&lt; </a:t>
            </a:r>
            <a:r>
              <a:rPr lang="en-US" altLang="zh-CN" b="1" dirty="0" err="1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endl</a:t>
            </a:r>
            <a:r>
              <a:rPr lang="en-US" altLang="zh-CN" b="1" dirty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; </a:t>
            </a:r>
          </a:p>
          <a:p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    </a:t>
            </a:r>
          </a:p>
          <a:p>
            <a:r>
              <a:rPr lang="en-US" altLang="zh-CN" b="1" dirty="0" smtClean="0">
                <a:latin typeface="MS Gothic" pitchFamily="49" charset="-128"/>
                <a:ea typeface="MS Gothic" pitchFamily="49" charset="-128"/>
              </a:rPr>
              <a:t>    </a:t>
            </a:r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return 0;</a:t>
            </a:r>
          </a:p>
          <a:p>
            <a:r>
              <a:rPr lang="en-US" altLang="zh-CN" b="1" dirty="0">
                <a:latin typeface="MS Gothic" pitchFamily="49" charset="-128"/>
                <a:ea typeface="MS Gothic" pitchFamily="49" charset="-128"/>
              </a:rPr>
              <a:t>}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836712"/>
            <a:ext cx="3202133" cy="248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9207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这就够了吗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当及格分数线发生变化的时候，我们怎么办？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zh-CN" altLang="en-US" b="1" dirty="0"/>
              <a:t>这两</a:t>
            </a:r>
            <a:r>
              <a:rPr lang="zh-CN" altLang="en-US" b="1" dirty="0" smtClean="0"/>
              <a:t>个函数有什么不一样的？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8CCC-BFC9-4B0B-B1DA-04CDC66CB2E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87624" y="1740872"/>
            <a:ext cx="6624736" cy="1015663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smtClean="0">
                <a:latin typeface="MS Gothic" pitchFamily="49" charset="-128"/>
                <a:ea typeface="MS Gothic" pitchFamily="49" charset="-128"/>
              </a:rPr>
              <a:t>bool </a:t>
            </a:r>
            <a:r>
              <a:rPr lang="en-US" altLang="zh-CN" b="1">
                <a:latin typeface="MS Gothic" pitchFamily="49" charset="-128"/>
                <a:ea typeface="MS Gothic" pitchFamily="49" charset="-128"/>
              </a:rPr>
              <a:t>gt60(const Score&amp; s) {</a:t>
            </a:r>
          </a:p>
          <a:p>
            <a:r>
              <a:rPr lang="en-US" altLang="zh-CN" b="1">
                <a:latin typeface="MS Gothic" pitchFamily="49" charset="-128"/>
                <a:ea typeface="MS Gothic" pitchFamily="49" charset="-128"/>
              </a:rPr>
              <a:t>    return (s.s1 &gt;= </a:t>
            </a:r>
            <a:r>
              <a:rPr lang="en-US" altLang="zh-CN" sz="2400" b="1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60</a:t>
            </a:r>
            <a:r>
              <a:rPr lang="en-US" altLang="zh-CN" b="1">
                <a:latin typeface="MS Gothic" pitchFamily="49" charset="-128"/>
                <a:ea typeface="MS Gothic" pitchFamily="49" charset="-128"/>
              </a:rPr>
              <a:t> &amp;&amp; s.s2 &gt;= 60 &amp;&amp; s.s3 &gt;= 60);</a:t>
            </a:r>
          </a:p>
          <a:p>
            <a:r>
              <a:rPr lang="en-US" altLang="zh-CN" b="1" smtClean="0">
                <a:latin typeface="MS Gothic" pitchFamily="49" charset="-128"/>
                <a:ea typeface="MS Gothic" pitchFamily="49" charset="-128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7624" y="2996952"/>
            <a:ext cx="6624736" cy="1015663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smtClean="0">
                <a:latin typeface="MS Gothic" pitchFamily="49" charset="-128"/>
                <a:ea typeface="MS Gothic" pitchFamily="49" charset="-128"/>
              </a:rPr>
              <a:t>bool gt_75_60_60(const </a:t>
            </a:r>
            <a:r>
              <a:rPr lang="en-US" altLang="zh-CN" b="1">
                <a:latin typeface="MS Gothic" pitchFamily="49" charset="-128"/>
                <a:ea typeface="MS Gothic" pitchFamily="49" charset="-128"/>
              </a:rPr>
              <a:t>Score&amp; s) {</a:t>
            </a:r>
          </a:p>
          <a:p>
            <a:r>
              <a:rPr lang="en-US" altLang="zh-CN" b="1">
                <a:latin typeface="MS Gothic" pitchFamily="49" charset="-128"/>
                <a:ea typeface="MS Gothic" pitchFamily="49" charset="-128"/>
              </a:rPr>
              <a:t>    return (s.s1 &gt;= </a:t>
            </a:r>
            <a:r>
              <a:rPr lang="en-US" altLang="zh-CN" sz="2400" b="1" smtClean="0">
                <a:solidFill>
                  <a:srgbClr val="C00000"/>
                </a:solidFill>
                <a:latin typeface="MS Gothic" pitchFamily="49" charset="-128"/>
                <a:ea typeface="MS Gothic" pitchFamily="49" charset="-128"/>
              </a:rPr>
              <a:t>75</a:t>
            </a:r>
            <a:r>
              <a:rPr lang="en-US" altLang="zh-CN" b="1" smtClean="0">
                <a:latin typeface="MS Gothic" pitchFamily="49" charset="-128"/>
                <a:ea typeface="MS Gothic" pitchFamily="49" charset="-128"/>
              </a:rPr>
              <a:t> </a:t>
            </a:r>
            <a:r>
              <a:rPr lang="en-US" altLang="zh-CN" b="1">
                <a:latin typeface="MS Gothic" pitchFamily="49" charset="-128"/>
                <a:ea typeface="MS Gothic" pitchFamily="49" charset="-128"/>
              </a:rPr>
              <a:t>&amp;&amp; s.s2 &gt;= 60 &amp;&amp; s.s3 &gt;= 60);</a:t>
            </a:r>
          </a:p>
          <a:p>
            <a:r>
              <a:rPr lang="en-US" altLang="zh-CN" b="1" smtClean="0">
                <a:latin typeface="MS Gothic" pitchFamily="49" charset="-128"/>
                <a:ea typeface="MS Gothic" pitchFamily="49" charset="-128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45667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inghua-template-purple-theme2">
  <a:themeElements>
    <a:clrScheme name="TH-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905C9A"/>
      </a:accent2>
      <a:accent3>
        <a:srgbClr val="FFFFFF"/>
      </a:accent3>
      <a:accent4>
        <a:srgbClr val="000000"/>
      </a:accent4>
      <a:accent5>
        <a:srgbClr val="793A89"/>
      </a:accent5>
      <a:accent6>
        <a:srgbClr val="2D2D8A"/>
      </a:accent6>
      <a:hlink>
        <a:srgbClr val="009999"/>
      </a:hlink>
      <a:folHlink>
        <a:srgbClr val="99CC00"/>
      </a:folHlink>
    </a:clrScheme>
    <a:fontScheme name="tsinghua-template-purple-theme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singhua-template-purple-theme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-template-purple-theme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-template-purple-theme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-template-purple-theme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-template-purple-theme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-template-purple-theme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-template-purple-theme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-template-purple-theme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-template-purple-theme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-template-purple-theme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-template-purple-theme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-template-purple-theme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6259</TotalTime>
  <Words>3724</Words>
  <Application>Microsoft Office PowerPoint</Application>
  <PresentationFormat>全屏显示(4:3)</PresentationFormat>
  <Paragraphs>652</Paragraphs>
  <Slides>42</Slides>
  <Notes>42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tsinghua-template-purple-theme2</vt:lpstr>
      <vt:lpstr>函数对象</vt:lpstr>
      <vt:lpstr>回顾一个重要的概念</vt:lpstr>
      <vt:lpstr>从一个简单的问题说起</vt:lpstr>
      <vt:lpstr>问题开始变得复杂</vt:lpstr>
      <vt:lpstr>测试</vt:lpstr>
      <vt:lpstr>更麻烦</vt:lpstr>
      <vt:lpstr>这么改下去是个麻烦</vt:lpstr>
      <vt:lpstr>使用函数指针之后的测试</vt:lpstr>
      <vt:lpstr>这就够了吗</vt:lpstr>
      <vt:lpstr>有状态的函数</vt:lpstr>
      <vt:lpstr>函数“记住”数据的方法</vt:lpstr>
      <vt:lpstr>另外一种解决方案</vt:lpstr>
      <vt:lpstr>函数+数据=？？？</vt:lpstr>
      <vt:lpstr>函数运算符的重载</vt:lpstr>
      <vt:lpstr>函数对象</vt:lpstr>
      <vt:lpstr>例子</vt:lpstr>
      <vt:lpstr>操作函数</vt:lpstr>
      <vt:lpstr>与模板结合</vt:lpstr>
      <vt:lpstr>函数对象与模板</vt:lpstr>
      <vt:lpstr>例子的测试</vt:lpstr>
      <vt:lpstr>函数对象模板基类</vt:lpstr>
      <vt:lpstr>操作函数的例子一</vt:lpstr>
      <vt:lpstr>操作函数的例子一</vt:lpstr>
      <vt:lpstr>操作函数的例子一</vt:lpstr>
      <vt:lpstr>将函数封装为函数对象</vt:lpstr>
      <vt:lpstr>将函数封装为函数对象</vt:lpstr>
      <vt:lpstr>参数绑定</vt:lpstr>
      <vt:lpstr>绑定一个参数</vt:lpstr>
      <vt:lpstr>参数绑定</vt:lpstr>
      <vt:lpstr>如何绑定</vt:lpstr>
      <vt:lpstr>测试</vt:lpstr>
      <vt:lpstr>分析（1）</vt:lpstr>
      <vt:lpstr>分析（2）</vt:lpstr>
      <vt:lpstr>分析（3）</vt:lpstr>
      <vt:lpstr>分析（4）</vt:lpstr>
      <vt:lpstr>分析（5）</vt:lpstr>
      <vt:lpstr>绑定与适配</vt:lpstr>
      <vt:lpstr>回顾</vt:lpstr>
      <vt:lpstr>再一个例子</vt:lpstr>
      <vt:lpstr>函数复合的实现</vt:lpstr>
      <vt:lpstr>函数复合的实现（测试）</vt:lpstr>
      <vt:lpstr>有关期末安排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</dc:title>
  <dc:creator>Huang Zhen-Chun</dc:creator>
  <cp:lastModifiedBy>Huang Zhen-Chun</cp:lastModifiedBy>
  <cp:revision>982</cp:revision>
  <dcterms:created xsi:type="dcterms:W3CDTF">2012-02-21T02:59:35Z</dcterms:created>
  <dcterms:modified xsi:type="dcterms:W3CDTF">2012-05-28T09:26:09Z</dcterms:modified>
</cp:coreProperties>
</file>