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703" r:id="rId3"/>
    <p:sldId id="745" r:id="rId4"/>
    <p:sldId id="746" r:id="rId5"/>
    <p:sldId id="748" r:id="rId6"/>
    <p:sldId id="747" r:id="rId7"/>
    <p:sldId id="749" r:id="rId8"/>
    <p:sldId id="750" r:id="rId9"/>
    <p:sldId id="751" r:id="rId10"/>
    <p:sldId id="753" r:id="rId11"/>
    <p:sldId id="755" r:id="rId12"/>
    <p:sldId id="754" r:id="rId13"/>
    <p:sldId id="756" r:id="rId14"/>
    <p:sldId id="757" r:id="rId15"/>
    <p:sldId id="752" r:id="rId16"/>
    <p:sldId id="758" r:id="rId17"/>
    <p:sldId id="759" r:id="rId18"/>
    <p:sldId id="760" r:id="rId19"/>
    <p:sldId id="761" r:id="rId20"/>
    <p:sldId id="762" r:id="rId21"/>
    <p:sldId id="763" r:id="rId22"/>
    <p:sldId id="764" r:id="rId23"/>
    <p:sldId id="765" r:id="rId24"/>
    <p:sldId id="766" r:id="rId25"/>
    <p:sldId id="768" r:id="rId26"/>
    <p:sldId id="767" r:id="rId27"/>
    <p:sldId id="769" r:id="rId28"/>
    <p:sldId id="770" r:id="rId29"/>
    <p:sldId id="771" r:id="rId30"/>
    <p:sldId id="790" r:id="rId31"/>
    <p:sldId id="79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785" r:id="rId46"/>
    <p:sldId id="786" r:id="rId47"/>
    <p:sldId id="788" r:id="rId48"/>
    <p:sldId id="789" r:id="rId49"/>
    <p:sldId id="792" r:id="rId50"/>
    <p:sldId id="793" r:id="rId51"/>
    <p:sldId id="794" r:id="rId52"/>
    <p:sldId id="795" r:id="rId53"/>
    <p:sldId id="796" r:id="rId54"/>
    <p:sldId id="797" r:id="rId55"/>
    <p:sldId id="716"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69" autoAdjust="0"/>
    <p:restoredTop sz="81121" autoAdjust="0"/>
  </p:normalViewPr>
  <p:slideViewPr>
    <p:cSldViewPr>
      <p:cViewPr varScale="1">
        <p:scale>
          <a:sx n="84" d="100"/>
          <a:sy n="84" d="100"/>
        </p:scale>
        <p:origin x="-159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23E8C4-4421-43F8-984A-9AD1B99985E7}" type="doc">
      <dgm:prSet loTypeId="urn:microsoft.com/office/officeart/2005/8/layout/hList1" loCatId="list" qsTypeId="urn:microsoft.com/office/officeart/2005/8/quickstyle/3d3" qsCatId="3D" csTypeId="urn:microsoft.com/office/officeart/2005/8/colors/accent5_2" csCatId="accent5" phldr="1"/>
      <dgm:spPr/>
      <dgm:t>
        <a:bodyPr/>
        <a:lstStyle/>
        <a:p>
          <a:endParaRPr lang="zh-CN" altLang="en-US"/>
        </a:p>
      </dgm:t>
    </dgm:pt>
    <dgm:pt modelId="{5F556958-2386-4C2C-B9C5-8EAD3271B427}">
      <dgm:prSet/>
      <dgm:spPr/>
      <dgm:t>
        <a:bodyPr/>
        <a:lstStyle/>
        <a:p>
          <a:pPr rtl="0"/>
          <a:r>
            <a:rPr lang="zh-CN" b="1" dirty="0" smtClean="0"/>
            <a:t>面向对象</a:t>
          </a:r>
          <a:endParaRPr lang="en-US" b="1" dirty="0"/>
        </a:p>
      </dgm:t>
    </dgm:pt>
    <dgm:pt modelId="{83BB3D77-C122-4135-8931-EA142B34780D}" type="parTrans" cxnId="{43021350-1D33-4BC1-A848-79C309E71B7A}">
      <dgm:prSet/>
      <dgm:spPr/>
      <dgm:t>
        <a:bodyPr/>
        <a:lstStyle/>
        <a:p>
          <a:endParaRPr lang="zh-CN" altLang="en-US"/>
        </a:p>
      </dgm:t>
    </dgm:pt>
    <dgm:pt modelId="{D542AFFE-5042-4D4A-8557-98977FC6211B}" type="sibTrans" cxnId="{43021350-1D33-4BC1-A848-79C309E71B7A}">
      <dgm:prSet/>
      <dgm:spPr/>
      <dgm:t>
        <a:bodyPr/>
        <a:lstStyle/>
        <a:p>
          <a:endParaRPr lang="zh-CN" altLang="en-US"/>
        </a:p>
      </dgm:t>
    </dgm:pt>
    <dgm:pt modelId="{1A1EE796-E16E-447A-AD9F-9E9972E5B794}">
      <dgm:prSet/>
      <dgm:spPr/>
      <dgm:t>
        <a:bodyPr/>
        <a:lstStyle/>
        <a:p>
          <a:pPr rtl="0"/>
          <a:r>
            <a:rPr lang="zh-CN" b="1" dirty="0" smtClean="0"/>
            <a:t>类、对象、多态</a:t>
          </a:r>
          <a:endParaRPr lang="en-US" b="1" dirty="0"/>
        </a:p>
      </dgm:t>
    </dgm:pt>
    <dgm:pt modelId="{A8382312-BF47-4BB7-B740-29F51040368F}" type="parTrans" cxnId="{C3D61310-E2E9-4D4D-896C-A765DCBD4621}">
      <dgm:prSet/>
      <dgm:spPr/>
      <dgm:t>
        <a:bodyPr/>
        <a:lstStyle/>
        <a:p>
          <a:endParaRPr lang="zh-CN" altLang="en-US"/>
        </a:p>
      </dgm:t>
    </dgm:pt>
    <dgm:pt modelId="{A7CC8019-37BC-47B1-B172-FB4FF113607B}" type="sibTrans" cxnId="{C3D61310-E2E9-4D4D-896C-A765DCBD4621}">
      <dgm:prSet/>
      <dgm:spPr/>
      <dgm:t>
        <a:bodyPr/>
        <a:lstStyle/>
        <a:p>
          <a:endParaRPr lang="zh-CN" altLang="en-US"/>
        </a:p>
      </dgm:t>
    </dgm:pt>
    <dgm:pt modelId="{1E7C1952-7C57-4947-83C9-A4E0A35071E5}">
      <dgm:prSet/>
      <dgm:spPr/>
      <dgm:t>
        <a:bodyPr/>
        <a:lstStyle/>
        <a:p>
          <a:pPr rtl="0"/>
          <a:r>
            <a:rPr lang="zh-CN" b="1" dirty="0" smtClean="0"/>
            <a:t>面向对象的程序设计与设计模式</a:t>
          </a:r>
          <a:endParaRPr lang="en-US" b="1" dirty="0"/>
        </a:p>
      </dgm:t>
    </dgm:pt>
    <dgm:pt modelId="{9B723B85-6BF4-46BB-B27E-59B4EDF34392}" type="parTrans" cxnId="{2D3B0F5B-6E11-40C5-8D64-E08599A70F52}">
      <dgm:prSet/>
      <dgm:spPr/>
      <dgm:t>
        <a:bodyPr/>
        <a:lstStyle/>
        <a:p>
          <a:endParaRPr lang="zh-CN" altLang="en-US"/>
        </a:p>
      </dgm:t>
    </dgm:pt>
    <dgm:pt modelId="{D8296214-9662-44D0-BDEA-B8DB404D3E74}" type="sibTrans" cxnId="{2D3B0F5B-6E11-40C5-8D64-E08599A70F52}">
      <dgm:prSet/>
      <dgm:spPr/>
      <dgm:t>
        <a:bodyPr/>
        <a:lstStyle/>
        <a:p>
          <a:endParaRPr lang="zh-CN" altLang="en-US"/>
        </a:p>
      </dgm:t>
    </dgm:pt>
    <dgm:pt modelId="{5FF36C36-418E-46FF-8205-1494BD12E7B6}">
      <dgm:prSet/>
      <dgm:spPr/>
      <dgm:t>
        <a:bodyPr/>
        <a:lstStyle/>
        <a:p>
          <a:pPr rtl="0"/>
          <a:r>
            <a:rPr lang="zh-CN" b="1" dirty="0" smtClean="0"/>
            <a:t>泛型</a:t>
          </a:r>
          <a:endParaRPr lang="en-US" b="1" dirty="0"/>
        </a:p>
      </dgm:t>
    </dgm:pt>
    <dgm:pt modelId="{FBBD7BFD-73C4-49BC-BCD2-F0FB903733DE}" type="parTrans" cxnId="{540C90F5-9467-46F6-B186-50CEA43F7139}">
      <dgm:prSet/>
      <dgm:spPr/>
      <dgm:t>
        <a:bodyPr/>
        <a:lstStyle/>
        <a:p>
          <a:endParaRPr lang="zh-CN" altLang="en-US"/>
        </a:p>
      </dgm:t>
    </dgm:pt>
    <dgm:pt modelId="{F68B869C-958F-44D2-8E78-D9EFA08DF720}" type="sibTrans" cxnId="{540C90F5-9467-46F6-B186-50CEA43F7139}">
      <dgm:prSet/>
      <dgm:spPr/>
      <dgm:t>
        <a:bodyPr/>
        <a:lstStyle/>
        <a:p>
          <a:endParaRPr lang="zh-CN" altLang="en-US"/>
        </a:p>
      </dgm:t>
    </dgm:pt>
    <dgm:pt modelId="{2F111D35-52FF-4E10-BB77-F9D0AF59B89F}">
      <dgm:prSet/>
      <dgm:spPr/>
      <dgm:t>
        <a:bodyPr/>
        <a:lstStyle/>
        <a:p>
          <a:pPr rtl="0"/>
          <a:r>
            <a:rPr lang="zh-CN" sz="3300" b="1" dirty="0" smtClean="0"/>
            <a:t>模板、函数对象</a:t>
          </a:r>
          <a:endParaRPr lang="en-US" sz="3300" b="1" dirty="0"/>
        </a:p>
      </dgm:t>
    </dgm:pt>
    <dgm:pt modelId="{73BE43C4-3A2B-428A-A86E-FF59B8DDFE4B}" type="parTrans" cxnId="{B86EDEEA-562B-4D8D-863B-88D0268C7DF2}">
      <dgm:prSet/>
      <dgm:spPr/>
      <dgm:t>
        <a:bodyPr/>
        <a:lstStyle/>
        <a:p>
          <a:endParaRPr lang="zh-CN" altLang="en-US"/>
        </a:p>
      </dgm:t>
    </dgm:pt>
    <dgm:pt modelId="{7066983A-40F6-4078-BEDA-361A9B89B2EF}" type="sibTrans" cxnId="{B86EDEEA-562B-4D8D-863B-88D0268C7DF2}">
      <dgm:prSet/>
      <dgm:spPr/>
      <dgm:t>
        <a:bodyPr/>
        <a:lstStyle/>
        <a:p>
          <a:endParaRPr lang="zh-CN" altLang="en-US"/>
        </a:p>
      </dgm:t>
    </dgm:pt>
    <dgm:pt modelId="{32D758F5-735D-4BFF-B61A-CF025E5D5619}">
      <dgm:prSet custT="1"/>
      <dgm:spPr/>
      <dgm:t>
        <a:bodyPr/>
        <a:lstStyle/>
        <a:p>
          <a:pPr rtl="0"/>
          <a:r>
            <a:rPr lang="zh-CN" sz="3300" b="1" dirty="0" smtClean="0"/>
            <a:t>泛型编程</a:t>
          </a:r>
          <a:r>
            <a:rPr lang="zh-CN" sz="2000" b="1" dirty="0" smtClean="0"/>
            <a:t>（</a:t>
          </a:r>
          <a:r>
            <a:rPr lang="en-US" sz="2000" dirty="0" smtClean="0"/>
            <a:t>Generic Programming</a:t>
          </a:r>
          <a:r>
            <a:rPr lang="zh-CN" sz="2000" dirty="0" smtClean="0"/>
            <a:t>）</a:t>
          </a:r>
          <a:endParaRPr lang="en-US" sz="3300" dirty="0"/>
        </a:p>
      </dgm:t>
    </dgm:pt>
    <dgm:pt modelId="{FA0147D1-CE9C-4674-AD4F-D86E26E0ACBE}" type="parTrans" cxnId="{246A11D1-13C6-439E-BBB4-8ABEF7CA4C36}">
      <dgm:prSet/>
      <dgm:spPr/>
      <dgm:t>
        <a:bodyPr/>
        <a:lstStyle/>
        <a:p>
          <a:endParaRPr lang="zh-CN" altLang="en-US"/>
        </a:p>
      </dgm:t>
    </dgm:pt>
    <dgm:pt modelId="{B7D0773C-F649-476B-8902-97264E38AF61}" type="sibTrans" cxnId="{246A11D1-13C6-439E-BBB4-8ABEF7CA4C36}">
      <dgm:prSet/>
      <dgm:spPr/>
      <dgm:t>
        <a:bodyPr/>
        <a:lstStyle/>
        <a:p>
          <a:endParaRPr lang="zh-CN" altLang="en-US"/>
        </a:p>
      </dgm:t>
    </dgm:pt>
    <dgm:pt modelId="{B3430642-B684-4081-8DD6-110CFD2B0F53}">
      <dgm:prSet/>
      <dgm:spPr/>
      <dgm:t>
        <a:bodyPr/>
        <a:lstStyle/>
        <a:p>
          <a:pPr rtl="0"/>
          <a:endParaRPr lang="en-US" b="1" dirty="0"/>
        </a:p>
      </dgm:t>
    </dgm:pt>
    <dgm:pt modelId="{C83DEBBB-9C68-41D0-87E9-103057AFD04A}" type="parTrans" cxnId="{B3D756FD-4ED1-4E1E-BF35-A2FCCBCBEBC9}">
      <dgm:prSet/>
      <dgm:spPr/>
      <dgm:t>
        <a:bodyPr/>
        <a:lstStyle/>
        <a:p>
          <a:endParaRPr lang="zh-CN" altLang="en-US"/>
        </a:p>
      </dgm:t>
    </dgm:pt>
    <dgm:pt modelId="{563C6BD0-8A85-4EE2-A41F-A8EF6273A1F9}" type="sibTrans" cxnId="{B3D756FD-4ED1-4E1E-BF35-A2FCCBCBEBC9}">
      <dgm:prSet/>
      <dgm:spPr/>
      <dgm:t>
        <a:bodyPr/>
        <a:lstStyle/>
        <a:p>
          <a:endParaRPr lang="zh-CN" altLang="en-US"/>
        </a:p>
      </dgm:t>
    </dgm:pt>
    <dgm:pt modelId="{1DBAEB5E-8849-41F1-A98A-8DC7E8350304}">
      <dgm:prSet/>
      <dgm:spPr/>
      <dgm:t>
        <a:bodyPr/>
        <a:lstStyle/>
        <a:p>
          <a:pPr rtl="0"/>
          <a:endParaRPr lang="en-US" b="1" dirty="0"/>
        </a:p>
      </dgm:t>
    </dgm:pt>
    <dgm:pt modelId="{DB445CE0-970A-4D06-8948-421A92D798B4}" type="parTrans" cxnId="{DB265AFF-9068-4F07-84FE-842371030C61}">
      <dgm:prSet/>
      <dgm:spPr/>
      <dgm:t>
        <a:bodyPr/>
        <a:lstStyle/>
        <a:p>
          <a:endParaRPr lang="zh-CN" altLang="en-US"/>
        </a:p>
      </dgm:t>
    </dgm:pt>
    <dgm:pt modelId="{D4790903-6B60-49FA-A83D-B81A2AFE6FB5}" type="sibTrans" cxnId="{DB265AFF-9068-4F07-84FE-842371030C61}">
      <dgm:prSet/>
      <dgm:spPr/>
      <dgm:t>
        <a:bodyPr/>
        <a:lstStyle/>
        <a:p>
          <a:endParaRPr lang="zh-CN" altLang="en-US"/>
        </a:p>
      </dgm:t>
    </dgm:pt>
    <dgm:pt modelId="{0F55AA20-2851-49AF-83D3-48719314FFA5}">
      <dgm:prSet/>
      <dgm:spPr/>
      <dgm:t>
        <a:bodyPr/>
        <a:lstStyle/>
        <a:p>
          <a:pPr rtl="0"/>
          <a:endParaRPr lang="en-US" b="1" dirty="0"/>
        </a:p>
      </dgm:t>
    </dgm:pt>
    <dgm:pt modelId="{B85FA565-2E09-4565-8783-24E3235952D2}" type="parTrans" cxnId="{728432DC-601C-4639-A967-65BF95702944}">
      <dgm:prSet/>
      <dgm:spPr/>
      <dgm:t>
        <a:bodyPr/>
        <a:lstStyle/>
        <a:p>
          <a:endParaRPr lang="zh-CN" altLang="en-US"/>
        </a:p>
      </dgm:t>
    </dgm:pt>
    <dgm:pt modelId="{83AE765C-4CBB-4EE0-B286-72158BDDAA52}" type="sibTrans" cxnId="{728432DC-601C-4639-A967-65BF95702944}">
      <dgm:prSet/>
      <dgm:spPr/>
      <dgm:t>
        <a:bodyPr/>
        <a:lstStyle/>
        <a:p>
          <a:endParaRPr lang="zh-CN" altLang="en-US"/>
        </a:p>
      </dgm:t>
    </dgm:pt>
    <dgm:pt modelId="{FE34F912-B186-4802-9E0A-63EEC1597B1B}">
      <dgm:prSet/>
      <dgm:spPr/>
      <dgm:t>
        <a:bodyPr/>
        <a:lstStyle/>
        <a:p>
          <a:pPr rtl="0"/>
          <a:endParaRPr lang="en-US" sz="3300" b="1" dirty="0"/>
        </a:p>
      </dgm:t>
    </dgm:pt>
    <dgm:pt modelId="{FFCE1AB6-8991-413D-8ED8-861FDA217FD7}" type="parTrans" cxnId="{B33CC308-9AD5-4231-934D-A8C76DD50B79}">
      <dgm:prSet/>
      <dgm:spPr/>
      <dgm:t>
        <a:bodyPr/>
        <a:lstStyle/>
        <a:p>
          <a:endParaRPr lang="zh-CN" altLang="en-US"/>
        </a:p>
      </dgm:t>
    </dgm:pt>
    <dgm:pt modelId="{E54749CF-BF21-4142-A43E-D9CBEB749201}" type="sibTrans" cxnId="{B33CC308-9AD5-4231-934D-A8C76DD50B79}">
      <dgm:prSet/>
      <dgm:spPr/>
      <dgm:t>
        <a:bodyPr/>
        <a:lstStyle/>
        <a:p>
          <a:endParaRPr lang="zh-CN" altLang="en-US"/>
        </a:p>
      </dgm:t>
    </dgm:pt>
    <dgm:pt modelId="{13B705A1-B731-4A6E-8720-84D474C156CA}">
      <dgm:prSet/>
      <dgm:spPr/>
      <dgm:t>
        <a:bodyPr/>
        <a:lstStyle/>
        <a:p>
          <a:pPr rtl="0"/>
          <a:endParaRPr lang="en-US" sz="3300" b="1" dirty="0"/>
        </a:p>
      </dgm:t>
    </dgm:pt>
    <dgm:pt modelId="{BB1BFFA9-5500-4253-B2B2-0ED40F49AA49}" type="parTrans" cxnId="{4D352899-00A8-4BD0-99EC-402FE4736F71}">
      <dgm:prSet/>
      <dgm:spPr/>
      <dgm:t>
        <a:bodyPr/>
        <a:lstStyle/>
        <a:p>
          <a:endParaRPr lang="zh-CN" altLang="en-US"/>
        </a:p>
      </dgm:t>
    </dgm:pt>
    <dgm:pt modelId="{54AEAA1D-5727-4BCB-8F77-06E379E3650F}" type="sibTrans" cxnId="{4D352899-00A8-4BD0-99EC-402FE4736F71}">
      <dgm:prSet/>
      <dgm:spPr/>
      <dgm:t>
        <a:bodyPr/>
        <a:lstStyle/>
        <a:p>
          <a:endParaRPr lang="zh-CN" altLang="en-US"/>
        </a:p>
      </dgm:t>
    </dgm:pt>
    <dgm:pt modelId="{F18A7EFB-7E54-4662-B79D-8BF1725D6EC7}">
      <dgm:prSet/>
      <dgm:spPr/>
      <dgm:t>
        <a:bodyPr/>
        <a:lstStyle/>
        <a:p>
          <a:pPr rtl="0"/>
          <a:endParaRPr lang="en-US" sz="3300" b="1" dirty="0"/>
        </a:p>
      </dgm:t>
    </dgm:pt>
    <dgm:pt modelId="{F6A8BF76-4C3F-497B-8531-AD0B3A2FD1C9}" type="parTrans" cxnId="{1E347B81-CC92-4D04-B3A3-2583D5B660FE}">
      <dgm:prSet/>
      <dgm:spPr/>
      <dgm:t>
        <a:bodyPr/>
        <a:lstStyle/>
        <a:p>
          <a:endParaRPr lang="zh-CN" altLang="en-US"/>
        </a:p>
      </dgm:t>
    </dgm:pt>
    <dgm:pt modelId="{4E5C8892-1EDB-41C1-B6CC-62140541B8AC}" type="sibTrans" cxnId="{1E347B81-CC92-4D04-B3A3-2583D5B660FE}">
      <dgm:prSet/>
      <dgm:spPr/>
      <dgm:t>
        <a:bodyPr/>
        <a:lstStyle/>
        <a:p>
          <a:endParaRPr lang="zh-CN" altLang="en-US"/>
        </a:p>
      </dgm:t>
    </dgm:pt>
    <dgm:pt modelId="{6DC7EF37-82F1-4087-A001-8785E5755E2D}" type="pres">
      <dgm:prSet presAssocID="{5623E8C4-4421-43F8-984A-9AD1B99985E7}" presName="Name0" presStyleCnt="0">
        <dgm:presLayoutVars>
          <dgm:dir/>
          <dgm:animLvl val="lvl"/>
          <dgm:resizeHandles val="exact"/>
        </dgm:presLayoutVars>
      </dgm:prSet>
      <dgm:spPr/>
      <dgm:t>
        <a:bodyPr/>
        <a:lstStyle/>
        <a:p>
          <a:endParaRPr lang="zh-CN" altLang="en-US"/>
        </a:p>
      </dgm:t>
    </dgm:pt>
    <dgm:pt modelId="{32839CFE-6047-45B5-93F6-09E8D796AF3C}" type="pres">
      <dgm:prSet presAssocID="{5F556958-2386-4C2C-B9C5-8EAD3271B427}" presName="composite" presStyleCnt="0"/>
      <dgm:spPr/>
    </dgm:pt>
    <dgm:pt modelId="{AEFA62E8-30B4-4845-BE89-8E22D1E3FFFE}" type="pres">
      <dgm:prSet presAssocID="{5F556958-2386-4C2C-B9C5-8EAD3271B427}" presName="parTx" presStyleLbl="alignNode1" presStyleIdx="0" presStyleCnt="2">
        <dgm:presLayoutVars>
          <dgm:chMax val="0"/>
          <dgm:chPref val="0"/>
          <dgm:bulletEnabled val="1"/>
        </dgm:presLayoutVars>
      </dgm:prSet>
      <dgm:spPr/>
      <dgm:t>
        <a:bodyPr/>
        <a:lstStyle/>
        <a:p>
          <a:endParaRPr lang="zh-CN" altLang="en-US"/>
        </a:p>
      </dgm:t>
    </dgm:pt>
    <dgm:pt modelId="{8155AEB0-A504-48C2-B148-271C3F23BF69}" type="pres">
      <dgm:prSet presAssocID="{5F556958-2386-4C2C-B9C5-8EAD3271B427}" presName="desTx" presStyleLbl="alignAccFollowNode1" presStyleIdx="0" presStyleCnt="2">
        <dgm:presLayoutVars>
          <dgm:bulletEnabled val="1"/>
        </dgm:presLayoutVars>
      </dgm:prSet>
      <dgm:spPr/>
      <dgm:t>
        <a:bodyPr/>
        <a:lstStyle/>
        <a:p>
          <a:endParaRPr lang="zh-CN" altLang="en-US"/>
        </a:p>
      </dgm:t>
    </dgm:pt>
    <dgm:pt modelId="{3763A167-F1C8-463C-8949-6D8AA7C8BE28}" type="pres">
      <dgm:prSet presAssocID="{D542AFFE-5042-4D4A-8557-98977FC6211B}" presName="space" presStyleCnt="0"/>
      <dgm:spPr/>
    </dgm:pt>
    <dgm:pt modelId="{4D5C86B3-DA3A-4CE8-9D94-236487A928BD}" type="pres">
      <dgm:prSet presAssocID="{5FF36C36-418E-46FF-8205-1494BD12E7B6}" presName="composite" presStyleCnt="0"/>
      <dgm:spPr/>
    </dgm:pt>
    <dgm:pt modelId="{6601C903-2ADF-45B0-884D-DA61B81882DF}" type="pres">
      <dgm:prSet presAssocID="{5FF36C36-418E-46FF-8205-1494BD12E7B6}" presName="parTx" presStyleLbl="alignNode1" presStyleIdx="1" presStyleCnt="2">
        <dgm:presLayoutVars>
          <dgm:chMax val="0"/>
          <dgm:chPref val="0"/>
          <dgm:bulletEnabled val="1"/>
        </dgm:presLayoutVars>
      </dgm:prSet>
      <dgm:spPr/>
      <dgm:t>
        <a:bodyPr/>
        <a:lstStyle/>
        <a:p>
          <a:endParaRPr lang="zh-CN" altLang="en-US"/>
        </a:p>
      </dgm:t>
    </dgm:pt>
    <dgm:pt modelId="{2F63EBFF-EB6D-480E-BEBD-2AFD376DBAF7}" type="pres">
      <dgm:prSet presAssocID="{5FF36C36-418E-46FF-8205-1494BD12E7B6}" presName="desTx" presStyleLbl="alignAccFollowNode1" presStyleIdx="1" presStyleCnt="2">
        <dgm:presLayoutVars>
          <dgm:bulletEnabled val="1"/>
        </dgm:presLayoutVars>
      </dgm:prSet>
      <dgm:spPr/>
      <dgm:t>
        <a:bodyPr/>
        <a:lstStyle/>
        <a:p>
          <a:endParaRPr lang="zh-CN" altLang="en-US"/>
        </a:p>
      </dgm:t>
    </dgm:pt>
  </dgm:ptLst>
  <dgm:cxnLst>
    <dgm:cxn modelId="{728432DC-601C-4639-A967-65BF95702944}" srcId="{5F556958-2386-4C2C-B9C5-8EAD3271B427}" destId="{0F55AA20-2851-49AF-83D3-48719314FFA5}" srcOrd="2" destOrd="0" parTransId="{B85FA565-2E09-4565-8783-24E3235952D2}" sibTransId="{83AE765C-4CBB-4EE0-B286-72158BDDAA52}"/>
    <dgm:cxn modelId="{C3D61310-E2E9-4D4D-896C-A765DCBD4621}" srcId="{5F556958-2386-4C2C-B9C5-8EAD3271B427}" destId="{1A1EE796-E16E-447A-AD9F-9E9972E5B794}" srcOrd="0" destOrd="0" parTransId="{A8382312-BF47-4BB7-B740-29F51040368F}" sibTransId="{A7CC8019-37BC-47B1-B172-FB4FF113607B}"/>
    <dgm:cxn modelId="{540C90F5-9467-46F6-B186-50CEA43F7139}" srcId="{5623E8C4-4421-43F8-984A-9AD1B99985E7}" destId="{5FF36C36-418E-46FF-8205-1494BD12E7B6}" srcOrd="1" destOrd="0" parTransId="{FBBD7BFD-73C4-49BC-BCD2-F0FB903733DE}" sibTransId="{F68B869C-958F-44D2-8E78-D9EFA08DF720}"/>
    <dgm:cxn modelId="{897E2897-E512-41DF-BA1F-2D6C38C14837}" type="presOf" srcId="{0F55AA20-2851-49AF-83D3-48719314FFA5}" destId="{8155AEB0-A504-48C2-B148-271C3F23BF69}" srcOrd="0" destOrd="2" presId="urn:microsoft.com/office/officeart/2005/8/layout/hList1"/>
    <dgm:cxn modelId="{D2E3184A-B2B1-4FF9-8A01-17F4BE23AD8C}" type="presOf" srcId="{1DBAEB5E-8849-41F1-A98A-8DC7E8350304}" destId="{8155AEB0-A504-48C2-B148-271C3F23BF69}" srcOrd="0" destOrd="1" presId="urn:microsoft.com/office/officeart/2005/8/layout/hList1"/>
    <dgm:cxn modelId="{8AF18F20-A208-43D6-A802-5C891B6287F1}" type="presOf" srcId="{F18A7EFB-7E54-4662-B79D-8BF1725D6EC7}" destId="{2F63EBFF-EB6D-480E-BEBD-2AFD376DBAF7}" srcOrd="0" destOrd="2" presId="urn:microsoft.com/office/officeart/2005/8/layout/hList1"/>
    <dgm:cxn modelId="{DB265AFF-9068-4F07-84FE-842371030C61}" srcId="{5F556958-2386-4C2C-B9C5-8EAD3271B427}" destId="{1DBAEB5E-8849-41F1-A98A-8DC7E8350304}" srcOrd="1" destOrd="0" parTransId="{DB445CE0-970A-4D06-8948-421A92D798B4}" sibTransId="{D4790903-6B60-49FA-A83D-B81A2AFE6FB5}"/>
    <dgm:cxn modelId="{2D3B0F5B-6E11-40C5-8D64-E08599A70F52}" srcId="{5F556958-2386-4C2C-B9C5-8EAD3271B427}" destId="{1E7C1952-7C57-4947-83C9-A4E0A35071E5}" srcOrd="4" destOrd="0" parTransId="{9B723B85-6BF4-46BB-B27E-59B4EDF34392}" sibTransId="{D8296214-9662-44D0-BDEA-B8DB404D3E74}"/>
    <dgm:cxn modelId="{B3D756FD-4ED1-4E1E-BF35-A2FCCBCBEBC9}" srcId="{5F556958-2386-4C2C-B9C5-8EAD3271B427}" destId="{B3430642-B684-4081-8DD6-110CFD2B0F53}" srcOrd="3" destOrd="0" parTransId="{C83DEBBB-9C68-41D0-87E9-103057AFD04A}" sibTransId="{563C6BD0-8A85-4EE2-A41F-A8EF6273A1F9}"/>
    <dgm:cxn modelId="{84433BFD-62FF-4542-8E8C-7D5D4DCCC2C5}" type="presOf" srcId="{32D758F5-735D-4BFF-B61A-CF025E5D5619}" destId="{2F63EBFF-EB6D-480E-BEBD-2AFD376DBAF7}" srcOrd="0" destOrd="4" presId="urn:microsoft.com/office/officeart/2005/8/layout/hList1"/>
    <dgm:cxn modelId="{9FB87932-483E-44B8-93F7-BD73BF95732E}" type="presOf" srcId="{FE34F912-B186-4802-9E0A-63EEC1597B1B}" destId="{2F63EBFF-EB6D-480E-BEBD-2AFD376DBAF7}" srcOrd="0" destOrd="3" presId="urn:microsoft.com/office/officeart/2005/8/layout/hList1"/>
    <dgm:cxn modelId="{B9F840F2-49DD-462F-99F1-7DB550161F2C}" type="presOf" srcId="{B3430642-B684-4081-8DD6-110CFD2B0F53}" destId="{8155AEB0-A504-48C2-B148-271C3F23BF69}" srcOrd="0" destOrd="3" presId="urn:microsoft.com/office/officeart/2005/8/layout/hList1"/>
    <dgm:cxn modelId="{FA737E4B-7AE3-490F-87FE-BE4AD357F510}" type="presOf" srcId="{1E7C1952-7C57-4947-83C9-A4E0A35071E5}" destId="{8155AEB0-A504-48C2-B148-271C3F23BF69}" srcOrd="0" destOrd="4" presId="urn:microsoft.com/office/officeart/2005/8/layout/hList1"/>
    <dgm:cxn modelId="{43021350-1D33-4BC1-A848-79C309E71B7A}" srcId="{5623E8C4-4421-43F8-984A-9AD1B99985E7}" destId="{5F556958-2386-4C2C-B9C5-8EAD3271B427}" srcOrd="0" destOrd="0" parTransId="{83BB3D77-C122-4135-8931-EA142B34780D}" sibTransId="{D542AFFE-5042-4D4A-8557-98977FC6211B}"/>
    <dgm:cxn modelId="{EE1218A5-EB94-45BE-A320-35A1C8F98E13}" type="presOf" srcId="{5F556958-2386-4C2C-B9C5-8EAD3271B427}" destId="{AEFA62E8-30B4-4845-BE89-8E22D1E3FFFE}" srcOrd="0" destOrd="0" presId="urn:microsoft.com/office/officeart/2005/8/layout/hList1"/>
    <dgm:cxn modelId="{1E347B81-CC92-4D04-B3A3-2583D5B660FE}" srcId="{5FF36C36-418E-46FF-8205-1494BD12E7B6}" destId="{F18A7EFB-7E54-4662-B79D-8BF1725D6EC7}" srcOrd="2" destOrd="0" parTransId="{F6A8BF76-4C3F-497B-8531-AD0B3A2FD1C9}" sibTransId="{4E5C8892-1EDB-41C1-B6CC-62140541B8AC}"/>
    <dgm:cxn modelId="{21538DA4-C553-46AC-B427-46A58DBB6420}" type="presOf" srcId="{1A1EE796-E16E-447A-AD9F-9E9972E5B794}" destId="{8155AEB0-A504-48C2-B148-271C3F23BF69}" srcOrd="0" destOrd="0" presId="urn:microsoft.com/office/officeart/2005/8/layout/hList1"/>
    <dgm:cxn modelId="{EF5B5A16-FD74-4621-BB9C-59FA453EFFD9}" type="presOf" srcId="{5623E8C4-4421-43F8-984A-9AD1B99985E7}" destId="{6DC7EF37-82F1-4087-A001-8785E5755E2D}" srcOrd="0" destOrd="0" presId="urn:microsoft.com/office/officeart/2005/8/layout/hList1"/>
    <dgm:cxn modelId="{4D352899-00A8-4BD0-99EC-402FE4736F71}" srcId="{5FF36C36-418E-46FF-8205-1494BD12E7B6}" destId="{13B705A1-B731-4A6E-8720-84D474C156CA}" srcOrd="1" destOrd="0" parTransId="{BB1BFFA9-5500-4253-B2B2-0ED40F49AA49}" sibTransId="{54AEAA1D-5727-4BCB-8F77-06E379E3650F}"/>
    <dgm:cxn modelId="{246A11D1-13C6-439E-BBB4-8ABEF7CA4C36}" srcId="{5FF36C36-418E-46FF-8205-1494BD12E7B6}" destId="{32D758F5-735D-4BFF-B61A-CF025E5D5619}" srcOrd="4" destOrd="0" parTransId="{FA0147D1-CE9C-4674-AD4F-D86E26E0ACBE}" sibTransId="{B7D0773C-F649-476B-8902-97264E38AF61}"/>
    <dgm:cxn modelId="{08FEC811-08E0-4963-9A56-1E583A81C34A}" type="presOf" srcId="{2F111D35-52FF-4E10-BB77-F9D0AF59B89F}" destId="{2F63EBFF-EB6D-480E-BEBD-2AFD376DBAF7}" srcOrd="0" destOrd="0" presId="urn:microsoft.com/office/officeart/2005/8/layout/hList1"/>
    <dgm:cxn modelId="{C9138759-3608-46DD-AFFE-516C3C682AED}" type="presOf" srcId="{5FF36C36-418E-46FF-8205-1494BD12E7B6}" destId="{6601C903-2ADF-45B0-884D-DA61B81882DF}" srcOrd="0" destOrd="0" presId="urn:microsoft.com/office/officeart/2005/8/layout/hList1"/>
    <dgm:cxn modelId="{B86EDEEA-562B-4D8D-863B-88D0268C7DF2}" srcId="{5FF36C36-418E-46FF-8205-1494BD12E7B6}" destId="{2F111D35-52FF-4E10-BB77-F9D0AF59B89F}" srcOrd="0" destOrd="0" parTransId="{73BE43C4-3A2B-428A-A86E-FF59B8DDFE4B}" sibTransId="{7066983A-40F6-4078-BEDA-361A9B89B2EF}"/>
    <dgm:cxn modelId="{B33CC308-9AD5-4231-934D-A8C76DD50B79}" srcId="{5FF36C36-418E-46FF-8205-1494BD12E7B6}" destId="{FE34F912-B186-4802-9E0A-63EEC1597B1B}" srcOrd="3" destOrd="0" parTransId="{FFCE1AB6-8991-413D-8ED8-861FDA217FD7}" sibTransId="{E54749CF-BF21-4142-A43E-D9CBEB749201}"/>
    <dgm:cxn modelId="{2EDFF34C-CEE2-4AED-884F-B7D4ECEA2F1C}" type="presOf" srcId="{13B705A1-B731-4A6E-8720-84D474C156CA}" destId="{2F63EBFF-EB6D-480E-BEBD-2AFD376DBAF7}" srcOrd="0" destOrd="1" presId="urn:microsoft.com/office/officeart/2005/8/layout/hList1"/>
    <dgm:cxn modelId="{BFA7E7D1-A1FF-46A4-9B3A-BC5E90218FF1}" type="presParOf" srcId="{6DC7EF37-82F1-4087-A001-8785E5755E2D}" destId="{32839CFE-6047-45B5-93F6-09E8D796AF3C}" srcOrd="0" destOrd="0" presId="urn:microsoft.com/office/officeart/2005/8/layout/hList1"/>
    <dgm:cxn modelId="{4D6A60C0-C7E9-44A4-A6B5-F0AFF211FD67}" type="presParOf" srcId="{32839CFE-6047-45B5-93F6-09E8D796AF3C}" destId="{AEFA62E8-30B4-4845-BE89-8E22D1E3FFFE}" srcOrd="0" destOrd="0" presId="urn:microsoft.com/office/officeart/2005/8/layout/hList1"/>
    <dgm:cxn modelId="{D1525B3D-4D5F-4BF6-88F3-346259F48531}" type="presParOf" srcId="{32839CFE-6047-45B5-93F6-09E8D796AF3C}" destId="{8155AEB0-A504-48C2-B148-271C3F23BF69}" srcOrd="1" destOrd="0" presId="urn:microsoft.com/office/officeart/2005/8/layout/hList1"/>
    <dgm:cxn modelId="{6AEB9277-440A-40F4-8799-09CD6485F0D4}" type="presParOf" srcId="{6DC7EF37-82F1-4087-A001-8785E5755E2D}" destId="{3763A167-F1C8-463C-8949-6D8AA7C8BE28}" srcOrd="1" destOrd="0" presId="urn:microsoft.com/office/officeart/2005/8/layout/hList1"/>
    <dgm:cxn modelId="{503C5A3F-FE49-42CB-B940-6886ED66A7F9}" type="presParOf" srcId="{6DC7EF37-82F1-4087-A001-8785E5755E2D}" destId="{4D5C86B3-DA3A-4CE8-9D94-236487A928BD}" srcOrd="2" destOrd="0" presId="urn:microsoft.com/office/officeart/2005/8/layout/hList1"/>
    <dgm:cxn modelId="{4765FA5B-E69A-4744-997B-E0A62D59730E}" type="presParOf" srcId="{4D5C86B3-DA3A-4CE8-9D94-236487A928BD}" destId="{6601C903-2ADF-45B0-884D-DA61B81882DF}" srcOrd="0" destOrd="0" presId="urn:microsoft.com/office/officeart/2005/8/layout/hList1"/>
    <dgm:cxn modelId="{80182957-6DC9-48BD-AFEA-A003743621CE}" type="presParOf" srcId="{4D5C86B3-DA3A-4CE8-9D94-236487A928BD}" destId="{2F63EBFF-EB6D-480E-BEBD-2AFD376DBAF7}"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FA62E8-30B4-4845-BE89-8E22D1E3FFFE}">
      <dsp:nvSpPr>
        <dsp:cNvPr id="0" name=""/>
        <dsp:cNvSpPr/>
      </dsp:nvSpPr>
      <dsp:spPr>
        <a:xfrm>
          <a:off x="38" y="350494"/>
          <a:ext cx="3701657" cy="950400"/>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rtl="0">
            <a:lnSpc>
              <a:spcPct val="90000"/>
            </a:lnSpc>
            <a:spcBef>
              <a:spcPct val="0"/>
            </a:spcBef>
            <a:spcAft>
              <a:spcPct val="35000"/>
            </a:spcAft>
          </a:pPr>
          <a:r>
            <a:rPr lang="zh-CN" sz="3300" b="1" kern="1200" dirty="0" smtClean="0"/>
            <a:t>面向对象</a:t>
          </a:r>
          <a:endParaRPr lang="en-US" sz="3300" b="1" kern="1200" dirty="0"/>
        </a:p>
      </dsp:txBody>
      <dsp:txXfrm>
        <a:off x="38" y="350494"/>
        <a:ext cx="3701657" cy="950400"/>
      </dsp:txXfrm>
    </dsp:sp>
    <dsp:sp modelId="{8155AEB0-A504-48C2-B148-271C3F23BF69}">
      <dsp:nvSpPr>
        <dsp:cNvPr id="0" name=""/>
        <dsp:cNvSpPr/>
      </dsp:nvSpPr>
      <dsp:spPr>
        <a:xfrm>
          <a:off x="38" y="1300894"/>
          <a:ext cx="3701657" cy="3532815"/>
        </a:xfrm>
        <a:prstGeom prst="rect">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rtl="0">
            <a:lnSpc>
              <a:spcPct val="90000"/>
            </a:lnSpc>
            <a:spcBef>
              <a:spcPct val="0"/>
            </a:spcBef>
            <a:spcAft>
              <a:spcPct val="15000"/>
            </a:spcAft>
            <a:buChar char="••"/>
          </a:pPr>
          <a:r>
            <a:rPr lang="zh-CN" sz="3300" b="1" kern="1200" dirty="0" smtClean="0"/>
            <a:t>类、对象、多态</a:t>
          </a:r>
          <a:endParaRPr lang="en-US" sz="3300" b="1" kern="1200" dirty="0"/>
        </a:p>
        <a:p>
          <a:pPr marL="285750" lvl="1" indent="-285750" algn="l" defTabSz="1466850" rtl="0">
            <a:lnSpc>
              <a:spcPct val="90000"/>
            </a:lnSpc>
            <a:spcBef>
              <a:spcPct val="0"/>
            </a:spcBef>
            <a:spcAft>
              <a:spcPct val="15000"/>
            </a:spcAft>
            <a:buChar char="••"/>
          </a:pPr>
          <a:endParaRPr lang="en-US" sz="3300" b="1" kern="1200" dirty="0"/>
        </a:p>
        <a:p>
          <a:pPr marL="285750" lvl="1" indent="-285750" algn="l" defTabSz="1466850" rtl="0">
            <a:lnSpc>
              <a:spcPct val="90000"/>
            </a:lnSpc>
            <a:spcBef>
              <a:spcPct val="0"/>
            </a:spcBef>
            <a:spcAft>
              <a:spcPct val="15000"/>
            </a:spcAft>
            <a:buChar char="••"/>
          </a:pPr>
          <a:endParaRPr lang="en-US" sz="3300" b="1" kern="1200" dirty="0"/>
        </a:p>
        <a:p>
          <a:pPr marL="285750" lvl="1" indent="-285750" algn="l" defTabSz="1466850" rtl="0">
            <a:lnSpc>
              <a:spcPct val="90000"/>
            </a:lnSpc>
            <a:spcBef>
              <a:spcPct val="0"/>
            </a:spcBef>
            <a:spcAft>
              <a:spcPct val="15000"/>
            </a:spcAft>
            <a:buChar char="••"/>
          </a:pPr>
          <a:endParaRPr lang="en-US" sz="3300" b="1" kern="1200" dirty="0"/>
        </a:p>
        <a:p>
          <a:pPr marL="285750" lvl="1" indent="-285750" algn="l" defTabSz="1466850" rtl="0">
            <a:lnSpc>
              <a:spcPct val="90000"/>
            </a:lnSpc>
            <a:spcBef>
              <a:spcPct val="0"/>
            </a:spcBef>
            <a:spcAft>
              <a:spcPct val="15000"/>
            </a:spcAft>
            <a:buChar char="••"/>
          </a:pPr>
          <a:r>
            <a:rPr lang="zh-CN" sz="3300" b="1" kern="1200" dirty="0" smtClean="0"/>
            <a:t>面向对象的程序设计与设计模式</a:t>
          </a:r>
          <a:endParaRPr lang="en-US" sz="3300" b="1" kern="1200" dirty="0"/>
        </a:p>
      </dsp:txBody>
      <dsp:txXfrm>
        <a:off x="38" y="1300894"/>
        <a:ext cx="3701657" cy="3532815"/>
      </dsp:txXfrm>
    </dsp:sp>
    <dsp:sp modelId="{6601C903-2ADF-45B0-884D-DA61B81882DF}">
      <dsp:nvSpPr>
        <dsp:cNvPr id="0" name=""/>
        <dsp:cNvSpPr/>
      </dsp:nvSpPr>
      <dsp:spPr>
        <a:xfrm>
          <a:off x="4219928" y="350494"/>
          <a:ext cx="3701657" cy="950400"/>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rtl="0">
            <a:lnSpc>
              <a:spcPct val="90000"/>
            </a:lnSpc>
            <a:spcBef>
              <a:spcPct val="0"/>
            </a:spcBef>
            <a:spcAft>
              <a:spcPct val="35000"/>
            </a:spcAft>
          </a:pPr>
          <a:r>
            <a:rPr lang="zh-CN" sz="3300" b="1" kern="1200" dirty="0" smtClean="0"/>
            <a:t>泛型</a:t>
          </a:r>
          <a:endParaRPr lang="en-US" sz="3300" b="1" kern="1200" dirty="0"/>
        </a:p>
      </dsp:txBody>
      <dsp:txXfrm>
        <a:off x="4219928" y="350494"/>
        <a:ext cx="3701657" cy="950400"/>
      </dsp:txXfrm>
    </dsp:sp>
    <dsp:sp modelId="{2F63EBFF-EB6D-480E-BEBD-2AFD376DBAF7}">
      <dsp:nvSpPr>
        <dsp:cNvPr id="0" name=""/>
        <dsp:cNvSpPr/>
      </dsp:nvSpPr>
      <dsp:spPr>
        <a:xfrm>
          <a:off x="4219928" y="1300894"/>
          <a:ext cx="3701657" cy="3532815"/>
        </a:xfrm>
        <a:prstGeom prst="rect">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rtl="0">
            <a:lnSpc>
              <a:spcPct val="90000"/>
            </a:lnSpc>
            <a:spcBef>
              <a:spcPct val="0"/>
            </a:spcBef>
            <a:spcAft>
              <a:spcPct val="15000"/>
            </a:spcAft>
            <a:buChar char="••"/>
          </a:pPr>
          <a:r>
            <a:rPr lang="zh-CN" sz="3300" b="1" kern="1200" dirty="0" smtClean="0"/>
            <a:t>模板、函数对象</a:t>
          </a:r>
          <a:endParaRPr lang="en-US" sz="3300" b="1" kern="1200" dirty="0"/>
        </a:p>
        <a:p>
          <a:pPr marL="285750" lvl="1" indent="-285750" algn="l" defTabSz="1466850" rtl="0">
            <a:lnSpc>
              <a:spcPct val="90000"/>
            </a:lnSpc>
            <a:spcBef>
              <a:spcPct val="0"/>
            </a:spcBef>
            <a:spcAft>
              <a:spcPct val="15000"/>
            </a:spcAft>
            <a:buChar char="••"/>
          </a:pPr>
          <a:endParaRPr lang="en-US" sz="3300" b="1" kern="1200" dirty="0"/>
        </a:p>
        <a:p>
          <a:pPr marL="285750" lvl="1" indent="-285750" algn="l" defTabSz="1466850" rtl="0">
            <a:lnSpc>
              <a:spcPct val="90000"/>
            </a:lnSpc>
            <a:spcBef>
              <a:spcPct val="0"/>
            </a:spcBef>
            <a:spcAft>
              <a:spcPct val="15000"/>
            </a:spcAft>
            <a:buChar char="••"/>
          </a:pPr>
          <a:endParaRPr lang="en-US" sz="3300" b="1" kern="1200" dirty="0"/>
        </a:p>
        <a:p>
          <a:pPr marL="285750" lvl="1" indent="-285750" algn="l" defTabSz="1466850" rtl="0">
            <a:lnSpc>
              <a:spcPct val="90000"/>
            </a:lnSpc>
            <a:spcBef>
              <a:spcPct val="0"/>
            </a:spcBef>
            <a:spcAft>
              <a:spcPct val="15000"/>
            </a:spcAft>
            <a:buChar char="••"/>
          </a:pPr>
          <a:endParaRPr lang="en-US" sz="3300" b="1" kern="1200" dirty="0"/>
        </a:p>
        <a:p>
          <a:pPr marL="285750" lvl="1" indent="-285750" algn="l" defTabSz="1466850" rtl="0">
            <a:lnSpc>
              <a:spcPct val="90000"/>
            </a:lnSpc>
            <a:spcBef>
              <a:spcPct val="0"/>
            </a:spcBef>
            <a:spcAft>
              <a:spcPct val="15000"/>
            </a:spcAft>
            <a:buChar char="••"/>
          </a:pPr>
          <a:r>
            <a:rPr lang="zh-CN" sz="3300" b="1" kern="1200" dirty="0" smtClean="0"/>
            <a:t>泛型编程</a:t>
          </a:r>
          <a:r>
            <a:rPr lang="zh-CN" sz="2000" b="1" kern="1200" dirty="0" smtClean="0"/>
            <a:t>（</a:t>
          </a:r>
          <a:r>
            <a:rPr lang="en-US" sz="2000" kern="1200" dirty="0" smtClean="0"/>
            <a:t>Generic Programming</a:t>
          </a:r>
          <a:r>
            <a:rPr lang="zh-CN" sz="2000" kern="1200" dirty="0" smtClean="0"/>
            <a:t>）</a:t>
          </a:r>
          <a:endParaRPr lang="en-US" sz="3300" kern="1200" dirty="0"/>
        </a:p>
      </dsp:txBody>
      <dsp:txXfrm>
        <a:off x="4219928" y="1300894"/>
        <a:ext cx="3701657" cy="35328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7838B-1EB7-4A65-BD46-E5D85102BBBC}" type="datetimeFigureOut">
              <a:rPr lang="zh-CN" altLang="en-US" smtClean="0"/>
              <a:pPr/>
              <a:t>2012-06-04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A8243-D2DF-457D-9ED9-3571299B64CB}" type="slidenum">
              <a:rPr lang="zh-CN" altLang="en-US" smtClean="0"/>
              <a:pPr/>
              <a:t>‹#›</a:t>
            </a:fld>
            <a:endParaRPr lang="zh-CN" altLang="en-US"/>
          </a:p>
        </p:txBody>
      </p:sp>
    </p:spTree>
    <p:extLst>
      <p:ext uri="{BB962C8B-B14F-4D97-AF65-F5344CB8AC3E}">
        <p14:creationId xmlns:p14="http://schemas.microsoft.com/office/powerpoint/2010/main" xmlns="" val="267984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C3B2E0-6375-4A7F-A1D1-26A45A5DA92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a:t>
            </a:fld>
            <a:endParaRPr lang="zh-CN" altLang="en-US"/>
          </a:p>
        </p:txBody>
      </p:sp>
    </p:spTree>
    <p:extLst>
      <p:ext uri="{BB962C8B-B14F-4D97-AF65-F5344CB8AC3E}">
        <p14:creationId xmlns:p14="http://schemas.microsoft.com/office/powerpoint/2010/main" xmlns="" val="3240254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tsinghua-ppt-template-First副本"/>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8" name="Rectangle 2"/>
          <p:cNvSpPr>
            <a:spLocks noGrp="1" noChangeArrowheads="1"/>
          </p:cNvSpPr>
          <p:nvPr>
            <p:ph type="ctrTitle"/>
          </p:nvPr>
        </p:nvSpPr>
        <p:spPr>
          <a:xfrm>
            <a:off x="2484438" y="2060575"/>
            <a:ext cx="6335712" cy="1368425"/>
          </a:xfrm>
        </p:spPr>
        <p:txBody>
          <a:bodyPr/>
          <a:lstStyle>
            <a:lvl1pPr>
              <a:defRPr sz="3600"/>
            </a:lvl1pPr>
          </a:lstStyle>
          <a:p>
            <a:r>
              <a:rPr lang="zh-CN" altLang="en-US" smtClean="0"/>
              <a:t>单击此处编辑母版标题样式</a:t>
            </a:r>
            <a:endParaRPr lang="en-US" altLang="zh-CN" dirty="0"/>
          </a:p>
        </p:txBody>
      </p:sp>
      <p:sp>
        <p:nvSpPr>
          <p:cNvPr id="4099" name="Rectangle 3"/>
          <p:cNvSpPr>
            <a:spLocks noGrp="1" noChangeArrowheads="1"/>
          </p:cNvSpPr>
          <p:nvPr>
            <p:ph type="subTitle" idx="1"/>
          </p:nvPr>
        </p:nvSpPr>
        <p:spPr>
          <a:xfrm>
            <a:off x="3132138" y="4292600"/>
            <a:ext cx="5688012" cy="1008063"/>
          </a:xfrm>
        </p:spPr>
        <p:txBody>
          <a:bodyPr/>
          <a:lstStyle>
            <a:lvl1pPr marL="0" indent="0" algn="ctr">
              <a:buFont typeface="Wingdings" pitchFamily="2" charset="2"/>
              <a:buNone/>
              <a:defRPr sz="24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xmlns="" val="201351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CA6B178E-7C62-4970-808C-D862432080DC}" type="datetime1">
              <a:rPr lang="zh-CN" altLang="en-US" smtClean="0"/>
              <a:pPr/>
              <a:t>2012-06-04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311276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4875" y="0"/>
            <a:ext cx="1889125" cy="6381750"/>
          </a:xfrm>
        </p:spPr>
        <p:txBody>
          <a:bodyPr vert="eaVert"/>
          <a:lstStyle/>
          <a:p>
            <a:r>
              <a:rPr lang="zh-CN" altLang="en-US" smtClean="0"/>
              <a:t>单击此处编辑母版标题样式</a:t>
            </a:r>
            <a:endParaRPr lang="zh-CN" altLang="en-US" dirty="0"/>
          </a:p>
        </p:txBody>
      </p:sp>
      <p:sp>
        <p:nvSpPr>
          <p:cNvPr id="3" name="Vertical Text Placeholder 2"/>
          <p:cNvSpPr>
            <a:spLocks noGrp="1"/>
          </p:cNvSpPr>
          <p:nvPr>
            <p:ph type="body" orient="vert" idx="1"/>
          </p:nvPr>
        </p:nvSpPr>
        <p:spPr>
          <a:xfrm>
            <a:off x="827088" y="0"/>
            <a:ext cx="6275387" cy="6381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fld id="{012245D5-ACD7-4D70-B7D4-F2AFAFE6119D}" type="datetime1">
              <a:rPr lang="zh-CN" altLang="en-US" smtClean="0"/>
              <a:pPr/>
              <a:t>2012-06-04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203318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81668595-453D-4D24-91E1-B800CEE97A56}" type="datetime1">
              <a:rPr lang="zh-CN" altLang="en-US" smtClean="0"/>
              <a:pPr/>
              <a:t>2012-06-04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3698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714434F6-A8F6-403E-9939-D92EAF37BBC7}" type="datetime1">
              <a:rPr lang="zh-CN" altLang="en-US" smtClean="0"/>
              <a:pPr/>
              <a:t>2012-06-04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131694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827088" y="1125538"/>
            <a:ext cx="38846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864100" y="1125538"/>
            <a:ext cx="3884613"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E4B30FF9-4318-4DA4-9077-46E06402EED7}" type="datetime1">
              <a:rPr lang="zh-CN" altLang="en-US" smtClean="0"/>
              <a:pPr/>
              <a:t>2012-06-04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35409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99592" y="-99392"/>
            <a:ext cx="8229600" cy="1143000"/>
          </a:xfrm>
        </p:spPr>
        <p:txBody>
          <a:bodyPr/>
          <a:lstStyle>
            <a:lvl1pPr>
              <a:defRPr sz="3600"/>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EA25275F-C5BA-4066-8503-660C247110AE}" type="datetime1">
              <a:rPr lang="zh-CN" altLang="en-US" smtClean="0"/>
              <a:pPr/>
              <a:t>2012-06-04</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190231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00113" y="116557"/>
            <a:ext cx="8496300" cy="792163"/>
          </a:xfrm>
        </p:spPr>
        <p:txBody>
          <a:bodyPr/>
          <a:lstStyle>
            <a:lvl1pPr>
              <a:defRPr sz="3600"/>
            </a:lvl1p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36E9AE38-57B2-4B9B-872E-8E58E38CC69E}" type="datetime1">
              <a:rPr lang="zh-CN" altLang="en-US" smtClean="0"/>
              <a:pPr/>
              <a:t>2012-06-04</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182328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D1DF4D6-244F-4B34-BB56-427C4BDF66F9}" type="datetime1">
              <a:rPr lang="zh-CN" altLang="en-US" smtClean="0"/>
              <a:pPr/>
              <a:t>2012-06-04</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214823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38758"/>
            <a:ext cx="3008313" cy="1162050"/>
          </a:xfrm>
        </p:spPr>
        <p:txBody>
          <a:bodyPr anchor="b"/>
          <a:lstStyle>
            <a:lvl1pPr algn="l">
              <a:defRPr sz="2000" b="1"/>
            </a:lvl1pPr>
          </a:lstStyle>
          <a:p>
            <a:r>
              <a:rPr lang="zh-CN" altLang="en-US" smtClean="0"/>
              <a:t>单击此处编辑母版标题样式</a:t>
            </a:r>
            <a:endParaRPr lang="zh-CN" alt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457200" y="1700808"/>
            <a:ext cx="3008313" cy="44253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244E08B-6D25-459E-B552-52D22E11DF23}" type="datetime1">
              <a:rPr lang="zh-CN" altLang="en-US" smtClean="0"/>
              <a:pPr/>
              <a:t>2012-06-04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399391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D03E1-2FA0-458D-B9E6-B779BCD0C5A3}" type="datetime1">
              <a:rPr lang="zh-CN" altLang="en-US" smtClean="0"/>
              <a:pPr/>
              <a:t>2012-06-04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4AE08CCC-BFC9-4B0B-B1DA-04CDC66CB2EE}" type="slidenum">
              <a:rPr lang="zh-CN" altLang="en-US" smtClean="0"/>
              <a:pPr/>
              <a:t>‹#›</a:t>
            </a:fld>
            <a:endParaRPr lang="zh-CN" altLang="en-US"/>
          </a:p>
        </p:txBody>
      </p:sp>
    </p:spTree>
    <p:extLst>
      <p:ext uri="{BB962C8B-B14F-4D97-AF65-F5344CB8AC3E}">
        <p14:creationId xmlns:p14="http://schemas.microsoft.com/office/powerpoint/2010/main" xmlns="" val="208620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tsinghua-ppt-template-bg3"/>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900113" y="-100013"/>
            <a:ext cx="8496300"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3"/>
          <p:cNvSpPr>
            <a:spLocks noGrp="1" noChangeArrowheads="1"/>
          </p:cNvSpPr>
          <p:nvPr>
            <p:ph type="body" idx="1"/>
          </p:nvPr>
        </p:nvSpPr>
        <p:spPr bwMode="auto">
          <a:xfrm>
            <a:off x="827088" y="1125538"/>
            <a:ext cx="7921625" cy="5256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0" y="6538913"/>
            <a:ext cx="1727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ea typeface="+mn-ea"/>
              </a:defRPr>
            </a:lvl1pPr>
          </a:lstStyle>
          <a:p>
            <a:fld id="{C3E9C90C-27A7-4EE1-A8A4-A7D08DBA38B4}" type="datetime1">
              <a:rPr lang="zh-CN" altLang="en-US" smtClean="0"/>
              <a:pPr/>
              <a:t>2012-06-04</a:t>
            </a:fld>
            <a:endParaRPr lang="zh-CN" altLang="en-US"/>
          </a:p>
        </p:txBody>
      </p:sp>
      <p:sp>
        <p:nvSpPr>
          <p:cNvPr id="1029" name="Rectangle 5"/>
          <p:cNvSpPr>
            <a:spLocks noGrp="1" noChangeArrowheads="1"/>
          </p:cNvSpPr>
          <p:nvPr>
            <p:ph type="ftr" sz="quarter" idx="3"/>
          </p:nvPr>
        </p:nvSpPr>
        <p:spPr bwMode="auto">
          <a:xfrm>
            <a:off x="1785938" y="6526213"/>
            <a:ext cx="1800225"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defRPr>
            </a:lvl1pPr>
          </a:lstStyle>
          <a:p>
            <a:endParaRPr lang="zh-CN" altLang="en-US"/>
          </a:p>
        </p:txBody>
      </p:sp>
      <p:sp>
        <p:nvSpPr>
          <p:cNvPr id="1030" name="Rectangle 6"/>
          <p:cNvSpPr>
            <a:spLocks noGrp="1" noChangeArrowheads="1"/>
          </p:cNvSpPr>
          <p:nvPr>
            <p:ph type="sldNum" sz="quarter" idx="4"/>
          </p:nvPr>
        </p:nvSpPr>
        <p:spPr bwMode="auto">
          <a:xfrm>
            <a:off x="3857625" y="6518275"/>
            <a:ext cx="14763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ea typeface="+mn-ea"/>
              </a:defRPr>
            </a:lvl1pPr>
          </a:lstStyle>
          <a:p>
            <a:fld id="{4AE08CCC-BFC9-4B0B-B1DA-04CDC66CB2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pitchFamily="34" charset="0"/>
          <a:ea typeface="宋体" pitchFamily="2" charset="-122"/>
        </a:defRPr>
      </a:lvl2pPr>
      <a:lvl3pPr algn="l" rtl="0" eaLnBrk="1" fontAlgn="base" hangingPunct="1">
        <a:spcBef>
          <a:spcPct val="0"/>
        </a:spcBef>
        <a:spcAft>
          <a:spcPct val="0"/>
        </a:spcAft>
        <a:defRPr sz="3200">
          <a:solidFill>
            <a:schemeClr val="tx2"/>
          </a:solidFill>
          <a:latin typeface="Arial" pitchFamily="34" charset="0"/>
          <a:ea typeface="宋体" pitchFamily="2" charset="-122"/>
        </a:defRPr>
      </a:lvl3pPr>
      <a:lvl4pPr algn="l" rtl="0" eaLnBrk="1" fontAlgn="base" hangingPunct="1">
        <a:spcBef>
          <a:spcPct val="0"/>
        </a:spcBef>
        <a:spcAft>
          <a:spcPct val="0"/>
        </a:spcAft>
        <a:defRPr sz="3200">
          <a:solidFill>
            <a:schemeClr val="tx2"/>
          </a:solidFill>
          <a:latin typeface="Arial" pitchFamily="34" charset="0"/>
          <a:ea typeface="宋体" pitchFamily="2" charset="-122"/>
        </a:defRPr>
      </a:lvl4pPr>
      <a:lvl5pPr algn="l" rtl="0" eaLnBrk="1" fontAlgn="base" hangingPunct="1">
        <a:spcBef>
          <a:spcPct val="0"/>
        </a:spcBef>
        <a:spcAft>
          <a:spcPct val="0"/>
        </a:spcAft>
        <a:defRPr sz="3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3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3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3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3200">
          <a:solidFill>
            <a:schemeClr val="tx2"/>
          </a:solidFill>
          <a:latin typeface="Arial" pitchFamily="34" charset="0"/>
          <a:ea typeface="宋体" pitchFamily="2" charset="-122"/>
        </a:defRPr>
      </a:lvl9pPr>
    </p:titleStyle>
    <p:bodyStyle>
      <a:lvl1pPr marL="342900" indent="-342900" algn="l" rtl="0" eaLnBrk="1" fontAlgn="base" hangingPunct="1">
        <a:lnSpc>
          <a:spcPct val="120000"/>
        </a:lnSpc>
        <a:spcBef>
          <a:spcPts val="600"/>
        </a:spcBef>
        <a:spcAft>
          <a:spcPct val="0"/>
        </a:spcAft>
        <a:buSzPct val="75000"/>
        <a:buFont typeface="Wingdings" pitchFamily="2" charset="2"/>
        <a:buBlip>
          <a:blip r:embed="rId14"/>
        </a:buBlip>
        <a:defRPr sz="2800">
          <a:solidFill>
            <a:schemeClr val="tx1"/>
          </a:solidFill>
          <a:latin typeface="+mn-lt"/>
          <a:ea typeface="+mn-ea"/>
          <a:cs typeface="+mn-cs"/>
        </a:defRPr>
      </a:lvl1pPr>
      <a:lvl2pPr marL="742950" indent="-285750" algn="l" rtl="0" eaLnBrk="1" fontAlgn="base" hangingPunct="1">
        <a:lnSpc>
          <a:spcPct val="120000"/>
        </a:lnSpc>
        <a:spcBef>
          <a:spcPts val="600"/>
        </a:spcBef>
        <a:spcAft>
          <a:spcPct val="0"/>
        </a:spcAft>
        <a:buSzPct val="75000"/>
        <a:buBlip>
          <a:blip r:embed="rId15"/>
        </a:buBlip>
        <a:defRPr sz="2400">
          <a:solidFill>
            <a:schemeClr val="tx1"/>
          </a:solidFill>
          <a:latin typeface="+mn-lt"/>
          <a:ea typeface="+mn-ea"/>
        </a:defRPr>
      </a:lvl2pPr>
      <a:lvl3pPr marL="1143000" indent="-228600" algn="l" rtl="0" eaLnBrk="1" fontAlgn="base" hangingPunct="1">
        <a:lnSpc>
          <a:spcPct val="120000"/>
        </a:lnSpc>
        <a:spcBef>
          <a:spcPts val="600"/>
        </a:spcBef>
        <a:spcAft>
          <a:spcPct val="0"/>
        </a:spcAft>
        <a:buSzPct val="75000"/>
        <a:buBlip>
          <a:blip r:embed="rId16"/>
        </a:buBlip>
        <a:defRPr sz="2000">
          <a:solidFill>
            <a:schemeClr val="tx1"/>
          </a:solidFill>
          <a:latin typeface="+mn-lt"/>
          <a:ea typeface="+mn-ea"/>
        </a:defRPr>
      </a:lvl3pPr>
      <a:lvl4pPr marL="1600200" indent="-228600" algn="l" rtl="0" eaLnBrk="1" fontAlgn="base" hangingPunct="1">
        <a:lnSpc>
          <a:spcPct val="120000"/>
        </a:lnSpc>
        <a:spcBef>
          <a:spcPts val="600"/>
        </a:spcBef>
        <a:spcAft>
          <a:spcPct val="0"/>
        </a:spcAft>
        <a:buSzPct val="75000"/>
        <a:buBlip>
          <a:blip r:embed="rId17"/>
        </a:buBlip>
        <a:defRPr sz="2000">
          <a:solidFill>
            <a:schemeClr val="tx1"/>
          </a:solidFill>
          <a:latin typeface="+mn-lt"/>
          <a:ea typeface="+mn-ea"/>
        </a:defRPr>
      </a:lvl4pPr>
      <a:lvl5pPr marL="2057400" indent="-228600" algn="l" rtl="0" eaLnBrk="1" fontAlgn="base" hangingPunct="1">
        <a:lnSpc>
          <a:spcPct val="120000"/>
        </a:lnSpc>
        <a:spcBef>
          <a:spcPts val="600"/>
        </a:spcBef>
        <a:spcAft>
          <a:spcPct val="0"/>
        </a:spcAft>
        <a:buSzPct val="75000"/>
        <a:buBlip>
          <a:blip r:embed="rId17"/>
        </a:buBlip>
        <a:defRPr sz="1600">
          <a:solidFill>
            <a:schemeClr val="tx1"/>
          </a:solidFill>
          <a:latin typeface="+mn-lt"/>
          <a:ea typeface="+mn-ea"/>
        </a:defRPr>
      </a:lvl5pPr>
      <a:lvl6pPr marL="25146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6pPr>
      <a:lvl7pPr marL="29718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7pPr>
      <a:lvl8pPr marL="34290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8pPr>
      <a:lvl9pPr marL="3886200" indent="-228600" algn="l" rtl="0" eaLnBrk="1" fontAlgn="base" hangingPunct="1">
        <a:lnSpc>
          <a:spcPct val="125000"/>
        </a:lnSpc>
        <a:spcBef>
          <a:spcPct val="40000"/>
        </a:spcBef>
        <a:spcAft>
          <a:spcPct val="20000"/>
        </a:spcAft>
        <a:buSzPct val="75000"/>
        <a:buBlip>
          <a:blip r:embed="rId17"/>
        </a:buBlip>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84438" y="2060575"/>
            <a:ext cx="6659562" cy="1368425"/>
          </a:xfrm>
        </p:spPr>
        <p:txBody>
          <a:bodyPr/>
          <a:lstStyle/>
          <a:p>
            <a:r>
              <a:rPr lang="zh-CN" altLang="en-US" sz="5400" dirty="0" smtClean="0"/>
              <a:t>泛型编程与</a:t>
            </a:r>
            <a:r>
              <a:rPr lang="en-US" altLang="zh-CN" sz="5400" dirty="0" smtClean="0"/>
              <a:t>STL</a:t>
            </a:r>
            <a:endParaRPr lang="zh-CN" altLang="en-US" sz="5400" dirty="0"/>
          </a:p>
        </p:txBody>
      </p:sp>
      <p:sp>
        <p:nvSpPr>
          <p:cNvPr id="3" name="副标题 2"/>
          <p:cNvSpPr>
            <a:spLocks noGrp="1"/>
          </p:cNvSpPr>
          <p:nvPr>
            <p:ph type="subTitle" idx="1"/>
          </p:nvPr>
        </p:nvSpPr>
        <p:spPr/>
        <p:txBody>
          <a:bodyPr/>
          <a:lstStyle/>
          <a:p>
            <a:r>
              <a:rPr lang="en-US" altLang="zh-CN" dirty="0" smtClean="0"/>
              <a:t>——</a:t>
            </a:r>
            <a:r>
              <a:rPr lang="zh-CN" altLang="en-US" dirty="0" smtClean="0"/>
              <a:t>程序设计进阶（十五）</a:t>
            </a:r>
            <a:endParaRPr lang="en-US" altLang="zh-CN" dirty="0" smtClean="0"/>
          </a:p>
          <a:p>
            <a:r>
              <a:rPr lang="zh-CN" altLang="en-US" dirty="0" smtClean="0"/>
              <a:t>清华大学计算机系  黄震春 徐明星</a:t>
            </a:r>
            <a:endParaRPr lang="en-US" altLang="zh-CN" dirty="0" smtClean="0"/>
          </a:p>
          <a:p>
            <a:r>
              <a:rPr lang="en-US" altLang="zh-CN" dirty="0" smtClean="0"/>
              <a:t>2012. 6. 4</a:t>
            </a:r>
            <a:endParaRPr lang="zh-CN" altLang="en-US" dirty="0"/>
          </a:p>
        </p:txBody>
      </p:sp>
    </p:spTree>
    <p:extLst>
      <p:ext uri="{BB962C8B-B14F-4D97-AF65-F5344CB8AC3E}">
        <p14:creationId xmlns:p14="http://schemas.microsoft.com/office/powerpoint/2010/main" xmlns="" val="4210789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对链表结构使用</a:t>
            </a:r>
            <a:r>
              <a:rPr lang="en-US" altLang="zh-CN" dirty="0" err="1" smtClean="0"/>
              <a:t>Count_If</a:t>
            </a:r>
            <a:endParaRPr lang="zh-CN" altLang="en-US" dirty="0"/>
          </a:p>
        </p:txBody>
      </p:sp>
      <p:sp>
        <p:nvSpPr>
          <p:cNvPr id="3" name="内容占位符 2"/>
          <p:cNvSpPr>
            <a:spLocks noGrp="1"/>
          </p:cNvSpPr>
          <p:nvPr>
            <p:ph idx="1"/>
          </p:nvPr>
        </p:nvSpPr>
        <p:spPr/>
        <p:txBody>
          <a:bodyPr/>
          <a:lstStyle/>
          <a:p>
            <a:r>
              <a:rPr lang="zh-CN" altLang="en-US" b="1" dirty="0" smtClean="0"/>
              <a:t>我们也可以对链表结构使用</a:t>
            </a:r>
            <a:r>
              <a:rPr lang="en-US" altLang="zh-CN" b="1" dirty="0" err="1" smtClean="0"/>
              <a:t>Count_If</a:t>
            </a:r>
            <a:r>
              <a:rPr lang="zh-CN" altLang="en-US" b="1" dirty="0" smtClean="0"/>
              <a:t>，前提是建立链表结构的迭代器</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10</a:t>
            </a:fld>
            <a:endParaRPr lang="zh-CN" altLang="en-US"/>
          </a:p>
        </p:txBody>
      </p:sp>
      <p:pic>
        <p:nvPicPr>
          <p:cNvPr id="3075" name="Picture 3"/>
          <p:cNvPicPr>
            <a:picLocks noChangeAspect="1" noChangeArrowheads="1"/>
          </p:cNvPicPr>
          <p:nvPr/>
        </p:nvPicPr>
        <p:blipFill>
          <a:blip r:embed="rId3" cstate="print">
            <a:clrChange>
              <a:clrFrom>
                <a:srgbClr val="FFFFFF"/>
              </a:clrFrom>
              <a:clrTo>
                <a:srgbClr val="FFFFFF">
                  <a:alpha val="0"/>
                </a:srgbClr>
              </a:clrTo>
            </a:clrChange>
          </a:blip>
          <a:srcRect b="11765"/>
          <a:stretch>
            <a:fillRect/>
          </a:stretch>
        </p:blipFill>
        <p:spPr bwMode="auto">
          <a:xfrm>
            <a:off x="0" y="1268760"/>
            <a:ext cx="8942084" cy="2160240"/>
          </a:xfrm>
          <a:prstGeom prst="rect">
            <a:avLst/>
          </a:prstGeom>
          <a:noFill/>
          <a:ln w="9525">
            <a:noFill/>
            <a:miter lim="800000"/>
            <a:headEnd/>
            <a:tailEnd/>
          </a:ln>
        </p:spPr>
      </p:pic>
      <p:sp>
        <p:nvSpPr>
          <p:cNvPr id="7" name="TextBox 6"/>
          <p:cNvSpPr txBox="1"/>
          <p:nvPr/>
        </p:nvSpPr>
        <p:spPr>
          <a:xfrm>
            <a:off x="899592" y="3501008"/>
            <a:ext cx="7704856"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template&lt;class T&gt;</a:t>
            </a:r>
          </a:p>
          <a:p>
            <a:r>
              <a:rPr lang="en-US" altLang="zh-CN" b="1" dirty="0" err="1" smtClean="0">
                <a:latin typeface="MS Gothic" pitchFamily="49" charset="-128"/>
                <a:ea typeface="MS Gothic" pitchFamily="49" charset="-128"/>
              </a:rPr>
              <a:t>struct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LinkedListItem</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T data;</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LinkedListItem</a:t>
            </a:r>
            <a:r>
              <a:rPr lang="en-US" altLang="zh-CN" b="1" dirty="0" smtClean="0">
                <a:latin typeface="MS Gothic" pitchFamily="49" charset="-128"/>
                <a:ea typeface="MS Gothic" pitchFamily="49" charset="-128"/>
              </a:rPr>
              <a:t>* next;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LinkedListItem</a:t>
            </a:r>
            <a:r>
              <a:rPr lang="en-US" altLang="zh-CN" b="1" dirty="0" smtClean="0">
                <a:latin typeface="MS Gothic" pitchFamily="49" charset="-128"/>
                <a:ea typeface="MS Gothic" pitchFamily="49" charset="-128"/>
              </a:rPr>
              <a:t>(T d, </a:t>
            </a:r>
            <a:r>
              <a:rPr lang="en-US" altLang="zh-CN" b="1" dirty="0" err="1" smtClean="0">
                <a:latin typeface="MS Gothic" pitchFamily="49" charset="-128"/>
                <a:ea typeface="MS Gothic" pitchFamily="49" charset="-128"/>
              </a:rPr>
              <a:t>LinkedListItem</a:t>
            </a:r>
            <a:r>
              <a:rPr lang="en-US" altLang="zh-CN" b="1" dirty="0" smtClean="0">
                <a:latin typeface="MS Gothic" pitchFamily="49" charset="-128"/>
                <a:ea typeface="MS Gothic" pitchFamily="49" charset="-128"/>
              </a:rPr>
              <a:t>* n) : data(d), next(n) { }</a:t>
            </a:r>
          </a:p>
          <a:p>
            <a:r>
              <a:rPr lang="en-US" altLang="zh-CN" b="1" dirty="0" smtClean="0">
                <a:latin typeface="MS Gothic" pitchFamily="49" charset="-128"/>
                <a:ea typeface="MS Gothic" pitchFamily="49" charset="-128"/>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链表结构</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11</a:t>
            </a:fld>
            <a:endParaRPr lang="zh-CN" altLang="en-US"/>
          </a:p>
        </p:txBody>
      </p:sp>
      <p:sp>
        <p:nvSpPr>
          <p:cNvPr id="5" name="TextBox 4"/>
          <p:cNvSpPr txBox="1"/>
          <p:nvPr/>
        </p:nvSpPr>
        <p:spPr>
          <a:xfrm>
            <a:off x="899592" y="1124744"/>
            <a:ext cx="7704856"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template&lt;class T&gt;</a:t>
            </a:r>
          </a:p>
          <a:p>
            <a:r>
              <a:rPr lang="en-US" altLang="zh-CN" b="1" dirty="0" smtClean="0">
                <a:latin typeface="MS Gothic" pitchFamily="49" charset="-128"/>
                <a:ea typeface="MS Gothic" pitchFamily="49" charset="-128"/>
              </a:rPr>
              <a:t>class </a:t>
            </a:r>
            <a:r>
              <a:rPr lang="en-US" altLang="zh-CN" b="1" dirty="0" err="1" smtClean="0">
                <a:latin typeface="MS Gothic" pitchFamily="49" charset="-128"/>
                <a:ea typeface="MS Gothic" pitchFamily="49" charset="-128"/>
              </a:rPr>
              <a:t>LinkedList</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public:</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LinkedList</a:t>
            </a:r>
            <a:r>
              <a:rPr lang="en-US" altLang="zh-CN" b="1" dirty="0" smtClean="0">
                <a:latin typeface="MS Gothic" pitchFamily="49" charset="-128"/>
                <a:ea typeface="MS Gothic" pitchFamily="49" charset="-128"/>
              </a:rPr>
              <a:t>() : header(NULL) { }</a:t>
            </a:r>
          </a:p>
          <a:p>
            <a:r>
              <a:rPr lang="en-US" altLang="zh-CN" b="1" dirty="0" smtClean="0">
                <a:latin typeface="MS Gothic" pitchFamily="49" charset="-128"/>
                <a:ea typeface="MS Gothic" pitchFamily="49" charset="-128"/>
              </a:rPr>
              <a:t>    void </a:t>
            </a:r>
            <a:r>
              <a:rPr lang="en-US" altLang="zh-CN" b="1" dirty="0" err="1" smtClean="0">
                <a:latin typeface="MS Gothic" pitchFamily="49" charset="-128"/>
                <a:ea typeface="MS Gothic" pitchFamily="49" charset="-128"/>
              </a:rPr>
              <a:t>push_back</a:t>
            </a:r>
            <a:r>
              <a:rPr lang="en-US" altLang="zh-CN" b="1" dirty="0" smtClean="0">
                <a:latin typeface="MS Gothic" pitchFamily="49" charset="-128"/>
                <a:ea typeface="MS Gothic" pitchFamily="49" charset="-128"/>
              </a:rPr>
              <a:t>(T </a:t>
            </a:r>
            <a:r>
              <a:rPr lang="en-US" altLang="zh-CN" b="1" dirty="0" err="1" smtClean="0">
                <a:latin typeface="MS Gothic" pitchFamily="49" charset="-128"/>
                <a:ea typeface="MS Gothic" pitchFamily="49" charset="-128"/>
              </a:rPr>
              <a:t>t</a:t>
            </a:r>
            <a:r>
              <a:rPr lang="en-US" altLang="zh-CN" b="1" dirty="0" smtClean="0">
                <a:latin typeface="MS Gothic" pitchFamily="49" charset="-128"/>
                <a:ea typeface="MS Gothic" pitchFamily="49" charset="-128"/>
              </a:rPr>
              <a:t>) { </a:t>
            </a:r>
          </a:p>
          <a:p>
            <a:r>
              <a:rPr lang="en-US" altLang="zh-CN" b="1" dirty="0" smtClean="0">
                <a:latin typeface="MS Gothic" pitchFamily="49" charset="-128"/>
                <a:ea typeface="MS Gothic" pitchFamily="49" charset="-128"/>
              </a:rPr>
              <a:t>	header = new </a:t>
            </a:r>
            <a:r>
              <a:rPr lang="en-US" altLang="zh-CN" b="1" dirty="0" err="1" smtClean="0">
                <a:latin typeface="MS Gothic" pitchFamily="49" charset="-128"/>
                <a:ea typeface="MS Gothic" pitchFamily="49" charset="-128"/>
              </a:rPr>
              <a:t>LinkedListItem</a:t>
            </a:r>
            <a:r>
              <a:rPr lang="en-US" altLang="zh-CN" b="1" dirty="0" smtClean="0">
                <a:latin typeface="MS Gothic" pitchFamily="49" charset="-128"/>
                <a:ea typeface="MS Gothic" pitchFamily="49" charset="-128"/>
              </a:rPr>
              <a:t>&lt;T&gt;(t, header); </a:t>
            </a:r>
          </a:p>
          <a:p>
            <a:r>
              <a:rPr lang="en-US" altLang="zh-CN" b="1" dirty="0" smtClean="0">
                <a:latin typeface="MS Gothic" pitchFamily="49" charset="-128"/>
                <a:ea typeface="MS Gothic" pitchFamily="49" charset="-128"/>
              </a:rPr>
              <a:t>    }</a:t>
            </a:r>
          </a:p>
          <a:p>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LLIterator</a:t>
            </a:r>
            <a:r>
              <a:rPr lang="en-US" altLang="zh-CN" b="1" dirty="0" smtClean="0">
                <a:solidFill>
                  <a:srgbClr val="C00000"/>
                </a:solidFill>
                <a:latin typeface="MS Gothic" pitchFamily="49" charset="-128"/>
                <a:ea typeface="MS Gothic" pitchFamily="49" charset="-128"/>
              </a:rPr>
              <a:t>&lt;T&gt; begin() { return </a:t>
            </a:r>
            <a:r>
              <a:rPr lang="en-US" altLang="zh-CN" b="1" dirty="0" err="1" smtClean="0">
                <a:solidFill>
                  <a:srgbClr val="C00000"/>
                </a:solidFill>
                <a:latin typeface="MS Gothic" pitchFamily="49" charset="-128"/>
                <a:ea typeface="MS Gothic" pitchFamily="49" charset="-128"/>
              </a:rPr>
              <a:t>LLIterator</a:t>
            </a:r>
            <a:r>
              <a:rPr lang="en-US" altLang="zh-CN" b="1" dirty="0" smtClean="0">
                <a:solidFill>
                  <a:srgbClr val="C00000"/>
                </a:solidFill>
                <a:latin typeface="MS Gothic" pitchFamily="49" charset="-128"/>
                <a:ea typeface="MS Gothic" pitchFamily="49" charset="-128"/>
              </a:rPr>
              <a:t>&lt;T&gt;(header); }</a:t>
            </a:r>
          </a:p>
          <a:p>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LLIterator</a:t>
            </a:r>
            <a:r>
              <a:rPr lang="en-US" altLang="zh-CN" b="1" dirty="0" smtClean="0">
                <a:solidFill>
                  <a:srgbClr val="C00000"/>
                </a:solidFill>
                <a:latin typeface="MS Gothic" pitchFamily="49" charset="-128"/>
                <a:ea typeface="MS Gothic" pitchFamily="49" charset="-128"/>
              </a:rPr>
              <a:t>&lt;T&gt; end() { return </a:t>
            </a:r>
            <a:r>
              <a:rPr lang="en-US" altLang="zh-CN" b="1" dirty="0" err="1" smtClean="0">
                <a:solidFill>
                  <a:srgbClr val="C00000"/>
                </a:solidFill>
                <a:latin typeface="MS Gothic" pitchFamily="49" charset="-128"/>
                <a:ea typeface="MS Gothic" pitchFamily="49" charset="-128"/>
              </a:rPr>
              <a:t>LLIterator</a:t>
            </a:r>
            <a:r>
              <a:rPr lang="en-US" altLang="zh-CN" b="1" dirty="0" smtClean="0">
                <a:solidFill>
                  <a:srgbClr val="C00000"/>
                </a:solidFill>
                <a:latin typeface="MS Gothic" pitchFamily="49" charset="-128"/>
                <a:ea typeface="MS Gothic" pitchFamily="49" charset="-128"/>
              </a:rPr>
              <a:t>&lt;T&gt;(NULL); }</a:t>
            </a:r>
          </a:p>
          <a:p>
            <a:r>
              <a:rPr lang="en-US" altLang="zh-CN" b="1" dirty="0" smtClean="0">
                <a:latin typeface="MS Gothic" pitchFamily="49" charset="-128"/>
                <a:ea typeface="MS Gothic" pitchFamily="49" charset="-128"/>
              </a:rPr>
              <a:t>private: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LinkedListItem</a:t>
            </a:r>
            <a:r>
              <a:rPr lang="en-US" altLang="zh-CN" b="1" dirty="0" smtClean="0">
                <a:latin typeface="MS Gothic" pitchFamily="49" charset="-128"/>
                <a:ea typeface="MS Gothic" pitchFamily="49" charset="-128"/>
              </a:rPr>
              <a:t>&lt;T&gt;* header;</a:t>
            </a:r>
          </a:p>
          <a:p>
            <a:r>
              <a:rPr lang="en-US" altLang="zh-CN" b="1" dirty="0" smtClean="0">
                <a:latin typeface="MS Gothic" pitchFamily="49" charset="-128"/>
                <a:ea typeface="MS Gothic" pitchFamily="49" charset="-128"/>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迭代器</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12</a:t>
            </a:fld>
            <a:endParaRPr lang="zh-CN" altLang="en-US"/>
          </a:p>
        </p:txBody>
      </p:sp>
      <p:sp>
        <p:nvSpPr>
          <p:cNvPr id="5" name="TextBox 4"/>
          <p:cNvSpPr txBox="1"/>
          <p:nvPr/>
        </p:nvSpPr>
        <p:spPr>
          <a:xfrm>
            <a:off x="899592" y="1124744"/>
            <a:ext cx="7704856"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template&lt;class T&gt;</a:t>
            </a:r>
          </a:p>
          <a:p>
            <a:r>
              <a:rPr lang="en-US" altLang="zh-CN" b="1" dirty="0" smtClean="0">
                <a:latin typeface="MS Gothic" pitchFamily="49" charset="-128"/>
                <a:ea typeface="MS Gothic" pitchFamily="49" charset="-128"/>
              </a:rPr>
              <a:t>class </a:t>
            </a:r>
            <a:r>
              <a:rPr lang="en-US" altLang="zh-CN" b="1" dirty="0" err="1" smtClean="0">
                <a:latin typeface="MS Gothic" pitchFamily="49" charset="-128"/>
                <a:ea typeface="MS Gothic" pitchFamily="49" charset="-128"/>
              </a:rPr>
              <a:t>LLIterator</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public:</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LLIterator</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LinkedListItem</a:t>
            </a:r>
            <a:r>
              <a:rPr lang="en-US" altLang="zh-CN" b="1" dirty="0" smtClean="0">
                <a:latin typeface="MS Gothic" pitchFamily="49" charset="-128"/>
                <a:ea typeface="MS Gothic" pitchFamily="49" charset="-128"/>
              </a:rPr>
              <a:t>&lt;T&gt;* header) : _header(header) { }</a:t>
            </a:r>
          </a:p>
          <a:p>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T operator*() </a:t>
            </a:r>
            <a:r>
              <a:rPr lang="en-US" altLang="zh-CN" b="1" dirty="0" smtClean="0">
                <a:latin typeface="MS Gothic" pitchFamily="49" charset="-128"/>
                <a:ea typeface="MS Gothic" pitchFamily="49" charset="-128"/>
              </a:rPr>
              <a:t>{ return _header -&gt; data;}</a:t>
            </a:r>
          </a:p>
          <a:p>
            <a:r>
              <a:rPr lang="en-US" altLang="zh-CN" b="1" dirty="0" smtClean="0">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LLIterator</a:t>
            </a:r>
            <a:r>
              <a:rPr lang="en-US" altLang="zh-CN" b="1" dirty="0" smtClean="0">
                <a:solidFill>
                  <a:srgbClr val="C00000"/>
                </a:solidFill>
                <a:latin typeface="MS Gothic" pitchFamily="49" charset="-128"/>
                <a:ea typeface="MS Gothic" pitchFamily="49" charset="-128"/>
              </a:rPr>
              <a:t>&amp; operator++() </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_header = _header -&gt; next;</a:t>
            </a:r>
          </a:p>
          <a:p>
            <a:r>
              <a:rPr lang="en-US" altLang="zh-CN" b="1" dirty="0" smtClean="0">
                <a:latin typeface="MS Gothic" pitchFamily="49" charset="-128"/>
                <a:ea typeface="MS Gothic" pitchFamily="49" charset="-128"/>
              </a:rPr>
              <a:t>        return </a:t>
            </a:r>
            <a:r>
              <a:rPr lang="zh-CN" altLang="en-US" b="1" dirty="0" smtClean="0">
                <a:latin typeface="MS Gothic" pitchFamily="49" charset="-128"/>
                <a:ea typeface="MS Gothic" pitchFamily="49" charset="-128"/>
              </a:rPr>
              <a:t>*</a:t>
            </a:r>
            <a:r>
              <a:rPr lang="en-US" altLang="zh-CN" b="1" dirty="0" smtClean="0">
                <a:latin typeface="MS Gothic" pitchFamily="49" charset="-128"/>
                <a:ea typeface="MS Gothic" pitchFamily="49" charset="-128"/>
              </a:rPr>
              <a:t>this;</a:t>
            </a:r>
          </a:p>
          <a:p>
            <a:r>
              <a:rPr lang="en-US" altLang="zh-CN" b="1" dirty="0" smtClean="0">
                <a:latin typeface="MS Gothic" pitchFamily="49" charset="-128"/>
                <a:ea typeface="MS Gothic" pitchFamily="49" charset="-128"/>
              </a:rPr>
              <a:t>    }</a:t>
            </a:r>
          </a:p>
          <a:p>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bool</a:t>
            </a:r>
            <a:r>
              <a:rPr lang="en-US" altLang="zh-CN" b="1" dirty="0" smtClean="0">
                <a:solidFill>
                  <a:srgbClr val="C00000"/>
                </a:solidFill>
                <a:latin typeface="MS Gothic" pitchFamily="49" charset="-128"/>
                <a:ea typeface="MS Gothic" pitchFamily="49" charset="-128"/>
              </a:rPr>
              <a:t> operator!= (const </a:t>
            </a:r>
            <a:r>
              <a:rPr lang="en-US" altLang="zh-CN" b="1" dirty="0" err="1" smtClean="0">
                <a:solidFill>
                  <a:srgbClr val="C00000"/>
                </a:solidFill>
                <a:latin typeface="MS Gothic" pitchFamily="49" charset="-128"/>
                <a:ea typeface="MS Gothic" pitchFamily="49" charset="-128"/>
              </a:rPr>
              <a:t>LLIterator</a:t>
            </a:r>
            <a:r>
              <a:rPr lang="en-US" altLang="zh-CN" b="1" dirty="0" smtClean="0">
                <a:solidFill>
                  <a:srgbClr val="C00000"/>
                </a:solidFill>
                <a:latin typeface="MS Gothic" pitchFamily="49" charset="-128"/>
                <a:ea typeface="MS Gothic" pitchFamily="49" charset="-128"/>
              </a:rPr>
              <a:t>&amp; other) </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return (_header != </a:t>
            </a:r>
            <a:r>
              <a:rPr lang="en-US" altLang="zh-CN" b="1" dirty="0" err="1" smtClean="0">
                <a:latin typeface="MS Gothic" pitchFamily="49" charset="-128"/>
                <a:ea typeface="MS Gothic" pitchFamily="49" charset="-128"/>
              </a:rPr>
              <a:t>other._header</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private:</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LinkedListItem</a:t>
            </a:r>
            <a:r>
              <a:rPr lang="en-US" altLang="zh-CN" b="1" dirty="0" smtClean="0">
                <a:latin typeface="MS Gothic" pitchFamily="49" charset="-128"/>
                <a:ea typeface="MS Gothic" pitchFamily="49" charset="-128"/>
              </a:rPr>
              <a:t>&lt;T&gt;* _header;</a:t>
            </a:r>
          </a:p>
          <a:p>
            <a:r>
              <a:rPr lang="en-US" altLang="zh-CN" b="1" dirty="0" smtClean="0">
                <a:latin typeface="MS Gothic" pitchFamily="49" charset="-128"/>
                <a:ea typeface="MS Gothic" pitchFamily="49" charset="-128"/>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使用在链表结构上的</a:t>
            </a:r>
            <a:r>
              <a:rPr lang="en-US" altLang="zh-CN" dirty="0" err="1" smtClean="0"/>
              <a:t>Count_If</a:t>
            </a:r>
            <a:endParaRPr lang="zh-CN" altLang="en-US" dirty="0"/>
          </a:p>
        </p:txBody>
      </p:sp>
      <p:sp>
        <p:nvSpPr>
          <p:cNvPr id="3" name="内容占位符 2"/>
          <p:cNvSpPr>
            <a:spLocks noGrp="1"/>
          </p:cNvSpPr>
          <p:nvPr>
            <p:ph idx="1"/>
          </p:nvPr>
        </p:nvSpPr>
        <p:spPr/>
        <p:txBody>
          <a:bodyPr/>
          <a:lstStyle/>
          <a:p>
            <a:endParaRPr lang="en-US" altLang="zh-CN" b="1" dirty="0" smtClean="0"/>
          </a:p>
          <a:p>
            <a:endParaRPr lang="en-US" altLang="zh-CN" b="1" dirty="0" smtClean="0"/>
          </a:p>
          <a:p>
            <a:endParaRPr lang="en-US" altLang="zh-CN" b="1" dirty="0" smtClean="0"/>
          </a:p>
          <a:p>
            <a:endParaRPr lang="en-US" altLang="zh-CN" b="1" dirty="0" smtClean="0"/>
          </a:p>
          <a:p>
            <a:endParaRPr lang="en-US" altLang="zh-CN" sz="2000" b="1" dirty="0" smtClean="0"/>
          </a:p>
          <a:p>
            <a:r>
              <a:rPr lang="zh-CN" altLang="en-US" b="1" dirty="0" smtClean="0"/>
              <a:t>说明了</a:t>
            </a:r>
            <a:r>
              <a:rPr lang="en-US" altLang="zh-CN" b="1" dirty="0" err="1" smtClean="0"/>
              <a:t>Count_If</a:t>
            </a:r>
            <a:r>
              <a:rPr lang="zh-CN" altLang="en-US" b="1" dirty="0" smtClean="0"/>
              <a:t>这个算法的通用性</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13</a:t>
            </a:fld>
            <a:endParaRPr lang="zh-CN" altLang="en-US"/>
          </a:p>
        </p:txBody>
      </p:sp>
      <p:sp>
        <p:nvSpPr>
          <p:cNvPr id="5" name="TextBox 4"/>
          <p:cNvSpPr txBox="1"/>
          <p:nvPr/>
        </p:nvSpPr>
        <p:spPr>
          <a:xfrm>
            <a:off x="827584" y="1124744"/>
            <a:ext cx="7992888" cy="28623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LinkedList</a:t>
            </a:r>
            <a:r>
              <a:rPr lang="en-US" altLang="zh-CN" b="1" dirty="0" smtClean="0">
                <a:latin typeface="MS Gothic" pitchFamily="49" charset="-128"/>
                <a:ea typeface="MS Gothic" pitchFamily="49" charset="-128"/>
              </a:rPr>
              <a:t>&lt;float&gt; b;</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b.push_back</a:t>
            </a:r>
            <a:r>
              <a:rPr lang="en-US" altLang="zh-CN" b="1" dirty="0" smtClean="0">
                <a:latin typeface="MS Gothic" pitchFamily="49" charset="-128"/>
                <a:ea typeface="MS Gothic" pitchFamily="49" charset="-128"/>
              </a:rPr>
              <a:t>(50);</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b.push_back</a:t>
            </a:r>
            <a:r>
              <a:rPr lang="en-US" altLang="zh-CN" b="1" dirty="0" smtClean="0">
                <a:latin typeface="MS Gothic" pitchFamily="49" charset="-128"/>
                <a:ea typeface="MS Gothic" pitchFamily="49" charset="-128"/>
              </a:rPr>
              <a:t>(60);</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b.push_back</a:t>
            </a:r>
            <a:r>
              <a:rPr lang="en-US" altLang="zh-CN" b="1" dirty="0" smtClean="0">
                <a:latin typeface="MS Gothic" pitchFamily="49" charset="-128"/>
                <a:ea typeface="MS Gothic" pitchFamily="49" charset="-128"/>
              </a:rPr>
              <a:t>(70);</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b.push_back</a:t>
            </a:r>
            <a:r>
              <a:rPr lang="en-US" altLang="zh-CN" b="1" dirty="0" smtClean="0">
                <a:latin typeface="MS Gothic" pitchFamily="49" charset="-128"/>
                <a:ea typeface="MS Gothic" pitchFamily="49" charset="-128"/>
              </a:rPr>
              <a:t>(80);</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(float)</a:t>
            </a:r>
            <a:r>
              <a:rPr lang="en-US" altLang="zh-CN" b="1" dirty="0" err="1" smtClean="0">
                <a:latin typeface="MS Gothic" pitchFamily="49" charset="-128"/>
                <a:ea typeface="MS Gothic" pitchFamily="49" charset="-128"/>
              </a:rPr>
              <a:t>Count_If</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b.begin</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b.end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isPass</a:t>
            </a:r>
            <a:r>
              <a:rPr lang="en-US" altLang="zh-CN" b="1" dirty="0" smtClean="0">
                <a:latin typeface="MS Gothic" pitchFamily="49" charset="-128"/>
                <a:ea typeface="MS Gothic" pitchFamily="49" charset="-128"/>
              </a:rPr>
              <a:t>) / 4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pic>
        <p:nvPicPr>
          <p:cNvPr id="6" name="Picture 2"/>
          <p:cNvPicPr>
            <a:picLocks noChangeAspect="1" noChangeArrowheads="1"/>
          </p:cNvPicPr>
          <p:nvPr/>
        </p:nvPicPr>
        <p:blipFill>
          <a:blip r:embed="rId3" cstate="print"/>
          <a:srcRect/>
          <a:stretch>
            <a:fillRect/>
          </a:stretch>
        </p:blipFill>
        <p:spPr bwMode="auto">
          <a:xfrm>
            <a:off x="6660232" y="3284984"/>
            <a:ext cx="2376264" cy="226625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Count_If</a:t>
            </a:r>
            <a:r>
              <a:rPr lang="zh-CN" altLang="en-US" dirty="0" smtClean="0"/>
              <a:t>的通用性</a:t>
            </a:r>
            <a:endParaRPr lang="zh-CN" altLang="en-US" dirty="0"/>
          </a:p>
        </p:txBody>
      </p:sp>
      <p:sp>
        <p:nvSpPr>
          <p:cNvPr id="3" name="内容占位符 2"/>
          <p:cNvSpPr>
            <a:spLocks noGrp="1"/>
          </p:cNvSpPr>
          <p:nvPr>
            <p:ph idx="1"/>
          </p:nvPr>
        </p:nvSpPr>
        <p:spPr/>
        <p:txBody>
          <a:bodyPr/>
          <a:lstStyle/>
          <a:p>
            <a:r>
              <a:rPr lang="en-US" altLang="zh-CN" b="1" dirty="0" err="1" smtClean="0"/>
              <a:t>Count_If</a:t>
            </a:r>
            <a:r>
              <a:rPr lang="zh-CN" altLang="en-US" b="1" dirty="0" smtClean="0"/>
              <a:t>包括如下几个部分：</a:t>
            </a:r>
            <a:endParaRPr lang="en-US" altLang="zh-CN" b="1" dirty="0" smtClean="0"/>
          </a:p>
          <a:p>
            <a:pPr lvl="1"/>
            <a:r>
              <a:rPr lang="zh-CN" altLang="en-US" b="1" dirty="0" smtClean="0"/>
              <a:t>作用在一组数据上的一个算法（主体）</a:t>
            </a:r>
            <a:endParaRPr lang="en-US" altLang="zh-CN" b="1" dirty="0" smtClean="0"/>
          </a:p>
          <a:p>
            <a:pPr lvl="1"/>
            <a:r>
              <a:rPr lang="zh-CN" altLang="en-US" b="1" dirty="0" smtClean="0"/>
              <a:t>算法中的可变部分（函数对象）</a:t>
            </a:r>
            <a:endParaRPr lang="en-US" altLang="zh-CN" b="1" dirty="0" smtClean="0"/>
          </a:p>
          <a:p>
            <a:pPr lvl="1"/>
            <a:r>
              <a:rPr lang="zh-CN" altLang="en-US" b="1" dirty="0" smtClean="0"/>
              <a:t>算法所作用的一组数据（容器）以及遍历（或部分遍历）这组数据的一种手段（迭代器）</a:t>
            </a:r>
            <a:endParaRPr lang="en-US" altLang="zh-CN" b="1" dirty="0" smtClean="0"/>
          </a:p>
          <a:p>
            <a:r>
              <a:rPr lang="zh-CN" altLang="en-US" b="1" dirty="0" smtClean="0"/>
              <a:t>这三部分之间被很好地解耦</a:t>
            </a:r>
            <a:endParaRPr lang="en-US" altLang="zh-CN" b="1" dirty="0" smtClean="0"/>
          </a:p>
          <a:p>
            <a:r>
              <a:rPr lang="en-US" altLang="zh-CN" b="1" dirty="0" err="1" smtClean="0"/>
              <a:t>Count_If</a:t>
            </a:r>
            <a:r>
              <a:rPr lang="zh-CN" altLang="en-US" b="1" dirty="0" smtClean="0"/>
              <a:t>与数据的类型也无关</a:t>
            </a:r>
            <a:endParaRPr lang="en-US" altLang="zh-CN" b="1" dirty="0" smtClean="0"/>
          </a:p>
          <a:p>
            <a:r>
              <a:rPr lang="zh-CN" altLang="en-US" b="1" dirty="0" smtClean="0"/>
              <a:t>这就是泛型编程</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Standard Template Library</a:t>
            </a:r>
            <a:endParaRPr lang="zh-CN" altLang="en-US" dirty="0"/>
          </a:p>
        </p:txBody>
      </p:sp>
      <p:sp>
        <p:nvSpPr>
          <p:cNvPr id="3" name="内容占位符 2"/>
          <p:cNvSpPr>
            <a:spLocks noGrp="1"/>
          </p:cNvSpPr>
          <p:nvPr>
            <p:ph idx="1"/>
          </p:nvPr>
        </p:nvSpPr>
        <p:spPr/>
        <p:txBody>
          <a:bodyPr/>
          <a:lstStyle/>
          <a:p>
            <a:r>
              <a:rPr lang="en-US" altLang="zh-CN" b="1" dirty="0" smtClean="0"/>
              <a:t>STL</a:t>
            </a:r>
            <a:r>
              <a:rPr lang="zh-CN" altLang="en-US" b="1" dirty="0" smtClean="0"/>
              <a:t>：标准模板库</a:t>
            </a:r>
            <a:endParaRPr lang="en-US" altLang="zh-CN" b="1" dirty="0" smtClean="0"/>
          </a:p>
          <a:p>
            <a:r>
              <a:rPr lang="zh-CN" altLang="en-US" b="1" dirty="0" smtClean="0"/>
              <a:t>一组最常用的</a:t>
            </a:r>
            <a:r>
              <a:rPr lang="en-US" altLang="zh-CN" b="1" dirty="0" smtClean="0"/>
              <a:t>C++</a:t>
            </a:r>
            <a:r>
              <a:rPr lang="zh-CN" altLang="en-US" b="1" dirty="0" smtClean="0"/>
              <a:t>功能的模板实现</a:t>
            </a:r>
            <a:endParaRPr lang="en-US" altLang="zh-CN" b="1" dirty="0" smtClean="0"/>
          </a:p>
          <a:p>
            <a:r>
              <a:rPr lang="zh-CN" altLang="en-US" b="1" dirty="0" smtClean="0"/>
              <a:t>包括</a:t>
            </a:r>
            <a:endParaRPr lang="en-US" altLang="zh-CN" b="1" dirty="0" smtClean="0"/>
          </a:p>
          <a:p>
            <a:pPr lvl="1"/>
            <a:r>
              <a:rPr lang="zh-CN" altLang="en-US" b="1" dirty="0" smtClean="0"/>
              <a:t>算法：即算法功能的模板实现</a:t>
            </a:r>
            <a:endParaRPr lang="en-US" altLang="zh-CN" b="1" dirty="0" smtClean="0"/>
          </a:p>
          <a:p>
            <a:pPr lvl="1"/>
            <a:r>
              <a:rPr lang="zh-CN" altLang="en-US" b="1" dirty="0" smtClean="0"/>
              <a:t>函数对象及其操作：算法的可变部分</a:t>
            </a:r>
          </a:p>
          <a:p>
            <a:pPr lvl="1"/>
            <a:r>
              <a:rPr lang="zh-CN" altLang="en-US" b="1" dirty="0" smtClean="0"/>
              <a:t>容器及其迭代器：算法所作用的一组数据及对其进行遍历的手段</a:t>
            </a:r>
            <a:endParaRPr lang="en-US" altLang="zh-CN" b="1" dirty="0" smtClean="0"/>
          </a:p>
          <a:p>
            <a:pPr lvl="1"/>
            <a:r>
              <a:rPr lang="zh-CN" altLang="en-US" b="1" dirty="0" smtClean="0"/>
              <a:t>其他：如</a:t>
            </a:r>
            <a:r>
              <a:rPr lang="en-US" altLang="zh-CN" b="1" dirty="0" smtClean="0"/>
              <a:t>string</a:t>
            </a:r>
            <a:r>
              <a:rPr lang="zh-CN" altLang="en-US" b="1" dirty="0" smtClean="0"/>
              <a:t>类</a:t>
            </a:r>
            <a:endParaRPr lang="en-US" altLang="zh-CN" b="1" dirty="0" smtClean="0"/>
          </a:p>
          <a:p>
            <a:r>
              <a:rPr lang="en-US" altLang="zh-CN" b="1" dirty="0" err="1" smtClean="0"/>
              <a:t>count_if</a:t>
            </a:r>
            <a:r>
              <a:rPr lang="zh-CN" altLang="en-US" b="1" dirty="0" smtClean="0"/>
              <a:t>就是一个</a:t>
            </a:r>
            <a:r>
              <a:rPr lang="en-US" altLang="zh-CN" b="1" dirty="0" smtClean="0"/>
              <a:t>STL</a:t>
            </a:r>
            <a:r>
              <a:rPr lang="zh-CN" altLang="en-US" b="1" dirty="0" smtClean="0"/>
              <a:t>算法</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STL</a:t>
            </a:r>
            <a:r>
              <a:rPr lang="zh-CN" altLang="en-US" dirty="0" smtClean="0"/>
              <a:t>来实现我们的</a:t>
            </a:r>
            <a:r>
              <a:rPr lang="en-US" altLang="zh-CN" dirty="0" err="1" smtClean="0"/>
              <a:t>passingRate</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16</a:t>
            </a:fld>
            <a:endParaRPr lang="zh-CN" altLang="en-US"/>
          </a:p>
        </p:txBody>
      </p:sp>
      <p:sp>
        <p:nvSpPr>
          <p:cNvPr id="5" name="TextBox 4"/>
          <p:cNvSpPr txBox="1"/>
          <p:nvPr/>
        </p:nvSpPr>
        <p:spPr>
          <a:xfrm>
            <a:off x="179512" y="1124744"/>
            <a:ext cx="8784976"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 &lt;</a:t>
            </a:r>
            <a:r>
              <a:rPr lang="en-US" altLang="zh-CN" b="1" dirty="0" err="1" smtClean="0">
                <a:latin typeface="MS Gothic" pitchFamily="49" charset="-128"/>
                <a:ea typeface="MS Gothic" pitchFamily="49" charset="-128"/>
              </a:rPr>
              <a:t>typename</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class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&gt;</a:t>
            </a:r>
          </a:p>
          <a:p>
            <a:r>
              <a:rPr lang="en-US" altLang="zh-CN" b="1" dirty="0" smtClean="0">
                <a:latin typeface="MS Gothic" pitchFamily="49" charset="-128"/>
                <a:ea typeface="MS Gothic" pitchFamily="49" charset="-128"/>
              </a:rPr>
              <a:t>float </a:t>
            </a:r>
            <a:r>
              <a:rPr lang="en-US" altLang="zh-CN" b="1" dirty="0" err="1" smtClean="0">
                <a:latin typeface="MS Gothic" pitchFamily="49" charset="-128"/>
                <a:ea typeface="MS Gothic" pitchFamily="49" charset="-128"/>
              </a:rPr>
              <a:t>passingRate</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begin, </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end,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size) {</a:t>
            </a:r>
          </a:p>
          <a:p>
            <a:r>
              <a:rPr lang="en-US" altLang="zh-CN" b="1" dirty="0" smtClean="0">
                <a:latin typeface="MS Gothic" pitchFamily="49" charset="-128"/>
                <a:ea typeface="MS Gothic" pitchFamily="49" charset="-128"/>
              </a:rPr>
              <a:t>    return (float)</a:t>
            </a:r>
            <a:r>
              <a:rPr lang="en-US" altLang="zh-CN" b="1" dirty="0" err="1" smtClean="0">
                <a:solidFill>
                  <a:srgbClr val="C00000"/>
                </a:solidFill>
                <a:latin typeface="MS Gothic" pitchFamily="49" charset="-128"/>
                <a:ea typeface="MS Gothic" pitchFamily="49" charset="-128"/>
              </a:rPr>
              <a:t>count_if</a:t>
            </a:r>
            <a:r>
              <a:rPr lang="en-US" altLang="zh-CN" b="1" dirty="0" smtClean="0">
                <a:solidFill>
                  <a:srgbClr val="C00000"/>
                </a:solidFill>
                <a:latin typeface="MS Gothic" pitchFamily="49" charset="-128"/>
                <a:ea typeface="MS Gothic" pitchFamily="49" charset="-128"/>
              </a:rPr>
              <a:t>(begin, end, </a:t>
            </a:r>
            <a:r>
              <a:rPr lang="en-US" altLang="zh-CN" b="1" dirty="0" err="1" smtClean="0">
                <a:solidFill>
                  <a:srgbClr val="C00000"/>
                </a:solidFill>
                <a:latin typeface="MS Gothic" pitchFamily="49" charset="-128"/>
                <a:ea typeface="MS Gothic" pitchFamily="49" charset="-128"/>
              </a:rPr>
              <a:t>pred</a:t>
            </a:r>
            <a:r>
              <a:rPr lang="en-US" altLang="zh-CN" b="1" dirty="0" smtClean="0">
                <a:solidFill>
                  <a:srgbClr val="C00000"/>
                </a:solidFill>
                <a:latin typeface="MS Gothic" pitchFamily="49" charset="-128"/>
                <a:ea typeface="MS Gothic" pitchFamily="49" charset="-128"/>
              </a:rPr>
              <a:t>)</a:t>
            </a:r>
            <a:r>
              <a:rPr lang="en-US" altLang="zh-CN" b="1" dirty="0" smtClean="0">
                <a:latin typeface="MS Gothic" pitchFamily="49" charset="-128"/>
                <a:ea typeface="MS Gothic" pitchFamily="49" charset="-128"/>
              </a:rPr>
              <a:t> / size;</a:t>
            </a:r>
          </a:p>
          <a:p>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vector&lt;float&gt; v;</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(50); </a:t>
            </a:r>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(60); </a:t>
            </a:r>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(70); </a:t>
            </a:r>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(80);</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passingRate</a:t>
            </a:r>
            <a:r>
              <a:rPr lang="en-US" altLang="zh-CN" b="1" dirty="0" smtClean="0">
                <a:latin typeface="MS Gothic" pitchFamily="49" charset="-128"/>
                <a:ea typeface="MS Gothic" pitchFamily="49" charset="-128"/>
              </a:rPr>
              <a:t>(</a:t>
            </a:r>
            <a:r>
              <a:rPr lang="en-US" altLang="zh-CN" b="1" dirty="0" err="1" smtClean="0">
                <a:solidFill>
                  <a:srgbClr val="C00000"/>
                </a:solidFill>
                <a:latin typeface="MS Gothic" pitchFamily="49" charset="-128"/>
                <a:ea typeface="MS Gothic" pitchFamily="49" charset="-128"/>
              </a:rPr>
              <a:t>v.begin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v.end</a:t>
            </a:r>
            <a:r>
              <a:rPr lang="en-US" altLang="zh-CN" b="1" dirty="0" smtClean="0">
                <a:solidFill>
                  <a:srgbClr val="C00000"/>
                </a:solidFill>
                <a:latin typeface="MS Gothic" pitchFamily="49" charset="-128"/>
                <a:ea typeface="MS Gothic" pitchFamily="49" charset="-128"/>
              </a:rPr>
              <a:t>()</a:t>
            </a:r>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bind2nd(</a:t>
            </a:r>
            <a:r>
              <a:rPr lang="en-US" altLang="zh-CN" b="1" dirty="0" err="1" smtClean="0">
                <a:solidFill>
                  <a:srgbClr val="C00000"/>
                </a:solidFill>
                <a:latin typeface="MS Gothic" pitchFamily="49" charset="-128"/>
                <a:ea typeface="MS Gothic" pitchFamily="49" charset="-128"/>
              </a:rPr>
              <a:t>greater_equal</a:t>
            </a:r>
            <a:r>
              <a:rPr lang="en-US" altLang="zh-CN" b="1" dirty="0" smtClean="0">
                <a:solidFill>
                  <a:srgbClr val="C00000"/>
                </a:solidFill>
                <a:latin typeface="MS Gothic" pitchFamily="49" charset="-128"/>
                <a:ea typeface="MS Gothic" pitchFamily="49" charset="-128"/>
              </a:rPr>
              <a:t>&lt;float&gt;(), 60)</a:t>
            </a:r>
            <a:r>
              <a:rPr lang="en-US" altLang="zh-CN" b="1" dirty="0" smtClean="0">
                <a:latin typeface="MS Gothic" pitchFamily="49" charset="-128"/>
                <a:ea typeface="MS Gothic" pitchFamily="49" charset="-128"/>
              </a:rPr>
              <a:t>, 4)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float b[] = {50, 60, 70, 80};</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passingRate</a:t>
            </a:r>
            <a:r>
              <a:rPr lang="en-US" altLang="zh-CN" b="1" dirty="0" smtClean="0">
                <a:latin typeface="MS Gothic" pitchFamily="49" charset="-128"/>
                <a:ea typeface="MS Gothic" pitchFamily="49" charset="-128"/>
              </a:rPr>
              <a:t>(&amp;b[0], &amp;b[4], bind2nd(</a:t>
            </a:r>
            <a:r>
              <a:rPr lang="en-US" altLang="zh-CN" b="1" dirty="0" err="1" smtClean="0">
                <a:latin typeface="MS Gothic" pitchFamily="49" charset="-128"/>
                <a:ea typeface="MS Gothic" pitchFamily="49" charset="-128"/>
              </a:rPr>
              <a:t>greater_equal</a:t>
            </a:r>
            <a:r>
              <a:rPr lang="en-US" altLang="zh-CN" b="1" dirty="0" smtClean="0">
                <a:latin typeface="MS Gothic" pitchFamily="49" charset="-128"/>
                <a:ea typeface="MS Gothic" pitchFamily="49" charset="-128"/>
              </a:rPr>
              <a:t>&lt;float&gt;(), 60), 4)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
        <p:nvSpPr>
          <p:cNvPr id="6" name="TextBox 5"/>
          <p:cNvSpPr txBox="1"/>
          <p:nvPr/>
        </p:nvSpPr>
        <p:spPr>
          <a:xfrm>
            <a:off x="3203848" y="1916832"/>
            <a:ext cx="864096" cy="461665"/>
          </a:xfrm>
          <a:prstGeom prst="rect">
            <a:avLst/>
          </a:prstGeom>
          <a:noFill/>
        </p:spPr>
        <p:txBody>
          <a:bodyPr wrap="square" rtlCol="0">
            <a:spAutoFit/>
          </a:bodyPr>
          <a:lstStyle/>
          <a:p>
            <a:r>
              <a:rPr lang="zh-CN" altLang="en-US" sz="2400" b="1" dirty="0" smtClean="0"/>
              <a:t>算法</a:t>
            </a:r>
            <a:endParaRPr lang="zh-CN" altLang="en-US" sz="2400" b="1" dirty="0"/>
          </a:p>
        </p:txBody>
      </p:sp>
      <p:sp>
        <p:nvSpPr>
          <p:cNvPr id="7" name="TextBox 6"/>
          <p:cNvSpPr txBox="1"/>
          <p:nvPr/>
        </p:nvSpPr>
        <p:spPr>
          <a:xfrm>
            <a:off x="2483768" y="2708920"/>
            <a:ext cx="864096" cy="461665"/>
          </a:xfrm>
          <a:prstGeom prst="rect">
            <a:avLst/>
          </a:prstGeom>
          <a:noFill/>
        </p:spPr>
        <p:txBody>
          <a:bodyPr wrap="square" rtlCol="0">
            <a:spAutoFit/>
          </a:bodyPr>
          <a:lstStyle/>
          <a:p>
            <a:r>
              <a:rPr lang="zh-CN" altLang="en-US" sz="2400" b="1" dirty="0" smtClean="0"/>
              <a:t>容器</a:t>
            </a:r>
            <a:endParaRPr lang="zh-CN" altLang="en-US" sz="2400" b="1" dirty="0"/>
          </a:p>
        </p:txBody>
      </p:sp>
      <p:sp>
        <p:nvSpPr>
          <p:cNvPr id="8" name="TextBox 7"/>
          <p:cNvSpPr txBox="1"/>
          <p:nvPr/>
        </p:nvSpPr>
        <p:spPr>
          <a:xfrm>
            <a:off x="3635896" y="3573016"/>
            <a:ext cx="1152128" cy="461665"/>
          </a:xfrm>
          <a:prstGeom prst="rect">
            <a:avLst/>
          </a:prstGeom>
          <a:noFill/>
        </p:spPr>
        <p:txBody>
          <a:bodyPr wrap="square" rtlCol="0">
            <a:spAutoFit/>
          </a:bodyPr>
          <a:lstStyle/>
          <a:p>
            <a:r>
              <a:rPr lang="zh-CN" altLang="en-US" sz="2400" b="1" dirty="0" smtClean="0"/>
              <a:t>迭代器</a:t>
            </a:r>
            <a:endParaRPr lang="zh-CN" altLang="en-US" sz="2400" b="1" dirty="0"/>
          </a:p>
        </p:txBody>
      </p:sp>
      <p:sp>
        <p:nvSpPr>
          <p:cNvPr id="9" name="TextBox 8"/>
          <p:cNvSpPr txBox="1"/>
          <p:nvPr/>
        </p:nvSpPr>
        <p:spPr>
          <a:xfrm>
            <a:off x="4932040" y="3573016"/>
            <a:ext cx="4211960" cy="400110"/>
          </a:xfrm>
          <a:prstGeom prst="rect">
            <a:avLst/>
          </a:prstGeom>
          <a:noFill/>
        </p:spPr>
        <p:txBody>
          <a:bodyPr wrap="square" rtlCol="0">
            <a:spAutoFit/>
          </a:bodyPr>
          <a:lstStyle/>
          <a:p>
            <a:r>
              <a:rPr lang="zh-CN" altLang="en-US" sz="2000" b="1" dirty="0" smtClean="0"/>
              <a:t>算法中的可变部分</a:t>
            </a:r>
            <a:r>
              <a:rPr lang="en-US" altLang="zh-CN" sz="2000" b="1" dirty="0" smtClean="0"/>
              <a:t>/</a:t>
            </a:r>
            <a:r>
              <a:rPr lang="zh-CN" altLang="en-US" sz="2000" b="1" dirty="0" smtClean="0"/>
              <a:t>函数对象的操作</a:t>
            </a:r>
            <a:endParaRPr lang="zh-CN" altLang="en-US" sz="2000" b="1" dirty="0"/>
          </a:p>
        </p:txBody>
      </p:sp>
      <p:sp>
        <p:nvSpPr>
          <p:cNvPr id="10" name="右箭头 9"/>
          <p:cNvSpPr/>
          <p:nvPr/>
        </p:nvSpPr>
        <p:spPr>
          <a:xfrm rot="12796513">
            <a:off x="5149697" y="2441534"/>
            <a:ext cx="2304256" cy="43204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STL</a:t>
            </a:r>
            <a:r>
              <a:rPr lang="zh-CN" altLang="en-US" dirty="0" smtClean="0"/>
              <a:t>容器</a:t>
            </a:r>
            <a:endParaRPr lang="zh-CN" altLang="en-US" dirty="0"/>
          </a:p>
        </p:txBody>
      </p:sp>
      <p:sp>
        <p:nvSpPr>
          <p:cNvPr id="3" name="内容占位符 2"/>
          <p:cNvSpPr>
            <a:spLocks noGrp="1"/>
          </p:cNvSpPr>
          <p:nvPr>
            <p:ph idx="1"/>
          </p:nvPr>
        </p:nvSpPr>
        <p:spPr/>
        <p:txBody>
          <a:bodyPr/>
          <a:lstStyle/>
          <a:p>
            <a:r>
              <a:rPr lang="zh-CN" altLang="en-US" b="1" dirty="0" smtClean="0"/>
              <a:t>容器：用于容纳各种不同的数据类型，并通过迭代器存取</a:t>
            </a:r>
            <a:endParaRPr lang="en-US" altLang="zh-CN" b="1" dirty="0" smtClean="0"/>
          </a:p>
          <a:p>
            <a:r>
              <a:rPr lang="en-US" altLang="zh-CN" b="1" dirty="0" smtClean="0"/>
              <a:t>STL</a:t>
            </a:r>
            <a:r>
              <a:rPr lang="zh-CN" altLang="en-US" b="1" dirty="0" smtClean="0"/>
              <a:t>容器主要包括：</a:t>
            </a:r>
            <a:endParaRPr lang="en-US" altLang="zh-CN" b="1" dirty="0" smtClean="0"/>
          </a:p>
          <a:p>
            <a:pPr lvl="1"/>
            <a:r>
              <a:rPr lang="zh-CN" altLang="en-US" b="1" dirty="0" smtClean="0"/>
              <a:t>序列容器（</a:t>
            </a:r>
            <a:r>
              <a:rPr lang="en-US" altLang="zh-CN" b="1" dirty="0" smtClean="0"/>
              <a:t>Sequence</a:t>
            </a:r>
            <a:r>
              <a:rPr lang="zh-CN" altLang="en-US" b="1" dirty="0" smtClean="0"/>
              <a:t>）：</a:t>
            </a:r>
            <a:r>
              <a:rPr lang="en-US" altLang="zh-CN" b="1" dirty="0" smtClean="0"/>
              <a:t>vector</a:t>
            </a:r>
            <a:r>
              <a:rPr lang="zh-CN" altLang="en-US" b="1" dirty="0" smtClean="0"/>
              <a:t>、</a:t>
            </a:r>
            <a:r>
              <a:rPr lang="en-US" altLang="zh-CN" b="1" dirty="0" err="1" smtClean="0"/>
              <a:t>dqueue</a:t>
            </a:r>
            <a:r>
              <a:rPr lang="zh-CN" altLang="en-US" b="1" dirty="0" smtClean="0"/>
              <a:t>和</a:t>
            </a:r>
            <a:r>
              <a:rPr lang="en-US" altLang="zh-CN" b="1" dirty="0" smtClean="0"/>
              <a:t>list</a:t>
            </a:r>
          </a:p>
          <a:p>
            <a:pPr lvl="1"/>
            <a:r>
              <a:rPr lang="zh-CN" altLang="en-US" b="1" dirty="0" smtClean="0"/>
              <a:t>关联容器（</a:t>
            </a:r>
            <a:r>
              <a:rPr lang="en-US" altLang="zh-CN" b="1" dirty="0" smtClean="0"/>
              <a:t>Associative container</a:t>
            </a:r>
            <a:r>
              <a:rPr lang="zh-CN" altLang="en-US" b="1" dirty="0" smtClean="0"/>
              <a:t>）：</a:t>
            </a:r>
            <a:r>
              <a:rPr lang="en-US" altLang="zh-CN" b="1" dirty="0" smtClean="0"/>
              <a:t>set, </a:t>
            </a:r>
            <a:r>
              <a:rPr lang="en-US" altLang="zh-CN" b="1" dirty="0" err="1" smtClean="0"/>
              <a:t>multiset</a:t>
            </a:r>
            <a:r>
              <a:rPr lang="en-US" altLang="zh-CN" b="1" dirty="0" smtClean="0"/>
              <a:t>, map, </a:t>
            </a:r>
            <a:r>
              <a:rPr lang="en-US" altLang="zh-CN" b="1" dirty="0" err="1" smtClean="0"/>
              <a:t>multimap</a:t>
            </a:r>
            <a:endParaRPr lang="en-US" altLang="zh-CN" b="1" dirty="0" smtClean="0"/>
          </a:p>
          <a:p>
            <a:r>
              <a:rPr lang="zh-CN" altLang="en-US" b="1" dirty="0" smtClean="0"/>
              <a:t>另外还有特殊用途的容器</a:t>
            </a:r>
            <a:endParaRPr lang="en-US" altLang="zh-CN" b="1" dirty="0" smtClean="0"/>
          </a:p>
          <a:p>
            <a:pPr lvl="1"/>
            <a:r>
              <a:rPr lang="zh-CN" altLang="en-US" b="1" dirty="0" smtClean="0"/>
              <a:t>适配容器（</a:t>
            </a:r>
            <a:r>
              <a:rPr lang="en-US" altLang="zh-CN" b="1" dirty="0" smtClean="0"/>
              <a:t>Sequence Adapter</a:t>
            </a:r>
            <a:r>
              <a:rPr lang="zh-CN" altLang="en-US" b="1" dirty="0" smtClean="0"/>
              <a:t>）：</a:t>
            </a:r>
            <a:r>
              <a:rPr lang="en-US" altLang="zh-CN" b="1" dirty="0" smtClean="0"/>
              <a:t>stack</a:t>
            </a:r>
            <a:r>
              <a:rPr lang="zh-CN" altLang="en-US" b="1" dirty="0" smtClean="0"/>
              <a:t>、</a:t>
            </a:r>
            <a:r>
              <a:rPr lang="en-US" altLang="zh-CN" b="1" dirty="0" smtClean="0"/>
              <a:t>queue</a:t>
            </a:r>
            <a:r>
              <a:rPr lang="zh-CN" altLang="en-US" b="1" dirty="0" smtClean="0"/>
              <a:t>、</a:t>
            </a:r>
            <a:r>
              <a:rPr lang="en-US" altLang="zh-CN" b="1" dirty="0" err="1" smtClean="0"/>
              <a:t>priority_queue</a:t>
            </a:r>
            <a:r>
              <a:rPr lang="zh-CN" altLang="en-US" b="1" dirty="0" smtClean="0"/>
              <a:t>（带优先级的队列）</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容器的迭代</a:t>
            </a:r>
            <a:endParaRPr lang="zh-CN" altLang="en-US" dirty="0"/>
          </a:p>
        </p:txBody>
      </p:sp>
      <p:sp>
        <p:nvSpPr>
          <p:cNvPr id="3" name="内容占位符 2"/>
          <p:cNvSpPr>
            <a:spLocks noGrp="1"/>
          </p:cNvSpPr>
          <p:nvPr>
            <p:ph idx="1"/>
          </p:nvPr>
        </p:nvSpPr>
        <p:spPr/>
        <p:txBody>
          <a:bodyPr/>
          <a:lstStyle/>
          <a:p>
            <a:r>
              <a:rPr lang="en-US" altLang="zh-CN" b="1" dirty="0" smtClean="0"/>
              <a:t>STL</a:t>
            </a:r>
            <a:r>
              <a:rPr lang="zh-CN" altLang="en-US" b="1" dirty="0" smtClean="0"/>
              <a:t>的序列容器和关联容器都提供迭代器，如</a:t>
            </a:r>
            <a:r>
              <a:rPr lang="en-US" altLang="zh-CN" b="1" dirty="0" smtClean="0"/>
              <a:t>vector::</a:t>
            </a:r>
            <a:r>
              <a:rPr lang="en-US" altLang="zh-CN" b="1" dirty="0" err="1" smtClean="0"/>
              <a:t>iterator</a:t>
            </a:r>
            <a:r>
              <a:rPr lang="zh-CN" altLang="en-US" b="1" dirty="0" smtClean="0"/>
              <a:t>，</a:t>
            </a:r>
            <a:r>
              <a:rPr lang="en-US" altLang="zh-CN" b="1" dirty="0" smtClean="0"/>
              <a:t>map::</a:t>
            </a:r>
            <a:r>
              <a:rPr lang="en-US" altLang="zh-CN" b="1" dirty="0" err="1" smtClean="0"/>
              <a:t>iterator</a:t>
            </a:r>
            <a:r>
              <a:rPr lang="zh-CN" altLang="en-US" b="1" dirty="0" smtClean="0"/>
              <a:t>。</a:t>
            </a:r>
            <a:endParaRPr lang="en-US" altLang="zh-CN" b="1" dirty="0" smtClean="0"/>
          </a:p>
          <a:p>
            <a:r>
              <a:rPr lang="zh-CN" altLang="en-US" b="1" dirty="0" smtClean="0"/>
              <a:t>这些容器都提供几个标准迭代器操作</a:t>
            </a:r>
            <a:endParaRPr lang="en-US" altLang="zh-CN" b="1" dirty="0" smtClean="0"/>
          </a:p>
          <a:p>
            <a:pPr lvl="1"/>
            <a:r>
              <a:rPr lang="en-US" altLang="zh-CN" b="1" dirty="0" smtClean="0"/>
              <a:t>begin()</a:t>
            </a:r>
            <a:r>
              <a:rPr lang="zh-CN" altLang="en-US" b="1" dirty="0" smtClean="0"/>
              <a:t>：指向容器中第一个元素的迭代器</a:t>
            </a:r>
            <a:endParaRPr lang="en-US" altLang="zh-CN" b="1" dirty="0" smtClean="0"/>
          </a:p>
          <a:p>
            <a:pPr lvl="1"/>
            <a:r>
              <a:rPr lang="en-US" altLang="zh-CN" b="1" dirty="0" smtClean="0"/>
              <a:t>end()</a:t>
            </a:r>
            <a:r>
              <a:rPr lang="zh-CN" altLang="en-US" b="1" dirty="0" smtClean="0"/>
              <a:t>：指向容器中最后一个元素之后的迭代器</a:t>
            </a:r>
            <a:endParaRPr lang="en-US" altLang="zh-CN" b="1" dirty="0" smtClean="0"/>
          </a:p>
          <a:p>
            <a:pPr lvl="1"/>
            <a:r>
              <a:rPr lang="en-US" altLang="zh-CN" b="1" dirty="0" err="1" smtClean="0"/>
              <a:t>rbegin</a:t>
            </a:r>
            <a:r>
              <a:rPr lang="en-US" altLang="zh-CN" b="1" dirty="0" smtClean="0"/>
              <a:t>()</a:t>
            </a:r>
            <a:r>
              <a:rPr lang="zh-CN" altLang="en-US" b="1" dirty="0" smtClean="0"/>
              <a:t>：指向逆序的第一个元素的迭代器</a:t>
            </a:r>
            <a:endParaRPr lang="en-US" altLang="zh-CN" b="1" dirty="0" smtClean="0"/>
          </a:p>
          <a:p>
            <a:pPr lvl="1"/>
            <a:r>
              <a:rPr lang="en-US" altLang="zh-CN" b="1" dirty="0" smtClean="0"/>
              <a:t>rend()</a:t>
            </a:r>
            <a:r>
              <a:rPr lang="zh-CN" altLang="en-US" b="1" dirty="0" smtClean="0"/>
              <a:t>：指向逆序的最后一个元素之后的迭代器</a:t>
            </a:r>
            <a:endParaRPr lang="en-US" altLang="zh-CN" b="1" dirty="0" smtClean="0"/>
          </a:p>
          <a:p>
            <a:r>
              <a:rPr lang="zh-CN" altLang="en-US" b="1" dirty="0" smtClean="0"/>
              <a:t>还有一些标准函数，如</a:t>
            </a:r>
            <a:endParaRPr lang="en-US" altLang="zh-CN" b="1" dirty="0" smtClean="0"/>
          </a:p>
          <a:p>
            <a:pPr lvl="1"/>
            <a:r>
              <a:rPr lang="en-US" altLang="zh-CN" b="1" dirty="0" smtClean="0"/>
              <a:t>size()</a:t>
            </a:r>
            <a:r>
              <a:rPr lang="zh-CN" altLang="en-US" b="1" dirty="0" smtClean="0"/>
              <a:t>：元素数量</a:t>
            </a:r>
            <a:endParaRPr lang="en-US" altLang="zh-CN" b="1" dirty="0" smtClean="0"/>
          </a:p>
          <a:p>
            <a:pPr lvl="1"/>
            <a:r>
              <a:rPr lang="en-US" altLang="zh-CN" b="1" dirty="0" smtClean="0"/>
              <a:t>empty()</a:t>
            </a:r>
            <a:r>
              <a:rPr lang="zh-CN" altLang="en-US" b="1" dirty="0" smtClean="0"/>
              <a:t>：是否为空</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遍历容器中的元素</a:t>
            </a:r>
            <a:endParaRPr lang="zh-CN" altLang="en-US" dirty="0"/>
          </a:p>
        </p:txBody>
      </p:sp>
      <p:sp>
        <p:nvSpPr>
          <p:cNvPr id="3" name="内容占位符 2"/>
          <p:cNvSpPr>
            <a:spLocks noGrp="1"/>
          </p:cNvSpPr>
          <p:nvPr>
            <p:ph idx="1"/>
          </p:nvPr>
        </p:nvSpPr>
        <p:spPr/>
        <p:txBody>
          <a:bodyPr/>
          <a:lstStyle/>
          <a:p>
            <a:r>
              <a:rPr lang="zh-CN" altLang="en-US" b="1" dirty="0" smtClean="0"/>
              <a:t>容器的标准迭代器为我们提供了遍历这个容器提供了一种有力手段</a:t>
            </a:r>
            <a:endParaRPr lang="en-US" altLang="zh-CN" b="1" dirty="0" smtClean="0"/>
          </a:p>
          <a:p>
            <a:endParaRPr lang="en-US" altLang="zh-CN" b="1" dirty="0" smtClean="0"/>
          </a:p>
          <a:p>
            <a:endParaRPr lang="en-US" altLang="zh-CN" b="1" dirty="0" smtClean="0"/>
          </a:p>
          <a:p>
            <a:endParaRPr lang="en-US" altLang="zh-CN" b="1" dirty="0" smtClean="0"/>
          </a:p>
          <a:p>
            <a:pPr>
              <a:buNone/>
            </a:pP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19</a:t>
            </a:fld>
            <a:endParaRPr lang="zh-CN" altLang="en-US"/>
          </a:p>
        </p:txBody>
      </p:sp>
      <p:sp>
        <p:nvSpPr>
          <p:cNvPr id="5" name="TextBox 4"/>
          <p:cNvSpPr txBox="1"/>
          <p:nvPr/>
        </p:nvSpPr>
        <p:spPr>
          <a:xfrm>
            <a:off x="827584" y="2250738"/>
            <a:ext cx="7920880" cy="203132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v;</a:t>
            </a:r>
          </a:p>
          <a:p>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(50); </a:t>
            </a:r>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(60); </a:t>
            </a:r>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(70); </a:t>
            </a:r>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(80);</a:t>
            </a:r>
          </a:p>
          <a:p>
            <a:r>
              <a:rPr lang="en-US" altLang="zh-CN" b="1" dirty="0" smtClean="0">
                <a:latin typeface="MS Gothic" pitchFamily="49" charset="-128"/>
                <a:ea typeface="MS Gothic" pitchFamily="49" charset="-128"/>
              </a:rPr>
              <a:t> </a:t>
            </a:r>
          </a:p>
          <a:p>
            <a:r>
              <a:rPr lang="en-US" altLang="zh-CN" b="1" dirty="0" smtClean="0">
                <a:solidFill>
                  <a:srgbClr val="C00000"/>
                </a:solidFill>
                <a:latin typeface="MS Gothic" pitchFamily="49" charset="-128"/>
                <a:ea typeface="MS Gothic" pitchFamily="49" charset="-128"/>
              </a:rPr>
              <a:t>for (vector&lt;</a:t>
            </a:r>
            <a:r>
              <a:rPr lang="en-US" altLang="zh-CN" b="1" dirty="0" err="1" smtClean="0">
                <a:solidFill>
                  <a:srgbClr val="C00000"/>
                </a:solidFill>
                <a:latin typeface="MS Gothic" pitchFamily="49" charset="-128"/>
                <a:ea typeface="MS Gothic" pitchFamily="49" charset="-128"/>
              </a:rPr>
              <a:t>int</a:t>
            </a:r>
            <a:r>
              <a:rPr lang="en-US" altLang="zh-CN" b="1" dirty="0" smtClean="0">
                <a:solidFill>
                  <a:srgbClr val="C00000"/>
                </a:solidFill>
                <a:latin typeface="MS Gothic" pitchFamily="49" charset="-128"/>
                <a:ea typeface="MS Gothic" pitchFamily="49" charset="-128"/>
              </a:rPr>
              <a:t>&gt;::</a:t>
            </a:r>
            <a:r>
              <a:rPr lang="en-US" altLang="zh-CN" b="1" dirty="0" err="1" smtClean="0">
                <a:solidFill>
                  <a:srgbClr val="C00000"/>
                </a:solidFill>
                <a:latin typeface="MS Gothic" pitchFamily="49" charset="-128"/>
                <a:ea typeface="MS Gothic" pitchFamily="49" charset="-128"/>
              </a:rPr>
              <a:t>iterator</a:t>
            </a:r>
            <a:r>
              <a:rPr lang="en-US" altLang="zh-CN" b="1" dirty="0" smtClean="0">
                <a:solidFill>
                  <a:srgbClr val="C00000"/>
                </a:solidFill>
                <a:latin typeface="MS Gothic" pitchFamily="49" charset="-128"/>
                <a:ea typeface="MS Gothic" pitchFamily="49" charset="-128"/>
              </a:rPr>
              <a:t> it = </a:t>
            </a:r>
            <a:r>
              <a:rPr lang="en-US" altLang="zh-CN" b="1" dirty="0" err="1" smtClean="0">
                <a:solidFill>
                  <a:srgbClr val="C00000"/>
                </a:solidFill>
                <a:latin typeface="MS Gothic" pitchFamily="49" charset="-128"/>
                <a:ea typeface="MS Gothic" pitchFamily="49" charset="-128"/>
              </a:rPr>
              <a:t>v.begin</a:t>
            </a:r>
            <a:r>
              <a:rPr lang="en-US" altLang="zh-CN" b="1" dirty="0" smtClean="0">
                <a:solidFill>
                  <a:srgbClr val="C00000"/>
                </a:solidFill>
                <a:latin typeface="MS Gothic" pitchFamily="49" charset="-128"/>
                <a:ea typeface="MS Gothic" pitchFamily="49" charset="-128"/>
              </a:rPr>
              <a:t>(); it != </a:t>
            </a:r>
            <a:r>
              <a:rPr lang="en-US" altLang="zh-CN" b="1" dirty="0" err="1" smtClean="0">
                <a:solidFill>
                  <a:srgbClr val="C00000"/>
                </a:solidFill>
                <a:latin typeface="MS Gothic" pitchFamily="49" charset="-128"/>
                <a:ea typeface="MS Gothic" pitchFamily="49" charset="-128"/>
              </a:rPr>
              <a:t>v.end</a:t>
            </a:r>
            <a:r>
              <a:rPr lang="en-US" altLang="zh-CN" b="1" dirty="0" smtClean="0">
                <a:solidFill>
                  <a:srgbClr val="C00000"/>
                </a:solidFill>
                <a:latin typeface="MS Gothic" pitchFamily="49" charset="-128"/>
                <a:ea typeface="MS Gothic" pitchFamily="49" charset="-128"/>
              </a:rPr>
              <a:t>(); ++it) {</a:t>
            </a:r>
          </a:p>
          <a:p>
            <a:r>
              <a:rPr lang="en-US" altLang="zh-CN" b="1" dirty="0" smtClean="0">
                <a:solidFill>
                  <a:srgbClr val="C00000"/>
                </a:solidFill>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*it </a:t>
            </a:r>
            <a:r>
              <a:rPr lang="en-US" altLang="zh-CN" b="1" dirty="0" smtClean="0">
                <a:latin typeface="MS Gothic" pitchFamily="49" charset="-128"/>
                <a:ea typeface="MS Gothic" pitchFamily="49" charset="-128"/>
              </a:rPr>
              <a:t>&lt;&lt; " "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//do something on *it here…</a:t>
            </a:r>
          </a:p>
          <a:p>
            <a:r>
              <a:rPr lang="en-US" altLang="zh-CN" b="1" dirty="0" smtClean="0">
                <a:solidFill>
                  <a:srgbClr val="C00000"/>
                </a:solidFill>
                <a:latin typeface="MS Gothic" pitchFamily="49" charset="-128"/>
                <a:ea typeface="MS Gothic" pitchFamily="49" charset="-128"/>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面向对象与泛型</a:t>
            </a:r>
            <a:endParaRPr lang="zh-CN" altLang="en-US" dirty="0"/>
          </a:p>
        </p:txBody>
      </p:sp>
      <p:graphicFrame>
        <p:nvGraphicFramePr>
          <p:cNvPr id="6" name="内容占位符 5"/>
          <p:cNvGraphicFramePr>
            <a:graphicFrameLocks noGrp="1"/>
          </p:cNvGraphicFramePr>
          <p:nvPr>
            <p:ph idx="1"/>
          </p:nvPr>
        </p:nvGraphicFramePr>
        <p:xfrm>
          <a:off x="683568" y="1196752"/>
          <a:ext cx="7921625" cy="5184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4AE08CCC-BFC9-4B0B-B1DA-04CDC66CB2EE}" type="slidenum">
              <a:rPr lang="zh-CN" altLang="en-US" smtClean="0"/>
              <a:pPr/>
              <a:t>2</a:t>
            </a:fld>
            <a:endParaRPr lang="zh-CN" altLang="en-US"/>
          </a:p>
        </p:txBody>
      </p:sp>
      <p:sp>
        <p:nvSpPr>
          <p:cNvPr id="7" name="下箭头 6"/>
          <p:cNvSpPr/>
          <p:nvPr/>
        </p:nvSpPr>
        <p:spPr>
          <a:xfrm>
            <a:off x="1907704" y="3284984"/>
            <a:ext cx="1080120" cy="129614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下箭头 7"/>
          <p:cNvSpPr/>
          <p:nvPr/>
        </p:nvSpPr>
        <p:spPr>
          <a:xfrm>
            <a:off x="6156176" y="3284984"/>
            <a:ext cx="1080120" cy="129614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640034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前闭后开空间</a:t>
            </a:r>
            <a:endParaRPr lang="zh-CN" altLang="en-US" dirty="0"/>
          </a:p>
        </p:txBody>
      </p:sp>
      <p:sp>
        <p:nvSpPr>
          <p:cNvPr id="3" name="内容占位符 2"/>
          <p:cNvSpPr>
            <a:spLocks noGrp="1"/>
          </p:cNvSpPr>
          <p:nvPr>
            <p:ph idx="1"/>
          </p:nvPr>
        </p:nvSpPr>
        <p:spPr/>
        <p:txBody>
          <a:bodyPr/>
          <a:lstStyle/>
          <a:p>
            <a:r>
              <a:rPr lang="zh-CN" altLang="en-US" b="1" dirty="0" smtClean="0"/>
              <a:t>遍历过程从</a:t>
            </a:r>
            <a:r>
              <a:rPr lang="en-US" altLang="zh-CN" b="1" dirty="0" smtClean="0"/>
              <a:t>begin()</a:t>
            </a:r>
            <a:r>
              <a:rPr lang="zh-CN" altLang="en-US" b="1" dirty="0" smtClean="0"/>
              <a:t>开始，到</a:t>
            </a:r>
            <a:r>
              <a:rPr lang="en-US" altLang="zh-CN" b="1" dirty="0" smtClean="0"/>
              <a:t>end()</a:t>
            </a:r>
            <a:r>
              <a:rPr lang="zh-CN" altLang="en-US" b="1" dirty="0" smtClean="0"/>
              <a:t>的前一个结束，这个区间包括</a:t>
            </a:r>
            <a:r>
              <a:rPr lang="en-US" altLang="zh-CN" b="1" dirty="0" smtClean="0"/>
              <a:t>begin()</a:t>
            </a:r>
            <a:r>
              <a:rPr lang="zh-CN" altLang="en-US" b="1" dirty="0" smtClean="0"/>
              <a:t>，不包括</a:t>
            </a:r>
            <a:r>
              <a:rPr lang="en-US" altLang="zh-CN" b="1" dirty="0" smtClean="0"/>
              <a:t>end()</a:t>
            </a:r>
            <a:r>
              <a:rPr lang="zh-CN" altLang="en-US" b="1" dirty="0" smtClean="0"/>
              <a:t>，被称为“前闭后开区间”</a:t>
            </a:r>
            <a:endParaRPr lang="en-US" altLang="zh-CN" b="1" dirty="0" smtClean="0"/>
          </a:p>
          <a:p>
            <a:r>
              <a:rPr lang="zh-CN" altLang="en-US" b="1" dirty="0" smtClean="0"/>
              <a:t>前开后闭区间的优点</a:t>
            </a:r>
            <a:endParaRPr lang="en-US" altLang="zh-CN" b="1" dirty="0" smtClean="0"/>
          </a:p>
          <a:p>
            <a:pPr lvl="1"/>
            <a:r>
              <a:rPr lang="zh-CN" altLang="en-US" b="1" dirty="0" smtClean="0"/>
              <a:t>循环判断用</a:t>
            </a:r>
            <a:r>
              <a:rPr lang="en-US" altLang="zh-CN" b="1" dirty="0" smtClean="0"/>
              <a:t>!=</a:t>
            </a:r>
            <a:r>
              <a:rPr lang="zh-CN" altLang="en-US" b="1" dirty="0" smtClean="0"/>
              <a:t>而不是更难以实现的</a:t>
            </a:r>
            <a:r>
              <a:rPr lang="en-US" altLang="zh-CN" b="1" dirty="0" smtClean="0"/>
              <a:t>&lt;</a:t>
            </a:r>
          </a:p>
          <a:p>
            <a:pPr lvl="1"/>
            <a:r>
              <a:rPr lang="zh-CN" altLang="en-US" b="1" dirty="0" smtClean="0"/>
              <a:t>只要让</a:t>
            </a:r>
            <a:r>
              <a:rPr lang="en-US" altLang="zh-CN" b="1" dirty="0" smtClean="0"/>
              <a:t>begin()</a:t>
            </a:r>
            <a:r>
              <a:rPr lang="zh-CN" altLang="en-US" b="1" dirty="0" smtClean="0"/>
              <a:t>和</a:t>
            </a:r>
            <a:r>
              <a:rPr lang="en-US" altLang="zh-CN" b="1" dirty="0" smtClean="0"/>
              <a:t>end()</a:t>
            </a:r>
            <a:r>
              <a:rPr lang="zh-CN" altLang="en-US" b="1" dirty="0" smtClean="0"/>
              <a:t>相等就可以表示空容器</a:t>
            </a:r>
            <a:endParaRPr lang="en-US" altLang="zh-CN" b="1" dirty="0" smtClean="0"/>
          </a:p>
          <a:p>
            <a:endParaRPr lang="en-US" altLang="zh-CN" b="1" dirty="0" smtClean="0"/>
          </a:p>
          <a:p>
            <a:pPr>
              <a:buNone/>
            </a:pP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顺序式容器</a:t>
            </a:r>
            <a:endParaRPr lang="zh-CN" altLang="en-US" dirty="0"/>
          </a:p>
        </p:txBody>
      </p:sp>
      <p:sp>
        <p:nvSpPr>
          <p:cNvPr id="3" name="内容占位符 2"/>
          <p:cNvSpPr>
            <a:spLocks noGrp="1"/>
          </p:cNvSpPr>
          <p:nvPr>
            <p:ph idx="1"/>
          </p:nvPr>
        </p:nvSpPr>
        <p:spPr/>
        <p:txBody>
          <a:bodyPr/>
          <a:lstStyle/>
          <a:p>
            <a:r>
              <a:rPr lang="en-US" altLang="zh-CN" b="1" dirty="0" smtClean="0"/>
              <a:t>vector</a:t>
            </a:r>
          </a:p>
          <a:p>
            <a:pPr lvl="1"/>
            <a:r>
              <a:rPr lang="zh-CN" altLang="en-US" b="1" dirty="0" smtClean="0"/>
              <a:t>变长数组，尾端增删</a:t>
            </a:r>
            <a:endParaRPr lang="en-US" altLang="zh-CN" b="1" dirty="0" smtClean="0"/>
          </a:p>
          <a:p>
            <a:pPr lvl="1"/>
            <a:r>
              <a:rPr lang="zh-CN" altLang="en-US" b="1" dirty="0" smtClean="0"/>
              <a:t>可以随机访问（使用</a:t>
            </a:r>
            <a:r>
              <a:rPr lang="en-US" altLang="zh-CN" b="1" dirty="0" smtClean="0"/>
              <a:t>[]</a:t>
            </a:r>
            <a:r>
              <a:rPr lang="zh-CN" altLang="en-US" b="1" dirty="0" smtClean="0"/>
              <a:t>运算符或</a:t>
            </a:r>
            <a:r>
              <a:rPr lang="en-US" altLang="zh-CN" b="1" dirty="0" smtClean="0"/>
              <a:t>at()</a:t>
            </a:r>
            <a:r>
              <a:rPr lang="zh-CN" altLang="en-US" b="1" dirty="0" smtClean="0"/>
              <a:t>成员函数），提供随机迭代器（除了</a:t>
            </a:r>
            <a:r>
              <a:rPr lang="en-US" altLang="zh-CN" b="1" dirty="0" smtClean="0"/>
              <a:t>++</a:t>
            </a:r>
            <a:r>
              <a:rPr lang="zh-CN" altLang="en-US" b="1" dirty="0" smtClean="0"/>
              <a:t>和</a:t>
            </a:r>
            <a:r>
              <a:rPr lang="en-US" altLang="zh-CN" b="1" dirty="0" smtClean="0"/>
              <a:t>--</a:t>
            </a:r>
            <a:r>
              <a:rPr lang="zh-CN" altLang="en-US" b="1" dirty="0" smtClean="0"/>
              <a:t>之外还可以前进</a:t>
            </a:r>
            <a:r>
              <a:rPr lang="en-US" altLang="zh-CN" b="1" dirty="0" smtClean="0"/>
              <a:t>/</a:t>
            </a:r>
            <a:r>
              <a:rPr lang="zh-CN" altLang="en-US" b="1" dirty="0" smtClean="0"/>
              <a:t>后退</a:t>
            </a:r>
            <a:r>
              <a:rPr lang="en-US" altLang="zh-CN" b="1" dirty="0" smtClean="0"/>
              <a:t>n</a:t>
            </a:r>
            <a:r>
              <a:rPr lang="zh-CN" altLang="en-US" b="1" dirty="0" smtClean="0"/>
              <a:t>步）</a:t>
            </a:r>
            <a:endParaRPr lang="en-US" altLang="zh-CN" b="1" dirty="0" smtClean="0"/>
          </a:p>
          <a:p>
            <a:r>
              <a:rPr lang="en-US" altLang="zh-CN" b="1" dirty="0" smtClean="0"/>
              <a:t>list</a:t>
            </a:r>
          </a:p>
          <a:p>
            <a:pPr lvl="1"/>
            <a:r>
              <a:rPr lang="zh-CN" altLang="en-US" b="1" dirty="0" smtClean="0"/>
              <a:t>双向链表，任意位置增删</a:t>
            </a:r>
            <a:endParaRPr lang="en-US" altLang="zh-CN" b="1" dirty="0" smtClean="0"/>
          </a:p>
          <a:p>
            <a:pPr lvl="1"/>
            <a:r>
              <a:rPr lang="zh-CN" altLang="en-US" b="1" dirty="0" smtClean="0"/>
              <a:t>不可随机访问，提供双向迭代器（使用</a:t>
            </a:r>
            <a:r>
              <a:rPr lang="en-US" altLang="zh-CN" b="1" dirty="0" smtClean="0"/>
              <a:t>++</a:t>
            </a:r>
            <a:r>
              <a:rPr lang="zh-CN" altLang="en-US" b="1" dirty="0" smtClean="0"/>
              <a:t>和</a:t>
            </a:r>
            <a:r>
              <a:rPr lang="en-US" altLang="zh-CN" b="1" dirty="0" smtClean="0"/>
              <a:t>--</a:t>
            </a:r>
            <a:r>
              <a:rPr lang="zh-CN" altLang="en-US" b="1" dirty="0" smtClean="0"/>
              <a:t>）</a:t>
            </a:r>
            <a:endParaRPr lang="en-US" altLang="zh-CN" b="1" dirty="0" smtClean="0"/>
          </a:p>
          <a:p>
            <a:r>
              <a:rPr lang="en-US" altLang="zh-CN" b="1" dirty="0" err="1" smtClean="0"/>
              <a:t>dqueue</a:t>
            </a:r>
            <a:endParaRPr lang="en-US" altLang="zh-CN" b="1" dirty="0" smtClean="0"/>
          </a:p>
          <a:p>
            <a:pPr lvl="1"/>
            <a:r>
              <a:rPr lang="zh-CN" altLang="en-US" b="1" dirty="0" smtClean="0"/>
              <a:t>首尾端都可以增删操作的双向队列</a:t>
            </a:r>
            <a:endParaRPr lang="en-US" altLang="zh-CN" b="1" dirty="0" smtClean="0"/>
          </a:p>
          <a:p>
            <a:pPr lvl="1"/>
            <a:r>
              <a:rPr lang="zh-CN" altLang="en-US" b="1" dirty="0" smtClean="0"/>
              <a:t>可以随机访问，提供随机迭代器</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21</a:t>
            </a:fld>
            <a:endParaRPr lang="zh-CN" altLang="en-US"/>
          </a:p>
        </p:txBody>
      </p:sp>
      <p:pic>
        <p:nvPicPr>
          <p:cNvPr id="39939" name="Picture 3"/>
          <p:cNvPicPr>
            <a:picLocks noChangeAspect="1" noChangeArrowheads="1"/>
          </p:cNvPicPr>
          <p:nvPr/>
        </p:nvPicPr>
        <p:blipFill>
          <a:blip r:embed="rId3" cstate="print"/>
          <a:srcRect t="7418" r="43205" b="10462"/>
          <a:stretch>
            <a:fillRect/>
          </a:stretch>
        </p:blipFill>
        <p:spPr bwMode="auto">
          <a:xfrm>
            <a:off x="5940152" y="-1"/>
            <a:ext cx="3024336" cy="2278489"/>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关联式容器</a:t>
            </a:r>
            <a:endParaRPr lang="zh-CN" altLang="en-US" dirty="0"/>
          </a:p>
        </p:txBody>
      </p:sp>
      <p:sp>
        <p:nvSpPr>
          <p:cNvPr id="3" name="内容占位符 2"/>
          <p:cNvSpPr>
            <a:spLocks noGrp="1"/>
          </p:cNvSpPr>
          <p:nvPr>
            <p:ph idx="1"/>
          </p:nvPr>
        </p:nvSpPr>
        <p:spPr>
          <a:xfrm>
            <a:off x="827088" y="1125538"/>
            <a:ext cx="8137400" cy="5256212"/>
          </a:xfrm>
        </p:spPr>
        <p:txBody>
          <a:bodyPr/>
          <a:lstStyle/>
          <a:p>
            <a:r>
              <a:rPr lang="en-US" altLang="zh-CN" b="1" dirty="0" smtClean="0"/>
              <a:t>set/</a:t>
            </a:r>
            <a:r>
              <a:rPr lang="en-US" altLang="zh-CN" b="1" dirty="0" err="1" smtClean="0"/>
              <a:t>multiset</a:t>
            </a:r>
            <a:endParaRPr lang="en-US" altLang="zh-CN" b="1" dirty="0" smtClean="0"/>
          </a:p>
          <a:p>
            <a:pPr lvl="1"/>
            <a:r>
              <a:rPr lang="zh-CN" altLang="en-US" b="1" dirty="0" smtClean="0"/>
              <a:t>集合类型，根据元素值排序</a:t>
            </a:r>
            <a:endParaRPr lang="en-US" altLang="zh-CN" b="1" dirty="0" smtClean="0"/>
          </a:p>
          <a:p>
            <a:pPr lvl="1"/>
            <a:r>
              <a:rPr lang="en-US" altLang="zh-CN" b="1" dirty="0" smtClean="0"/>
              <a:t>set</a:t>
            </a:r>
            <a:r>
              <a:rPr lang="zh-CN" altLang="en-US" b="1" dirty="0" smtClean="0"/>
              <a:t>不允许重复元素</a:t>
            </a:r>
            <a:endParaRPr lang="en-US" altLang="zh-CN" b="1" dirty="0" smtClean="0"/>
          </a:p>
          <a:p>
            <a:r>
              <a:rPr lang="en-US" altLang="zh-CN" b="1" dirty="0" smtClean="0"/>
              <a:t>map/</a:t>
            </a:r>
            <a:r>
              <a:rPr lang="en-US" altLang="zh-CN" b="1" dirty="0" err="1" smtClean="0"/>
              <a:t>multimap</a:t>
            </a:r>
            <a:endParaRPr lang="en-US" altLang="zh-CN" b="1" dirty="0" smtClean="0"/>
          </a:p>
          <a:p>
            <a:pPr lvl="1"/>
            <a:r>
              <a:rPr lang="zh-CN" altLang="en-US" b="1" dirty="0" smtClean="0"/>
              <a:t>映射类型，存放成对的</a:t>
            </a:r>
            <a:r>
              <a:rPr lang="en-US" altLang="zh-CN" b="1" dirty="0" smtClean="0"/>
              <a:t>key/value</a:t>
            </a:r>
            <a:r>
              <a:rPr lang="zh-CN" altLang="en-US" b="1" dirty="0" smtClean="0"/>
              <a:t>，根据</a:t>
            </a:r>
            <a:r>
              <a:rPr lang="en-US" altLang="zh-CN" b="1" dirty="0" smtClean="0"/>
              <a:t>key</a:t>
            </a:r>
            <a:r>
              <a:rPr lang="zh-CN" altLang="en-US" b="1" dirty="0" smtClean="0"/>
              <a:t>对元素进行排序和检索元素</a:t>
            </a:r>
            <a:endParaRPr lang="en-US" altLang="zh-CN" b="1" dirty="0" smtClean="0"/>
          </a:p>
          <a:p>
            <a:pPr lvl="1"/>
            <a:r>
              <a:rPr lang="en-US" altLang="zh-CN" b="1" dirty="0" smtClean="0"/>
              <a:t>map</a:t>
            </a:r>
            <a:r>
              <a:rPr lang="zh-CN" altLang="en-US" b="1" dirty="0" smtClean="0"/>
              <a:t>不允许多个元素具有相同的</a:t>
            </a:r>
            <a:r>
              <a:rPr lang="en-US" altLang="zh-CN" b="1" dirty="0" smtClean="0"/>
              <a:t>key</a:t>
            </a:r>
            <a:r>
              <a:rPr lang="zh-CN" altLang="en-US" b="1" dirty="0" smtClean="0"/>
              <a:t>，可以用</a:t>
            </a:r>
            <a:r>
              <a:rPr lang="en-US" altLang="zh-CN" b="1" dirty="0" smtClean="0"/>
              <a:t>map[key]</a:t>
            </a:r>
            <a:r>
              <a:rPr lang="zh-CN" altLang="en-US" b="1" dirty="0" smtClean="0"/>
              <a:t>来访问</a:t>
            </a:r>
            <a:r>
              <a:rPr lang="en-US" altLang="zh-CN" b="1" dirty="0" smtClean="0"/>
              <a:t>map</a:t>
            </a:r>
            <a:r>
              <a:rPr lang="zh-CN" altLang="en-US" b="1" dirty="0" smtClean="0"/>
              <a:t>中的元素的</a:t>
            </a:r>
            <a:r>
              <a:rPr lang="en-US" altLang="zh-CN" b="1" dirty="0" smtClean="0"/>
              <a:t>value</a:t>
            </a:r>
          </a:p>
          <a:p>
            <a:pPr lvl="1"/>
            <a:r>
              <a:rPr lang="en-US" altLang="zh-CN" b="1" dirty="0" err="1" smtClean="0"/>
              <a:t>multimap</a:t>
            </a:r>
            <a:r>
              <a:rPr lang="zh-CN" altLang="en-US" b="1" dirty="0" smtClean="0"/>
              <a:t>允许多个元素具有相同的</a:t>
            </a:r>
            <a:r>
              <a:rPr lang="en-US" altLang="zh-CN" b="1" dirty="0" smtClean="0"/>
              <a:t>key</a:t>
            </a:r>
          </a:p>
          <a:p>
            <a:r>
              <a:rPr lang="zh-CN" altLang="en-US" b="1" dirty="0" smtClean="0"/>
              <a:t>均使用平衡二叉树实现</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22</a:t>
            </a:fld>
            <a:endParaRPr lang="zh-CN" altLang="en-US"/>
          </a:p>
        </p:txBody>
      </p:sp>
      <p:pic>
        <p:nvPicPr>
          <p:cNvPr id="39939" name="Picture 3"/>
          <p:cNvPicPr>
            <a:picLocks noChangeAspect="1" noChangeArrowheads="1"/>
          </p:cNvPicPr>
          <p:nvPr/>
        </p:nvPicPr>
        <p:blipFill>
          <a:blip r:embed="rId3" cstate="print"/>
          <a:srcRect l="56795"/>
          <a:stretch>
            <a:fillRect/>
          </a:stretch>
        </p:blipFill>
        <p:spPr bwMode="auto">
          <a:xfrm>
            <a:off x="6372200" y="0"/>
            <a:ext cx="2664296" cy="321315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vector</a:t>
            </a:r>
            <a:endParaRPr lang="zh-CN" altLang="en-US" dirty="0"/>
          </a:p>
        </p:txBody>
      </p:sp>
      <p:sp>
        <p:nvSpPr>
          <p:cNvPr id="3" name="内容占位符 2"/>
          <p:cNvSpPr>
            <a:spLocks noGrp="1"/>
          </p:cNvSpPr>
          <p:nvPr>
            <p:ph idx="1"/>
          </p:nvPr>
        </p:nvSpPr>
        <p:spPr/>
        <p:txBody>
          <a:bodyPr/>
          <a:lstStyle/>
          <a:p>
            <a:r>
              <a:rPr lang="zh-CN" altLang="en-US" b="1" dirty="0" smtClean="0"/>
              <a:t>把</a:t>
            </a:r>
            <a:r>
              <a:rPr lang="en-US" altLang="zh-CN" b="1" dirty="0" smtClean="0"/>
              <a:t>vector</a:t>
            </a:r>
            <a:r>
              <a:rPr lang="zh-CN" altLang="en-US" b="1" dirty="0" smtClean="0"/>
              <a:t>看作一个可变长数组</a:t>
            </a:r>
            <a:endParaRPr lang="en-US" altLang="zh-CN" b="1" dirty="0" smtClean="0"/>
          </a:p>
          <a:p>
            <a:pPr lvl="1"/>
            <a:r>
              <a:rPr lang="zh-CN" altLang="en-US" b="1" dirty="0" smtClean="0"/>
              <a:t>随机存取</a:t>
            </a:r>
            <a:endParaRPr lang="en-US" altLang="zh-CN" b="1" dirty="0" smtClean="0"/>
          </a:p>
          <a:p>
            <a:pPr lvl="1"/>
            <a:r>
              <a:rPr lang="zh-CN" altLang="en-US" b="1" dirty="0" smtClean="0"/>
              <a:t>尾部增删</a:t>
            </a:r>
            <a:endParaRPr lang="en-US" altLang="zh-CN" b="1" dirty="0" smtClean="0"/>
          </a:p>
          <a:p>
            <a:r>
              <a:rPr lang="zh-CN" altLang="en-US" b="1" dirty="0" smtClean="0"/>
              <a:t>常用操作</a:t>
            </a:r>
            <a:endParaRPr lang="en-US" altLang="zh-CN" b="1" dirty="0" smtClean="0"/>
          </a:p>
          <a:p>
            <a:pPr lvl="1"/>
            <a:r>
              <a:rPr lang="en-US" altLang="zh-CN" b="1" dirty="0" err="1" smtClean="0"/>
              <a:t>push_back</a:t>
            </a:r>
            <a:r>
              <a:rPr lang="en-US" altLang="zh-CN" b="1" dirty="0" smtClean="0"/>
              <a:t>()</a:t>
            </a:r>
            <a:r>
              <a:rPr lang="zh-CN" altLang="en-US" b="1" dirty="0" smtClean="0"/>
              <a:t>：尾端添加</a:t>
            </a:r>
            <a:endParaRPr lang="en-US" altLang="zh-CN" b="1" dirty="0" smtClean="0"/>
          </a:p>
          <a:p>
            <a:pPr lvl="1"/>
            <a:r>
              <a:rPr lang="en-US" altLang="zh-CN" b="1" dirty="0" err="1" smtClean="0"/>
              <a:t>pop_back</a:t>
            </a:r>
            <a:r>
              <a:rPr lang="en-US" altLang="zh-CN" b="1" dirty="0" smtClean="0"/>
              <a:t>()</a:t>
            </a:r>
            <a:r>
              <a:rPr lang="zh-CN" altLang="en-US" b="1" dirty="0" smtClean="0"/>
              <a:t>：尾端删除</a:t>
            </a:r>
            <a:endParaRPr lang="en-US" altLang="zh-CN" b="1" dirty="0" smtClean="0"/>
          </a:p>
          <a:p>
            <a:pPr lvl="1"/>
            <a:r>
              <a:rPr lang="en-US" altLang="zh-CN" b="1" dirty="0" smtClean="0"/>
              <a:t>[]</a:t>
            </a:r>
            <a:r>
              <a:rPr lang="zh-CN" altLang="en-US" b="1" dirty="0" smtClean="0"/>
              <a:t>运算符和</a:t>
            </a:r>
            <a:r>
              <a:rPr lang="en-US" altLang="zh-CN" b="1" dirty="0" smtClean="0"/>
              <a:t>at()</a:t>
            </a:r>
            <a:r>
              <a:rPr lang="zh-CN" altLang="en-US" b="1" dirty="0" smtClean="0"/>
              <a:t>：随机存取</a:t>
            </a:r>
            <a:endParaRPr lang="en-US" altLang="zh-CN" b="1" dirty="0" smtClean="0"/>
          </a:p>
          <a:p>
            <a:pPr lvl="1"/>
            <a:r>
              <a:rPr lang="en-US" altLang="zh-CN" b="1" dirty="0" smtClean="0"/>
              <a:t>front()</a:t>
            </a:r>
            <a:r>
              <a:rPr lang="zh-CN" altLang="en-US" b="1" dirty="0" smtClean="0"/>
              <a:t>和</a:t>
            </a:r>
            <a:r>
              <a:rPr lang="en-US" altLang="zh-CN" b="1" dirty="0" smtClean="0"/>
              <a:t>back()</a:t>
            </a:r>
            <a:r>
              <a:rPr lang="zh-CN" altLang="en-US" b="1" dirty="0" smtClean="0"/>
              <a:t>：首元素和尾元素</a:t>
            </a:r>
            <a:endParaRPr lang="en-US" altLang="zh-CN" b="1" dirty="0" smtClean="0"/>
          </a:p>
          <a:p>
            <a:pPr lvl="1"/>
            <a:r>
              <a:rPr lang="en-US" altLang="zh-CN" b="1" dirty="0" smtClean="0"/>
              <a:t>insert()</a:t>
            </a:r>
            <a:r>
              <a:rPr lang="zh-CN" altLang="en-US" b="1" dirty="0" smtClean="0"/>
              <a:t>和</a:t>
            </a:r>
            <a:r>
              <a:rPr lang="en-US" altLang="zh-CN" b="1" dirty="0" smtClean="0"/>
              <a:t>erase()</a:t>
            </a:r>
            <a:r>
              <a:rPr lang="zh-CN" altLang="en-US" b="1" dirty="0" smtClean="0"/>
              <a:t>：指定位置插入</a:t>
            </a:r>
            <a:r>
              <a:rPr lang="en-US" altLang="zh-CN" b="1" dirty="0" smtClean="0"/>
              <a:t>/</a:t>
            </a:r>
            <a:r>
              <a:rPr lang="zh-CN" altLang="en-US" b="1" dirty="0" smtClean="0"/>
              <a:t>删除元素</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23</a:t>
            </a:fld>
            <a:endParaRPr lang="zh-CN" altLang="en-US"/>
          </a:p>
        </p:txBody>
      </p:sp>
      <p:pic>
        <p:nvPicPr>
          <p:cNvPr id="5" name="Picture 3"/>
          <p:cNvPicPr>
            <a:picLocks noChangeAspect="1" noChangeArrowheads="1"/>
          </p:cNvPicPr>
          <p:nvPr/>
        </p:nvPicPr>
        <p:blipFill>
          <a:blip r:embed="rId3" cstate="print"/>
          <a:srcRect t="7418" r="43205" b="62426"/>
          <a:stretch>
            <a:fillRect/>
          </a:stretch>
        </p:blipFill>
        <p:spPr bwMode="auto">
          <a:xfrm>
            <a:off x="5159324" y="-1"/>
            <a:ext cx="3805164" cy="10527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endParaRPr lang="zh-CN" altLang="en-US" dirty="0"/>
          </a:p>
        </p:txBody>
      </p:sp>
      <p:sp>
        <p:nvSpPr>
          <p:cNvPr id="3" name="内容占位符 2"/>
          <p:cNvSpPr>
            <a:spLocks noGrp="1"/>
          </p:cNvSpPr>
          <p:nvPr>
            <p:ph idx="1"/>
          </p:nvPr>
        </p:nvSpPr>
        <p:spPr/>
        <p:txBody>
          <a:bodyPr/>
          <a:lstStyle/>
          <a:p>
            <a:r>
              <a:rPr lang="zh-CN" altLang="en-US" b="1" dirty="0" smtClean="0"/>
              <a:t>双向链表</a:t>
            </a:r>
            <a:endParaRPr lang="en-US" altLang="zh-CN" b="1" dirty="0" smtClean="0"/>
          </a:p>
          <a:p>
            <a:pPr lvl="1"/>
            <a:r>
              <a:rPr lang="zh-CN" altLang="en-US" b="1" dirty="0" smtClean="0"/>
              <a:t>顺序存取（正</a:t>
            </a:r>
            <a:r>
              <a:rPr lang="en-US" altLang="zh-CN" b="1" dirty="0" smtClean="0"/>
              <a:t>/</a:t>
            </a:r>
            <a:r>
              <a:rPr lang="zh-CN" altLang="en-US" b="1" dirty="0" smtClean="0"/>
              <a:t>反）</a:t>
            </a:r>
            <a:endParaRPr lang="en-US" altLang="zh-CN" b="1" dirty="0" smtClean="0"/>
          </a:p>
          <a:p>
            <a:pPr lvl="1"/>
            <a:r>
              <a:rPr lang="zh-CN" altLang="en-US" b="1" dirty="0" smtClean="0"/>
              <a:t>任意位置增删</a:t>
            </a:r>
            <a:endParaRPr lang="en-US" altLang="zh-CN" b="1" dirty="0" smtClean="0"/>
          </a:p>
          <a:p>
            <a:r>
              <a:rPr lang="zh-CN" altLang="en-US" b="1" dirty="0" smtClean="0"/>
              <a:t>常用操作</a:t>
            </a:r>
            <a:endParaRPr lang="en-US" altLang="zh-CN" b="1" dirty="0" smtClean="0"/>
          </a:p>
          <a:p>
            <a:pPr lvl="1"/>
            <a:r>
              <a:rPr lang="en-US" altLang="zh-CN" b="1" dirty="0" smtClean="0"/>
              <a:t>insert()</a:t>
            </a:r>
            <a:r>
              <a:rPr lang="zh-CN" altLang="en-US" b="1" dirty="0" smtClean="0"/>
              <a:t>：指定位置插入元素</a:t>
            </a:r>
          </a:p>
          <a:p>
            <a:pPr lvl="1"/>
            <a:r>
              <a:rPr lang="en-US" altLang="zh-CN" b="1" dirty="0" smtClean="0"/>
              <a:t>erase()</a:t>
            </a:r>
            <a:r>
              <a:rPr lang="zh-CN" altLang="en-US" b="1" dirty="0" smtClean="0"/>
              <a:t>：指定位置删除元素</a:t>
            </a:r>
          </a:p>
          <a:p>
            <a:pPr lvl="1"/>
            <a:r>
              <a:rPr lang="en-US" altLang="zh-CN" b="1" dirty="0" smtClean="0"/>
              <a:t>front()</a:t>
            </a:r>
            <a:r>
              <a:rPr lang="zh-CN" altLang="en-US" b="1" dirty="0" smtClean="0"/>
              <a:t>和</a:t>
            </a:r>
            <a:r>
              <a:rPr lang="en-US" altLang="zh-CN" b="1" dirty="0" smtClean="0"/>
              <a:t>back()</a:t>
            </a:r>
            <a:r>
              <a:rPr lang="zh-CN" altLang="en-US" b="1" dirty="0" smtClean="0"/>
              <a:t>：首元素和尾元素</a:t>
            </a:r>
            <a:endParaRPr lang="en-US" altLang="zh-CN" b="1" dirty="0" smtClean="0"/>
          </a:p>
          <a:p>
            <a:pPr lvl="1"/>
            <a:r>
              <a:rPr lang="en-US" altLang="zh-CN" b="1" dirty="0" err="1" smtClean="0"/>
              <a:t>push_back</a:t>
            </a:r>
            <a:r>
              <a:rPr lang="en-US" altLang="zh-CN" b="1" dirty="0" smtClean="0"/>
              <a:t>()</a:t>
            </a:r>
            <a:r>
              <a:rPr lang="zh-CN" altLang="en-US" b="1" dirty="0" smtClean="0"/>
              <a:t>和</a:t>
            </a:r>
            <a:r>
              <a:rPr lang="en-US" altLang="zh-CN" b="1" dirty="0" err="1" smtClean="0"/>
              <a:t>pop_back</a:t>
            </a:r>
            <a:r>
              <a:rPr lang="en-US" altLang="zh-CN" b="1" dirty="0" smtClean="0"/>
              <a:t>()</a:t>
            </a:r>
            <a:r>
              <a:rPr lang="zh-CN" altLang="en-US" b="1" dirty="0" smtClean="0"/>
              <a:t>：尾端添加</a:t>
            </a:r>
            <a:r>
              <a:rPr lang="en-US" altLang="zh-CN" b="1" dirty="0" smtClean="0"/>
              <a:t>/</a:t>
            </a:r>
            <a:r>
              <a:rPr lang="zh-CN" altLang="en-US" b="1" dirty="0" smtClean="0"/>
              <a:t>删除</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24</a:t>
            </a:fld>
            <a:endParaRPr lang="zh-CN" altLang="en-US"/>
          </a:p>
        </p:txBody>
      </p:sp>
      <p:pic>
        <p:nvPicPr>
          <p:cNvPr id="5" name="Picture 3"/>
          <p:cNvPicPr>
            <a:picLocks noChangeAspect="1" noChangeArrowheads="1"/>
          </p:cNvPicPr>
          <p:nvPr/>
        </p:nvPicPr>
        <p:blipFill>
          <a:blip r:embed="rId3" cstate="print"/>
          <a:srcRect t="63527" r="43205" b="10462"/>
          <a:stretch>
            <a:fillRect/>
          </a:stretch>
        </p:blipFill>
        <p:spPr bwMode="auto">
          <a:xfrm>
            <a:off x="5034166" y="0"/>
            <a:ext cx="4109834" cy="98072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vector</a:t>
            </a:r>
            <a:r>
              <a:rPr lang="zh-CN" altLang="en-US" dirty="0" smtClean="0"/>
              <a:t>和</a:t>
            </a:r>
            <a:r>
              <a:rPr lang="en-US" altLang="zh-CN" dirty="0" smtClean="0"/>
              <a:t>list</a:t>
            </a:r>
            <a:r>
              <a:rPr lang="zh-CN" altLang="en-US" dirty="0" smtClean="0"/>
              <a:t>的例子</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25</a:t>
            </a:fld>
            <a:endParaRPr lang="zh-CN" altLang="en-US"/>
          </a:p>
        </p:txBody>
      </p:sp>
      <p:sp>
        <p:nvSpPr>
          <p:cNvPr id="5" name="TextBox 4"/>
          <p:cNvSpPr txBox="1"/>
          <p:nvPr/>
        </p:nvSpPr>
        <p:spPr>
          <a:xfrm>
            <a:off x="827584" y="1196752"/>
            <a:ext cx="7920880" cy="535531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&lt;vector&gt;</a:t>
            </a:r>
          </a:p>
          <a:p>
            <a:r>
              <a:rPr lang="en-US" altLang="zh-CN" b="1" dirty="0" smtClean="0">
                <a:solidFill>
                  <a:srgbClr val="C00000"/>
                </a:solidFill>
                <a:latin typeface="MS Gothic" pitchFamily="49" charset="-128"/>
                <a:ea typeface="MS Gothic" pitchFamily="49" charset="-128"/>
              </a:rPr>
              <a:t>#include &lt;list&gt;</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v;</a:t>
            </a:r>
          </a:p>
          <a:p>
            <a:r>
              <a:rPr lang="en-US" altLang="zh-CN" b="1" dirty="0" smtClean="0">
                <a:latin typeface="MS Gothic" pitchFamily="49" charset="-128"/>
                <a:ea typeface="MS Gothic" pitchFamily="49" charset="-128"/>
              </a:rPr>
              <a:t>    list&lt;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l;</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for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 0;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&lt; 10;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v.push_back</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l.push_back</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p>
          <a:p>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cout</a:t>
            </a:r>
            <a:r>
              <a:rPr lang="en-US" altLang="zh-CN" b="1" dirty="0" smtClean="0">
                <a:solidFill>
                  <a:srgbClr val="C00000"/>
                </a:solidFill>
                <a:latin typeface="MS Gothic" pitchFamily="49" charset="-128"/>
                <a:ea typeface="MS Gothic" pitchFamily="49" charset="-128"/>
              </a:rPr>
              <a:t> &lt;&lt; v[5] &lt;&lt; </a:t>
            </a:r>
            <a:r>
              <a:rPr lang="en-US" altLang="zh-CN" b="1" dirty="0" err="1" smtClean="0">
                <a:solidFill>
                  <a:srgbClr val="C00000"/>
                </a:solidFill>
                <a:latin typeface="MS Gothic" pitchFamily="49" charset="-128"/>
                <a:ea typeface="MS Gothic" pitchFamily="49" charset="-128"/>
              </a:rPr>
              <a:t>endl</a:t>
            </a:r>
            <a:r>
              <a:rPr lang="en-US" altLang="zh-CN" b="1" dirty="0" smtClean="0">
                <a:solidFill>
                  <a:srgbClr val="C00000"/>
                </a:solidFill>
                <a:latin typeface="MS Gothic" pitchFamily="49" charset="-128"/>
                <a:ea typeface="MS Gothic" pitchFamily="49" charset="-128"/>
              </a:rPr>
              <a:t>;             v[9] = 100;</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list&lt;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lit = </a:t>
            </a:r>
            <a:r>
              <a:rPr lang="en-US" altLang="zh-CN" b="1" dirty="0" err="1" smtClean="0">
                <a:latin typeface="MS Gothic" pitchFamily="49" charset="-128"/>
                <a:ea typeface="MS Gothic" pitchFamily="49" charset="-128"/>
              </a:rPr>
              <a:t>l.begin</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lit++;    </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l.insert</a:t>
            </a:r>
            <a:r>
              <a:rPr lang="en-US" altLang="zh-CN" b="1" dirty="0" smtClean="0">
                <a:solidFill>
                  <a:srgbClr val="C00000"/>
                </a:solidFill>
                <a:latin typeface="MS Gothic" pitchFamily="49" charset="-128"/>
                <a:ea typeface="MS Gothic" pitchFamily="49" charset="-128"/>
              </a:rPr>
              <a:t>(lit, 100); </a:t>
            </a:r>
            <a:r>
              <a:rPr lang="en-US" altLang="zh-CN" b="1" dirty="0" smtClean="0">
                <a:latin typeface="MS Gothic" pitchFamily="49" charset="-128"/>
                <a:ea typeface="MS Gothic" pitchFamily="49" charset="-128"/>
              </a:rPr>
              <a:t>    lit++;    </a:t>
            </a:r>
            <a:r>
              <a:rPr lang="en-US" altLang="zh-CN" b="1" dirty="0" err="1" smtClean="0">
                <a:solidFill>
                  <a:srgbClr val="C00000"/>
                </a:solidFill>
                <a:latin typeface="MS Gothic" pitchFamily="49" charset="-128"/>
                <a:ea typeface="MS Gothic" pitchFamily="49" charset="-128"/>
              </a:rPr>
              <a:t>l.erase</a:t>
            </a:r>
            <a:r>
              <a:rPr lang="en-US" altLang="zh-CN" b="1" dirty="0" smtClean="0">
                <a:solidFill>
                  <a:srgbClr val="C00000"/>
                </a:solidFill>
                <a:latin typeface="MS Gothic" pitchFamily="49" charset="-128"/>
                <a:ea typeface="MS Gothic" pitchFamily="49" charset="-128"/>
              </a:rPr>
              <a:t>(lit);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for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it = </a:t>
            </a:r>
            <a:r>
              <a:rPr lang="en-US" altLang="zh-CN" b="1" dirty="0" err="1" smtClean="0">
                <a:latin typeface="MS Gothic" pitchFamily="49" charset="-128"/>
                <a:ea typeface="MS Gothic" pitchFamily="49" charset="-128"/>
              </a:rPr>
              <a:t>v.begin</a:t>
            </a:r>
            <a:r>
              <a:rPr lang="en-US" altLang="zh-CN" b="1" dirty="0" smtClean="0">
                <a:latin typeface="MS Gothic" pitchFamily="49" charset="-128"/>
                <a:ea typeface="MS Gothic" pitchFamily="49" charset="-128"/>
              </a:rPr>
              <a:t>(); it != </a:t>
            </a:r>
            <a:r>
              <a:rPr lang="en-US" altLang="zh-CN" b="1" dirty="0" err="1" smtClean="0">
                <a:latin typeface="MS Gothic" pitchFamily="49" charset="-128"/>
                <a:ea typeface="MS Gothic" pitchFamily="49" charset="-128"/>
              </a:rPr>
              <a:t>v.end</a:t>
            </a:r>
            <a:r>
              <a:rPr lang="en-US" altLang="zh-CN" b="1" dirty="0" smtClean="0">
                <a:latin typeface="MS Gothic" pitchFamily="49" charset="-128"/>
                <a:ea typeface="MS Gothic" pitchFamily="49" charset="-128"/>
              </a:rPr>
              <a:t>(); it++)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*it &lt;&lt; '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for (list&lt;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it = </a:t>
            </a:r>
            <a:r>
              <a:rPr lang="en-US" altLang="zh-CN" b="1" dirty="0" err="1" smtClean="0">
                <a:latin typeface="MS Gothic" pitchFamily="49" charset="-128"/>
                <a:ea typeface="MS Gothic" pitchFamily="49" charset="-128"/>
              </a:rPr>
              <a:t>l.begin</a:t>
            </a:r>
            <a:r>
              <a:rPr lang="en-US" altLang="zh-CN" b="1" dirty="0" smtClean="0">
                <a:latin typeface="MS Gothic" pitchFamily="49" charset="-128"/>
                <a:ea typeface="MS Gothic" pitchFamily="49" charset="-128"/>
              </a:rPr>
              <a:t>(); it != </a:t>
            </a:r>
            <a:r>
              <a:rPr lang="en-US" altLang="zh-CN" b="1" dirty="0" err="1" smtClean="0">
                <a:latin typeface="MS Gothic" pitchFamily="49" charset="-128"/>
                <a:ea typeface="MS Gothic" pitchFamily="49" charset="-128"/>
              </a:rPr>
              <a:t>l.end</a:t>
            </a:r>
            <a:r>
              <a:rPr lang="en-US" altLang="zh-CN" b="1" dirty="0" smtClean="0">
                <a:latin typeface="MS Gothic" pitchFamily="49" charset="-128"/>
                <a:ea typeface="MS Gothic" pitchFamily="49" charset="-128"/>
              </a:rPr>
              <a:t>(); it++)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*it &lt;&lt; ' ';</a:t>
            </a: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pic>
        <p:nvPicPr>
          <p:cNvPr id="59394" name="Picture 2"/>
          <p:cNvPicPr>
            <a:picLocks noChangeAspect="1" noChangeArrowheads="1"/>
          </p:cNvPicPr>
          <p:nvPr/>
        </p:nvPicPr>
        <p:blipFill>
          <a:blip r:embed="rId3" cstate="print"/>
          <a:srcRect/>
          <a:stretch>
            <a:fillRect/>
          </a:stretch>
        </p:blipFill>
        <p:spPr bwMode="auto">
          <a:xfrm>
            <a:off x="5148064" y="188640"/>
            <a:ext cx="3816424" cy="182524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a:t>
            </a:r>
            <a:r>
              <a:rPr lang="en-US" altLang="zh-CN" dirty="0" err="1" smtClean="0"/>
              <a:t>multimap</a:t>
            </a:r>
            <a:endParaRPr lang="zh-CN" altLang="en-US" dirty="0"/>
          </a:p>
        </p:txBody>
      </p:sp>
      <p:sp>
        <p:nvSpPr>
          <p:cNvPr id="3" name="内容占位符 2"/>
          <p:cNvSpPr>
            <a:spLocks noGrp="1"/>
          </p:cNvSpPr>
          <p:nvPr>
            <p:ph idx="1"/>
          </p:nvPr>
        </p:nvSpPr>
        <p:spPr>
          <a:xfrm>
            <a:off x="827088" y="1125538"/>
            <a:ext cx="8137400" cy="5256212"/>
          </a:xfrm>
        </p:spPr>
        <p:txBody>
          <a:bodyPr/>
          <a:lstStyle/>
          <a:p>
            <a:r>
              <a:rPr lang="zh-CN" altLang="en-US" b="1" dirty="0" smtClean="0"/>
              <a:t>一组</a:t>
            </a:r>
            <a:r>
              <a:rPr lang="en-US" altLang="zh-CN" b="1" dirty="0" smtClean="0"/>
              <a:t>key/value</a:t>
            </a:r>
            <a:r>
              <a:rPr lang="zh-CN" altLang="en-US" b="1" dirty="0" smtClean="0"/>
              <a:t>对</a:t>
            </a:r>
            <a:endParaRPr lang="en-US" altLang="zh-CN" b="1" dirty="0" smtClean="0"/>
          </a:p>
          <a:p>
            <a:pPr lvl="1"/>
            <a:r>
              <a:rPr lang="zh-CN" altLang="en-US" b="1" dirty="0" smtClean="0"/>
              <a:t>常用于根据</a:t>
            </a:r>
            <a:r>
              <a:rPr lang="en-US" altLang="zh-CN" b="1" dirty="0" smtClean="0"/>
              <a:t>key</a:t>
            </a:r>
            <a:r>
              <a:rPr lang="zh-CN" altLang="en-US" b="1" dirty="0" smtClean="0"/>
              <a:t>查找</a:t>
            </a:r>
            <a:r>
              <a:rPr lang="en-US" altLang="zh-CN" b="1" dirty="0" smtClean="0"/>
              <a:t>value</a:t>
            </a:r>
            <a:r>
              <a:rPr lang="zh-CN" altLang="en-US" b="1" dirty="0" smtClean="0"/>
              <a:t>的情况（如字典）</a:t>
            </a:r>
            <a:endParaRPr lang="en-US" altLang="zh-CN" b="1" dirty="0" smtClean="0"/>
          </a:p>
          <a:p>
            <a:pPr lvl="1"/>
            <a:r>
              <a:rPr lang="zh-CN" altLang="en-US" b="1" dirty="0" smtClean="0"/>
              <a:t>使用平衡二叉树存储，不保序</a:t>
            </a:r>
            <a:endParaRPr lang="en-US" altLang="zh-CN" b="1" dirty="0" smtClean="0"/>
          </a:p>
          <a:p>
            <a:r>
              <a:rPr lang="zh-CN" altLang="en-US" b="1" dirty="0" smtClean="0"/>
              <a:t>常用操作</a:t>
            </a:r>
            <a:endParaRPr lang="en-US" altLang="zh-CN" b="1" dirty="0" smtClean="0"/>
          </a:p>
          <a:p>
            <a:pPr lvl="1"/>
            <a:r>
              <a:rPr lang="en-US" altLang="zh-CN" b="1" dirty="0" smtClean="0"/>
              <a:t>insert()</a:t>
            </a:r>
            <a:r>
              <a:rPr lang="zh-CN" altLang="en-US" b="1" dirty="0" smtClean="0"/>
              <a:t>：插入新的元素（</a:t>
            </a:r>
            <a:r>
              <a:rPr lang="en-US" altLang="zh-CN" b="1" dirty="0" smtClean="0"/>
              <a:t>key/value</a:t>
            </a:r>
            <a:r>
              <a:rPr lang="zh-CN" altLang="en-US" b="1" dirty="0" smtClean="0"/>
              <a:t>对）</a:t>
            </a:r>
            <a:endParaRPr lang="en-US" altLang="zh-CN" b="1" dirty="0" smtClean="0"/>
          </a:p>
          <a:p>
            <a:pPr lvl="1"/>
            <a:r>
              <a:rPr lang="en-US" altLang="zh-CN" b="1" dirty="0" smtClean="0"/>
              <a:t>erase()</a:t>
            </a:r>
            <a:r>
              <a:rPr lang="zh-CN" altLang="en-US" b="1" dirty="0" smtClean="0"/>
              <a:t>：删除指定元素（根据位置或</a:t>
            </a:r>
            <a:r>
              <a:rPr lang="en-US" altLang="zh-CN" b="1" dirty="0" smtClean="0"/>
              <a:t>key</a:t>
            </a:r>
            <a:r>
              <a:rPr lang="zh-CN" altLang="en-US" b="1" dirty="0" smtClean="0"/>
              <a:t>值）</a:t>
            </a:r>
            <a:endParaRPr lang="en-US" altLang="zh-CN" b="1" dirty="0" smtClean="0"/>
          </a:p>
          <a:p>
            <a:pPr lvl="1"/>
            <a:r>
              <a:rPr lang="en-US" altLang="zh-CN" b="1" dirty="0" smtClean="0"/>
              <a:t>[]</a:t>
            </a:r>
            <a:r>
              <a:rPr lang="zh-CN" altLang="en-US" b="1" dirty="0" smtClean="0"/>
              <a:t>运算符：</a:t>
            </a:r>
            <a:r>
              <a:rPr lang="en-US" altLang="zh-CN" b="1" dirty="0" smtClean="0"/>
              <a:t>map</a:t>
            </a:r>
            <a:r>
              <a:rPr lang="zh-CN" altLang="en-US" b="1" dirty="0" smtClean="0"/>
              <a:t>中根据</a:t>
            </a:r>
            <a:r>
              <a:rPr lang="en-US" altLang="zh-CN" b="1" dirty="0" smtClean="0"/>
              <a:t>key</a:t>
            </a:r>
            <a:r>
              <a:rPr lang="zh-CN" altLang="en-US" b="1" dirty="0" smtClean="0"/>
              <a:t>值取得对应元素的</a:t>
            </a:r>
            <a:r>
              <a:rPr lang="en-US" altLang="zh-CN" b="1" dirty="0" smtClean="0"/>
              <a:t>value</a:t>
            </a:r>
            <a:r>
              <a:rPr lang="zh-CN" altLang="en-US" b="1" dirty="0" smtClean="0"/>
              <a:t>值</a:t>
            </a:r>
            <a:endParaRPr lang="en-US" altLang="zh-CN" b="1" dirty="0" smtClean="0"/>
          </a:p>
          <a:p>
            <a:pPr lvl="1"/>
            <a:r>
              <a:rPr lang="en-US" altLang="zh-CN" b="1" dirty="0" err="1" smtClean="0"/>
              <a:t>lower_bound</a:t>
            </a:r>
            <a:r>
              <a:rPr lang="en-US" altLang="zh-CN" b="1" dirty="0" smtClean="0"/>
              <a:t>()</a:t>
            </a:r>
            <a:r>
              <a:rPr lang="zh-CN" altLang="en-US" b="1" dirty="0" smtClean="0"/>
              <a:t>和</a:t>
            </a:r>
            <a:r>
              <a:rPr lang="en-US" altLang="zh-CN" b="1" dirty="0" err="1" smtClean="0"/>
              <a:t>upper_bound</a:t>
            </a:r>
            <a:r>
              <a:rPr lang="en-US" altLang="zh-CN" b="1" dirty="0" smtClean="0"/>
              <a:t>()</a:t>
            </a:r>
            <a:r>
              <a:rPr lang="zh-CN" altLang="en-US" b="1" dirty="0" smtClean="0"/>
              <a:t>：获得某个</a:t>
            </a:r>
            <a:r>
              <a:rPr lang="en-US" altLang="zh-CN" b="1" dirty="0" smtClean="0"/>
              <a:t>/</a:t>
            </a:r>
            <a:r>
              <a:rPr lang="zh-CN" altLang="en-US" b="1" dirty="0" smtClean="0"/>
              <a:t>某些</a:t>
            </a:r>
            <a:r>
              <a:rPr lang="en-US" altLang="zh-CN" b="1" dirty="0" smtClean="0"/>
              <a:t>key</a:t>
            </a:r>
            <a:r>
              <a:rPr lang="zh-CN" altLang="en-US" b="1" dirty="0" smtClean="0"/>
              <a:t>值对应的前闭后开空间</a:t>
            </a:r>
            <a:endParaRPr lang="en-US" altLang="zh-CN" b="1" dirty="0" smtClean="0"/>
          </a:p>
          <a:p>
            <a:r>
              <a:rPr lang="en-US" altLang="zh-CN" b="1" dirty="0" smtClean="0"/>
              <a:t>map/</a:t>
            </a:r>
            <a:r>
              <a:rPr lang="en-US" altLang="zh-CN" b="1" dirty="0" err="1" smtClean="0"/>
              <a:t>multimap</a:t>
            </a:r>
            <a:r>
              <a:rPr lang="zh-CN" altLang="en-US" b="1" dirty="0" smtClean="0"/>
              <a:t>的</a:t>
            </a:r>
            <a:r>
              <a:rPr lang="en-US" altLang="zh-CN" b="1" dirty="0" err="1" smtClean="0"/>
              <a:t>iterator</a:t>
            </a:r>
            <a:r>
              <a:rPr lang="zh-CN" altLang="en-US" b="1" dirty="0" smtClean="0"/>
              <a:t>有</a:t>
            </a:r>
            <a:r>
              <a:rPr lang="en-US" altLang="zh-CN" b="1" dirty="0" smtClean="0"/>
              <a:t>first</a:t>
            </a:r>
            <a:r>
              <a:rPr lang="zh-CN" altLang="en-US" b="1" dirty="0" smtClean="0"/>
              <a:t>和</a:t>
            </a:r>
            <a:r>
              <a:rPr lang="en-US" altLang="zh-CN" b="1" dirty="0" smtClean="0"/>
              <a:t>second</a:t>
            </a:r>
            <a:r>
              <a:rPr lang="zh-CN" altLang="en-US" b="1" dirty="0" smtClean="0"/>
              <a:t>，对应于</a:t>
            </a:r>
            <a:r>
              <a:rPr lang="en-US" altLang="zh-CN" b="1" dirty="0" smtClean="0"/>
              <a:t>key</a:t>
            </a:r>
            <a:r>
              <a:rPr lang="zh-CN" altLang="en-US" b="1" dirty="0" smtClean="0"/>
              <a:t>和</a:t>
            </a:r>
            <a:r>
              <a:rPr lang="en-US" altLang="zh-CN" b="1" dirty="0" smtClean="0"/>
              <a:t>value</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26</a:t>
            </a:fld>
            <a:endParaRPr lang="zh-CN" altLang="en-US"/>
          </a:p>
        </p:txBody>
      </p:sp>
      <p:pic>
        <p:nvPicPr>
          <p:cNvPr id="5" name="Picture 3"/>
          <p:cNvPicPr>
            <a:picLocks noChangeAspect="1" noChangeArrowheads="1"/>
          </p:cNvPicPr>
          <p:nvPr/>
        </p:nvPicPr>
        <p:blipFill>
          <a:blip r:embed="rId3" cstate="print"/>
          <a:srcRect l="56795" t="48451" b="6729"/>
          <a:stretch>
            <a:fillRect/>
          </a:stretch>
        </p:blipFill>
        <p:spPr bwMode="auto">
          <a:xfrm>
            <a:off x="5813630" y="0"/>
            <a:ext cx="3330370" cy="1800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a:t>
            </a:r>
            <a:r>
              <a:rPr lang="en-US" altLang="zh-CN" dirty="0" err="1" smtClean="0"/>
              <a:t>multimap</a:t>
            </a:r>
            <a:r>
              <a:rPr lang="zh-CN" altLang="en-US" dirty="0" smtClean="0"/>
              <a:t>的例子</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27</a:t>
            </a:fld>
            <a:endParaRPr lang="zh-CN" altLang="en-US"/>
          </a:p>
        </p:txBody>
      </p:sp>
      <p:sp>
        <p:nvSpPr>
          <p:cNvPr id="6" name="TextBox 5"/>
          <p:cNvSpPr txBox="1"/>
          <p:nvPr/>
        </p:nvSpPr>
        <p:spPr>
          <a:xfrm>
            <a:off x="179512" y="1196752"/>
            <a:ext cx="8784976" cy="563231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&lt;map&gt;</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map&lt;string,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m;</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m.insert</a:t>
            </a:r>
            <a:r>
              <a:rPr lang="en-US" altLang="zh-CN" b="1" dirty="0" smtClean="0">
                <a:latin typeface="MS Gothic" pitchFamily="49" charset="-128"/>
                <a:ea typeface="MS Gothic" pitchFamily="49" charset="-128"/>
              </a:rPr>
              <a:t>(map&lt;string,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value_type</a:t>
            </a:r>
            <a:r>
              <a:rPr lang="en-US" altLang="zh-CN" b="1" dirty="0" smtClean="0">
                <a:latin typeface="MS Gothic" pitchFamily="49" charset="-128"/>
                <a:ea typeface="MS Gothic" pitchFamily="49" charset="-128"/>
              </a:rPr>
              <a:t>("one", 1));</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m.insert</a:t>
            </a:r>
            <a:r>
              <a:rPr lang="en-US" altLang="zh-CN" b="1" dirty="0" smtClean="0">
                <a:latin typeface="MS Gothic" pitchFamily="49" charset="-128"/>
                <a:ea typeface="MS Gothic" pitchFamily="49" charset="-128"/>
              </a:rPr>
              <a:t>(map&lt;string,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value_type</a:t>
            </a:r>
            <a:r>
              <a:rPr lang="en-US" altLang="zh-CN" b="1" dirty="0" smtClean="0">
                <a:latin typeface="MS Gothic" pitchFamily="49" charset="-128"/>
                <a:ea typeface="MS Gothic" pitchFamily="49" charset="-128"/>
              </a:rPr>
              <a:t>("two", 2));</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m["one"]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for (map&lt;string,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it = </a:t>
            </a:r>
            <a:r>
              <a:rPr lang="en-US" altLang="zh-CN" b="1" dirty="0" err="1" smtClean="0">
                <a:latin typeface="MS Gothic" pitchFamily="49" charset="-128"/>
                <a:ea typeface="MS Gothic" pitchFamily="49" charset="-128"/>
              </a:rPr>
              <a:t>m.begin</a:t>
            </a:r>
            <a:r>
              <a:rPr lang="en-US" altLang="zh-CN" b="1" dirty="0" smtClean="0">
                <a:latin typeface="MS Gothic" pitchFamily="49" charset="-128"/>
                <a:ea typeface="MS Gothic" pitchFamily="49" charset="-128"/>
              </a:rPr>
              <a:t>(); it != </a:t>
            </a:r>
            <a:r>
              <a:rPr lang="en-US" altLang="zh-CN" b="1" dirty="0" err="1" smtClean="0">
                <a:latin typeface="MS Gothic" pitchFamily="49" charset="-128"/>
                <a:ea typeface="MS Gothic" pitchFamily="49" charset="-128"/>
              </a:rPr>
              <a:t>m.end</a:t>
            </a:r>
            <a:r>
              <a:rPr lang="en-US" altLang="zh-CN" b="1" dirty="0" smtClean="0">
                <a:latin typeface="MS Gothic" pitchFamily="49" charset="-128"/>
                <a:ea typeface="MS Gothic" pitchFamily="49" charset="-128"/>
              </a:rPr>
              <a:t>(); it++)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it-&gt;first</a:t>
            </a:r>
            <a:r>
              <a:rPr lang="en-US" altLang="zh-CN" b="1" dirty="0" smtClean="0">
                <a:latin typeface="MS Gothic" pitchFamily="49" charset="-128"/>
                <a:ea typeface="MS Gothic" pitchFamily="49" charset="-128"/>
              </a:rPr>
              <a:t> &lt;&lt; " " &lt;&lt; </a:t>
            </a:r>
            <a:r>
              <a:rPr lang="en-US" altLang="zh-CN" b="1" dirty="0" smtClean="0">
                <a:solidFill>
                  <a:srgbClr val="C00000"/>
                </a:solidFill>
                <a:latin typeface="MS Gothic" pitchFamily="49" charset="-128"/>
                <a:ea typeface="MS Gothic" pitchFamily="49" charset="-128"/>
              </a:rPr>
              <a:t>it-&gt;second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multimap</a:t>
            </a:r>
            <a:r>
              <a:rPr lang="en-US" altLang="zh-CN" b="1" dirty="0" smtClean="0">
                <a:latin typeface="MS Gothic" pitchFamily="49" charset="-128"/>
                <a:ea typeface="MS Gothic" pitchFamily="49" charset="-128"/>
              </a:rPr>
              <a: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mm;</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mm.insert</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multimap</a:t>
            </a:r>
            <a:r>
              <a:rPr lang="en-US" altLang="zh-CN" b="1" dirty="0" smtClean="0">
                <a:latin typeface="MS Gothic" pitchFamily="49" charset="-128"/>
                <a:ea typeface="MS Gothic" pitchFamily="49" charset="-128"/>
              </a:rPr>
              <a: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value_type</a:t>
            </a:r>
            <a:r>
              <a:rPr lang="en-US" altLang="zh-CN" b="1" dirty="0" smtClean="0">
                <a:latin typeface="MS Gothic" pitchFamily="49" charset="-128"/>
                <a:ea typeface="MS Gothic" pitchFamily="49" charset="-128"/>
              </a:rPr>
              <a:t>(1, 2));</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mm.insert</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multimap</a:t>
            </a:r>
            <a:r>
              <a:rPr lang="en-US" altLang="zh-CN" b="1" dirty="0" smtClean="0">
                <a:latin typeface="MS Gothic" pitchFamily="49" charset="-128"/>
                <a:ea typeface="MS Gothic" pitchFamily="49" charset="-128"/>
              </a:rPr>
              <a: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value_type</a:t>
            </a:r>
            <a:r>
              <a:rPr lang="en-US" altLang="zh-CN" b="1" dirty="0" smtClean="0">
                <a:latin typeface="MS Gothic" pitchFamily="49" charset="-128"/>
                <a:ea typeface="MS Gothic" pitchFamily="49" charset="-128"/>
              </a:rPr>
              <a:t>(1, 3));</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mm.insert</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multimap</a:t>
            </a:r>
            <a:r>
              <a:rPr lang="en-US" altLang="zh-CN" b="1" dirty="0" smtClean="0">
                <a:latin typeface="MS Gothic" pitchFamily="49" charset="-128"/>
                <a:ea typeface="MS Gothic" pitchFamily="49" charset="-128"/>
              </a:rPr>
              <a: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value_type</a:t>
            </a:r>
            <a:r>
              <a:rPr lang="en-US" altLang="zh-CN" b="1" dirty="0" smtClean="0">
                <a:latin typeface="MS Gothic" pitchFamily="49" charset="-128"/>
                <a:ea typeface="MS Gothic" pitchFamily="49" charset="-128"/>
              </a:rPr>
              <a:t>(2, 3));</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mm.insert</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multimap</a:t>
            </a:r>
            <a:r>
              <a:rPr lang="en-US" altLang="zh-CN" b="1" dirty="0" smtClean="0">
                <a:latin typeface="MS Gothic" pitchFamily="49" charset="-128"/>
                <a:ea typeface="MS Gothic" pitchFamily="49" charset="-128"/>
              </a:rPr>
              <a: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value_type</a:t>
            </a:r>
            <a:r>
              <a:rPr lang="en-US" altLang="zh-CN" b="1" dirty="0" smtClean="0">
                <a:latin typeface="MS Gothic" pitchFamily="49" charset="-128"/>
                <a:ea typeface="MS Gothic" pitchFamily="49" charset="-128"/>
              </a:rPr>
              <a:t>(1, 1));</a:t>
            </a:r>
          </a:p>
          <a:p>
            <a:r>
              <a:rPr lang="en-US" altLang="zh-CN" b="1" dirty="0" smtClean="0">
                <a:latin typeface="MS Gothic" pitchFamily="49" charset="-128"/>
                <a:ea typeface="MS Gothic" pitchFamily="49" charset="-128"/>
              </a:rPr>
              <a:t>    for (</a:t>
            </a:r>
            <a:r>
              <a:rPr lang="en-US" altLang="zh-CN" b="1" dirty="0" err="1" smtClean="0">
                <a:solidFill>
                  <a:srgbClr val="C00000"/>
                </a:solidFill>
                <a:latin typeface="MS Gothic" pitchFamily="49" charset="-128"/>
                <a:ea typeface="MS Gothic" pitchFamily="49" charset="-128"/>
              </a:rPr>
              <a:t>multimap</a:t>
            </a:r>
            <a:r>
              <a:rPr lang="en-US" altLang="zh-CN" b="1" dirty="0" smtClean="0">
                <a:solidFill>
                  <a:srgbClr val="C00000"/>
                </a:solidFill>
                <a:latin typeface="MS Gothic" pitchFamily="49" charset="-128"/>
                <a:ea typeface="MS Gothic" pitchFamily="49" charset="-128"/>
              </a:rPr>
              <a:t>&lt;</a:t>
            </a:r>
            <a:r>
              <a:rPr lang="en-US" altLang="zh-CN" b="1" dirty="0" err="1" smtClean="0">
                <a:solidFill>
                  <a:srgbClr val="C00000"/>
                </a:solidFill>
                <a:latin typeface="MS Gothic" pitchFamily="49" charset="-128"/>
                <a:ea typeface="MS Gothic" pitchFamily="49" charset="-128"/>
              </a:rPr>
              <a:t>int</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int</a:t>
            </a:r>
            <a:r>
              <a:rPr lang="en-US" altLang="zh-CN" b="1" dirty="0" smtClean="0">
                <a:solidFill>
                  <a:srgbClr val="C00000"/>
                </a:solidFill>
                <a:latin typeface="MS Gothic" pitchFamily="49" charset="-128"/>
                <a:ea typeface="MS Gothic" pitchFamily="49" charset="-128"/>
              </a:rPr>
              <a:t>&gt;::</a:t>
            </a:r>
            <a:r>
              <a:rPr lang="en-US" altLang="zh-CN" b="1" dirty="0" err="1" smtClean="0">
                <a:solidFill>
                  <a:srgbClr val="C00000"/>
                </a:solidFill>
                <a:latin typeface="MS Gothic" pitchFamily="49" charset="-128"/>
                <a:ea typeface="MS Gothic" pitchFamily="49" charset="-128"/>
              </a:rPr>
              <a:t>iterator</a:t>
            </a:r>
            <a:r>
              <a:rPr lang="en-US" altLang="zh-CN" b="1" dirty="0" smtClean="0">
                <a:solidFill>
                  <a:srgbClr val="C00000"/>
                </a:solidFill>
                <a:latin typeface="MS Gothic" pitchFamily="49" charset="-128"/>
                <a:ea typeface="MS Gothic" pitchFamily="49" charset="-128"/>
              </a:rPr>
              <a:t> it = </a:t>
            </a:r>
            <a:r>
              <a:rPr lang="en-US" altLang="zh-CN" b="1" dirty="0" err="1" smtClean="0">
                <a:solidFill>
                  <a:srgbClr val="C00000"/>
                </a:solidFill>
                <a:latin typeface="MS Gothic" pitchFamily="49" charset="-128"/>
                <a:ea typeface="MS Gothic" pitchFamily="49" charset="-128"/>
              </a:rPr>
              <a:t>mm.lower_bound</a:t>
            </a:r>
            <a:r>
              <a:rPr lang="en-US" altLang="zh-CN" b="1" dirty="0" smtClean="0">
                <a:solidFill>
                  <a:srgbClr val="C00000"/>
                </a:solidFill>
                <a:latin typeface="MS Gothic" pitchFamily="49" charset="-128"/>
                <a:ea typeface="MS Gothic" pitchFamily="49" charset="-128"/>
              </a:rPr>
              <a:t>(1); it != </a:t>
            </a:r>
            <a:r>
              <a:rPr lang="en-US" altLang="zh-CN" b="1" dirty="0" err="1" smtClean="0">
                <a:solidFill>
                  <a:srgbClr val="C00000"/>
                </a:solidFill>
                <a:latin typeface="MS Gothic" pitchFamily="49" charset="-128"/>
                <a:ea typeface="MS Gothic" pitchFamily="49" charset="-128"/>
              </a:rPr>
              <a:t>mm.upper_bound</a:t>
            </a:r>
            <a:r>
              <a:rPr lang="en-US" altLang="zh-CN" b="1" dirty="0" smtClean="0">
                <a:solidFill>
                  <a:srgbClr val="C00000"/>
                </a:solidFill>
                <a:latin typeface="MS Gothic" pitchFamily="49" charset="-128"/>
                <a:ea typeface="MS Gothic" pitchFamily="49" charset="-128"/>
              </a:rPr>
              <a:t>(1); it++</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it-&gt;first </a:t>
            </a:r>
            <a:r>
              <a:rPr lang="en-US" altLang="zh-CN" b="1" dirty="0" smtClean="0">
                <a:latin typeface="MS Gothic" pitchFamily="49" charset="-128"/>
                <a:ea typeface="MS Gothic" pitchFamily="49" charset="-128"/>
              </a:rPr>
              <a:t>&lt;&lt; " " &lt;&lt; </a:t>
            </a:r>
            <a:r>
              <a:rPr lang="en-US" altLang="zh-CN" b="1" dirty="0" smtClean="0">
                <a:solidFill>
                  <a:srgbClr val="C00000"/>
                </a:solidFill>
                <a:latin typeface="MS Gothic" pitchFamily="49" charset="-128"/>
                <a:ea typeface="MS Gothic" pitchFamily="49" charset="-128"/>
              </a:rPr>
              <a:t>it-&gt;second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 </a:t>
            </a:r>
          </a:p>
          <a:p>
            <a:r>
              <a:rPr lang="en-US" altLang="zh-CN" b="1" dirty="0" smtClean="0">
                <a:latin typeface="MS Gothic" pitchFamily="49" charset="-128"/>
                <a:ea typeface="MS Gothic" pitchFamily="49" charset="-128"/>
              </a:rPr>
              <a:t>}</a:t>
            </a:r>
          </a:p>
        </p:txBody>
      </p:sp>
      <p:pic>
        <p:nvPicPr>
          <p:cNvPr id="60418" name="Picture 2"/>
          <p:cNvPicPr>
            <a:picLocks noChangeAspect="1" noChangeArrowheads="1"/>
          </p:cNvPicPr>
          <p:nvPr/>
        </p:nvPicPr>
        <p:blipFill>
          <a:blip r:embed="rId3" cstate="print"/>
          <a:srcRect/>
          <a:stretch>
            <a:fillRect/>
          </a:stretch>
        </p:blipFill>
        <p:spPr bwMode="auto">
          <a:xfrm>
            <a:off x="7452320" y="0"/>
            <a:ext cx="1405568" cy="288815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和</a:t>
            </a:r>
            <a:r>
              <a:rPr lang="en-US" altLang="zh-CN" dirty="0" smtClean="0"/>
              <a:t>queue</a:t>
            </a:r>
            <a:endParaRPr lang="zh-CN" altLang="en-US" dirty="0"/>
          </a:p>
        </p:txBody>
      </p:sp>
      <p:sp>
        <p:nvSpPr>
          <p:cNvPr id="3" name="内容占位符 2"/>
          <p:cNvSpPr>
            <a:spLocks noGrp="1"/>
          </p:cNvSpPr>
          <p:nvPr>
            <p:ph idx="1"/>
          </p:nvPr>
        </p:nvSpPr>
        <p:spPr/>
        <p:txBody>
          <a:bodyPr/>
          <a:lstStyle/>
          <a:p>
            <a:r>
              <a:rPr lang="en-US" altLang="zh-CN" b="1" dirty="0" smtClean="0"/>
              <a:t>stack</a:t>
            </a:r>
            <a:r>
              <a:rPr lang="zh-CN" altLang="en-US" b="1" dirty="0" smtClean="0"/>
              <a:t>：后进先出结构</a:t>
            </a:r>
            <a:endParaRPr lang="en-US" altLang="zh-CN" b="1" dirty="0" smtClean="0"/>
          </a:p>
          <a:p>
            <a:pPr lvl="1"/>
            <a:r>
              <a:rPr lang="en-US" altLang="zh-CN" b="1" dirty="0" smtClean="0"/>
              <a:t>push()</a:t>
            </a:r>
            <a:r>
              <a:rPr lang="zh-CN" altLang="en-US" b="1" dirty="0" smtClean="0"/>
              <a:t>，</a:t>
            </a:r>
            <a:r>
              <a:rPr lang="en-US" altLang="zh-CN" b="1" dirty="0" smtClean="0"/>
              <a:t>pop()</a:t>
            </a:r>
          </a:p>
          <a:p>
            <a:pPr lvl="1"/>
            <a:r>
              <a:rPr lang="en-US" altLang="zh-CN" b="1" dirty="0" smtClean="0"/>
              <a:t>top()</a:t>
            </a:r>
          </a:p>
          <a:p>
            <a:r>
              <a:rPr lang="en-US" altLang="zh-CN" b="1" dirty="0" smtClean="0"/>
              <a:t>queue</a:t>
            </a:r>
            <a:r>
              <a:rPr lang="zh-CN" altLang="en-US" b="1" dirty="0" smtClean="0"/>
              <a:t>：先进先出结构</a:t>
            </a:r>
            <a:endParaRPr lang="en-US" altLang="zh-CN" b="1" dirty="0" smtClean="0"/>
          </a:p>
          <a:p>
            <a:pPr lvl="1"/>
            <a:r>
              <a:rPr lang="en-US" altLang="zh-CN" b="1" dirty="0" smtClean="0"/>
              <a:t>push()</a:t>
            </a:r>
            <a:r>
              <a:rPr lang="zh-CN" altLang="en-US" b="1" dirty="0" smtClean="0"/>
              <a:t>，</a:t>
            </a:r>
            <a:r>
              <a:rPr lang="en-US" altLang="zh-CN" b="1" dirty="0" smtClean="0"/>
              <a:t>pop()</a:t>
            </a:r>
          </a:p>
          <a:p>
            <a:pPr lvl="1"/>
            <a:r>
              <a:rPr lang="en-US" altLang="zh-CN" b="1" dirty="0" smtClean="0"/>
              <a:t>back()</a:t>
            </a:r>
            <a:r>
              <a:rPr lang="zh-CN" altLang="en-US" b="1" dirty="0" smtClean="0"/>
              <a:t>，</a:t>
            </a:r>
            <a:r>
              <a:rPr lang="en-US" altLang="zh-CN" b="1" dirty="0" smtClean="0"/>
              <a:t>front()</a:t>
            </a:r>
          </a:p>
          <a:p>
            <a:r>
              <a:rPr lang="zh-CN" altLang="en-US" b="1" dirty="0" smtClean="0"/>
              <a:t>都不能遍历</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stack</a:t>
            </a:r>
            <a:r>
              <a:rPr lang="zh-CN" altLang="en-US" dirty="0" smtClean="0"/>
              <a:t>和</a:t>
            </a:r>
            <a:r>
              <a:rPr lang="en-US" altLang="zh-CN" dirty="0" smtClean="0"/>
              <a:t>queue</a:t>
            </a:r>
            <a:r>
              <a:rPr lang="zh-CN" altLang="en-US" dirty="0" smtClean="0"/>
              <a:t>的例子</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29</a:t>
            </a:fld>
            <a:endParaRPr lang="zh-CN" altLang="en-US"/>
          </a:p>
        </p:txBody>
      </p:sp>
      <p:sp>
        <p:nvSpPr>
          <p:cNvPr id="6" name="TextBox 5"/>
          <p:cNvSpPr txBox="1"/>
          <p:nvPr/>
        </p:nvSpPr>
        <p:spPr>
          <a:xfrm>
            <a:off x="611560" y="1196752"/>
            <a:ext cx="8136904"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&lt;stack&gt;</a:t>
            </a:r>
          </a:p>
          <a:p>
            <a:r>
              <a:rPr lang="en-US" altLang="zh-CN" b="1" dirty="0" smtClean="0">
                <a:solidFill>
                  <a:srgbClr val="C00000"/>
                </a:solidFill>
                <a:latin typeface="MS Gothic" pitchFamily="49" charset="-128"/>
                <a:ea typeface="MS Gothic" pitchFamily="49" charset="-128"/>
              </a:rPr>
              <a:t>#include &lt;queue&gt;</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stack&lt;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s;</a:t>
            </a:r>
          </a:p>
          <a:p>
            <a:r>
              <a:rPr lang="en-US" altLang="zh-CN" b="1" dirty="0" smtClean="0">
                <a:latin typeface="MS Gothic" pitchFamily="49" charset="-128"/>
                <a:ea typeface="MS Gothic" pitchFamily="49" charset="-128"/>
              </a:rPr>
              <a:t>    queue&lt;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q;</a:t>
            </a:r>
          </a:p>
          <a:p>
            <a:r>
              <a:rPr lang="en-US" altLang="zh-CN" b="1" dirty="0" smtClean="0">
                <a:latin typeface="MS Gothic" pitchFamily="49" charset="-128"/>
                <a:ea typeface="MS Gothic" pitchFamily="49" charset="-128"/>
              </a:rPr>
              <a:t>    for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 0;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&lt; 10;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br>
              <a:rPr lang="en-US" altLang="zh-CN" b="1" dirty="0" smtClean="0">
                <a:latin typeface="MS Gothic" pitchFamily="49" charset="-128"/>
                <a:ea typeface="MS Gothic" pitchFamily="49" charset="-128"/>
              </a:rPr>
            </a:b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s.push</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q.push</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for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 0;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&lt; 10;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s.top</a:t>
            </a:r>
            <a:r>
              <a:rPr lang="en-US" altLang="zh-CN" b="1" dirty="0" smtClean="0">
                <a:latin typeface="MS Gothic" pitchFamily="49" charset="-128"/>
                <a:ea typeface="MS Gothic" pitchFamily="49" charset="-128"/>
              </a:rPr>
              <a:t>() &lt;&lt; ' ' &lt;&lt; </a:t>
            </a:r>
            <a:r>
              <a:rPr lang="en-US" altLang="zh-CN" b="1" dirty="0" err="1" smtClean="0">
                <a:latin typeface="MS Gothic" pitchFamily="49" charset="-128"/>
                <a:ea typeface="MS Gothic" pitchFamily="49" charset="-128"/>
              </a:rPr>
              <a:t>q.front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s.pop();</a:t>
            </a:r>
          </a:p>
          <a:p>
            <a:r>
              <a:rPr lang="en-US" altLang="zh-CN" b="1" dirty="0" smtClean="0">
                <a:latin typeface="MS Gothic" pitchFamily="49" charset="-128"/>
                <a:ea typeface="MS Gothic" pitchFamily="49" charset="-128"/>
              </a:rPr>
              <a:t>        q.pop();</a:t>
            </a:r>
          </a:p>
          <a:p>
            <a:r>
              <a:rPr lang="en-US" altLang="zh-CN" b="1" dirty="0" smtClean="0">
                <a:latin typeface="MS Gothic" pitchFamily="49" charset="-128"/>
                <a:ea typeface="MS Gothic" pitchFamily="49" charset="-128"/>
              </a:rPr>
              <a:t>    }     </a:t>
            </a:r>
          </a:p>
          <a:p>
            <a:r>
              <a:rPr lang="en-US" altLang="zh-CN" b="1" dirty="0" smtClean="0">
                <a:latin typeface="MS Gothic" pitchFamily="49" charset="-128"/>
                <a:ea typeface="MS Gothic" pitchFamily="49" charset="-128"/>
              </a:rPr>
              <a:t>}</a:t>
            </a:r>
          </a:p>
        </p:txBody>
      </p:sp>
      <p:pic>
        <p:nvPicPr>
          <p:cNvPr id="61442" name="Picture 2"/>
          <p:cNvPicPr>
            <a:picLocks noChangeAspect="1" noChangeArrowheads="1"/>
          </p:cNvPicPr>
          <p:nvPr/>
        </p:nvPicPr>
        <p:blipFill>
          <a:blip r:embed="rId3" cstate="print"/>
          <a:srcRect/>
          <a:stretch>
            <a:fillRect/>
          </a:stretch>
        </p:blipFill>
        <p:spPr bwMode="auto">
          <a:xfrm>
            <a:off x="7236296" y="188640"/>
            <a:ext cx="1440160" cy="489230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什么是泛型编程</a:t>
            </a:r>
            <a:endParaRPr lang="zh-CN" altLang="en-US" dirty="0"/>
          </a:p>
        </p:txBody>
      </p:sp>
      <p:sp>
        <p:nvSpPr>
          <p:cNvPr id="3" name="内容占位符 2"/>
          <p:cNvSpPr>
            <a:spLocks noGrp="1"/>
          </p:cNvSpPr>
          <p:nvPr>
            <p:ph idx="1"/>
          </p:nvPr>
        </p:nvSpPr>
        <p:spPr/>
        <p:txBody>
          <a:bodyPr/>
          <a:lstStyle/>
          <a:p>
            <a:r>
              <a:rPr lang="zh-CN" altLang="en-US" b="1" dirty="0" smtClean="0"/>
              <a:t>泛型：泛化的类型，即暂时不指定留待未来确定的数据类型</a:t>
            </a:r>
            <a:endParaRPr lang="en-US" altLang="zh-CN" b="1" dirty="0" smtClean="0"/>
          </a:p>
          <a:p>
            <a:r>
              <a:rPr lang="zh-CN" altLang="en-US" b="1" dirty="0" smtClean="0"/>
              <a:t>泛型编程：在泛型概念基础上的编程</a:t>
            </a:r>
            <a:endParaRPr lang="en-US" altLang="zh-CN" b="1" dirty="0" smtClean="0"/>
          </a:p>
          <a:p>
            <a:pPr lvl="1"/>
            <a:r>
              <a:rPr lang="zh-CN" altLang="en-US" b="1" dirty="0" smtClean="0"/>
              <a:t>首先编写完全一般化的、可重复使用的算法</a:t>
            </a:r>
            <a:endParaRPr lang="en-US" altLang="zh-CN" b="1" dirty="0" smtClean="0"/>
          </a:p>
          <a:p>
            <a:pPr lvl="1"/>
            <a:r>
              <a:rPr lang="zh-CN" altLang="en-US" b="1" dirty="0" smtClean="0"/>
              <a:t>在使用时对这些算法的数据类型予以指定（实例化）</a:t>
            </a:r>
            <a:endParaRPr lang="en-US" altLang="zh-CN" b="1" dirty="0" smtClean="0"/>
          </a:p>
          <a:p>
            <a:r>
              <a:rPr lang="zh-CN" altLang="en-US" b="1" dirty="0" smtClean="0"/>
              <a:t>算法与数据结构的完全分离</a:t>
            </a:r>
            <a:endParaRPr lang="en-US" altLang="zh-CN" b="1" dirty="0" smtClean="0"/>
          </a:p>
          <a:p>
            <a:pPr lvl="1"/>
            <a:r>
              <a:rPr lang="zh-CN" altLang="en-US" b="1" dirty="0" smtClean="0"/>
              <a:t>保持编译器的类型检查</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迭代器</a:t>
            </a:r>
            <a:endParaRPr lang="zh-CN" altLang="en-US" dirty="0"/>
          </a:p>
        </p:txBody>
      </p:sp>
      <p:sp>
        <p:nvSpPr>
          <p:cNvPr id="3" name="内容占位符 2"/>
          <p:cNvSpPr>
            <a:spLocks noGrp="1"/>
          </p:cNvSpPr>
          <p:nvPr>
            <p:ph idx="1"/>
          </p:nvPr>
        </p:nvSpPr>
        <p:spPr/>
        <p:txBody>
          <a:bodyPr/>
          <a:lstStyle/>
          <a:p>
            <a:r>
              <a:rPr lang="zh-CN" altLang="en-US" b="1" dirty="0" smtClean="0"/>
              <a:t>除了</a:t>
            </a:r>
            <a:r>
              <a:rPr lang="en-US" altLang="zh-CN" b="1" dirty="0" smtClean="0"/>
              <a:t>stack</a:t>
            </a:r>
            <a:r>
              <a:rPr lang="zh-CN" altLang="en-US" b="1" dirty="0" smtClean="0"/>
              <a:t>、</a:t>
            </a:r>
            <a:r>
              <a:rPr lang="en-US" altLang="zh-CN" b="1" dirty="0" smtClean="0"/>
              <a:t>queue</a:t>
            </a:r>
            <a:r>
              <a:rPr lang="zh-CN" altLang="en-US" b="1" dirty="0" smtClean="0"/>
              <a:t>这样的专用结构之外，</a:t>
            </a:r>
            <a:r>
              <a:rPr lang="en-US" altLang="zh-CN" b="1" dirty="0" smtClean="0"/>
              <a:t>STL</a:t>
            </a:r>
            <a:r>
              <a:rPr lang="zh-CN" altLang="en-US" b="1" dirty="0" smtClean="0"/>
              <a:t>所提供的各种容器都支持迭代器模式</a:t>
            </a:r>
            <a:endParaRPr lang="en-US" altLang="zh-CN" b="1" dirty="0" smtClean="0"/>
          </a:p>
          <a:p>
            <a:endParaRPr lang="en-US" altLang="zh-CN" b="1" dirty="0"/>
          </a:p>
          <a:p>
            <a:endParaRPr lang="en-US" altLang="zh-CN" b="1" dirty="0" smtClean="0"/>
          </a:p>
          <a:p>
            <a:endParaRPr lang="en-US" altLang="zh-CN" b="1" dirty="0"/>
          </a:p>
          <a:p>
            <a:endParaRPr lang="en-US" altLang="zh-CN" b="1" dirty="0" smtClean="0"/>
          </a:p>
          <a:p>
            <a:r>
              <a:rPr lang="zh-CN" altLang="en-US" b="1" dirty="0" smtClean="0"/>
              <a:t>使用迭代器是遍历一个容器全部或部分元素的基本方法</a:t>
            </a:r>
            <a:endParaRPr lang="en-US" altLang="zh-CN" b="1" dirty="0" smtClean="0"/>
          </a:p>
          <a:p>
            <a:r>
              <a:rPr lang="zh-CN" altLang="en-US" b="1" dirty="0" smtClean="0"/>
              <a:t>可以把迭代器视为一种指针</a:t>
            </a:r>
            <a:endParaRPr lang="en-US" altLang="zh-CN" b="1" dirty="0" smtClean="0"/>
          </a:p>
          <a:p>
            <a:pPr lvl="1"/>
            <a:endParaRPr lang="en-US" altLang="zh-CN" b="1" dirty="0"/>
          </a:p>
          <a:p>
            <a:pPr lvl="1"/>
            <a:endParaRPr lang="en-US" altLang="zh-CN" b="1" dirty="0" smtClean="0"/>
          </a:p>
          <a:p>
            <a:pPr lvl="1"/>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30</a:t>
            </a:fld>
            <a:endParaRPr lang="zh-CN" altLang="en-US"/>
          </a:p>
        </p:txBody>
      </p:sp>
      <p:sp>
        <p:nvSpPr>
          <p:cNvPr id="5" name="TextBox 4"/>
          <p:cNvSpPr txBox="1"/>
          <p:nvPr/>
        </p:nvSpPr>
        <p:spPr>
          <a:xfrm>
            <a:off x="539552" y="2204864"/>
            <a:ext cx="828092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for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&gt;::iterator it1 = </a:t>
            </a:r>
            <a:r>
              <a:rPr lang="en-US" altLang="zh-CN" b="1" dirty="0" err="1" smtClean="0">
                <a:latin typeface="MS Gothic" pitchFamily="49" charset="-128"/>
                <a:ea typeface="MS Gothic" pitchFamily="49" charset="-128"/>
              </a:rPr>
              <a:t>v.begin</a:t>
            </a:r>
            <a:r>
              <a:rPr lang="en-US" altLang="zh-CN" b="1" dirty="0" smtClean="0">
                <a:latin typeface="MS Gothic" pitchFamily="49" charset="-128"/>
                <a:ea typeface="MS Gothic" pitchFamily="49" charset="-128"/>
              </a:rPr>
              <a:t>(); it1 != </a:t>
            </a:r>
            <a:r>
              <a:rPr lang="en-US" altLang="zh-CN" b="1" dirty="0" err="1" smtClean="0">
                <a:latin typeface="MS Gothic" pitchFamily="49" charset="-128"/>
                <a:ea typeface="MS Gothic" pitchFamily="49" charset="-128"/>
              </a:rPr>
              <a:t>v.end</a:t>
            </a:r>
            <a:r>
              <a:rPr lang="en-US" altLang="zh-CN" b="1" dirty="0" smtClean="0">
                <a:latin typeface="MS Gothic" pitchFamily="49" charset="-128"/>
                <a:ea typeface="MS Gothic" pitchFamily="49" charset="-128"/>
              </a:rPr>
              <a:t>(); ++it1) {</a:t>
            </a:r>
          </a:p>
          <a:p>
            <a:r>
              <a:rPr lang="en-US" altLang="zh-CN" b="1" dirty="0">
                <a:latin typeface="MS Gothic" pitchFamily="49" charset="-128"/>
                <a:ea typeface="MS Gothic" pitchFamily="49" charset="-128"/>
              </a:rPr>
              <a:t> </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*it1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&gt;::iterator it2 = </a:t>
            </a:r>
            <a:r>
              <a:rPr lang="en-US" altLang="zh-CN" b="1" dirty="0" err="1" smtClean="0">
                <a:latin typeface="MS Gothic" pitchFamily="49" charset="-128"/>
                <a:ea typeface="MS Gothic" pitchFamily="49" charset="-128"/>
              </a:rPr>
              <a:t>v.begin</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++it2;</a:t>
            </a:r>
          </a:p>
          <a:p>
            <a:r>
              <a:rPr lang="en-US" altLang="zh-CN" b="1" dirty="0" smtClean="0">
                <a:latin typeface="MS Gothic" pitchFamily="49" charset="-128"/>
                <a:ea typeface="MS Gothic" pitchFamily="49" charset="-128"/>
              </a:rPr>
              <a:t>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&gt;::iterator it3 = </a:t>
            </a:r>
            <a:r>
              <a:rPr lang="en-US" altLang="zh-CN" b="1" dirty="0" err="1" smtClean="0">
                <a:latin typeface="MS Gothic" pitchFamily="49" charset="-128"/>
                <a:ea typeface="MS Gothic" pitchFamily="49" charset="-128"/>
              </a:rPr>
              <a:t>v.end</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--it3;</a:t>
            </a:r>
          </a:p>
          <a:p>
            <a:r>
              <a:rPr lang="en-US" altLang="zh-CN" b="1" dirty="0" smtClean="0">
                <a:latin typeface="MS Gothic" pitchFamily="49" charset="-128"/>
                <a:ea typeface="MS Gothic" pitchFamily="49" charset="-128"/>
              </a:rPr>
              <a:t>for (; it2 != it3; ++it2) { *it2 = *it2 * 2; }</a:t>
            </a:r>
          </a:p>
        </p:txBody>
      </p:sp>
    </p:spTree>
    <p:extLst>
      <p:ext uri="{BB962C8B-B14F-4D97-AF65-F5344CB8AC3E}">
        <p14:creationId xmlns:p14="http://schemas.microsoft.com/office/powerpoint/2010/main" xmlns="" val="4278760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流与迭代器</a:t>
            </a:r>
            <a:endParaRPr lang="zh-CN" altLang="en-US" dirty="0"/>
          </a:p>
        </p:txBody>
      </p:sp>
      <p:sp>
        <p:nvSpPr>
          <p:cNvPr id="3" name="内容占位符 2"/>
          <p:cNvSpPr>
            <a:spLocks noGrp="1"/>
          </p:cNvSpPr>
          <p:nvPr>
            <p:ph idx="1"/>
          </p:nvPr>
        </p:nvSpPr>
        <p:spPr/>
        <p:txBody>
          <a:bodyPr/>
          <a:lstStyle/>
          <a:p>
            <a:r>
              <a:rPr lang="en-US" altLang="zh-CN" b="1" dirty="0" err="1" smtClean="0"/>
              <a:t>istream_iterator</a:t>
            </a:r>
            <a:r>
              <a:rPr lang="zh-CN" altLang="en-US" b="1" dirty="0" smtClean="0"/>
              <a:t>和</a:t>
            </a:r>
            <a:r>
              <a:rPr lang="en-US" altLang="zh-CN" b="1" dirty="0" err="1" smtClean="0"/>
              <a:t>ostream_iterator</a:t>
            </a:r>
            <a:r>
              <a:rPr lang="zh-CN" altLang="en-US" b="1" dirty="0" smtClean="0"/>
              <a:t>：单向的迭代器，只能用</a:t>
            </a:r>
            <a:r>
              <a:rPr lang="en-US" altLang="zh-CN" b="1" dirty="0" smtClean="0"/>
              <a:t>++</a:t>
            </a:r>
            <a:r>
              <a:rPr lang="zh-CN" altLang="en-US" b="1" dirty="0" smtClean="0"/>
              <a:t>前进；</a:t>
            </a:r>
            <a:r>
              <a:rPr lang="en-US" altLang="zh-CN" b="1" dirty="0" err="1" smtClean="0"/>
              <a:t>istream_iterator</a:t>
            </a:r>
            <a:r>
              <a:rPr lang="zh-CN" altLang="en-US" b="1" dirty="0" smtClean="0"/>
              <a:t>只读，</a:t>
            </a:r>
            <a:r>
              <a:rPr lang="en-US" altLang="zh-CN" b="1" dirty="0" err="1" smtClean="0"/>
              <a:t>ostream_iterator</a:t>
            </a:r>
            <a:r>
              <a:rPr lang="zh-CN" altLang="en-US" b="1" dirty="0" smtClean="0"/>
              <a:t>只写</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31</a:t>
            </a:fld>
            <a:endParaRPr lang="zh-CN" altLang="en-US"/>
          </a:p>
        </p:txBody>
      </p:sp>
      <p:sp>
        <p:nvSpPr>
          <p:cNvPr id="5" name="TextBox 4"/>
          <p:cNvSpPr txBox="1"/>
          <p:nvPr/>
        </p:nvSpPr>
        <p:spPr>
          <a:xfrm>
            <a:off x="549671" y="2708920"/>
            <a:ext cx="8280920"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double </a:t>
            </a:r>
            <a:r>
              <a:rPr lang="en-US" altLang="zh-CN" b="1" dirty="0">
                <a:latin typeface="MS Gothic" pitchFamily="49" charset="-128"/>
                <a:ea typeface="MS Gothic" pitchFamily="49" charset="-128"/>
              </a:rPr>
              <a:t>value1, value2;</a:t>
            </a:r>
          </a:p>
          <a:p>
            <a:r>
              <a:rPr lang="en-US" altLang="zh-CN" b="1" dirty="0" err="1" smtClean="0">
                <a:latin typeface="MS Gothic" pitchFamily="49" charset="-128"/>
                <a:ea typeface="MS Gothic" pitchFamily="49" charset="-128"/>
              </a:rPr>
              <a:t>istream_iterator</a:t>
            </a:r>
            <a:r>
              <a:rPr lang="en-US" altLang="zh-CN" b="1" dirty="0" smtClean="0">
                <a:latin typeface="MS Gothic" pitchFamily="49" charset="-128"/>
                <a:ea typeface="MS Gothic" pitchFamily="49" charset="-128"/>
              </a:rPr>
              <a:t>&lt;double</a:t>
            </a:r>
            <a:r>
              <a:rPr lang="en-US" altLang="zh-CN" b="1" dirty="0">
                <a:latin typeface="MS Gothic" pitchFamily="49" charset="-128"/>
                <a:ea typeface="MS Gothic" pitchFamily="49" charset="-128"/>
              </a:rPr>
              <a:t>&gt; </a:t>
            </a:r>
            <a:r>
              <a:rPr lang="en-US" altLang="zh-CN" b="1" dirty="0" err="1">
                <a:latin typeface="MS Gothic" pitchFamily="49" charset="-128"/>
                <a:ea typeface="MS Gothic" pitchFamily="49" charset="-128"/>
              </a:rPr>
              <a:t>eos</a:t>
            </a:r>
            <a:r>
              <a:rPr lang="en-US" altLang="zh-CN" b="1" dirty="0">
                <a:latin typeface="MS Gothic" pitchFamily="49" charset="-128"/>
                <a:ea typeface="MS Gothic" pitchFamily="49" charset="-128"/>
              </a:rPr>
              <a:t>;         // end-of-stream iterator</a:t>
            </a:r>
          </a:p>
          <a:p>
            <a:r>
              <a:rPr lang="en-US" altLang="zh-CN" b="1" dirty="0" err="1" smtClean="0">
                <a:latin typeface="MS Gothic" pitchFamily="49" charset="-128"/>
                <a:ea typeface="MS Gothic" pitchFamily="49" charset="-128"/>
              </a:rPr>
              <a:t>istream_iterator</a:t>
            </a:r>
            <a:r>
              <a:rPr lang="en-US" altLang="zh-CN" b="1" dirty="0" smtClean="0">
                <a:latin typeface="MS Gothic" pitchFamily="49" charset="-128"/>
                <a:ea typeface="MS Gothic" pitchFamily="49" charset="-128"/>
              </a:rPr>
              <a:t>&lt;double</a:t>
            </a:r>
            <a:r>
              <a:rPr lang="en-US" altLang="zh-CN" b="1" dirty="0">
                <a:latin typeface="MS Gothic" pitchFamily="49" charset="-128"/>
                <a:ea typeface="MS Gothic" pitchFamily="49" charset="-128"/>
              </a:rPr>
              <a:t>&gt; </a:t>
            </a:r>
            <a:r>
              <a:rPr lang="en-US" altLang="zh-CN" b="1" dirty="0" err="1">
                <a:latin typeface="MS Gothic" pitchFamily="49" charset="-128"/>
                <a:ea typeface="MS Gothic" pitchFamily="49" charset="-128"/>
              </a:rPr>
              <a:t>iit</a:t>
            </a:r>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cin</a:t>
            </a:r>
            <a:r>
              <a:rPr lang="en-US" altLang="zh-CN" b="1" dirty="0">
                <a:latin typeface="MS Gothic" pitchFamily="49" charset="-128"/>
                <a:ea typeface="MS Gothic" pitchFamily="49" charset="-128"/>
              </a:rPr>
              <a:t>);   // </a:t>
            </a:r>
            <a:r>
              <a:rPr lang="en-US" altLang="zh-CN" b="1" dirty="0" err="1">
                <a:latin typeface="MS Gothic" pitchFamily="49" charset="-128"/>
                <a:ea typeface="MS Gothic" pitchFamily="49" charset="-128"/>
              </a:rPr>
              <a:t>stdin</a:t>
            </a:r>
            <a:r>
              <a:rPr lang="en-US" altLang="zh-CN" b="1" dirty="0">
                <a:latin typeface="MS Gothic" pitchFamily="49" charset="-128"/>
                <a:ea typeface="MS Gothic" pitchFamily="49" charset="-128"/>
              </a:rPr>
              <a:t> iterator</a:t>
            </a:r>
          </a:p>
          <a:p>
            <a:endParaRPr lang="en-US" altLang="zh-CN" b="1" dirty="0">
              <a:latin typeface="MS Gothic" pitchFamily="49" charset="-128"/>
              <a:ea typeface="MS Gothic" pitchFamily="49" charset="-128"/>
            </a:endParaRPr>
          </a:p>
          <a:p>
            <a:r>
              <a:rPr lang="en-US" altLang="zh-CN" b="1" dirty="0" smtClean="0">
                <a:latin typeface="MS Gothic" pitchFamily="49" charset="-128"/>
                <a:ea typeface="MS Gothic" pitchFamily="49" charset="-128"/>
              </a:rPr>
              <a:t>if </a:t>
            </a:r>
            <a:r>
              <a:rPr lang="en-US" altLang="zh-CN" b="1" dirty="0">
                <a:latin typeface="MS Gothic" pitchFamily="49" charset="-128"/>
                <a:ea typeface="MS Gothic" pitchFamily="49" charset="-128"/>
              </a:rPr>
              <a:t>(</a:t>
            </a:r>
            <a:r>
              <a:rPr lang="en-US" altLang="zh-CN" b="1" dirty="0" err="1">
                <a:latin typeface="MS Gothic" pitchFamily="49" charset="-128"/>
                <a:ea typeface="MS Gothic" pitchFamily="49" charset="-128"/>
              </a:rPr>
              <a:t>iit</a:t>
            </a:r>
            <a:r>
              <a:rPr lang="en-US" altLang="zh-CN" b="1" dirty="0">
                <a:latin typeface="MS Gothic" pitchFamily="49" charset="-128"/>
                <a:ea typeface="MS Gothic" pitchFamily="49" charset="-128"/>
              </a:rPr>
              <a:t>!=</a:t>
            </a:r>
            <a:r>
              <a:rPr lang="en-US" altLang="zh-CN" b="1" dirty="0" err="1">
                <a:latin typeface="MS Gothic" pitchFamily="49" charset="-128"/>
                <a:ea typeface="MS Gothic" pitchFamily="49" charset="-128"/>
              </a:rPr>
              <a:t>eos</a:t>
            </a:r>
            <a:r>
              <a:rPr lang="en-US" altLang="zh-CN" b="1" dirty="0">
                <a:latin typeface="MS Gothic" pitchFamily="49" charset="-128"/>
                <a:ea typeface="MS Gothic" pitchFamily="49" charset="-128"/>
              </a:rPr>
              <a:t>) value1=*</a:t>
            </a:r>
            <a:r>
              <a:rPr lang="en-US" altLang="zh-CN" b="1" dirty="0" err="1">
                <a:latin typeface="MS Gothic" pitchFamily="49" charset="-128"/>
                <a:ea typeface="MS Gothic" pitchFamily="49" charset="-128"/>
              </a:rPr>
              <a:t>iit</a:t>
            </a:r>
            <a:r>
              <a:rPr lang="en-US" altLang="zh-CN" b="1" dirty="0">
                <a:latin typeface="MS Gothic" pitchFamily="49" charset="-128"/>
                <a:ea typeface="MS Gothic" pitchFamily="49" charset="-128"/>
              </a:rPr>
              <a:t>;</a:t>
            </a:r>
          </a:p>
          <a:p>
            <a:r>
              <a:rPr lang="en-US" altLang="zh-CN" b="1" dirty="0" err="1" smtClean="0">
                <a:latin typeface="MS Gothic" pitchFamily="49" charset="-128"/>
                <a:ea typeface="MS Gothic" pitchFamily="49" charset="-128"/>
              </a:rPr>
              <a:t>iit</a:t>
            </a:r>
            <a:r>
              <a:rPr lang="en-US" altLang="zh-CN" b="1" dirty="0">
                <a:latin typeface="MS Gothic" pitchFamily="49" charset="-128"/>
                <a:ea typeface="MS Gothic" pitchFamily="49" charset="-128"/>
              </a:rPr>
              <a:t>++;</a:t>
            </a:r>
          </a:p>
          <a:p>
            <a:r>
              <a:rPr lang="en-US" altLang="zh-CN" b="1" dirty="0" smtClean="0">
                <a:latin typeface="MS Gothic" pitchFamily="49" charset="-128"/>
                <a:ea typeface="MS Gothic" pitchFamily="49" charset="-128"/>
              </a:rPr>
              <a:t>if </a:t>
            </a:r>
            <a:r>
              <a:rPr lang="en-US" altLang="zh-CN" b="1" dirty="0">
                <a:latin typeface="MS Gothic" pitchFamily="49" charset="-128"/>
                <a:ea typeface="MS Gothic" pitchFamily="49" charset="-128"/>
              </a:rPr>
              <a:t>(</a:t>
            </a:r>
            <a:r>
              <a:rPr lang="en-US" altLang="zh-CN" b="1" dirty="0" err="1">
                <a:latin typeface="MS Gothic" pitchFamily="49" charset="-128"/>
                <a:ea typeface="MS Gothic" pitchFamily="49" charset="-128"/>
              </a:rPr>
              <a:t>iit</a:t>
            </a:r>
            <a:r>
              <a:rPr lang="en-US" altLang="zh-CN" b="1" dirty="0">
                <a:latin typeface="MS Gothic" pitchFamily="49" charset="-128"/>
                <a:ea typeface="MS Gothic" pitchFamily="49" charset="-128"/>
              </a:rPr>
              <a:t>!=</a:t>
            </a:r>
            <a:r>
              <a:rPr lang="en-US" altLang="zh-CN" b="1" dirty="0" err="1">
                <a:latin typeface="MS Gothic" pitchFamily="49" charset="-128"/>
                <a:ea typeface="MS Gothic" pitchFamily="49" charset="-128"/>
              </a:rPr>
              <a:t>eos</a:t>
            </a:r>
            <a:r>
              <a:rPr lang="en-US" altLang="zh-CN" b="1" dirty="0">
                <a:latin typeface="MS Gothic" pitchFamily="49" charset="-128"/>
                <a:ea typeface="MS Gothic" pitchFamily="49" charset="-128"/>
              </a:rPr>
              <a:t>) value2=*</a:t>
            </a:r>
            <a:r>
              <a:rPr lang="en-US" altLang="zh-CN" b="1" dirty="0" err="1">
                <a:latin typeface="MS Gothic" pitchFamily="49" charset="-128"/>
                <a:ea typeface="MS Gothic" pitchFamily="49" charset="-128"/>
              </a:rPr>
              <a:t>iit</a:t>
            </a:r>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ostream_iterator</a:t>
            </a:r>
            <a:r>
              <a:rPr lang="en-US" altLang="zh-CN" b="1" dirty="0" smtClean="0">
                <a:latin typeface="MS Gothic" pitchFamily="49" charset="-128"/>
                <a:ea typeface="MS Gothic" pitchFamily="49" charset="-128"/>
              </a:rPr>
              <a:t>&lt;float&gt; </a:t>
            </a:r>
            <a:r>
              <a:rPr lang="en-US" altLang="zh-CN" b="1" dirty="0" err="1">
                <a:latin typeface="MS Gothic" pitchFamily="49" charset="-128"/>
                <a:ea typeface="MS Gothic" pitchFamily="49" charset="-128"/>
              </a:rPr>
              <a:t>out_it</a:t>
            </a:r>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cout</a:t>
            </a:r>
            <a:r>
              <a:rPr lang="en-US" altLang="zh-CN" b="1" dirty="0">
                <a:latin typeface="MS Gothic" pitchFamily="49" charset="-128"/>
                <a:ea typeface="MS Gothic" pitchFamily="49" charset="-128"/>
              </a:rPr>
              <a:t>,", </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out_it</a:t>
            </a:r>
            <a:r>
              <a:rPr lang="en-US" altLang="zh-CN" b="1" dirty="0" smtClean="0">
                <a:latin typeface="MS Gothic" pitchFamily="49" charset="-128"/>
                <a:ea typeface="MS Gothic" pitchFamily="49" charset="-128"/>
              </a:rPr>
              <a:t> = value1 + value2;</a:t>
            </a:r>
          </a:p>
          <a:p>
            <a:r>
              <a:rPr lang="en-US" altLang="zh-CN" b="1" dirty="0" err="1" smtClean="0">
                <a:latin typeface="MS Gothic" pitchFamily="49" charset="-128"/>
                <a:ea typeface="MS Gothic" pitchFamily="49" charset="-128"/>
              </a:rPr>
              <a:t>out_it</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out_it</a:t>
            </a:r>
            <a:r>
              <a:rPr lang="en-US" altLang="zh-CN" b="1" dirty="0" smtClean="0">
                <a:latin typeface="MS Gothic" pitchFamily="49" charset="-128"/>
                <a:ea typeface="MS Gothic" pitchFamily="49" charset="-128"/>
              </a:rPr>
              <a:t> = value1 * value2;</a:t>
            </a:r>
          </a:p>
        </p:txBody>
      </p:sp>
    </p:spTree>
    <p:extLst>
      <p:ext uri="{BB962C8B-B14F-4D97-AF65-F5344CB8AC3E}">
        <p14:creationId xmlns:p14="http://schemas.microsoft.com/office/powerpoint/2010/main" xmlns="" val="3208531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算法中的可变部分</a:t>
            </a:r>
            <a:endParaRPr lang="zh-CN" altLang="en-US" dirty="0"/>
          </a:p>
        </p:txBody>
      </p:sp>
      <p:sp>
        <p:nvSpPr>
          <p:cNvPr id="3" name="内容占位符 2"/>
          <p:cNvSpPr>
            <a:spLocks noGrp="1"/>
          </p:cNvSpPr>
          <p:nvPr>
            <p:ph idx="1"/>
          </p:nvPr>
        </p:nvSpPr>
        <p:spPr/>
        <p:txBody>
          <a:bodyPr/>
          <a:lstStyle/>
          <a:p>
            <a:r>
              <a:rPr lang="en-US" altLang="zh-CN" b="1" dirty="0" smtClean="0"/>
              <a:t>STL</a:t>
            </a:r>
            <a:r>
              <a:rPr lang="zh-CN" altLang="en-US" b="1" dirty="0" smtClean="0"/>
              <a:t>使用函数对象来描述算法中的可变部分</a:t>
            </a:r>
            <a:endParaRPr lang="en-US" altLang="zh-CN" b="1" dirty="0" smtClean="0"/>
          </a:p>
          <a:p>
            <a:pPr lvl="1"/>
            <a:r>
              <a:rPr lang="zh-CN" altLang="en-US" b="1" dirty="0" smtClean="0"/>
              <a:t>例如：</a:t>
            </a:r>
            <a:r>
              <a:rPr lang="en-US" altLang="zh-CN" b="1" dirty="0" err="1" smtClean="0"/>
              <a:t>count_if</a:t>
            </a:r>
            <a:r>
              <a:rPr lang="zh-CN" altLang="en-US" b="1" dirty="0" smtClean="0"/>
              <a:t>中的</a:t>
            </a:r>
            <a:r>
              <a:rPr lang="en-US" altLang="zh-CN" b="1" dirty="0" err="1" smtClean="0"/>
              <a:t>pred</a:t>
            </a:r>
            <a:r>
              <a:rPr lang="zh-CN" altLang="en-US" b="1" dirty="0" smtClean="0"/>
              <a:t>（</a:t>
            </a:r>
            <a:r>
              <a:rPr lang="en-US" altLang="zh-CN" b="1" dirty="0" err="1" smtClean="0"/>
              <a:t>isPass</a:t>
            </a:r>
            <a:r>
              <a:rPr lang="zh-CN" altLang="en-US" b="1" dirty="0" smtClean="0"/>
              <a:t>）</a:t>
            </a:r>
            <a:endParaRPr lang="en-US" altLang="zh-CN" b="1" dirty="0" smtClean="0"/>
          </a:p>
          <a:p>
            <a:r>
              <a:rPr lang="zh-CN" altLang="en-US" b="1" dirty="0" smtClean="0"/>
              <a:t>提供一系列的常用函数对象</a:t>
            </a:r>
            <a:endParaRPr lang="en-US" altLang="zh-CN" b="1" dirty="0" smtClean="0"/>
          </a:p>
          <a:p>
            <a:r>
              <a:rPr lang="zh-CN" altLang="en-US" b="1" dirty="0" smtClean="0"/>
              <a:t>提供一系列对函数对象的操作</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基本函数对象</a:t>
            </a:r>
            <a:endParaRPr lang="zh-CN" altLang="en-US" dirty="0"/>
          </a:p>
        </p:txBody>
      </p:sp>
      <p:sp>
        <p:nvSpPr>
          <p:cNvPr id="3" name="内容占位符 2"/>
          <p:cNvSpPr>
            <a:spLocks noGrp="1"/>
          </p:cNvSpPr>
          <p:nvPr>
            <p:ph idx="1"/>
          </p:nvPr>
        </p:nvSpPr>
        <p:spPr/>
        <p:txBody>
          <a:bodyPr/>
          <a:lstStyle/>
          <a:p>
            <a:r>
              <a:rPr lang="zh-CN" altLang="en-US" b="1" dirty="0" smtClean="0"/>
              <a:t>一元函数对象</a:t>
            </a:r>
            <a:endParaRPr lang="en-US" altLang="zh-CN" b="1" dirty="0" smtClean="0"/>
          </a:p>
          <a:p>
            <a:endParaRPr lang="en-US" altLang="zh-CN" b="1" dirty="0" smtClean="0"/>
          </a:p>
          <a:p>
            <a:endParaRPr lang="en-US" altLang="zh-CN" b="1" dirty="0" smtClean="0"/>
          </a:p>
          <a:p>
            <a:endParaRPr lang="en-US" altLang="zh-CN" sz="900" b="1" dirty="0" smtClean="0"/>
          </a:p>
          <a:p>
            <a:r>
              <a:rPr lang="zh-CN" altLang="en-US" b="1" dirty="0" smtClean="0"/>
              <a:t>二元函数对象</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33</a:t>
            </a:fld>
            <a:endParaRPr lang="zh-CN" altLang="en-US"/>
          </a:p>
        </p:txBody>
      </p:sp>
      <p:sp>
        <p:nvSpPr>
          <p:cNvPr id="5" name="TextBox 4"/>
          <p:cNvSpPr txBox="1"/>
          <p:nvPr/>
        </p:nvSpPr>
        <p:spPr>
          <a:xfrm>
            <a:off x="1187624" y="3690898"/>
            <a:ext cx="7128792"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 &lt;class Arg1, class Arg2, class Result&gt;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struct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binary_function</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typedef</a:t>
            </a:r>
            <a:r>
              <a:rPr lang="en-US" altLang="zh-CN" b="1" dirty="0" smtClean="0">
                <a:latin typeface="MS Gothic" pitchFamily="49" charset="-128"/>
                <a:ea typeface="MS Gothic" pitchFamily="49" charset="-128"/>
              </a:rPr>
              <a:t> Arg1 </a:t>
            </a:r>
            <a:r>
              <a:rPr lang="en-US" altLang="zh-CN" b="1" dirty="0" err="1" smtClean="0">
                <a:latin typeface="MS Gothic" pitchFamily="49" charset="-128"/>
                <a:ea typeface="MS Gothic" pitchFamily="49" charset="-128"/>
              </a:rPr>
              <a:t>first_argument_type</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typedef</a:t>
            </a:r>
            <a:r>
              <a:rPr lang="en-US" altLang="zh-CN" b="1" dirty="0" smtClean="0">
                <a:latin typeface="MS Gothic" pitchFamily="49" charset="-128"/>
                <a:ea typeface="MS Gothic" pitchFamily="49" charset="-128"/>
              </a:rPr>
              <a:t> Arg2 </a:t>
            </a:r>
            <a:r>
              <a:rPr lang="en-US" altLang="zh-CN" b="1" dirty="0" err="1" smtClean="0">
                <a:latin typeface="MS Gothic" pitchFamily="49" charset="-128"/>
                <a:ea typeface="MS Gothic" pitchFamily="49" charset="-128"/>
              </a:rPr>
              <a:t>second_argument_type</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typedef</a:t>
            </a:r>
            <a:r>
              <a:rPr lang="en-US" altLang="zh-CN" b="1" dirty="0" smtClean="0">
                <a:latin typeface="MS Gothic" pitchFamily="49" charset="-128"/>
                <a:ea typeface="MS Gothic" pitchFamily="49" charset="-128"/>
              </a:rPr>
              <a:t> Result </a:t>
            </a:r>
            <a:r>
              <a:rPr lang="en-US" altLang="zh-CN" b="1" dirty="0" err="1" smtClean="0">
                <a:latin typeface="MS Gothic" pitchFamily="49" charset="-128"/>
                <a:ea typeface="MS Gothic" pitchFamily="49" charset="-128"/>
              </a:rPr>
              <a:t>result_type</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p>
        </p:txBody>
      </p:sp>
      <p:sp>
        <p:nvSpPr>
          <p:cNvPr id="6" name="TextBox 5"/>
          <p:cNvSpPr txBox="1"/>
          <p:nvPr/>
        </p:nvSpPr>
        <p:spPr>
          <a:xfrm>
            <a:off x="1187624" y="1700808"/>
            <a:ext cx="7128792" cy="14773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 &lt;class </a:t>
            </a:r>
            <a:r>
              <a:rPr lang="en-US" altLang="zh-CN" b="1" dirty="0" err="1" smtClean="0">
                <a:latin typeface="MS Gothic" pitchFamily="49" charset="-128"/>
                <a:ea typeface="MS Gothic" pitchFamily="49" charset="-128"/>
              </a:rPr>
              <a:t>Arg</a:t>
            </a:r>
            <a:r>
              <a:rPr lang="en-US" altLang="zh-CN" b="1" dirty="0" smtClean="0">
                <a:latin typeface="MS Gothic" pitchFamily="49" charset="-128"/>
                <a:ea typeface="MS Gothic" pitchFamily="49" charset="-128"/>
              </a:rPr>
              <a:t>, class Result&gt;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struct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unary_function</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typedef</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argument_type</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typedef</a:t>
            </a:r>
            <a:r>
              <a:rPr lang="en-US" altLang="zh-CN" b="1" dirty="0" smtClean="0">
                <a:latin typeface="MS Gothic" pitchFamily="49" charset="-128"/>
                <a:ea typeface="MS Gothic" pitchFamily="49" charset="-128"/>
              </a:rPr>
              <a:t> Result </a:t>
            </a:r>
            <a:r>
              <a:rPr lang="en-US" altLang="zh-CN" b="1" dirty="0" err="1" smtClean="0">
                <a:latin typeface="MS Gothic" pitchFamily="49" charset="-128"/>
                <a:ea typeface="MS Gothic" pitchFamily="49" charset="-128"/>
              </a:rPr>
              <a:t>result_type</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常用函数对象</a:t>
            </a:r>
            <a:endParaRPr lang="zh-CN" altLang="en-US" dirty="0"/>
          </a:p>
        </p:txBody>
      </p:sp>
      <p:sp>
        <p:nvSpPr>
          <p:cNvPr id="3" name="内容占位符 2"/>
          <p:cNvSpPr>
            <a:spLocks noGrp="1"/>
          </p:cNvSpPr>
          <p:nvPr>
            <p:ph idx="1"/>
          </p:nvPr>
        </p:nvSpPr>
        <p:spPr>
          <a:xfrm>
            <a:off x="827088" y="1125538"/>
            <a:ext cx="8137400" cy="5256212"/>
          </a:xfrm>
        </p:spPr>
        <p:txBody>
          <a:bodyPr/>
          <a:lstStyle/>
          <a:p>
            <a:r>
              <a:rPr lang="zh-CN" altLang="en-US" b="1" dirty="0" smtClean="0"/>
              <a:t>四则运算：</a:t>
            </a:r>
            <a:endParaRPr lang="en-US" altLang="zh-CN" b="1" dirty="0" smtClean="0"/>
          </a:p>
          <a:p>
            <a:pPr lvl="1"/>
            <a:r>
              <a:rPr lang="en-US" altLang="zh-CN" sz="2000" b="1" dirty="0" smtClean="0"/>
              <a:t>plus</a:t>
            </a:r>
            <a:r>
              <a:rPr lang="zh-CN" altLang="en-US" sz="2000" b="1" dirty="0" smtClean="0"/>
              <a:t>、</a:t>
            </a:r>
            <a:r>
              <a:rPr lang="en-US" altLang="zh-CN" sz="2000" b="1" dirty="0" smtClean="0"/>
              <a:t>minus</a:t>
            </a:r>
            <a:r>
              <a:rPr lang="zh-CN" altLang="en-US" sz="2000" b="1" dirty="0" smtClean="0"/>
              <a:t>、</a:t>
            </a:r>
            <a:r>
              <a:rPr lang="en-US" altLang="zh-CN" sz="2000" b="1" dirty="0" smtClean="0"/>
              <a:t>multiples</a:t>
            </a:r>
            <a:r>
              <a:rPr lang="zh-CN" altLang="en-US" sz="2000" b="1" dirty="0" smtClean="0"/>
              <a:t>、</a:t>
            </a:r>
            <a:r>
              <a:rPr lang="en-US" altLang="zh-CN" sz="2000" b="1" dirty="0" smtClean="0"/>
              <a:t>divides</a:t>
            </a:r>
            <a:r>
              <a:rPr lang="zh-CN" altLang="en-US" sz="2000" b="1" dirty="0" smtClean="0"/>
              <a:t>、</a:t>
            </a:r>
            <a:r>
              <a:rPr lang="en-US" altLang="zh-CN" sz="2000" b="1" dirty="0" smtClean="0"/>
              <a:t>modulus</a:t>
            </a:r>
            <a:r>
              <a:rPr lang="zh-CN" altLang="en-US" sz="2000" b="1" dirty="0" smtClean="0"/>
              <a:t>：</a:t>
            </a:r>
            <a:r>
              <a:rPr lang="en-US" altLang="zh-CN" sz="2000" b="1" dirty="0" err="1" smtClean="0"/>
              <a:t>binary_function</a:t>
            </a:r>
            <a:r>
              <a:rPr lang="en-US" altLang="zh-CN" sz="2000" b="1" dirty="0" smtClean="0"/>
              <a:t>&lt;T, T, T&gt;</a:t>
            </a:r>
          </a:p>
          <a:p>
            <a:pPr lvl="1"/>
            <a:r>
              <a:rPr lang="en-US" altLang="zh-CN" sz="2000" b="1" dirty="0" smtClean="0"/>
              <a:t>negate</a:t>
            </a:r>
            <a:r>
              <a:rPr lang="zh-CN" altLang="en-US" sz="2000" b="1" dirty="0" smtClean="0"/>
              <a:t>：</a:t>
            </a:r>
            <a:r>
              <a:rPr lang="en-US" altLang="zh-CN" sz="2000" b="1" dirty="0" err="1" smtClean="0"/>
              <a:t>unary_function</a:t>
            </a:r>
            <a:r>
              <a:rPr lang="en-US" altLang="zh-CN" sz="2000" b="1" dirty="0" smtClean="0"/>
              <a:t>&lt;T, T&gt;</a:t>
            </a:r>
          </a:p>
          <a:p>
            <a:r>
              <a:rPr lang="zh-CN" altLang="en-US" b="1" dirty="0" smtClean="0"/>
              <a:t>比较运算：</a:t>
            </a:r>
            <a:endParaRPr lang="en-US" altLang="zh-CN" b="1" dirty="0" smtClean="0"/>
          </a:p>
          <a:p>
            <a:pPr lvl="1"/>
            <a:r>
              <a:rPr lang="en-US" altLang="zh-CN" sz="2000" b="1" dirty="0" err="1" smtClean="0"/>
              <a:t>equal_to</a:t>
            </a:r>
            <a:r>
              <a:rPr lang="zh-CN" altLang="en-US" sz="2000" b="1" dirty="0" smtClean="0"/>
              <a:t>、</a:t>
            </a:r>
            <a:r>
              <a:rPr lang="en-US" altLang="zh-CN" sz="2000" b="1" dirty="0" err="1" smtClean="0"/>
              <a:t>not_equal_to</a:t>
            </a:r>
            <a:r>
              <a:rPr lang="zh-CN" altLang="en-US" sz="2000" b="1" dirty="0" smtClean="0"/>
              <a:t>、</a:t>
            </a:r>
            <a:r>
              <a:rPr lang="en-US" altLang="zh-CN" sz="2000" b="1" dirty="0" smtClean="0"/>
              <a:t>greater</a:t>
            </a:r>
            <a:r>
              <a:rPr lang="zh-CN" altLang="en-US" sz="2000" b="1" dirty="0" smtClean="0"/>
              <a:t>、</a:t>
            </a:r>
            <a:r>
              <a:rPr lang="en-US" altLang="zh-CN" sz="2000" b="1" dirty="0" smtClean="0"/>
              <a:t>less</a:t>
            </a:r>
            <a:r>
              <a:rPr lang="zh-CN" altLang="en-US" sz="2000" b="1" dirty="0" smtClean="0"/>
              <a:t>、</a:t>
            </a:r>
            <a:r>
              <a:rPr lang="en-US" altLang="zh-CN" sz="2000" b="1" dirty="0" err="1" smtClean="0"/>
              <a:t>greater_equal</a:t>
            </a:r>
            <a:r>
              <a:rPr lang="zh-CN" altLang="en-US" sz="2000" b="1" dirty="0" smtClean="0"/>
              <a:t>、</a:t>
            </a:r>
            <a:r>
              <a:rPr lang="en-US" altLang="zh-CN" sz="2000" b="1" dirty="0" err="1" smtClean="0"/>
              <a:t>less_equal</a:t>
            </a:r>
            <a:r>
              <a:rPr lang="zh-CN" altLang="en-US" sz="2000" b="1" dirty="0" smtClean="0"/>
              <a:t>：</a:t>
            </a:r>
            <a:r>
              <a:rPr lang="en-US" altLang="zh-CN" sz="2000" b="1" dirty="0" err="1" smtClean="0"/>
              <a:t>binary_function</a:t>
            </a:r>
            <a:r>
              <a:rPr lang="en-US" altLang="zh-CN" sz="2000" b="1" dirty="0" smtClean="0"/>
              <a:t>&lt;T, T, </a:t>
            </a:r>
            <a:r>
              <a:rPr lang="en-US" altLang="zh-CN" sz="2000" b="1" dirty="0" err="1" smtClean="0"/>
              <a:t>bool</a:t>
            </a:r>
            <a:r>
              <a:rPr lang="en-US" altLang="zh-CN" sz="2000" b="1" dirty="0" smtClean="0"/>
              <a:t>&gt;</a:t>
            </a:r>
          </a:p>
          <a:p>
            <a:r>
              <a:rPr lang="zh-CN" altLang="en-US" b="1" dirty="0" smtClean="0"/>
              <a:t>逻辑运算：</a:t>
            </a:r>
            <a:endParaRPr lang="en-US" altLang="zh-CN" b="1" dirty="0" smtClean="0"/>
          </a:p>
          <a:p>
            <a:pPr lvl="1"/>
            <a:r>
              <a:rPr lang="en-US" altLang="zh-CN" sz="2000" b="1" dirty="0" err="1" smtClean="0"/>
              <a:t>logical_and</a:t>
            </a:r>
            <a:r>
              <a:rPr lang="zh-CN" altLang="en-US" sz="2000" b="1" dirty="0" smtClean="0"/>
              <a:t>、</a:t>
            </a:r>
            <a:r>
              <a:rPr lang="en-US" altLang="zh-CN" sz="2000" b="1" dirty="0" err="1" smtClean="0"/>
              <a:t>logical_or</a:t>
            </a:r>
            <a:r>
              <a:rPr lang="zh-CN" altLang="en-US" sz="2000" b="1" dirty="0" smtClean="0"/>
              <a:t>：</a:t>
            </a:r>
            <a:r>
              <a:rPr lang="en-US" altLang="zh-CN" sz="2000" b="1" dirty="0" err="1" smtClean="0"/>
              <a:t>binary_function</a:t>
            </a:r>
            <a:r>
              <a:rPr lang="en-US" altLang="zh-CN" sz="2000" b="1" dirty="0" smtClean="0"/>
              <a:t>&lt;T, T, </a:t>
            </a:r>
            <a:r>
              <a:rPr lang="en-US" altLang="zh-CN" sz="2000" b="1" dirty="0" err="1" smtClean="0"/>
              <a:t>bool</a:t>
            </a:r>
            <a:r>
              <a:rPr lang="en-US" altLang="zh-CN" sz="2000" b="1" dirty="0" smtClean="0"/>
              <a:t>&gt;</a:t>
            </a:r>
          </a:p>
          <a:p>
            <a:pPr lvl="1"/>
            <a:r>
              <a:rPr lang="en-US" altLang="zh-CN" sz="2000" b="1" dirty="0" err="1" smtClean="0"/>
              <a:t>Logical_not</a:t>
            </a:r>
            <a:r>
              <a:rPr lang="zh-CN" altLang="en-US" sz="2000" b="1" dirty="0" smtClean="0"/>
              <a:t>：</a:t>
            </a:r>
            <a:r>
              <a:rPr lang="en-US" altLang="zh-CN" sz="2000" b="1" dirty="0" err="1" smtClean="0"/>
              <a:t>unary_function</a:t>
            </a:r>
            <a:r>
              <a:rPr lang="en-US" altLang="zh-CN" sz="2000" b="1" dirty="0" smtClean="0"/>
              <a:t>&lt;T, </a:t>
            </a:r>
            <a:r>
              <a:rPr lang="en-US" altLang="zh-CN" sz="2000" b="1" dirty="0" err="1" smtClean="0"/>
              <a:t>bool</a:t>
            </a:r>
            <a:r>
              <a:rPr lang="en-US" altLang="zh-CN" sz="2000" b="1" dirty="0" smtClean="0"/>
              <a:t>&gt;</a:t>
            </a:r>
          </a:p>
          <a:p>
            <a:pPr lvl="1"/>
            <a:endParaRPr lang="en-US" altLang="zh-CN" b="1" dirty="0" smtClean="0"/>
          </a:p>
          <a:p>
            <a:pPr lvl="1"/>
            <a:endParaRPr lang="en-US" altLang="zh-CN" b="1" dirty="0" smtClean="0"/>
          </a:p>
          <a:p>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使用这些函数对象</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35</a:t>
            </a:fld>
            <a:endParaRPr lang="zh-CN" altLang="en-US"/>
          </a:p>
        </p:txBody>
      </p:sp>
      <p:sp>
        <p:nvSpPr>
          <p:cNvPr id="6" name="TextBox 5"/>
          <p:cNvSpPr txBox="1"/>
          <p:nvPr/>
        </p:nvSpPr>
        <p:spPr>
          <a:xfrm>
            <a:off x="1187624" y="1268760"/>
            <a:ext cx="7128792" cy="369331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#include &lt;</a:t>
            </a:r>
            <a:r>
              <a:rPr lang="en-US" altLang="zh-CN" b="1" dirty="0" err="1" smtClean="0">
                <a:latin typeface="MS Gothic" pitchFamily="49" charset="-128"/>
                <a:ea typeface="MS Gothic" pitchFamily="49" charset="-128"/>
              </a:rPr>
              <a:t>cstdlib</a:t>
            </a:r>
            <a:r>
              <a:rPr lang="en-US" altLang="zh-CN" b="1" dirty="0" smtClean="0">
                <a:latin typeface="MS Gothic" pitchFamily="49" charset="-128"/>
                <a:ea typeface="MS Gothic" pitchFamily="49" charset="-128"/>
              </a:rPr>
              <a:t>&gt;</a:t>
            </a:r>
          </a:p>
          <a:p>
            <a:r>
              <a:rPr lang="en-US" altLang="zh-CN" b="1" dirty="0" smtClean="0">
                <a:latin typeface="MS Gothic" pitchFamily="49" charset="-128"/>
                <a:ea typeface="MS Gothic" pitchFamily="49" charset="-128"/>
              </a:rPr>
              <a:t>#include &lt;</a:t>
            </a:r>
            <a:r>
              <a:rPr lang="en-US" altLang="zh-CN" b="1" dirty="0" err="1" smtClean="0">
                <a:latin typeface="MS Gothic" pitchFamily="49" charset="-128"/>
                <a:ea typeface="MS Gothic" pitchFamily="49" charset="-128"/>
              </a:rPr>
              <a:t>iostream</a:t>
            </a:r>
            <a:r>
              <a:rPr lang="en-US" altLang="zh-CN" b="1" dirty="0" smtClean="0">
                <a:latin typeface="MS Gothic" pitchFamily="49" charset="-128"/>
                <a:ea typeface="MS Gothic" pitchFamily="49" charset="-128"/>
              </a:rPr>
              <a:t>&gt;</a:t>
            </a:r>
          </a:p>
          <a:p>
            <a:r>
              <a:rPr lang="en-US" altLang="zh-CN" b="1" dirty="0" smtClean="0">
                <a:solidFill>
                  <a:srgbClr val="C00000"/>
                </a:solidFill>
                <a:latin typeface="MS Gothic" pitchFamily="49" charset="-128"/>
                <a:ea typeface="MS Gothic" pitchFamily="49" charset="-128"/>
              </a:rPr>
              <a:t>#include &lt;functional&gt;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using namespace std;</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plus&lt;</a:t>
            </a:r>
            <a:r>
              <a:rPr lang="en-US" altLang="zh-CN" b="1" dirty="0" err="1" smtClean="0">
                <a:solidFill>
                  <a:srgbClr val="C00000"/>
                </a:solidFill>
                <a:latin typeface="MS Gothic" pitchFamily="49" charset="-128"/>
                <a:ea typeface="MS Gothic" pitchFamily="49" charset="-128"/>
              </a:rPr>
              <a:t>int</a:t>
            </a:r>
            <a:r>
              <a:rPr lang="en-US" altLang="zh-CN" b="1" dirty="0" smtClean="0">
                <a:solidFill>
                  <a:srgbClr val="C00000"/>
                </a:solidFill>
                <a:latin typeface="MS Gothic" pitchFamily="49" charset="-128"/>
                <a:ea typeface="MS Gothic" pitchFamily="49" charset="-128"/>
              </a:rPr>
              <a:t>&gt;()(3, 4)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greater&lt;float&gt;()(5.5, 7)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err="1" smtClean="0">
                <a:solidFill>
                  <a:srgbClr val="C00000"/>
                </a:solidFill>
                <a:latin typeface="MS Gothic" pitchFamily="49" charset="-128"/>
                <a:ea typeface="MS Gothic" pitchFamily="49" charset="-128"/>
              </a:rPr>
              <a:t>logical_and</a:t>
            </a:r>
            <a:r>
              <a:rPr lang="en-US" altLang="zh-CN" b="1" dirty="0" smtClean="0">
                <a:solidFill>
                  <a:srgbClr val="C00000"/>
                </a:solidFill>
                <a:latin typeface="MS Gothic" pitchFamily="49" charset="-128"/>
                <a:ea typeface="MS Gothic" pitchFamily="49" charset="-128"/>
              </a:rPr>
              <a:t>&lt;</a:t>
            </a:r>
            <a:r>
              <a:rPr lang="en-US" altLang="zh-CN" b="1" dirty="0" err="1" smtClean="0">
                <a:solidFill>
                  <a:srgbClr val="C00000"/>
                </a:solidFill>
                <a:latin typeface="MS Gothic" pitchFamily="49" charset="-128"/>
                <a:ea typeface="MS Gothic" pitchFamily="49" charset="-128"/>
              </a:rPr>
              <a:t>int</a:t>
            </a:r>
            <a:r>
              <a:rPr lang="en-US" altLang="zh-CN" b="1" dirty="0" smtClean="0">
                <a:solidFill>
                  <a:srgbClr val="C00000"/>
                </a:solidFill>
                <a:latin typeface="MS Gothic" pitchFamily="49" charset="-128"/>
                <a:ea typeface="MS Gothic" pitchFamily="49" charset="-128"/>
              </a:rPr>
              <a:t>&gt;()(2, 0)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pic>
        <p:nvPicPr>
          <p:cNvPr id="62466" name="Picture 2"/>
          <p:cNvPicPr>
            <a:picLocks noChangeAspect="1" noChangeArrowheads="1"/>
          </p:cNvPicPr>
          <p:nvPr/>
        </p:nvPicPr>
        <p:blipFill>
          <a:blip r:embed="rId3" cstate="print"/>
          <a:srcRect/>
          <a:stretch>
            <a:fillRect/>
          </a:stretch>
        </p:blipFill>
        <p:spPr bwMode="auto">
          <a:xfrm>
            <a:off x="7164288" y="260648"/>
            <a:ext cx="1397609" cy="252028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操纵函数对象</a:t>
            </a:r>
            <a:endParaRPr lang="zh-CN" altLang="en-US" dirty="0"/>
          </a:p>
        </p:txBody>
      </p:sp>
      <p:sp>
        <p:nvSpPr>
          <p:cNvPr id="3" name="内容占位符 2"/>
          <p:cNvSpPr>
            <a:spLocks noGrp="1"/>
          </p:cNvSpPr>
          <p:nvPr>
            <p:ph idx="1"/>
          </p:nvPr>
        </p:nvSpPr>
        <p:spPr/>
        <p:txBody>
          <a:bodyPr/>
          <a:lstStyle/>
          <a:p>
            <a:r>
              <a:rPr lang="zh-CN" altLang="en-US" b="1" dirty="0" smtClean="0"/>
              <a:t>函数结果取反</a:t>
            </a:r>
            <a:endParaRPr lang="en-US" altLang="zh-CN" b="1" dirty="0" smtClean="0"/>
          </a:p>
          <a:p>
            <a:pPr lvl="1"/>
            <a:r>
              <a:rPr lang="en-US" altLang="zh-CN" b="1" dirty="0" smtClean="0"/>
              <a:t>not1</a:t>
            </a:r>
            <a:r>
              <a:rPr lang="zh-CN" altLang="en-US" b="1" dirty="0" smtClean="0"/>
              <a:t>、</a:t>
            </a:r>
            <a:r>
              <a:rPr lang="en-US" altLang="zh-CN" b="1" dirty="0" smtClean="0"/>
              <a:t>not2</a:t>
            </a:r>
          </a:p>
          <a:p>
            <a:r>
              <a:rPr lang="zh-CN" altLang="en-US" b="1" dirty="0" smtClean="0"/>
              <a:t>绑定参数</a:t>
            </a:r>
            <a:endParaRPr lang="en-US" altLang="zh-CN" b="1" dirty="0" smtClean="0"/>
          </a:p>
          <a:p>
            <a:pPr lvl="1"/>
            <a:r>
              <a:rPr lang="en-US" altLang="zh-CN" b="1" dirty="0" smtClean="0"/>
              <a:t>bind1st</a:t>
            </a:r>
            <a:r>
              <a:rPr lang="zh-CN" altLang="en-US" b="1" dirty="0" smtClean="0"/>
              <a:t>、</a:t>
            </a:r>
            <a:r>
              <a:rPr lang="en-US" altLang="zh-CN" b="1" dirty="0" smtClean="0"/>
              <a:t>bing2nd</a:t>
            </a:r>
          </a:p>
          <a:p>
            <a:r>
              <a:rPr lang="zh-CN" altLang="en-US" b="1" dirty="0" smtClean="0"/>
              <a:t>函数指针到函数对象</a:t>
            </a:r>
            <a:endParaRPr lang="en-US" altLang="zh-CN" b="1" dirty="0" smtClean="0"/>
          </a:p>
          <a:p>
            <a:pPr lvl="1"/>
            <a:r>
              <a:rPr lang="en-US" altLang="zh-CN" b="1" dirty="0" err="1" smtClean="0"/>
              <a:t>ptr_fun</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操纵函数对象的例子</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37</a:t>
            </a:fld>
            <a:endParaRPr lang="zh-CN" altLang="en-US"/>
          </a:p>
        </p:txBody>
      </p:sp>
      <p:sp>
        <p:nvSpPr>
          <p:cNvPr id="6" name="TextBox 5"/>
          <p:cNvSpPr txBox="1"/>
          <p:nvPr/>
        </p:nvSpPr>
        <p:spPr>
          <a:xfrm>
            <a:off x="1187624" y="1268760"/>
            <a:ext cx="7128792"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#include &lt;</a:t>
            </a:r>
            <a:r>
              <a:rPr lang="en-US" altLang="zh-CN" b="1" dirty="0" err="1" smtClean="0">
                <a:latin typeface="MS Gothic" pitchFamily="49" charset="-128"/>
                <a:ea typeface="MS Gothic" pitchFamily="49" charset="-128"/>
              </a:rPr>
              <a:t>cstdlib</a:t>
            </a:r>
            <a:r>
              <a:rPr lang="en-US" altLang="zh-CN" b="1" dirty="0" smtClean="0">
                <a:latin typeface="MS Gothic" pitchFamily="49" charset="-128"/>
                <a:ea typeface="MS Gothic" pitchFamily="49" charset="-128"/>
              </a:rPr>
              <a:t>&gt;</a:t>
            </a:r>
          </a:p>
          <a:p>
            <a:r>
              <a:rPr lang="en-US" altLang="zh-CN" b="1" dirty="0" smtClean="0">
                <a:latin typeface="MS Gothic" pitchFamily="49" charset="-128"/>
                <a:ea typeface="MS Gothic" pitchFamily="49" charset="-128"/>
              </a:rPr>
              <a:t>#include &lt;</a:t>
            </a:r>
            <a:r>
              <a:rPr lang="en-US" altLang="zh-CN" b="1" dirty="0" err="1" smtClean="0">
                <a:latin typeface="MS Gothic" pitchFamily="49" charset="-128"/>
                <a:ea typeface="MS Gothic" pitchFamily="49" charset="-128"/>
              </a:rPr>
              <a:t>iostream</a:t>
            </a:r>
            <a:r>
              <a:rPr lang="en-US" altLang="zh-CN" b="1" dirty="0" smtClean="0">
                <a:latin typeface="MS Gothic" pitchFamily="49" charset="-128"/>
                <a:ea typeface="MS Gothic" pitchFamily="49" charset="-128"/>
              </a:rPr>
              <a:t>&gt;</a:t>
            </a:r>
          </a:p>
          <a:p>
            <a:r>
              <a:rPr lang="en-US" altLang="zh-CN" b="1" dirty="0" smtClean="0">
                <a:solidFill>
                  <a:srgbClr val="C00000"/>
                </a:solidFill>
                <a:latin typeface="MS Gothic" pitchFamily="49" charset="-128"/>
                <a:ea typeface="MS Gothic" pitchFamily="49" charset="-128"/>
              </a:rPr>
              <a:t>#include &lt;functional&gt;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using namespace std;</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bool</a:t>
            </a:r>
            <a:r>
              <a:rPr lang="en-US" altLang="zh-CN" b="1" dirty="0" smtClean="0">
                <a:latin typeface="MS Gothic" pitchFamily="49" charset="-128"/>
                <a:ea typeface="MS Gothic" pitchFamily="49" charset="-128"/>
              </a:rPr>
              <a:t> positive(double d) { return d &gt; 0; }</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not2(greater&lt;float&gt;()) (5.5, 7)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bind2nd(greater&lt;float&gt;(), 60) (75)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not1(</a:t>
            </a:r>
            <a:r>
              <a:rPr lang="en-US" altLang="zh-CN" b="1" dirty="0" err="1" smtClean="0">
                <a:solidFill>
                  <a:srgbClr val="C00000"/>
                </a:solidFill>
                <a:latin typeface="MS Gothic" pitchFamily="49" charset="-128"/>
                <a:ea typeface="MS Gothic" pitchFamily="49" charset="-128"/>
              </a:rPr>
              <a:t>ptr_fun</a:t>
            </a:r>
            <a:r>
              <a:rPr lang="en-US" altLang="zh-CN" b="1" dirty="0" smtClean="0">
                <a:solidFill>
                  <a:srgbClr val="C00000"/>
                </a:solidFill>
                <a:latin typeface="MS Gothic" pitchFamily="49" charset="-128"/>
                <a:ea typeface="MS Gothic" pitchFamily="49" charset="-128"/>
              </a:rPr>
              <a:t>(positive)) (-15)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pic>
        <p:nvPicPr>
          <p:cNvPr id="63490" name="Picture 2"/>
          <p:cNvPicPr>
            <a:picLocks noChangeAspect="1" noChangeArrowheads="1"/>
          </p:cNvPicPr>
          <p:nvPr/>
        </p:nvPicPr>
        <p:blipFill>
          <a:blip r:embed="rId3" cstate="print"/>
          <a:srcRect/>
          <a:stretch>
            <a:fillRect/>
          </a:stretch>
        </p:blipFill>
        <p:spPr bwMode="auto">
          <a:xfrm>
            <a:off x="7524328" y="188640"/>
            <a:ext cx="1368152" cy="251498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b="1" dirty="0" smtClean="0"/>
              <a:t>STL</a:t>
            </a:r>
            <a:r>
              <a:rPr lang="zh-CN" altLang="en-US" b="1" dirty="0" smtClean="0"/>
              <a:t>提供一系列的常用算法，例如</a:t>
            </a:r>
            <a:endParaRPr lang="en-US" altLang="zh-CN" b="1" dirty="0" smtClean="0"/>
          </a:p>
          <a:p>
            <a:pPr lvl="1"/>
            <a:r>
              <a:rPr lang="en-US" altLang="zh-CN" sz="2000" b="1" dirty="0" smtClean="0"/>
              <a:t>min</a:t>
            </a:r>
            <a:r>
              <a:rPr lang="zh-CN" altLang="en-US" sz="2000" b="1" dirty="0" smtClean="0"/>
              <a:t>、</a:t>
            </a:r>
            <a:r>
              <a:rPr lang="en-US" altLang="zh-CN" sz="2000" b="1" dirty="0" smtClean="0"/>
              <a:t>max</a:t>
            </a:r>
          </a:p>
          <a:p>
            <a:pPr lvl="1"/>
            <a:r>
              <a:rPr lang="en-US" altLang="zh-CN" sz="2000" b="1" dirty="0" err="1" smtClean="0"/>
              <a:t>min_element</a:t>
            </a:r>
            <a:r>
              <a:rPr lang="zh-CN" altLang="en-US" sz="2000" b="1" dirty="0" smtClean="0"/>
              <a:t>、</a:t>
            </a:r>
            <a:r>
              <a:rPr lang="en-US" altLang="zh-CN" sz="2000" b="1" dirty="0" err="1" smtClean="0"/>
              <a:t>max_element</a:t>
            </a:r>
            <a:r>
              <a:rPr lang="zh-CN" altLang="en-US" sz="2000" b="1" dirty="0" smtClean="0"/>
              <a:t>，等等</a:t>
            </a:r>
            <a:endParaRPr lang="en-US" altLang="zh-CN" sz="2000" b="1" dirty="0" smtClean="0"/>
          </a:p>
          <a:p>
            <a:r>
              <a:rPr lang="en-US" altLang="zh-CN" b="1" dirty="0" smtClean="0"/>
              <a:t>STL</a:t>
            </a:r>
            <a:r>
              <a:rPr lang="zh-CN" altLang="en-US" b="1" dirty="0" smtClean="0"/>
              <a:t>算法通常作用在一个容器的一个前闭后开区间上，一般用一个</a:t>
            </a:r>
            <a:r>
              <a:rPr lang="en-US" altLang="zh-CN" b="1" dirty="0" smtClean="0"/>
              <a:t>begin </a:t>
            </a:r>
            <a:r>
              <a:rPr lang="en-US" altLang="zh-CN" b="1" dirty="0" err="1" smtClean="0"/>
              <a:t>iterator</a:t>
            </a:r>
            <a:r>
              <a:rPr lang="zh-CN" altLang="en-US" b="1" dirty="0" smtClean="0"/>
              <a:t>和一个</a:t>
            </a:r>
            <a:r>
              <a:rPr lang="en-US" altLang="zh-CN" b="1" dirty="0" smtClean="0"/>
              <a:t>end </a:t>
            </a:r>
            <a:r>
              <a:rPr lang="en-US" altLang="zh-CN" b="1" dirty="0" err="1" smtClean="0"/>
              <a:t>iterator</a:t>
            </a:r>
            <a:r>
              <a:rPr lang="zh-CN" altLang="en-US" b="1" dirty="0" smtClean="0"/>
              <a:t>来表示</a:t>
            </a:r>
            <a:endParaRPr lang="en-US" altLang="zh-CN" b="1" dirty="0" smtClean="0"/>
          </a:p>
          <a:p>
            <a:r>
              <a:rPr lang="en-US" altLang="zh-CN" b="1" dirty="0" smtClean="0"/>
              <a:t>STL</a:t>
            </a:r>
            <a:r>
              <a:rPr lang="zh-CN" altLang="en-US" b="1" dirty="0" smtClean="0"/>
              <a:t>算法中通常含有一些可变部分（如比较、条件），这些可变部分一般用函数对象来表示</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for_each</a:t>
            </a:r>
            <a:endParaRPr lang="zh-CN" altLang="en-US" dirty="0"/>
          </a:p>
        </p:txBody>
      </p:sp>
      <p:sp>
        <p:nvSpPr>
          <p:cNvPr id="3" name="内容占位符 2"/>
          <p:cNvSpPr>
            <a:spLocks noGrp="1"/>
          </p:cNvSpPr>
          <p:nvPr>
            <p:ph idx="1"/>
          </p:nvPr>
        </p:nvSpPr>
        <p:spPr/>
        <p:txBody>
          <a:bodyPr/>
          <a:lstStyle/>
          <a:p>
            <a:r>
              <a:rPr lang="zh-CN" altLang="en-US" b="1" dirty="0" smtClean="0"/>
              <a:t>对给定区间的元素做某操作（函数</a:t>
            </a:r>
            <a:r>
              <a:rPr lang="en-US" altLang="zh-CN" b="1" dirty="0" smtClean="0"/>
              <a:t>/</a:t>
            </a:r>
            <a:r>
              <a:rPr lang="zh-CN" altLang="en-US" b="1" dirty="0" smtClean="0"/>
              <a:t>函数对象）</a:t>
            </a:r>
            <a:endParaRPr lang="en-US" altLang="zh-CN" b="1" dirty="0" smtClean="0"/>
          </a:p>
          <a:p>
            <a:pPr lvl="1"/>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39</a:t>
            </a:fld>
            <a:endParaRPr lang="zh-CN" altLang="en-US"/>
          </a:p>
        </p:txBody>
      </p:sp>
      <p:sp>
        <p:nvSpPr>
          <p:cNvPr id="5" name="TextBox 4"/>
          <p:cNvSpPr txBox="1"/>
          <p:nvPr/>
        </p:nvSpPr>
        <p:spPr>
          <a:xfrm>
            <a:off x="1259632" y="1700808"/>
            <a:ext cx="7128792"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#include &lt;</a:t>
            </a:r>
            <a:r>
              <a:rPr lang="en-US" altLang="zh-CN" b="1" dirty="0" err="1" smtClean="0">
                <a:latin typeface="MS Gothic" pitchFamily="49" charset="-128"/>
                <a:ea typeface="MS Gothic" pitchFamily="49" charset="-128"/>
              </a:rPr>
              <a:t>cstdlib</a:t>
            </a:r>
            <a:r>
              <a:rPr lang="en-US" altLang="zh-CN" b="1" dirty="0" smtClean="0">
                <a:latin typeface="MS Gothic" pitchFamily="49" charset="-128"/>
                <a:ea typeface="MS Gothic" pitchFamily="49" charset="-128"/>
              </a:rPr>
              <a:t>&gt;</a:t>
            </a:r>
          </a:p>
          <a:p>
            <a:r>
              <a:rPr lang="en-US" altLang="zh-CN" b="1" dirty="0" smtClean="0">
                <a:latin typeface="MS Gothic" pitchFamily="49" charset="-128"/>
                <a:ea typeface="MS Gothic" pitchFamily="49" charset="-128"/>
              </a:rPr>
              <a:t>#include &lt;</a:t>
            </a:r>
            <a:r>
              <a:rPr lang="en-US" altLang="zh-CN" b="1" dirty="0" err="1" smtClean="0">
                <a:latin typeface="MS Gothic" pitchFamily="49" charset="-128"/>
                <a:ea typeface="MS Gothic" pitchFamily="49" charset="-128"/>
              </a:rPr>
              <a:t>iostream</a:t>
            </a:r>
            <a:r>
              <a:rPr lang="en-US" altLang="zh-CN" b="1" dirty="0" smtClean="0">
                <a:latin typeface="MS Gothic" pitchFamily="49" charset="-128"/>
                <a:ea typeface="MS Gothic" pitchFamily="49" charset="-128"/>
              </a:rPr>
              <a:t>&gt;</a:t>
            </a:r>
          </a:p>
          <a:p>
            <a:r>
              <a:rPr lang="en-US" altLang="zh-CN" b="1" dirty="0" smtClean="0">
                <a:solidFill>
                  <a:srgbClr val="C00000"/>
                </a:solidFill>
                <a:latin typeface="MS Gothic" pitchFamily="49" charset="-128"/>
                <a:ea typeface="MS Gothic" pitchFamily="49" charset="-128"/>
              </a:rPr>
              <a:t>#include &lt;algorithm&gt;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void </a:t>
            </a:r>
            <a:r>
              <a:rPr lang="en-US" altLang="zh-CN" b="1" dirty="0" err="1" smtClean="0">
                <a:latin typeface="MS Gothic" pitchFamily="49" charset="-128"/>
                <a:ea typeface="MS Gothic" pitchFamily="49" charset="-128"/>
              </a:rPr>
              <a:t>myfunction</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 " &lt;&lt;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a:t>
            </a:r>
            <a:r>
              <a:rPr lang="en-US" altLang="zh-CN" b="1" dirty="0" err="1" smtClean="0">
                <a:latin typeface="MS Gothic" pitchFamily="49" charset="-128"/>
                <a:ea typeface="MS Gothic" pitchFamily="49" charset="-128"/>
              </a:rPr>
              <a:t>myvector</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myvector.push_back</a:t>
            </a:r>
            <a:r>
              <a:rPr lang="en-US" altLang="zh-CN" b="1" dirty="0" smtClean="0">
                <a:latin typeface="MS Gothic" pitchFamily="49" charset="-128"/>
                <a:ea typeface="MS Gothic" pitchFamily="49" charset="-128"/>
              </a:rPr>
              <a:t>(10);  </a:t>
            </a:r>
            <a:r>
              <a:rPr lang="en-US" altLang="zh-CN" b="1" dirty="0" err="1" smtClean="0">
                <a:latin typeface="MS Gothic" pitchFamily="49" charset="-128"/>
                <a:ea typeface="MS Gothic" pitchFamily="49" charset="-128"/>
              </a:rPr>
              <a:t>myvector.push_back</a:t>
            </a:r>
            <a:r>
              <a:rPr lang="en-US" altLang="zh-CN" b="1" dirty="0" smtClean="0">
                <a:latin typeface="MS Gothic" pitchFamily="49" charset="-128"/>
                <a:ea typeface="MS Gothic" pitchFamily="49" charset="-128"/>
              </a:rPr>
              <a:t>(20);</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myvector.push_back</a:t>
            </a:r>
            <a:r>
              <a:rPr lang="en-US" altLang="zh-CN" b="1" dirty="0" smtClean="0">
                <a:latin typeface="MS Gothic" pitchFamily="49" charset="-128"/>
                <a:ea typeface="MS Gothic" pitchFamily="49" charset="-128"/>
              </a:rPr>
              <a:t>(30);</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for_each</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myfunction</a:t>
            </a:r>
            <a:r>
              <a:rPr lang="en-US" altLang="zh-CN" b="1" dirty="0" smtClean="0">
                <a:solidFill>
                  <a:srgbClr val="C00000"/>
                </a:solidFill>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passingRate</a:t>
            </a:r>
            <a:r>
              <a:rPr lang="zh-CN" altLang="en-US" dirty="0" smtClean="0"/>
              <a:t>开始</a:t>
            </a:r>
            <a:endParaRPr lang="zh-CN" altLang="en-US" dirty="0"/>
          </a:p>
        </p:txBody>
      </p:sp>
      <p:sp>
        <p:nvSpPr>
          <p:cNvPr id="3" name="内容占位符 2"/>
          <p:cNvSpPr>
            <a:spLocks noGrp="1"/>
          </p:cNvSpPr>
          <p:nvPr>
            <p:ph idx="1"/>
          </p:nvPr>
        </p:nvSpPr>
        <p:spPr/>
        <p:txBody>
          <a:bodyPr/>
          <a:lstStyle/>
          <a:p>
            <a:r>
              <a:rPr lang="zh-CN" altLang="en-US" b="1" dirty="0" smtClean="0"/>
              <a:t>实际上，</a:t>
            </a:r>
            <a:r>
              <a:rPr lang="en-US" altLang="zh-CN" b="1" dirty="0" err="1" smtClean="0"/>
              <a:t>passingRate</a:t>
            </a:r>
            <a:r>
              <a:rPr lang="zh-CN" altLang="en-US" b="1" dirty="0" smtClean="0"/>
              <a:t>可以更进一步通用化为一个条</a:t>
            </a:r>
            <a:r>
              <a:rPr lang="en-US" altLang="zh-CN" b="1" dirty="0" smtClean="0"/>
              <a:t/>
            </a:r>
            <a:br>
              <a:rPr lang="en-US" altLang="zh-CN" b="1" dirty="0" smtClean="0"/>
            </a:br>
            <a:r>
              <a:rPr lang="zh-CN" altLang="en-US" b="1" dirty="0" smtClean="0"/>
              <a:t>件计数</a:t>
            </a:r>
            <a:endParaRPr lang="en-US" altLang="zh-CN" b="1" dirty="0" smtClean="0"/>
          </a:p>
          <a:p>
            <a:r>
              <a:rPr lang="zh-CN" altLang="en-US" b="1" dirty="0" smtClean="0"/>
              <a:t>还能进</a:t>
            </a:r>
            <a:r>
              <a:rPr lang="en-US" altLang="zh-CN" b="1" dirty="0" smtClean="0"/>
              <a:t/>
            </a:r>
            <a:br>
              <a:rPr lang="en-US" altLang="zh-CN" b="1" dirty="0" smtClean="0"/>
            </a:br>
            <a:r>
              <a:rPr lang="zh-CN" altLang="en-US" b="1" dirty="0" smtClean="0"/>
              <a:t>一步通</a:t>
            </a:r>
            <a:r>
              <a:rPr lang="en-US" altLang="zh-CN" b="1" dirty="0" smtClean="0"/>
              <a:t/>
            </a:r>
            <a:br>
              <a:rPr lang="en-US" altLang="zh-CN" b="1" dirty="0" smtClean="0"/>
            </a:br>
            <a:r>
              <a:rPr lang="zh-CN" altLang="en-US" b="1" dirty="0" smtClean="0"/>
              <a:t>用化吗？</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a:t>
            </a:fld>
            <a:endParaRPr lang="zh-CN" altLang="en-US"/>
          </a:p>
        </p:txBody>
      </p:sp>
      <p:sp>
        <p:nvSpPr>
          <p:cNvPr id="5" name="TextBox 4"/>
          <p:cNvSpPr txBox="1"/>
          <p:nvPr/>
        </p:nvSpPr>
        <p:spPr>
          <a:xfrm>
            <a:off x="2555776" y="1690930"/>
            <a:ext cx="6336704"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 &lt;class T, class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&gt;</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Count_If</a:t>
            </a:r>
            <a:r>
              <a:rPr lang="en-US" altLang="zh-CN" b="1" dirty="0" smtClean="0">
                <a:latin typeface="MS Gothic" pitchFamily="49" charset="-128"/>
                <a:ea typeface="MS Gothic" pitchFamily="49" charset="-128"/>
              </a:rPr>
              <a:t>(T* array,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number,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count = 0;</a:t>
            </a:r>
          </a:p>
          <a:p>
            <a:r>
              <a:rPr lang="en-US" altLang="zh-CN" b="1" dirty="0" smtClean="0">
                <a:latin typeface="MS Gothic" pitchFamily="49" charset="-128"/>
                <a:ea typeface="MS Gothic" pitchFamily="49" charset="-128"/>
              </a:rPr>
              <a:t>    for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 0;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&lt; number;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if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(array[</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count++;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count;</a:t>
            </a:r>
          </a:p>
          <a:p>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template &lt;class T, class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&gt;</a:t>
            </a:r>
          </a:p>
          <a:p>
            <a:r>
              <a:rPr lang="en-US" altLang="zh-CN" b="1" dirty="0" smtClean="0">
                <a:latin typeface="MS Gothic" pitchFamily="49" charset="-128"/>
                <a:ea typeface="MS Gothic" pitchFamily="49" charset="-128"/>
              </a:rPr>
              <a:t>float </a:t>
            </a:r>
            <a:r>
              <a:rPr lang="en-US" altLang="zh-CN" b="1" dirty="0" err="1" smtClean="0">
                <a:latin typeface="MS Gothic" pitchFamily="49" charset="-128"/>
                <a:ea typeface="MS Gothic" pitchFamily="49" charset="-128"/>
              </a:rPr>
              <a:t>passingRate</a:t>
            </a:r>
            <a:r>
              <a:rPr lang="en-US" altLang="zh-CN" b="1" dirty="0" smtClean="0">
                <a:latin typeface="MS Gothic" pitchFamily="49" charset="-128"/>
                <a:ea typeface="MS Gothic" pitchFamily="49" charset="-128"/>
              </a:rPr>
              <a:t>(T* array,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num,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isPass</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return (float)</a:t>
            </a:r>
            <a:r>
              <a:rPr lang="en-US" altLang="zh-CN" b="1" dirty="0" err="1" smtClean="0">
                <a:latin typeface="MS Gothic" pitchFamily="49" charset="-128"/>
                <a:ea typeface="MS Gothic" pitchFamily="49" charset="-128"/>
              </a:rPr>
              <a:t>Count_If</a:t>
            </a:r>
            <a:r>
              <a:rPr lang="en-US" altLang="zh-CN" b="1" dirty="0" smtClean="0">
                <a:latin typeface="MS Gothic" pitchFamily="49" charset="-128"/>
                <a:ea typeface="MS Gothic" pitchFamily="49" charset="-128"/>
              </a:rPr>
              <a:t>(array, num, </a:t>
            </a:r>
            <a:r>
              <a:rPr lang="en-US" altLang="zh-CN" b="1" dirty="0" err="1" smtClean="0">
                <a:latin typeface="MS Gothic" pitchFamily="49" charset="-128"/>
                <a:ea typeface="MS Gothic" pitchFamily="49" charset="-128"/>
              </a:rPr>
              <a:t>isPass</a:t>
            </a:r>
            <a:r>
              <a:rPr lang="en-US" altLang="zh-CN" b="1" dirty="0" smtClean="0">
                <a:latin typeface="MS Gothic" pitchFamily="49" charset="-128"/>
                <a:ea typeface="MS Gothic" pitchFamily="49" charset="-128"/>
              </a:rPr>
              <a:t>) / num;</a:t>
            </a:r>
          </a:p>
          <a:p>
            <a:r>
              <a:rPr lang="en-US" altLang="zh-CN" b="1" dirty="0" smtClean="0">
                <a:latin typeface="MS Gothic" pitchFamily="49" charset="-128"/>
                <a:ea typeface="MS Gothic" pitchFamily="49" charset="-128"/>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find_if</a:t>
            </a:r>
            <a:endParaRPr lang="zh-CN" altLang="en-US" dirty="0"/>
          </a:p>
        </p:txBody>
      </p:sp>
      <p:sp>
        <p:nvSpPr>
          <p:cNvPr id="3" name="内容占位符 2"/>
          <p:cNvSpPr>
            <a:spLocks noGrp="1"/>
          </p:cNvSpPr>
          <p:nvPr>
            <p:ph idx="1"/>
          </p:nvPr>
        </p:nvSpPr>
        <p:spPr>
          <a:xfrm>
            <a:off x="827088" y="1125538"/>
            <a:ext cx="8065392" cy="5256212"/>
          </a:xfrm>
        </p:spPr>
        <p:txBody>
          <a:bodyPr/>
          <a:lstStyle/>
          <a:p>
            <a:r>
              <a:rPr lang="zh-CN" altLang="en-US" b="1" dirty="0" smtClean="0"/>
              <a:t>找到给定区间第一个符合某条件的元素</a:t>
            </a:r>
            <a:endParaRPr lang="en-US" altLang="zh-CN" b="1" dirty="0" smtClean="0"/>
          </a:p>
          <a:p>
            <a:pPr lvl="1"/>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40</a:t>
            </a:fld>
            <a:endParaRPr lang="zh-CN" altLang="en-US"/>
          </a:p>
        </p:txBody>
      </p:sp>
      <p:sp>
        <p:nvSpPr>
          <p:cNvPr id="5" name="TextBox 4"/>
          <p:cNvSpPr txBox="1"/>
          <p:nvPr/>
        </p:nvSpPr>
        <p:spPr>
          <a:xfrm>
            <a:off x="1259632" y="1772816"/>
            <a:ext cx="7128792"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&lt;algorithm&gt;</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bool</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IsOdd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 return ((i%2)==1); }</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a:t>
            </a:r>
            <a:r>
              <a:rPr lang="en-US" altLang="zh-CN" b="1" dirty="0" err="1" smtClean="0">
                <a:latin typeface="MS Gothic" pitchFamily="49" charset="-128"/>
                <a:ea typeface="MS Gothic" pitchFamily="49" charset="-128"/>
              </a:rPr>
              <a:t>myvector</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myvector.push_back</a:t>
            </a:r>
            <a:r>
              <a:rPr lang="en-US" altLang="zh-CN" b="1" dirty="0" smtClean="0">
                <a:latin typeface="MS Gothic" pitchFamily="49" charset="-128"/>
                <a:ea typeface="MS Gothic" pitchFamily="49" charset="-128"/>
              </a:rPr>
              <a:t>(10);  </a:t>
            </a:r>
            <a:r>
              <a:rPr lang="en-US" altLang="zh-CN" b="1" dirty="0" err="1" smtClean="0">
                <a:latin typeface="MS Gothic" pitchFamily="49" charset="-128"/>
                <a:ea typeface="MS Gothic" pitchFamily="49" charset="-128"/>
              </a:rPr>
              <a:t>myvector.push_back</a:t>
            </a:r>
            <a:r>
              <a:rPr lang="en-US" altLang="zh-CN" b="1" dirty="0" smtClean="0">
                <a:latin typeface="MS Gothic" pitchFamily="49" charset="-128"/>
                <a:ea typeface="MS Gothic" pitchFamily="49" charset="-128"/>
              </a:rPr>
              <a:t>(15);</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myvector.push_back</a:t>
            </a:r>
            <a:r>
              <a:rPr lang="en-US" altLang="zh-CN" b="1" dirty="0" smtClean="0">
                <a:latin typeface="MS Gothic" pitchFamily="49" charset="-128"/>
                <a:ea typeface="MS Gothic" pitchFamily="49" charset="-128"/>
              </a:rPr>
              <a:t>(20);</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it = </a:t>
            </a:r>
            <a:r>
              <a:rPr lang="en-US" altLang="zh-CN" b="1" dirty="0" err="1" smtClean="0">
                <a:solidFill>
                  <a:srgbClr val="C00000"/>
                </a:solidFill>
                <a:latin typeface="MS Gothic" pitchFamily="49" charset="-128"/>
                <a:ea typeface="MS Gothic" pitchFamily="49" charset="-128"/>
              </a:rPr>
              <a:t>find_if</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IsOdd</a:t>
            </a:r>
            <a:r>
              <a:rPr lang="en-US" altLang="zh-CN" b="1" dirty="0" smtClean="0">
                <a:solidFill>
                  <a:srgbClr val="C00000"/>
                </a:solidFill>
                <a:latin typeface="MS Gothic" pitchFamily="49" charset="-128"/>
                <a:ea typeface="MS Gothic" pitchFamily="49" charset="-128"/>
              </a:rPr>
              <a:t>);</a:t>
            </a:r>
          </a:p>
          <a:p>
            <a:r>
              <a:rPr lang="en-US" altLang="zh-CN" b="1" dirty="0" smtClean="0">
                <a:solidFill>
                  <a:srgbClr val="C00000"/>
                </a:solidFill>
                <a:latin typeface="MS Gothic" pitchFamily="49" charset="-128"/>
                <a:ea typeface="MS Gothic" pitchFamily="49" charset="-128"/>
              </a:rPr>
              <a:t>  if (it !=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a:t>
            </a:r>
          </a:p>
          <a:p>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cout</a:t>
            </a:r>
            <a:r>
              <a:rPr lang="en-US" altLang="zh-CN" b="1" dirty="0" smtClean="0">
                <a:solidFill>
                  <a:srgbClr val="C00000"/>
                </a:solidFill>
                <a:latin typeface="MS Gothic" pitchFamily="49" charset="-128"/>
                <a:ea typeface="MS Gothic" pitchFamily="49" charset="-128"/>
              </a:rPr>
              <a:t> &lt;&lt; "The first odd value is " &lt;&lt; *it &lt;&lt; </a:t>
            </a:r>
            <a:r>
              <a:rPr lang="en-US" altLang="zh-CN" b="1" dirty="0" err="1" smtClean="0">
                <a:solidFill>
                  <a:srgbClr val="C00000"/>
                </a:solidFill>
                <a:latin typeface="MS Gothic" pitchFamily="49" charset="-128"/>
                <a:ea typeface="MS Gothic" pitchFamily="49" charset="-128"/>
              </a:rPr>
              <a:t>endl</a:t>
            </a:r>
            <a:r>
              <a:rPr lang="en-US" altLang="zh-CN" b="1" dirty="0" smtClean="0">
                <a:solidFill>
                  <a:srgbClr val="C00000"/>
                </a:solidFill>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equal</a:t>
            </a:r>
            <a:endParaRPr lang="zh-CN" altLang="en-US" dirty="0"/>
          </a:p>
        </p:txBody>
      </p:sp>
      <p:sp>
        <p:nvSpPr>
          <p:cNvPr id="3" name="内容占位符 2"/>
          <p:cNvSpPr>
            <a:spLocks noGrp="1"/>
          </p:cNvSpPr>
          <p:nvPr>
            <p:ph idx="1"/>
          </p:nvPr>
        </p:nvSpPr>
        <p:spPr>
          <a:xfrm>
            <a:off x="827088" y="1125538"/>
            <a:ext cx="8065392" cy="5256212"/>
          </a:xfrm>
        </p:spPr>
        <p:txBody>
          <a:bodyPr/>
          <a:lstStyle/>
          <a:p>
            <a:r>
              <a:rPr lang="zh-CN" altLang="en-US" b="1" dirty="0" smtClean="0"/>
              <a:t>判断两个区间（中的元素）是否相等</a:t>
            </a:r>
            <a:endParaRPr lang="en-US" altLang="zh-CN" b="1" dirty="0" smtClean="0"/>
          </a:p>
          <a:p>
            <a:pPr lvl="1"/>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41</a:t>
            </a:fld>
            <a:endParaRPr lang="zh-CN" altLang="en-US"/>
          </a:p>
        </p:txBody>
      </p:sp>
      <p:sp>
        <p:nvSpPr>
          <p:cNvPr id="5" name="TextBox 4"/>
          <p:cNvSpPr txBox="1"/>
          <p:nvPr/>
        </p:nvSpPr>
        <p:spPr>
          <a:xfrm>
            <a:off x="1259632" y="1772816"/>
            <a:ext cx="7128792"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&lt;algorithm&gt;</a:t>
            </a:r>
          </a:p>
          <a:p>
            <a:r>
              <a:rPr lang="en-US" altLang="zh-CN" b="1" dirty="0" err="1" smtClean="0">
                <a:latin typeface="MS Gothic" pitchFamily="49" charset="-128"/>
                <a:ea typeface="MS Gothic" pitchFamily="49" charset="-128"/>
              </a:rPr>
              <a:t>bool</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mypredicate</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j) { return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==j); }</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myints</a:t>
            </a:r>
            <a:r>
              <a:rPr lang="en-US" altLang="zh-CN" b="1" dirty="0" smtClean="0">
                <a:latin typeface="MS Gothic" pitchFamily="49" charset="-128"/>
                <a:ea typeface="MS Gothic" pitchFamily="49" charset="-128"/>
              </a:rPr>
              <a:t>[] = {20,40,60,80,100};     </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a:t>
            </a:r>
            <a:r>
              <a:rPr lang="en-US" altLang="zh-CN" b="1" dirty="0" err="1" smtClean="0">
                <a:solidFill>
                  <a:srgbClr val="C00000"/>
                </a:solidFill>
                <a:latin typeface="MS Gothic" pitchFamily="49" charset="-128"/>
                <a:ea typeface="MS Gothic" pitchFamily="49" charset="-128"/>
              </a:rPr>
              <a:t>myvector</a:t>
            </a:r>
            <a:r>
              <a:rPr lang="en-US" altLang="zh-CN" b="1" dirty="0" smtClean="0">
                <a:solidFill>
                  <a:srgbClr val="C00000"/>
                </a:solidFill>
                <a:latin typeface="MS Gothic" pitchFamily="49" charset="-128"/>
                <a:ea typeface="MS Gothic" pitchFamily="49" charset="-128"/>
              </a:rPr>
              <a:t>(myints,myints+5); </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if (</a:t>
            </a:r>
            <a:r>
              <a:rPr lang="en-US" altLang="zh-CN" b="1" dirty="0" smtClean="0">
                <a:solidFill>
                  <a:srgbClr val="C00000"/>
                </a:solidFill>
                <a:latin typeface="MS Gothic" pitchFamily="49" charset="-128"/>
                <a:ea typeface="MS Gothic" pitchFamily="49" charset="-128"/>
              </a:rPr>
              <a:t>equal(</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myints</a:t>
            </a:r>
            <a:r>
              <a:rPr lang="en-US" altLang="zh-CN" b="1" dirty="0" smtClean="0">
                <a:solidFill>
                  <a:srgbClr val="C00000"/>
                </a:solidFill>
                <a:latin typeface="MS Gothic" pitchFamily="49" charset="-128"/>
                <a:ea typeface="MS Gothic" pitchFamily="49" charset="-128"/>
              </a:rPr>
              <a:t>)</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dirty="0" smtClean="0"/>
              <a:t>"</a:t>
            </a:r>
            <a:r>
              <a:rPr lang="en-US" altLang="zh-CN" b="1" dirty="0" smtClean="0">
                <a:latin typeface="MS Gothic" pitchFamily="49" charset="-128"/>
                <a:ea typeface="MS Gothic" pitchFamily="49" charset="-128"/>
              </a:rPr>
              <a:t>equal.</a:t>
            </a:r>
            <a:r>
              <a:rPr lang="en-US" altLang="zh-CN" dirty="0" smtClean="0"/>
              <a:t>"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else</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dirty="0" smtClean="0"/>
              <a:t>"</a:t>
            </a:r>
            <a:r>
              <a:rPr lang="en-US" altLang="zh-CN" b="1" dirty="0" smtClean="0">
                <a:latin typeface="MS Gothic" pitchFamily="49" charset="-128"/>
                <a:ea typeface="MS Gothic" pitchFamily="49" charset="-128"/>
              </a:rPr>
              <a:t>differ.</a:t>
            </a:r>
            <a:r>
              <a:rPr lang="en-US" altLang="zh-CN" dirty="0" smtClean="0"/>
              <a:t>"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smtClean="0">
                <a:solidFill>
                  <a:srgbClr val="C00000"/>
                </a:solidFill>
                <a:latin typeface="MS Gothic" pitchFamily="49" charset="-128"/>
                <a:ea typeface="MS Gothic" pitchFamily="49" charset="-128"/>
              </a:rPr>
              <a:t>equal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myints</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mypredicate</a:t>
            </a:r>
            <a:r>
              <a:rPr lang="en-US" altLang="zh-CN" b="1" dirty="0" smtClean="0">
                <a:solidFill>
                  <a:srgbClr val="C00000"/>
                </a:solidFill>
                <a:latin typeface="MS Gothic" pitchFamily="49" charset="-128"/>
                <a:ea typeface="MS Gothic" pitchFamily="49" charset="-128"/>
              </a:rPr>
              <a:t>)</a:t>
            </a:r>
            <a:r>
              <a:rPr lang="en-US" altLang="zh-CN" b="1" dirty="0" smtClean="0">
                <a:latin typeface="MS Gothic" pitchFamily="49" charset="-128"/>
                <a:ea typeface="MS Gothic" pitchFamily="49" charset="-128"/>
              </a:rPr>
              <a:t> ?</a:t>
            </a:r>
            <a:r>
              <a:rPr lang="zh-CN" altLang="en-US" dirty="0" smtClean="0"/>
              <a:t> </a:t>
            </a:r>
            <a:r>
              <a:rPr lang="en-US" altLang="zh-CN" dirty="0" smtClean="0"/>
              <a:t>"</a:t>
            </a:r>
            <a:r>
              <a:rPr lang="en-US" altLang="zh-CN" b="1" dirty="0" smtClean="0">
                <a:latin typeface="MS Gothic" pitchFamily="49" charset="-128"/>
                <a:ea typeface="MS Gothic" pitchFamily="49" charset="-128"/>
              </a:rPr>
              <a:t>equal.</a:t>
            </a:r>
            <a:r>
              <a:rPr lang="zh-CN" altLang="en-US" dirty="0" smtClean="0"/>
              <a:t> </a:t>
            </a:r>
            <a:r>
              <a:rPr lang="en-US" altLang="zh-CN" dirty="0" smtClean="0"/>
              <a:t>"</a:t>
            </a:r>
            <a:r>
              <a:rPr lang="zh-CN" altLang="en-US" b="1" dirty="0" smtClean="0">
                <a:latin typeface="MS Gothic" pitchFamily="49" charset="-128"/>
                <a:ea typeface="MS Gothic" pitchFamily="49" charset="-128"/>
              </a:rPr>
              <a:t>：</a:t>
            </a:r>
            <a:r>
              <a:rPr lang="en-US" altLang="zh-CN" dirty="0" smtClean="0"/>
              <a:t>"</a:t>
            </a:r>
            <a:r>
              <a:rPr lang="en-US" altLang="zh-CN" b="1" dirty="0" smtClean="0">
                <a:latin typeface="MS Gothic" pitchFamily="49" charset="-128"/>
                <a:ea typeface="MS Gothic" pitchFamily="49" charset="-128"/>
              </a:rPr>
              <a:t>differ.</a:t>
            </a:r>
            <a:r>
              <a:rPr lang="en-US" altLang="zh-CN" dirty="0" smtClean="0"/>
              <a: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mismatch</a:t>
            </a:r>
            <a:endParaRPr lang="zh-CN" altLang="en-US" dirty="0"/>
          </a:p>
        </p:txBody>
      </p:sp>
      <p:sp>
        <p:nvSpPr>
          <p:cNvPr id="3" name="内容占位符 2"/>
          <p:cNvSpPr>
            <a:spLocks noGrp="1"/>
          </p:cNvSpPr>
          <p:nvPr>
            <p:ph idx="1"/>
          </p:nvPr>
        </p:nvSpPr>
        <p:spPr>
          <a:xfrm>
            <a:off x="827088" y="1125538"/>
            <a:ext cx="8065392" cy="5256212"/>
          </a:xfrm>
        </p:spPr>
        <p:txBody>
          <a:bodyPr/>
          <a:lstStyle/>
          <a:p>
            <a:r>
              <a:rPr lang="zh-CN" altLang="en-US" b="1" dirty="0" smtClean="0"/>
              <a:t>两个区间中第一个不等的元素</a:t>
            </a:r>
            <a:endParaRPr lang="en-US" altLang="zh-CN" b="1" dirty="0" smtClean="0"/>
          </a:p>
          <a:p>
            <a:pPr lvl="1"/>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42</a:t>
            </a:fld>
            <a:endParaRPr lang="zh-CN" altLang="en-US"/>
          </a:p>
        </p:txBody>
      </p:sp>
      <p:sp>
        <p:nvSpPr>
          <p:cNvPr id="5" name="TextBox 4"/>
          <p:cNvSpPr txBox="1"/>
          <p:nvPr/>
        </p:nvSpPr>
        <p:spPr>
          <a:xfrm>
            <a:off x="1043608" y="1772816"/>
            <a:ext cx="7488832"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&lt;algorithm&gt;</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a:t>
            </a:r>
            <a:r>
              <a:rPr lang="en-US" altLang="zh-CN" b="1" dirty="0" err="1" smtClean="0">
                <a:latin typeface="MS Gothic" pitchFamily="49" charset="-128"/>
                <a:ea typeface="MS Gothic" pitchFamily="49" charset="-128"/>
              </a:rPr>
              <a:t>myvector</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for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=1;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&lt;6;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myvector.push_back</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*10);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myints</a:t>
            </a:r>
            <a:r>
              <a:rPr lang="en-US" altLang="zh-CN" b="1" dirty="0" smtClean="0">
                <a:latin typeface="MS Gothic" pitchFamily="49" charset="-128"/>
                <a:ea typeface="MS Gothic" pitchFamily="49" charset="-128"/>
              </a:rPr>
              <a:t>[] = {10,20,80,320,1024};                </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pair&lt;vector&lt;</a:t>
            </a:r>
            <a:r>
              <a:rPr lang="en-US" altLang="zh-CN" b="1" dirty="0" err="1" smtClean="0">
                <a:solidFill>
                  <a:srgbClr val="C00000"/>
                </a:solidFill>
                <a:latin typeface="MS Gothic" pitchFamily="49" charset="-128"/>
                <a:ea typeface="MS Gothic" pitchFamily="49" charset="-128"/>
              </a:rPr>
              <a:t>int</a:t>
            </a:r>
            <a:r>
              <a:rPr lang="en-US" altLang="zh-CN" b="1" dirty="0" smtClean="0">
                <a:solidFill>
                  <a:srgbClr val="C00000"/>
                </a:solidFill>
                <a:latin typeface="MS Gothic" pitchFamily="49" charset="-128"/>
                <a:ea typeface="MS Gothic" pitchFamily="49" charset="-128"/>
              </a:rPr>
              <a:t>&gt;::</a:t>
            </a:r>
            <a:r>
              <a:rPr lang="en-US" altLang="zh-CN" b="1" dirty="0" err="1" smtClean="0">
                <a:solidFill>
                  <a:srgbClr val="C00000"/>
                </a:solidFill>
                <a:latin typeface="MS Gothic" pitchFamily="49" charset="-128"/>
                <a:ea typeface="MS Gothic" pitchFamily="49" charset="-128"/>
              </a:rPr>
              <a:t>iterator,int</a:t>
            </a:r>
            <a:r>
              <a:rPr lang="en-US" altLang="zh-CN" b="1" dirty="0" smtClean="0">
                <a:solidFill>
                  <a:srgbClr val="C00000"/>
                </a:solidFill>
                <a:latin typeface="MS Gothic" pitchFamily="49" charset="-128"/>
                <a:ea typeface="MS Gothic" pitchFamily="49" charset="-128"/>
              </a:rPr>
              <a:t>*&gt; </a:t>
            </a:r>
            <a:r>
              <a:rPr lang="en-US" altLang="zh-CN" b="1" dirty="0" err="1" smtClean="0">
                <a:solidFill>
                  <a:srgbClr val="C00000"/>
                </a:solidFill>
                <a:latin typeface="MS Gothic" pitchFamily="49" charset="-128"/>
                <a:ea typeface="MS Gothic" pitchFamily="49" charset="-128"/>
              </a:rPr>
              <a:t>mypair</a:t>
            </a:r>
            <a:r>
              <a:rPr lang="en-US" altLang="zh-CN" b="1" dirty="0" smtClean="0">
                <a:solidFill>
                  <a:srgbClr val="C00000"/>
                </a:solidFill>
                <a:latin typeface="MS Gothic" pitchFamily="49" charset="-128"/>
                <a:ea typeface="MS Gothic" pitchFamily="49" charset="-128"/>
              </a:rPr>
              <a:t>;</a:t>
            </a:r>
          </a:p>
          <a:p>
            <a:endParaRPr lang="en-US" altLang="zh-CN" b="1" dirty="0" smtClean="0">
              <a:solidFill>
                <a:srgbClr val="C00000"/>
              </a:solidFill>
              <a:latin typeface="MS Gothic" pitchFamily="49" charset="-128"/>
              <a:ea typeface="MS Gothic" pitchFamily="49" charset="-128"/>
            </a:endParaRPr>
          </a:p>
          <a:p>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mypair</a:t>
            </a:r>
            <a:r>
              <a:rPr lang="en-US" altLang="zh-CN" b="1" dirty="0" smtClean="0">
                <a:solidFill>
                  <a:srgbClr val="C00000"/>
                </a:solidFill>
                <a:latin typeface="MS Gothic" pitchFamily="49" charset="-128"/>
                <a:ea typeface="MS Gothic" pitchFamily="49" charset="-128"/>
              </a:rPr>
              <a:t> = mismatch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myints</a:t>
            </a:r>
            <a:r>
              <a:rPr lang="en-US" altLang="zh-CN" b="1" dirty="0" smtClean="0">
                <a:solidFill>
                  <a:srgbClr val="C00000"/>
                </a:solidFill>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"First mismatching elements: " &lt;&lt; </a:t>
            </a:r>
            <a:r>
              <a:rPr lang="en-US" altLang="zh-CN" b="1" dirty="0" smtClean="0">
                <a:solidFill>
                  <a:srgbClr val="C00000"/>
                </a:solidFill>
                <a:latin typeface="MS Gothic" pitchFamily="49" charset="-128"/>
                <a:ea typeface="MS Gothic" pitchFamily="49" charset="-128"/>
              </a:rPr>
              <a:t>*</a:t>
            </a:r>
            <a:r>
              <a:rPr lang="en-US" altLang="zh-CN" b="1" dirty="0" err="1" smtClean="0">
                <a:solidFill>
                  <a:srgbClr val="C00000"/>
                </a:solidFill>
                <a:latin typeface="MS Gothic" pitchFamily="49" charset="-128"/>
                <a:ea typeface="MS Gothic" pitchFamily="49" charset="-128"/>
              </a:rPr>
              <a:t>mypair.first</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 and " &lt;&lt; </a:t>
            </a:r>
            <a:r>
              <a:rPr lang="en-US" altLang="zh-CN" b="1" dirty="0" smtClean="0">
                <a:solidFill>
                  <a:srgbClr val="C00000"/>
                </a:solidFill>
                <a:latin typeface="MS Gothic" pitchFamily="49" charset="-128"/>
                <a:ea typeface="MS Gothic" pitchFamily="49" charset="-128"/>
              </a:rPr>
              <a:t>*</a:t>
            </a:r>
            <a:r>
              <a:rPr lang="en-US" altLang="zh-CN" b="1" dirty="0" err="1" smtClean="0">
                <a:solidFill>
                  <a:srgbClr val="C00000"/>
                </a:solidFill>
                <a:latin typeface="MS Gothic" pitchFamily="49" charset="-128"/>
                <a:ea typeface="MS Gothic" pitchFamily="49" charset="-128"/>
              </a:rPr>
              <a:t>mypair.second</a:t>
            </a:r>
            <a:r>
              <a:rPr lang="en-US" altLang="zh-CN" b="1" dirty="0" smtClean="0">
                <a:solidFill>
                  <a:srgbClr val="C00000"/>
                </a:solidFill>
                <a:latin typeface="MS Gothic" pitchFamily="49" charset="-128"/>
                <a:ea typeface="MS Gothic" pitchFamily="49" charset="-128"/>
              </a:rPr>
              <a:t> </a:t>
            </a:r>
            <a:r>
              <a:rPr lang="en-US" altLang="zh-CN" b="1" dirty="0" smtClean="0">
                <a:latin typeface="MS Gothic" pitchFamily="49" charset="-128"/>
                <a:ea typeface="MS Gothic" pitchFamily="49" charset="-128"/>
              </a:rPr>
              <a:t>&lt;&lt;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copy</a:t>
            </a:r>
            <a:endParaRPr lang="zh-CN" altLang="en-US" dirty="0"/>
          </a:p>
        </p:txBody>
      </p:sp>
      <p:sp>
        <p:nvSpPr>
          <p:cNvPr id="3" name="内容占位符 2"/>
          <p:cNvSpPr>
            <a:spLocks noGrp="1"/>
          </p:cNvSpPr>
          <p:nvPr>
            <p:ph idx="1"/>
          </p:nvPr>
        </p:nvSpPr>
        <p:spPr>
          <a:xfrm>
            <a:off x="827088" y="1125538"/>
            <a:ext cx="8065392" cy="5256212"/>
          </a:xfrm>
        </p:spPr>
        <p:txBody>
          <a:bodyPr/>
          <a:lstStyle/>
          <a:p>
            <a:r>
              <a:rPr lang="zh-CN" altLang="en-US" b="1" dirty="0" smtClean="0"/>
              <a:t>将一个区间里的元素复制到另一个区间</a:t>
            </a:r>
            <a:endParaRPr lang="en-US" altLang="zh-CN" b="1" dirty="0" smtClean="0"/>
          </a:p>
          <a:p>
            <a:pPr lvl="1"/>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43</a:t>
            </a:fld>
            <a:endParaRPr lang="zh-CN" altLang="en-US"/>
          </a:p>
        </p:txBody>
      </p:sp>
      <p:sp>
        <p:nvSpPr>
          <p:cNvPr id="5" name="TextBox 4"/>
          <p:cNvSpPr txBox="1"/>
          <p:nvPr/>
        </p:nvSpPr>
        <p:spPr>
          <a:xfrm>
            <a:off x="1043608" y="1772816"/>
            <a:ext cx="7488832" cy="424731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&lt;algorithm&gt;</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myints</a:t>
            </a:r>
            <a:r>
              <a:rPr lang="en-US" altLang="zh-CN" b="1" dirty="0" smtClean="0">
                <a:latin typeface="MS Gothic" pitchFamily="49" charset="-128"/>
                <a:ea typeface="MS Gothic" pitchFamily="49" charset="-128"/>
              </a:rPr>
              <a:t>[]={10,20,30,40,50,60,70};</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a:t>
            </a:r>
            <a:r>
              <a:rPr lang="en-US" altLang="zh-CN" b="1" dirty="0" err="1" smtClean="0">
                <a:latin typeface="MS Gothic" pitchFamily="49" charset="-128"/>
                <a:ea typeface="MS Gothic" pitchFamily="49" charset="-128"/>
              </a:rPr>
              <a:t>myvector</a:t>
            </a:r>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myvector.resize</a:t>
            </a:r>
            <a:r>
              <a:rPr lang="en-US" altLang="zh-CN" b="1" dirty="0" smtClean="0">
                <a:latin typeface="MS Gothic" pitchFamily="49" charset="-128"/>
                <a:ea typeface="MS Gothic" pitchFamily="49" charset="-128"/>
              </a:rPr>
              <a:t>(7);   // allocate space for 7 elements</a:t>
            </a:r>
          </a:p>
          <a:p>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copy ( </a:t>
            </a:r>
            <a:r>
              <a:rPr lang="en-US" altLang="zh-CN" b="1" dirty="0" err="1" smtClean="0">
                <a:solidFill>
                  <a:srgbClr val="C00000"/>
                </a:solidFill>
                <a:latin typeface="MS Gothic" pitchFamily="49" charset="-128"/>
                <a:ea typeface="MS Gothic" pitchFamily="49" charset="-128"/>
              </a:rPr>
              <a:t>myints</a:t>
            </a:r>
            <a:r>
              <a:rPr lang="en-US" altLang="zh-CN" b="1" dirty="0" smtClean="0">
                <a:solidFill>
                  <a:srgbClr val="C00000"/>
                </a:solidFill>
                <a:latin typeface="MS Gothic" pitchFamily="49" charset="-128"/>
                <a:ea typeface="MS Gothic" pitchFamily="49" charset="-128"/>
              </a:rPr>
              <a:t>, myints+7,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myvector</a:t>
            </a:r>
            <a:r>
              <a:rPr lang="en-US" altLang="zh-CN" b="1" dirty="0" smtClean="0">
                <a:latin typeface="MS Gothic" pitchFamily="49" charset="-128"/>
                <a:ea typeface="MS Gothic" pitchFamily="49" charset="-128"/>
              </a:rPr>
              <a:t> contains:";</a:t>
            </a:r>
          </a:p>
          <a:p>
            <a:r>
              <a:rPr lang="en-US" altLang="zh-CN" b="1" dirty="0" smtClean="0">
                <a:latin typeface="MS Gothic" pitchFamily="49" charset="-128"/>
                <a:ea typeface="MS Gothic" pitchFamily="49" charset="-128"/>
              </a:rPr>
              <a:t>  for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it=</a:t>
            </a:r>
            <a:r>
              <a:rPr lang="en-US" altLang="zh-CN" b="1" dirty="0" err="1" smtClean="0">
                <a:latin typeface="MS Gothic" pitchFamily="49" charset="-128"/>
                <a:ea typeface="MS Gothic" pitchFamily="49" charset="-128"/>
              </a:rPr>
              <a:t>myvector.begin</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it!=</a:t>
            </a:r>
            <a:r>
              <a:rPr lang="en-US" altLang="zh-CN" b="1" dirty="0" err="1" smtClean="0">
                <a:latin typeface="MS Gothic" pitchFamily="49" charset="-128"/>
                <a:ea typeface="MS Gothic" pitchFamily="49" charset="-128"/>
              </a:rPr>
              <a:t>myvector.end</a:t>
            </a:r>
            <a:r>
              <a:rPr lang="en-US" altLang="zh-CN" b="1" dirty="0" smtClean="0">
                <a:latin typeface="MS Gothic" pitchFamily="49" charset="-128"/>
                <a:ea typeface="MS Gothic" pitchFamily="49" charset="-128"/>
              </a:rPr>
              <a:t>();  ++it)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 " &lt;&lt; *it;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replace_if</a:t>
            </a:r>
            <a:endParaRPr lang="zh-CN" altLang="en-US" dirty="0"/>
          </a:p>
        </p:txBody>
      </p:sp>
      <p:sp>
        <p:nvSpPr>
          <p:cNvPr id="3" name="内容占位符 2"/>
          <p:cNvSpPr>
            <a:spLocks noGrp="1"/>
          </p:cNvSpPr>
          <p:nvPr>
            <p:ph idx="1"/>
          </p:nvPr>
        </p:nvSpPr>
        <p:spPr>
          <a:xfrm>
            <a:off x="827088" y="1125538"/>
            <a:ext cx="8065392" cy="5256212"/>
          </a:xfrm>
        </p:spPr>
        <p:txBody>
          <a:bodyPr/>
          <a:lstStyle/>
          <a:p>
            <a:r>
              <a:rPr lang="zh-CN" altLang="en-US" b="1" dirty="0" smtClean="0"/>
              <a:t>修改某些符合条件的元素值</a:t>
            </a:r>
            <a:endParaRPr lang="en-US" altLang="zh-CN" b="1" dirty="0" smtClean="0"/>
          </a:p>
          <a:p>
            <a:pPr lvl="1"/>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44</a:t>
            </a:fld>
            <a:endParaRPr lang="zh-CN" altLang="en-US"/>
          </a:p>
        </p:txBody>
      </p:sp>
      <p:sp>
        <p:nvSpPr>
          <p:cNvPr id="5" name="TextBox 4"/>
          <p:cNvSpPr txBox="1"/>
          <p:nvPr/>
        </p:nvSpPr>
        <p:spPr>
          <a:xfrm>
            <a:off x="467544" y="1772816"/>
            <a:ext cx="8064896"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&lt;algorithm&gt;</a:t>
            </a:r>
          </a:p>
          <a:p>
            <a:r>
              <a:rPr lang="en-US" altLang="zh-CN" b="1" dirty="0" err="1" smtClean="0">
                <a:latin typeface="MS Gothic" pitchFamily="49" charset="-128"/>
                <a:ea typeface="MS Gothic" pitchFamily="49" charset="-128"/>
              </a:rPr>
              <a:t>bool</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IsOdd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 return ((i%2)==1); }</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a:t>
            </a:r>
            <a:r>
              <a:rPr lang="en-US" altLang="zh-CN" b="1" dirty="0" err="1" smtClean="0">
                <a:latin typeface="MS Gothic" pitchFamily="49" charset="-128"/>
                <a:ea typeface="MS Gothic" pitchFamily="49" charset="-128"/>
              </a:rPr>
              <a:t>myvector</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it;</a:t>
            </a:r>
          </a:p>
          <a:p>
            <a:r>
              <a:rPr lang="en-US" altLang="zh-CN" b="1" dirty="0" smtClean="0">
                <a:latin typeface="MS Gothic" pitchFamily="49" charset="-128"/>
                <a:ea typeface="MS Gothic" pitchFamily="49" charset="-128"/>
              </a:rPr>
              <a:t>  for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=1;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&lt;10;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myvector.push_back</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 1 2 3 4 5 6 7 8 9</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replace_if</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IsOdd</a:t>
            </a:r>
            <a:r>
              <a:rPr lang="en-US" altLang="zh-CN" b="1" dirty="0" smtClean="0">
                <a:solidFill>
                  <a:srgbClr val="C00000"/>
                </a:solidFill>
                <a:latin typeface="MS Gothic" pitchFamily="49" charset="-128"/>
                <a:ea typeface="MS Gothic" pitchFamily="49" charset="-128"/>
              </a:rPr>
              <a:t>, 0); </a:t>
            </a:r>
          </a:p>
          <a:p>
            <a:r>
              <a:rPr lang="en-US" altLang="zh-CN" b="1" dirty="0" smtClean="0">
                <a:latin typeface="MS Gothic" pitchFamily="49" charset="-128"/>
                <a:ea typeface="MS Gothic" pitchFamily="49" charset="-128"/>
              </a:rPr>
              <a:t>  // 0 2 0 4 0 6 0 8 0</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for (it=</a:t>
            </a:r>
            <a:r>
              <a:rPr lang="en-US" altLang="zh-CN" b="1" dirty="0" err="1" smtClean="0">
                <a:latin typeface="MS Gothic" pitchFamily="49" charset="-128"/>
                <a:ea typeface="MS Gothic" pitchFamily="49" charset="-128"/>
              </a:rPr>
              <a:t>myvector.begin</a:t>
            </a:r>
            <a:r>
              <a:rPr lang="en-US" altLang="zh-CN" b="1" dirty="0" smtClean="0">
                <a:latin typeface="MS Gothic" pitchFamily="49" charset="-128"/>
                <a:ea typeface="MS Gothic" pitchFamily="49" charset="-128"/>
              </a:rPr>
              <a:t>(); it!=</a:t>
            </a:r>
            <a:r>
              <a:rPr lang="en-US" altLang="zh-CN" b="1" dirty="0" err="1" smtClean="0">
                <a:latin typeface="MS Gothic" pitchFamily="49" charset="-128"/>
                <a:ea typeface="MS Gothic" pitchFamily="49" charset="-128"/>
              </a:rPr>
              <a:t>myvector.end</a:t>
            </a:r>
            <a:r>
              <a:rPr lang="en-US" altLang="zh-CN" b="1" dirty="0" smtClean="0">
                <a:latin typeface="MS Gothic" pitchFamily="49" charset="-128"/>
                <a:ea typeface="MS Gothic" pitchFamily="49" charset="-128"/>
              </a:rPr>
              <a:t>(); ++it)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 " &lt;&lt; *it;</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sort	</a:t>
            </a:r>
            <a:endParaRPr lang="zh-CN" altLang="en-US" dirty="0"/>
          </a:p>
        </p:txBody>
      </p:sp>
      <p:sp>
        <p:nvSpPr>
          <p:cNvPr id="3" name="内容占位符 2"/>
          <p:cNvSpPr>
            <a:spLocks noGrp="1"/>
          </p:cNvSpPr>
          <p:nvPr>
            <p:ph idx="1"/>
          </p:nvPr>
        </p:nvSpPr>
        <p:spPr/>
        <p:txBody>
          <a:bodyPr/>
          <a:lstStyle/>
          <a:p>
            <a:r>
              <a:rPr lang="zh-CN" altLang="en-US" b="1" dirty="0" smtClean="0"/>
              <a:t>对给定的区间排序（快速排序，不保序）</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45</a:t>
            </a:fld>
            <a:endParaRPr lang="zh-CN" altLang="en-US"/>
          </a:p>
        </p:txBody>
      </p:sp>
      <p:sp>
        <p:nvSpPr>
          <p:cNvPr id="5" name="TextBox 4"/>
          <p:cNvSpPr txBox="1"/>
          <p:nvPr/>
        </p:nvSpPr>
        <p:spPr>
          <a:xfrm>
            <a:off x="179512" y="1772816"/>
            <a:ext cx="8856984"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&lt;algorithm&gt;</a:t>
            </a:r>
          </a:p>
          <a:p>
            <a:r>
              <a:rPr lang="en-US" altLang="zh-CN" b="1" dirty="0" err="1" smtClean="0">
                <a:latin typeface="MS Gothic" pitchFamily="49" charset="-128"/>
                <a:ea typeface="MS Gothic" pitchFamily="49" charset="-128"/>
              </a:rPr>
              <a:t>bool</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myfunction</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i,int</a:t>
            </a:r>
            <a:r>
              <a:rPr lang="en-US" altLang="zh-CN" b="1" dirty="0" smtClean="0">
                <a:latin typeface="MS Gothic" pitchFamily="49" charset="-128"/>
                <a:ea typeface="MS Gothic" pitchFamily="49" charset="-128"/>
              </a:rPr>
              <a:t> j) { return (</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&lt;j); }</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myints</a:t>
            </a:r>
            <a:r>
              <a:rPr lang="en-US" altLang="zh-CN" b="1" dirty="0" smtClean="0">
                <a:latin typeface="MS Gothic" pitchFamily="49" charset="-128"/>
                <a:ea typeface="MS Gothic" pitchFamily="49" charset="-128"/>
              </a:rPr>
              <a:t>[] = {32,71,12,45,26,80,53,33};</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 </a:t>
            </a:r>
            <a:r>
              <a:rPr lang="en-US" altLang="zh-CN" b="1" dirty="0" err="1" smtClean="0">
                <a:latin typeface="MS Gothic" pitchFamily="49" charset="-128"/>
                <a:ea typeface="MS Gothic" pitchFamily="49" charset="-128"/>
              </a:rPr>
              <a:t>myvector</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myints</a:t>
            </a:r>
            <a:r>
              <a:rPr lang="en-US" altLang="zh-CN" b="1" dirty="0" smtClean="0">
                <a:latin typeface="MS Gothic" pitchFamily="49" charset="-128"/>
                <a:ea typeface="MS Gothic" pitchFamily="49" charset="-128"/>
              </a:rPr>
              <a:t>, myints+8); // 32 71 12 45 26 80 53 33</a:t>
            </a:r>
          </a:p>
          <a:p>
            <a:r>
              <a:rPr lang="en-US" altLang="zh-CN" b="1" dirty="0" smtClean="0">
                <a:latin typeface="MS Gothic" pitchFamily="49" charset="-128"/>
                <a:ea typeface="MS Gothic" pitchFamily="49" charset="-128"/>
              </a:rPr>
              <a:t>  vector&lt;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&gt;::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it;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 using default comparison (operator &lt;):</a:t>
            </a:r>
          </a:p>
          <a:p>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sort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()+4); </a:t>
            </a:r>
            <a:r>
              <a:rPr lang="en-US" altLang="zh-CN" b="1" dirty="0" smtClean="0">
                <a:latin typeface="MS Gothic" pitchFamily="49" charset="-128"/>
                <a:ea typeface="MS Gothic" pitchFamily="49" charset="-128"/>
              </a:rPr>
              <a:t>//(12 32 45 71)26 80 53 33</a:t>
            </a:r>
          </a:p>
          <a:p>
            <a:r>
              <a:rPr lang="en-US" altLang="zh-CN" b="1" dirty="0" smtClean="0">
                <a:latin typeface="MS Gothic" pitchFamily="49" charset="-128"/>
                <a:ea typeface="MS Gothic" pitchFamily="49" charset="-128"/>
              </a:rPr>
              <a:t>  // using function as comp</a:t>
            </a:r>
          </a:p>
          <a:p>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sort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()+4,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myfunction</a:t>
            </a:r>
            <a:r>
              <a:rPr lang="en-US" altLang="zh-CN" b="1" dirty="0" smtClean="0">
                <a:solidFill>
                  <a:srgbClr val="C00000"/>
                </a:solidFill>
                <a:latin typeface="MS Gothic" pitchFamily="49" charset="-128"/>
                <a:ea typeface="MS Gothic" pitchFamily="49" charset="-128"/>
              </a:rPr>
              <a:t>);</a:t>
            </a:r>
          </a:p>
          <a:p>
            <a:r>
              <a:rPr lang="en-US" altLang="zh-CN" b="1" dirty="0" smtClean="0">
                <a:latin typeface="MS Gothic" pitchFamily="49" charset="-128"/>
                <a:ea typeface="MS Gothic" pitchFamily="49" charset="-128"/>
              </a:rPr>
              <a:t>      // 12 32 45 71(26 33 53 80)</a:t>
            </a:r>
          </a:p>
          <a:p>
            <a:r>
              <a:rPr lang="en-US" altLang="zh-CN" b="1" dirty="0" smtClean="0">
                <a:latin typeface="MS Gothic" pitchFamily="49" charset="-128"/>
                <a:ea typeface="MS Gothic" pitchFamily="49" charset="-128"/>
              </a:rPr>
              <a:t>  </a:t>
            </a:r>
            <a:r>
              <a:rPr lang="en-US" altLang="zh-CN" b="1" dirty="0" smtClean="0">
                <a:solidFill>
                  <a:srgbClr val="C00000"/>
                </a:solidFill>
                <a:latin typeface="MS Gothic" pitchFamily="49" charset="-128"/>
                <a:ea typeface="MS Gothic" pitchFamily="49" charset="-128"/>
              </a:rPr>
              <a:t>sort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smtClean="0">
                <a:latin typeface="MS Gothic" pitchFamily="49" charset="-128"/>
                <a:ea typeface="MS Gothic" pitchFamily="49" charset="-128"/>
              </a:rPr>
              <a:t>//(12 26 32 33 45 53 71 80)</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stable_sort</a:t>
            </a:r>
            <a:endParaRPr lang="zh-CN" altLang="en-US" dirty="0"/>
          </a:p>
        </p:txBody>
      </p:sp>
      <p:sp>
        <p:nvSpPr>
          <p:cNvPr id="3" name="内容占位符 2"/>
          <p:cNvSpPr>
            <a:spLocks noGrp="1"/>
          </p:cNvSpPr>
          <p:nvPr>
            <p:ph idx="1"/>
          </p:nvPr>
        </p:nvSpPr>
        <p:spPr/>
        <p:txBody>
          <a:bodyPr/>
          <a:lstStyle/>
          <a:p>
            <a:r>
              <a:rPr lang="zh-CN" altLang="en-US" b="1" dirty="0" smtClean="0"/>
              <a:t>对给定的区间排序（保序） </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46</a:t>
            </a:fld>
            <a:endParaRPr lang="zh-CN" altLang="en-US"/>
          </a:p>
        </p:txBody>
      </p:sp>
      <p:sp>
        <p:nvSpPr>
          <p:cNvPr id="5" name="TextBox 4"/>
          <p:cNvSpPr txBox="1"/>
          <p:nvPr/>
        </p:nvSpPr>
        <p:spPr>
          <a:xfrm>
            <a:off x="179512" y="1772816"/>
            <a:ext cx="8856984"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solidFill>
                  <a:srgbClr val="C00000"/>
                </a:solidFill>
                <a:latin typeface="MS Gothic" pitchFamily="49" charset="-128"/>
                <a:ea typeface="MS Gothic" pitchFamily="49" charset="-128"/>
              </a:rPr>
              <a:t>#include &lt;algorithm&gt;</a:t>
            </a:r>
          </a:p>
          <a:p>
            <a:r>
              <a:rPr lang="en-US" altLang="zh-CN" b="1" dirty="0" err="1" smtClean="0">
                <a:latin typeface="MS Gothic" pitchFamily="49" charset="-128"/>
                <a:ea typeface="MS Gothic" pitchFamily="49" charset="-128"/>
              </a:rPr>
              <a:t>bool</a:t>
            </a:r>
            <a:r>
              <a:rPr lang="en-US" altLang="zh-CN" b="1" dirty="0" smtClean="0">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compare_as_ints</a:t>
            </a:r>
            <a:r>
              <a:rPr lang="en-US" altLang="zh-CN" b="1" dirty="0" smtClean="0">
                <a:latin typeface="MS Gothic" pitchFamily="49" charset="-128"/>
                <a:ea typeface="MS Gothic" pitchFamily="49" charset="-128"/>
              </a:rPr>
              <a:t> (double </a:t>
            </a:r>
            <a:r>
              <a:rPr lang="en-US" altLang="zh-CN" b="1" dirty="0" err="1" smtClean="0">
                <a:latin typeface="MS Gothic" pitchFamily="49" charset="-128"/>
                <a:ea typeface="MS Gothic" pitchFamily="49" charset="-128"/>
              </a:rPr>
              <a:t>i,double</a:t>
            </a:r>
            <a:r>
              <a:rPr lang="en-US" altLang="zh-CN" b="1" dirty="0" smtClean="0">
                <a:latin typeface="MS Gothic" pitchFamily="49" charset="-128"/>
                <a:ea typeface="MS Gothic" pitchFamily="49" charset="-128"/>
              </a:rPr>
              <a:t> j) {  return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i</a:t>
            </a:r>
            <a:r>
              <a:rPr lang="en-US" altLang="zh-CN" b="1" dirty="0" smtClean="0">
                <a:latin typeface="MS Gothic" pitchFamily="49" charset="-128"/>
                <a:ea typeface="MS Gothic" pitchFamily="49" charset="-128"/>
              </a:rPr>
              <a:t>)&lt;</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(j)); }</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double </a:t>
            </a:r>
            <a:r>
              <a:rPr lang="en-US" altLang="zh-CN" b="1" dirty="0" err="1" smtClean="0">
                <a:latin typeface="MS Gothic" pitchFamily="49" charset="-128"/>
                <a:ea typeface="MS Gothic" pitchFamily="49" charset="-128"/>
              </a:rPr>
              <a:t>mydoubles</a:t>
            </a:r>
            <a:r>
              <a:rPr lang="en-US" altLang="zh-CN" b="1" dirty="0" smtClean="0">
                <a:latin typeface="MS Gothic" pitchFamily="49" charset="-128"/>
                <a:ea typeface="MS Gothic" pitchFamily="49" charset="-128"/>
              </a:rPr>
              <a:t>[] = {3.14, 1.41, 2.72, 4.67, 1.73, 1.32, 1.62, 2.58};</a:t>
            </a:r>
          </a:p>
          <a:p>
            <a:r>
              <a:rPr lang="en-US" altLang="zh-CN" b="1" dirty="0" smtClean="0">
                <a:latin typeface="MS Gothic" pitchFamily="49" charset="-128"/>
                <a:ea typeface="MS Gothic" pitchFamily="49" charset="-128"/>
              </a:rPr>
              <a:t>  vector&lt;double&gt; </a:t>
            </a:r>
            <a:r>
              <a:rPr lang="en-US" altLang="zh-CN" b="1" dirty="0" err="1" smtClean="0">
                <a:latin typeface="MS Gothic" pitchFamily="49" charset="-128"/>
                <a:ea typeface="MS Gothic" pitchFamily="49" charset="-128"/>
              </a:rPr>
              <a:t>myvector</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vector&lt;double&gt;::</a:t>
            </a:r>
            <a:r>
              <a:rPr lang="en-US" altLang="zh-CN" b="1" dirty="0" err="1" smtClean="0">
                <a:latin typeface="MS Gothic" pitchFamily="49" charset="-128"/>
                <a:ea typeface="MS Gothic" pitchFamily="49" charset="-128"/>
              </a:rPr>
              <a:t>iterator</a:t>
            </a:r>
            <a:r>
              <a:rPr lang="en-US" altLang="zh-CN" b="1" dirty="0" smtClean="0">
                <a:latin typeface="MS Gothic" pitchFamily="49" charset="-128"/>
                <a:ea typeface="MS Gothic" pitchFamily="49" charset="-128"/>
              </a:rPr>
              <a:t> it;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myvector.assign</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mydoubles</a:t>
            </a:r>
            <a:r>
              <a:rPr lang="en-US" altLang="zh-CN" b="1" dirty="0" smtClean="0">
                <a:latin typeface="MS Gothic" pitchFamily="49" charset="-128"/>
                <a:ea typeface="MS Gothic" pitchFamily="49" charset="-128"/>
              </a:rPr>
              <a:t>, mydoubles+8);</a:t>
            </a:r>
          </a:p>
          <a:p>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stable_sort</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a:t>
            </a:r>
          </a:p>
          <a:p>
            <a:r>
              <a:rPr lang="en-US" altLang="zh-CN" b="1" dirty="0" smtClean="0">
                <a:latin typeface="MS Gothic" pitchFamily="49" charset="-128"/>
                <a:ea typeface="MS Gothic" pitchFamily="49" charset="-128"/>
              </a:rPr>
              <a:t>  //</a:t>
            </a:r>
            <a:r>
              <a:rPr lang="zh-CN" altLang="en-US" b="1" dirty="0" smtClean="0">
                <a:latin typeface="MS Gothic" pitchFamily="49" charset="-128"/>
                <a:ea typeface="MS Gothic" pitchFamily="49" charset="-128"/>
              </a:rPr>
              <a:t> </a:t>
            </a:r>
            <a:r>
              <a:rPr lang="en-US" altLang="zh-CN" b="1" dirty="0" smtClean="0">
                <a:latin typeface="MS Gothic" pitchFamily="49" charset="-128"/>
                <a:ea typeface="MS Gothic" pitchFamily="49" charset="-128"/>
              </a:rPr>
              <a:t>1.32 1.41 1.62 1.73 2.58 2.72 3.14 4.67</a:t>
            </a:r>
          </a:p>
          <a:p>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myvector.assign</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mydoubles</a:t>
            </a:r>
            <a:r>
              <a:rPr lang="en-US" altLang="zh-CN" b="1" dirty="0" smtClean="0">
                <a:latin typeface="MS Gothic" pitchFamily="49" charset="-128"/>
                <a:ea typeface="MS Gothic" pitchFamily="49" charset="-128"/>
              </a:rPr>
              <a:t>, mydoubles+8);</a:t>
            </a:r>
          </a:p>
          <a:p>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stable_sort</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myvector.begin</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myvector.end</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compare_as_ints</a:t>
            </a:r>
            <a:r>
              <a:rPr lang="en-US" altLang="zh-CN" b="1" dirty="0" smtClean="0">
                <a:solidFill>
                  <a:srgbClr val="C00000"/>
                </a:solidFill>
                <a:latin typeface="MS Gothic" pitchFamily="49" charset="-128"/>
                <a:ea typeface="MS Gothic" pitchFamily="49" charset="-128"/>
              </a:rPr>
              <a:t>);</a:t>
            </a:r>
          </a:p>
          <a:p>
            <a:r>
              <a:rPr lang="en-US" altLang="zh-CN" b="1" dirty="0" smtClean="0">
                <a:latin typeface="MS Gothic" pitchFamily="49" charset="-128"/>
                <a:ea typeface="MS Gothic" pitchFamily="49" charset="-128"/>
              </a:rPr>
              <a:t>  // 1.41 1.73 1.32 1.62 2.72 2.58 3.14 4.67</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a:t>
            </a:r>
            <a:endParaRPr lang="zh-CN" altLang="en-US" dirty="0"/>
          </a:p>
        </p:txBody>
      </p:sp>
      <p:sp>
        <p:nvSpPr>
          <p:cNvPr id="3" name="内容占位符 2"/>
          <p:cNvSpPr>
            <a:spLocks noGrp="1"/>
          </p:cNvSpPr>
          <p:nvPr>
            <p:ph idx="1"/>
          </p:nvPr>
        </p:nvSpPr>
        <p:spPr/>
        <p:txBody>
          <a:bodyPr/>
          <a:lstStyle/>
          <a:p>
            <a:r>
              <a:rPr lang="en-US" altLang="zh-CN" b="1" dirty="0" smtClean="0"/>
              <a:t>STL</a:t>
            </a:r>
            <a:r>
              <a:rPr lang="zh-CN" altLang="en-US" b="1" dirty="0" smtClean="0"/>
              <a:t>中还有更多算法，使用方式大同小异</a:t>
            </a:r>
            <a:endParaRPr lang="en-US" altLang="zh-CN" b="1" dirty="0" smtClean="0"/>
          </a:p>
          <a:p>
            <a:r>
              <a:rPr lang="zh-CN" altLang="en-US" b="1" dirty="0"/>
              <a:t>这些算法的使用能够提高程序编写和执行的效率</a:t>
            </a:r>
            <a:r>
              <a:rPr lang="en-US" altLang="zh-CN" b="1" dirty="0"/>
              <a:t>——</a:t>
            </a:r>
            <a:r>
              <a:rPr lang="zh-CN" altLang="en-US" b="1" dirty="0"/>
              <a:t>尽可能用吧</a:t>
            </a:r>
          </a:p>
          <a:p>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使用泛型与</a:t>
            </a:r>
            <a:r>
              <a:rPr lang="en-US" altLang="zh-CN" dirty="0" smtClean="0"/>
              <a:t>STL</a:t>
            </a:r>
            <a:r>
              <a:rPr lang="zh-CN" altLang="en-US" dirty="0" smtClean="0"/>
              <a:t>进行开发示例</a:t>
            </a:r>
            <a:endParaRPr lang="zh-CN" altLang="en-US" dirty="0"/>
          </a:p>
        </p:txBody>
      </p:sp>
      <p:sp>
        <p:nvSpPr>
          <p:cNvPr id="3" name="内容占位符 2"/>
          <p:cNvSpPr>
            <a:spLocks noGrp="1"/>
          </p:cNvSpPr>
          <p:nvPr>
            <p:ph idx="1"/>
          </p:nvPr>
        </p:nvSpPr>
        <p:spPr/>
        <p:txBody>
          <a:bodyPr/>
          <a:lstStyle/>
          <a:p>
            <a:r>
              <a:rPr lang="zh-CN" altLang="en-US" b="1" dirty="0" smtClean="0"/>
              <a:t>分数统计</a:t>
            </a:r>
            <a:endParaRPr lang="en-US" altLang="zh-CN" b="1" dirty="0" smtClean="0"/>
          </a:p>
          <a:p>
            <a:pPr lvl="1"/>
            <a:r>
              <a:rPr lang="zh-CN" altLang="en-US" b="1" dirty="0" smtClean="0"/>
              <a:t>分数文件</a:t>
            </a:r>
            <a:r>
              <a:rPr lang="en-US" altLang="zh-CN" b="1" dirty="0" smtClean="0"/>
              <a:t>scores.txt</a:t>
            </a:r>
          </a:p>
          <a:p>
            <a:pPr lvl="1"/>
            <a:r>
              <a:rPr lang="zh-CN" altLang="en-US" b="1" dirty="0" smtClean="0"/>
              <a:t>读出分数，算总分，排序并输出</a:t>
            </a:r>
            <a:endParaRPr lang="en-US" altLang="zh-CN" b="1" dirty="0" smtClean="0"/>
          </a:p>
          <a:p>
            <a:r>
              <a:rPr lang="zh-CN" altLang="en-US" b="1" dirty="0" smtClean="0"/>
              <a:t>不使用</a:t>
            </a:r>
            <a:r>
              <a:rPr lang="en-US" altLang="zh-CN" b="1" dirty="0" smtClean="0"/>
              <a:t>STL</a:t>
            </a:r>
            <a:r>
              <a:rPr lang="zh-CN" altLang="en-US" b="1" dirty="0" smtClean="0"/>
              <a:t>的程序请自行试验编制一下</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48</a:t>
            </a:fld>
            <a:endParaRPr lang="zh-CN" altLang="en-US"/>
          </a:p>
        </p:txBody>
      </p:sp>
      <p:sp>
        <p:nvSpPr>
          <p:cNvPr id="5" name="TextBox 4"/>
          <p:cNvSpPr txBox="1"/>
          <p:nvPr/>
        </p:nvSpPr>
        <p:spPr>
          <a:xfrm>
            <a:off x="6156176" y="1268760"/>
            <a:ext cx="2592288" cy="14773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solidFill>
                  <a:schemeClr val="tx1"/>
                </a:solidFill>
                <a:latin typeface="MS Gothic" pitchFamily="49" charset="-128"/>
                <a:ea typeface="MS Gothic" pitchFamily="49" charset="-128"/>
              </a:rPr>
              <a:t>Alice 90 80 70</a:t>
            </a:r>
          </a:p>
          <a:p>
            <a:r>
              <a:rPr lang="en-US" altLang="zh-CN" b="1" dirty="0">
                <a:solidFill>
                  <a:schemeClr val="tx1"/>
                </a:solidFill>
                <a:latin typeface="MS Gothic" pitchFamily="49" charset="-128"/>
                <a:ea typeface="MS Gothic" pitchFamily="49" charset="-128"/>
              </a:rPr>
              <a:t>Bob 80 50 60</a:t>
            </a:r>
          </a:p>
          <a:p>
            <a:r>
              <a:rPr lang="en-US" altLang="zh-CN" b="1" dirty="0">
                <a:solidFill>
                  <a:schemeClr val="tx1"/>
                </a:solidFill>
                <a:latin typeface="MS Gothic" pitchFamily="49" charset="-128"/>
                <a:ea typeface="MS Gothic" pitchFamily="49" charset="-128"/>
              </a:rPr>
              <a:t>Cynthia 90 80 90</a:t>
            </a:r>
          </a:p>
          <a:p>
            <a:r>
              <a:rPr lang="en-US" altLang="zh-CN" b="1" dirty="0" err="1">
                <a:solidFill>
                  <a:schemeClr val="tx1"/>
                </a:solidFill>
                <a:latin typeface="MS Gothic" pitchFamily="49" charset="-128"/>
                <a:ea typeface="MS Gothic" pitchFamily="49" charset="-128"/>
              </a:rPr>
              <a:t>Danis</a:t>
            </a:r>
            <a:r>
              <a:rPr lang="en-US" altLang="zh-CN" b="1" dirty="0">
                <a:solidFill>
                  <a:schemeClr val="tx1"/>
                </a:solidFill>
                <a:latin typeface="MS Gothic" pitchFamily="49" charset="-128"/>
                <a:ea typeface="MS Gothic" pitchFamily="49" charset="-128"/>
              </a:rPr>
              <a:t> 50 80 70</a:t>
            </a:r>
          </a:p>
          <a:p>
            <a:r>
              <a:rPr lang="en-US" altLang="zh-CN" b="1" dirty="0">
                <a:solidFill>
                  <a:schemeClr val="tx1"/>
                </a:solidFill>
                <a:latin typeface="MS Gothic" pitchFamily="49" charset="-128"/>
                <a:ea typeface="MS Gothic" pitchFamily="49" charset="-128"/>
              </a:rPr>
              <a:t>Eve 100 60 0</a:t>
            </a:r>
          </a:p>
        </p:txBody>
      </p:sp>
    </p:spTree>
    <p:extLst>
      <p:ext uri="{BB962C8B-B14F-4D97-AF65-F5344CB8AC3E}">
        <p14:creationId xmlns:p14="http://schemas.microsoft.com/office/powerpoint/2010/main" xmlns="" val="934609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STL</a:t>
            </a:r>
            <a:endParaRPr lang="zh-CN" altLang="en-US" dirty="0"/>
          </a:p>
        </p:txBody>
      </p:sp>
      <p:sp>
        <p:nvSpPr>
          <p:cNvPr id="3" name="内容占位符 2"/>
          <p:cNvSpPr>
            <a:spLocks noGrp="1"/>
          </p:cNvSpPr>
          <p:nvPr>
            <p:ph idx="1"/>
          </p:nvPr>
        </p:nvSpPr>
        <p:spPr/>
        <p:txBody>
          <a:bodyPr/>
          <a:lstStyle/>
          <a:p>
            <a:r>
              <a:rPr lang="zh-CN" altLang="en-US" b="1" dirty="0" smtClean="0"/>
              <a:t>确定总的流程和使用的算法：</a:t>
            </a:r>
            <a:endParaRPr lang="en-US" altLang="zh-CN" b="1" dirty="0" smtClean="0"/>
          </a:p>
          <a:p>
            <a:pPr lvl="1"/>
            <a:r>
              <a:rPr lang="zh-CN" altLang="en-US" b="1" dirty="0" smtClean="0"/>
              <a:t>计算总分：</a:t>
            </a:r>
            <a:r>
              <a:rPr lang="en-US" altLang="zh-CN" b="1" dirty="0" err="1" smtClean="0"/>
              <a:t>for_each</a:t>
            </a:r>
            <a:endParaRPr lang="en-US" altLang="zh-CN" b="1" dirty="0" smtClean="0"/>
          </a:p>
          <a:p>
            <a:pPr lvl="1"/>
            <a:r>
              <a:rPr lang="zh-CN" altLang="en-US" b="1" dirty="0" smtClean="0"/>
              <a:t>排序：</a:t>
            </a:r>
            <a:r>
              <a:rPr lang="en-US" altLang="zh-CN" b="1" dirty="0" smtClean="0"/>
              <a:t>sort</a:t>
            </a:r>
          </a:p>
          <a:p>
            <a:r>
              <a:rPr lang="zh-CN" altLang="en-US" b="1" dirty="0" smtClean="0"/>
              <a:t>确定使用的容器</a:t>
            </a:r>
            <a:endParaRPr lang="en-US" altLang="zh-CN" b="1" dirty="0" smtClean="0"/>
          </a:p>
          <a:p>
            <a:pPr lvl="1"/>
            <a:r>
              <a:rPr lang="zh-CN" altLang="en-US" b="1" dirty="0" smtClean="0"/>
              <a:t>需要排序，所以使用</a:t>
            </a:r>
            <a:r>
              <a:rPr lang="en-US" altLang="zh-CN" b="1" dirty="0" smtClean="0"/>
              <a:t>vector</a:t>
            </a:r>
          </a:p>
          <a:p>
            <a:r>
              <a:rPr lang="zh-CN" altLang="en-US" b="1" dirty="0" smtClean="0"/>
              <a:t>封装</a:t>
            </a:r>
            <a:r>
              <a:rPr lang="zh-CN" altLang="en-US" b="1" dirty="0" smtClean="0"/>
              <a:t>数据</a:t>
            </a:r>
            <a:endParaRPr lang="en-US" altLang="zh-CN" b="1" dirty="0" smtClean="0"/>
          </a:p>
          <a:p>
            <a:pPr lvl="1"/>
            <a:r>
              <a:rPr lang="zh-CN" altLang="en-US" b="1" dirty="0" smtClean="0"/>
              <a:t>每个同学的姓名与分数封装在一起成为一个对象，命名为</a:t>
            </a:r>
            <a:r>
              <a:rPr lang="en-US" altLang="zh-CN" b="1" dirty="0" smtClean="0"/>
              <a:t>score</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49</a:t>
            </a:fld>
            <a:endParaRPr lang="zh-CN" altLang="en-US"/>
          </a:p>
        </p:txBody>
      </p:sp>
    </p:spTree>
    <p:extLst>
      <p:ext uri="{BB962C8B-B14F-4D97-AF65-F5344CB8AC3E}">
        <p14:creationId xmlns:p14="http://schemas.microsoft.com/office/powerpoint/2010/main" xmlns="" val="143302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Count_If</a:t>
            </a:r>
            <a:r>
              <a:rPr lang="zh-CN" altLang="en-US" dirty="0" smtClean="0"/>
              <a:t>的另外一种写法</a:t>
            </a:r>
            <a:endParaRPr lang="zh-CN" altLang="en-US" dirty="0"/>
          </a:p>
        </p:txBody>
      </p:sp>
      <p:sp>
        <p:nvSpPr>
          <p:cNvPr id="3" name="内容占位符 2"/>
          <p:cNvSpPr>
            <a:spLocks noGrp="1"/>
          </p:cNvSpPr>
          <p:nvPr>
            <p:ph idx="1"/>
          </p:nvPr>
        </p:nvSpPr>
        <p:spPr/>
        <p:txBody>
          <a:bodyPr/>
          <a:lstStyle/>
          <a:p>
            <a:r>
              <a:rPr lang="zh-CN" altLang="en-US" b="1" dirty="0" smtClean="0"/>
              <a:t>使用指针，我们可以给</a:t>
            </a:r>
            <a:r>
              <a:rPr lang="en-US" altLang="zh-CN" b="1" dirty="0" err="1" smtClean="0"/>
              <a:t>Count_If</a:t>
            </a:r>
            <a:r>
              <a:rPr lang="en-US" altLang="zh-CN" b="1" dirty="0" smtClean="0"/>
              <a:t>/</a:t>
            </a:r>
            <a:r>
              <a:rPr lang="en-US" altLang="zh-CN" b="1" dirty="0" err="1" smtClean="0"/>
              <a:t>passingRate</a:t>
            </a:r>
            <a:r>
              <a:rPr lang="zh-CN" altLang="en-US" b="1" dirty="0" smtClean="0"/>
              <a:t>另外</a:t>
            </a:r>
            <a:r>
              <a:rPr lang="en-US" altLang="zh-CN" b="1" dirty="0" smtClean="0"/>
              <a:t/>
            </a:r>
            <a:br>
              <a:rPr lang="en-US" altLang="zh-CN" b="1" dirty="0" smtClean="0"/>
            </a:br>
            <a:r>
              <a:rPr lang="zh-CN" altLang="en-US" b="1" dirty="0" smtClean="0"/>
              <a:t>一种</a:t>
            </a:r>
            <a:r>
              <a:rPr lang="en-US" altLang="zh-CN" b="1" dirty="0" smtClean="0"/>
              <a:t/>
            </a:r>
            <a:br>
              <a:rPr lang="en-US" altLang="zh-CN" b="1" dirty="0" smtClean="0"/>
            </a:br>
            <a:r>
              <a:rPr lang="zh-CN" altLang="en-US" b="1" dirty="0" smtClean="0"/>
              <a:t>写法</a:t>
            </a:r>
            <a:endParaRPr lang="en-US" altLang="zh-CN" b="1" dirty="0" smtClean="0"/>
          </a:p>
          <a:p>
            <a:r>
              <a:rPr lang="zh-CN" altLang="en-US" b="1" dirty="0" smtClean="0"/>
              <a:t>前开</a:t>
            </a:r>
            <a:r>
              <a:rPr lang="en-US" altLang="zh-CN" b="1" dirty="0" smtClean="0"/>
              <a:t/>
            </a:r>
            <a:br>
              <a:rPr lang="en-US" altLang="zh-CN" b="1" dirty="0" smtClean="0"/>
            </a:br>
            <a:r>
              <a:rPr lang="zh-CN" altLang="en-US" b="1" dirty="0" smtClean="0"/>
              <a:t>后闭</a:t>
            </a:r>
            <a:r>
              <a:rPr lang="en-US" altLang="zh-CN" b="1" dirty="0" smtClean="0"/>
              <a:t/>
            </a:r>
            <a:br>
              <a:rPr lang="en-US" altLang="zh-CN" b="1" dirty="0" smtClean="0"/>
            </a:br>
            <a:r>
              <a:rPr lang="zh-CN" altLang="en-US" b="1" dirty="0" smtClean="0"/>
              <a:t>区间</a:t>
            </a:r>
            <a:endParaRPr lang="en-US" altLang="zh-CN" b="1" dirty="0" smtClean="0"/>
          </a:p>
          <a:p>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a:t>
            </a:fld>
            <a:endParaRPr lang="zh-CN" altLang="en-US"/>
          </a:p>
        </p:txBody>
      </p:sp>
      <p:sp>
        <p:nvSpPr>
          <p:cNvPr id="5" name="TextBox 4"/>
          <p:cNvSpPr txBox="1"/>
          <p:nvPr/>
        </p:nvSpPr>
        <p:spPr>
          <a:xfrm>
            <a:off x="2123728" y="1700808"/>
            <a:ext cx="6336704" cy="39703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 &lt;class T, class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&gt;</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Count_If</a:t>
            </a:r>
            <a:r>
              <a:rPr lang="en-US" altLang="zh-CN" b="1" dirty="0" smtClean="0">
                <a:latin typeface="MS Gothic" pitchFamily="49" charset="-128"/>
                <a:ea typeface="MS Gothic" pitchFamily="49" charset="-128"/>
              </a:rPr>
              <a:t>(</a:t>
            </a:r>
            <a:r>
              <a:rPr lang="en-US" altLang="zh-CN" b="1" dirty="0" smtClean="0">
                <a:solidFill>
                  <a:srgbClr val="C00000"/>
                </a:solidFill>
                <a:latin typeface="MS Gothic" pitchFamily="49" charset="-128"/>
                <a:ea typeface="MS Gothic" pitchFamily="49" charset="-128"/>
              </a:rPr>
              <a:t>T* start, T* end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count = 0;</a:t>
            </a:r>
          </a:p>
          <a:p>
            <a:r>
              <a:rPr lang="en-US" altLang="zh-CN" b="1" dirty="0" smtClean="0">
                <a:latin typeface="MS Gothic" pitchFamily="49" charset="-128"/>
                <a:ea typeface="MS Gothic" pitchFamily="49" charset="-128"/>
              </a:rPr>
              <a:t>    for </a:t>
            </a:r>
            <a:r>
              <a:rPr lang="en-US" altLang="zh-CN" b="1" dirty="0" smtClean="0">
                <a:solidFill>
                  <a:srgbClr val="C00000"/>
                </a:solidFill>
                <a:latin typeface="MS Gothic" pitchFamily="49" charset="-128"/>
                <a:ea typeface="MS Gothic" pitchFamily="49" charset="-128"/>
              </a:rPr>
              <a:t>(; start != end; ++start) </a:t>
            </a:r>
          </a:p>
          <a:p>
            <a:r>
              <a:rPr lang="en-US" altLang="zh-CN" b="1" dirty="0" smtClean="0">
                <a:latin typeface="MS Gothic" pitchFamily="49" charset="-128"/>
                <a:ea typeface="MS Gothic" pitchFamily="49" charset="-128"/>
              </a:rPr>
              <a:t>        if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(*start))</a:t>
            </a:r>
          </a:p>
          <a:p>
            <a:r>
              <a:rPr lang="en-US" altLang="zh-CN" b="1" dirty="0" smtClean="0">
                <a:latin typeface="MS Gothic" pitchFamily="49" charset="-128"/>
                <a:ea typeface="MS Gothic" pitchFamily="49" charset="-128"/>
              </a:rPr>
              <a:t>            count++;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count;</a:t>
            </a:r>
          </a:p>
          <a:p>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template &lt;class T, class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&gt;</a:t>
            </a:r>
          </a:p>
          <a:p>
            <a:r>
              <a:rPr lang="en-US" altLang="zh-CN" b="1" dirty="0" smtClean="0">
                <a:latin typeface="MS Gothic" pitchFamily="49" charset="-128"/>
                <a:ea typeface="MS Gothic" pitchFamily="49" charset="-128"/>
              </a:rPr>
              <a:t>float </a:t>
            </a:r>
            <a:r>
              <a:rPr lang="en-US" altLang="zh-CN" b="1" dirty="0" err="1" smtClean="0">
                <a:latin typeface="MS Gothic" pitchFamily="49" charset="-128"/>
                <a:ea typeface="MS Gothic" pitchFamily="49" charset="-128"/>
              </a:rPr>
              <a:t>passingRate</a:t>
            </a:r>
            <a:r>
              <a:rPr lang="en-US" altLang="zh-CN" b="1" dirty="0" smtClean="0">
                <a:latin typeface="MS Gothic" pitchFamily="49" charset="-128"/>
                <a:ea typeface="MS Gothic" pitchFamily="49" charset="-128"/>
              </a:rPr>
              <a:t>(T* start, T* end,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isPass</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return (float)</a:t>
            </a:r>
            <a:r>
              <a:rPr lang="en-US" altLang="zh-CN" b="1" dirty="0" err="1" smtClean="0">
                <a:latin typeface="MS Gothic" pitchFamily="49" charset="-128"/>
                <a:ea typeface="MS Gothic" pitchFamily="49" charset="-128"/>
              </a:rPr>
              <a:t>Count_If</a:t>
            </a:r>
            <a:r>
              <a:rPr lang="en-US" altLang="zh-CN" b="1" dirty="0" smtClean="0">
                <a:latin typeface="MS Gothic" pitchFamily="49" charset="-128"/>
                <a:ea typeface="MS Gothic" pitchFamily="49" charset="-128"/>
              </a:rPr>
              <a:t>(start, end, </a:t>
            </a:r>
            <a:r>
              <a:rPr lang="en-US" altLang="zh-CN" b="1" dirty="0" err="1" smtClean="0">
                <a:latin typeface="MS Gothic" pitchFamily="49" charset="-128"/>
                <a:ea typeface="MS Gothic" pitchFamily="49" charset="-128"/>
              </a:rPr>
              <a:t>isPass</a:t>
            </a:r>
            <a:r>
              <a:rPr lang="en-US" altLang="zh-CN" b="1" dirty="0" smtClean="0">
                <a:latin typeface="MS Gothic" pitchFamily="49" charset="-128"/>
                <a:ea typeface="MS Gothic" pitchFamily="49" charset="-128"/>
              </a:rPr>
              <a:t>) / num;</a:t>
            </a:r>
          </a:p>
          <a:p>
            <a:r>
              <a:rPr lang="en-US" altLang="zh-CN" b="1" dirty="0" smtClean="0">
                <a:latin typeface="MS Gothic" pitchFamily="49" charset="-128"/>
                <a:ea typeface="MS Gothic" pitchFamily="49" charset="-128"/>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主程序</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50</a:t>
            </a:fld>
            <a:endParaRPr lang="zh-CN" altLang="en-US"/>
          </a:p>
        </p:txBody>
      </p:sp>
      <p:sp>
        <p:nvSpPr>
          <p:cNvPr id="5" name="TextBox 4"/>
          <p:cNvSpPr txBox="1"/>
          <p:nvPr/>
        </p:nvSpPr>
        <p:spPr>
          <a:xfrm>
            <a:off x="539552" y="948690"/>
            <a:ext cx="8424936" cy="590931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a:latin typeface="MS Gothic" pitchFamily="49" charset="-128"/>
                <a:ea typeface="MS Gothic" pitchFamily="49" charset="-128"/>
              </a:rPr>
              <a:t>int</a:t>
            </a:r>
            <a:r>
              <a:rPr lang="en-US" altLang="zh-CN" b="1" dirty="0">
                <a:latin typeface="MS Gothic" pitchFamily="49" charset="-128"/>
                <a:ea typeface="MS Gothic" pitchFamily="49" charset="-128"/>
              </a:rPr>
              <a:t> main(</a:t>
            </a:r>
            <a:r>
              <a:rPr lang="en-US" altLang="zh-CN" b="1" dirty="0" err="1">
                <a:latin typeface="MS Gothic" pitchFamily="49" charset="-128"/>
                <a:ea typeface="MS Gothic" pitchFamily="49" charset="-128"/>
              </a:rPr>
              <a:t>int</a:t>
            </a:r>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argc</a:t>
            </a:r>
            <a:r>
              <a:rPr lang="en-US" altLang="zh-CN" b="1" dirty="0">
                <a:latin typeface="MS Gothic" pitchFamily="49" charset="-128"/>
                <a:ea typeface="MS Gothic" pitchFamily="49" charset="-128"/>
              </a:rPr>
              <a:t>, char *</a:t>
            </a:r>
            <a:r>
              <a:rPr lang="en-US" altLang="zh-CN" b="1" dirty="0" err="1">
                <a:latin typeface="MS Gothic" pitchFamily="49" charset="-128"/>
                <a:ea typeface="MS Gothic" pitchFamily="49" charset="-128"/>
              </a:rPr>
              <a:t>argv</a:t>
            </a:r>
            <a:r>
              <a:rPr lang="en-US" altLang="zh-CN" b="1" dirty="0">
                <a:latin typeface="MS Gothic" pitchFamily="49" charset="-128"/>
                <a:ea typeface="MS Gothic" pitchFamily="49" charset="-128"/>
              </a:rPr>
              <a:t>[]) {</a:t>
            </a:r>
          </a:p>
          <a:p>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ifstream</a:t>
            </a:r>
            <a:r>
              <a:rPr lang="en-US" altLang="zh-CN" b="1" dirty="0">
                <a:latin typeface="MS Gothic" pitchFamily="49" charset="-128"/>
                <a:ea typeface="MS Gothic" pitchFamily="49" charset="-128"/>
              </a:rPr>
              <a:t> file("scores.txt");</a:t>
            </a:r>
          </a:p>
          <a:p>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istream_iterator</a:t>
            </a:r>
            <a:r>
              <a:rPr lang="en-US" altLang="zh-CN" b="1" dirty="0">
                <a:latin typeface="MS Gothic" pitchFamily="49" charset="-128"/>
                <a:ea typeface="MS Gothic" pitchFamily="49" charset="-128"/>
              </a:rPr>
              <a:t>&lt;score&gt; </a:t>
            </a:r>
            <a:r>
              <a:rPr lang="en-US" altLang="zh-CN" b="1" dirty="0" err="1">
                <a:latin typeface="MS Gothic" pitchFamily="49" charset="-128"/>
                <a:ea typeface="MS Gothic" pitchFamily="49" charset="-128"/>
              </a:rPr>
              <a:t>eos</a:t>
            </a:r>
            <a:r>
              <a:rPr lang="en-US" altLang="zh-CN" b="1" dirty="0">
                <a:latin typeface="MS Gothic" pitchFamily="49" charset="-128"/>
                <a:ea typeface="MS Gothic" pitchFamily="49" charset="-128"/>
              </a:rPr>
              <a:t>;         // end-of-stream iterator</a:t>
            </a:r>
          </a:p>
          <a:p>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istream_iterator</a:t>
            </a:r>
            <a:r>
              <a:rPr lang="en-US" altLang="zh-CN" b="1" dirty="0">
                <a:latin typeface="MS Gothic" pitchFamily="49" charset="-128"/>
                <a:ea typeface="MS Gothic" pitchFamily="49" charset="-128"/>
              </a:rPr>
              <a:t>&lt;score&gt; </a:t>
            </a:r>
            <a:r>
              <a:rPr lang="en-US" altLang="zh-CN" b="1" dirty="0" err="1">
                <a:latin typeface="MS Gothic" pitchFamily="49" charset="-128"/>
                <a:ea typeface="MS Gothic" pitchFamily="49" charset="-128"/>
              </a:rPr>
              <a:t>iit</a:t>
            </a:r>
            <a:r>
              <a:rPr lang="en-US" altLang="zh-CN" b="1" dirty="0">
                <a:latin typeface="MS Gothic" pitchFamily="49" charset="-128"/>
                <a:ea typeface="MS Gothic" pitchFamily="49" charset="-128"/>
              </a:rPr>
              <a:t>(file);</a:t>
            </a:r>
          </a:p>
          <a:p>
            <a:r>
              <a:rPr lang="en-US" altLang="zh-CN" b="1" dirty="0">
                <a:latin typeface="MS Gothic" pitchFamily="49" charset="-128"/>
                <a:ea typeface="MS Gothic" pitchFamily="49" charset="-128"/>
              </a:rPr>
              <a:t>    vector&lt;score&gt; v;</a:t>
            </a:r>
          </a:p>
          <a:p>
            <a:r>
              <a:rPr lang="en-US" altLang="zh-CN" b="1" dirty="0">
                <a:latin typeface="MS Gothic" pitchFamily="49" charset="-128"/>
                <a:ea typeface="MS Gothic" pitchFamily="49" charset="-128"/>
              </a:rPr>
              <a:t>    </a:t>
            </a:r>
          </a:p>
          <a:p>
            <a:r>
              <a:rPr lang="en-US" altLang="zh-CN" b="1" dirty="0">
                <a:latin typeface="MS Gothic" pitchFamily="49" charset="-128"/>
                <a:ea typeface="MS Gothic" pitchFamily="49" charset="-128"/>
              </a:rPr>
              <a:t>    for (; </a:t>
            </a:r>
            <a:r>
              <a:rPr lang="en-US" altLang="zh-CN" b="1" dirty="0" err="1">
                <a:latin typeface="MS Gothic" pitchFamily="49" charset="-128"/>
                <a:ea typeface="MS Gothic" pitchFamily="49" charset="-128"/>
              </a:rPr>
              <a:t>iit</a:t>
            </a:r>
            <a:r>
              <a:rPr lang="en-US" altLang="zh-CN" b="1" dirty="0">
                <a:latin typeface="MS Gothic" pitchFamily="49" charset="-128"/>
                <a:ea typeface="MS Gothic" pitchFamily="49" charset="-128"/>
              </a:rPr>
              <a:t> != </a:t>
            </a:r>
            <a:r>
              <a:rPr lang="en-US" altLang="zh-CN" b="1" dirty="0" err="1">
                <a:latin typeface="MS Gothic" pitchFamily="49" charset="-128"/>
                <a:ea typeface="MS Gothic" pitchFamily="49" charset="-128"/>
              </a:rPr>
              <a:t>eos</a:t>
            </a:r>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iit</a:t>
            </a:r>
            <a:r>
              <a:rPr lang="en-US" altLang="zh-CN" b="1" dirty="0">
                <a:latin typeface="MS Gothic" pitchFamily="49" charset="-128"/>
                <a:ea typeface="MS Gothic" pitchFamily="49" charset="-128"/>
              </a:rPr>
              <a:t>) </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v.push_back</a:t>
            </a:r>
            <a:r>
              <a:rPr lang="en-US" altLang="zh-CN" b="1" dirty="0">
                <a:latin typeface="MS Gothic" pitchFamily="49" charset="-128"/>
                <a:ea typeface="MS Gothic" pitchFamily="49" charset="-128"/>
              </a:rPr>
              <a:t>(*</a:t>
            </a:r>
            <a:r>
              <a:rPr lang="en-US" altLang="zh-CN" b="1" dirty="0" err="1">
                <a:latin typeface="MS Gothic" pitchFamily="49" charset="-128"/>
                <a:ea typeface="MS Gothic" pitchFamily="49" charset="-128"/>
              </a:rPr>
              <a:t>iit</a:t>
            </a:r>
            <a:r>
              <a:rPr lang="en-US" altLang="zh-CN" b="1" dirty="0">
                <a:latin typeface="MS Gothic" pitchFamily="49" charset="-128"/>
                <a:ea typeface="MS Gothic" pitchFamily="49" charset="-128"/>
              </a:rPr>
              <a:t>);</a:t>
            </a:r>
          </a:p>
          <a:p>
            <a:endParaRPr lang="en-US" altLang="zh-CN" b="1" dirty="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for_each</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v.begin</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v.end</a:t>
            </a:r>
            <a:r>
              <a:rPr lang="en-US" altLang="zh-CN" b="1" dirty="0" smtClean="0">
                <a:latin typeface="MS Gothic" pitchFamily="49" charset="-128"/>
                <a:ea typeface="MS Gothic" pitchFamily="49" charset="-128"/>
              </a:rPr>
              <a:t>(), summarize);</a:t>
            </a:r>
          </a:p>
          <a:p>
            <a:r>
              <a:rPr lang="en-US" altLang="zh-CN" b="1" dirty="0" smtClean="0">
                <a:latin typeface="MS Gothic" pitchFamily="49" charset="-128"/>
                <a:ea typeface="MS Gothic" pitchFamily="49" charset="-128"/>
              </a:rPr>
              <a:t>    </a:t>
            </a:r>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smtClean="0">
                <a:latin typeface="MS Gothic" pitchFamily="49" charset="-128"/>
                <a:ea typeface="MS Gothic" pitchFamily="49" charset="-128"/>
              </a:rPr>
              <a:t>   score </a:t>
            </a:r>
            <a:r>
              <a:rPr lang="en-US" altLang="zh-CN" b="1" dirty="0" smtClean="0">
                <a:latin typeface="MS Gothic" pitchFamily="49" charset="-128"/>
                <a:ea typeface="MS Gothic" pitchFamily="49" charset="-128"/>
              </a:rPr>
              <a:t>total;</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for_each</a:t>
            </a:r>
            <a:r>
              <a:rPr lang="en-US" altLang="zh-CN" b="1" dirty="0" smtClean="0">
                <a:latin typeface="MS Gothic" pitchFamily="49" charset="-128"/>
                <a:ea typeface="MS Gothic" pitchFamily="49" charset="-128"/>
              </a:rPr>
              <a:t>(</a:t>
            </a:r>
            <a:r>
              <a:rPr lang="en-US" altLang="zh-CN" b="1" dirty="0" err="1" smtClean="0">
                <a:latin typeface="MS Gothic" pitchFamily="49" charset="-128"/>
                <a:ea typeface="MS Gothic" pitchFamily="49" charset="-128"/>
              </a:rPr>
              <a:t>v.begin</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v.end</a:t>
            </a:r>
            <a:r>
              <a:rPr lang="en-US" altLang="zh-CN" b="1" dirty="0" smtClean="0">
                <a:latin typeface="MS Gothic" pitchFamily="49" charset="-128"/>
                <a:ea typeface="MS Gothic" pitchFamily="49" charset="-128"/>
              </a:rPr>
              <a:t>(), bind1st(</a:t>
            </a:r>
            <a:r>
              <a:rPr lang="en-US" altLang="zh-CN" b="1" dirty="0" err="1" smtClean="0">
                <a:latin typeface="MS Gothic" pitchFamily="49" charset="-128"/>
                <a:ea typeface="MS Gothic" pitchFamily="49" charset="-128"/>
              </a:rPr>
              <a:t>ptr_fun</a:t>
            </a:r>
            <a:r>
              <a:rPr lang="en-US" altLang="zh-CN" b="1" dirty="0" smtClean="0">
                <a:latin typeface="MS Gothic" pitchFamily="49" charset="-128"/>
                <a:ea typeface="MS Gothic" pitchFamily="49" charset="-128"/>
              </a:rPr>
              <a:t>(accumulate), &amp;total</a:t>
            </a:r>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a:latin typeface="MS Gothic" pitchFamily="49" charset="-128"/>
                <a:ea typeface="MS Gothic" pitchFamily="49" charset="-128"/>
              </a:rPr>
              <a:t>sort(</a:t>
            </a:r>
            <a:r>
              <a:rPr lang="en-US" altLang="zh-CN" b="1" dirty="0" err="1">
                <a:latin typeface="MS Gothic" pitchFamily="49" charset="-128"/>
                <a:ea typeface="MS Gothic" pitchFamily="49" charset="-128"/>
              </a:rPr>
              <a:t>v.begin</a:t>
            </a:r>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v.end</a:t>
            </a:r>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myLess</a:t>
            </a:r>
            <a:r>
              <a:rPr lang="en-US" altLang="zh-CN" b="1" dirty="0">
                <a:latin typeface="MS Gothic" pitchFamily="49" charset="-128"/>
                <a:ea typeface="MS Gothic" pitchFamily="49" charset="-128"/>
              </a:rPr>
              <a:t>);</a:t>
            </a:r>
          </a:p>
          <a:p>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v.push_back</a:t>
            </a:r>
            <a:r>
              <a:rPr lang="en-US" altLang="zh-CN" b="1" dirty="0">
                <a:latin typeface="MS Gothic" pitchFamily="49" charset="-128"/>
                <a:ea typeface="MS Gothic" pitchFamily="49" charset="-128"/>
              </a:rPr>
              <a:t>(total);</a:t>
            </a:r>
          </a:p>
          <a:p>
            <a:r>
              <a:rPr lang="en-US" altLang="zh-CN" b="1" dirty="0">
                <a:latin typeface="MS Gothic" pitchFamily="49" charset="-128"/>
                <a:ea typeface="MS Gothic" pitchFamily="49" charset="-128"/>
              </a:rPr>
              <a:t>    </a:t>
            </a:r>
          </a:p>
          <a:p>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ostream_iterator</a:t>
            </a:r>
            <a:r>
              <a:rPr lang="en-US" altLang="zh-CN" b="1" dirty="0">
                <a:latin typeface="MS Gothic" pitchFamily="49" charset="-128"/>
                <a:ea typeface="MS Gothic" pitchFamily="49" charset="-128"/>
              </a:rPr>
              <a:t>&lt;score&gt; out (</a:t>
            </a:r>
            <a:r>
              <a:rPr lang="en-US" altLang="zh-CN" b="1" dirty="0" err="1">
                <a:latin typeface="MS Gothic" pitchFamily="49" charset="-128"/>
                <a:ea typeface="MS Gothic" pitchFamily="49" charset="-128"/>
              </a:rPr>
              <a:t>cout</a:t>
            </a:r>
            <a:r>
              <a:rPr lang="en-US" altLang="zh-CN" b="1" dirty="0" smtClean="0">
                <a:latin typeface="MS Gothic" pitchFamily="49" charset="-128"/>
                <a:ea typeface="MS Gothic" pitchFamily="49" charset="-128"/>
              </a:rPr>
              <a:t>,</a:t>
            </a:r>
            <a:r>
              <a:rPr lang="en-US" altLang="zh-CN" b="1" dirty="0">
                <a:latin typeface="MS Gothic" pitchFamily="49" charset="-128"/>
                <a:ea typeface="MS Gothic" pitchFamily="49" charset="-128"/>
              </a:rPr>
              <a:t> </a:t>
            </a:r>
            <a:r>
              <a:rPr lang="en-US" altLang="zh-CN" b="1" dirty="0" smtClean="0">
                <a:latin typeface="MS Gothic" pitchFamily="49" charset="-128"/>
                <a:ea typeface="MS Gothic" pitchFamily="49" charset="-128"/>
              </a:rPr>
              <a:t>“</a:t>
            </a:r>
            <a:r>
              <a:rPr lang="en-US" altLang="zh-CN" b="1" dirty="0" smtClean="0">
                <a:latin typeface="Arial Unicode MS" pitchFamily="34" charset="-122"/>
                <a:ea typeface="Arial Unicode MS" pitchFamily="34" charset="-122"/>
                <a:cs typeface="Arial Unicode MS" pitchFamily="34" charset="-122"/>
              </a:rPr>
              <a:t>\</a:t>
            </a:r>
            <a:r>
              <a:rPr lang="en-US" altLang="zh-CN" b="1" dirty="0" smtClean="0">
                <a:latin typeface="MS Gothic" pitchFamily="49" charset="-128"/>
                <a:ea typeface="MS Gothic" pitchFamily="49" charset="-128"/>
              </a:rPr>
              <a:t>n</a:t>
            </a:r>
            <a:r>
              <a:rPr lang="en-US" altLang="zh-CN" b="1" dirty="0" smtClean="0">
                <a:latin typeface="MS Gothic" pitchFamily="49" charset="-128"/>
                <a:ea typeface="MS Gothic" pitchFamily="49" charset="-128"/>
              </a:rPr>
              <a:t>");</a:t>
            </a:r>
            <a:endParaRPr lang="en-US" altLang="zh-CN" b="1" dirty="0">
              <a:latin typeface="MS Gothic" pitchFamily="49" charset="-128"/>
              <a:ea typeface="MS Gothic" pitchFamily="49" charset="-128"/>
            </a:endParaRPr>
          </a:p>
          <a:p>
            <a:r>
              <a:rPr lang="en-US" altLang="zh-CN" b="1" dirty="0">
                <a:latin typeface="MS Gothic" pitchFamily="49" charset="-128"/>
                <a:ea typeface="MS Gothic" pitchFamily="49" charset="-128"/>
              </a:rPr>
              <a:t>    copy(</a:t>
            </a:r>
            <a:r>
              <a:rPr lang="en-US" altLang="zh-CN" b="1" dirty="0" err="1">
                <a:latin typeface="MS Gothic" pitchFamily="49" charset="-128"/>
                <a:ea typeface="MS Gothic" pitchFamily="49" charset="-128"/>
              </a:rPr>
              <a:t>v.begin</a:t>
            </a:r>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v.end</a:t>
            </a:r>
            <a:r>
              <a:rPr lang="en-US" altLang="zh-CN" b="1" dirty="0">
                <a:latin typeface="MS Gothic" pitchFamily="49" charset="-128"/>
                <a:ea typeface="MS Gothic" pitchFamily="49" charset="-128"/>
              </a:rPr>
              <a:t>(), out);</a:t>
            </a:r>
          </a:p>
          <a:p>
            <a:endParaRPr lang="en-US" altLang="zh-CN" b="1" dirty="0">
              <a:latin typeface="MS Gothic" pitchFamily="49" charset="-128"/>
              <a:ea typeface="MS Gothic" pitchFamily="49" charset="-128"/>
            </a:endParaRPr>
          </a:p>
          <a:p>
            <a:r>
              <a:rPr lang="en-US" altLang="zh-CN" b="1" dirty="0">
                <a:latin typeface="MS Gothic" pitchFamily="49" charset="-128"/>
                <a:ea typeface="MS Gothic" pitchFamily="49" charset="-128"/>
              </a:rPr>
              <a:t>    return </a:t>
            </a:r>
            <a:r>
              <a:rPr lang="en-US" altLang="zh-CN" b="1" dirty="0" smtClean="0">
                <a:latin typeface="MS Gothic" pitchFamily="49" charset="-128"/>
                <a:ea typeface="MS Gothic" pitchFamily="49" charset="-128"/>
              </a:rPr>
              <a:t>0;</a:t>
            </a:r>
            <a:endParaRPr lang="en-US" altLang="zh-CN" b="1" dirty="0">
              <a:latin typeface="MS Gothic" pitchFamily="49" charset="-128"/>
              <a:ea typeface="MS Gothic" pitchFamily="49" charset="-128"/>
            </a:endParaRPr>
          </a:p>
          <a:p>
            <a:r>
              <a:rPr lang="en-US" altLang="zh-CN" b="1" dirty="0">
                <a:latin typeface="MS Gothic" pitchFamily="49" charset="-128"/>
                <a:ea typeface="MS Gothic" pitchFamily="49" charset="-128"/>
              </a:rPr>
              <a:t>}</a:t>
            </a:r>
          </a:p>
        </p:txBody>
      </p:sp>
      <p:sp>
        <p:nvSpPr>
          <p:cNvPr id="6" name="TextBox 5"/>
          <p:cNvSpPr txBox="1"/>
          <p:nvPr/>
        </p:nvSpPr>
        <p:spPr>
          <a:xfrm>
            <a:off x="6876256" y="1948190"/>
            <a:ext cx="1080120" cy="369332"/>
          </a:xfrm>
          <a:prstGeom prst="rect">
            <a:avLst/>
          </a:prstGeom>
          <a:noFill/>
        </p:spPr>
        <p:txBody>
          <a:bodyPr wrap="square" rtlCol="0">
            <a:spAutoFit/>
          </a:bodyPr>
          <a:lstStyle/>
          <a:p>
            <a:r>
              <a:rPr lang="zh-CN" altLang="en-US" b="1" dirty="0" smtClean="0"/>
              <a:t>输入</a:t>
            </a:r>
            <a:endParaRPr lang="zh-CN" altLang="en-US" b="1" dirty="0"/>
          </a:p>
        </p:txBody>
      </p:sp>
      <p:sp>
        <p:nvSpPr>
          <p:cNvPr id="7" name="右大括号 6"/>
          <p:cNvSpPr/>
          <p:nvPr/>
        </p:nvSpPr>
        <p:spPr>
          <a:xfrm>
            <a:off x="6300192" y="1412776"/>
            <a:ext cx="432048" cy="144016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5976156" y="3140968"/>
            <a:ext cx="2412268" cy="369332"/>
          </a:xfrm>
          <a:prstGeom prst="rect">
            <a:avLst/>
          </a:prstGeom>
          <a:noFill/>
        </p:spPr>
        <p:txBody>
          <a:bodyPr wrap="square" rtlCol="0">
            <a:spAutoFit/>
          </a:bodyPr>
          <a:lstStyle/>
          <a:p>
            <a:r>
              <a:rPr lang="zh-CN" altLang="en-US" b="1" dirty="0" smtClean="0"/>
              <a:t>计算</a:t>
            </a:r>
            <a:r>
              <a:rPr lang="zh-CN" altLang="en-US" b="1" dirty="0" smtClean="0"/>
              <a:t>每</a:t>
            </a:r>
            <a:r>
              <a:rPr lang="zh-CN" altLang="en-US" b="1" dirty="0" smtClean="0"/>
              <a:t>位同学的总分</a:t>
            </a:r>
            <a:endParaRPr lang="zh-CN" altLang="en-US" b="1" dirty="0"/>
          </a:p>
        </p:txBody>
      </p:sp>
      <p:sp>
        <p:nvSpPr>
          <p:cNvPr id="9" name="TextBox 8"/>
          <p:cNvSpPr txBox="1"/>
          <p:nvPr/>
        </p:nvSpPr>
        <p:spPr>
          <a:xfrm>
            <a:off x="3131840" y="3717032"/>
            <a:ext cx="2412268" cy="369332"/>
          </a:xfrm>
          <a:prstGeom prst="rect">
            <a:avLst/>
          </a:prstGeom>
          <a:noFill/>
        </p:spPr>
        <p:txBody>
          <a:bodyPr wrap="square" rtlCol="0">
            <a:spAutoFit/>
          </a:bodyPr>
          <a:lstStyle/>
          <a:p>
            <a:r>
              <a:rPr lang="zh-CN" altLang="en-US" b="1" dirty="0" smtClean="0"/>
              <a:t>计算全班的总分</a:t>
            </a:r>
            <a:endParaRPr lang="zh-CN" altLang="en-US" b="1" dirty="0"/>
          </a:p>
        </p:txBody>
      </p:sp>
      <p:sp>
        <p:nvSpPr>
          <p:cNvPr id="10" name="TextBox 9"/>
          <p:cNvSpPr txBox="1"/>
          <p:nvPr/>
        </p:nvSpPr>
        <p:spPr>
          <a:xfrm>
            <a:off x="3491880" y="4797152"/>
            <a:ext cx="2412268" cy="369332"/>
          </a:xfrm>
          <a:prstGeom prst="rect">
            <a:avLst/>
          </a:prstGeom>
          <a:noFill/>
        </p:spPr>
        <p:txBody>
          <a:bodyPr wrap="square" rtlCol="0">
            <a:spAutoFit/>
          </a:bodyPr>
          <a:lstStyle/>
          <a:p>
            <a:r>
              <a:rPr lang="zh-CN" altLang="en-US" b="1" dirty="0" smtClean="0"/>
              <a:t>总分写入</a:t>
            </a:r>
            <a:endParaRPr lang="zh-CN" altLang="en-US" b="1" dirty="0"/>
          </a:p>
        </p:txBody>
      </p:sp>
      <p:sp>
        <p:nvSpPr>
          <p:cNvPr id="11" name="TextBox 10"/>
          <p:cNvSpPr txBox="1"/>
          <p:nvPr/>
        </p:nvSpPr>
        <p:spPr>
          <a:xfrm>
            <a:off x="6797797" y="5506562"/>
            <a:ext cx="1444041" cy="369332"/>
          </a:xfrm>
          <a:prstGeom prst="rect">
            <a:avLst/>
          </a:prstGeom>
          <a:noFill/>
        </p:spPr>
        <p:txBody>
          <a:bodyPr wrap="square" rtlCol="0">
            <a:spAutoFit/>
          </a:bodyPr>
          <a:lstStyle/>
          <a:p>
            <a:r>
              <a:rPr lang="zh-CN" altLang="en-US" b="1" dirty="0" smtClean="0"/>
              <a:t>输出</a:t>
            </a:r>
            <a:endParaRPr lang="zh-CN" altLang="en-US" b="1" dirty="0"/>
          </a:p>
        </p:txBody>
      </p:sp>
      <p:sp>
        <p:nvSpPr>
          <p:cNvPr id="12" name="右大括号 11"/>
          <p:cNvSpPr/>
          <p:nvPr/>
        </p:nvSpPr>
        <p:spPr>
          <a:xfrm>
            <a:off x="6156176" y="5517232"/>
            <a:ext cx="432048" cy="35866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5004048" y="4509120"/>
            <a:ext cx="2412268" cy="369332"/>
          </a:xfrm>
          <a:prstGeom prst="rect">
            <a:avLst/>
          </a:prstGeom>
          <a:noFill/>
        </p:spPr>
        <p:txBody>
          <a:bodyPr wrap="square" rtlCol="0">
            <a:spAutoFit/>
          </a:bodyPr>
          <a:lstStyle/>
          <a:p>
            <a:r>
              <a:rPr lang="zh-CN" altLang="en-US" b="1" dirty="0" smtClean="0"/>
              <a:t>排序</a:t>
            </a:r>
            <a:endParaRPr lang="zh-CN" altLang="en-US" b="1" dirty="0"/>
          </a:p>
        </p:txBody>
      </p:sp>
    </p:spTree>
    <p:extLst>
      <p:ext uri="{BB962C8B-B14F-4D97-AF65-F5344CB8AC3E}">
        <p14:creationId xmlns:p14="http://schemas.microsoft.com/office/powerpoint/2010/main" xmlns="" val="3398878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r>
              <a:rPr lang="en-US" altLang="zh-CN" dirty="0" smtClean="0"/>
              <a:t>score</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51</a:t>
            </a:fld>
            <a:endParaRPr lang="zh-CN" altLang="en-US"/>
          </a:p>
        </p:txBody>
      </p:sp>
      <p:sp>
        <p:nvSpPr>
          <p:cNvPr id="5" name="TextBox 4"/>
          <p:cNvSpPr txBox="1"/>
          <p:nvPr/>
        </p:nvSpPr>
        <p:spPr>
          <a:xfrm>
            <a:off x="539841" y="1124744"/>
            <a:ext cx="8136904" cy="535531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latin typeface="MS Gothic" pitchFamily="49" charset="-128"/>
                <a:ea typeface="MS Gothic" pitchFamily="49" charset="-128"/>
              </a:rPr>
              <a:t>class score {</a:t>
            </a:r>
          </a:p>
          <a:p>
            <a:r>
              <a:rPr lang="en-US" altLang="zh-CN" b="1" dirty="0">
                <a:latin typeface="MS Gothic" pitchFamily="49" charset="-128"/>
                <a:ea typeface="MS Gothic" pitchFamily="49" charset="-128"/>
              </a:rPr>
              <a:t>public:</a:t>
            </a:r>
          </a:p>
          <a:p>
            <a:r>
              <a:rPr lang="en-US" altLang="zh-CN" b="1" dirty="0">
                <a:latin typeface="MS Gothic" pitchFamily="49" charset="-128"/>
                <a:ea typeface="MS Gothic" pitchFamily="49" charset="-128"/>
              </a:rPr>
              <a:t>    score() : name("total"), s1(0), s2(0), s3(0), total(0) { }</a:t>
            </a:r>
          </a:p>
          <a:p>
            <a:r>
              <a:rPr lang="en-US" altLang="zh-CN" b="1" dirty="0">
                <a:latin typeface="MS Gothic" pitchFamily="49" charset="-128"/>
                <a:ea typeface="MS Gothic" pitchFamily="49" charset="-128"/>
              </a:rPr>
              <a:t>    score&amp; operator= (</a:t>
            </a:r>
            <a:r>
              <a:rPr lang="en-US" altLang="zh-CN" b="1" dirty="0" err="1">
                <a:latin typeface="MS Gothic" pitchFamily="49" charset="-128"/>
                <a:ea typeface="MS Gothic" pitchFamily="49" charset="-128"/>
              </a:rPr>
              <a:t>const</a:t>
            </a:r>
            <a:r>
              <a:rPr lang="en-US" altLang="zh-CN" b="1" dirty="0">
                <a:latin typeface="MS Gothic" pitchFamily="49" charset="-128"/>
                <a:ea typeface="MS Gothic" pitchFamily="49" charset="-128"/>
              </a:rPr>
              <a:t> score&amp; s) {</a:t>
            </a:r>
          </a:p>
          <a:p>
            <a:r>
              <a:rPr lang="en-US" altLang="zh-CN" b="1" dirty="0">
                <a:latin typeface="MS Gothic" pitchFamily="49" charset="-128"/>
                <a:ea typeface="MS Gothic" pitchFamily="49" charset="-128"/>
              </a:rPr>
              <a:t>        name = s.name; s1 = s.s1; s2 = s.s2; s3 = s.s3; </a:t>
            </a:r>
            <a:endParaRPr lang="en-US" altLang="zh-CN" b="1" dirty="0" smtClean="0">
              <a:latin typeface="MS Gothic" pitchFamily="49" charset="-128"/>
              <a:ea typeface="MS Gothic" pitchFamily="49" charset="-128"/>
            </a:endParaRPr>
          </a:p>
          <a:p>
            <a:r>
              <a:rPr lang="en-US" altLang="zh-CN" b="1" dirty="0">
                <a:latin typeface="MS Gothic" pitchFamily="49" charset="-128"/>
                <a:ea typeface="MS Gothic" pitchFamily="49" charset="-128"/>
              </a:rPr>
              <a:t>	</a:t>
            </a:r>
            <a:r>
              <a:rPr lang="en-US" altLang="zh-CN" b="1" dirty="0" smtClean="0">
                <a:latin typeface="MS Gothic" pitchFamily="49" charset="-128"/>
                <a:ea typeface="MS Gothic" pitchFamily="49" charset="-128"/>
              </a:rPr>
              <a:t>total </a:t>
            </a:r>
            <a:r>
              <a:rPr lang="en-US" altLang="zh-CN" b="1" dirty="0">
                <a:latin typeface="MS Gothic" pitchFamily="49" charset="-128"/>
                <a:ea typeface="MS Gothic" pitchFamily="49" charset="-128"/>
              </a:rPr>
              <a:t>= </a:t>
            </a:r>
            <a:r>
              <a:rPr lang="en-US" altLang="zh-CN" b="1" dirty="0" err="1">
                <a:latin typeface="MS Gothic" pitchFamily="49" charset="-128"/>
                <a:ea typeface="MS Gothic" pitchFamily="49" charset="-128"/>
              </a:rPr>
              <a:t>s.total</a:t>
            </a:r>
            <a:r>
              <a:rPr lang="en-US" altLang="zh-CN" b="1" dirty="0" smtClean="0">
                <a:latin typeface="MS Gothic" pitchFamily="49" charset="-128"/>
                <a:ea typeface="MS Gothic" pitchFamily="49" charset="-128"/>
              </a:rPr>
              <a:t>;     </a:t>
            </a:r>
            <a:r>
              <a:rPr lang="en-US" altLang="zh-CN" b="1" dirty="0">
                <a:latin typeface="MS Gothic" pitchFamily="49" charset="-128"/>
                <a:ea typeface="MS Gothic" pitchFamily="49" charset="-128"/>
              </a:rPr>
              <a:t>return *this</a:t>
            </a:r>
            <a:r>
              <a:rPr lang="en-US" altLang="zh-CN" b="1" dirty="0" smtClean="0">
                <a:latin typeface="MS Gothic" pitchFamily="49" charset="-128"/>
                <a:ea typeface="MS Gothic" pitchFamily="49" charset="-128"/>
              </a:rPr>
              <a:t>;    </a:t>
            </a:r>
            <a:r>
              <a:rPr lang="en-US" altLang="zh-CN" b="1" dirty="0">
                <a:latin typeface="MS Gothic" pitchFamily="49" charset="-128"/>
                <a:ea typeface="MS Gothic" pitchFamily="49" charset="-128"/>
              </a:rPr>
              <a:t>}</a:t>
            </a:r>
          </a:p>
          <a:p>
            <a:r>
              <a:rPr lang="en-US" altLang="zh-CN" b="1" dirty="0">
                <a:latin typeface="MS Gothic" pitchFamily="49" charset="-128"/>
                <a:ea typeface="MS Gothic" pitchFamily="49" charset="-128"/>
              </a:rPr>
              <a:t>    friend </a:t>
            </a:r>
            <a:r>
              <a:rPr lang="en-US" altLang="zh-CN" b="1" dirty="0" err="1">
                <a:latin typeface="MS Gothic" pitchFamily="49" charset="-128"/>
                <a:ea typeface="MS Gothic" pitchFamily="49" charset="-128"/>
              </a:rPr>
              <a:t>istream</a:t>
            </a:r>
            <a:r>
              <a:rPr lang="en-US" altLang="zh-CN" b="1" dirty="0">
                <a:latin typeface="MS Gothic" pitchFamily="49" charset="-128"/>
                <a:ea typeface="MS Gothic" pitchFamily="49" charset="-128"/>
              </a:rPr>
              <a:t>&amp; operator&gt;&gt; (</a:t>
            </a:r>
            <a:r>
              <a:rPr lang="en-US" altLang="zh-CN" b="1" dirty="0" err="1">
                <a:latin typeface="MS Gothic" pitchFamily="49" charset="-128"/>
                <a:ea typeface="MS Gothic" pitchFamily="49" charset="-128"/>
              </a:rPr>
              <a:t>istream</a:t>
            </a:r>
            <a:r>
              <a:rPr lang="en-US" altLang="zh-CN" b="1" dirty="0">
                <a:latin typeface="MS Gothic" pitchFamily="49" charset="-128"/>
                <a:ea typeface="MS Gothic" pitchFamily="49" charset="-128"/>
              </a:rPr>
              <a:t>&amp; in, score&amp; s);</a:t>
            </a:r>
          </a:p>
          <a:p>
            <a:r>
              <a:rPr lang="en-US" altLang="zh-CN" b="1" dirty="0">
                <a:latin typeface="MS Gothic" pitchFamily="49" charset="-128"/>
                <a:ea typeface="MS Gothic" pitchFamily="49" charset="-128"/>
              </a:rPr>
              <a:t>    friend </a:t>
            </a:r>
            <a:r>
              <a:rPr lang="en-US" altLang="zh-CN" b="1" dirty="0" err="1">
                <a:latin typeface="MS Gothic" pitchFamily="49" charset="-128"/>
                <a:ea typeface="MS Gothic" pitchFamily="49" charset="-128"/>
              </a:rPr>
              <a:t>ostream</a:t>
            </a:r>
            <a:r>
              <a:rPr lang="en-US" altLang="zh-CN" b="1" dirty="0">
                <a:latin typeface="MS Gothic" pitchFamily="49" charset="-128"/>
                <a:ea typeface="MS Gothic" pitchFamily="49" charset="-128"/>
              </a:rPr>
              <a:t>&amp; operator&lt;&lt; (</a:t>
            </a:r>
            <a:r>
              <a:rPr lang="en-US" altLang="zh-CN" b="1" dirty="0" err="1">
                <a:latin typeface="MS Gothic" pitchFamily="49" charset="-128"/>
                <a:ea typeface="MS Gothic" pitchFamily="49" charset="-128"/>
              </a:rPr>
              <a:t>ostream</a:t>
            </a:r>
            <a:r>
              <a:rPr lang="en-US" altLang="zh-CN" b="1" dirty="0">
                <a:latin typeface="MS Gothic" pitchFamily="49" charset="-128"/>
                <a:ea typeface="MS Gothic" pitchFamily="49" charset="-128"/>
              </a:rPr>
              <a:t>&amp; out, const score&amp; s</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friend……</a:t>
            </a:r>
            <a:endParaRPr lang="en-US" altLang="zh-CN" b="1" dirty="0">
              <a:latin typeface="MS Gothic" pitchFamily="49" charset="-128"/>
              <a:ea typeface="MS Gothic" pitchFamily="49" charset="-128"/>
            </a:endParaRPr>
          </a:p>
          <a:p>
            <a:r>
              <a:rPr lang="en-US" altLang="zh-CN" b="1" dirty="0" smtClean="0">
                <a:latin typeface="MS Gothic" pitchFamily="49" charset="-128"/>
                <a:ea typeface="MS Gothic" pitchFamily="49" charset="-128"/>
              </a:rPr>
              <a:t>private</a:t>
            </a:r>
            <a:r>
              <a:rPr lang="en-US" altLang="zh-CN" b="1" dirty="0">
                <a:latin typeface="MS Gothic" pitchFamily="49" charset="-128"/>
                <a:ea typeface="MS Gothic" pitchFamily="49" charset="-128"/>
              </a:rPr>
              <a:t>:</a:t>
            </a:r>
          </a:p>
          <a:p>
            <a:r>
              <a:rPr lang="en-US" altLang="zh-CN" b="1" dirty="0">
                <a:latin typeface="MS Gothic" pitchFamily="49" charset="-128"/>
                <a:ea typeface="MS Gothic" pitchFamily="49" charset="-128"/>
              </a:rPr>
              <a:t>    string name</a:t>
            </a:r>
            <a:r>
              <a:rPr lang="en-US" altLang="zh-CN" b="1" dirty="0" smtClean="0">
                <a:latin typeface="MS Gothic" pitchFamily="49" charset="-128"/>
                <a:ea typeface="MS Gothic" pitchFamily="49" charset="-128"/>
              </a:rPr>
              <a:t>;             </a:t>
            </a:r>
            <a:r>
              <a:rPr lang="en-US" altLang="zh-CN" b="1" dirty="0">
                <a:latin typeface="MS Gothic" pitchFamily="49" charset="-128"/>
                <a:ea typeface="MS Gothic" pitchFamily="49" charset="-128"/>
              </a:rPr>
              <a:t>float s1, s2, s3, total;</a:t>
            </a:r>
          </a:p>
          <a:p>
            <a:r>
              <a:rPr lang="en-US" altLang="zh-CN" b="1" dirty="0">
                <a:latin typeface="MS Gothic" pitchFamily="49" charset="-128"/>
                <a:ea typeface="MS Gothic" pitchFamily="49" charset="-128"/>
              </a:rPr>
              <a:t>};</a:t>
            </a:r>
          </a:p>
          <a:p>
            <a:r>
              <a:rPr lang="en-US" altLang="zh-CN" b="1" dirty="0" err="1" smtClean="0">
                <a:latin typeface="MS Gothic" pitchFamily="49" charset="-128"/>
                <a:ea typeface="MS Gothic" pitchFamily="49" charset="-128"/>
              </a:rPr>
              <a:t>istream</a:t>
            </a:r>
            <a:r>
              <a:rPr lang="en-US" altLang="zh-CN" b="1" dirty="0">
                <a:latin typeface="MS Gothic" pitchFamily="49" charset="-128"/>
                <a:ea typeface="MS Gothic" pitchFamily="49" charset="-128"/>
              </a:rPr>
              <a:t>&amp; operator&gt;&gt; (</a:t>
            </a:r>
            <a:r>
              <a:rPr lang="en-US" altLang="zh-CN" b="1" dirty="0" err="1">
                <a:latin typeface="MS Gothic" pitchFamily="49" charset="-128"/>
                <a:ea typeface="MS Gothic" pitchFamily="49" charset="-128"/>
              </a:rPr>
              <a:t>istream</a:t>
            </a:r>
            <a:r>
              <a:rPr lang="en-US" altLang="zh-CN" b="1" dirty="0">
                <a:latin typeface="MS Gothic" pitchFamily="49" charset="-128"/>
                <a:ea typeface="MS Gothic" pitchFamily="49" charset="-128"/>
              </a:rPr>
              <a:t>&amp; in, score&amp; s) {</a:t>
            </a:r>
          </a:p>
          <a:p>
            <a:r>
              <a:rPr lang="en-US" altLang="zh-CN" b="1" dirty="0">
                <a:latin typeface="MS Gothic" pitchFamily="49" charset="-128"/>
                <a:ea typeface="MS Gothic" pitchFamily="49" charset="-128"/>
              </a:rPr>
              <a:t>    in &gt;&gt; s.name &gt;&gt; s.s1 &gt;&gt; s.s2 &gt;&gt; s.s3</a:t>
            </a:r>
            <a:r>
              <a:rPr lang="en-US" altLang="zh-CN" b="1" dirty="0" smtClean="0">
                <a:latin typeface="MS Gothic" pitchFamily="49" charset="-128"/>
                <a:ea typeface="MS Gothic" pitchFamily="49" charset="-128"/>
              </a:rPr>
              <a:t>;              </a:t>
            </a:r>
            <a:r>
              <a:rPr lang="en-US" altLang="zh-CN" b="1" dirty="0">
                <a:latin typeface="MS Gothic" pitchFamily="49" charset="-128"/>
                <a:ea typeface="MS Gothic" pitchFamily="49" charset="-128"/>
              </a:rPr>
              <a:t>return in;</a:t>
            </a:r>
          </a:p>
          <a:p>
            <a:r>
              <a:rPr lang="en-US" altLang="zh-CN" b="1" dirty="0">
                <a:latin typeface="MS Gothic" pitchFamily="49" charset="-128"/>
                <a:ea typeface="MS Gothic" pitchFamily="49" charset="-128"/>
              </a:rPr>
              <a:t>}</a:t>
            </a:r>
          </a:p>
          <a:p>
            <a:r>
              <a:rPr lang="en-US" altLang="zh-CN" b="1" dirty="0" err="1" smtClean="0">
                <a:latin typeface="MS Gothic" pitchFamily="49" charset="-128"/>
                <a:ea typeface="MS Gothic" pitchFamily="49" charset="-128"/>
              </a:rPr>
              <a:t>ostream</a:t>
            </a:r>
            <a:r>
              <a:rPr lang="en-US" altLang="zh-CN" b="1" dirty="0">
                <a:latin typeface="MS Gothic" pitchFamily="49" charset="-128"/>
                <a:ea typeface="MS Gothic" pitchFamily="49" charset="-128"/>
              </a:rPr>
              <a:t>&amp; operator&lt;&lt; (</a:t>
            </a:r>
            <a:r>
              <a:rPr lang="en-US" altLang="zh-CN" b="1" dirty="0" err="1">
                <a:latin typeface="MS Gothic" pitchFamily="49" charset="-128"/>
                <a:ea typeface="MS Gothic" pitchFamily="49" charset="-128"/>
              </a:rPr>
              <a:t>ostream</a:t>
            </a:r>
            <a:r>
              <a:rPr lang="en-US" altLang="zh-CN" b="1" dirty="0">
                <a:latin typeface="MS Gothic" pitchFamily="49" charset="-128"/>
                <a:ea typeface="MS Gothic" pitchFamily="49" charset="-128"/>
              </a:rPr>
              <a:t>&amp; out, </a:t>
            </a:r>
            <a:r>
              <a:rPr lang="en-US" altLang="zh-CN" b="1" dirty="0" err="1">
                <a:latin typeface="MS Gothic" pitchFamily="49" charset="-128"/>
                <a:ea typeface="MS Gothic" pitchFamily="49" charset="-128"/>
              </a:rPr>
              <a:t>const</a:t>
            </a:r>
            <a:r>
              <a:rPr lang="en-US" altLang="zh-CN" b="1" dirty="0">
                <a:latin typeface="MS Gothic" pitchFamily="49" charset="-128"/>
                <a:ea typeface="MS Gothic" pitchFamily="49" charset="-128"/>
              </a:rPr>
              <a:t> score&amp; s) {</a:t>
            </a:r>
          </a:p>
          <a:p>
            <a:r>
              <a:rPr lang="en-US" altLang="zh-CN" b="1" dirty="0">
                <a:latin typeface="MS Gothic" pitchFamily="49" charset="-128"/>
                <a:ea typeface="MS Gothic" pitchFamily="49" charset="-128"/>
              </a:rPr>
              <a:t>    out &lt;&lt; "{" &lt;&lt; s.name &lt;&lt; ", " &lt;&lt; s.s1 &lt;&lt; ", " &lt;&lt; s.s2 &lt;&lt; ", </a:t>
            </a:r>
            <a:r>
              <a:rPr lang="en-US" altLang="zh-CN" b="1" dirty="0" smtClean="0">
                <a:latin typeface="MS Gothic" pitchFamily="49" charset="-128"/>
                <a:ea typeface="MS Gothic" pitchFamily="49" charset="-128"/>
              </a:rPr>
              <a:t>";</a:t>
            </a:r>
            <a:endParaRPr lang="en-US" altLang="zh-CN" b="1" dirty="0">
              <a:latin typeface="MS Gothic" pitchFamily="49" charset="-128"/>
              <a:ea typeface="MS Gothic" pitchFamily="49" charset="-128"/>
            </a:endParaRPr>
          </a:p>
          <a:p>
            <a:r>
              <a:rPr lang="en-US" altLang="zh-CN" b="1" dirty="0">
                <a:latin typeface="MS Gothic" pitchFamily="49" charset="-128"/>
                <a:ea typeface="MS Gothic" pitchFamily="49" charset="-128"/>
              </a:rPr>
              <a:t>    </a:t>
            </a:r>
            <a:r>
              <a:rPr lang="en-US" altLang="zh-CN" b="1" dirty="0" smtClean="0">
                <a:latin typeface="MS Gothic" pitchFamily="49" charset="-128"/>
                <a:ea typeface="MS Gothic" pitchFamily="49" charset="-128"/>
              </a:rPr>
              <a:t>out &lt;&lt; </a:t>
            </a:r>
            <a:r>
              <a:rPr lang="en-US" altLang="zh-CN" b="1" dirty="0">
                <a:latin typeface="MS Gothic" pitchFamily="49" charset="-128"/>
                <a:ea typeface="MS Gothic" pitchFamily="49" charset="-128"/>
              </a:rPr>
              <a:t>s.s3</a:t>
            </a:r>
            <a:r>
              <a:rPr lang="en-US" altLang="zh-CN" b="1" dirty="0" smtClean="0">
                <a:latin typeface="MS Gothic" pitchFamily="49" charset="-128"/>
                <a:ea typeface="MS Gothic" pitchFamily="49" charset="-128"/>
              </a:rPr>
              <a:t> </a:t>
            </a:r>
            <a:r>
              <a:rPr lang="en-US" altLang="zh-CN" b="1" dirty="0">
                <a:latin typeface="MS Gothic" pitchFamily="49" charset="-128"/>
                <a:ea typeface="MS Gothic" pitchFamily="49" charset="-128"/>
              </a:rPr>
              <a:t>&lt;&lt; ", " &lt;&lt; </a:t>
            </a:r>
            <a:r>
              <a:rPr lang="en-US" altLang="zh-CN" b="1" dirty="0" err="1">
                <a:latin typeface="MS Gothic" pitchFamily="49" charset="-128"/>
                <a:ea typeface="MS Gothic" pitchFamily="49" charset="-128"/>
              </a:rPr>
              <a:t>s.total</a:t>
            </a:r>
            <a:r>
              <a:rPr lang="en-US" altLang="zh-CN" b="1" dirty="0">
                <a:latin typeface="MS Gothic" pitchFamily="49" charset="-128"/>
                <a:ea typeface="MS Gothic" pitchFamily="49" charset="-128"/>
              </a:rPr>
              <a:t> &lt;&lt; </a:t>
            </a:r>
            <a:r>
              <a:rPr lang="en-US" altLang="zh-CN" b="1" dirty="0" smtClean="0">
                <a:latin typeface="MS Gothic" pitchFamily="49" charset="-128"/>
                <a:ea typeface="MS Gothic" pitchFamily="49" charset="-128"/>
              </a:rPr>
              <a:t>"}";            </a:t>
            </a:r>
            <a:r>
              <a:rPr lang="en-US" altLang="zh-CN" b="1" dirty="0">
                <a:latin typeface="MS Gothic" pitchFamily="49" charset="-128"/>
                <a:ea typeface="MS Gothic" pitchFamily="49" charset="-128"/>
              </a:rPr>
              <a:t>return out;</a:t>
            </a:r>
          </a:p>
          <a:p>
            <a:r>
              <a:rPr lang="en-US" altLang="zh-CN" b="1" dirty="0">
                <a:latin typeface="MS Gothic" pitchFamily="49" charset="-128"/>
                <a:ea typeface="MS Gothic" pitchFamily="49" charset="-128"/>
              </a:rPr>
              <a:t>}</a:t>
            </a:r>
          </a:p>
        </p:txBody>
      </p:sp>
    </p:spTree>
    <p:extLst>
      <p:ext uri="{BB962C8B-B14F-4D97-AF65-F5344CB8AC3E}">
        <p14:creationId xmlns:p14="http://schemas.microsoft.com/office/powerpoint/2010/main" xmlns="" val="1037290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实现使用到的函数</a:t>
            </a:r>
            <a:r>
              <a:rPr lang="en-US" altLang="zh-CN" dirty="0" smtClean="0"/>
              <a:t>/</a:t>
            </a:r>
            <a:r>
              <a:rPr lang="zh-CN" altLang="en-US" dirty="0" smtClean="0"/>
              <a:t>函数对象</a:t>
            </a:r>
            <a:endParaRPr lang="zh-CN" altLang="en-US"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52</a:t>
            </a:fld>
            <a:endParaRPr lang="zh-CN" altLang="en-US"/>
          </a:p>
        </p:txBody>
      </p:sp>
      <p:sp>
        <p:nvSpPr>
          <p:cNvPr id="5" name="TextBox 4"/>
          <p:cNvSpPr txBox="1"/>
          <p:nvPr/>
        </p:nvSpPr>
        <p:spPr>
          <a:xfrm>
            <a:off x="899592" y="1340768"/>
            <a:ext cx="7200800" cy="341632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latin typeface="MS Gothic" pitchFamily="49" charset="-128"/>
                <a:ea typeface="MS Gothic" pitchFamily="49" charset="-128"/>
              </a:rPr>
              <a:t>bool</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myLess</a:t>
            </a:r>
            <a:r>
              <a:rPr lang="en-US" altLang="zh-CN" b="1" dirty="0" smtClean="0">
                <a:latin typeface="MS Gothic" pitchFamily="49" charset="-128"/>
                <a:ea typeface="MS Gothic" pitchFamily="49" charset="-128"/>
              </a:rPr>
              <a:t>(const score&amp; s1, const score&amp; s2) {</a:t>
            </a:r>
          </a:p>
          <a:p>
            <a:r>
              <a:rPr lang="en-US" altLang="zh-CN" b="1" dirty="0" smtClean="0">
                <a:latin typeface="MS Gothic" pitchFamily="49" charset="-128"/>
                <a:ea typeface="MS Gothic" pitchFamily="49" charset="-128"/>
              </a:rPr>
              <a:t>    return s1.total &lt; s2.total;</a:t>
            </a:r>
          </a:p>
          <a:p>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void accumulate(score* a, score s) {</a:t>
            </a:r>
          </a:p>
          <a:p>
            <a:r>
              <a:rPr lang="en-US" altLang="zh-CN" b="1" dirty="0" smtClean="0">
                <a:latin typeface="MS Gothic" pitchFamily="49" charset="-128"/>
                <a:ea typeface="MS Gothic" pitchFamily="49" charset="-128"/>
              </a:rPr>
              <a:t>    a-&gt;s1 += s.s1; a-&gt;s2 += s.s2; a-&gt;s3 += s.s3; </a:t>
            </a:r>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a:t>
            </a:r>
            <a:r>
              <a:rPr lang="en-US" altLang="zh-CN" b="1" dirty="0" smtClean="0">
                <a:latin typeface="MS Gothic" pitchFamily="49" charset="-128"/>
                <a:ea typeface="MS Gothic" pitchFamily="49" charset="-128"/>
              </a:rPr>
              <a:t>   a-</a:t>
            </a:r>
            <a:r>
              <a:rPr lang="en-US" altLang="zh-CN" b="1" dirty="0" smtClean="0">
                <a:latin typeface="MS Gothic" pitchFamily="49" charset="-128"/>
                <a:ea typeface="MS Gothic" pitchFamily="49" charset="-128"/>
              </a:rPr>
              <a:t>&gt;total += </a:t>
            </a:r>
            <a:r>
              <a:rPr lang="en-US" altLang="zh-CN" b="1" dirty="0" err="1" smtClean="0">
                <a:latin typeface="MS Gothic" pitchFamily="49" charset="-128"/>
                <a:ea typeface="MS Gothic" pitchFamily="49" charset="-128"/>
              </a:rPr>
              <a:t>s.total</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void summarize(score&amp; s)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s.total</a:t>
            </a:r>
            <a:r>
              <a:rPr lang="en-US" altLang="zh-CN" b="1" dirty="0" smtClean="0">
                <a:latin typeface="MS Gothic" pitchFamily="49" charset="-128"/>
                <a:ea typeface="MS Gothic" pitchFamily="49" charset="-128"/>
              </a:rPr>
              <a:t> = s.s1 + s.s2 + s.s3;</a:t>
            </a:r>
          </a:p>
          <a:p>
            <a:r>
              <a:rPr lang="en-US" altLang="zh-CN" b="1" dirty="0" smtClean="0">
                <a:latin typeface="MS Gothic" pitchFamily="49" charset="-128"/>
                <a:ea typeface="MS Gothic" pitchFamily="49" charset="-128"/>
              </a:rPr>
              <a:t>}</a:t>
            </a:r>
            <a:endParaRPr lang="en-US" altLang="zh-CN" b="1" dirty="0">
              <a:latin typeface="MS Gothic" pitchFamily="49" charset="-128"/>
              <a:ea typeface="MS Gothic" pitchFamily="49" charset="-128"/>
            </a:endParaRPr>
          </a:p>
        </p:txBody>
      </p:sp>
    </p:spTree>
    <p:extLst>
      <p:ext uri="{BB962C8B-B14F-4D97-AF65-F5344CB8AC3E}">
        <p14:creationId xmlns:p14="http://schemas.microsoft.com/office/powerpoint/2010/main" xmlns="" val="1565791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endParaRPr lang="zh-CN" altLang="en-US" dirty="0"/>
          </a:p>
        </p:txBody>
      </p:sp>
      <p:sp>
        <p:nvSpPr>
          <p:cNvPr id="3" name="内容占位符 2"/>
          <p:cNvSpPr>
            <a:spLocks noGrp="1"/>
          </p:cNvSpPr>
          <p:nvPr>
            <p:ph idx="1"/>
          </p:nvPr>
        </p:nvSpPr>
        <p:spPr/>
        <p:txBody>
          <a:bodyPr/>
          <a:lstStyle/>
          <a:p>
            <a:r>
              <a:rPr lang="zh-CN" altLang="en-US" b="1" dirty="0" smtClean="0"/>
              <a:t>使用泛型设计可以首</a:t>
            </a:r>
            <a:r>
              <a:rPr lang="en-US" altLang="zh-CN" b="1" dirty="0" smtClean="0"/>
              <a:t/>
            </a:r>
            <a:br>
              <a:rPr lang="en-US" altLang="zh-CN" b="1" dirty="0" smtClean="0"/>
            </a:br>
            <a:r>
              <a:rPr lang="zh-CN" altLang="en-US" b="1" dirty="0" smtClean="0"/>
              <a:t>先考虑程序的整体结</a:t>
            </a:r>
            <a:r>
              <a:rPr lang="en-US" altLang="zh-CN" b="1" dirty="0" smtClean="0"/>
              <a:t/>
            </a:r>
            <a:br>
              <a:rPr lang="en-US" altLang="zh-CN" b="1" dirty="0" smtClean="0"/>
            </a:br>
            <a:r>
              <a:rPr lang="zh-CN" altLang="en-US" b="1" dirty="0" smtClean="0"/>
              <a:t>构和算法</a:t>
            </a:r>
            <a:r>
              <a:rPr lang="en-US" altLang="zh-CN" b="1" dirty="0" smtClean="0"/>
              <a:t>/</a:t>
            </a:r>
            <a:r>
              <a:rPr lang="zh-CN" altLang="en-US" b="1" dirty="0" smtClean="0"/>
              <a:t>流程，避免</a:t>
            </a:r>
            <a:r>
              <a:rPr lang="en-US" altLang="zh-CN" b="1" dirty="0" smtClean="0"/>
              <a:t/>
            </a:r>
            <a:br>
              <a:rPr lang="en-US" altLang="zh-CN" b="1" dirty="0" smtClean="0"/>
            </a:br>
            <a:r>
              <a:rPr lang="zh-CN" altLang="en-US" b="1" dirty="0" smtClean="0"/>
              <a:t>过早陷入实现，尤其</a:t>
            </a:r>
            <a:r>
              <a:rPr lang="en-US" altLang="zh-CN" b="1" dirty="0" smtClean="0"/>
              <a:t/>
            </a:r>
            <a:br>
              <a:rPr lang="en-US" altLang="zh-CN" b="1" dirty="0" smtClean="0"/>
            </a:br>
            <a:r>
              <a:rPr lang="zh-CN" altLang="en-US" b="1" dirty="0" smtClean="0"/>
              <a:t>是与数据的存储结构相关的实现细节之中</a:t>
            </a:r>
            <a:endParaRPr lang="en-US" altLang="zh-CN" b="1" dirty="0" smtClean="0"/>
          </a:p>
          <a:p>
            <a:r>
              <a:rPr lang="en-US" altLang="zh-CN" b="1" dirty="0" smtClean="0"/>
              <a:t>STL</a:t>
            </a:r>
            <a:r>
              <a:rPr lang="zh-CN" altLang="en-US" b="1" dirty="0" smtClean="0"/>
              <a:t>将算法与数据存储分离的思想和提供的有力工具大大简化我们的设计和实现过程</a:t>
            </a:r>
            <a:endParaRPr lang="en-US" altLang="zh-CN" b="1" dirty="0" smtClean="0"/>
          </a:p>
          <a:p>
            <a:r>
              <a:rPr lang="zh-CN" altLang="en-US" b="1" dirty="0" smtClean="0"/>
              <a:t>无论面向对象还是泛型，都是将</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53</a:t>
            </a:fld>
            <a:endParaRPr lang="zh-CN" alt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80523" y="0"/>
            <a:ext cx="4493834" cy="3068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53237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面向对象与泛型</a:t>
            </a:r>
            <a:endParaRPr lang="zh-CN" altLang="en-US" dirty="0"/>
          </a:p>
        </p:txBody>
      </p:sp>
      <p:sp>
        <p:nvSpPr>
          <p:cNvPr id="3" name="内容占位符 2"/>
          <p:cNvSpPr>
            <a:spLocks noGrp="1"/>
          </p:cNvSpPr>
          <p:nvPr>
            <p:ph idx="1"/>
          </p:nvPr>
        </p:nvSpPr>
        <p:spPr/>
        <p:txBody>
          <a:bodyPr/>
          <a:lstStyle/>
          <a:p>
            <a:r>
              <a:rPr lang="zh-CN" altLang="en-US" b="1" dirty="0"/>
              <a:t>泛型与面向对象并不矛盾</a:t>
            </a:r>
            <a:endParaRPr lang="en-US" altLang="zh-CN" b="1" dirty="0"/>
          </a:p>
          <a:p>
            <a:pPr lvl="1"/>
            <a:r>
              <a:rPr lang="zh-CN" altLang="en-US" b="1" dirty="0"/>
              <a:t>泛型：将算法与数据类型分离，专注于抽象算法的实现，通过实例化过程引入编译期的多态</a:t>
            </a:r>
            <a:endParaRPr lang="en-US" altLang="zh-CN" b="1" dirty="0"/>
          </a:p>
          <a:p>
            <a:pPr lvl="1"/>
            <a:r>
              <a:rPr lang="zh-CN" altLang="en-US" b="1" dirty="0"/>
              <a:t>面向对象：将数据与操作绑定在一起形成对象，数据的内涵与外延得到分离，引入运行时的多态</a:t>
            </a:r>
            <a:endParaRPr lang="en-US" altLang="zh-CN" b="1" dirty="0"/>
          </a:p>
          <a:p>
            <a:pPr lvl="1"/>
            <a:r>
              <a:rPr lang="zh-CN" altLang="en-US" b="1" dirty="0"/>
              <a:t>结合使用泛型和面向对象，让设计更合理</a:t>
            </a:r>
          </a:p>
          <a:p>
            <a:r>
              <a:rPr lang="zh-CN" altLang="en-US" b="1" dirty="0" smtClean="0"/>
              <a:t>抽象是关键</a:t>
            </a:r>
            <a:endParaRPr lang="en-US" altLang="zh-CN" b="1" dirty="0" smtClean="0"/>
          </a:p>
          <a:p>
            <a:pPr lvl="1"/>
            <a:r>
              <a:rPr lang="zh-CN" altLang="en-US" b="1" dirty="0" smtClean="0"/>
              <a:t>无论面向对象还是泛型，都要求我们首先把注意力集中在抽象的结构或算法</a:t>
            </a:r>
            <a:r>
              <a:rPr lang="zh-CN" altLang="en-US" b="1" smtClean="0"/>
              <a:t>上，通过解耦合避免</a:t>
            </a:r>
            <a:r>
              <a:rPr lang="zh-CN" altLang="en-US" b="1" dirty="0" smtClean="0"/>
              <a:t>过早地陷入实现</a:t>
            </a:r>
            <a:r>
              <a:rPr lang="zh-CN" altLang="en-US" b="1" smtClean="0"/>
              <a:t>的细节，这也是本学期学习的关键</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54</a:t>
            </a:fld>
            <a:endParaRPr lang="zh-CN" altLang="en-US"/>
          </a:p>
        </p:txBody>
      </p:sp>
    </p:spTree>
    <p:extLst>
      <p:ext uri="{BB962C8B-B14F-4D97-AF65-F5344CB8AC3E}">
        <p14:creationId xmlns:p14="http://schemas.microsoft.com/office/powerpoint/2010/main" xmlns="" val="1260744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有关期末安排</a:t>
            </a:r>
            <a:endParaRPr lang="zh-CN" altLang="en-US" dirty="0"/>
          </a:p>
        </p:txBody>
      </p:sp>
      <p:sp>
        <p:nvSpPr>
          <p:cNvPr id="3" name="内容占位符 2"/>
          <p:cNvSpPr>
            <a:spLocks noGrp="1"/>
          </p:cNvSpPr>
          <p:nvPr>
            <p:ph idx="1"/>
          </p:nvPr>
        </p:nvSpPr>
        <p:spPr/>
        <p:txBody>
          <a:bodyPr/>
          <a:lstStyle/>
          <a:p>
            <a:r>
              <a:rPr lang="zh-CN" altLang="en-US" b="1" dirty="0" smtClean="0"/>
              <a:t>期末无考试</a:t>
            </a:r>
            <a:endParaRPr lang="en-US" altLang="zh-CN" b="1" dirty="0" smtClean="0"/>
          </a:p>
          <a:p>
            <a:r>
              <a:rPr lang="zh-CN" altLang="en-US" b="1" dirty="0" smtClean="0"/>
              <a:t>大作业</a:t>
            </a:r>
            <a:endParaRPr lang="en-US" altLang="zh-CN" b="1" dirty="0" smtClean="0"/>
          </a:p>
          <a:p>
            <a:pPr lvl="1"/>
            <a:r>
              <a:rPr lang="zh-CN" altLang="en-US" b="1" dirty="0" smtClean="0"/>
              <a:t>截止于</a:t>
            </a:r>
            <a:r>
              <a:rPr lang="en-US" altLang="zh-CN" b="1" dirty="0" smtClean="0"/>
              <a:t>6</a:t>
            </a:r>
            <a:r>
              <a:rPr lang="zh-CN" altLang="en-US" b="1" dirty="0" smtClean="0"/>
              <a:t>月</a:t>
            </a:r>
            <a:r>
              <a:rPr lang="en-US" altLang="zh-CN" b="1" dirty="0" smtClean="0"/>
              <a:t>15</a:t>
            </a:r>
            <a:r>
              <a:rPr lang="zh-CN" altLang="en-US" b="1" dirty="0" smtClean="0"/>
              <a:t>日</a:t>
            </a:r>
            <a:endParaRPr lang="en-US" altLang="zh-CN" b="1" dirty="0" smtClean="0"/>
          </a:p>
          <a:p>
            <a:pPr lvl="1"/>
            <a:r>
              <a:rPr lang="zh-CN" altLang="en-US" b="1" dirty="0" smtClean="0"/>
              <a:t>提交到网络学堂</a:t>
            </a:r>
            <a:endParaRPr lang="en-US" altLang="zh-CN" b="1" dirty="0" smtClean="0"/>
          </a:p>
          <a:p>
            <a:r>
              <a:rPr lang="zh-CN" altLang="en-US" b="1" dirty="0" smtClean="0"/>
              <a:t>总结</a:t>
            </a:r>
            <a:endParaRPr lang="en-US" altLang="zh-CN" b="1" dirty="0" smtClean="0"/>
          </a:p>
          <a:p>
            <a:pPr lvl="1"/>
            <a:r>
              <a:rPr lang="zh-CN" altLang="en-US" b="1" dirty="0" smtClean="0"/>
              <a:t>截止于</a:t>
            </a:r>
            <a:r>
              <a:rPr lang="en-US" altLang="zh-CN" b="1" dirty="0" smtClean="0"/>
              <a:t>6</a:t>
            </a:r>
            <a:r>
              <a:rPr lang="zh-CN" altLang="en-US" b="1" dirty="0" smtClean="0"/>
              <a:t>月</a:t>
            </a:r>
            <a:r>
              <a:rPr lang="en-US" altLang="zh-CN" b="1" dirty="0" smtClean="0"/>
              <a:t>15</a:t>
            </a:r>
            <a:r>
              <a:rPr lang="zh-CN" altLang="en-US" b="1" dirty="0" smtClean="0"/>
              <a:t>日</a:t>
            </a:r>
            <a:endParaRPr lang="en-US" altLang="zh-CN" b="1" dirty="0" smtClean="0"/>
          </a:p>
          <a:p>
            <a:pPr lvl="1"/>
            <a:r>
              <a:rPr lang="zh-CN" altLang="en-US" b="1" dirty="0" smtClean="0"/>
              <a:t>提交到网络学堂</a:t>
            </a:r>
            <a:endParaRPr lang="en-US" altLang="zh-CN" b="1" dirty="0" smtClean="0"/>
          </a:p>
          <a:p>
            <a:pPr lvl="1"/>
            <a:r>
              <a:rPr lang="zh-CN" altLang="en-US" b="1" dirty="0" smtClean="0"/>
              <a:t>字数不限，文体不限，内容不限</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55</a:t>
            </a:fld>
            <a:endParaRPr lang="zh-CN" altLang="en-US"/>
          </a:p>
        </p:txBody>
      </p:sp>
      <p:pic>
        <p:nvPicPr>
          <p:cNvPr id="5" name="Picture 4"/>
          <p:cNvPicPr>
            <a:picLocks noChangeAspect="1" noChangeArrowheads="1"/>
          </p:cNvPicPr>
          <p:nvPr/>
        </p:nvPicPr>
        <p:blipFill>
          <a:blip r:embed="rId3" cstate="print"/>
          <a:srcRect/>
          <a:stretch>
            <a:fillRect/>
          </a:stretch>
        </p:blipFill>
        <p:spPr bwMode="auto">
          <a:xfrm>
            <a:off x="4211960" y="1196752"/>
            <a:ext cx="4472279" cy="2978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解耦存储结构</a:t>
            </a:r>
            <a:endParaRPr lang="zh-CN" altLang="en-US" dirty="0"/>
          </a:p>
        </p:txBody>
      </p:sp>
      <p:sp>
        <p:nvSpPr>
          <p:cNvPr id="3" name="内容占位符 2"/>
          <p:cNvSpPr>
            <a:spLocks noGrp="1"/>
          </p:cNvSpPr>
          <p:nvPr>
            <p:ph idx="1"/>
          </p:nvPr>
        </p:nvSpPr>
        <p:spPr/>
        <p:txBody>
          <a:bodyPr/>
          <a:lstStyle/>
          <a:p>
            <a:r>
              <a:rPr lang="zh-CN" altLang="en-US" b="1" dirty="0" smtClean="0"/>
              <a:t>我们的</a:t>
            </a:r>
            <a:r>
              <a:rPr lang="en-US" altLang="zh-CN" b="1" dirty="0" err="1" smtClean="0"/>
              <a:t>passingRate</a:t>
            </a:r>
            <a:r>
              <a:rPr lang="zh-CN" altLang="en-US" b="1" dirty="0" smtClean="0"/>
              <a:t>依旧只能作用于数组，与存储结构紧耦合</a:t>
            </a:r>
            <a:endParaRPr lang="en-US" altLang="zh-CN" b="1" dirty="0" smtClean="0"/>
          </a:p>
          <a:p>
            <a:r>
              <a:rPr lang="zh-CN" altLang="en-US" b="1" dirty="0" smtClean="0"/>
              <a:t>需要将</a:t>
            </a:r>
            <a:r>
              <a:rPr lang="en-US" altLang="zh-CN" b="1" dirty="0" err="1" smtClean="0"/>
              <a:t>Count_If</a:t>
            </a:r>
            <a:r>
              <a:rPr lang="zh-CN" altLang="en-US" b="1" dirty="0" smtClean="0"/>
              <a:t>算法和存储结构解耦</a:t>
            </a:r>
            <a:endParaRPr lang="en-US" altLang="zh-CN" b="1" dirty="0" smtClean="0"/>
          </a:p>
          <a:p>
            <a:r>
              <a:rPr lang="en-US" altLang="zh-CN" b="1" dirty="0" err="1" smtClean="0"/>
              <a:t>Count_If</a:t>
            </a:r>
            <a:r>
              <a:rPr lang="zh-CN" altLang="en-US" b="1" dirty="0" smtClean="0"/>
              <a:t>实际上就是一个遍历过程</a:t>
            </a:r>
            <a:endParaRPr lang="en-US" altLang="zh-CN" b="1" dirty="0" smtClean="0"/>
          </a:p>
          <a:p>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迭代器</a:t>
            </a:r>
            <a:endParaRPr lang="zh-CN" altLang="en-US" dirty="0"/>
          </a:p>
        </p:txBody>
      </p:sp>
      <p:sp>
        <p:nvSpPr>
          <p:cNvPr id="3" name="内容占位符 2"/>
          <p:cNvSpPr>
            <a:spLocks noGrp="1"/>
          </p:cNvSpPr>
          <p:nvPr>
            <p:ph idx="1"/>
          </p:nvPr>
        </p:nvSpPr>
        <p:spPr/>
        <p:txBody>
          <a:bodyPr/>
          <a:lstStyle/>
          <a:p>
            <a:r>
              <a:rPr lang="zh-CN" altLang="en-US" b="1" dirty="0" smtClean="0"/>
              <a:t>迭代器模式</a:t>
            </a:r>
            <a:endParaRPr lang="en-US" altLang="zh-CN" b="1" dirty="0" smtClean="0"/>
          </a:p>
          <a:p>
            <a:r>
              <a:rPr lang="zh-CN" altLang="en-US" b="1" dirty="0" smtClean="0"/>
              <a:t>像使用指针一样使用迭代器</a:t>
            </a:r>
            <a:endParaRPr lang="en-US" altLang="zh-CN" b="1" dirty="0" smtClean="0"/>
          </a:p>
          <a:p>
            <a:endParaRPr lang="en-US" altLang="zh-CN" b="1" dirty="0" smtClean="0"/>
          </a:p>
          <a:p>
            <a:endParaRPr lang="en-US" altLang="zh-CN" b="1" dirty="0" smtClean="0"/>
          </a:p>
          <a:p>
            <a:endParaRPr lang="en-US" altLang="zh-CN" b="1" dirty="0" smtClean="0"/>
          </a:p>
          <a:p>
            <a:endParaRPr lang="en-US" altLang="zh-CN" sz="3600" b="1" dirty="0" smtClean="0"/>
          </a:p>
          <a:p>
            <a:r>
              <a:rPr lang="zh-CN" altLang="en-US" b="1" dirty="0" smtClean="0"/>
              <a:t>针对不同的存储结构实现迭代器</a:t>
            </a:r>
            <a:r>
              <a:rPr lang="en-US" altLang="zh-CN" b="1" dirty="0" err="1" smtClean="0"/>
              <a:t>InputIterator</a:t>
            </a:r>
            <a:r>
              <a:rPr lang="zh-CN" altLang="en-US" b="1" dirty="0" smtClean="0"/>
              <a:t>就可以了</a:t>
            </a:r>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7</a:t>
            </a:fld>
            <a:endParaRPr lang="zh-CN" altLang="en-US"/>
          </a:p>
        </p:txBody>
      </p:sp>
      <p:sp>
        <p:nvSpPr>
          <p:cNvPr id="5" name="TextBox 4"/>
          <p:cNvSpPr txBox="1"/>
          <p:nvPr/>
        </p:nvSpPr>
        <p:spPr>
          <a:xfrm>
            <a:off x="827584" y="2276872"/>
            <a:ext cx="7920880" cy="258532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smtClean="0">
                <a:latin typeface="MS Gothic" pitchFamily="49" charset="-128"/>
                <a:ea typeface="MS Gothic" pitchFamily="49" charset="-128"/>
              </a:rPr>
              <a:t>template &lt;</a:t>
            </a:r>
            <a:r>
              <a:rPr lang="en-US" altLang="zh-CN" b="1" dirty="0" err="1" smtClean="0">
                <a:solidFill>
                  <a:srgbClr val="C00000"/>
                </a:solidFill>
                <a:latin typeface="MS Gothic" pitchFamily="49" charset="-128"/>
                <a:ea typeface="MS Gothic" pitchFamily="49" charset="-128"/>
              </a:rPr>
              <a:t>typename</a:t>
            </a:r>
            <a:r>
              <a:rPr lang="en-US" altLang="zh-CN" b="1" dirty="0" smtClean="0">
                <a:solidFill>
                  <a:srgbClr val="C00000"/>
                </a:solidFill>
                <a:latin typeface="MS Gothic" pitchFamily="49" charset="-128"/>
                <a:ea typeface="MS Gothic" pitchFamily="49" charset="-128"/>
              </a:rPr>
              <a:t> </a:t>
            </a:r>
            <a:r>
              <a:rPr lang="en-US" altLang="zh-CN" b="1" dirty="0" err="1" smtClean="0">
                <a:solidFill>
                  <a:srgbClr val="C00000"/>
                </a:solidFill>
                <a:latin typeface="MS Gothic" pitchFamily="49" charset="-128"/>
                <a:ea typeface="MS Gothic" pitchFamily="49" charset="-128"/>
              </a:rPr>
              <a:t>InputIterator</a:t>
            </a:r>
            <a:r>
              <a:rPr lang="en-US" altLang="zh-CN" b="1" dirty="0" smtClean="0">
                <a:latin typeface="MS Gothic" pitchFamily="49" charset="-128"/>
                <a:ea typeface="MS Gothic" pitchFamily="49" charset="-128"/>
              </a:rPr>
              <a:t>, class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&gt;</a:t>
            </a: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Count_If</a:t>
            </a:r>
            <a:r>
              <a:rPr lang="en-US" altLang="zh-CN" b="1" dirty="0" smtClean="0">
                <a:latin typeface="MS Gothic" pitchFamily="49" charset="-128"/>
                <a:ea typeface="MS Gothic" pitchFamily="49" charset="-128"/>
              </a:rPr>
              <a:t>(</a:t>
            </a:r>
            <a:r>
              <a:rPr lang="en-US" altLang="zh-CN" b="1" dirty="0" err="1" smtClean="0">
                <a:solidFill>
                  <a:srgbClr val="C00000"/>
                </a:solidFill>
                <a:latin typeface="MS Gothic" pitchFamily="49" charset="-128"/>
                <a:ea typeface="MS Gothic" pitchFamily="49" charset="-128"/>
              </a:rPr>
              <a:t>InputIterator</a:t>
            </a:r>
            <a:r>
              <a:rPr lang="en-US" altLang="zh-CN" b="1" dirty="0" smtClean="0">
                <a:solidFill>
                  <a:srgbClr val="C00000"/>
                </a:solidFill>
                <a:latin typeface="MS Gothic" pitchFamily="49" charset="-128"/>
                <a:ea typeface="MS Gothic" pitchFamily="49" charset="-128"/>
              </a:rPr>
              <a:t> begin, </a:t>
            </a:r>
            <a:r>
              <a:rPr lang="en-US" altLang="zh-CN" b="1" dirty="0" err="1" smtClean="0">
                <a:solidFill>
                  <a:srgbClr val="C00000"/>
                </a:solidFill>
                <a:latin typeface="MS Gothic" pitchFamily="49" charset="-128"/>
                <a:ea typeface="MS Gothic" pitchFamily="49" charset="-128"/>
              </a:rPr>
              <a:t>InputIterator</a:t>
            </a:r>
            <a:r>
              <a:rPr lang="en-US" altLang="zh-CN" b="1" dirty="0" smtClean="0">
                <a:solidFill>
                  <a:srgbClr val="C00000"/>
                </a:solidFill>
                <a:latin typeface="MS Gothic" pitchFamily="49" charset="-128"/>
                <a:ea typeface="MS Gothic" pitchFamily="49" charset="-128"/>
              </a:rPr>
              <a:t> end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count = 0;</a:t>
            </a:r>
          </a:p>
          <a:p>
            <a:r>
              <a:rPr lang="en-US" altLang="zh-CN" b="1" dirty="0" smtClean="0">
                <a:latin typeface="MS Gothic" pitchFamily="49" charset="-128"/>
                <a:ea typeface="MS Gothic" pitchFamily="49" charset="-128"/>
              </a:rPr>
              <a:t>    for </a:t>
            </a:r>
            <a:r>
              <a:rPr lang="en-US" altLang="zh-CN" b="1" dirty="0" smtClean="0">
                <a:solidFill>
                  <a:srgbClr val="C00000"/>
                </a:solidFill>
                <a:latin typeface="MS Gothic" pitchFamily="49" charset="-128"/>
                <a:ea typeface="MS Gothic" pitchFamily="49" charset="-128"/>
              </a:rPr>
              <a:t>(; begin != end; ++begin) </a:t>
            </a:r>
          </a:p>
          <a:p>
            <a:r>
              <a:rPr lang="en-US" altLang="zh-CN" b="1" dirty="0" smtClean="0">
                <a:latin typeface="MS Gothic" pitchFamily="49" charset="-128"/>
                <a:ea typeface="MS Gothic" pitchFamily="49" charset="-128"/>
              </a:rPr>
              <a:t>        if (</a:t>
            </a:r>
            <a:r>
              <a:rPr lang="en-US" altLang="zh-CN" b="1" dirty="0" err="1" smtClean="0">
                <a:latin typeface="MS Gothic" pitchFamily="49" charset="-128"/>
                <a:ea typeface="MS Gothic" pitchFamily="49" charset="-128"/>
              </a:rPr>
              <a:t>pred</a:t>
            </a:r>
            <a:r>
              <a:rPr lang="en-US" altLang="zh-CN" b="1" dirty="0" smtClean="0">
                <a:latin typeface="MS Gothic" pitchFamily="49" charset="-128"/>
                <a:ea typeface="MS Gothic" pitchFamily="49" charset="-128"/>
              </a:rPr>
              <a:t>(</a:t>
            </a:r>
            <a:r>
              <a:rPr lang="en-US" altLang="zh-CN" b="1" dirty="0" smtClean="0">
                <a:solidFill>
                  <a:srgbClr val="C00000"/>
                </a:solidFill>
                <a:latin typeface="MS Gothic" pitchFamily="49" charset="-128"/>
                <a:ea typeface="MS Gothic" pitchFamily="49" charset="-128"/>
              </a:rPr>
              <a:t>*begin</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count++;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count;</a:t>
            </a:r>
          </a:p>
          <a:p>
            <a:r>
              <a:rPr lang="en-US" altLang="zh-CN" b="1" dirty="0" smtClean="0">
                <a:latin typeface="MS Gothic" pitchFamily="49" charset="-128"/>
                <a:ea typeface="MS Gothic" pitchFamily="49" charset="-128"/>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数组的迭代器</a:t>
            </a:r>
            <a:endParaRPr lang="zh-CN" altLang="en-US" dirty="0"/>
          </a:p>
        </p:txBody>
      </p:sp>
      <p:sp>
        <p:nvSpPr>
          <p:cNvPr id="3" name="内容占位符 2"/>
          <p:cNvSpPr>
            <a:spLocks noGrp="1"/>
          </p:cNvSpPr>
          <p:nvPr>
            <p:ph idx="1"/>
          </p:nvPr>
        </p:nvSpPr>
        <p:spPr/>
        <p:txBody>
          <a:bodyPr/>
          <a:lstStyle/>
          <a:p>
            <a:r>
              <a:rPr lang="zh-CN" altLang="en-US" b="1" dirty="0" smtClean="0"/>
              <a:t>最简单的，对于数组，指针就是迭代器</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zh-CN" altLang="en-US" b="1" dirty="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8</a:t>
            </a:fld>
            <a:endParaRPr lang="zh-CN" altLang="en-US"/>
          </a:p>
        </p:txBody>
      </p:sp>
      <p:sp>
        <p:nvSpPr>
          <p:cNvPr id="5" name="TextBox 4"/>
          <p:cNvSpPr txBox="1"/>
          <p:nvPr/>
        </p:nvSpPr>
        <p:spPr>
          <a:xfrm>
            <a:off x="827584" y="1700808"/>
            <a:ext cx="792088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latin typeface="MS Gothic" pitchFamily="49" charset="-128"/>
                <a:ea typeface="MS Gothic" pitchFamily="49" charset="-128"/>
              </a:rPr>
              <a:t>bool</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isPass</a:t>
            </a:r>
            <a:r>
              <a:rPr lang="en-US" altLang="zh-CN" b="1" dirty="0" smtClean="0">
                <a:latin typeface="MS Gothic" pitchFamily="49" charset="-128"/>
                <a:ea typeface="MS Gothic" pitchFamily="49" charset="-128"/>
              </a:rPr>
              <a:t>(float f) { return f &gt;= 60; }</a:t>
            </a:r>
          </a:p>
          <a:p>
            <a:endParaRPr lang="en-US" altLang="zh-CN" b="1" dirty="0" smtClean="0">
              <a:latin typeface="MS Gothic" pitchFamily="49" charset="-128"/>
              <a:ea typeface="MS Gothic" pitchFamily="49" charset="-128"/>
            </a:endParaRPr>
          </a:p>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main(</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argc</a:t>
            </a:r>
            <a:r>
              <a:rPr lang="en-US" altLang="zh-CN" b="1" dirty="0" smtClean="0">
                <a:latin typeface="MS Gothic" pitchFamily="49" charset="-128"/>
                <a:ea typeface="MS Gothic" pitchFamily="49" charset="-128"/>
              </a:rPr>
              <a:t>, char *</a:t>
            </a:r>
            <a:r>
              <a:rPr lang="en-US" altLang="zh-CN" b="1" dirty="0" err="1" smtClean="0">
                <a:latin typeface="MS Gothic" pitchFamily="49" charset="-128"/>
                <a:ea typeface="MS Gothic" pitchFamily="49" charset="-128"/>
              </a:rPr>
              <a:t>argv</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float a[] = {60, 50, 70, 80, 0};</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cout</a:t>
            </a:r>
            <a:r>
              <a:rPr lang="en-US" altLang="zh-CN" b="1" dirty="0" smtClean="0">
                <a:latin typeface="MS Gothic" pitchFamily="49" charset="-128"/>
                <a:ea typeface="MS Gothic" pitchFamily="49" charset="-128"/>
              </a:rPr>
              <a:t> &lt;&lt; (float)</a:t>
            </a:r>
            <a:r>
              <a:rPr lang="en-US" altLang="zh-CN" b="1" dirty="0" err="1" smtClean="0">
                <a:latin typeface="MS Gothic" pitchFamily="49" charset="-128"/>
                <a:ea typeface="MS Gothic" pitchFamily="49" charset="-128"/>
              </a:rPr>
              <a:t>Count_If</a:t>
            </a:r>
            <a:r>
              <a:rPr lang="en-US" altLang="zh-CN" b="1" dirty="0" smtClean="0">
                <a:latin typeface="MS Gothic" pitchFamily="49" charset="-128"/>
                <a:ea typeface="MS Gothic" pitchFamily="49" charset="-128"/>
              </a:rPr>
              <a:t>(</a:t>
            </a:r>
            <a:r>
              <a:rPr lang="en-US" altLang="zh-CN" b="1" dirty="0" smtClean="0">
                <a:solidFill>
                  <a:srgbClr val="C00000"/>
                </a:solidFill>
                <a:latin typeface="MS Gothic" pitchFamily="49" charset="-128"/>
                <a:ea typeface="MS Gothic" pitchFamily="49" charset="-128"/>
              </a:rPr>
              <a:t>&amp;a[0], &amp;a[4]</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isPass</a:t>
            </a:r>
            <a:r>
              <a:rPr lang="en-US" altLang="zh-CN" b="1" dirty="0" smtClean="0">
                <a:latin typeface="MS Gothic" pitchFamily="49" charset="-128"/>
                <a:ea typeface="MS Gothic" pitchFamily="49" charset="-128"/>
              </a:rPr>
              <a:t>) / 4 &lt;&lt; </a:t>
            </a:r>
            <a:r>
              <a:rPr lang="en-US" altLang="zh-CN" b="1" dirty="0" err="1" smtClean="0">
                <a:latin typeface="MS Gothic" pitchFamily="49" charset="-128"/>
                <a:ea typeface="MS Gothic" pitchFamily="49" charset="-128"/>
              </a:rPr>
              <a:t>endl</a:t>
            </a:r>
            <a:r>
              <a:rPr lang="en-US" altLang="zh-CN" b="1" dirty="0" smtClean="0">
                <a:latin typeface="MS Gothic" pitchFamily="49" charset="-128"/>
                <a:ea typeface="MS Gothic" pitchFamily="49" charset="-128"/>
              </a:rPr>
              <a: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0;</a:t>
            </a:r>
          </a:p>
          <a:p>
            <a:r>
              <a:rPr lang="en-US" altLang="zh-CN" b="1" dirty="0" smtClean="0">
                <a:latin typeface="MS Gothic" pitchFamily="49" charset="-128"/>
                <a:ea typeface="MS Gothic" pitchFamily="49" charset="-128"/>
              </a:rPr>
              <a:t>}</a:t>
            </a:r>
          </a:p>
        </p:txBody>
      </p:sp>
      <p:pic>
        <p:nvPicPr>
          <p:cNvPr id="1026" name="Picture 2"/>
          <p:cNvPicPr>
            <a:picLocks noChangeAspect="1" noChangeArrowheads="1"/>
          </p:cNvPicPr>
          <p:nvPr/>
        </p:nvPicPr>
        <p:blipFill>
          <a:blip r:embed="rId3" cstate="print"/>
          <a:srcRect/>
          <a:stretch>
            <a:fillRect/>
          </a:stretch>
        </p:blipFill>
        <p:spPr bwMode="auto">
          <a:xfrm>
            <a:off x="5292080" y="3212976"/>
            <a:ext cx="2376264" cy="226625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a:xfrm>
            <a:off x="827088" y="1125538"/>
            <a:ext cx="8137400" cy="5256212"/>
          </a:xfrm>
        </p:spPr>
        <p:txBody>
          <a:bodyPr/>
          <a:lstStyle/>
          <a:p>
            <a:r>
              <a:rPr lang="zh-CN" altLang="en-US" b="1" dirty="0" smtClean="0"/>
              <a:t>实例化：</a:t>
            </a:r>
            <a:r>
              <a:rPr lang="en-US" altLang="zh-CN" b="1" dirty="0" smtClean="0"/>
              <a:t>float</a:t>
            </a:r>
            <a:r>
              <a:rPr lang="zh-CN" altLang="en-US" b="1" dirty="0" smtClean="0"/>
              <a:t>* </a:t>
            </a:r>
            <a:r>
              <a:rPr lang="en-US" altLang="zh-CN" b="1" dirty="0" err="1" smtClean="0">
                <a:solidFill>
                  <a:srgbClr val="C00000"/>
                </a:solidFill>
              </a:rPr>
              <a:t>InputIterator</a:t>
            </a:r>
            <a:r>
              <a:rPr lang="zh-CN" altLang="en-US" b="1" dirty="0" smtClean="0"/>
              <a:t>，</a:t>
            </a:r>
            <a:r>
              <a:rPr lang="en-US" altLang="zh-CN" b="1" dirty="0" err="1" smtClean="0"/>
              <a:t>bool</a:t>
            </a:r>
            <a:r>
              <a:rPr lang="en-US" altLang="zh-CN" b="1" dirty="0" smtClean="0"/>
              <a:t> (</a:t>
            </a:r>
            <a:r>
              <a:rPr lang="zh-CN" altLang="en-US" b="1" dirty="0" smtClean="0"/>
              <a:t>*</a:t>
            </a:r>
            <a:r>
              <a:rPr lang="en-US" altLang="zh-CN" b="1" dirty="0" err="1" smtClean="0">
                <a:solidFill>
                  <a:srgbClr val="C00000"/>
                </a:solidFill>
              </a:rPr>
              <a:t>Pred</a:t>
            </a:r>
            <a:r>
              <a:rPr lang="en-US" altLang="zh-CN" b="1" dirty="0" smtClean="0"/>
              <a:t>)(float)</a:t>
            </a:r>
          </a:p>
          <a:p>
            <a:pPr lvl="1"/>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调用：</a:t>
            </a:r>
            <a:r>
              <a:rPr lang="en-US" altLang="zh-CN" b="1" dirty="0" smtClean="0"/>
              <a:t>begin=&amp;a[0], end=&amp;a[4], </a:t>
            </a:r>
            <a:r>
              <a:rPr lang="en-US" altLang="zh-CN" b="1" dirty="0" err="1" smtClean="0"/>
              <a:t>pred</a:t>
            </a:r>
            <a:r>
              <a:rPr lang="en-US" altLang="zh-CN" b="1" dirty="0" smtClean="0"/>
              <a:t>=</a:t>
            </a:r>
            <a:r>
              <a:rPr lang="en-US" altLang="zh-CN" b="1" dirty="0" err="1" smtClean="0"/>
              <a:t>isPass</a:t>
            </a:r>
            <a:endParaRPr lang="en-US" altLang="zh-CN" b="1" dirty="0" smtClean="0"/>
          </a:p>
          <a:p>
            <a:r>
              <a:rPr lang="en-US" altLang="zh-CN" b="1" dirty="0" smtClean="0"/>
              <a:t>a[0]</a:t>
            </a:r>
            <a:r>
              <a:rPr lang="zh-CN" altLang="en-US" b="1" dirty="0" smtClean="0"/>
              <a:t>到</a:t>
            </a:r>
            <a:r>
              <a:rPr lang="en-US" altLang="zh-CN" b="1" dirty="0" smtClean="0"/>
              <a:t>a[3]</a:t>
            </a:r>
            <a:r>
              <a:rPr lang="zh-CN" altLang="en-US" b="1" dirty="0" smtClean="0"/>
              <a:t>用</a:t>
            </a:r>
            <a:r>
              <a:rPr lang="en-US" altLang="zh-CN" b="1" dirty="0" err="1" smtClean="0"/>
              <a:t>isPass</a:t>
            </a:r>
            <a:r>
              <a:rPr lang="zh-CN" altLang="en-US" b="1" dirty="0" smtClean="0"/>
              <a:t>做条件进行计数</a:t>
            </a:r>
            <a:endParaRPr lang="en-US" altLang="zh-CN" b="1" dirty="0" smtClean="0"/>
          </a:p>
        </p:txBody>
      </p:sp>
      <p:sp>
        <p:nvSpPr>
          <p:cNvPr id="4" name="灯片编号占位符 3"/>
          <p:cNvSpPr>
            <a:spLocks noGrp="1"/>
          </p:cNvSpPr>
          <p:nvPr>
            <p:ph type="sldNum" sz="quarter" idx="12"/>
          </p:nvPr>
        </p:nvSpPr>
        <p:spPr/>
        <p:txBody>
          <a:bodyPr/>
          <a:lstStyle/>
          <a:p>
            <a:fld id="{4AE08CCC-BFC9-4B0B-B1DA-04CDC66CB2EE}" type="slidenum">
              <a:rPr lang="zh-CN" altLang="en-US" smtClean="0"/>
              <a:pPr/>
              <a:t>9</a:t>
            </a:fld>
            <a:endParaRPr lang="zh-CN" altLang="en-US"/>
          </a:p>
        </p:txBody>
      </p:sp>
      <p:sp>
        <p:nvSpPr>
          <p:cNvPr id="5" name="TextBox 4"/>
          <p:cNvSpPr txBox="1"/>
          <p:nvPr/>
        </p:nvSpPr>
        <p:spPr>
          <a:xfrm>
            <a:off x="827584" y="2204864"/>
            <a:ext cx="7920880"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Count_If</a:t>
            </a:r>
            <a:r>
              <a:rPr lang="en-US" altLang="zh-CN" b="1" dirty="0" smtClean="0">
                <a:latin typeface="MS Gothic" pitchFamily="49" charset="-128"/>
                <a:ea typeface="MS Gothic" pitchFamily="49" charset="-128"/>
              </a:rPr>
              <a:t>(</a:t>
            </a:r>
            <a:r>
              <a:rPr lang="en-US" altLang="zh-CN" b="1" dirty="0" smtClean="0">
                <a:solidFill>
                  <a:srgbClr val="C00000"/>
                </a:solidFill>
                <a:latin typeface="MS Gothic" pitchFamily="49" charset="-128"/>
                <a:ea typeface="MS Gothic" pitchFamily="49" charset="-128"/>
              </a:rPr>
              <a:t>float</a:t>
            </a:r>
            <a:r>
              <a:rPr lang="zh-CN" altLang="en-US" b="1" dirty="0" smtClean="0">
                <a:solidFill>
                  <a:srgbClr val="C00000"/>
                </a:solidFill>
                <a:latin typeface="MS Gothic" pitchFamily="49" charset="-128"/>
                <a:ea typeface="MS Gothic" pitchFamily="49" charset="-128"/>
              </a:rPr>
              <a:t>*</a:t>
            </a:r>
            <a:r>
              <a:rPr lang="en-US" altLang="zh-CN" b="1" dirty="0" smtClean="0">
                <a:solidFill>
                  <a:srgbClr val="C00000"/>
                </a:solidFill>
                <a:latin typeface="MS Gothic" pitchFamily="49" charset="-128"/>
                <a:ea typeface="MS Gothic" pitchFamily="49" charset="-128"/>
              </a:rPr>
              <a:t> begin, float</a:t>
            </a:r>
            <a:r>
              <a:rPr lang="zh-CN" altLang="en-US" b="1" dirty="0" smtClean="0">
                <a:solidFill>
                  <a:srgbClr val="C00000"/>
                </a:solidFill>
                <a:latin typeface="MS Gothic" pitchFamily="49" charset="-128"/>
                <a:ea typeface="MS Gothic" pitchFamily="49" charset="-128"/>
              </a:rPr>
              <a:t>*</a:t>
            </a:r>
            <a:r>
              <a:rPr lang="en-US" altLang="zh-CN" b="1" dirty="0" smtClean="0">
                <a:solidFill>
                  <a:srgbClr val="C00000"/>
                </a:solidFill>
                <a:latin typeface="MS Gothic" pitchFamily="49" charset="-128"/>
                <a:ea typeface="MS Gothic" pitchFamily="49" charset="-128"/>
              </a:rPr>
              <a:t> end, </a:t>
            </a:r>
            <a:r>
              <a:rPr lang="en-US" altLang="zh-CN" b="1" dirty="0" err="1" smtClean="0">
                <a:solidFill>
                  <a:srgbClr val="C00000"/>
                </a:solidFill>
                <a:latin typeface="MS Gothic" pitchFamily="49" charset="-128"/>
                <a:ea typeface="MS Gothic" pitchFamily="49" charset="-128"/>
              </a:rPr>
              <a:t>bool</a:t>
            </a:r>
            <a:r>
              <a:rPr lang="en-US" altLang="zh-CN" b="1" dirty="0" smtClean="0">
                <a:solidFill>
                  <a:srgbClr val="C00000"/>
                </a:solidFill>
                <a:latin typeface="MS Gothic" pitchFamily="49" charset="-128"/>
                <a:ea typeface="MS Gothic" pitchFamily="49" charset="-128"/>
              </a:rPr>
              <a:t> (</a:t>
            </a:r>
            <a:r>
              <a:rPr lang="zh-CN" altLang="en-US" b="1" dirty="0" smtClean="0">
                <a:solidFill>
                  <a:srgbClr val="C00000"/>
                </a:solidFill>
                <a:latin typeface="MS Gothic" pitchFamily="49" charset="-128"/>
                <a:ea typeface="MS Gothic" pitchFamily="49" charset="-128"/>
              </a:rPr>
              <a:t>*</a:t>
            </a:r>
            <a:r>
              <a:rPr lang="en-US" altLang="zh-CN" b="1" dirty="0" err="1" smtClean="0">
                <a:solidFill>
                  <a:srgbClr val="C00000"/>
                </a:solidFill>
                <a:latin typeface="MS Gothic" pitchFamily="49" charset="-128"/>
                <a:ea typeface="MS Gothic" pitchFamily="49" charset="-128"/>
              </a:rPr>
              <a:t>pred</a:t>
            </a:r>
            <a:r>
              <a:rPr lang="en-US" altLang="zh-CN" b="1" dirty="0" smtClean="0">
                <a:solidFill>
                  <a:srgbClr val="C00000"/>
                </a:solidFill>
                <a:latin typeface="MS Gothic" pitchFamily="49" charset="-128"/>
                <a:ea typeface="MS Gothic" pitchFamily="49" charset="-128"/>
              </a:rPr>
              <a:t>)(float)</a:t>
            </a:r>
            <a:r>
              <a:rPr lang="en-US" altLang="zh-CN" b="1" dirty="0" smtClean="0">
                <a:latin typeface="MS Gothic" pitchFamily="49" charset="-128"/>
                <a:ea typeface="MS Gothic" pitchFamily="49" charset="-128"/>
              </a:rPr>
              <a:t>) {</a:t>
            </a:r>
          </a:p>
          <a:p>
            <a:r>
              <a:rPr lang="en-US" altLang="zh-CN" b="1" dirty="0" smtClean="0">
                <a:latin typeface="MS Gothic" pitchFamily="49" charset="-128"/>
                <a:ea typeface="MS Gothic" pitchFamily="49" charset="-128"/>
              </a:rPr>
              <a:t>    </a:t>
            </a:r>
            <a:r>
              <a:rPr lang="en-US" altLang="zh-CN" b="1" dirty="0" err="1" smtClean="0">
                <a:latin typeface="MS Gothic" pitchFamily="49" charset="-128"/>
                <a:ea typeface="MS Gothic" pitchFamily="49" charset="-128"/>
              </a:rPr>
              <a:t>int</a:t>
            </a:r>
            <a:r>
              <a:rPr lang="en-US" altLang="zh-CN" b="1" dirty="0" smtClean="0">
                <a:latin typeface="MS Gothic" pitchFamily="49" charset="-128"/>
                <a:ea typeface="MS Gothic" pitchFamily="49" charset="-128"/>
              </a:rPr>
              <a:t> count = 0;</a:t>
            </a:r>
          </a:p>
          <a:p>
            <a:r>
              <a:rPr lang="en-US" altLang="zh-CN" b="1" dirty="0" smtClean="0">
                <a:latin typeface="MS Gothic" pitchFamily="49" charset="-128"/>
                <a:ea typeface="MS Gothic" pitchFamily="49" charset="-128"/>
              </a:rPr>
              <a:t>    for </a:t>
            </a:r>
            <a:r>
              <a:rPr lang="en-US" altLang="zh-CN" b="1" dirty="0" smtClean="0">
                <a:solidFill>
                  <a:srgbClr val="C00000"/>
                </a:solidFill>
                <a:latin typeface="MS Gothic" pitchFamily="49" charset="-128"/>
                <a:ea typeface="MS Gothic" pitchFamily="49" charset="-128"/>
              </a:rPr>
              <a:t>(; begin != end; ++begin) </a:t>
            </a:r>
          </a:p>
          <a:p>
            <a:r>
              <a:rPr lang="en-US" altLang="zh-CN" b="1" dirty="0" smtClean="0">
                <a:latin typeface="MS Gothic" pitchFamily="49" charset="-128"/>
                <a:ea typeface="MS Gothic" pitchFamily="49" charset="-128"/>
              </a:rPr>
              <a:t>        if (</a:t>
            </a:r>
            <a:r>
              <a:rPr lang="en-US" altLang="zh-CN" b="1" dirty="0" err="1" smtClean="0">
                <a:solidFill>
                  <a:srgbClr val="C00000"/>
                </a:solidFill>
                <a:latin typeface="MS Gothic" pitchFamily="49" charset="-128"/>
                <a:ea typeface="MS Gothic" pitchFamily="49" charset="-128"/>
              </a:rPr>
              <a:t>pred</a:t>
            </a:r>
            <a:r>
              <a:rPr lang="en-US" altLang="zh-CN" b="1" dirty="0" smtClean="0">
                <a:solidFill>
                  <a:srgbClr val="C00000"/>
                </a:solidFill>
                <a:latin typeface="MS Gothic" pitchFamily="49" charset="-128"/>
                <a:ea typeface="MS Gothic" pitchFamily="49" charset="-128"/>
              </a:rPr>
              <a:t>(*begin)</a:t>
            </a:r>
            <a:r>
              <a:rPr lang="en-US" altLang="zh-CN" b="1" dirty="0" smtClean="0">
                <a:latin typeface="MS Gothic" pitchFamily="49" charset="-128"/>
                <a:ea typeface="MS Gothic" pitchFamily="49" charset="-128"/>
              </a:rPr>
              <a:t>)</a:t>
            </a:r>
          </a:p>
          <a:p>
            <a:r>
              <a:rPr lang="en-US" altLang="zh-CN" b="1" dirty="0" smtClean="0">
                <a:latin typeface="MS Gothic" pitchFamily="49" charset="-128"/>
                <a:ea typeface="MS Gothic" pitchFamily="49" charset="-128"/>
              </a:rPr>
              <a:t>            count++;</a:t>
            </a:r>
          </a:p>
          <a:p>
            <a:endParaRPr lang="en-US" altLang="zh-CN" b="1" dirty="0" smtClean="0">
              <a:latin typeface="MS Gothic" pitchFamily="49" charset="-128"/>
              <a:ea typeface="MS Gothic" pitchFamily="49" charset="-128"/>
            </a:endParaRPr>
          </a:p>
          <a:p>
            <a:r>
              <a:rPr lang="en-US" altLang="zh-CN" b="1" dirty="0" smtClean="0">
                <a:latin typeface="MS Gothic" pitchFamily="49" charset="-128"/>
                <a:ea typeface="MS Gothic" pitchFamily="49" charset="-128"/>
              </a:rPr>
              <a:t>    return count;</a:t>
            </a:r>
          </a:p>
          <a:p>
            <a:r>
              <a:rPr lang="en-US" altLang="zh-CN" b="1" dirty="0" smtClean="0">
                <a:latin typeface="MS Gothic" pitchFamily="49" charset="-128"/>
                <a:ea typeface="MS Gothic" pitchFamily="49" charset="-128"/>
              </a:rPr>
              <a:t>}</a:t>
            </a:r>
          </a:p>
        </p:txBody>
      </p:sp>
    </p:spTree>
  </p:cSld>
  <p:clrMapOvr>
    <a:masterClrMapping/>
  </p:clrMapOvr>
</p:sld>
</file>

<file path=ppt/theme/theme1.xml><?xml version="1.0" encoding="utf-8"?>
<a:theme xmlns:a="http://schemas.openxmlformats.org/drawingml/2006/main" name="tsinghua-template-purple-theme2">
  <a:themeElements>
    <a:clrScheme name="TH-1">
      <a:dk1>
        <a:srgbClr val="000000"/>
      </a:dk1>
      <a:lt1>
        <a:srgbClr val="FFFFFF"/>
      </a:lt1>
      <a:dk2>
        <a:srgbClr val="000000"/>
      </a:dk2>
      <a:lt2>
        <a:srgbClr val="808080"/>
      </a:lt2>
      <a:accent1>
        <a:srgbClr val="BBE0E3"/>
      </a:accent1>
      <a:accent2>
        <a:srgbClr val="905C9A"/>
      </a:accent2>
      <a:accent3>
        <a:srgbClr val="FFFFFF"/>
      </a:accent3>
      <a:accent4>
        <a:srgbClr val="000000"/>
      </a:accent4>
      <a:accent5>
        <a:srgbClr val="793A89"/>
      </a:accent5>
      <a:accent6>
        <a:srgbClr val="2D2D8A"/>
      </a:accent6>
      <a:hlink>
        <a:srgbClr val="009999"/>
      </a:hlink>
      <a:folHlink>
        <a:srgbClr val="99CC00"/>
      </a:folHlink>
    </a:clrScheme>
    <a:fontScheme name="tsinghua-template-purple-theme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singhua-template-purple-them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singhua-template-purple-them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singhua-template-purple-them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singhua-template-purple-them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singhua-template-purple-them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singhua-template-purple-them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singhua-template-purple-them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singhua-template-purple-them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singhua-template-purple-them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singhua-template-purple-them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singhua-template-purple-them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singhua-template-purple-them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7129</TotalTime>
  <Words>4310</Words>
  <Application>Microsoft Office PowerPoint</Application>
  <PresentationFormat>全屏显示(4:3)</PresentationFormat>
  <Paragraphs>795</Paragraphs>
  <Slides>55</Slides>
  <Notes>55</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tsinghua-template-purple-theme2</vt:lpstr>
      <vt:lpstr>泛型编程与STL</vt:lpstr>
      <vt:lpstr>面向对象与泛型</vt:lpstr>
      <vt:lpstr>什么是泛型编程</vt:lpstr>
      <vt:lpstr>从passingRate开始</vt:lpstr>
      <vt:lpstr>Count_If的另外一种写法</vt:lpstr>
      <vt:lpstr>解耦存储结构</vt:lpstr>
      <vt:lpstr>迭代器</vt:lpstr>
      <vt:lpstr>数组的迭代器</vt:lpstr>
      <vt:lpstr>分析</vt:lpstr>
      <vt:lpstr>对链表结构使用Count_If</vt:lpstr>
      <vt:lpstr>链表结构</vt:lpstr>
      <vt:lpstr>迭代器</vt:lpstr>
      <vt:lpstr>使用在链表结构上的Count_If</vt:lpstr>
      <vt:lpstr>Count_If的通用性</vt:lpstr>
      <vt:lpstr>Standard Template Library</vt:lpstr>
      <vt:lpstr>使用STL来实现我们的passingRate</vt:lpstr>
      <vt:lpstr>STL容器</vt:lpstr>
      <vt:lpstr>容器的迭代</vt:lpstr>
      <vt:lpstr>遍历容器中的元素</vt:lpstr>
      <vt:lpstr>前闭后开空间</vt:lpstr>
      <vt:lpstr>顺序式容器</vt:lpstr>
      <vt:lpstr>关联式容器</vt:lpstr>
      <vt:lpstr>vector</vt:lpstr>
      <vt:lpstr>list</vt:lpstr>
      <vt:lpstr>vector和list的例子</vt:lpstr>
      <vt:lpstr>map/multimap</vt:lpstr>
      <vt:lpstr>map/multimap的例子</vt:lpstr>
      <vt:lpstr>stack和queue</vt:lpstr>
      <vt:lpstr>stack和queue的例子</vt:lpstr>
      <vt:lpstr>迭代器</vt:lpstr>
      <vt:lpstr>流与迭代器</vt:lpstr>
      <vt:lpstr>算法中的可变部分</vt:lpstr>
      <vt:lpstr>基本函数对象</vt:lpstr>
      <vt:lpstr>常用函数对象</vt:lpstr>
      <vt:lpstr>使用这些函数对象</vt:lpstr>
      <vt:lpstr>操纵函数对象</vt:lpstr>
      <vt:lpstr>操纵函数对象的例子</vt:lpstr>
      <vt:lpstr>算法</vt:lpstr>
      <vt:lpstr>for_each</vt:lpstr>
      <vt:lpstr>find_if</vt:lpstr>
      <vt:lpstr>equal</vt:lpstr>
      <vt:lpstr>mismatch</vt:lpstr>
      <vt:lpstr>copy</vt:lpstr>
      <vt:lpstr>replace_if</vt:lpstr>
      <vt:lpstr>sort </vt:lpstr>
      <vt:lpstr>stable_sort</vt:lpstr>
      <vt:lpstr>更多</vt:lpstr>
      <vt:lpstr>使用泛型与STL进行开发示例</vt:lpstr>
      <vt:lpstr>使用STL</vt:lpstr>
      <vt:lpstr>主程序</vt:lpstr>
      <vt:lpstr>定义score</vt:lpstr>
      <vt:lpstr>实现使用到的函数/函数对象</vt:lpstr>
      <vt:lpstr>运行</vt:lpstr>
      <vt:lpstr>面向对象与泛型</vt:lpstr>
      <vt:lpstr>有关期末安排</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dc:title>
  <dc:creator>Huang Zhen-Chun</dc:creator>
  <cp:lastModifiedBy>Huang Zhen-Chun</cp:lastModifiedBy>
  <cp:revision>1180</cp:revision>
  <dcterms:created xsi:type="dcterms:W3CDTF">2012-02-21T02:59:35Z</dcterms:created>
  <dcterms:modified xsi:type="dcterms:W3CDTF">2012-06-04T09:52:52Z</dcterms:modified>
</cp:coreProperties>
</file>