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0" Type="http://schemas.openxmlformats.org/officeDocument/2006/relationships/vmlDrawing" Target="../drawings/vmlDrawing1.vml"/><Relationship Id="rId2" Type="http://schemas.openxmlformats.org/officeDocument/2006/relationships/image" Target="../media/image1.wmf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166620" y="2485390"/>
            <a:ext cx="2052955" cy="65468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Word Segmentation</a:t>
            </a:r>
            <a:endParaRPr lang="en-US" altLang="zh-CN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66970" y="2485390"/>
            <a:ext cx="2052955" cy="65468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Remove punctuation and specific symbols</a:t>
            </a:r>
            <a:endParaRPr lang="en-US" altLang="zh-CN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57795" y="2485390"/>
            <a:ext cx="2052320" cy="65468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Word Embedding</a:t>
            </a:r>
            <a:endParaRPr lang="en-US" altLang="zh-CN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>
            <a:off x="4219575" y="2813050"/>
            <a:ext cx="747395" cy="0"/>
          </a:xfrm>
          <a:prstGeom prst="straightConnector1">
            <a:avLst/>
          </a:prstGeom>
          <a:ln w="254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3"/>
            <a:endCxn id="7" idx="1"/>
          </p:cNvCxnSpPr>
          <p:nvPr/>
        </p:nvCxnSpPr>
        <p:spPr>
          <a:xfrm>
            <a:off x="7019925" y="2813050"/>
            <a:ext cx="737870" cy="0"/>
          </a:xfrm>
          <a:prstGeom prst="straightConnector1">
            <a:avLst/>
          </a:prstGeom>
          <a:ln w="254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4004401" y="4040320"/>
            <a:ext cx="663575" cy="3041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48061" y="4040320"/>
            <a:ext cx="663575" cy="3041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698706" y="4040320"/>
            <a:ext cx="663575" cy="3041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041096" y="4040320"/>
            <a:ext cx="663575" cy="3041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5" name="直接箭头连接符 44"/>
          <p:cNvCxnSpPr>
            <a:stCxn id="37" idx="3"/>
            <a:endCxn id="39" idx="1"/>
          </p:cNvCxnSpPr>
          <p:nvPr/>
        </p:nvCxnSpPr>
        <p:spPr>
          <a:xfrm>
            <a:off x="4658451" y="4192720"/>
            <a:ext cx="68008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6011636" y="4192720"/>
            <a:ext cx="68008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7362281" y="4192085"/>
            <a:ext cx="68008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4330156" y="4344485"/>
            <a:ext cx="4445" cy="5930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5677626" y="4344485"/>
            <a:ext cx="4445" cy="5930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7028271" y="4344485"/>
            <a:ext cx="4445" cy="5930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8370661" y="4344485"/>
            <a:ext cx="4445" cy="5930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3324316" y="4192085"/>
            <a:ext cx="68008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8247471" y="3383730"/>
            <a:ext cx="250825" cy="25082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200">
              <a:solidFill>
                <a:schemeClr val="tx1"/>
              </a:solidFill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H="1" flipV="1">
            <a:off x="8361136" y="3634555"/>
            <a:ext cx="9525" cy="4057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004402" y="2659195"/>
            <a:ext cx="4700269" cy="3041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Fully connected layer</a:t>
            </a:r>
            <a:endParaRPr lang="en-US" altLang="zh-CN" sz="1200" b="1">
              <a:solidFill>
                <a:schemeClr val="tx1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483568" y="2064844"/>
            <a:ext cx="1736220" cy="3041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Softmax</a:t>
            </a:r>
            <a:endParaRPr lang="en-US" altLang="zh-CN" sz="1200" b="1" dirty="0" err="1">
              <a:solidFill>
                <a:schemeClr val="tx1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8704671" y="4192720"/>
            <a:ext cx="68008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对象 5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34906" y="4937575"/>
          <a:ext cx="203200" cy="281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4" name="" r:id="rId1" imgW="165100" imgH="228600" progId="Equation.KSEE3">
                  <p:embed/>
                </p:oleObj>
              </mc:Choice>
              <mc:Fallback>
                <p:oleObj name="" r:id="rId1" imgW="165100" imgH="228600" progId="Equation.KSEE3">
                  <p:embed/>
                  <p:pic>
                    <p:nvPicPr>
                      <p:cNvPr id="0" name="对象 39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34906" y="4937575"/>
                        <a:ext cx="203200" cy="281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585551" y="4945195"/>
          <a:ext cx="187960" cy="266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5" name="" r:id="rId3" imgW="152400" imgH="215900" progId="Equation.KSEE3">
                  <p:embed/>
                </p:oleObj>
              </mc:Choice>
              <mc:Fallback>
                <p:oleObj name="" r:id="rId3" imgW="152400" imgH="215900" progId="Equation.KSEE3">
                  <p:embed/>
                  <p:pic>
                    <p:nvPicPr>
                      <p:cNvPr id="0" name="对象 40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85551" y="4945195"/>
                        <a:ext cx="187960" cy="266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929211" y="4945195"/>
          <a:ext cx="203200" cy="266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6" name="" r:id="rId5" imgW="165100" imgH="215900" progId="Equation.KSEE3">
                  <p:embed/>
                </p:oleObj>
              </mc:Choice>
              <mc:Fallback>
                <p:oleObj name="" r:id="rId5" imgW="165100" imgH="215900" progId="Equation.KSEE3">
                  <p:embed/>
                  <p:pic>
                    <p:nvPicPr>
                      <p:cNvPr id="0" name="对象 4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29211" y="4945195"/>
                        <a:ext cx="203200" cy="266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270966" y="4937575"/>
          <a:ext cx="218440" cy="281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7" name="" r:id="rId7" imgW="177165" imgH="228600" progId="Equation.KSEE3">
                  <p:embed/>
                </p:oleObj>
              </mc:Choice>
              <mc:Fallback>
                <p:oleObj name="" r:id="rId7" imgW="177165" imgH="228600" progId="Equation.KSEE3">
                  <p:embed/>
                  <p:pic>
                    <p:nvPicPr>
                      <p:cNvPr id="0" name="对象 4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70966" y="4937575"/>
                        <a:ext cx="218440" cy="281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041096" y="3383730"/>
          <a:ext cx="203200" cy="281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8" name="" r:id="rId9" imgW="165100" imgH="228600" progId="Equation.KSEE3">
                  <p:embed/>
                </p:oleObj>
              </mc:Choice>
              <mc:Fallback>
                <p:oleObj name="" r:id="rId9" imgW="165100" imgH="228600" progId="Equation.KSEE3">
                  <p:embed/>
                  <p:pic>
                    <p:nvPicPr>
                      <p:cNvPr id="0" name="对象 4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41096" y="3383730"/>
                        <a:ext cx="203200" cy="281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文本框 64"/>
          <p:cNvSpPr txBox="1"/>
          <p:nvPr/>
        </p:nvSpPr>
        <p:spPr>
          <a:xfrm>
            <a:off x="7488646" y="4456880"/>
            <a:ext cx="427355" cy="36830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...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4069083" y="5336490"/>
            <a:ext cx="4599059" cy="18986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4277116" y="5379036"/>
            <a:ext cx="104775" cy="104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8327026" y="5372051"/>
            <a:ext cx="104775" cy="104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5630358" y="5369511"/>
            <a:ext cx="104775" cy="104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6969981" y="5372051"/>
            <a:ext cx="104775" cy="104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7540081" y="5184726"/>
            <a:ext cx="447040" cy="36830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...</a:t>
            </a:r>
            <a:endParaRPr lang="en-US" altLang="zh-CN" dirty="0"/>
          </a:p>
        </p:txBody>
      </p:sp>
      <p:cxnSp>
        <p:nvCxnSpPr>
          <p:cNvPr id="72" name="直接箭头连接符 71"/>
          <p:cNvCxnSpPr>
            <a:stCxn id="73" idx="3"/>
          </p:cNvCxnSpPr>
          <p:nvPr/>
        </p:nvCxnSpPr>
        <p:spPr>
          <a:xfrm>
            <a:off x="3743184" y="5418318"/>
            <a:ext cx="32589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2692894" y="5261155"/>
            <a:ext cx="1050290" cy="314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Comment </a:t>
            </a:r>
            <a:r>
              <a:rPr lang="en-US" altLang="zh-CN" sz="1100" b="1" dirty="0" smtClean="0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n</a:t>
            </a:r>
            <a:endParaRPr lang="en-US" altLang="zh-CN" sz="1100" b="1" dirty="0">
              <a:solidFill>
                <a:schemeClr val="tx1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75" name="对象 7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59988" y="4077953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9" name="" r:id="rId11" imgW="152400" imgH="228600" progId="Equation.KSEE3">
                  <p:embed/>
                </p:oleObj>
              </mc:Choice>
              <mc:Fallback>
                <p:oleObj name="" r:id="rId11" imgW="152400" imgH="228600" progId="Equation.KSEE3">
                  <p:embed/>
                  <p:pic>
                    <p:nvPicPr>
                      <p:cNvPr id="0" name="对象 7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59988" y="4077953"/>
                        <a:ext cx="152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21201" y="4077697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0" name="" r:id="rId13" imgW="139700" imgH="215900" progId="Equation.KSEE3">
                  <p:embed/>
                </p:oleObj>
              </mc:Choice>
              <mc:Fallback>
                <p:oleObj name="" r:id="rId13" imgW="139700" imgH="215900" progId="Equation.KSEE3">
                  <p:embed/>
                  <p:pic>
                    <p:nvPicPr>
                      <p:cNvPr id="0" name="对象 7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21201" y="4077697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 7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955622" y="4080184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" name="" r:id="rId15" imgW="152400" imgH="215900" progId="Equation.KSEE3">
                  <p:embed/>
                </p:oleObj>
              </mc:Choice>
              <mc:Fallback>
                <p:oleObj name="" r:id="rId15" imgW="152400" imgH="215900" progId="Equation.KSEE3">
                  <p:embed/>
                  <p:pic>
                    <p:nvPicPr>
                      <p:cNvPr id="0" name="对象 7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55622" y="4080184"/>
                        <a:ext cx="152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文本框 77"/>
          <p:cNvSpPr txBox="1"/>
          <p:nvPr/>
        </p:nvSpPr>
        <p:spPr>
          <a:xfrm>
            <a:off x="3500251" y="3975725"/>
            <a:ext cx="309245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charset="0"/>
                <a:cs typeface="Times New Roman" panose="02020603050405020304" charset="0"/>
              </a:rPr>
              <a:t>W</a:t>
            </a:r>
            <a:endParaRPr lang="en-US" altLang="zh-CN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79" name="对象 78"/>
          <p:cNvGraphicFramePr>
            <a:graphicFrameLocks noChangeAspect="1"/>
          </p:cNvGraphicFramePr>
          <p:nvPr/>
        </p:nvGraphicFramePr>
        <p:xfrm>
          <a:off x="8274064" y="4075782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2" name="Equation" r:id="rId17" imgW="3657600" imgH="5486400" progId="Equation.DSMT4">
                  <p:embed/>
                </p:oleObj>
              </mc:Choice>
              <mc:Fallback>
                <p:oleObj name="Equation" r:id="rId17" imgW="3657600" imgH="5486400" progId="Equation.DSMT4">
                  <p:embed/>
                  <p:pic>
                    <p:nvPicPr>
                      <p:cNvPr id="0" name="对象 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274064" y="4075782"/>
                        <a:ext cx="152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文本框 79"/>
          <p:cNvSpPr txBox="1"/>
          <p:nvPr/>
        </p:nvSpPr>
        <p:spPr>
          <a:xfrm>
            <a:off x="4839304" y="3972376"/>
            <a:ext cx="309245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charset="0"/>
                <a:cs typeface="Times New Roman" panose="02020603050405020304" charset="0"/>
              </a:rPr>
              <a:t>W</a:t>
            </a:r>
            <a:endParaRPr lang="en-US" altLang="zh-CN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178357" y="3978081"/>
            <a:ext cx="309245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>
                <a:latin typeface="Times New Roman" panose="02020603050405020304" charset="0"/>
                <a:cs typeface="Times New Roman" panose="02020603050405020304" charset="0"/>
              </a:rPr>
              <a:t>W</a:t>
            </a:r>
            <a:endParaRPr lang="en-US" altLang="zh-CN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518809" y="3975725"/>
            <a:ext cx="309245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>
                <a:latin typeface="Times New Roman" panose="02020603050405020304" charset="0"/>
                <a:cs typeface="Times New Roman" panose="02020603050405020304" charset="0"/>
              </a:rPr>
              <a:t>W</a:t>
            </a:r>
            <a:endParaRPr lang="en-US" altLang="zh-CN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870088" y="3972376"/>
            <a:ext cx="309245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>
                <a:latin typeface="Times New Roman" panose="02020603050405020304" charset="0"/>
                <a:cs typeface="Times New Roman" panose="02020603050405020304" charset="0"/>
              </a:rPr>
              <a:t>W</a:t>
            </a:r>
            <a:endParaRPr lang="en-US" altLang="zh-CN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322941" y="4517091"/>
            <a:ext cx="309245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altLang="zh-CN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5640566" y="4543297"/>
            <a:ext cx="309245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altLang="zh-CN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7004458" y="4558355"/>
            <a:ext cx="309245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altLang="zh-CN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8350264" y="4578877"/>
            <a:ext cx="309245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altLang="zh-CN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" name="肘形连接符 2"/>
          <p:cNvCxnSpPr>
            <a:stCxn id="53" idx="0"/>
            <a:endCxn id="55" idx="2"/>
          </p:cNvCxnSpPr>
          <p:nvPr/>
        </p:nvCxnSpPr>
        <p:spPr>
          <a:xfrm rot="16200000" flipV="1">
            <a:off x="7153526" y="2164371"/>
            <a:ext cx="420370" cy="201834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5" idx="0"/>
            <a:endCxn id="56" idx="2"/>
          </p:cNvCxnSpPr>
          <p:nvPr/>
        </p:nvCxnSpPr>
        <p:spPr>
          <a:xfrm flipH="1" flipV="1">
            <a:off x="6351678" y="2369009"/>
            <a:ext cx="2859" cy="2901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1457561" y="1820486"/>
            <a:ext cx="8226765" cy="433924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2568633" y="1957981"/>
            <a:ext cx="6966064" cy="1328661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2568633" y="3350651"/>
            <a:ext cx="6966064" cy="1469314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2568633" y="4891134"/>
            <a:ext cx="6966064" cy="111896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1482500" y="5177208"/>
            <a:ext cx="109444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charset="0"/>
                <a:cs typeface="Times New Roman" panose="02020603050405020304" charset="0"/>
              </a:rPr>
              <a:t>Word Embedding</a:t>
            </a:r>
            <a:endParaRPr lang="en-US" altLang="zh-CN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617044" y="3913919"/>
            <a:ext cx="107782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charset="0"/>
                <a:cs typeface="Times New Roman" panose="02020603050405020304" charset="0"/>
              </a:rPr>
              <a:t>LSTM/GRU Layer</a:t>
            </a:r>
            <a:endParaRPr lang="zh-CN" altLang="en-US" sz="1200" b="1" dirty="0"/>
          </a:p>
        </p:txBody>
      </p:sp>
      <p:sp>
        <p:nvSpPr>
          <p:cNvPr id="96" name="文本框 95"/>
          <p:cNvSpPr txBox="1"/>
          <p:nvPr/>
        </p:nvSpPr>
        <p:spPr>
          <a:xfrm>
            <a:off x="1608735" y="2483811"/>
            <a:ext cx="107782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Fully connected layer</a:t>
            </a:r>
            <a:endParaRPr lang="en-US" altLang="zh-CN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4004401" y="5614594"/>
            <a:ext cx="898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Times New Roman" panose="02020603050405020304" charset="0"/>
                <a:cs typeface="Times New Roman" panose="02020603050405020304" charset="0"/>
              </a:rPr>
              <a:t>Trump</a:t>
            </a:r>
            <a:endParaRPr lang="zh-CN" altLang="en-US" sz="1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5539774" y="5614593"/>
            <a:ext cx="898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Times New Roman" panose="02020603050405020304" charset="0"/>
                <a:cs typeface="Times New Roman" panose="02020603050405020304" charset="0"/>
              </a:rPr>
              <a:t>is</a:t>
            </a:r>
            <a:endParaRPr lang="zh-CN" altLang="en-US" sz="1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831210" y="5638321"/>
            <a:ext cx="898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endParaRPr lang="zh-CN" altLang="en-US" sz="1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8114802" y="5636867"/>
            <a:ext cx="898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Times New Roman" panose="02020603050405020304" charset="0"/>
                <a:cs typeface="Times New Roman" panose="02020603050405020304" charset="0"/>
              </a:rPr>
              <a:t>States</a:t>
            </a:r>
            <a:endParaRPr lang="zh-CN" altLang="en-US" sz="1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7532701" y="5540499"/>
            <a:ext cx="447040" cy="36830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...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9" name="矩形 558"/>
          <p:cNvSpPr/>
          <p:nvPr/>
        </p:nvSpPr>
        <p:spPr>
          <a:xfrm>
            <a:off x="3913860" y="3318415"/>
            <a:ext cx="296214" cy="55379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60" name="组合 559"/>
          <p:cNvGrpSpPr/>
          <p:nvPr/>
        </p:nvGrpSpPr>
        <p:grpSpPr>
          <a:xfrm>
            <a:off x="4210074" y="3318415"/>
            <a:ext cx="654676" cy="553792"/>
            <a:chOff x="1307206" y="4971245"/>
            <a:chExt cx="654676" cy="553792"/>
          </a:xfrm>
        </p:grpSpPr>
        <p:sp>
          <p:nvSpPr>
            <p:cNvPr id="561" name="矩形 560"/>
            <p:cNvSpPr/>
            <p:nvPr/>
          </p:nvSpPr>
          <p:spPr>
            <a:xfrm>
              <a:off x="1665668" y="4971245"/>
              <a:ext cx="296214" cy="55379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62" name="直接箭头连接符 561"/>
            <p:cNvCxnSpPr/>
            <p:nvPr/>
          </p:nvCxnSpPr>
          <p:spPr>
            <a:xfrm>
              <a:off x="1307206" y="5145271"/>
              <a:ext cx="3584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直接箭头连接符 562"/>
            <p:cNvCxnSpPr/>
            <p:nvPr/>
          </p:nvCxnSpPr>
          <p:spPr>
            <a:xfrm flipH="1">
              <a:off x="1307206" y="5307734"/>
              <a:ext cx="3584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4" name="组合 563"/>
          <p:cNvGrpSpPr/>
          <p:nvPr/>
        </p:nvGrpSpPr>
        <p:grpSpPr>
          <a:xfrm>
            <a:off x="4864750" y="3318415"/>
            <a:ext cx="654676" cy="553792"/>
            <a:chOff x="1307206" y="4971245"/>
            <a:chExt cx="654676" cy="553792"/>
          </a:xfrm>
        </p:grpSpPr>
        <p:sp>
          <p:nvSpPr>
            <p:cNvPr id="565" name="矩形 564"/>
            <p:cNvSpPr/>
            <p:nvPr/>
          </p:nvSpPr>
          <p:spPr>
            <a:xfrm>
              <a:off x="1665668" y="4971245"/>
              <a:ext cx="296214" cy="55379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66" name="直接箭头连接符 565"/>
            <p:cNvCxnSpPr/>
            <p:nvPr/>
          </p:nvCxnSpPr>
          <p:spPr>
            <a:xfrm>
              <a:off x="1307206" y="5145271"/>
              <a:ext cx="3584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直接箭头连接符 566"/>
            <p:cNvCxnSpPr/>
            <p:nvPr/>
          </p:nvCxnSpPr>
          <p:spPr>
            <a:xfrm flipH="1">
              <a:off x="1307206" y="5307734"/>
              <a:ext cx="3584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8" name="组合 567"/>
          <p:cNvGrpSpPr/>
          <p:nvPr/>
        </p:nvGrpSpPr>
        <p:grpSpPr>
          <a:xfrm>
            <a:off x="5519426" y="3318415"/>
            <a:ext cx="654676" cy="553792"/>
            <a:chOff x="1307206" y="4971245"/>
            <a:chExt cx="654676" cy="553792"/>
          </a:xfrm>
        </p:grpSpPr>
        <p:sp>
          <p:nvSpPr>
            <p:cNvPr id="569" name="矩形 568"/>
            <p:cNvSpPr/>
            <p:nvPr/>
          </p:nvSpPr>
          <p:spPr>
            <a:xfrm>
              <a:off x="1665668" y="4971245"/>
              <a:ext cx="296214" cy="55379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70" name="直接箭头连接符 569"/>
            <p:cNvCxnSpPr/>
            <p:nvPr/>
          </p:nvCxnSpPr>
          <p:spPr>
            <a:xfrm>
              <a:off x="1307206" y="5145271"/>
              <a:ext cx="3584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直接箭头连接符 570"/>
            <p:cNvCxnSpPr/>
            <p:nvPr/>
          </p:nvCxnSpPr>
          <p:spPr>
            <a:xfrm flipH="1">
              <a:off x="1307206" y="5307734"/>
              <a:ext cx="3584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2" name="文本框 571"/>
          <p:cNvSpPr txBox="1"/>
          <p:nvPr/>
        </p:nvSpPr>
        <p:spPr>
          <a:xfrm>
            <a:off x="2960843" y="3023596"/>
            <a:ext cx="677108" cy="165854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p>
            <a:pPr algn="ctr"/>
            <a:r>
              <a:rPr lang="en-US" altLang="zh-CN" sz="1600" b="1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Encoder Hidden States</a:t>
            </a:r>
            <a:endParaRPr lang="zh-CN" altLang="en-US" sz="1600" b="1" dirty="0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73" name="左大括号 572"/>
          <p:cNvSpPr/>
          <p:nvPr/>
        </p:nvSpPr>
        <p:spPr>
          <a:xfrm>
            <a:off x="3667444" y="3291745"/>
            <a:ext cx="187430" cy="580462"/>
          </a:xfrm>
          <a:prstGeom prst="leftBrace">
            <a:avLst/>
          </a:prstGeom>
          <a:noFill/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74" name="直接箭头连接符 573"/>
          <p:cNvCxnSpPr/>
          <p:nvPr/>
        </p:nvCxnSpPr>
        <p:spPr>
          <a:xfrm flipV="1">
            <a:off x="4061967" y="3872209"/>
            <a:ext cx="0" cy="4165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5" name="直接箭头连接符 574"/>
          <p:cNvCxnSpPr/>
          <p:nvPr/>
        </p:nvCxnSpPr>
        <p:spPr>
          <a:xfrm flipV="1">
            <a:off x="4711406" y="3872209"/>
            <a:ext cx="0" cy="4165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6" name="直接箭头连接符 575"/>
          <p:cNvCxnSpPr/>
          <p:nvPr/>
        </p:nvCxnSpPr>
        <p:spPr>
          <a:xfrm flipV="1">
            <a:off x="5376556" y="3872209"/>
            <a:ext cx="0" cy="4165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7" name="直接箭头连接符 576"/>
          <p:cNvCxnSpPr/>
          <p:nvPr/>
        </p:nvCxnSpPr>
        <p:spPr>
          <a:xfrm flipV="1">
            <a:off x="6025995" y="3872209"/>
            <a:ext cx="0" cy="4165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8" name="直接箭头连接符 577"/>
          <p:cNvCxnSpPr/>
          <p:nvPr/>
        </p:nvCxnSpPr>
        <p:spPr>
          <a:xfrm>
            <a:off x="6182352" y="3478429"/>
            <a:ext cx="3584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接箭头连接符 578"/>
          <p:cNvCxnSpPr/>
          <p:nvPr/>
        </p:nvCxnSpPr>
        <p:spPr>
          <a:xfrm flipH="1">
            <a:off x="6182352" y="3640892"/>
            <a:ext cx="3584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文本框 579"/>
          <p:cNvSpPr txBox="1"/>
          <p:nvPr/>
        </p:nvSpPr>
        <p:spPr>
          <a:xfrm>
            <a:off x="6540817" y="3332757"/>
            <a:ext cx="50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87" name="左大括号 586"/>
          <p:cNvSpPr/>
          <p:nvPr/>
        </p:nvSpPr>
        <p:spPr>
          <a:xfrm rot="16200000">
            <a:off x="5376716" y="2595631"/>
            <a:ext cx="296214" cy="3521403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94" name="直接连接符 593"/>
          <p:cNvCxnSpPr/>
          <p:nvPr/>
        </p:nvCxnSpPr>
        <p:spPr>
          <a:xfrm flipV="1">
            <a:off x="3786906" y="2887107"/>
            <a:ext cx="2831883" cy="28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矩形 594"/>
          <p:cNvSpPr/>
          <p:nvPr/>
        </p:nvSpPr>
        <p:spPr>
          <a:xfrm>
            <a:off x="4008863" y="2718679"/>
            <a:ext cx="114711" cy="1703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96" name="直接箭头连接符 595"/>
          <p:cNvCxnSpPr/>
          <p:nvPr/>
        </p:nvCxnSpPr>
        <p:spPr>
          <a:xfrm flipV="1">
            <a:off x="4061967" y="2901828"/>
            <a:ext cx="0" cy="4165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7" name="矩形 596"/>
          <p:cNvSpPr/>
          <p:nvPr/>
        </p:nvSpPr>
        <p:spPr>
          <a:xfrm>
            <a:off x="4658302" y="2768672"/>
            <a:ext cx="105651" cy="1162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98" name="直接箭头连接符 597"/>
          <p:cNvCxnSpPr/>
          <p:nvPr/>
        </p:nvCxnSpPr>
        <p:spPr>
          <a:xfrm flipV="1">
            <a:off x="4711406" y="2897715"/>
            <a:ext cx="0" cy="4165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9" name="矩形 598"/>
          <p:cNvSpPr/>
          <p:nvPr/>
        </p:nvSpPr>
        <p:spPr>
          <a:xfrm>
            <a:off x="5323450" y="2768670"/>
            <a:ext cx="132766" cy="1166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00" name="直接箭头连接符 599"/>
          <p:cNvCxnSpPr/>
          <p:nvPr/>
        </p:nvCxnSpPr>
        <p:spPr>
          <a:xfrm flipV="1">
            <a:off x="5376556" y="2898109"/>
            <a:ext cx="0" cy="4165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1" name="矩形 600"/>
          <p:cNvSpPr/>
          <p:nvPr/>
        </p:nvSpPr>
        <p:spPr>
          <a:xfrm>
            <a:off x="5972891" y="2710847"/>
            <a:ext cx="114711" cy="1703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02" name="直接箭头连接符 601"/>
          <p:cNvCxnSpPr/>
          <p:nvPr/>
        </p:nvCxnSpPr>
        <p:spPr>
          <a:xfrm flipV="1">
            <a:off x="6025995" y="2893996"/>
            <a:ext cx="0" cy="4165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0" name="文本框 609"/>
          <p:cNvSpPr txBox="1"/>
          <p:nvPr/>
        </p:nvSpPr>
        <p:spPr>
          <a:xfrm>
            <a:off x="4992036" y="4478472"/>
            <a:ext cx="1251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 dirty="0">
                <a:latin typeface="Times New Roman" panose="02020603050405020304" charset="0"/>
                <a:cs typeface="Times New Roman" panose="02020603050405020304" charset="0"/>
              </a:rPr>
              <a:t>Source Text</a:t>
            </a:r>
            <a:endParaRPr lang="zh-CN" altLang="en-US" sz="1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0" name="矩形 669"/>
          <p:cNvSpPr/>
          <p:nvPr/>
        </p:nvSpPr>
        <p:spPr>
          <a:xfrm>
            <a:off x="7335771" y="3287798"/>
            <a:ext cx="296214" cy="55379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71" name="直接箭头连接符 670"/>
          <p:cNvCxnSpPr/>
          <p:nvPr/>
        </p:nvCxnSpPr>
        <p:spPr>
          <a:xfrm>
            <a:off x="6977309" y="3461039"/>
            <a:ext cx="3584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直接箭头连接符 671"/>
          <p:cNvCxnSpPr/>
          <p:nvPr/>
        </p:nvCxnSpPr>
        <p:spPr>
          <a:xfrm flipH="1">
            <a:off x="6977309" y="3623502"/>
            <a:ext cx="3584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连接符: 肘形 742"/>
          <p:cNvCxnSpPr>
            <a:stCxn id="670" idx="2"/>
          </p:cNvCxnSpPr>
          <p:nvPr/>
        </p:nvCxnSpPr>
        <p:spPr>
          <a:xfrm rot="5400000">
            <a:off x="6457134" y="3926021"/>
            <a:ext cx="1110541" cy="941678"/>
          </a:xfrm>
          <a:prstGeom prst="bentConnector3">
            <a:avLst>
              <a:gd name="adj1" fmla="val 7709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070" y="182880"/>
            <a:ext cx="5876290" cy="3314065"/>
          </a:xfrm>
          <a:prstGeom prst="rect">
            <a:avLst/>
          </a:prstGeom>
        </p:spPr>
      </p:pic>
      <p:sp>
        <p:nvSpPr>
          <p:cNvPr id="559" name="矩形 558"/>
          <p:cNvSpPr/>
          <p:nvPr/>
        </p:nvSpPr>
        <p:spPr>
          <a:xfrm>
            <a:off x="3625850" y="5101590"/>
            <a:ext cx="295910" cy="3873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3472815" y="5859780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W(1)</a:t>
            </a:r>
            <a:endParaRPr lang="zh-CN" altLang="en-US" sz="12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7" name="直接箭头连接符 6"/>
          <p:cNvCxnSpPr>
            <a:stCxn id="98" idx="0"/>
            <a:endCxn id="559" idx="2"/>
          </p:cNvCxnSpPr>
          <p:nvPr/>
        </p:nvCxnSpPr>
        <p:spPr>
          <a:xfrm flipV="1">
            <a:off x="3773805" y="5488940"/>
            <a:ext cx="0" cy="3708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227195" y="4257040"/>
            <a:ext cx="295910" cy="3873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肘形连接符 8"/>
          <p:cNvCxnSpPr>
            <a:stCxn id="98" idx="3"/>
            <a:endCxn id="8" idx="2"/>
          </p:cNvCxnSpPr>
          <p:nvPr/>
        </p:nvCxnSpPr>
        <p:spPr>
          <a:xfrm flipV="1">
            <a:off x="4074795" y="4644390"/>
            <a:ext cx="300355" cy="135318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472815" y="4826000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h1</a:t>
            </a:r>
            <a:endParaRPr lang="zh-CN" altLang="en-US" sz="12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72355" y="5101590"/>
            <a:ext cx="295910" cy="3873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719320" y="5859780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W(2)</a:t>
            </a:r>
            <a:endParaRPr lang="zh-CN" altLang="en-US" sz="12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3" name="直接箭头连接符 12"/>
          <p:cNvCxnSpPr>
            <a:stCxn id="12" idx="0"/>
            <a:endCxn id="11" idx="2"/>
          </p:cNvCxnSpPr>
          <p:nvPr/>
        </p:nvCxnSpPr>
        <p:spPr>
          <a:xfrm flipV="1">
            <a:off x="5020310" y="5488940"/>
            <a:ext cx="0" cy="3708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473700" y="4257040"/>
            <a:ext cx="295910" cy="3873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肘形连接符 14"/>
          <p:cNvCxnSpPr>
            <a:stCxn id="12" idx="3"/>
            <a:endCxn id="14" idx="2"/>
          </p:cNvCxnSpPr>
          <p:nvPr/>
        </p:nvCxnSpPr>
        <p:spPr>
          <a:xfrm flipV="1">
            <a:off x="5321300" y="4644390"/>
            <a:ext cx="300355" cy="135318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719320" y="4826000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h2</a:t>
            </a:r>
            <a:endParaRPr lang="zh-CN" altLang="en-US" sz="12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28385" y="5101590"/>
            <a:ext cx="295910" cy="3873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975350" y="5859780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W(3)</a:t>
            </a:r>
            <a:endParaRPr lang="zh-CN" altLang="en-US" sz="12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9" name="直接箭头连接符 18"/>
          <p:cNvCxnSpPr>
            <a:stCxn id="18" idx="0"/>
            <a:endCxn id="17" idx="2"/>
          </p:cNvCxnSpPr>
          <p:nvPr/>
        </p:nvCxnSpPr>
        <p:spPr>
          <a:xfrm flipV="1">
            <a:off x="6276340" y="5488940"/>
            <a:ext cx="0" cy="3708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729730" y="4257040"/>
            <a:ext cx="295910" cy="3873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肘形连接符 20"/>
          <p:cNvCxnSpPr>
            <a:stCxn id="18" idx="3"/>
            <a:endCxn id="20" idx="2"/>
          </p:cNvCxnSpPr>
          <p:nvPr/>
        </p:nvCxnSpPr>
        <p:spPr>
          <a:xfrm flipV="1">
            <a:off x="6577330" y="4644390"/>
            <a:ext cx="300355" cy="135318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975350" y="4826000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h3</a:t>
            </a:r>
            <a:endParaRPr lang="zh-CN" altLang="en-US" sz="12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483600" y="5101590"/>
            <a:ext cx="295910" cy="3873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330565" y="5859780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W(n)</a:t>
            </a:r>
            <a:endParaRPr lang="zh-CN" altLang="en-US" sz="12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5" name="直接箭头连接符 24"/>
          <p:cNvCxnSpPr>
            <a:stCxn id="24" idx="0"/>
            <a:endCxn id="23" idx="2"/>
          </p:cNvCxnSpPr>
          <p:nvPr/>
        </p:nvCxnSpPr>
        <p:spPr>
          <a:xfrm flipV="1">
            <a:off x="8631555" y="5488940"/>
            <a:ext cx="0" cy="3708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084945" y="4257040"/>
            <a:ext cx="295910" cy="3873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肘形连接符 26"/>
          <p:cNvCxnSpPr>
            <a:stCxn id="24" idx="3"/>
            <a:endCxn id="26" idx="2"/>
          </p:cNvCxnSpPr>
          <p:nvPr/>
        </p:nvCxnSpPr>
        <p:spPr>
          <a:xfrm flipV="1">
            <a:off x="8932545" y="4644390"/>
            <a:ext cx="300355" cy="135318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8330565" y="4826000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hn</a:t>
            </a:r>
            <a:endParaRPr lang="zh-CN" altLang="en-US" sz="12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074160" y="3981450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hn</a:t>
            </a:r>
            <a:endParaRPr lang="zh-CN" altLang="en-US" sz="12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20665" y="3981450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hn-1</a:t>
            </a:r>
            <a:endParaRPr lang="zh-CN" altLang="en-US" sz="12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576695" y="3981450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hn-2</a:t>
            </a:r>
            <a:endParaRPr lang="zh-CN" altLang="en-US" sz="12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931910" y="3981450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h1</a:t>
            </a:r>
            <a:endParaRPr lang="zh-CN" altLang="en-US" sz="12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3" name="直接箭头连接符 32"/>
          <p:cNvCxnSpPr>
            <a:stCxn id="559" idx="3"/>
            <a:endCxn id="11" idx="1"/>
          </p:cNvCxnSpPr>
          <p:nvPr/>
        </p:nvCxnSpPr>
        <p:spPr>
          <a:xfrm>
            <a:off x="3921760" y="5295265"/>
            <a:ext cx="95059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7" idx="3"/>
          </p:cNvCxnSpPr>
          <p:nvPr/>
        </p:nvCxnSpPr>
        <p:spPr>
          <a:xfrm>
            <a:off x="6424295" y="5295265"/>
            <a:ext cx="692150" cy="31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1" idx="3"/>
            <a:endCxn id="17" idx="1"/>
          </p:cNvCxnSpPr>
          <p:nvPr/>
        </p:nvCxnSpPr>
        <p:spPr>
          <a:xfrm>
            <a:off x="5168265" y="5295265"/>
            <a:ext cx="96012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23" idx="1"/>
          </p:cNvCxnSpPr>
          <p:nvPr/>
        </p:nvCxnSpPr>
        <p:spPr>
          <a:xfrm flipV="1">
            <a:off x="8186420" y="5295265"/>
            <a:ext cx="297180" cy="31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4" idx="1"/>
            <a:endCxn id="8" idx="3"/>
          </p:cNvCxnSpPr>
          <p:nvPr/>
        </p:nvCxnSpPr>
        <p:spPr>
          <a:xfrm flipH="1">
            <a:off x="4523105" y="4450715"/>
            <a:ext cx="95059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0" idx="1"/>
            <a:endCxn id="14" idx="3"/>
          </p:cNvCxnSpPr>
          <p:nvPr/>
        </p:nvCxnSpPr>
        <p:spPr>
          <a:xfrm flipH="1">
            <a:off x="5769610" y="4450715"/>
            <a:ext cx="96012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6" idx="1"/>
          </p:cNvCxnSpPr>
          <p:nvPr/>
        </p:nvCxnSpPr>
        <p:spPr>
          <a:xfrm flipH="1">
            <a:off x="8333105" y="4450715"/>
            <a:ext cx="751840" cy="38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20" idx="3"/>
          </p:cNvCxnSpPr>
          <p:nvPr/>
        </p:nvCxnSpPr>
        <p:spPr>
          <a:xfrm flipH="1" flipV="1">
            <a:off x="7025640" y="4450715"/>
            <a:ext cx="316230" cy="38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559" idx="1"/>
          </p:cNvCxnSpPr>
          <p:nvPr/>
        </p:nvCxnSpPr>
        <p:spPr>
          <a:xfrm flipV="1">
            <a:off x="3288030" y="5295265"/>
            <a:ext cx="337820" cy="31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887980" y="5157470"/>
            <a:ext cx="4000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h0</a:t>
            </a:r>
            <a:endParaRPr lang="zh-CN" altLang="en-US" sz="12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3" name="直接箭头连接符 42"/>
          <p:cNvCxnSpPr>
            <a:endCxn id="26" idx="3"/>
          </p:cNvCxnSpPr>
          <p:nvPr/>
        </p:nvCxnSpPr>
        <p:spPr>
          <a:xfrm flipH="1" flipV="1">
            <a:off x="9380855" y="4450715"/>
            <a:ext cx="356235" cy="38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9737090" y="4312920"/>
            <a:ext cx="4000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h0</a:t>
            </a:r>
            <a:endParaRPr lang="zh-CN" altLang="en-US" sz="12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341870" y="5130800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... ...</a:t>
            </a:r>
            <a:endParaRPr lang="zh-CN" altLang="en-US" sz="12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517765" y="4284345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... ...</a:t>
            </a:r>
            <a:endParaRPr lang="zh-CN" altLang="en-US" sz="12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9" name="矩形 558"/>
          <p:cNvSpPr/>
          <p:nvPr/>
        </p:nvSpPr>
        <p:spPr>
          <a:xfrm>
            <a:off x="3625850" y="4853305"/>
            <a:ext cx="295910" cy="3873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3472815" y="5611495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W(1)</a:t>
            </a:r>
            <a:endParaRPr lang="zh-CN" altLang="en-US" sz="12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7" name="直接箭头连接符 6"/>
          <p:cNvCxnSpPr>
            <a:stCxn id="98" idx="0"/>
            <a:endCxn id="559" idx="2"/>
          </p:cNvCxnSpPr>
          <p:nvPr/>
        </p:nvCxnSpPr>
        <p:spPr>
          <a:xfrm flipV="1">
            <a:off x="3773805" y="5229860"/>
            <a:ext cx="0" cy="3708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227195" y="4008755"/>
            <a:ext cx="295910" cy="3873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肘形连接符 8"/>
          <p:cNvCxnSpPr>
            <a:stCxn id="98" idx="3"/>
            <a:endCxn id="8" idx="2"/>
          </p:cNvCxnSpPr>
          <p:nvPr/>
        </p:nvCxnSpPr>
        <p:spPr>
          <a:xfrm flipV="1">
            <a:off x="4074795" y="4385310"/>
            <a:ext cx="300355" cy="135318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472815" y="4577715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h1</a:t>
            </a:r>
            <a:endParaRPr lang="zh-CN" altLang="en-US" sz="12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72355" y="4853305"/>
            <a:ext cx="295910" cy="3873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719320" y="5611495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W(2)</a:t>
            </a:r>
            <a:endParaRPr lang="zh-CN" altLang="en-US" sz="12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3" name="直接箭头连接符 12"/>
          <p:cNvCxnSpPr>
            <a:stCxn id="12" idx="0"/>
            <a:endCxn id="11" idx="2"/>
          </p:cNvCxnSpPr>
          <p:nvPr/>
        </p:nvCxnSpPr>
        <p:spPr>
          <a:xfrm flipV="1">
            <a:off x="5020310" y="5229860"/>
            <a:ext cx="0" cy="3708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473700" y="4008755"/>
            <a:ext cx="295910" cy="3873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肘形连接符 14"/>
          <p:cNvCxnSpPr>
            <a:stCxn id="12" idx="3"/>
            <a:endCxn id="14" idx="2"/>
          </p:cNvCxnSpPr>
          <p:nvPr/>
        </p:nvCxnSpPr>
        <p:spPr>
          <a:xfrm flipV="1">
            <a:off x="5321300" y="4385310"/>
            <a:ext cx="300355" cy="135318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719320" y="4577715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h2</a:t>
            </a:r>
            <a:endParaRPr lang="zh-CN" altLang="en-US" sz="12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28385" y="4853305"/>
            <a:ext cx="295910" cy="3873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975350" y="5611495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W(3)</a:t>
            </a:r>
            <a:endParaRPr lang="zh-CN" altLang="en-US" sz="12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9" name="直接箭头连接符 18"/>
          <p:cNvCxnSpPr>
            <a:stCxn id="18" idx="0"/>
            <a:endCxn id="17" idx="2"/>
          </p:cNvCxnSpPr>
          <p:nvPr/>
        </p:nvCxnSpPr>
        <p:spPr>
          <a:xfrm flipV="1">
            <a:off x="6276340" y="5229860"/>
            <a:ext cx="0" cy="3708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729730" y="4008755"/>
            <a:ext cx="295910" cy="3873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肘形连接符 20"/>
          <p:cNvCxnSpPr>
            <a:stCxn id="18" idx="3"/>
            <a:endCxn id="20" idx="2"/>
          </p:cNvCxnSpPr>
          <p:nvPr/>
        </p:nvCxnSpPr>
        <p:spPr>
          <a:xfrm flipV="1">
            <a:off x="6577330" y="4385310"/>
            <a:ext cx="300355" cy="135318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975350" y="4577715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h3</a:t>
            </a:r>
            <a:endParaRPr lang="zh-CN" altLang="en-US" sz="12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483600" y="4853305"/>
            <a:ext cx="295910" cy="3873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330565" y="5611495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W(n)</a:t>
            </a:r>
            <a:endParaRPr lang="zh-CN" altLang="en-US" sz="12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5" name="直接箭头连接符 24"/>
          <p:cNvCxnSpPr>
            <a:stCxn id="24" idx="0"/>
            <a:endCxn id="23" idx="2"/>
          </p:cNvCxnSpPr>
          <p:nvPr/>
        </p:nvCxnSpPr>
        <p:spPr>
          <a:xfrm flipV="1">
            <a:off x="8631555" y="5229860"/>
            <a:ext cx="0" cy="3708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084945" y="4008755"/>
            <a:ext cx="295910" cy="3873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肘形连接符 26"/>
          <p:cNvCxnSpPr>
            <a:stCxn id="24" idx="3"/>
            <a:endCxn id="26" idx="2"/>
          </p:cNvCxnSpPr>
          <p:nvPr/>
        </p:nvCxnSpPr>
        <p:spPr>
          <a:xfrm flipV="1">
            <a:off x="8932545" y="4385310"/>
            <a:ext cx="300355" cy="135318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8330565" y="4577715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hn</a:t>
            </a:r>
            <a:endParaRPr lang="zh-CN" altLang="en-US" sz="12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074160" y="3733165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hn</a:t>
            </a:r>
            <a:endParaRPr lang="zh-CN" altLang="en-US" sz="12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20665" y="3733165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hn-1</a:t>
            </a:r>
            <a:endParaRPr lang="zh-CN" altLang="en-US" sz="12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576695" y="3733165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hn-2</a:t>
            </a:r>
            <a:endParaRPr lang="zh-CN" altLang="en-US" sz="12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931910" y="3733165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h1</a:t>
            </a:r>
            <a:endParaRPr lang="zh-CN" altLang="en-US" sz="12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3" name="直接箭头连接符 32"/>
          <p:cNvCxnSpPr>
            <a:stCxn id="559" idx="3"/>
            <a:endCxn id="11" idx="1"/>
          </p:cNvCxnSpPr>
          <p:nvPr/>
        </p:nvCxnSpPr>
        <p:spPr>
          <a:xfrm>
            <a:off x="3921760" y="5036185"/>
            <a:ext cx="95059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7" idx="3"/>
          </p:cNvCxnSpPr>
          <p:nvPr/>
        </p:nvCxnSpPr>
        <p:spPr>
          <a:xfrm>
            <a:off x="6424295" y="5036185"/>
            <a:ext cx="692150" cy="31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1" idx="3"/>
            <a:endCxn id="17" idx="1"/>
          </p:cNvCxnSpPr>
          <p:nvPr/>
        </p:nvCxnSpPr>
        <p:spPr>
          <a:xfrm>
            <a:off x="5168265" y="5036185"/>
            <a:ext cx="96012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23" idx="1"/>
          </p:cNvCxnSpPr>
          <p:nvPr/>
        </p:nvCxnSpPr>
        <p:spPr>
          <a:xfrm flipV="1">
            <a:off x="8186420" y="5036185"/>
            <a:ext cx="297180" cy="31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4" idx="1"/>
            <a:endCxn id="8" idx="3"/>
          </p:cNvCxnSpPr>
          <p:nvPr/>
        </p:nvCxnSpPr>
        <p:spPr>
          <a:xfrm flipH="1">
            <a:off x="4523105" y="4191635"/>
            <a:ext cx="95059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0" idx="1"/>
            <a:endCxn id="14" idx="3"/>
          </p:cNvCxnSpPr>
          <p:nvPr/>
        </p:nvCxnSpPr>
        <p:spPr>
          <a:xfrm flipH="1">
            <a:off x="5769610" y="4191635"/>
            <a:ext cx="96012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6" idx="1"/>
          </p:cNvCxnSpPr>
          <p:nvPr/>
        </p:nvCxnSpPr>
        <p:spPr>
          <a:xfrm flipH="1">
            <a:off x="8333105" y="4191635"/>
            <a:ext cx="751840" cy="38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20" idx="3"/>
          </p:cNvCxnSpPr>
          <p:nvPr/>
        </p:nvCxnSpPr>
        <p:spPr>
          <a:xfrm flipH="1" flipV="1">
            <a:off x="7025640" y="4191635"/>
            <a:ext cx="316230" cy="38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559" idx="1"/>
          </p:cNvCxnSpPr>
          <p:nvPr/>
        </p:nvCxnSpPr>
        <p:spPr>
          <a:xfrm flipV="1">
            <a:off x="3288030" y="5036185"/>
            <a:ext cx="337820" cy="31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887980" y="4909185"/>
            <a:ext cx="4000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h0</a:t>
            </a:r>
            <a:endParaRPr lang="zh-CN" altLang="en-US" sz="12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3" name="直接箭头连接符 42"/>
          <p:cNvCxnSpPr>
            <a:endCxn id="26" idx="3"/>
          </p:cNvCxnSpPr>
          <p:nvPr/>
        </p:nvCxnSpPr>
        <p:spPr>
          <a:xfrm flipH="1" flipV="1">
            <a:off x="9380855" y="4191635"/>
            <a:ext cx="356235" cy="38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9737090" y="4064635"/>
            <a:ext cx="4000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h0</a:t>
            </a:r>
            <a:endParaRPr lang="zh-CN" altLang="en-US" sz="12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341870" y="4882515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... ...</a:t>
            </a:r>
            <a:endParaRPr lang="zh-CN" altLang="en-US" sz="12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517765" y="4036060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... ...</a:t>
            </a:r>
            <a:endParaRPr lang="zh-CN" altLang="en-US" sz="12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17" name="矩形 716"/>
          <p:cNvSpPr/>
          <p:nvPr/>
        </p:nvSpPr>
        <p:spPr>
          <a:xfrm>
            <a:off x="5019675" y="2512695"/>
            <a:ext cx="3034665" cy="3136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 dirty="0">
                <a:latin typeface="Times New Roman" panose="02020603050405020304" charset="0"/>
                <a:cs typeface="Times New Roman" panose="02020603050405020304" charset="0"/>
              </a:rPr>
              <a:t>GlobalMaxPool1D</a:t>
            </a:r>
            <a:endParaRPr lang="zh-CN" altLang="en-US" sz="1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" name="肘形连接符 1"/>
          <p:cNvCxnSpPr>
            <a:stCxn id="29" idx="0"/>
            <a:endCxn id="717" idx="1"/>
          </p:cNvCxnSpPr>
          <p:nvPr/>
        </p:nvCxnSpPr>
        <p:spPr>
          <a:xfrm rot="16200000">
            <a:off x="4165600" y="2868295"/>
            <a:ext cx="1063625" cy="64452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28" idx="0"/>
            <a:endCxn id="717" idx="3"/>
          </p:cNvCxnSpPr>
          <p:nvPr/>
        </p:nvCxnSpPr>
        <p:spPr>
          <a:xfrm rot="16200000" flipV="1">
            <a:off x="7388860" y="3324225"/>
            <a:ext cx="1908175" cy="57721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2" name="矩形 581"/>
          <p:cNvSpPr/>
          <p:nvPr/>
        </p:nvSpPr>
        <p:spPr>
          <a:xfrm>
            <a:off x="5321300" y="1828800"/>
            <a:ext cx="2441575" cy="3143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 dirty="0">
                <a:latin typeface="Times New Roman" panose="02020603050405020304" charset="0"/>
                <a:cs typeface="Times New Roman" panose="02020603050405020304" charset="0"/>
              </a:rPr>
              <a:t>Fully Connected Layer</a:t>
            </a:r>
            <a:endParaRPr lang="zh-CN" altLang="en-US" sz="1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16" name="矩形 615"/>
          <p:cNvSpPr/>
          <p:nvPr/>
        </p:nvSpPr>
        <p:spPr>
          <a:xfrm>
            <a:off x="5769610" y="489585"/>
            <a:ext cx="1536065" cy="31496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/>
        <mc:Fallback>
          <p:sp>
            <p:nvSpPr>
              <p:cNvPr id="676" name="矩形 6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350" y="3324860"/>
                <a:ext cx="2086610" cy="29337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72" name="文本框 571"/>
          <p:cNvSpPr txBox="1"/>
          <p:nvPr/>
        </p:nvSpPr>
        <p:spPr>
          <a:xfrm>
            <a:off x="1964690" y="3937000"/>
            <a:ext cx="675005" cy="182753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p>
            <a:pPr algn="ctr"/>
            <a:r>
              <a:rPr lang="en-US" altLang="zh-CN" sz="1600" b="1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Bi-LSTM / Bi-GRU Layer</a:t>
            </a:r>
            <a:endParaRPr lang="zh-CN" altLang="en-US" sz="1600" b="1" dirty="0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87" name="左大括号 586"/>
          <p:cNvSpPr/>
          <p:nvPr/>
        </p:nvSpPr>
        <p:spPr>
          <a:xfrm rot="16200000">
            <a:off x="6322695" y="3112135"/>
            <a:ext cx="271145" cy="5902325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0" name="文本框 609"/>
          <p:cNvSpPr txBox="1"/>
          <p:nvPr/>
        </p:nvSpPr>
        <p:spPr>
          <a:xfrm>
            <a:off x="5832776" y="6269807"/>
            <a:ext cx="1251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 dirty="0">
                <a:latin typeface="Times New Roman" panose="02020603050405020304" charset="0"/>
                <a:cs typeface="Times New Roman" panose="02020603050405020304" charset="0"/>
              </a:rPr>
              <a:t>Source Text</a:t>
            </a:r>
            <a:endParaRPr lang="zh-CN" altLang="en-US" sz="1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73" name="左大括号 572"/>
          <p:cNvSpPr/>
          <p:nvPr/>
        </p:nvSpPr>
        <p:spPr>
          <a:xfrm>
            <a:off x="2700655" y="3901440"/>
            <a:ext cx="265430" cy="1884680"/>
          </a:xfrm>
          <a:prstGeom prst="leftBrace">
            <a:avLst/>
          </a:prstGeom>
          <a:noFill/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8" name="左大括号 697"/>
          <p:cNvSpPr/>
          <p:nvPr/>
        </p:nvSpPr>
        <p:spPr>
          <a:xfrm>
            <a:off x="2700655" y="2379345"/>
            <a:ext cx="264795" cy="789940"/>
          </a:xfrm>
          <a:prstGeom prst="leftBrace">
            <a:avLst/>
          </a:prstGeom>
          <a:noFill/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64690" y="2320925"/>
            <a:ext cx="428625" cy="90614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p>
            <a:pPr algn="ctr"/>
            <a:r>
              <a:rPr lang="en-US" altLang="zh-CN" sz="1600" b="1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Merge</a:t>
            </a:r>
            <a:endParaRPr lang="zh-CN" altLang="en-US" sz="1400" b="1" dirty="0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64690" y="1104900"/>
            <a:ext cx="428625" cy="121983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p>
            <a:pPr algn="ctr"/>
            <a:r>
              <a:rPr lang="en-US" altLang="zh-CN" sz="1600" b="1" dirty="0">
                <a:solidFill>
                  <a:srgbClr val="FFC000"/>
                </a:solidFill>
                <a:latin typeface="Times New Roman" panose="02020603050405020304" charset="0"/>
                <a:cs typeface="Times New Roman" panose="02020603050405020304" charset="0"/>
              </a:rPr>
              <a:t>Dense Layer</a:t>
            </a:r>
            <a:endParaRPr lang="zh-CN" altLang="en-US" sz="1400" b="1" dirty="0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11" name="左大括号 610"/>
          <p:cNvSpPr/>
          <p:nvPr/>
        </p:nvSpPr>
        <p:spPr>
          <a:xfrm>
            <a:off x="2700655" y="1209675"/>
            <a:ext cx="265430" cy="1003300"/>
          </a:xfrm>
          <a:prstGeom prst="leftBrace">
            <a:avLst/>
          </a:prstGeom>
          <a:noFill/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321300" y="1158875"/>
            <a:ext cx="2441575" cy="3143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Fully Connected Layer</a:t>
            </a:r>
            <a:endParaRPr lang="zh-CN" altLang="en-US" sz="1600" dirty="0"/>
          </a:p>
        </p:txBody>
      </p:sp>
      <p:sp>
        <p:nvSpPr>
          <p:cNvPr id="48" name="文本框 47"/>
          <p:cNvSpPr txBox="1"/>
          <p:nvPr/>
        </p:nvSpPr>
        <p:spPr>
          <a:xfrm>
            <a:off x="5666105" y="130810"/>
            <a:ext cx="17418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b="1" dirty="0">
                <a:latin typeface="Times New Roman" panose="02020603050405020304" charset="0"/>
                <a:cs typeface="Times New Roman" panose="02020603050405020304" charset="0"/>
              </a:rPr>
              <a:t>Output Results</a:t>
            </a:r>
            <a:endParaRPr lang="zh-CN" altLang="en-US" sz="1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9" name="直接箭头连接符 48"/>
          <p:cNvCxnSpPr>
            <a:stCxn id="717" idx="0"/>
            <a:endCxn id="582" idx="2"/>
          </p:cNvCxnSpPr>
          <p:nvPr/>
        </p:nvCxnSpPr>
        <p:spPr>
          <a:xfrm flipV="1">
            <a:off x="6537325" y="2143125"/>
            <a:ext cx="5080" cy="3695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582" idx="0"/>
            <a:endCxn id="47" idx="2"/>
          </p:cNvCxnSpPr>
          <p:nvPr/>
        </p:nvCxnSpPr>
        <p:spPr>
          <a:xfrm flipV="1">
            <a:off x="6542405" y="1473200"/>
            <a:ext cx="0" cy="355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7" idx="0"/>
            <a:endCxn id="616" idx="2"/>
          </p:cNvCxnSpPr>
          <p:nvPr/>
        </p:nvCxnSpPr>
        <p:spPr>
          <a:xfrm flipH="1" flipV="1">
            <a:off x="6537960" y="804545"/>
            <a:ext cx="4445" cy="354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WPS 演示</Application>
  <PresentationFormat>宽屏</PresentationFormat>
  <Paragraphs>138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Arial</vt:lpstr>
      <vt:lpstr>宋体</vt:lpstr>
      <vt:lpstr>Wingdings</vt:lpstr>
      <vt:lpstr>微软雅黑 Light</vt:lpstr>
      <vt:lpstr>微软雅黑</vt:lpstr>
      <vt:lpstr>Arial Unicode MS</vt:lpstr>
      <vt:lpstr>Calibri</vt:lpstr>
      <vt:lpstr>Times New Roman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 Yang</dc:creator>
  <cp:lastModifiedBy>再刷新</cp:lastModifiedBy>
  <cp:revision>140</cp:revision>
  <dcterms:created xsi:type="dcterms:W3CDTF">2017-08-03T09:01:00Z</dcterms:created>
  <dcterms:modified xsi:type="dcterms:W3CDTF">2018-09-05T13:55:10Z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