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75" r:id="rId4"/>
    <p:sldId id="299" r:id="rId5"/>
    <p:sldId id="289" r:id="rId6"/>
    <p:sldId id="302" r:id="rId7"/>
    <p:sldId id="303" r:id="rId8"/>
    <p:sldId id="293" r:id="rId9"/>
    <p:sldId id="30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7"/>
    <a:srgbClr val="F2DB51"/>
    <a:srgbClr val="F59A28"/>
    <a:srgbClr val="EFAB3C"/>
    <a:srgbClr val="F47D0E"/>
    <a:srgbClr val="306199"/>
    <a:srgbClr val="68B3D0"/>
    <a:srgbClr val="3255CB"/>
    <a:srgbClr val="E2E9ED"/>
    <a:srgbClr val="F6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7F07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23</c:v>
                </c:pt>
                <c:pt idx="2">
                  <c:v>28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8-4FB6-B30B-C5B8AC459D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35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8-4FB6-B30B-C5B8AC459D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278-4FB6-B30B-C5B8AC459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814064"/>
        <c:axId val="616634240"/>
      </c:barChart>
      <c:catAx>
        <c:axId val="6878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634240"/>
        <c:crosses val="autoZero"/>
        <c:auto val="1"/>
        <c:lblAlgn val="ctr"/>
        <c:lblOffset val="100"/>
        <c:noMultiLvlLbl val="0"/>
      </c:catAx>
      <c:valAx>
        <c:axId val="6166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8140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036" y="1366509"/>
            <a:ext cx="12535076" cy="9429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072" y="2492707"/>
            <a:ext cx="10323004" cy="1124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9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2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9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1683" y="176160"/>
            <a:ext cx="3318108" cy="37533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358" y="176160"/>
            <a:ext cx="9708539" cy="37533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23" y="2826698"/>
            <a:ext cx="12535076" cy="873669"/>
          </a:xfrm>
        </p:spPr>
        <p:txBody>
          <a:bodyPr anchor="t"/>
          <a:lstStyle>
            <a:lvl1pPr algn="l">
              <a:defRPr sz="256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923" y="1864440"/>
            <a:ext cx="12535076" cy="962258"/>
          </a:xfrm>
        </p:spPr>
        <p:txBody>
          <a:bodyPr anchor="b"/>
          <a:lstStyle>
            <a:lvl1pPr marL="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1pPr>
            <a:lvl2pPr marL="293248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864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3pPr>
            <a:lvl4pPr marL="879744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4pPr>
            <a:lvl5pPr marL="1172992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5pPr>
            <a:lvl6pPr marL="1466240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6pPr>
            <a:lvl7pPr marL="1759488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7pPr>
            <a:lvl8pPr marL="2052737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8pPr>
            <a:lvl9pPr marL="2345985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357" y="1026409"/>
            <a:ext cx="6513324" cy="2903067"/>
          </a:xfrm>
        </p:spPr>
        <p:txBody>
          <a:bodyPr/>
          <a:lstStyle>
            <a:lvl1pPr>
              <a:defRPr sz="1796"/>
            </a:lvl1pPr>
            <a:lvl2pPr>
              <a:defRPr sz="1539"/>
            </a:lvl2pPr>
            <a:lvl3pPr>
              <a:defRPr sz="1283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467" y="1026409"/>
            <a:ext cx="6513324" cy="2903067"/>
          </a:xfrm>
        </p:spPr>
        <p:txBody>
          <a:bodyPr/>
          <a:lstStyle>
            <a:lvl1pPr>
              <a:defRPr sz="1796"/>
            </a:lvl1pPr>
            <a:lvl2pPr>
              <a:defRPr sz="1539"/>
            </a:lvl2pPr>
            <a:lvl3pPr>
              <a:defRPr sz="1283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357" y="984660"/>
            <a:ext cx="6515885" cy="410360"/>
          </a:xfrm>
        </p:spPr>
        <p:txBody>
          <a:bodyPr anchor="b"/>
          <a:lstStyle>
            <a:lvl1pPr marL="0" indent="0">
              <a:buNone/>
              <a:defRPr sz="1539" b="1"/>
            </a:lvl1pPr>
            <a:lvl2pPr marL="293248" indent="0">
              <a:buNone/>
              <a:defRPr sz="1283" b="1"/>
            </a:lvl2pPr>
            <a:lvl3pPr marL="586496" indent="0">
              <a:buNone/>
              <a:defRPr sz="1155" b="1"/>
            </a:lvl3pPr>
            <a:lvl4pPr marL="879744" indent="0">
              <a:buNone/>
              <a:defRPr sz="1026" b="1"/>
            </a:lvl4pPr>
            <a:lvl5pPr marL="1172992" indent="0">
              <a:buNone/>
              <a:defRPr sz="1026" b="1"/>
            </a:lvl5pPr>
            <a:lvl6pPr marL="1466240" indent="0">
              <a:buNone/>
              <a:defRPr sz="1026" b="1"/>
            </a:lvl6pPr>
            <a:lvl7pPr marL="1759488" indent="0">
              <a:buNone/>
              <a:defRPr sz="1026" b="1"/>
            </a:lvl7pPr>
            <a:lvl8pPr marL="2052737" indent="0">
              <a:buNone/>
              <a:defRPr sz="1026" b="1"/>
            </a:lvl8pPr>
            <a:lvl9pPr marL="2345985" indent="0">
              <a:buNone/>
              <a:defRPr sz="10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357" y="1395020"/>
            <a:ext cx="6515885" cy="2534456"/>
          </a:xfrm>
        </p:spPr>
        <p:txBody>
          <a:bodyPr/>
          <a:lstStyle>
            <a:lvl1pPr>
              <a:defRPr sz="1539"/>
            </a:lvl1pPr>
            <a:lvl2pPr>
              <a:defRPr sz="1283"/>
            </a:lvl2pPr>
            <a:lvl3pPr>
              <a:defRPr sz="1155"/>
            </a:lvl3pPr>
            <a:lvl4pPr>
              <a:defRPr sz="1026"/>
            </a:lvl4pPr>
            <a:lvl5pPr>
              <a:defRPr sz="1026"/>
            </a:lvl5pPr>
            <a:lvl6pPr>
              <a:defRPr sz="1026"/>
            </a:lvl6pPr>
            <a:lvl7pPr>
              <a:defRPr sz="1026"/>
            </a:lvl7pPr>
            <a:lvl8pPr>
              <a:defRPr sz="1026"/>
            </a:lvl8pPr>
            <a:lvl9pPr>
              <a:defRPr sz="1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91347" y="984660"/>
            <a:ext cx="6518444" cy="410360"/>
          </a:xfrm>
        </p:spPr>
        <p:txBody>
          <a:bodyPr anchor="b"/>
          <a:lstStyle>
            <a:lvl1pPr marL="0" indent="0">
              <a:buNone/>
              <a:defRPr sz="1539" b="1"/>
            </a:lvl1pPr>
            <a:lvl2pPr marL="293248" indent="0">
              <a:buNone/>
              <a:defRPr sz="1283" b="1"/>
            </a:lvl2pPr>
            <a:lvl3pPr marL="586496" indent="0">
              <a:buNone/>
              <a:defRPr sz="1155" b="1"/>
            </a:lvl3pPr>
            <a:lvl4pPr marL="879744" indent="0">
              <a:buNone/>
              <a:defRPr sz="1026" b="1"/>
            </a:lvl4pPr>
            <a:lvl5pPr marL="1172992" indent="0">
              <a:buNone/>
              <a:defRPr sz="1026" b="1"/>
            </a:lvl5pPr>
            <a:lvl6pPr marL="1466240" indent="0">
              <a:buNone/>
              <a:defRPr sz="1026" b="1"/>
            </a:lvl6pPr>
            <a:lvl7pPr marL="1759488" indent="0">
              <a:buNone/>
              <a:defRPr sz="1026" b="1"/>
            </a:lvl7pPr>
            <a:lvl8pPr marL="2052737" indent="0">
              <a:buNone/>
              <a:defRPr sz="1026" b="1"/>
            </a:lvl8pPr>
            <a:lvl9pPr marL="2345985" indent="0">
              <a:buNone/>
              <a:defRPr sz="10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1347" y="1395020"/>
            <a:ext cx="6518444" cy="2534456"/>
          </a:xfrm>
        </p:spPr>
        <p:txBody>
          <a:bodyPr/>
          <a:lstStyle>
            <a:lvl1pPr>
              <a:defRPr sz="1539"/>
            </a:lvl1pPr>
            <a:lvl2pPr>
              <a:defRPr sz="1283"/>
            </a:lvl2pPr>
            <a:lvl3pPr>
              <a:defRPr sz="1155"/>
            </a:lvl3pPr>
            <a:lvl4pPr>
              <a:defRPr sz="1026"/>
            </a:lvl4pPr>
            <a:lvl5pPr>
              <a:defRPr sz="1026"/>
            </a:lvl5pPr>
            <a:lvl6pPr>
              <a:defRPr sz="1026"/>
            </a:lvl6pPr>
            <a:lvl7pPr>
              <a:defRPr sz="1026"/>
            </a:lvl7pPr>
            <a:lvl8pPr>
              <a:defRPr sz="1026"/>
            </a:lvl8pPr>
            <a:lvl9pPr>
              <a:defRPr sz="1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0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58" y="175141"/>
            <a:ext cx="4851710" cy="745368"/>
          </a:xfrm>
        </p:spPr>
        <p:txBody>
          <a:bodyPr anchor="b"/>
          <a:lstStyle>
            <a:lvl1pPr algn="l">
              <a:defRPr sz="12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25" y="175142"/>
            <a:ext cx="8244066" cy="3754335"/>
          </a:xfrm>
        </p:spPr>
        <p:txBody>
          <a:bodyPr/>
          <a:lstStyle>
            <a:lvl1pPr>
              <a:defRPr sz="2052"/>
            </a:lvl1pPr>
            <a:lvl2pPr>
              <a:defRPr sz="1796"/>
            </a:lvl2pPr>
            <a:lvl3pPr>
              <a:defRPr sz="1539"/>
            </a:lvl3pPr>
            <a:lvl4pPr>
              <a:defRPr sz="1283"/>
            </a:lvl4pPr>
            <a:lvl5pPr>
              <a:defRPr sz="1283"/>
            </a:lvl5pPr>
            <a:lvl6pPr>
              <a:defRPr sz="1283"/>
            </a:lvl6pPr>
            <a:lvl7pPr>
              <a:defRPr sz="1283"/>
            </a:lvl7pPr>
            <a:lvl8pPr>
              <a:defRPr sz="1283"/>
            </a:lvl8pPr>
            <a:lvl9pPr>
              <a:defRPr sz="12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358" y="920510"/>
            <a:ext cx="4851710" cy="3008967"/>
          </a:xfrm>
        </p:spPr>
        <p:txBody>
          <a:bodyPr/>
          <a:lstStyle>
            <a:lvl1pPr marL="0" indent="0">
              <a:buNone/>
              <a:defRPr sz="898"/>
            </a:lvl1pPr>
            <a:lvl2pPr marL="293248" indent="0">
              <a:buNone/>
              <a:defRPr sz="770"/>
            </a:lvl2pPr>
            <a:lvl3pPr marL="586496" indent="0">
              <a:buNone/>
              <a:defRPr sz="641"/>
            </a:lvl3pPr>
            <a:lvl4pPr marL="879744" indent="0">
              <a:buNone/>
              <a:defRPr sz="577"/>
            </a:lvl4pPr>
            <a:lvl5pPr marL="1172992" indent="0">
              <a:buNone/>
              <a:defRPr sz="577"/>
            </a:lvl5pPr>
            <a:lvl6pPr marL="1466240" indent="0">
              <a:buNone/>
              <a:defRPr sz="577"/>
            </a:lvl6pPr>
            <a:lvl7pPr marL="1759488" indent="0">
              <a:buNone/>
              <a:defRPr sz="577"/>
            </a:lvl7pPr>
            <a:lvl8pPr marL="2052737" indent="0">
              <a:buNone/>
              <a:defRPr sz="577"/>
            </a:lvl8pPr>
            <a:lvl9pPr marL="2345985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544" y="3079227"/>
            <a:ext cx="8848289" cy="363520"/>
          </a:xfrm>
        </p:spPr>
        <p:txBody>
          <a:bodyPr anchor="b"/>
          <a:lstStyle>
            <a:lvl1pPr algn="l">
              <a:defRPr sz="12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0544" y="393049"/>
            <a:ext cx="8848289" cy="2639337"/>
          </a:xfrm>
        </p:spPr>
        <p:txBody>
          <a:bodyPr/>
          <a:lstStyle>
            <a:lvl1pPr marL="0" indent="0">
              <a:buNone/>
              <a:defRPr sz="2052"/>
            </a:lvl1pPr>
            <a:lvl2pPr marL="293248" indent="0">
              <a:buNone/>
              <a:defRPr sz="1796"/>
            </a:lvl2pPr>
            <a:lvl3pPr marL="586496" indent="0">
              <a:buNone/>
              <a:defRPr sz="1539"/>
            </a:lvl3pPr>
            <a:lvl4pPr marL="879744" indent="0">
              <a:buNone/>
              <a:defRPr sz="1283"/>
            </a:lvl4pPr>
            <a:lvl5pPr marL="1172992" indent="0">
              <a:buNone/>
              <a:defRPr sz="1283"/>
            </a:lvl5pPr>
            <a:lvl6pPr marL="1466240" indent="0">
              <a:buNone/>
              <a:defRPr sz="1283"/>
            </a:lvl6pPr>
            <a:lvl7pPr marL="1759488" indent="0">
              <a:buNone/>
              <a:defRPr sz="1283"/>
            </a:lvl7pPr>
            <a:lvl8pPr marL="2052737" indent="0">
              <a:buNone/>
              <a:defRPr sz="1283"/>
            </a:lvl8pPr>
            <a:lvl9pPr marL="2345985" indent="0">
              <a:buNone/>
              <a:defRPr sz="128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0544" y="3442747"/>
            <a:ext cx="8848289" cy="516259"/>
          </a:xfrm>
        </p:spPr>
        <p:txBody>
          <a:bodyPr/>
          <a:lstStyle>
            <a:lvl1pPr marL="0" indent="0">
              <a:buNone/>
              <a:defRPr sz="898"/>
            </a:lvl1pPr>
            <a:lvl2pPr marL="293248" indent="0">
              <a:buNone/>
              <a:defRPr sz="770"/>
            </a:lvl2pPr>
            <a:lvl3pPr marL="586496" indent="0">
              <a:buNone/>
              <a:defRPr sz="641"/>
            </a:lvl3pPr>
            <a:lvl4pPr marL="879744" indent="0">
              <a:buNone/>
              <a:defRPr sz="577"/>
            </a:lvl4pPr>
            <a:lvl5pPr marL="1172992" indent="0">
              <a:buNone/>
              <a:defRPr sz="577"/>
            </a:lvl5pPr>
            <a:lvl6pPr marL="1466240" indent="0">
              <a:buNone/>
              <a:defRPr sz="577"/>
            </a:lvl6pPr>
            <a:lvl7pPr marL="1759488" indent="0">
              <a:buNone/>
              <a:defRPr sz="577"/>
            </a:lvl7pPr>
            <a:lvl8pPr marL="2052737" indent="0">
              <a:buNone/>
              <a:defRPr sz="577"/>
            </a:lvl8pPr>
            <a:lvl9pPr marL="2345985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9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358" y="176160"/>
            <a:ext cx="13272433" cy="73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358" y="1026409"/>
            <a:ext cx="13272433" cy="290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358" y="4077125"/>
            <a:ext cx="3441001" cy="23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609" y="4077125"/>
            <a:ext cx="4669930" cy="23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8790" y="4077125"/>
            <a:ext cx="3441001" cy="23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86496" rtl="0" eaLnBrk="1" latinLnBrk="0" hangingPunct="1">
        <a:spcBef>
          <a:spcPct val="0"/>
        </a:spcBef>
        <a:buNone/>
        <a:defRPr sz="2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936" indent="-219936" algn="l" defTabSz="586496" rtl="0" eaLnBrk="1" latinLnBrk="0" hangingPunct="1">
        <a:spcBef>
          <a:spcPct val="20000"/>
        </a:spcBef>
        <a:buFont typeface="Arial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1pPr>
      <a:lvl2pPr marL="476528" indent="-183280" algn="l" defTabSz="586496" rtl="0" eaLnBrk="1" latinLnBrk="0" hangingPunct="1">
        <a:spcBef>
          <a:spcPct val="20000"/>
        </a:spcBef>
        <a:buFont typeface="Arial" pitchFamily="34" charset="0"/>
        <a:buChar char="–"/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733120" indent="-146624" algn="l" defTabSz="586496" rtl="0" eaLnBrk="1" latinLnBrk="0" hangingPunct="1">
        <a:spcBef>
          <a:spcPct val="20000"/>
        </a:spcBef>
        <a:buFont typeface="Arial" pitchFamily="34" charset="0"/>
        <a:buChar char="•"/>
        <a:defRPr sz="1539" kern="1200">
          <a:solidFill>
            <a:schemeClr val="tx1"/>
          </a:solidFill>
          <a:latin typeface="+mn-lt"/>
          <a:ea typeface="+mn-ea"/>
          <a:cs typeface="+mn-cs"/>
        </a:defRPr>
      </a:lvl3pPr>
      <a:lvl4pPr marL="1026368" indent="-146624" algn="l" defTabSz="586496" rtl="0" eaLnBrk="1" latinLnBrk="0" hangingPunct="1">
        <a:spcBef>
          <a:spcPct val="20000"/>
        </a:spcBef>
        <a:buFont typeface="Arial" pitchFamily="34" charset="0"/>
        <a:buChar char="–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19616" indent="-146624" algn="l" defTabSz="586496" rtl="0" eaLnBrk="1" latinLnBrk="0" hangingPunct="1">
        <a:spcBef>
          <a:spcPct val="20000"/>
        </a:spcBef>
        <a:buFont typeface="Arial" pitchFamily="34" charset="0"/>
        <a:buChar char="»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12864" indent="-146624" algn="l" defTabSz="586496" rtl="0" eaLnBrk="1" latinLnBrk="0" hangingPunct="1">
        <a:spcBef>
          <a:spcPct val="20000"/>
        </a:spcBef>
        <a:buFont typeface="Arial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06113" indent="-146624" algn="l" defTabSz="586496" rtl="0" eaLnBrk="1" latinLnBrk="0" hangingPunct="1">
        <a:spcBef>
          <a:spcPct val="20000"/>
        </a:spcBef>
        <a:buFont typeface="Arial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199361" indent="-146624" algn="l" defTabSz="586496" rtl="0" eaLnBrk="1" latinLnBrk="0" hangingPunct="1">
        <a:spcBef>
          <a:spcPct val="20000"/>
        </a:spcBef>
        <a:buFont typeface="Arial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492609" indent="-146624" algn="l" defTabSz="586496" rtl="0" eaLnBrk="1" latinLnBrk="0" hangingPunct="1">
        <a:spcBef>
          <a:spcPct val="20000"/>
        </a:spcBef>
        <a:buFont typeface="Arial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93248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2pPr>
      <a:lvl3pPr marL="586496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879744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4pPr>
      <a:lvl5pPr marL="1172992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5pPr>
      <a:lvl6pPr marL="1466240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6pPr>
      <a:lvl7pPr marL="1759488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7pPr>
      <a:lvl8pPr marL="2052737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8pPr>
      <a:lvl9pPr marL="2345985" algn="l" defTabSz="58649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openxmlformats.org/officeDocument/2006/relationships/image" Target="../media/image13.jpe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microsoft.com/office/2007/relationships/hdphoto" Target="../media/hdphoto9.wdp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microsoft.com/office/2007/relationships/hdphoto" Target="../media/hdphoto1.wdp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388961" y="-1377387"/>
            <a:ext cx="14190562" cy="8356921"/>
            <a:chOff x="-1245559" y="-1242820"/>
            <a:chExt cx="13943149" cy="756927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1347A25-FAF2-4814-B482-4D8248C3D15D}"/>
                </a:ext>
              </a:extLst>
            </p:cNvPr>
            <p:cNvGrpSpPr/>
            <p:nvPr/>
          </p:nvGrpSpPr>
          <p:grpSpPr>
            <a:xfrm>
              <a:off x="-1245559" y="-1242820"/>
              <a:ext cx="13943149" cy="7569275"/>
              <a:chOff x="1234972" y="15385"/>
              <a:chExt cx="9168507" cy="5959216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8D65942-7448-4A4C-A323-ABA6C8F8C5EC}"/>
                  </a:ext>
                </a:extLst>
              </p:cNvPr>
              <p:cNvSpPr/>
              <p:nvPr/>
            </p:nvSpPr>
            <p:spPr>
              <a:xfrm>
                <a:off x="2129761" y="994055"/>
                <a:ext cx="7873465" cy="49015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F60BAA58-CC64-4CE0-BE51-F15AFDE67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0181" y="15385"/>
                <a:ext cx="3363298" cy="334913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24682599-01B8-49D3-8B85-FC241579C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4972" y="3281105"/>
                <a:ext cx="2684083" cy="2693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18B1EDB-6B85-4AB2-89F5-0D56E488D157}"/>
                  </a:ext>
                </a:extLst>
              </p:cNvPr>
              <p:cNvSpPr/>
              <p:nvPr/>
            </p:nvSpPr>
            <p:spPr>
              <a:xfrm>
                <a:off x="2129056" y="987244"/>
                <a:ext cx="7873465" cy="4901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5686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0B3D6053-88C5-4FA8-A160-E6D2E41FE454}"/>
                  </a:ext>
                </a:extLst>
              </p:cNvPr>
              <p:cNvSpPr/>
              <p:nvPr/>
            </p:nvSpPr>
            <p:spPr>
              <a:xfrm>
                <a:off x="5704334" y="2784790"/>
                <a:ext cx="898389" cy="870833"/>
              </a:xfrm>
              <a:prstGeom prst="roundRect">
                <a:avLst/>
              </a:prstGeom>
              <a:noFill/>
              <a:ln>
                <a:solidFill>
                  <a:srgbClr val="B7D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39F140B-906C-4741-9131-FA42BEE19410}"/>
                  </a:ext>
                </a:extLst>
              </p:cNvPr>
              <p:cNvSpPr txBox="1"/>
              <p:nvPr/>
            </p:nvSpPr>
            <p:spPr>
              <a:xfrm>
                <a:off x="5882467" y="2916936"/>
                <a:ext cx="791681" cy="38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DYN</a:t>
                </a: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WALLET</a:t>
                </a: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_______________1010</a:t>
                </a:r>
              </a:p>
              <a:p>
                <a:r>
                  <a:rPr lang="en-US" altLang="zh-CN" sz="800" u="sng" dirty="0"/>
                  <a:t>            </a:t>
                </a:r>
                <a:r>
                  <a:rPr lang="en-US" altLang="zh-CN" sz="800" i="1" u="sng" dirty="0"/>
                  <a:t>  </a:t>
                </a:r>
                <a:r>
                  <a:rPr lang="en-US" altLang="zh-CN" sz="800" dirty="0"/>
                  <a:t>  </a:t>
                </a:r>
                <a:endParaRPr lang="zh-CN" altLang="en-US" sz="800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4760183-1240-4A2D-8A49-86D0D280A834}"/>
                  </a:ext>
                </a:extLst>
              </p:cNvPr>
              <p:cNvSpPr txBox="1"/>
              <p:nvPr/>
            </p:nvSpPr>
            <p:spPr>
              <a:xfrm>
                <a:off x="6636535" y="3226726"/>
                <a:ext cx="684971" cy="21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FEFF"/>
                    </a:solidFill>
                  </a:rPr>
                  <a:t>------</a:t>
                </a:r>
                <a:endParaRPr lang="zh-CN" altLang="en-US" sz="1200" dirty="0">
                  <a:solidFill>
                    <a:srgbClr val="FFFEFF"/>
                  </a:solidFill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40C750B-9DFC-4155-A694-FFC1311D576E}"/>
                  </a:ext>
                </a:extLst>
              </p:cNvPr>
              <p:cNvSpPr txBox="1"/>
              <p:nvPr/>
            </p:nvSpPr>
            <p:spPr>
              <a:xfrm>
                <a:off x="5266876" y="3236799"/>
                <a:ext cx="684971" cy="21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------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10AFE1B-03A5-484D-B3D8-06B719EF4143}"/>
                  </a:ext>
                </a:extLst>
              </p:cNvPr>
              <p:cNvSpPr/>
              <p:nvPr/>
            </p:nvSpPr>
            <p:spPr>
              <a:xfrm>
                <a:off x="4669371" y="1657837"/>
                <a:ext cx="3011262" cy="3101011"/>
              </a:xfrm>
              <a:prstGeom prst="ellipse">
                <a:avLst/>
              </a:prstGeom>
              <a:noFill/>
              <a:ln w="12700">
                <a:solidFill>
                  <a:srgbClr val="FF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DB1E48C-2666-43D0-A85B-689827557E7C}"/>
                  </a:ext>
                </a:extLst>
              </p:cNvPr>
              <p:cNvSpPr/>
              <p:nvPr/>
            </p:nvSpPr>
            <p:spPr>
              <a:xfrm>
                <a:off x="7065727" y="2536234"/>
                <a:ext cx="1081558" cy="1288768"/>
              </a:xfrm>
              <a:prstGeom prst="ellipse">
                <a:avLst/>
              </a:prstGeom>
              <a:solidFill>
                <a:srgbClr val="FF7F07">
                  <a:alpha val="9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D17A5F25-23CE-434A-BB15-A9FC74A08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927" y="2887085"/>
                <a:ext cx="621556" cy="396060"/>
              </a:xfrm>
              <a:prstGeom prst="rect">
                <a:avLst/>
              </a:prstGeom>
            </p:spPr>
          </p:pic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0EC6138D-D016-4556-9018-F3B52C19DA3D}"/>
                  </a:ext>
                </a:extLst>
              </p:cNvPr>
              <p:cNvSpPr/>
              <p:nvPr/>
            </p:nvSpPr>
            <p:spPr>
              <a:xfrm rot="8828396">
                <a:off x="7394194" y="2414506"/>
                <a:ext cx="207089" cy="13805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F3CA9FDD-D4F4-4FC4-B1A6-632BDD1ED582}"/>
                  </a:ext>
                </a:extLst>
              </p:cNvPr>
              <p:cNvSpPr/>
              <p:nvPr/>
            </p:nvSpPr>
            <p:spPr>
              <a:xfrm rot="19313026">
                <a:off x="4756217" y="3880054"/>
                <a:ext cx="207089" cy="13805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4488EEF2-33B3-4FB0-9A05-47F7D6FC7E39}"/>
                  </a:ext>
                </a:extLst>
              </p:cNvPr>
              <p:cNvSpPr/>
              <p:nvPr/>
            </p:nvSpPr>
            <p:spPr>
              <a:xfrm>
                <a:off x="5889214" y="1415450"/>
                <a:ext cx="593280" cy="647813"/>
              </a:xfrm>
              <a:prstGeom prst="ellipse">
                <a:avLst/>
              </a:prstGeom>
              <a:solidFill>
                <a:srgbClr val="FF7F07">
                  <a:alpha val="9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520D04C-F58D-463C-B934-A7304A31563E}"/>
                  </a:ext>
                </a:extLst>
              </p:cNvPr>
              <p:cNvSpPr/>
              <p:nvPr/>
            </p:nvSpPr>
            <p:spPr>
              <a:xfrm>
                <a:off x="4994591" y="1889558"/>
                <a:ext cx="2450671" cy="2583541"/>
              </a:xfrm>
              <a:prstGeom prst="ellipse">
                <a:avLst/>
              </a:prstGeom>
              <a:noFill/>
              <a:ln w="3175">
                <a:solidFill>
                  <a:srgbClr val="FFFEFF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40C1A42-A7BB-45A3-8508-433A7238CEDF}"/>
                  </a:ext>
                </a:extLst>
              </p:cNvPr>
              <p:cNvSpPr txBox="1"/>
              <p:nvPr/>
            </p:nvSpPr>
            <p:spPr>
              <a:xfrm>
                <a:off x="5926324" y="1177646"/>
                <a:ext cx="2352104" cy="193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</a:rPr>
                  <a:t>Crypto Asset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BF1A5A6-F3D9-4655-A16C-8E5B023A2E8A}"/>
                  </a:ext>
                </a:extLst>
              </p:cNvPr>
              <p:cNvSpPr txBox="1"/>
              <p:nvPr/>
            </p:nvSpPr>
            <p:spPr>
              <a:xfrm>
                <a:off x="6042690" y="5118569"/>
                <a:ext cx="403069" cy="18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</a:rPr>
                  <a:t>Loan</a:t>
                </a: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A52D533-CD32-4FDE-846D-8852C8EC82E0}"/>
                  </a:ext>
                </a:extLst>
              </p:cNvPr>
              <p:cNvSpPr/>
              <p:nvPr/>
            </p:nvSpPr>
            <p:spPr>
              <a:xfrm>
                <a:off x="5388657" y="2228185"/>
                <a:ext cx="1733290" cy="1837435"/>
              </a:xfrm>
              <a:prstGeom prst="ellipse">
                <a:avLst/>
              </a:prstGeom>
              <a:noFill/>
              <a:ln w="3175">
                <a:solidFill>
                  <a:srgbClr val="FFFEFF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598DA8F-4D42-4C2B-9ED4-565D5843B174}"/>
                  </a:ext>
                </a:extLst>
              </p:cNvPr>
              <p:cNvSpPr/>
              <p:nvPr/>
            </p:nvSpPr>
            <p:spPr>
              <a:xfrm>
                <a:off x="3822563" y="961290"/>
                <a:ext cx="4804611" cy="4517833"/>
              </a:xfrm>
              <a:prstGeom prst="ellipse">
                <a:avLst/>
              </a:prstGeom>
              <a:noFill/>
              <a:ln w="3175">
                <a:solidFill>
                  <a:srgbClr val="FFFEFF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3E36FC1-B833-40CF-8965-1CBBDDB3FE10}"/>
                  </a:ext>
                </a:extLst>
              </p:cNvPr>
              <p:cNvSpPr txBox="1"/>
              <p:nvPr/>
            </p:nvSpPr>
            <p:spPr>
              <a:xfrm>
                <a:off x="7472049" y="3302067"/>
                <a:ext cx="743032" cy="24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DYN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077" y="656510"/>
              <a:ext cx="485360" cy="515696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5753798" y="4273419"/>
              <a:ext cx="961488" cy="904441"/>
              <a:chOff x="9518770" y="2960544"/>
              <a:chExt cx="961488" cy="90444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488EEF2-33B3-4FB0-9A05-47F7D6FC7E39}"/>
                  </a:ext>
                </a:extLst>
              </p:cNvPr>
              <p:cNvSpPr/>
              <p:nvPr/>
            </p:nvSpPr>
            <p:spPr>
              <a:xfrm>
                <a:off x="9518770" y="2960544"/>
                <a:ext cx="961226" cy="904441"/>
              </a:xfrm>
              <a:prstGeom prst="ellipse">
                <a:avLst/>
              </a:prstGeom>
              <a:solidFill>
                <a:srgbClr val="FF7F07">
                  <a:alpha val="9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7423" y="3045742"/>
                <a:ext cx="882835" cy="814043"/>
              </a:xfrm>
              <a:prstGeom prst="rect">
                <a:avLst/>
              </a:prstGeom>
            </p:spPr>
          </p:pic>
        </p:grp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CDB1E48C-2666-43D0-A85B-689827557E7C}"/>
              </a:ext>
            </a:extLst>
          </p:cNvPr>
          <p:cNvSpPr/>
          <p:nvPr/>
        </p:nvSpPr>
        <p:spPr>
          <a:xfrm>
            <a:off x="3196827" y="2298462"/>
            <a:ext cx="1644796" cy="1760455"/>
          </a:xfrm>
          <a:prstGeom prst="ellipse">
            <a:avLst/>
          </a:prstGeom>
          <a:solidFill>
            <a:srgbClr val="FF7F07">
              <a:alpha val="92157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57" y="2518147"/>
            <a:ext cx="1061319" cy="892855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43E36FC1-B833-40CF-8965-1CBBDDB3FE10}"/>
              </a:ext>
            </a:extLst>
          </p:cNvPr>
          <p:cNvSpPr txBox="1"/>
          <p:nvPr/>
        </p:nvSpPr>
        <p:spPr>
          <a:xfrm>
            <a:off x="3603496" y="3239110"/>
            <a:ext cx="80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CLIENTS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3398" y="7086103"/>
            <a:ext cx="73738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586496">
              <a:lnSpc>
                <a:spcPts val="577"/>
              </a:lnSpc>
            </a:pPr>
            <a:r>
              <a:rPr lang="en-US" altLang="zh-CN" sz="512" dirty="0">
                <a:solidFill>
                  <a:srgbClr val="57585A"/>
                </a:solidFill>
                <a:latin typeface="Arial" pitchFamily="18" charset="0"/>
                <a:ea typeface="宋体" panose="02010600030101010101" pitchFamily="2" charset="-122"/>
                <a:cs typeface="Arial" pitchFamily="18" charset="0"/>
              </a:rPr>
              <a:t>12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02F9B4-52D9-4F82-A31F-D0648E20A063}"/>
              </a:ext>
            </a:extLst>
          </p:cNvPr>
          <p:cNvSpPr/>
          <p:nvPr/>
        </p:nvSpPr>
        <p:spPr>
          <a:xfrm>
            <a:off x="5250157" y="276168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7F07"/>
                </a:solidFill>
              </a:rPr>
              <a:t>China</a:t>
            </a:r>
            <a:r>
              <a:rPr lang="en-IE" altLang="zh-CN" dirty="0" smtClean="0">
                <a:solidFill>
                  <a:srgbClr val="FF7F07"/>
                </a:solidFill>
              </a:rPr>
              <a:t> </a:t>
            </a:r>
            <a:r>
              <a:rPr lang="en-IE" altLang="zh-CN" dirty="0">
                <a:solidFill>
                  <a:srgbClr val="FF7F07"/>
                </a:solidFill>
              </a:rPr>
              <a:t>Banking Supervision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E06EE3-5C17-4471-80D3-4AFEEC451B19}"/>
              </a:ext>
            </a:extLst>
          </p:cNvPr>
          <p:cNvSpPr/>
          <p:nvPr/>
        </p:nvSpPr>
        <p:spPr>
          <a:xfrm>
            <a:off x="1228166" y="662996"/>
            <a:ext cx="91118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Dynamic Leasing China </a:t>
            </a:r>
            <a:r>
              <a:rPr lang="en-US" altLang="zh-CN" sz="2000" dirty="0"/>
              <a:t>adheres to the highest </a:t>
            </a:r>
            <a:r>
              <a:rPr lang="en-US" altLang="zh-CN" sz="2000" b="1" dirty="0"/>
              <a:t>regulatory requirements </a:t>
            </a:r>
            <a:r>
              <a:rPr lang="en-US" altLang="zh-CN" sz="2000" dirty="0"/>
              <a:t>and has been</a:t>
            </a:r>
          </a:p>
          <a:p>
            <a:pPr algn="ctr"/>
            <a:r>
              <a:rPr lang="en-US" altLang="zh-CN" sz="2000" dirty="0"/>
              <a:t>  </a:t>
            </a:r>
            <a:r>
              <a:rPr lang="en-US" altLang="zh-CN" sz="2000" b="1" dirty="0"/>
              <a:t>strictly supervised </a:t>
            </a:r>
            <a:r>
              <a:rPr lang="en-US" altLang="zh-CN" sz="2000" dirty="0"/>
              <a:t>by </a:t>
            </a:r>
            <a:r>
              <a:rPr lang="en-US" altLang="zh-CN" sz="2000" b="1" dirty="0"/>
              <a:t>multiple China Banking and Financial</a:t>
            </a:r>
          </a:p>
          <a:p>
            <a:pPr algn="ctr"/>
            <a:r>
              <a:rPr lang="en-US" altLang="zh-CN" sz="2000" b="1" dirty="0"/>
              <a:t>  Services </a:t>
            </a:r>
            <a:r>
              <a:rPr lang="en-US" altLang="zh-CN" sz="2000" b="1" dirty="0" smtClean="0"/>
              <a:t>Regulators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since 2007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42E71E-94A0-4771-96DC-1A60113D7441}"/>
              </a:ext>
            </a:extLst>
          </p:cNvPr>
          <p:cNvCxnSpPr>
            <a:cxnSpLocks/>
          </p:cNvCxnSpPr>
          <p:nvPr/>
        </p:nvCxnSpPr>
        <p:spPr>
          <a:xfrm>
            <a:off x="0" y="1678659"/>
            <a:ext cx="1219200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E4DBC76-D739-4F91-A251-F3B76FD871A3}"/>
              </a:ext>
            </a:extLst>
          </p:cNvPr>
          <p:cNvSpPr/>
          <p:nvPr/>
        </p:nvSpPr>
        <p:spPr>
          <a:xfrm>
            <a:off x="1371600" y="1880999"/>
            <a:ext cx="485309" cy="477075"/>
          </a:xfrm>
          <a:prstGeom prst="ellipse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192556-F92C-40C6-B018-4DFACFD64D3B}"/>
              </a:ext>
            </a:extLst>
          </p:cNvPr>
          <p:cNvSpPr/>
          <p:nvPr/>
        </p:nvSpPr>
        <p:spPr>
          <a:xfrm>
            <a:off x="4791365" y="1881000"/>
            <a:ext cx="485309" cy="477075"/>
          </a:xfrm>
          <a:prstGeom prst="ellipse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5322417-B690-4788-B57A-3CFDDAC11AD2}"/>
              </a:ext>
            </a:extLst>
          </p:cNvPr>
          <p:cNvSpPr/>
          <p:nvPr/>
        </p:nvSpPr>
        <p:spPr>
          <a:xfrm>
            <a:off x="8991600" y="1880999"/>
            <a:ext cx="485309" cy="477075"/>
          </a:xfrm>
          <a:prstGeom prst="ellipse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8E514FC-1FFE-4377-A991-7EDA5764E32A}"/>
              </a:ext>
            </a:extLst>
          </p:cNvPr>
          <p:cNvSpPr/>
          <p:nvPr/>
        </p:nvSpPr>
        <p:spPr>
          <a:xfrm>
            <a:off x="1371600" y="2791264"/>
            <a:ext cx="485309" cy="477075"/>
          </a:xfrm>
          <a:prstGeom prst="ellipse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7AFAE5-56BD-4E87-80B4-0414B1BE8F17}"/>
              </a:ext>
            </a:extLst>
          </p:cNvPr>
          <p:cNvSpPr/>
          <p:nvPr/>
        </p:nvSpPr>
        <p:spPr>
          <a:xfrm>
            <a:off x="8991599" y="2791264"/>
            <a:ext cx="485309" cy="477075"/>
          </a:xfrm>
          <a:prstGeom prst="ellipse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F19DC9B-7E0D-4BBC-A240-2D42C3D027A6}"/>
              </a:ext>
            </a:extLst>
          </p:cNvPr>
          <p:cNvSpPr/>
          <p:nvPr/>
        </p:nvSpPr>
        <p:spPr>
          <a:xfrm>
            <a:off x="4764848" y="2791264"/>
            <a:ext cx="485309" cy="477075"/>
          </a:xfrm>
          <a:prstGeom prst="ellipse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4774F28-8562-4FF7-8A30-65E72F0DFF5E}"/>
              </a:ext>
            </a:extLst>
          </p:cNvPr>
          <p:cNvCxnSpPr>
            <a:cxnSpLocks/>
          </p:cNvCxnSpPr>
          <p:nvPr/>
        </p:nvCxnSpPr>
        <p:spPr>
          <a:xfrm>
            <a:off x="1641" y="3582431"/>
            <a:ext cx="1219200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2EDCB3C-D776-4DF2-B421-4715F7C2785F}"/>
              </a:ext>
            </a:extLst>
          </p:cNvPr>
          <p:cNvSpPr txBox="1"/>
          <p:nvPr/>
        </p:nvSpPr>
        <p:spPr>
          <a:xfrm>
            <a:off x="1856909" y="1816971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100,000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A99E57-0036-4D4C-9B6C-13D28293F836}"/>
              </a:ext>
            </a:extLst>
          </p:cNvPr>
          <p:cNvSpPr txBox="1"/>
          <p:nvPr/>
        </p:nvSpPr>
        <p:spPr>
          <a:xfrm>
            <a:off x="1828868" y="2066061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Loan Applications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9A7E28-73A8-4605-B7BB-ECA2695A918E}"/>
              </a:ext>
            </a:extLst>
          </p:cNvPr>
          <p:cNvSpPr txBox="1"/>
          <p:nvPr/>
        </p:nvSpPr>
        <p:spPr>
          <a:xfrm>
            <a:off x="1856909" y="2778525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40%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934028-1E77-493F-AE2A-F17EA3248A6C}"/>
              </a:ext>
            </a:extLst>
          </p:cNvPr>
          <p:cNvSpPr txBox="1"/>
          <p:nvPr/>
        </p:nvSpPr>
        <p:spPr>
          <a:xfrm>
            <a:off x="1827634" y="3041362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Net lncome Margin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140936-33A8-418A-B60F-B1A288D19B1D}"/>
              </a:ext>
            </a:extLst>
          </p:cNvPr>
          <p:cNvSpPr txBox="1"/>
          <p:nvPr/>
        </p:nvSpPr>
        <p:spPr>
          <a:xfrm>
            <a:off x="5302442" y="1837339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3,000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832849-BDB9-41E4-A7EF-3949626D2778}"/>
              </a:ext>
            </a:extLst>
          </p:cNvPr>
          <p:cNvSpPr txBox="1"/>
          <p:nvPr/>
        </p:nvSpPr>
        <p:spPr>
          <a:xfrm>
            <a:off x="5250157" y="2088351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Loans Granted in 2017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A185DF-9516-4E85-8E74-407BB9ABD9F1}"/>
              </a:ext>
            </a:extLst>
          </p:cNvPr>
          <p:cNvSpPr txBox="1"/>
          <p:nvPr/>
        </p:nvSpPr>
        <p:spPr>
          <a:xfrm>
            <a:off x="5250157" y="2742250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2,000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063D6A-96D8-4C43-8B00-57EF27165657}"/>
              </a:ext>
            </a:extLst>
          </p:cNvPr>
          <p:cNvSpPr txBox="1"/>
          <p:nvPr/>
        </p:nvSpPr>
        <p:spPr>
          <a:xfrm>
            <a:off x="5250156" y="3022096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Returning Customers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34552C-7359-4BC3-B95A-20B84A74F286}"/>
              </a:ext>
            </a:extLst>
          </p:cNvPr>
          <p:cNvSpPr txBox="1"/>
          <p:nvPr/>
        </p:nvSpPr>
        <p:spPr>
          <a:xfrm>
            <a:off x="9539162" y="1835228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30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08D76D-80B8-4CA3-B894-5AD210CB5074}"/>
              </a:ext>
            </a:extLst>
          </p:cNvPr>
          <p:cNvSpPr txBox="1"/>
          <p:nvPr/>
        </p:nvSpPr>
        <p:spPr>
          <a:xfrm>
            <a:off x="9539162" y="3009357"/>
            <a:ext cx="1898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Credit Rating Upgrade</a:t>
            </a:r>
          </a:p>
          <a:p>
            <a:r>
              <a:rPr lang="en-US" altLang="zh-CN" sz="900" dirty="0"/>
              <a:t>(Stable Perspective)</a:t>
            </a:r>
            <a:endParaRPr lang="zh-CN" altLang="en-US" sz="9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C509EC-1B6A-44FB-8776-2F3E8B4EFADF}"/>
              </a:ext>
            </a:extLst>
          </p:cNvPr>
          <p:cNvSpPr txBox="1"/>
          <p:nvPr/>
        </p:nvSpPr>
        <p:spPr>
          <a:xfrm>
            <a:off x="9539162" y="2742250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BBB-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C7E434-D3AC-45A0-BBD7-E00259AAB864}"/>
              </a:ext>
            </a:extLst>
          </p:cNvPr>
          <p:cNvSpPr txBox="1"/>
          <p:nvPr/>
        </p:nvSpPr>
        <p:spPr>
          <a:xfrm>
            <a:off x="9539162" y="2086496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Employees</a:t>
            </a:r>
            <a:endParaRPr lang="zh-CN" altLang="en-US" sz="12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4B8F917-1FAD-4CD7-8C23-FB1349C53FD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55" y="1970882"/>
            <a:ext cx="250517" cy="3170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EB50EC8-2E9C-4C83-8AD7-550F298CAB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987" y="1961248"/>
            <a:ext cx="322531" cy="25112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EFBA5D1-68E2-4B25-8912-49E1AFC229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29" y="2871946"/>
            <a:ext cx="290372" cy="28864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66A2FCC-296A-4028-B3C0-6482DF2A4B2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84" y="2887254"/>
            <a:ext cx="407635" cy="24420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A5023B3-D500-4B36-8869-A6CE10698E5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2" y="1930314"/>
            <a:ext cx="348518" cy="34851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515C818-A4AB-49B9-BCC0-6C0FD50CB0D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16" y="2848756"/>
            <a:ext cx="308633" cy="308633"/>
          </a:xfrm>
          <a:prstGeom prst="rect">
            <a:avLst/>
          </a:prstGeom>
        </p:spPr>
      </p:pic>
      <p:graphicFrame>
        <p:nvGraphicFramePr>
          <p:cNvPr id="51" name="图表 50">
            <a:extLst>
              <a:ext uri="{FF2B5EF4-FFF2-40B4-BE49-F238E27FC236}">
                <a16:creationId xmlns:a16="http://schemas.microsoft.com/office/drawing/2014/main" id="{BAEEDE59-B268-4962-ABBC-22A9CA748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202248"/>
              </p:ext>
            </p:extLst>
          </p:nvPr>
        </p:nvGraphicFramePr>
        <p:xfrm>
          <a:off x="381594" y="3556892"/>
          <a:ext cx="5478719" cy="290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A6524B5A-EF95-426D-AB99-E69428D8D988}"/>
              </a:ext>
            </a:extLst>
          </p:cNvPr>
          <p:cNvSpPr txBox="1"/>
          <p:nvPr/>
        </p:nvSpPr>
        <p:spPr>
          <a:xfrm>
            <a:off x="5860313" y="3629367"/>
            <a:ext cx="397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7F07"/>
                </a:solidFill>
              </a:rPr>
              <a:t>$50 </a:t>
            </a:r>
            <a:r>
              <a:rPr lang="en-US" altLang="zh-CN" b="1" dirty="0">
                <a:solidFill>
                  <a:srgbClr val="FF7F07"/>
                </a:solidFill>
              </a:rPr>
              <a:t>million </a:t>
            </a:r>
            <a:r>
              <a:rPr lang="en-US" altLang="zh-CN" dirty="0"/>
              <a:t>Loans Granted</a:t>
            </a:r>
          </a:p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$60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million </a:t>
            </a:r>
            <a:r>
              <a:rPr lang="en-US" altLang="zh-CN" dirty="0"/>
              <a:t>Cash Collected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6982D9-A221-4C70-A94A-9D0D827A64B2}"/>
              </a:ext>
            </a:extLst>
          </p:cNvPr>
          <p:cNvSpPr/>
          <p:nvPr/>
        </p:nvSpPr>
        <p:spPr>
          <a:xfrm>
            <a:off x="8855404" y="3901564"/>
            <a:ext cx="99291" cy="99506"/>
          </a:xfrm>
          <a:prstGeom prst="rect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1540A1-1051-49BD-A88C-CD0BFA455340}"/>
              </a:ext>
            </a:extLst>
          </p:cNvPr>
          <p:cNvSpPr/>
          <p:nvPr/>
        </p:nvSpPr>
        <p:spPr>
          <a:xfrm>
            <a:off x="8854909" y="4073842"/>
            <a:ext cx="99291" cy="995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E11A1EF-DB55-43DB-8E39-A819D8E6EAF2}"/>
              </a:ext>
            </a:extLst>
          </p:cNvPr>
          <p:cNvSpPr txBox="1"/>
          <p:nvPr/>
        </p:nvSpPr>
        <p:spPr>
          <a:xfrm>
            <a:off x="8905049" y="3843010"/>
            <a:ext cx="198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Loans Granted</a:t>
            </a:r>
            <a:endParaRPr lang="zh-CN" altLang="en-US" sz="9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F00740E-F5F9-48A9-928F-8BEFABD62535}"/>
              </a:ext>
            </a:extLst>
          </p:cNvPr>
          <p:cNvSpPr txBox="1"/>
          <p:nvPr/>
        </p:nvSpPr>
        <p:spPr>
          <a:xfrm>
            <a:off x="8905049" y="4016980"/>
            <a:ext cx="198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Cash Collected</a:t>
            </a:r>
            <a:endParaRPr lang="zh-CN" altLang="en-US" sz="9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93CFFD-0F35-4796-A56A-02F62B6C981E}"/>
              </a:ext>
            </a:extLst>
          </p:cNvPr>
          <p:cNvSpPr txBox="1"/>
          <p:nvPr/>
        </p:nvSpPr>
        <p:spPr>
          <a:xfrm>
            <a:off x="6047040" y="5717655"/>
            <a:ext cx="119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69696"/>
                </a:solidFill>
              </a:rPr>
              <a:t>Audited </a:t>
            </a:r>
            <a:r>
              <a:rPr lang="en-US" altLang="zh-CN" sz="1200" dirty="0" smtClean="0">
                <a:solidFill>
                  <a:srgbClr val="969696"/>
                </a:solidFill>
              </a:rPr>
              <a:t>by</a:t>
            </a:r>
            <a:r>
              <a:rPr lang="zh-CN" altLang="en-US" sz="1200" dirty="0" smtClean="0">
                <a:solidFill>
                  <a:srgbClr val="969696"/>
                </a:solidFill>
              </a:rPr>
              <a:t>：</a:t>
            </a:r>
            <a:endParaRPr lang="zh-CN" altLang="en-US" sz="1200" dirty="0">
              <a:solidFill>
                <a:srgbClr val="969696"/>
              </a:solidFill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73B677EA-CDD2-42B5-B023-2122D2429EEA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35" y="293135"/>
            <a:ext cx="594476" cy="3886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75" y="6007082"/>
            <a:ext cx="1020171" cy="4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C95D92-2BAB-45F5-8D31-4544D2F2B5F7}"/>
              </a:ext>
            </a:extLst>
          </p:cNvPr>
          <p:cNvGrpSpPr/>
          <p:nvPr/>
        </p:nvGrpSpPr>
        <p:grpSpPr>
          <a:xfrm>
            <a:off x="2994380" y="1527597"/>
            <a:ext cx="6007354" cy="3744021"/>
            <a:chOff x="413740" y="1174537"/>
            <a:chExt cx="6007354" cy="374402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6176EE-50AE-42E5-857D-DE873EB6B036}"/>
                </a:ext>
              </a:extLst>
            </p:cNvPr>
            <p:cNvSpPr/>
            <p:nvPr/>
          </p:nvSpPr>
          <p:spPr>
            <a:xfrm>
              <a:off x="1126186" y="1383195"/>
              <a:ext cx="3369364" cy="3329609"/>
            </a:xfrm>
            <a:prstGeom prst="ellipse">
              <a:avLst/>
            </a:prstGeom>
            <a:solidFill>
              <a:srgbClr val="F5FAF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350185F-08C4-4F47-971B-9B4516F9C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976" t="233" r="-1" b="10729"/>
            <a:stretch/>
          </p:blipFill>
          <p:spPr>
            <a:xfrm>
              <a:off x="3557884" y="2586341"/>
              <a:ext cx="788055" cy="47012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227435E-2BB4-44E2-9292-7781276B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976" t="233" r="22125" b="10729"/>
            <a:stretch/>
          </p:blipFill>
          <p:spPr>
            <a:xfrm>
              <a:off x="3580717" y="3647310"/>
              <a:ext cx="529818" cy="41906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DC51104-2440-46CA-BC80-173998839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976" t="233" r="22125" b="10729"/>
            <a:stretch/>
          </p:blipFill>
          <p:spPr>
            <a:xfrm>
              <a:off x="1815274" y="1735268"/>
              <a:ext cx="613777" cy="485473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98B4B81-E9F2-4D0C-A1B6-570C8DC61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976" t="233" r="22125" b="10729"/>
            <a:stretch/>
          </p:blipFill>
          <p:spPr>
            <a:xfrm>
              <a:off x="1779597" y="3521245"/>
              <a:ext cx="364424" cy="28824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A6918F9-2507-4B0C-8D0D-E2C3A7D5B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976" t="233" r="22125" b="10729"/>
            <a:stretch/>
          </p:blipFill>
          <p:spPr>
            <a:xfrm>
              <a:off x="2101717" y="4220341"/>
              <a:ext cx="364424" cy="288245"/>
            </a:xfrm>
            <a:prstGeom prst="rect">
              <a:avLst/>
            </a:prstGeom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3F7F35A-703A-4895-BBC3-C5EAF40B0D7A}"/>
                </a:ext>
              </a:extLst>
            </p:cNvPr>
            <p:cNvCxnSpPr>
              <a:endCxn id="15" idx="6"/>
            </p:cNvCxnSpPr>
            <p:nvPr/>
          </p:nvCxnSpPr>
          <p:spPr>
            <a:xfrm>
              <a:off x="1868133" y="1974633"/>
              <a:ext cx="2627417" cy="1073367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B3E556-8910-4A50-A799-239B9BAE1C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976" t="233" r="22125" b="10729"/>
            <a:stretch/>
          </p:blipFill>
          <p:spPr>
            <a:xfrm>
              <a:off x="3329205" y="1707146"/>
              <a:ext cx="441067" cy="348867"/>
            </a:xfrm>
            <a:prstGeom prst="rect">
              <a:avLst/>
            </a:prstGeom>
          </p:spPr>
        </p:pic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1C89E5B-8482-4A53-9133-B844B6B5C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8778" y="1928318"/>
              <a:ext cx="1352132" cy="2457941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4ED8DE8-6242-4560-B149-55BCCCF505DC}"/>
                </a:ext>
              </a:extLst>
            </p:cNvPr>
            <p:cNvCxnSpPr/>
            <p:nvPr/>
          </p:nvCxnSpPr>
          <p:spPr>
            <a:xfrm>
              <a:off x="2093613" y="1819559"/>
              <a:ext cx="2065686" cy="208794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02C4FB9-6C0F-4C0A-B4FB-D63D05205E93}"/>
                </a:ext>
              </a:extLst>
            </p:cNvPr>
            <p:cNvCxnSpPr>
              <a:cxnSpLocks/>
            </p:cNvCxnSpPr>
            <p:nvPr/>
          </p:nvCxnSpPr>
          <p:spPr>
            <a:xfrm>
              <a:off x="3000952" y="1456444"/>
              <a:ext cx="798525" cy="242922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09330DB-AFB1-47ED-B649-4EAFAF36F01C}"/>
                </a:ext>
              </a:extLst>
            </p:cNvPr>
            <p:cNvCxnSpPr/>
            <p:nvPr/>
          </p:nvCxnSpPr>
          <p:spPr>
            <a:xfrm flipH="1">
              <a:off x="3355533" y="2249435"/>
              <a:ext cx="461160" cy="1216659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7036B5F-805B-4BDF-A4B8-1787680E2A8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429051" y="1978005"/>
              <a:ext cx="703043" cy="843962"/>
            </a:xfrm>
            <a:prstGeom prst="line">
              <a:avLst/>
            </a:prstGeom>
            <a:ln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CD524FB-A075-4321-A463-6BED7BD01379}"/>
                </a:ext>
              </a:extLst>
            </p:cNvPr>
            <p:cNvCxnSpPr/>
            <p:nvPr/>
          </p:nvCxnSpPr>
          <p:spPr>
            <a:xfrm flipV="1">
              <a:off x="2010599" y="1901602"/>
              <a:ext cx="901055" cy="16282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22F46A9-90F3-4BF1-BE27-81DC70D636A8}"/>
                </a:ext>
              </a:extLst>
            </p:cNvPr>
            <p:cNvCxnSpPr>
              <a:cxnSpLocks/>
            </p:cNvCxnSpPr>
            <p:nvPr/>
          </p:nvCxnSpPr>
          <p:spPr>
            <a:xfrm>
              <a:off x="1412241" y="2668656"/>
              <a:ext cx="2780390" cy="999478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11FEF9F-28FC-4C35-9B01-B57856763967}"/>
                </a:ext>
              </a:extLst>
            </p:cNvPr>
            <p:cNvSpPr/>
            <p:nvPr/>
          </p:nvSpPr>
          <p:spPr>
            <a:xfrm>
              <a:off x="4057388" y="1622560"/>
              <a:ext cx="2363706" cy="2392012"/>
            </a:xfrm>
            <a:prstGeom prst="ellipse">
              <a:avLst/>
            </a:prstGeom>
            <a:solidFill>
              <a:srgbClr val="FF7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0F4A26C-D22A-4C9E-9DF2-FB61E291B11C}"/>
                </a:ext>
              </a:extLst>
            </p:cNvPr>
            <p:cNvSpPr/>
            <p:nvPr/>
          </p:nvSpPr>
          <p:spPr>
            <a:xfrm>
              <a:off x="413740" y="2100715"/>
              <a:ext cx="1013821" cy="1510236"/>
            </a:xfrm>
            <a:prstGeom prst="roundRect">
              <a:avLst>
                <a:gd name="adj" fmla="val 46787"/>
              </a:avLst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CLIENTS</a:t>
              </a:r>
              <a:endParaRPr lang="zh-CN" altLang="en-US" sz="105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70DB9030-54AA-4F1D-9018-A53206272722}"/>
                </a:ext>
              </a:extLst>
            </p:cNvPr>
            <p:cNvSpPr/>
            <p:nvPr/>
          </p:nvSpPr>
          <p:spPr>
            <a:xfrm>
              <a:off x="5917894" y="3048000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9C8CF896-64E1-4CF9-AEF4-C502514C59A7}"/>
                </a:ext>
              </a:extLst>
            </p:cNvPr>
            <p:cNvSpPr/>
            <p:nvPr/>
          </p:nvSpPr>
          <p:spPr>
            <a:xfrm>
              <a:off x="5639745" y="332448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E13A5929-7F98-4566-AD94-FAA5E2683AEE}"/>
                </a:ext>
              </a:extLst>
            </p:cNvPr>
            <p:cNvSpPr/>
            <p:nvPr/>
          </p:nvSpPr>
          <p:spPr>
            <a:xfrm>
              <a:off x="6050007" y="2661227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D17B3ADD-70E9-4961-A88B-C76BA8820250}"/>
                </a:ext>
              </a:extLst>
            </p:cNvPr>
            <p:cNvSpPr/>
            <p:nvPr/>
          </p:nvSpPr>
          <p:spPr>
            <a:xfrm>
              <a:off x="5365425" y="34972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>
              <a:extLst>
                <a:ext uri="{FF2B5EF4-FFF2-40B4-BE49-F238E27FC236}">
                  <a16:creationId xmlns:a16="http://schemas.microsoft.com/office/drawing/2014/main" id="{63FB1370-010B-460F-B0DD-6A4F243C9838}"/>
                </a:ext>
              </a:extLst>
            </p:cNvPr>
            <p:cNvSpPr/>
            <p:nvPr/>
          </p:nvSpPr>
          <p:spPr>
            <a:xfrm>
              <a:off x="5050465" y="35988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4C917E41-FC0A-4B9A-8D08-543D9166A246}"/>
                </a:ext>
              </a:extLst>
            </p:cNvPr>
            <p:cNvSpPr/>
            <p:nvPr/>
          </p:nvSpPr>
          <p:spPr>
            <a:xfrm>
              <a:off x="4796465" y="35480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六边形 37">
              <a:extLst>
                <a:ext uri="{FF2B5EF4-FFF2-40B4-BE49-F238E27FC236}">
                  <a16:creationId xmlns:a16="http://schemas.microsoft.com/office/drawing/2014/main" id="{7C1C6433-F393-4B31-9414-9634F26B1E47}"/>
                </a:ext>
              </a:extLst>
            </p:cNvPr>
            <p:cNvSpPr/>
            <p:nvPr/>
          </p:nvSpPr>
          <p:spPr>
            <a:xfrm>
              <a:off x="4481505" y="34159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>
              <a:extLst>
                <a:ext uri="{FF2B5EF4-FFF2-40B4-BE49-F238E27FC236}">
                  <a16:creationId xmlns:a16="http://schemas.microsoft.com/office/drawing/2014/main" id="{35D7025A-4DFF-41D4-BD18-FD2F3C773B04}"/>
                </a:ext>
              </a:extLst>
            </p:cNvPr>
            <p:cNvSpPr/>
            <p:nvPr/>
          </p:nvSpPr>
          <p:spPr>
            <a:xfrm>
              <a:off x="4278305" y="32025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>
              <a:extLst>
                <a:ext uri="{FF2B5EF4-FFF2-40B4-BE49-F238E27FC236}">
                  <a16:creationId xmlns:a16="http://schemas.microsoft.com/office/drawing/2014/main" id="{A52DE703-57CE-41F8-A140-000924306DAF}"/>
                </a:ext>
              </a:extLst>
            </p:cNvPr>
            <p:cNvSpPr/>
            <p:nvPr/>
          </p:nvSpPr>
          <p:spPr>
            <a:xfrm>
              <a:off x="4166545" y="28876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>
              <a:extLst>
                <a:ext uri="{FF2B5EF4-FFF2-40B4-BE49-F238E27FC236}">
                  <a16:creationId xmlns:a16="http://schemas.microsoft.com/office/drawing/2014/main" id="{2883A71F-DABA-444C-9CF1-070097E978C9}"/>
                </a:ext>
              </a:extLst>
            </p:cNvPr>
            <p:cNvSpPr/>
            <p:nvPr/>
          </p:nvSpPr>
          <p:spPr>
            <a:xfrm>
              <a:off x="4034465" y="25015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>
              <a:extLst>
                <a:ext uri="{FF2B5EF4-FFF2-40B4-BE49-F238E27FC236}">
                  <a16:creationId xmlns:a16="http://schemas.microsoft.com/office/drawing/2014/main" id="{5E13792D-C6F0-4237-966F-1E8006A8AC42}"/>
                </a:ext>
              </a:extLst>
            </p:cNvPr>
            <p:cNvSpPr/>
            <p:nvPr/>
          </p:nvSpPr>
          <p:spPr>
            <a:xfrm>
              <a:off x="4186865" y="220688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6A253748-BDFB-4102-89F5-2899D4BC7E7A}"/>
                </a:ext>
              </a:extLst>
            </p:cNvPr>
            <p:cNvSpPr/>
            <p:nvPr/>
          </p:nvSpPr>
          <p:spPr>
            <a:xfrm>
              <a:off x="4339265" y="18716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六边形 43">
              <a:extLst>
                <a:ext uri="{FF2B5EF4-FFF2-40B4-BE49-F238E27FC236}">
                  <a16:creationId xmlns:a16="http://schemas.microsoft.com/office/drawing/2014/main" id="{0AEE1521-61E2-4F48-92A6-F6789A7DCF49}"/>
                </a:ext>
              </a:extLst>
            </p:cNvPr>
            <p:cNvSpPr/>
            <p:nvPr/>
          </p:nvSpPr>
          <p:spPr>
            <a:xfrm>
              <a:off x="4684705" y="16785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六边形 44">
              <a:extLst>
                <a:ext uri="{FF2B5EF4-FFF2-40B4-BE49-F238E27FC236}">
                  <a16:creationId xmlns:a16="http://schemas.microsoft.com/office/drawing/2014/main" id="{01EC51C3-EBB6-4BD0-92A2-99A7FE0126FA}"/>
                </a:ext>
              </a:extLst>
            </p:cNvPr>
            <p:cNvSpPr/>
            <p:nvPr/>
          </p:nvSpPr>
          <p:spPr>
            <a:xfrm>
              <a:off x="5040305" y="15871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26FFDC3F-1FEB-43E6-9360-BBD25F7B37DA}"/>
                </a:ext>
              </a:extLst>
            </p:cNvPr>
            <p:cNvSpPr/>
            <p:nvPr/>
          </p:nvSpPr>
          <p:spPr>
            <a:xfrm>
              <a:off x="5355265" y="16379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六边形 46">
              <a:extLst>
                <a:ext uri="{FF2B5EF4-FFF2-40B4-BE49-F238E27FC236}">
                  <a16:creationId xmlns:a16="http://schemas.microsoft.com/office/drawing/2014/main" id="{67BCAECC-DBD9-4ACE-BFFD-AA3C7CE0D7E0}"/>
                </a:ext>
              </a:extLst>
            </p:cNvPr>
            <p:cNvSpPr/>
            <p:nvPr/>
          </p:nvSpPr>
          <p:spPr>
            <a:xfrm>
              <a:off x="5649513" y="1749261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778BB87D-562A-4263-A2C3-50FD7EF99876}"/>
                </a:ext>
              </a:extLst>
            </p:cNvPr>
            <p:cNvSpPr/>
            <p:nvPr/>
          </p:nvSpPr>
          <p:spPr>
            <a:xfrm>
              <a:off x="5853105" y="20341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六边形 48">
              <a:extLst>
                <a:ext uri="{FF2B5EF4-FFF2-40B4-BE49-F238E27FC236}">
                  <a16:creationId xmlns:a16="http://schemas.microsoft.com/office/drawing/2014/main" id="{8E4704E7-5508-46B0-AA87-AFCD4B33397D}"/>
                </a:ext>
              </a:extLst>
            </p:cNvPr>
            <p:cNvSpPr/>
            <p:nvPr/>
          </p:nvSpPr>
          <p:spPr>
            <a:xfrm>
              <a:off x="6005505" y="22475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9">
              <a:extLst>
                <a:ext uri="{FF2B5EF4-FFF2-40B4-BE49-F238E27FC236}">
                  <a16:creationId xmlns:a16="http://schemas.microsoft.com/office/drawing/2014/main" id="{967DAD06-E4C7-4404-A5B5-87A74EA9AA88}"/>
                </a:ext>
              </a:extLst>
            </p:cNvPr>
            <p:cNvSpPr/>
            <p:nvPr/>
          </p:nvSpPr>
          <p:spPr>
            <a:xfrm>
              <a:off x="5802305" y="251168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六边形 50">
              <a:extLst>
                <a:ext uri="{FF2B5EF4-FFF2-40B4-BE49-F238E27FC236}">
                  <a16:creationId xmlns:a16="http://schemas.microsoft.com/office/drawing/2014/main" id="{E16F5497-0176-4546-BF91-6693A9317266}"/>
                </a:ext>
              </a:extLst>
            </p:cNvPr>
            <p:cNvSpPr/>
            <p:nvPr/>
          </p:nvSpPr>
          <p:spPr>
            <a:xfrm>
              <a:off x="5619425" y="27961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C6C2642-5BCF-413E-946A-D6D57E2B9F78}"/>
                </a:ext>
              </a:extLst>
            </p:cNvPr>
            <p:cNvSpPr/>
            <p:nvPr/>
          </p:nvSpPr>
          <p:spPr>
            <a:xfrm>
              <a:off x="4460893" y="1991924"/>
              <a:ext cx="1574801" cy="16509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7F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A24BA07-8E99-42A2-8692-8F1E7F2BBB0D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1427561" y="2513805"/>
              <a:ext cx="2562402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C8EB40E6-52E6-4628-9ED9-44632C586E3F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1487980" y="3308278"/>
              <a:ext cx="2671319" cy="3313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1E89690-2508-419C-95EF-BC2BB16AE5BC}"/>
                </a:ext>
              </a:extLst>
            </p:cNvPr>
            <p:cNvSpPr/>
            <p:nvPr/>
          </p:nvSpPr>
          <p:spPr>
            <a:xfrm>
              <a:off x="1406486" y="3308278"/>
              <a:ext cx="81494" cy="662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34CFD9B-89F1-4F15-A08A-6B281F8FAFFD}"/>
                </a:ext>
              </a:extLst>
            </p:cNvPr>
            <p:cNvSpPr/>
            <p:nvPr/>
          </p:nvSpPr>
          <p:spPr>
            <a:xfrm>
              <a:off x="3989963" y="2480675"/>
              <a:ext cx="81494" cy="662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9A88A42-291C-4719-B097-70904EC619B1}"/>
                </a:ext>
              </a:extLst>
            </p:cNvPr>
            <p:cNvSpPr/>
            <p:nvPr/>
          </p:nvSpPr>
          <p:spPr>
            <a:xfrm>
              <a:off x="2600458" y="1174537"/>
              <a:ext cx="375920" cy="40866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A100DEE-193D-41A4-94CF-2A52243A64DA}"/>
                </a:ext>
              </a:extLst>
            </p:cNvPr>
            <p:cNvSpPr/>
            <p:nvPr/>
          </p:nvSpPr>
          <p:spPr>
            <a:xfrm>
              <a:off x="2605418" y="2270267"/>
              <a:ext cx="375920" cy="40866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DFBAFF3-FC9E-4966-B3AF-6519C8CB4A35}"/>
                </a:ext>
              </a:extLst>
            </p:cNvPr>
            <p:cNvSpPr/>
            <p:nvPr/>
          </p:nvSpPr>
          <p:spPr>
            <a:xfrm>
              <a:off x="2643079" y="3098202"/>
              <a:ext cx="375920" cy="40866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8554FF2-4B50-49F7-884C-CBD6AF2199F9}"/>
                </a:ext>
              </a:extLst>
            </p:cNvPr>
            <p:cNvSpPr/>
            <p:nvPr/>
          </p:nvSpPr>
          <p:spPr>
            <a:xfrm>
              <a:off x="2636959" y="4509890"/>
              <a:ext cx="375920" cy="4086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1B7FF41E-5942-45AA-9709-E6ADCDBF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073" y="3170456"/>
              <a:ext cx="264160" cy="264160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5EE48540-55AF-4CC5-ADB8-EB07425B4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859" y="2390354"/>
              <a:ext cx="204605" cy="199608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67FE53D5-3996-480B-951F-0500E9D65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797" y="2477280"/>
              <a:ext cx="858887" cy="485239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8178719-F934-4060-8AB6-0AEC415E5CF6}"/>
                </a:ext>
              </a:extLst>
            </p:cNvPr>
            <p:cNvSpPr txBox="1"/>
            <p:nvPr/>
          </p:nvSpPr>
          <p:spPr>
            <a:xfrm>
              <a:off x="4943371" y="2901385"/>
              <a:ext cx="78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DYN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D99886E-1701-4C8D-A792-A51386562AA4}"/>
                </a:ext>
              </a:extLst>
            </p:cNvPr>
            <p:cNvSpPr txBox="1"/>
            <p:nvPr/>
          </p:nvSpPr>
          <p:spPr>
            <a:xfrm rot="21124282">
              <a:off x="4882815" y="3506911"/>
              <a:ext cx="1456575" cy="253916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397749"/>
                </a:avLst>
              </a:prstTxWarp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DYN  Sage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942D23E-4DEB-4F3C-B5D0-EDA0ADFBAAA8}"/>
                </a:ext>
              </a:extLst>
            </p:cNvPr>
            <p:cNvSpPr txBox="1"/>
            <p:nvPr/>
          </p:nvSpPr>
          <p:spPr>
            <a:xfrm rot="229178">
              <a:off x="4803145" y="1891204"/>
              <a:ext cx="1456575" cy="2539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627369"/>
                </a:avLst>
              </a:prstTxWarp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DYN  Sage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2E64046-3977-4967-A200-3E0F6DFBC8D4}"/>
                </a:ext>
              </a:extLst>
            </p:cNvPr>
            <p:cNvSpPr txBox="1"/>
            <p:nvPr/>
          </p:nvSpPr>
          <p:spPr>
            <a:xfrm>
              <a:off x="2281998" y="1577212"/>
              <a:ext cx="1038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FF7F07"/>
                  </a:solidFill>
                </a:rPr>
                <a:t>1.</a:t>
              </a:r>
              <a:r>
                <a:rPr lang="en-US" altLang="zh-CN" sz="800" b="1" dirty="0"/>
                <a:t>Transfer Crypto to </a:t>
              </a:r>
              <a:r>
                <a:rPr lang="en-US" altLang="zh-CN" sz="800" b="1" dirty="0" smtClean="0"/>
                <a:t>DYN </a:t>
              </a:r>
              <a:r>
                <a:rPr lang="en-US" altLang="zh-CN" sz="800" b="1" dirty="0"/>
                <a:t>Wallet</a:t>
              </a:r>
              <a:endParaRPr lang="zh-CN" altLang="en-US" sz="8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9832168-8E25-4909-894C-9F6D2C172916}"/>
                </a:ext>
              </a:extLst>
            </p:cNvPr>
            <p:cNvSpPr txBox="1"/>
            <p:nvPr/>
          </p:nvSpPr>
          <p:spPr>
            <a:xfrm>
              <a:off x="2160549" y="2091271"/>
              <a:ext cx="1259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FF7F07"/>
                  </a:solidFill>
                </a:rPr>
                <a:t>2.</a:t>
              </a:r>
              <a:r>
                <a:rPr lang="en-US" altLang="zh-CN" sz="800" b="1" dirty="0"/>
                <a:t>Reecelive lnstant Loan</a:t>
              </a:r>
              <a:endParaRPr lang="zh-CN" altLang="en-US" sz="8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90A11DF-AF8B-4A07-ABE2-55601C9B4FFA}"/>
                </a:ext>
              </a:extLst>
            </p:cNvPr>
            <p:cNvSpPr txBox="1"/>
            <p:nvPr/>
          </p:nvSpPr>
          <p:spPr>
            <a:xfrm>
              <a:off x="2223550" y="3500015"/>
              <a:ext cx="1259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FF7F07"/>
                  </a:solidFill>
                </a:rPr>
                <a:t>3.</a:t>
              </a:r>
              <a:r>
                <a:rPr lang="en-US" altLang="zh-CN" sz="800" b="1" dirty="0"/>
                <a:t>Repay Loan</a:t>
              </a:r>
              <a:endParaRPr lang="zh-CN" altLang="en-US" sz="8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15AC7AC-5D3D-4722-8810-49530190D5DD}"/>
                </a:ext>
              </a:extLst>
            </p:cNvPr>
            <p:cNvSpPr txBox="1"/>
            <p:nvPr/>
          </p:nvSpPr>
          <p:spPr>
            <a:xfrm>
              <a:off x="2215076" y="4116796"/>
              <a:ext cx="1259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FF7F07"/>
                  </a:solidFill>
                </a:rPr>
                <a:t>4.</a:t>
              </a:r>
              <a:r>
                <a:rPr lang="en-US" altLang="zh-CN" sz="800" b="1" dirty="0"/>
                <a:t>Withdraw Crypto from</a:t>
              </a:r>
            </a:p>
            <a:p>
              <a:pPr algn="ctr"/>
              <a:r>
                <a:rPr lang="en-US" altLang="zh-CN" sz="800" b="1" dirty="0"/>
                <a:t>DYN</a:t>
              </a:r>
              <a:r>
                <a:rPr lang="en-US" altLang="zh-CN" sz="800" b="1" dirty="0" smtClean="0"/>
                <a:t> </a:t>
              </a:r>
              <a:r>
                <a:rPr lang="en-US" altLang="zh-CN" sz="800" b="1" dirty="0"/>
                <a:t>Wallet</a:t>
              </a:r>
              <a:endParaRPr lang="zh-CN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222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5787388-E18F-4F61-BE92-8EC24CC9E741}"/>
              </a:ext>
            </a:extLst>
          </p:cNvPr>
          <p:cNvGrpSpPr/>
          <p:nvPr/>
        </p:nvGrpSpPr>
        <p:grpSpPr>
          <a:xfrm>
            <a:off x="3923921" y="1385783"/>
            <a:ext cx="3904950" cy="3717460"/>
            <a:chOff x="7803904" y="-132080"/>
            <a:chExt cx="3684438" cy="363118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1B435C6-043E-4DDA-80AA-38F046F0AC7D}"/>
                </a:ext>
              </a:extLst>
            </p:cNvPr>
            <p:cNvGrpSpPr/>
            <p:nvPr/>
          </p:nvGrpSpPr>
          <p:grpSpPr>
            <a:xfrm>
              <a:off x="8553214" y="585731"/>
              <a:ext cx="2275318" cy="2266740"/>
              <a:chOff x="8622666" y="528362"/>
              <a:chExt cx="2187052" cy="219456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2C5C556-26CF-4FCC-B50C-4B33B90F045B}"/>
                  </a:ext>
                </a:extLst>
              </p:cNvPr>
              <p:cNvSpPr/>
              <p:nvPr/>
            </p:nvSpPr>
            <p:spPr>
              <a:xfrm>
                <a:off x="8622666" y="528362"/>
                <a:ext cx="2187052" cy="2194560"/>
              </a:xfrm>
              <a:prstGeom prst="ellipse">
                <a:avLst/>
              </a:prstGeom>
              <a:solidFill>
                <a:srgbClr val="FF7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六边形 20">
                <a:extLst>
                  <a:ext uri="{FF2B5EF4-FFF2-40B4-BE49-F238E27FC236}">
                    <a16:creationId xmlns:a16="http://schemas.microsoft.com/office/drawing/2014/main" id="{2BC1A554-4749-4A13-A053-7B2A207745BF}"/>
                  </a:ext>
                </a:extLst>
              </p:cNvPr>
              <p:cNvSpPr/>
              <p:nvPr/>
            </p:nvSpPr>
            <p:spPr>
              <a:xfrm>
                <a:off x="10086764" y="2155509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FB4D1A74-C355-45FE-B4FF-2A6C481322FF}"/>
                  </a:ext>
                </a:extLst>
              </p:cNvPr>
              <p:cNvSpPr/>
              <p:nvPr/>
            </p:nvSpPr>
            <p:spPr>
              <a:xfrm>
                <a:off x="9832945" y="2313972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六边形 23">
                <a:extLst>
                  <a:ext uri="{FF2B5EF4-FFF2-40B4-BE49-F238E27FC236}">
                    <a16:creationId xmlns:a16="http://schemas.microsoft.com/office/drawing/2014/main" id="{DD9A30F3-A60A-4FC5-9564-B54E134E5620}"/>
                  </a:ext>
                </a:extLst>
              </p:cNvPr>
              <p:cNvSpPr/>
              <p:nvPr/>
            </p:nvSpPr>
            <p:spPr>
              <a:xfrm>
                <a:off x="9541524" y="2407185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六边形 24">
                <a:extLst>
                  <a:ext uri="{FF2B5EF4-FFF2-40B4-BE49-F238E27FC236}">
                    <a16:creationId xmlns:a16="http://schemas.microsoft.com/office/drawing/2014/main" id="{7F0CA965-4B1C-435D-9C80-95EF6B907112}"/>
                  </a:ext>
                </a:extLst>
              </p:cNvPr>
              <p:cNvSpPr/>
              <p:nvPr/>
            </p:nvSpPr>
            <p:spPr>
              <a:xfrm>
                <a:off x="9306507" y="2360578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id="{79352210-3690-48D0-B53B-D182DA4F3F12}"/>
                  </a:ext>
                </a:extLst>
              </p:cNvPr>
              <p:cNvSpPr/>
              <p:nvPr/>
            </p:nvSpPr>
            <p:spPr>
              <a:xfrm>
                <a:off x="9015086" y="2239401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7F3EEA64-5A79-402B-AC3C-AB71D0B752AD}"/>
                  </a:ext>
                </a:extLst>
              </p:cNvPr>
              <p:cNvSpPr/>
              <p:nvPr/>
            </p:nvSpPr>
            <p:spPr>
              <a:xfrm>
                <a:off x="8827072" y="2043653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18DE7D48-6F27-4E16-BC83-BBFE142C3E5F}"/>
                  </a:ext>
                </a:extLst>
              </p:cNvPr>
              <p:cNvSpPr/>
              <p:nvPr/>
            </p:nvSpPr>
            <p:spPr>
              <a:xfrm>
                <a:off x="8796186" y="932019"/>
                <a:ext cx="555539" cy="61067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15E85A9B-0A20-4FD0-9CC6-B7AC0564D629}"/>
                  </a:ext>
                </a:extLst>
              </p:cNvPr>
              <p:cNvSpPr/>
              <p:nvPr/>
            </p:nvSpPr>
            <p:spPr>
              <a:xfrm>
                <a:off x="9203100" y="645454"/>
                <a:ext cx="620445" cy="592034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六边形 32">
                <a:extLst>
                  <a:ext uri="{FF2B5EF4-FFF2-40B4-BE49-F238E27FC236}">
                    <a16:creationId xmlns:a16="http://schemas.microsoft.com/office/drawing/2014/main" id="{B04F9854-7AC6-4027-BF4C-453758BA66C3}"/>
                  </a:ext>
                </a:extLst>
              </p:cNvPr>
              <p:cNvSpPr/>
              <p:nvPr/>
            </p:nvSpPr>
            <p:spPr>
              <a:xfrm>
                <a:off x="9235032" y="1228036"/>
                <a:ext cx="549711" cy="592034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六边形 33">
                <a:extLst>
                  <a:ext uri="{FF2B5EF4-FFF2-40B4-BE49-F238E27FC236}">
                    <a16:creationId xmlns:a16="http://schemas.microsoft.com/office/drawing/2014/main" id="{C772783B-9602-4A0E-A209-7530AD3AA2EB}"/>
                  </a:ext>
                </a:extLst>
              </p:cNvPr>
              <p:cNvSpPr/>
              <p:nvPr/>
            </p:nvSpPr>
            <p:spPr>
              <a:xfrm>
                <a:off x="9657304" y="972889"/>
                <a:ext cx="549710" cy="592034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6622C7F-F6A5-4640-9655-CC9275047C85}"/>
                  </a:ext>
                </a:extLst>
              </p:cNvPr>
              <p:cNvSpPr/>
              <p:nvPr/>
            </p:nvSpPr>
            <p:spPr>
              <a:xfrm>
                <a:off x="10081835" y="738667"/>
                <a:ext cx="620445" cy="604698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六边形 38">
                <a:extLst>
                  <a:ext uri="{FF2B5EF4-FFF2-40B4-BE49-F238E27FC236}">
                    <a16:creationId xmlns:a16="http://schemas.microsoft.com/office/drawing/2014/main" id="{9BFEF129-97EE-40CF-9420-29C9D1B22319}"/>
                  </a:ext>
                </a:extLst>
              </p:cNvPr>
              <p:cNvSpPr/>
              <p:nvPr/>
            </p:nvSpPr>
            <p:spPr>
              <a:xfrm>
                <a:off x="10067962" y="1670800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7006D39-ED1D-4151-82A1-9CFC7C5FA34E}"/>
                  </a:ext>
                </a:extLst>
              </p:cNvPr>
              <p:cNvSpPr/>
              <p:nvPr/>
            </p:nvSpPr>
            <p:spPr>
              <a:xfrm>
                <a:off x="8853664" y="1025749"/>
                <a:ext cx="1719072" cy="1688763"/>
              </a:xfrm>
              <a:prstGeom prst="ellipse">
                <a:avLst/>
              </a:prstGeom>
              <a:solidFill>
                <a:srgbClr val="F59A28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A26517B-0C4C-40A9-92EC-726699C0BED7}"/>
                </a:ext>
              </a:extLst>
            </p:cNvPr>
            <p:cNvSpPr/>
            <p:nvPr/>
          </p:nvSpPr>
          <p:spPr>
            <a:xfrm>
              <a:off x="9190294" y="1798588"/>
              <a:ext cx="1040896" cy="1034524"/>
            </a:xfrm>
            <a:prstGeom prst="ellipse">
              <a:avLst/>
            </a:prstGeom>
            <a:solidFill>
              <a:srgbClr val="F2D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F373008-9A45-4362-A3B2-DC71246AD26B}"/>
                </a:ext>
              </a:extLst>
            </p:cNvPr>
            <p:cNvSpPr/>
            <p:nvPr/>
          </p:nvSpPr>
          <p:spPr>
            <a:xfrm>
              <a:off x="8363712" y="408248"/>
              <a:ext cx="2718816" cy="2517832"/>
            </a:xfrm>
            <a:prstGeom prst="ellipse">
              <a:avLst/>
            </a:prstGeom>
            <a:noFill/>
            <a:ln w="3175">
              <a:solidFill>
                <a:srgbClr val="1D44BD">
                  <a:alpha val="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0B37890-6E44-44E9-A2E9-14D86318F062}"/>
                </a:ext>
              </a:extLst>
            </p:cNvPr>
            <p:cNvSpPr/>
            <p:nvPr/>
          </p:nvSpPr>
          <p:spPr>
            <a:xfrm>
              <a:off x="8056880" y="176844"/>
              <a:ext cx="3214624" cy="3084515"/>
            </a:xfrm>
            <a:prstGeom prst="ellipse">
              <a:avLst/>
            </a:prstGeom>
            <a:noFill/>
            <a:ln w="3175">
              <a:solidFill>
                <a:srgbClr val="1D44BD">
                  <a:alpha val="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21A49B0-A2F2-4E78-8D0A-3D4FA2907708}"/>
                </a:ext>
              </a:extLst>
            </p:cNvPr>
            <p:cNvSpPr/>
            <p:nvPr/>
          </p:nvSpPr>
          <p:spPr>
            <a:xfrm>
              <a:off x="7803904" y="-132080"/>
              <a:ext cx="3684438" cy="3631184"/>
            </a:xfrm>
            <a:prstGeom prst="ellipse">
              <a:avLst/>
            </a:prstGeom>
            <a:noFill/>
            <a:ln w="3175">
              <a:solidFill>
                <a:srgbClr val="1D44BD">
                  <a:alpha val="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2B0E3A1-43C1-4B4F-9FAF-53BCA63F4C38}"/>
                </a:ext>
              </a:extLst>
            </p:cNvPr>
            <p:cNvSpPr txBox="1"/>
            <p:nvPr/>
          </p:nvSpPr>
          <p:spPr>
            <a:xfrm>
              <a:off x="9372234" y="646223"/>
              <a:ext cx="1398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</a:rPr>
                <a:t>$5 trillion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5550144-F78A-48C0-A1B0-3729C05BDE06}"/>
                </a:ext>
              </a:extLst>
            </p:cNvPr>
            <p:cNvSpPr txBox="1"/>
            <p:nvPr/>
          </p:nvSpPr>
          <p:spPr>
            <a:xfrm>
              <a:off x="9179378" y="810743"/>
              <a:ext cx="16570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Total Digital Assets Market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8C0597-EA0D-4E51-9F08-4A95941F8EC3}"/>
                </a:ext>
              </a:extLst>
            </p:cNvPr>
            <p:cNvSpPr txBox="1"/>
            <p:nvPr/>
          </p:nvSpPr>
          <p:spPr>
            <a:xfrm>
              <a:off x="9377362" y="1201156"/>
              <a:ext cx="1398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</a:rPr>
                <a:t>$4 trillion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28850DD-B05C-4505-9B3C-0E162B772FA2}"/>
                </a:ext>
              </a:extLst>
            </p:cNvPr>
            <p:cNvSpPr txBox="1"/>
            <p:nvPr/>
          </p:nvSpPr>
          <p:spPr>
            <a:xfrm>
              <a:off x="9414814" y="2181044"/>
              <a:ext cx="1398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</a:rPr>
                <a:t>$1 trillion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2E06FE3-FFFA-4CE5-8131-39D400BCD74E}"/>
                </a:ext>
              </a:extLst>
            </p:cNvPr>
            <p:cNvSpPr txBox="1"/>
            <p:nvPr/>
          </p:nvSpPr>
          <p:spPr>
            <a:xfrm>
              <a:off x="9354169" y="1322864"/>
              <a:ext cx="16570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Tokenized Assets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06C4C00-1A2F-419A-B18C-6DA115837AF8}"/>
                </a:ext>
              </a:extLst>
            </p:cNvPr>
            <p:cNvSpPr txBox="1"/>
            <p:nvPr/>
          </p:nvSpPr>
          <p:spPr>
            <a:xfrm>
              <a:off x="9387280" y="2296460"/>
              <a:ext cx="16570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Cryptocurrencies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17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9F393A-D6E6-4BDC-A232-800A2065A7EC}"/>
              </a:ext>
            </a:extLst>
          </p:cNvPr>
          <p:cNvGrpSpPr/>
          <p:nvPr/>
        </p:nvGrpSpPr>
        <p:grpSpPr>
          <a:xfrm>
            <a:off x="2528268" y="2355048"/>
            <a:ext cx="7185616" cy="3012440"/>
            <a:chOff x="697436" y="563187"/>
            <a:chExt cx="7185616" cy="301244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EDF4B7B-3C94-46F8-A874-2A0238A51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4" r="3765"/>
            <a:stretch/>
          </p:blipFill>
          <p:spPr>
            <a:xfrm>
              <a:off x="4766680" y="765313"/>
              <a:ext cx="1976904" cy="2530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21000"/>
                </a:srgbClr>
              </a:outerShdw>
            </a:effectLst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B1A7E2-A376-46EC-AA37-8EAF8A01C9F9}"/>
                </a:ext>
              </a:extLst>
            </p:cNvPr>
            <p:cNvSpPr/>
            <p:nvPr/>
          </p:nvSpPr>
          <p:spPr>
            <a:xfrm>
              <a:off x="759070" y="692833"/>
              <a:ext cx="1537364" cy="2602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B06CD25-40C3-4D6B-9D42-810009D7D5F8}"/>
                </a:ext>
              </a:extLst>
            </p:cNvPr>
            <p:cNvCxnSpPr/>
            <p:nvPr/>
          </p:nvCxnSpPr>
          <p:spPr>
            <a:xfrm>
              <a:off x="731560" y="1091682"/>
              <a:ext cx="6014954" cy="0"/>
            </a:xfrm>
            <a:prstGeom prst="line">
              <a:avLst/>
            </a:prstGeom>
            <a:ln w="19050"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862357-B2A0-4F46-BB4D-11FFFF719F47}"/>
                </a:ext>
              </a:extLst>
            </p:cNvPr>
            <p:cNvCxnSpPr/>
            <p:nvPr/>
          </p:nvCxnSpPr>
          <p:spPr>
            <a:xfrm>
              <a:off x="759070" y="1408922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BC6E174-A96D-423F-AF26-99A561C7CF92}"/>
                </a:ext>
              </a:extLst>
            </p:cNvPr>
            <p:cNvCxnSpPr/>
            <p:nvPr/>
          </p:nvCxnSpPr>
          <p:spPr>
            <a:xfrm>
              <a:off x="756140" y="1729273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7586DAE-48F1-4A03-9A52-5501BA19BC32}"/>
                </a:ext>
              </a:extLst>
            </p:cNvPr>
            <p:cNvCxnSpPr/>
            <p:nvPr/>
          </p:nvCxnSpPr>
          <p:spPr>
            <a:xfrm>
              <a:off x="777911" y="2030962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F7EA7EC-ADDC-4322-8AC2-506D11F65AD0}"/>
                </a:ext>
              </a:extLst>
            </p:cNvPr>
            <p:cNvCxnSpPr/>
            <p:nvPr/>
          </p:nvCxnSpPr>
          <p:spPr>
            <a:xfrm>
              <a:off x="777911" y="2379305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3CB65C5-DDB1-467B-A2FC-13FF02835201}"/>
                </a:ext>
              </a:extLst>
            </p:cNvPr>
            <p:cNvCxnSpPr/>
            <p:nvPr/>
          </p:nvCxnSpPr>
          <p:spPr>
            <a:xfrm>
              <a:off x="756140" y="2979575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D7EC358-0C1A-4AFD-ABC2-880918F2EF7E}"/>
                </a:ext>
              </a:extLst>
            </p:cNvPr>
            <p:cNvSpPr txBox="1"/>
            <p:nvPr/>
          </p:nvSpPr>
          <p:spPr>
            <a:xfrm>
              <a:off x="5131837" y="848410"/>
              <a:ext cx="2751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1D44BD"/>
                  </a:solidFill>
                </a:rPr>
                <a:t>Traditional Lending</a:t>
              </a:r>
              <a:endParaRPr lang="zh-CN" altLang="en-US" sz="900" b="1" dirty="0">
                <a:solidFill>
                  <a:srgbClr val="1D44BD"/>
                </a:solidFill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CC1DAB2-6977-488B-B508-211A02ED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4883" y="563187"/>
              <a:ext cx="2451405" cy="30124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5307DF4-E089-4F7E-80AF-27A230E5C68F}"/>
                    </a:ext>
                  </a:extLst>
                </p:cNvPr>
                <p:cNvSpPr txBox="1"/>
                <p:nvPr/>
              </p:nvSpPr>
              <p:spPr>
                <a:xfrm>
                  <a:off x="5352482" y="1091980"/>
                  <a:ext cx="8864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5307DF4-E089-4F7E-80AF-27A230E5C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82" y="1091980"/>
                  <a:ext cx="88640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977A783-E2DE-499B-B76D-8EFCE36D7678}"/>
                    </a:ext>
                  </a:extLst>
                </p:cNvPr>
                <p:cNvSpPr txBox="1"/>
                <p:nvPr/>
              </p:nvSpPr>
              <p:spPr>
                <a:xfrm>
                  <a:off x="5352482" y="1440025"/>
                  <a:ext cx="8864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977A783-E2DE-499B-B76D-8EFCE36D7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82" y="1440025"/>
                  <a:ext cx="88640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2DF3BA8-C0DC-4B4B-8AD5-F888F5E64C15}"/>
                </a:ext>
              </a:extLst>
            </p:cNvPr>
            <p:cNvSpPr txBox="1"/>
            <p:nvPr/>
          </p:nvSpPr>
          <p:spPr>
            <a:xfrm>
              <a:off x="5431792" y="1794020"/>
              <a:ext cx="727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Very Slow</a:t>
              </a:r>
              <a:endParaRPr lang="zh-CN" altLang="en-US" sz="105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957A328-4695-4AA2-A374-665B4329A5B2}"/>
                </a:ext>
              </a:extLst>
            </p:cNvPr>
            <p:cNvSpPr txBox="1"/>
            <p:nvPr/>
          </p:nvSpPr>
          <p:spPr>
            <a:xfrm>
              <a:off x="5511103" y="2094155"/>
              <a:ext cx="727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Local</a:t>
              </a:r>
              <a:endParaRPr lang="zh-CN" altLang="en-US" sz="105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F785C6-FCA3-4E1A-B10F-740DE1410B9C}"/>
                </a:ext>
              </a:extLst>
            </p:cNvPr>
            <p:cNvSpPr txBox="1"/>
            <p:nvPr/>
          </p:nvSpPr>
          <p:spPr>
            <a:xfrm>
              <a:off x="5165953" y="2331881"/>
              <a:ext cx="216343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 </a:t>
              </a:r>
              <a:r>
                <a:rPr lang="en-US" altLang="zh-CN" sz="800" b="1" dirty="0"/>
                <a:t>Application    Fee,</a:t>
              </a:r>
            </a:p>
            <a:p>
              <a:r>
                <a:rPr lang="en-US" altLang="zh-CN" sz="800" b="1" dirty="0"/>
                <a:t>Administration Fee,</a:t>
              </a:r>
            </a:p>
            <a:p>
              <a:r>
                <a:rPr lang="en-US" altLang="zh-CN" sz="800" b="1" dirty="0"/>
                <a:t>Commitment  Fee,</a:t>
              </a:r>
            </a:p>
            <a:p>
              <a:r>
                <a:rPr lang="en-US" altLang="zh-CN" sz="800" b="1" dirty="0"/>
                <a:t>Legal Fees, etc.</a:t>
              </a:r>
              <a:endParaRPr lang="zh-CN" altLang="en-US" sz="800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829E234-E7D6-4480-B575-1BB2DDC5DBA8}"/>
                </a:ext>
              </a:extLst>
            </p:cNvPr>
            <p:cNvSpPr/>
            <p:nvPr/>
          </p:nvSpPr>
          <p:spPr>
            <a:xfrm>
              <a:off x="5572760" y="3045394"/>
              <a:ext cx="147320" cy="147447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DC87894-B728-4AF2-AC98-FAA637606BC5}"/>
                </a:ext>
              </a:extLst>
            </p:cNvPr>
            <p:cNvSpPr txBox="1"/>
            <p:nvPr/>
          </p:nvSpPr>
          <p:spPr>
            <a:xfrm>
              <a:off x="5502291" y="3050432"/>
              <a:ext cx="7315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Yes</a:t>
              </a:r>
              <a:endParaRPr lang="zh-CN" altLang="en-US" sz="900" b="1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18B5DF5-1E52-48DE-8788-9A717BF3EA7F}"/>
                </a:ext>
              </a:extLst>
            </p:cNvPr>
            <p:cNvCxnSpPr/>
            <p:nvPr/>
          </p:nvCxnSpPr>
          <p:spPr>
            <a:xfrm>
              <a:off x="2305854" y="1079242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C4EEEA5-B65E-441F-9626-481FE84133C4}"/>
                </a:ext>
              </a:extLst>
            </p:cNvPr>
            <p:cNvCxnSpPr/>
            <p:nvPr/>
          </p:nvCxnSpPr>
          <p:spPr>
            <a:xfrm>
              <a:off x="2409406" y="1391816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A5272AE-4B3B-4B12-BFD5-9C076FFD4AC9}"/>
                </a:ext>
              </a:extLst>
            </p:cNvPr>
            <p:cNvCxnSpPr/>
            <p:nvPr/>
          </p:nvCxnSpPr>
          <p:spPr>
            <a:xfrm>
              <a:off x="2458254" y="1735495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09EA652-B1CA-4BC0-A811-904EF045D183}"/>
                </a:ext>
              </a:extLst>
            </p:cNvPr>
            <p:cNvCxnSpPr/>
            <p:nvPr/>
          </p:nvCxnSpPr>
          <p:spPr>
            <a:xfrm>
              <a:off x="2531799" y="2023969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1288FAE-5E70-405D-8D9C-49BBD0D0E4A0}"/>
                </a:ext>
              </a:extLst>
            </p:cNvPr>
            <p:cNvCxnSpPr/>
            <p:nvPr/>
          </p:nvCxnSpPr>
          <p:spPr>
            <a:xfrm>
              <a:off x="2619569" y="2373085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23D7E45-59D2-482C-A0EE-6C9061E6E7FD}"/>
                </a:ext>
              </a:extLst>
            </p:cNvPr>
            <p:cNvCxnSpPr/>
            <p:nvPr/>
          </p:nvCxnSpPr>
          <p:spPr>
            <a:xfrm>
              <a:off x="2384783" y="2970242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C98889F-D6D3-45C0-9BF1-65A08F5A2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148" y="642145"/>
              <a:ext cx="333475" cy="18840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FE62387-0E15-46F3-B184-A8369195AC6E}"/>
                </a:ext>
              </a:extLst>
            </p:cNvPr>
            <p:cNvSpPr txBox="1"/>
            <p:nvPr/>
          </p:nvSpPr>
          <p:spPr>
            <a:xfrm>
              <a:off x="3373448" y="590034"/>
              <a:ext cx="82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DYN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277E600-0EB7-42E4-825B-9299F121751B}"/>
                </a:ext>
              </a:extLst>
            </p:cNvPr>
            <p:cNvSpPr txBox="1"/>
            <p:nvPr/>
          </p:nvSpPr>
          <p:spPr>
            <a:xfrm>
              <a:off x="2679498" y="778755"/>
              <a:ext cx="18518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Instant Crypto-backed Loans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8EB6F86-B3C2-426D-939E-1AFA8596703A}"/>
                </a:ext>
              </a:extLst>
            </p:cNvPr>
            <p:cNvGrpSpPr/>
            <p:nvPr/>
          </p:nvGrpSpPr>
          <p:grpSpPr>
            <a:xfrm>
              <a:off x="3345895" y="1134013"/>
              <a:ext cx="303288" cy="266035"/>
              <a:chOff x="3505825" y="4320621"/>
              <a:chExt cx="413224" cy="342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1DE828F7-4CC9-493B-9BF4-2FA256E6B545}"/>
                      </a:ext>
                    </a:extLst>
                  </p:cNvPr>
                  <p:cNvSpPr/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√</m:t>
                          </m:r>
                        </m:oMath>
                      </m:oMathPara>
                    </a14:m>
                    <a:endParaRPr lang="zh-CN" altLang="en-US" sz="105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1DE828F7-4CC9-493B-9BF4-2FA256E6B5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8253A2C-0FEE-45F4-BA6B-EB3BD1FBB1A3}"/>
                  </a:ext>
                </a:extLst>
              </p:cNvPr>
              <p:cNvSpPr/>
              <p:nvPr/>
            </p:nvSpPr>
            <p:spPr>
              <a:xfrm>
                <a:off x="3540977" y="4320621"/>
                <a:ext cx="360463" cy="297099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1F80691-E427-45DF-B7A5-FC6CBCA42633}"/>
                </a:ext>
              </a:extLst>
            </p:cNvPr>
            <p:cNvGrpSpPr/>
            <p:nvPr/>
          </p:nvGrpSpPr>
          <p:grpSpPr>
            <a:xfrm>
              <a:off x="3345895" y="1477382"/>
              <a:ext cx="303288" cy="266035"/>
              <a:chOff x="3505825" y="4320621"/>
              <a:chExt cx="413224" cy="342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757F10CF-C1BD-4D89-B7DB-288E24C1B6E0}"/>
                      </a:ext>
                    </a:extLst>
                  </p:cNvPr>
                  <p:cNvSpPr/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√</m:t>
                          </m:r>
                        </m:oMath>
                      </m:oMathPara>
                    </a14:m>
                    <a:endParaRPr lang="zh-CN" altLang="en-US" sz="105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757F10CF-C1BD-4D89-B7DB-288E24C1B6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4A22FD8-A5F6-4683-8EB8-D6F921F4C259}"/>
                  </a:ext>
                </a:extLst>
              </p:cNvPr>
              <p:cNvSpPr/>
              <p:nvPr/>
            </p:nvSpPr>
            <p:spPr>
              <a:xfrm>
                <a:off x="3540977" y="4320621"/>
                <a:ext cx="360463" cy="297099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2DB25AB-B268-43AD-8AAB-02E13FBDAADC}"/>
                </a:ext>
              </a:extLst>
            </p:cNvPr>
            <p:cNvSpPr txBox="1"/>
            <p:nvPr/>
          </p:nvSpPr>
          <p:spPr>
            <a:xfrm>
              <a:off x="3259570" y="1770654"/>
              <a:ext cx="7300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Instant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09FA451-24E4-4A4C-88BF-7BD41AAC741E}"/>
                </a:ext>
              </a:extLst>
            </p:cNvPr>
            <p:cNvSpPr txBox="1"/>
            <p:nvPr/>
          </p:nvSpPr>
          <p:spPr>
            <a:xfrm>
              <a:off x="3223327" y="2069408"/>
              <a:ext cx="851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Worldwide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2E1DA9F-002B-41AB-A3C7-ECD39B580F01}"/>
                </a:ext>
              </a:extLst>
            </p:cNvPr>
            <p:cNvSpPr txBox="1"/>
            <p:nvPr/>
          </p:nvSpPr>
          <p:spPr>
            <a:xfrm>
              <a:off x="3291951" y="2520291"/>
              <a:ext cx="851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2DD7CE1-57BA-4C77-B598-F8798194AC11}"/>
                </a:ext>
              </a:extLst>
            </p:cNvPr>
            <p:cNvSpPr txBox="1"/>
            <p:nvPr/>
          </p:nvSpPr>
          <p:spPr>
            <a:xfrm>
              <a:off x="3297909" y="3045394"/>
              <a:ext cx="851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D0F78A5-B8EA-453C-9126-F50A2C85655B}"/>
                </a:ext>
              </a:extLst>
            </p:cNvPr>
            <p:cNvSpPr txBox="1"/>
            <p:nvPr/>
          </p:nvSpPr>
          <p:spPr>
            <a:xfrm>
              <a:off x="715072" y="1056658"/>
              <a:ext cx="1265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Cryptoassets</a:t>
              </a:r>
            </a:p>
            <a:p>
              <a:r>
                <a:rPr lang="en-US" altLang="zh-CN" sz="1050" dirty="0"/>
                <a:t>Accepted</a:t>
              </a:r>
              <a:endParaRPr lang="zh-CN" altLang="en-US" sz="105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1DE194C-A5CC-4BC8-9BFF-7DB04A8BF882}"/>
                </a:ext>
              </a:extLst>
            </p:cNvPr>
            <p:cNvSpPr txBox="1"/>
            <p:nvPr/>
          </p:nvSpPr>
          <p:spPr>
            <a:xfrm>
              <a:off x="700682" y="1358432"/>
              <a:ext cx="1265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Keep Asset</a:t>
              </a:r>
            </a:p>
            <a:p>
              <a:r>
                <a:rPr lang="en-US" altLang="zh-CN" sz="1050" dirty="0"/>
                <a:t>Ownership</a:t>
              </a:r>
              <a:endParaRPr lang="zh-CN" altLang="en-US" sz="105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41B814B-7647-44EF-9603-692DBC9E9056}"/>
                </a:ext>
              </a:extLst>
            </p:cNvPr>
            <p:cNvSpPr txBox="1"/>
            <p:nvPr/>
          </p:nvSpPr>
          <p:spPr>
            <a:xfrm>
              <a:off x="722453" y="1743417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Approval time</a:t>
              </a:r>
              <a:endParaRPr lang="zh-CN" altLang="en-US" sz="105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88694B4-5C0C-4113-A4D1-8F7FA709588E}"/>
                </a:ext>
              </a:extLst>
            </p:cNvPr>
            <p:cNvSpPr txBox="1"/>
            <p:nvPr/>
          </p:nvSpPr>
          <p:spPr>
            <a:xfrm>
              <a:off x="697436" y="2069408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Availabillty</a:t>
              </a:r>
              <a:endParaRPr lang="zh-CN" altLang="en-US" sz="105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DF0A781-8DED-4E5C-B6DF-0E2303B8B52B}"/>
                </a:ext>
              </a:extLst>
            </p:cNvPr>
            <p:cNvSpPr txBox="1"/>
            <p:nvPr/>
          </p:nvSpPr>
          <p:spPr>
            <a:xfrm>
              <a:off x="746418" y="2504274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Hidden Fees</a:t>
              </a:r>
              <a:endParaRPr lang="zh-CN" altLang="en-US" sz="105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CEDA755-AFD1-41C0-8F32-028020FA79F2}"/>
                </a:ext>
              </a:extLst>
            </p:cNvPr>
            <p:cNvSpPr txBox="1"/>
            <p:nvPr/>
          </p:nvSpPr>
          <p:spPr>
            <a:xfrm>
              <a:off x="697436" y="3000059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Credit Checks</a:t>
              </a:r>
              <a:endParaRPr lang="zh-CN" altLang="en-US" sz="1050" dirty="0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" y="372546"/>
            <a:ext cx="183557" cy="103703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337722" y="327773"/>
            <a:ext cx="374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srgbClr val="3255CB"/>
                </a:solidFill>
              </a:rPr>
              <a:t>DYN</a:t>
            </a:r>
            <a:endParaRPr lang="zh-CN" altLang="en-US" sz="500" dirty="0">
              <a:solidFill>
                <a:srgbClr val="3255CB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09095FC-63E6-46CE-867C-0581507FBC8D}"/>
              </a:ext>
            </a:extLst>
          </p:cNvPr>
          <p:cNvSpPr/>
          <p:nvPr/>
        </p:nvSpPr>
        <p:spPr>
          <a:xfrm rot="16200000">
            <a:off x="3958650" y="2630856"/>
            <a:ext cx="3012439" cy="2460825"/>
          </a:xfrm>
          <a:prstGeom prst="rect">
            <a:avLst/>
          </a:prstGeom>
          <a:solidFill>
            <a:schemeClr val="tx1">
              <a:lumMod val="95000"/>
              <a:lumOff val="5000"/>
              <a:alpha val="3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8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0D5509-8CA4-484C-940C-E521C4DF65A3}"/>
              </a:ext>
            </a:extLst>
          </p:cNvPr>
          <p:cNvGrpSpPr/>
          <p:nvPr/>
        </p:nvGrpSpPr>
        <p:grpSpPr>
          <a:xfrm>
            <a:off x="2673882" y="2159129"/>
            <a:ext cx="6990979" cy="2042481"/>
            <a:chOff x="4106313" y="4197367"/>
            <a:chExt cx="3720397" cy="10749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EC024FF-8D0F-4C60-8145-965FF3B3869C}"/>
                </a:ext>
              </a:extLst>
            </p:cNvPr>
            <p:cNvGrpSpPr/>
            <p:nvPr/>
          </p:nvGrpSpPr>
          <p:grpSpPr>
            <a:xfrm>
              <a:off x="4106313" y="4197367"/>
              <a:ext cx="3663996" cy="1074909"/>
              <a:chOff x="4449213" y="3088657"/>
              <a:chExt cx="3663996" cy="1074909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E3345EBD-B4E6-4CC8-8283-82B016971DC8}"/>
                  </a:ext>
                </a:extLst>
              </p:cNvPr>
              <p:cNvGrpSpPr/>
              <p:nvPr/>
            </p:nvGrpSpPr>
            <p:grpSpPr>
              <a:xfrm>
                <a:off x="4468475" y="3088657"/>
                <a:ext cx="3644734" cy="1074909"/>
                <a:chOff x="4122999" y="4429777"/>
                <a:chExt cx="3644734" cy="1074909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98815202-DF0C-4EAA-AD68-043C70157ADE}"/>
                    </a:ext>
                  </a:extLst>
                </p:cNvPr>
                <p:cNvGrpSpPr/>
                <p:nvPr/>
              </p:nvGrpSpPr>
              <p:grpSpPr>
                <a:xfrm rot="16200000">
                  <a:off x="4560123" y="4611368"/>
                  <a:ext cx="1074909" cy="711727"/>
                  <a:chOff x="6242754" y="1012141"/>
                  <a:chExt cx="5860835" cy="4283704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758D0293-9190-4AED-92B1-B16D6083D2B1}"/>
                      </a:ext>
                    </a:extLst>
                  </p:cNvPr>
                  <p:cNvSpPr/>
                  <p:nvPr/>
                </p:nvSpPr>
                <p:spPr>
                  <a:xfrm>
                    <a:off x="6242754" y="1017214"/>
                    <a:ext cx="5838479" cy="4278631"/>
                  </a:xfrm>
                  <a:prstGeom prst="rect">
                    <a:avLst/>
                  </a:prstGeom>
                  <a:solidFill>
                    <a:srgbClr val="1D44B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 Light"/>
                      <a:ea typeface="微软雅黑 Light"/>
                      <a:cs typeface="+mn-cs"/>
                    </a:endParaRPr>
                  </a:p>
                </p:txBody>
              </p:sp>
              <p:pic>
                <p:nvPicPr>
                  <p:cNvPr id="55" name="图片 54">
                    <a:extLst>
                      <a:ext uri="{FF2B5EF4-FFF2-40B4-BE49-F238E27FC236}">
                        <a16:creationId xmlns:a16="http://schemas.microsoft.com/office/drawing/2014/main" id="{372A0679-3F74-4B8B-95CD-B1EF9758F9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hqprint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-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954" t="48897"/>
                  <a:stretch/>
                </p:blipFill>
                <p:spPr>
                  <a:xfrm>
                    <a:off x="6306971" y="1012141"/>
                    <a:ext cx="1230120" cy="236618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56" name="图片 55">
                    <a:extLst>
                      <a:ext uri="{FF2B5EF4-FFF2-40B4-BE49-F238E27FC236}">
                        <a16:creationId xmlns:a16="http://schemas.microsoft.com/office/drawing/2014/main" id="{3C43B9F8-B6DD-47F9-A4C8-6D842FE09C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harpenSoften amount="-88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6" t="29224" r="58420" b="4392"/>
                  <a:stretch/>
                </p:blipFill>
                <p:spPr>
                  <a:xfrm>
                    <a:off x="10393136" y="1012149"/>
                    <a:ext cx="1710453" cy="337253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09095FC-63E6-46CE-867C-0581507FBC8D}"/>
                      </a:ext>
                    </a:extLst>
                  </p:cNvPr>
                  <p:cNvSpPr/>
                  <p:nvPr/>
                </p:nvSpPr>
                <p:spPr>
                  <a:xfrm>
                    <a:off x="6306972" y="1017215"/>
                    <a:ext cx="5796591" cy="4273557"/>
                  </a:xfrm>
                  <a:prstGeom prst="rect">
                    <a:avLst/>
                  </a:prstGeom>
                  <a:solidFill>
                    <a:srgbClr val="306199">
                      <a:alpha val="36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 Light"/>
                      <a:ea typeface="微软雅黑 Light"/>
                      <a:cs typeface="+mn-cs"/>
                    </a:endParaRPr>
                  </a:p>
                </p:txBody>
              </p:sp>
            </p:grpSp>
            <p:pic>
              <p:nvPicPr>
                <p:cNvPr id="49" name="图片 48">
                  <a:extLst>
                    <a:ext uri="{FF2B5EF4-FFF2-40B4-BE49-F238E27FC236}">
                      <a16:creationId xmlns:a16="http://schemas.microsoft.com/office/drawing/2014/main" id="{EB4DFFBD-BB95-419B-A417-49297048A0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58" t="2785" r="3765" b="10387"/>
                <a:stretch/>
              </p:blipFill>
              <p:spPr>
                <a:xfrm rot="5400000">
                  <a:off x="5313282" y="4665575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2BFCD8EC-9E52-4813-A69E-33794B0A12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58" t="2785" r="3765" b="10387"/>
                <a:stretch/>
              </p:blipFill>
              <p:spPr>
                <a:xfrm rot="5400000">
                  <a:off x="5864226" y="4665575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D6B7518F-E0D5-45CC-8C2B-6804E8AAD3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58" t="2785" r="3765" b="10387"/>
                <a:stretch/>
              </p:blipFill>
              <p:spPr>
                <a:xfrm rot="5400000">
                  <a:off x="6445341" y="4665575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pic>
              <p:nvPicPr>
                <p:cNvPr id="52" name="图片 51">
                  <a:extLst>
                    <a:ext uri="{FF2B5EF4-FFF2-40B4-BE49-F238E27FC236}">
                      <a16:creationId xmlns:a16="http://schemas.microsoft.com/office/drawing/2014/main" id="{FD0A0324-C587-4238-89AB-61BBB05C4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58" t="2785" r="3765" b="10387"/>
                <a:stretch/>
              </p:blipFill>
              <p:spPr>
                <a:xfrm rot="5400000">
                  <a:off x="7036879" y="4665893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6BE2F8F-33A1-4272-9E79-79AB96E8E0F2}"/>
                    </a:ext>
                  </a:extLst>
                </p:cNvPr>
                <p:cNvSpPr/>
                <p:nvPr/>
              </p:nvSpPr>
              <p:spPr>
                <a:xfrm>
                  <a:off x="4122999" y="4526259"/>
                  <a:ext cx="600243" cy="891540"/>
                </a:xfrm>
                <a:prstGeom prst="rect">
                  <a:avLst/>
                </a:prstGeom>
                <a:solidFill>
                  <a:srgbClr val="F6F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3B98673-4924-4511-81BA-25D849CE6DC9}"/>
                  </a:ext>
                </a:extLst>
              </p:cNvPr>
              <p:cNvCxnSpPr/>
              <p:nvPr/>
            </p:nvCxnSpPr>
            <p:spPr>
              <a:xfrm>
                <a:off x="4472488" y="3467100"/>
                <a:ext cx="3627572" cy="0"/>
              </a:xfrm>
              <a:prstGeom prst="line">
                <a:avLst/>
              </a:prstGeom>
              <a:ln w="3175">
                <a:solidFill>
                  <a:srgbClr val="E2E9ED">
                    <a:alpha val="66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0218D26F-DEB4-44A2-BB01-598B86C45896}"/>
                  </a:ext>
                </a:extLst>
              </p:cNvPr>
              <p:cNvCxnSpPr/>
              <p:nvPr/>
            </p:nvCxnSpPr>
            <p:spPr>
              <a:xfrm>
                <a:off x="4449213" y="3670233"/>
                <a:ext cx="3627572" cy="0"/>
              </a:xfrm>
              <a:prstGeom prst="line">
                <a:avLst/>
              </a:prstGeom>
              <a:ln w="3175">
                <a:solidFill>
                  <a:srgbClr val="E2E9ED">
                    <a:alpha val="66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8106EA4-6E7F-4BA8-B125-D65BEA896BFF}"/>
                  </a:ext>
                </a:extLst>
              </p:cNvPr>
              <p:cNvCxnSpPr/>
              <p:nvPr/>
            </p:nvCxnSpPr>
            <p:spPr>
              <a:xfrm>
                <a:off x="4449213" y="3875973"/>
                <a:ext cx="3627572" cy="0"/>
              </a:xfrm>
              <a:prstGeom prst="line">
                <a:avLst/>
              </a:prstGeom>
              <a:ln w="3175">
                <a:solidFill>
                  <a:srgbClr val="E2E9ED">
                    <a:alpha val="66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DFE7419-FF02-4C3A-BCE9-2A6C8D296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576" y="4310669"/>
              <a:ext cx="213028" cy="12035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547071B-EBDA-43D3-8951-DB90CB7EE8AF}"/>
                </a:ext>
              </a:extLst>
            </p:cNvPr>
            <p:cNvSpPr txBox="1"/>
            <p:nvPr/>
          </p:nvSpPr>
          <p:spPr>
            <a:xfrm>
              <a:off x="4970638" y="4267305"/>
              <a:ext cx="416727" cy="11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DYN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35A2EDC-BBC9-40EE-A5FE-AA4A9B102A9A}"/>
                </a:ext>
              </a:extLst>
            </p:cNvPr>
            <p:cNvSpPr txBox="1"/>
            <p:nvPr/>
          </p:nvSpPr>
          <p:spPr>
            <a:xfrm>
              <a:off x="4882383" y="4346881"/>
              <a:ext cx="451695" cy="113383"/>
            </a:xfrm>
            <a:prstGeom prst="rect">
              <a:avLst/>
            </a:prstGeom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Loans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CF2A21-F1D2-4091-BA66-61ADE8D85A0E}"/>
                </a:ext>
              </a:extLst>
            </p:cNvPr>
            <p:cNvSpPr txBox="1"/>
            <p:nvPr/>
          </p:nvSpPr>
          <p:spPr>
            <a:xfrm>
              <a:off x="4156428" y="4296373"/>
              <a:ext cx="600243" cy="14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68B3D0"/>
                  </a:solidFill>
                </a:rPr>
                <a:t>Change in</a:t>
              </a:r>
            </a:p>
            <a:p>
              <a:r>
                <a:rPr lang="en-US" altLang="zh-CN" sz="600" dirty="0">
                  <a:solidFill>
                    <a:srgbClr val="68B3D0"/>
                  </a:solidFill>
                </a:rPr>
                <a:t>Bitcoin Price</a:t>
              </a:r>
              <a:endParaRPr lang="zh-CN" altLang="en-US" sz="600" dirty="0">
                <a:solidFill>
                  <a:srgbClr val="68B3D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FD2809-782D-46C8-A0B8-298D17C3B95D}"/>
                </a:ext>
              </a:extLst>
            </p:cNvPr>
            <p:cNvSpPr/>
            <p:nvPr/>
          </p:nvSpPr>
          <p:spPr>
            <a:xfrm>
              <a:off x="4116438" y="4301472"/>
              <a:ext cx="624199" cy="87014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AD0814D-5F57-4558-B0C1-8E0F4932F5FC}"/>
                </a:ext>
              </a:extLst>
            </p:cNvPr>
            <p:cNvSpPr/>
            <p:nvPr/>
          </p:nvSpPr>
          <p:spPr>
            <a:xfrm>
              <a:off x="5453916" y="4314479"/>
              <a:ext cx="2316394" cy="87014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066B20-4885-4854-90C7-ECCF0779669E}"/>
                </a:ext>
              </a:extLst>
            </p:cNvPr>
            <p:cNvSpPr txBox="1"/>
            <p:nvPr/>
          </p:nvSpPr>
          <p:spPr>
            <a:xfrm>
              <a:off x="4119612" y="4584052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+0%</a:t>
              </a:r>
              <a:endParaRPr lang="zh-CN" altLang="en-US" sz="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D992B17-126E-4225-895B-E43043C1FC00}"/>
                </a:ext>
              </a:extLst>
            </p:cNvPr>
            <p:cNvSpPr txBox="1"/>
            <p:nvPr/>
          </p:nvSpPr>
          <p:spPr>
            <a:xfrm>
              <a:off x="4121080" y="4799394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+10%</a:t>
              </a:r>
              <a:endParaRPr lang="zh-CN" altLang="en-US" sz="6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A5E2B35-810B-439B-BF89-49F2AD3C64B0}"/>
                </a:ext>
              </a:extLst>
            </p:cNvPr>
            <p:cNvSpPr txBox="1"/>
            <p:nvPr/>
          </p:nvSpPr>
          <p:spPr>
            <a:xfrm>
              <a:off x="4119612" y="4979353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+20%</a:t>
              </a:r>
              <a:endParaRPr lang="zh-CN" altLang="en-US" sz="6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DC39687-B5A0-48EF-85F5-2737D16D8DD6}"/>
                </a:ext>
              </a:extLst>
            </p:cNvPr>
            <p:cNvSpPr txBox="1"/>
            <p:nvPr/>
          </p:nvSpPr>
          <p:spPr>
            <a:xfrm>
              <a:off x="5597689" y="4593002"/>
              <a:ext cx="444289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$(2,070)</a:t>
              </a:r>
              <a:endParaRPr lang="zh-CN" altLang="en-US" sz="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22CB126-DA19-447C-8E02-0CD3E2A6C471}"/>
                </a:ext>
              </a:extLst>
            </p:cNvPr>
            <p:cNvSpPr txBox="1"/>
            <p:nvPr/>
          </p:nvSpPr>
          <p:spPr>
            <a:xfrm>
              <a:off x="5577940" y="4797751"/>
              <a:ext cx="43463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$(4,070)</a:t>
              </a:r>
              <a:endParaRPr lang="zh-CN" altLang="en-US" sz="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69FF5C-355F-434D-847E-EB95B3E1279D}"/>
                </a:ext>
              </a:extLst>
            </p:cNvPr>
            <p:cNvSpPr txBox="1"/>
            <p:nvPr/>
          </p:nvSpPr>
          <p:spPr>
            <a:xfrm>
              <a:off x="5577940" y="4945562"/>
              <a:ext cx="43463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$(6,070)</a:t>
              </a:r>
              <a:endParaRPr lang="zh-CN" altLang="en-US" sz="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F65CBC-F39F-4922-9BF3-32FBBCA1F46B}"/>
                </a:ext>
              </a:extLst>
            </p:cNvPr>
            <p:cNvSpPr txBox="1"/>
            <p:nvPr/>
          </p:nvSpPr>
          <p:spPr>
            <a:xfrm>
              <a:off x="6747483" y="4579566"/>
              <a:ext cx="441711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$(4,293)</a:t>
              </a:r>
              <a:endParaRPr lang="zh-CN" altLang="en-US" sz="6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5BB09D2-0150-4458-9A70-8A37297E232C}"/>
                </a:ext>
              </a:extLst>
            </p:cNvPr>
            <p:cNvSpPr txBox="1"/>
            <p:nvPr/>
          </p:nvSpPr>
          <p:spPr>
            <a:xfrm>
              <a:off x="6140860" y="4584052"/>
              <a:ext cx="42181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$(2,379)</a:t>
              </a:r>
              <a:endParaRPr lang="zh-CN" altLang="en-US" sz="6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D326DD4-EFB9-4A40-B588-F0805071DF1B}"/>
                </a:ext>
              </a:extLst>
            </p:cNvPr>
            <p:cNvSpPr txBox="1"/>
            <p:nvPr/>
          </p:nvSpPr>
          <p:spPr>
            <a:xfrm>
              <a:off x="6145290" y="4789746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$(379)</a:t>
              </a:r>
              <a:endParaRPr lang="zh-CN" altLang="en-US" sz="6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D55E86-AD6F-42C5-8BCA-73BA83A0376F}"/>
                </a:ext>
              </a:extLst>
            </p:cNvPr>
            <p:cNvSpPr txBox="1"/>
            <p:nvPr/>
          </p:nvSpPr>
          <p:spPr>
            <a:xfrm>
              <a:off x="6135278" y="4967416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$1,621</a:t>
              </a:r>
              <a:endParaRPr lang="zh-CN" altLang="en-US" sz="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D793CB2-85B0-4739-B823-D4E5B5036B35}"/>
                </a:ext>
              </a:extLst>
            </p:cNvPr>
            <p:cNvSpPr txBox="1"/>
            <p:nvPr/>
          </p:nvSpPr>
          <p:spPr>
            <a:xfrm>
              <a:off x="6743234" y="4780457"/>
              <a:ext cx="43208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$(2,293)</a:t>
              </a:r>
              <a:endParaRPr lang="zh-CN" altLang="en-US" sz="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941E16B-D16C-4E96-9CD7-4DEEB90F4355}"/>
                </a:ext>
              </a:extLst>
            </p:cNvPr>
            <p:cNvSpPr txBox="1"/>
            <p:nvPr/>
          </p:nvSpPr>
          <p:spPr>
            <a:xfrm>
              <a:off x="6738267" y="4967561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$(293)</a:t>
              </a:r>
              <a:endParaRPr lang="zh-CN" altLang="en-US" sz="6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5F5A31E-5876-4480-BD05-A00913306DFA}"/>
                </a:ext>
              </a:extLst>
            </p:cNvPr>
            <p:cNvSpPr txBox="1"/>
            <p:nvPr/>
          </p:nvSpPr>
          <p:spPr>
            <a:xfrm>
              <a:off x="7311489" y="4585825"/>
              <a:ext cx="432408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$(2,117)</a:t>
              </a:r>
              <a:endParaRPr lang="zh-CN" altLang="en-US" sz="6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9B72651-7EF9-4415-9B0B-A6131D580D40}"/>
                </a:ext>
              </a:extLst>
            </p:cNvPr>
            <p:cNvSpPr txBox="1"/>
            <p:nvPr/>
          </p:nvSpPr>
          <p:spPr>
            <a:xfrm>
              <a:off x="7316447" y="4799337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$(117)</a:t>
              </a:r>
              <a:endParaRPr lang="zh-CN" altLang="en-US" sz="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95C0650-F57B-4F7C-8AC7-4E75566FC3CB}"/>
                </a:ext>
              </a:extLst>
            </p:cNvPr>
            <p:cNvSpPr txBox="1"/>
            <p:nvPr/>
          </p:nvSpPr>
          <p:spPr>
            <a:xfrm>
              <a:off x="7316507" y="4953853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$1883</a:t>
              </a:r>
              <a:endParaRPr lang="zh-CN" altLang="en-US" sz="6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B4ED210-DA45-4DE5-9FD3-6A95302EE4A7}"/>
                </a:ext>
              </a:extLst>
            </p:cNvPr>
            <p:cNvSpPr txBox="1"/>
            <p:nvPr/>
          </p:nvSpPr>
          <p:spPr>
            <a:xfrm>
              <a:off x="4905074" y="4598373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$(306)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636AE11-19F7-4383-8D08-1AF8CEDF2ABE}"/>
                </a:ext>
              </a:extLst>
            </p:cNvPr>
            <p:cNvSpPr txBox="1"/>
            <p:nvPr/>
          </p:nvSpPr>
          <p:spPr>
            <a:xfrm>
              <a:off x="4907079" y="4803878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$1,694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7481B9A-9D60-410B-8B43-59AA0883BA16}"/>
                </a:ext>
              </a:extLst>
            </p:cNvPr>
            <p:cNvSpPr txBox="1"/>
            <p:nvPr/>
          </p:nvSpPr>
          <p:spPr>
            <a:xfrm>
              <a:off x="4909863" y="5027665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$3,694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DEE7BA4-76DC-42E8-BCA1-CE332CEDA97F}"/>
                </a:ext>
              </a:extLst>
            </p:cNvPr>
            <p:cNvSpPr txBox="1"/>
            <p:nvPr/>
          </p:nvSpPr>
          <p:spPr>
            <a:xfrm>
              <a:off x="5489096" y="4355523"/>
              <a:ext cx="600243" cy="8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Buy Back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AC74B02-9D52-4D82-AD8B-0B6A88E862AE}"/>
                </a:ext>
              </a:extLst>
            </p:cNvPr>
            <p:cNvSpPr txBox="1"/>
            <p:nvPr/>
          </p:nvSpPr>
          <p:spPr>
            <a:xfrm>
              <a:off x="6020548" y="4353624"/>
              <a:ext cx="600243" cy="11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Margin</a:t>
              </a:r>
            </a:p>
            <a:p>
              <a:r>
                <a:rPr lang="en-US" altLang="zh-CN" sz="400" b="1" dirty="0">
                  <a:solidFill>
                    <a:schemeClr val="tx2"/>
                  </a:solidFill>
                </a:rPr>
                <a:t>      Lending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34EC56A-3437-498D-A847-63A721641191}"/>
                </a:ext>
              </a:extLst>
            </p:cNvPr>
            <p:cNvSpPr txBox="1"/>
            <p:nvPr/>
          </p:nvSpPr>
          <p:spPr>
            <a:xfrm>
              <a:off x="6645352" y="4344017"/>
              <a:ext cx="600243" cy="8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Swaps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2F408AE-336B-4946-95BF-C81C3ED5D4C7}"/>
                </a:ext>
              </a:extLst>
            </p:cNvPr>
            <p:cNvSpPr txBox="1"/>
            <p:nvPr/>
          </p:nvSpPr>
          <p:spPr>
            <a:xfrm>
              <a:off x="7226467" y="4346881"/>
              <a:ext cx="600243" cy="8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Futures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9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16787" y="1277168"/>
            <a:ext cx="5680525" cy="3605470"/>
            <a:chOff x="2751511" y="1126698"/>
            <a:chExt cx="5680525" cy="3605470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E267BEE-F7A4-4B69-A9FE-8213D5E2EA1C}"/>
                </a:ext>
              </a:extLst>
            </p:cNvPr>
            <p:cNvGrpSpPr/>
            <p:nvPr/>
          </p:nvGrpSpPr>
          <p:grpSpPr>
            <a:xfrm rot="5400000">
              <a:off x="4344497" y="2352775"/>
              <a:ext cx="3570315" cy="1188472"/>
              <a:chOff x="6242754" y="994904"/>
              <a:chExt cx="5838480" cy="4300941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A7716DC-4735-4E9D-B06F-DC4FA3B0E54B}"/>
                  </a:ext>
                </a:extLst>
              </p:cNvPr>
              <p:cNvSpPr/>
              <p:nvPr/>
            </p:nvSpPr>
            <p:spPr>
              <a:xfrm>
                <a:off x="6242754" y="1017214"/>
                <a:ext cx="5838479" cy="4278631"/>
              </a:xfrm>
              <a:prstGeom prst="rect">
                <a:avLst/>
              </a:prstGeom>
              <a:solidFill>
                <a:srgbClr val="1D44B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7C9CE21B-B82A-41FC-A766-A4A506DDC4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32" t="13219"/>
              <a:stretch/>
            </p:blipFill>
            <p:spPr>
              <a:xfrm>
                <a:off x="6242754" y="994904"/>
                <a:ext cx="1710452" cy="401816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04C6CA1E-D2CD-43DF-B99A-383178FA9B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50" r="16841" b="4392"/>
              <a:stretch/>
            </p:blipFill>
            <p:spPr>
              <a:xfrm>
                <a:off x="8465876" y="994904"/>
                <a:ext cx="3615358" cy="430094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6CEF403-8B52-4949-B22A-B715AFA93FB3}"/>
                  </a:ext>
                </a:extLst>
              </p:cNvPr>
              <p:cNvSpPr/>
              <p:nvPr/>
            </p:nvSpPr>
            <p:spPr>
              <a:xfrm>
                <a:off x="6242755" y="1008599"/>
                <a:ext cx="5796587" cy="4273553"/>
              </a:xfrm>
              <a:prstGeom prst="rect">
                <a:avLst/>
              </a:prstGeom>
              <a:solidFill>
                <a:srgbClr val="213CB1">
                  <a:alpha val="3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6451FC7-56D1-4C0A-A7CE-3BC638146C31}"/>
                </a:ext>
              </a:extLst>
            </p:cNvPr>
            <p:cNvGrpSpPr/>
            <p:nvPr/>
          </p:nvGrpSpPr>
          <p:grpSpPr>
            <a:xfrm>
              <a:off x="2751511" y="1126698"/>
              <a:ext cx="5680525" cy="3601746"/>
              <a:chOff x="5888250" y="274320"/>
              <a:chExt cx="5680525" cy="360174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A6C34B3D-3C79-4F3D-BD1C-51EBE7F47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458" t="2785" r="3765" b="10387"/>
              <a:stretch/>
            </p:blipFill>
            <p:spPr>
              <a:xfrm>
                <a:off x="10691403" y="491088"/>
                <a:ext cx="791528" cy="325637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21000"/>
                  </a:srgbClr>
                </a:outerShdw>
              </a:effectLst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D29C73D3-277D-4F19-9857-BFB0E10197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458" t="2785" r="3765" b="10387"/>
              <a:stretch/>
            </p:blipFill>
            <p:spPr>
              <a:xfrm>
                <a:off x="9878375" y="491089"/>
                <a:ext cx="791528" cy="325637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21000"/>
                  </a:srgbClr>
                </a:outerShdw>
              </a:effectLst>
            </p:spPr>
          </p:pic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89ABEA-3EC7-4DCC-BB6F-ADEBE7D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5130" y="694451"/>
                <a:ext cx="5324062" cy="10626"/>
              </a:xfrm>
              <a:prstGeom prst="line">
                <a:avLst/>
              </a:prstGeom>
              <a:ln w="19050"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40C75E2-DB53-464C-BD1A-B68C017830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3616" y="3547989"/>
                <a:ext cx="4628995" cy="2515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2327D04-DE40-4184-8E2F-188190AEF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5253" y="3322440"/>
                <a:ext cx="5257358" cy="38253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D9CD0F0-5246-48C6-854D-AE36362A6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7571" y="3151749"/>
                <a:ext cx="4215040" cy="5448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FAEBB96-73D8-4BC4-A3F9-BE73F70D6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5130" y="2712837"/>
                <a:ext cx="5297481" cy="20989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168A55A-964C-41DF-9EF6-352CB2425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8250" y="2335724"/>
                <a:ext cx="5574361" cy="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5AAEB402-8EA2-42CD-8417-CD85A9C66D9B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6054874" y="2119278"/>
                <a:ext cx="5428057" cy="10279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63B2ABD0-E61F-4E51-911B-7CF678416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4554" y="1524955"/>
                <a:ext cx="5428057" cy="1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8D41252-10BD-4ADB-869F-BF62E40FF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044" y="1317692"/>
                <a:ext cx="5455567" cy="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2268DB-58F3-4EF8-9F20-E921668B1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799" y="890972"/>
                <a:ext cx="5441812" cy="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25652C49-7206-47A1-ACD4-E973B9713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5274" y="423283"/>
                <a:ext cx="236817" cy="133793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F5EC48D-4D36-4CB7-BA68-8E16641FC3BE}"/>
                  </a:ext>
                </a:extLst>
              </p:cNvPr>
              <p:cNvSpPr txBox="1"/>
              <p:nvPr/>
            </p:nvSpPr>
            <p:spPr>
              <a:xfrm>
                <a:off x="9039624" y="379757"/>
                <a:ext cx="8280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 smtClean="0">
                    <a:solidFill>
                      <a:schemeClr val="bg1"/>
                    </a:solidFill>
                  </a:rPr>
                  <a:t>DYN</a:t>
                </a:r>
                <a:endParaRPr lang="zh-CN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7A3297E-9444-4A29-884E-8ABBD8D4CC1C}"/>
                  </a:ext>
                </a:extLst>
              </p:cNvPr>
              <p:cNvSpPr txBox="1"/>
              <p:nvPr/>
            </p:nvSpPr>
            <p:spPr>
              <a:xfrm>
                <a:off x="8720294" y="521867"/>
                <a:ext cx="185181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Instant Crypto-backed Loans</a:t>
                </a:r>
                <a:endParaRPr lang="zh-CN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F443171-2EB5-409A-9E54-DD6E729D5463}"/>
                  </a:ext>
                </a:extLst>
              </p:cNvPr>
              <p:cNvSpPr/>
              <p:nvPr/>
            </p:nvSpPr>
            <p:spPr>
              <a:xfrm>
                <a:off x="10055078" y="488971"/>
                <a:ext cx="3898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b="1" dirty="0">
                    <a:solidFill>
                      <a:srgbClr val="1D44BD"/>
                    </a:solidFill>
                  </a:rPr>
                  <a:t>SALT</a:t>
                </a:r>
                <a:endParaRPr lang="zh-CN" altLang="en-US" sz="800" b="1" dirty="0">
                  <a:solidFill>
                    <a:srgbClr val="1D44BD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31C9C0B-4F5F-4ED1-B1ED-911B7995D002}"/>
                  </a:ext>
                </a:extLst>
              </p:cNvPr>
              <p:cNvSpPr/>
              <p:nvPr/>
            </p:nvSpPr>
            <p:spPr>
              <a:xfrm>
                <a:off x="10867445" y="486972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b="1" dirty="0">
                    <a:solidFill>
                      <a:srgbClr val="1D44BD"/>
                    </a:solidFill>
                  </a:rPr>
                  <a:t>ETHlend</a:t>
                </a:r>
                <a:endParaRPr lang="zh-CN" altLang="en-US" sz="800" b="1" dirty="0">
                  <a:solidFill>
                    <a:srgbClr val="1D44BD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1DDB3B7-1A01-4B28-97CF-3E55A9029A47}"/>
                  </a:ext>
                </a:extLst>
              </p:cNvPr>
              <p:cNvSpPr/>
              <p:nvPr/>
            </p:nvSpPr>
            <p:spPr>
              <a:xfrm>
                <a:off x="7311669" y="698463"/>
                <a:ext cx="70403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Background 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0CD5E6-BE93-45BA-AB1F-29965C19AD0D}"/>
                  </a:ext>
                </a:extLst>
              </p:cNvPr>
              <p:cNvSpPr/>
              <p:nvPr/>
            </p:nvSpPr>
            <p:spPr>
              <a:xfrm>
                <a:off x="9940629" y="705386"/>
                <a:ext cx="5581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1.5years 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6C27430-7866-4701-BCD3-57812D0B4B16}"/>
                  </a:ext>
                </a:extLst>
              </p:cNvPr>
              <p:cNvSpPr/>
              <p:nvPr/>
            </p:nvSpPr>
            <p:spPr>
              <a:xfrm>
                <a:off x="10669903" y="697365"/>
                <a:ext cx="76655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lessthan1year</a:t>
                </a:r>
                <a:endParaRPr lang="zh-CN" altLang="en-US" sz="800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DD40C2D-1E5B-435C-8298-ACB9744E69BF}"/>
                  </a:ext>
                </a:extLst>
              </p:cNvPr>
              <p:cNvSpPr/>
              <p:nvPr/>
            </p:nvSpPr>
            <p:spPr>
              <a:xfrm>
                <a:off x="8811260" y="673919"/>
                <a:ext cx="89600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10 year-oldLeading</a:t>
                </a:r>
              </a:p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European Fintech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4FB00A8-616A-4140-89CB-90320BA01518}"/>
                  </a:ext>
                </a:extLst>
              </p:cNvPr>
              <p:cNvSpPr/>
              <p:nvPr/>
            </p:nvSpPr>
            <p:spPr>
              <a:xfrm>
                <a:off x="7199355" y="971807"/>
                <a:ext cx="100059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Application Process</a:t>
                </a:r>
                <a:endParaRPr lang="zh-CN" altLang="en-US" sz="8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2F2BA79-7273-4604-923C-91366A195F11}"/>
                  </a:ext>
                </a:extLst>
              </p:cNvPr>
              <p:cNvSpPr/>
              <p:nvPr/>
            </p:nvSpPr>
            <p:spPr>
              <a:xfrm>
                <a:off x="7208036" y="1335648"/>
                <a:ext cx="51328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Product</a:t>
                </a:r>
                <a:endParaRPr lang="zh-CN" altLang="en-US" sz="800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6320A85-2175-47A3-AB16-B6373335659B}"/>
                  </a:ext>
                </a:extLst>
              </p:cNvPr>
              <p:cNvSpPr/>
              <p:nvPr/>
            </p:nvSpPr>
            <p:spPr>
              <a:xfrm>
                <a:off x="8862306" y="1196309"/>
                <a:ext cx="760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dirty="0"/>
                  <a:t> </a:t>
                </a:r>
                <a:r>
                  <a:rPr lang="en-IE" altLang="zh-CN" sz="800" dirty="0">
                    <a:solidFill>
                      <a:schemeClr val="bg1"/>
                    </a:solidFill>
                  </a:rPr>
                  <a:t>FlexibleLoan</a:t>
                </a:r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687B253-4BD9-45F9-B786-640E327CB4B5}"/>
                  </a:ext>
                </a:extLst>
              </p:cNvPr>
              <p:cNvSpPr/>
              <p:nvPr/>
            </p:nvSpPr>
            <p:spPr>
              <a:xfrm>
                <a:off x="8662732" y="975760"/>
                <a:ext cx="1159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>
                    <a:solidFill>
                      <a:schemeClr val="bg1"/>
                    </a:solidFill>
                  </a:rPr>
                  <a:t> Instant and Automatic </a:t>
                </a:r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EC473A9-E913-4364-9B7E-2755147B5AF0}"/>
                  </a:ext>
                </a:extLst>
              </p:cNvPr>
              <p:cNvSpPr/>
              <p:nvPr/>
            </p:nvSpPr>
            <p:spPr>
              <a:xfrm>
                <a:off x="9834778" y="919666"/>
                <a:ext cx="930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 Slow and Manual  Matching between </a:t>
                </a:r>
              </a:p>
              <a:p>
                <a:r>
                  <a:rPr lang="en-IE" altLang="zh-CN" sz="600" dirty="0"/>
                  <a:t>Lenders and Borrowers </a:t>
                </a:r>
                <a:endParaRPr lang="zh-CN" altLang="en-US" sz="6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43093B-96D5-4E12-911B-BD2405DD2DBF}"/>
                  </a:ext>
                </a:extLst>
              </p:cNvPr>
              <p:cNvSpPr/>
              <p:nvPr/>
            </p:nvSpPr>
            <p:spPr>
              <a:xfrm>
                <a:off x="10669903" y="903583"/>
                <a:ext cx="791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Matching Lenders Borrowers takes up to  2 weeks</a:t>
                </a:r>
              </a:p>
              <a:p>
                <a:endParaRPr lang="en-IE" altLang="zh-CN" dirty="0"/>
              </a:p>
              <a:p>
                <a:r>
                  <a:rPr lang="en-IE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117DD00-FC88-460A-B544-01CB442D0E22}"/>
                  </a:ext>
                </a:extLst>
              </p:cNvPr>
              <p:cNvSpPr/>
              <p:nvPr/>
            </p:nvSpPr>
            <p:spPr>
              <a:xfrm>
                <a:off x="9809016" y="1305081"/>
                <a:ext cx="88197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 InstallmentLoan</a:t>
                </a:r>
                <a:endParaRPr lang="zh-CN" altLang="en-US" sz="8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CEF78E1-13F5-41F6-AA73-49165E15ECB0}"/>
                  </a:ext>
                </a:extLst>
              </p:cNvPr>
              <p:cNvSpPr/>
              <p:nvPr/>
            </p:nvSpPr>
            <p:spPr>
              <a:xfrm>
                <a:off x="10624286" y="1305080"/>
                <a:ext cx="9444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Peer-to-peer Loan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09565F1-742E-4B48-9B3B-858DB3054656}"/>
                  </a:ext>
                </a:extLst>
              </p:cNvPr>
              <p:cNvSpPr/>
              <p:nvPr/>
            </p:nvSpPr>
            <p:spPr>
              <a:xfrm>
                <a:off x="7222202" y="1704908"/>
                <a:ext cx="93166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Collateral Release</a:t>
                </a:r>
                <a:endParaRPr lang="zh-CN" altLang="en-US" sz="8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194D5D0-8920-4379-8590-FC83838879FF}"/>
                  </a:ext>
                </a:extLst>
              </p:cNvPr>
              <p:cNvSpPr/>
              <p:nvPr/>
            </p:nvSpPr>
            <p:spPr>
              <a:xfrm>
                <a:off x="8720294" y="1611668"/>
                <a:ext cx="1188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The value of ccrypto asseets exceeding the limits are always available foe withdrawal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6EFA77A-B837-4277-AD6D-BA7DDAE5200E}"/>
                  </a:ext>
                </a:extLst>
              </p:cNvPr>
              <p:cNvSpPr/>
              <p:nvPr/>
            </p:nvSpPr>
            <p:spPr>
              <a:xfrm>
                <a:off x="9819811" y="1594535"/>
                <a:ext cx="9305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400" dirty="0"/>
                  <a:t>Crypto assets remain</a:t>
                </a:r>
              </a:p>
              <a:p>
                <a:r>
                  <a:rPr lang="en-IE" altLang="zh-CN" sz="400" dirty="0"/>
                  <a:t>Loocked until SALT</a:t>
                </a:r>
              </a:p>
              <a:p>
                <a:r>
                  <a:rPr lang="en-IE" altLang="zh-CN" sz="400" dirty="0"/>
                  <a:t>Recelves a written request</a:t>
                </a:r>
              </a:p>
              <a:p>
                <a:r>
                  <a:rPr lang="en-IE" altLang="zh-CN" sz="400" dirty="0"/>
                  <a:t>From the Borrower </a:t>
                </a:r>
              </a:p>
              <a:p>
                <a:r>
                  <a:rPr lang="en-IE" altLang="zh-CN" sz="400" dirty="0"/>
                  <a:t>Limited to one every 24h</a:t>
                </a:r>
              </a:p>
              <a:p>
                <a:r>
                  <a:rPr lang="en-IE" altLang="zh-CN" sz="400" dirty="0"/>
                  <a:t>aAssets aare released on the day after</a:t>
                </a:r>
                <a:endParaRPr lang="zh-CN" altLang="en-US" sz="4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66958EC-6866-4D03-9FE3-4D6BA8D65DE5}"/>
                  </a:ext>
                </a:extLst>
              </p:cNvPr>
              <p:cNvSpPr/>
              <p:nvPr/>
            </p:nvSpPr>
            <p:spPr>
              <a:xfrm>
                <a:off x="10669903" y="1640116"/>
                <a:ext cx="791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Cyrpto asssets remain locked until full loan repyment</a:t>
                </a:r>
              </a:p>
              <a:p>
                <a:endParaRPr lang="en-IE" altLang="zh-CN" dirty="0"/>
              </a:p>
              <a:p>
                <a:r>
                  <a:rPr lang="en-IE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11F6280-BCE3-4A40-9D8D-D743B100E5CA}"/>
                  </a:ext>
                </a:extLst>
              </p:cNvPr>
              <p:cNvSpPr/>
              <p:nvPr/>
            </p:nvSpPr>
            <p:spPr>
              <a:xfrm>
                <a:off x="7197855" y="2132306"/>
                <a:ext cx="101502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Repayment Options</a:t>
                </a:r>
                <a:endParaRPr lang="zh-CN" altLang="en-US" sz="8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75B1286-C900-4875-A948-4691A8307FCE}"/>
                  </a:ext>
                </a:extLst>
              </p:cNvPr>
              <p:cNvSpPr/>
              <p:nvPr/>
            </p:nvSpPr>
            <p:spPr>
              <a:xfrm>
                <a:off x="8862306" y="2113632"/>
                <a:ext cx="841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EUR  BTC. ETH, NEXO</a:t>
                </a:r>
              </a:p>
              <a:p>
                <a:endParaRPr lang="en-IE" altLang="zh-CN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044C374-039F-47B6-9F69-C561B45E6CFB}"/>
                  </a:ext>
                </a:extLst>
              </p:cNvPr>
              <p:cNvSpPr/>
              <p:nvPr/>
            </p:nvSpPr>
            <p:spPr>
              <a:xfrm>
                <a:off x="10020308" y="2132306"/>
                <a:ext cx="35939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USD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50830B0-FC00-486B-B1A0-B2424999791A}"/>
                  </a:ext>
                </a:extLst>
              </p:cNvPr>
              <p:cNvSpPr/>
              <p:nvPr/>
            </p:nvSpPr>
            <p:spPr>
              <a:xfrm>
                <a:off x="10877765" y="2101323"/>
                <a:ext cx="3481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ETH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B0FB6EE-8296-4647-A029-2B58991703F2}"/>
                  </a:ext>
                </a:extLst>
              </p:cNvPr>
              <p:cNvSpPr/>
              <p:nvPr/>
            </p:nvSpPr>
            <p:spPr>
              <a:xfrm>
                <a:off x="7206893" y="2397567"/>
                <a:ext cx="80663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AdditionalFees</a:t>
                </a:r>
                <a:endParaRPr lang="zh-CN" altLang="en-US" sz="8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A8E15E4-EA87-410A-BA96-A57BB43FDCFF}"/>
                  </a:ext>
                </a:extLst>
              </p:cNvPr>
              <p:cNvSpPr/>
              <p:nvPr/>
            </p:nvSpPr>
            <p:spPr>
              <a:xfrm>
                <a:off x="9002014" y="2300931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dirty="0"/>
                  <a:t> </a:t>
                </a:r>
                <a:r>
                  <a:rPr lang="en-IE" altLang="zh-CN" sz="800" dirty="0">
                    <a:solidFill>
                      <a:schemeClr val="bg1"/>
                    </a:solidFill>
                  </a:rPr>
                  <a:t>NO</a:t>
                </a:r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60580DC-2902-4D58-B605-8CD58E722F52}"/>
                  </a:ext>
                </a:extLst>
              </p:cNvPr>
              <p:cNvSpPr/>
              <p:nvPr/>
            </p:nvSpPr>
            <p:spPr>
              <a:xfrm>
                <a:off x="9816632" y="2359814"/>
                <a:ext cx="8947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MembershipFee.</a:t>
                </a:r>
              </a:p>
              <a:p>
                <a:r>
                  <a:rPr lang="en-IE" altLang="zh-CN" sz="800" dirty="0"/>
                  <a:t>LoanFundingFee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0DD8402-AC08-4F51-BCE2-7D441B711F13}"/>
                  </a:ext>
                </a:extLst>
              </p:cNvPr>
              <p:cNvSpPr/>
              <p:nvPr/>
            </p:nvSpPr>
            <p:spPr>
              <a:xfrm>
                <a:off x="10697664" y="2313876"/>
                <a:ext cx="79152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 Gas</a:t>
                </a:r>
              </a:p>
              <a:p>
                <a:r>
                  <a:rPr lang="en-IE" altLang="zh-CN" sz="600" dirty="0"/>
                  <a:t>LatePenaltyFee</a:t>
                </a:r>
              </a:p>
              <a:p>
                <a:r>
                  <a:rPr lang="en-IE" altLang="zh-CN" sz="600" dirty="0"/>
                  <a:t>Fee.OracizeFee.La</a:t>
                </a:r>
              </a:p>
              <a:p>
                <a:r>
                  <a:rPr lang="en-IE" altLang="zh-CN" sz="600" dirty="0"/>
                  <a:t>PenaltyFee</a:t>
                </a:r>
              </a:p>
              <a:p>
                <a:endParaRPr lang="en-IE" altLang="zh-CN" sz="600" dirty="0"/>
              </a:p>
              <a:p>
                <a:endParaRPr lang="en-IE" altLang="zh-CN" dirty="0"/>
              </a:p>
              <a:p>
                <a:r>
                  <a:rPr lang="en-IE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92A723B-46A2-4E53-8E00-960945C20420}"/>
                  </a:ext>
                </a:extLst>
              </p:cNvPr>
              <p:cNvSpPr/>
              <p:nvPr/>
            </p:nvSpPr>
            <p:spPr>
              <a:xfrm>
                <a:off x="7208009" y="2800187"/>
                <a:ext cx="64312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TokenType</a:t>
                </a:r>
                <a:endParaRPr lang="zh-CN" altLang="en-US" sz="800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552967A-4ADF-4274-975C-20E8AFAFC806}"/>
                  </a:ext>
                </a:extLst>
              </p:cNvPr>
              <p:cNvSpPr/>
              <p:nvPr/>
            </p:nvSpPr>
            <p:spPr>
              <a:xfrm>
                <a:off x="8741705" y="2723243"/>
                <a:ext cx="1188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Asset-backed Security</a:t>
                </a:r>
              </a:p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Token with Utility Features</a:t>
                </a:r>
              </a:p>
              <a:p>
                <a:endParaRPr lang="en-US" altLang="zh-CN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22F0DC-C9B0-4CBF-9474-35143741183E}"/>
                  </a:ext>
                </a:extLst>
              </p:cNvPr>
              <p:cNvSpPr/>
              <p:nvPr/>
            </p:nvSpPr>
            <p:spPr>
              <a:xfrm>
                <a:off x="9774939" y="2867598"/>
                <a:ext cx="99899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Membership Token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9A29E3B-06DF-4A7E-8FD6-97E968B99D4C}"/>
                  </a:ext>
                </a:extLst>
              </p:cNvPr>
              <p:cNvSpPr/>
              <p:nvPr/>
            </p:nvSpPr>
            <p:spPr>
              <a:xfrm>
                <a:off x="10697664" y="2832836"/>
                <a:ext cx="71526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Utility Token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B78DC8F-A655-4C69-AC01-7C2D440652C8}"/>
                  </a:ext>
                </a:extLst>
              </p:cNvPr>
              <p:cNvSpPr/>
              <p:nvPr/>
            </p:nvSpPr>
            <p:spPr>
              <a:xfrm>
                <a:off x="7220672" y="3340789"/>
                <a:ext cx="57579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Coverage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E64B128-6404-40AC-89B3-73A559C91EDE}"/>
                  </a:ext>
                </a:extLst>
              </p:cNvPr>
              <p:cNvSpPr/>
              <p:nvPr/>
            </p:nvSpPr>
            <p:spPr>
              <a:xfrm>
                <a:off x="8955438" y="3340555"/>
                <a:ext cx="64793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>
                    <a:solidFill>
                      <a:schemeClr val="bg1"/>
                    </a:solidFill>
                  </a:rPr>
                  <a:t>Worldwide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33FFF5F-58DD-41E3-8F70-C8ABAFA8EEC9}"/>
                  </a:ext>
                </a:extLst>
              </p:cNvPr>
              <p:cNvSpPr/>
              <p:nvPr/>
            </p:nvSpPr>
            <p:spPr>
              <a:xfrm>
                <a:off x="9983828" y="3334484"/>
                <a:ext cx="49885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US only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64C3312-D0F3-4346-A538-1CEE7CCD2C14}"/>
                  </a:ext>
                </a:extLst>
              </p:cNvPr>
              <p:cNvSpPr/>
              <p:nvPr/>
            </p:nvSpPr>
            <p:spPr>
              <a:xfrm>
                <a:off x="10764990" y="3312943"/>
                <a:ext cx="64793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Woridwide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072D079-CCCB-4406-B2E2-4A4EFD238F62}"/>
                  </a:ext>
                </a:extLst>
              </p:cNvPr>
              <p:cNvSpPr/>
              <p:nvPr/>
            </p:nvSpPr>
            <p:spPr>
              <a:xfrm>
                <a:off x="7216570" y="3566808"/>
                <a:ext cx="70243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Big4 Auditor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90505C6-89BC-42ED-9113-DF728B14B934}"/>
                  </a:ext>
                </a:extLst>
              </p:cNvPr>
              <p:cNvSpPr/>
              <p:nvPr/>
            </p:nvSpPr>
            <p:spPr>
              <a:xfrm>
                <a:off x="7202996" y="3137486"/>
                <a:ext cx="77457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Token Beneits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9441B6D-5596-4DBE-AB54-FAC22ACB6ED3}"/>
                  </a:ext>
                </a:extLst>
              </p:cNvPr>
              <p:cNvSpPr/>
              <p:nvPr/>
            </p:nvSpPr>
            <p:spPr>
              <a:xfrm>
                <a:off x="8809031" y="3100338"/>
                <a:ext cx="1188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Dividends,j Discounts,</a:t>
                </a:r>
              </a:p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Assot-backed</a:t>
                </a:r>
              </a:p>
              <a:p>
                <a:endParaRPr lang="en-US" altLang="zh-CN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88819C4-77C4-4B5B-9FD6-62E8070A6FA5}"/>
                  </a:ext>
                </a:extLst>
              </p:cNvPr>
              <p:cNvSpPr/>
              <p:nvPr/>
            </p:nvSpPr>
            <p:spPr>
              <a:xfrm>
                <a:off x="9914399" y="3116291"/>
                <a:ext cx="72006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Membership</a:t>
                </a:r>
                <a:endParaRPr lang="zh-CN" altLang="en-US" sz="800" dirty="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99AFA94-70F6-4989-9B79-A1C9BD8B95DB}"/>
                  </a:ext>
                </a:extLst>
              </p:cNvPr>
              <p:cNvSpPr/>
              <p:nvPr/>
            </p:nvSpPr>
            <p:spPr>
              <a:xfrm>
                <a:off x="10705927" y="3137486"/>
                <a:ext cx="59182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Discounts</a:t>
                </a: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147AB1BA-6F4B-421A-87FA-808C2D687484}"/>
                  </a:ext>
                </a:extLst>
              </p:cNvPr>
              <p:cNvGrpSpPr/>
              <p:nvPr/>
            </p:nvGrpSpPr>
            <p:grpSpPr>
              <a:xfrm>
                <a:off x="9107619" y="3610031"/>
                <a:ext cx="303288" cy="266035"/>
                <a:chOff x="3505825" y="4320621"/>
                <a:chExt cx="413224" cy="342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BAFE5A2F-7697-4D56-9311-D9C9E35C9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5825" y="4320621"/>
                      <a:ext cx="413224" cy="34253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05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√</m:t>
                            </m:r>
                          </m:oMath>
                        </m:oMathPara>
                      </a14:m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BAFE5A2F-7697-4D56-9311-D9C9E35C96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5825" y="4320621"/>
                      <a:ext cx="413224" cy="34253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A0CD9BEC-FAC8-4B40-AFD1-075843639412}"/>
                    </a:ext>
                  </a:extLst>
                </p:cNvPr>
                <p:cNvSpPr/>
                <p:nvPr/>
              </p:nvSpPr>
              <p:spPr>
                <a:xfrm>
                  <a:off x="3540977" y="4320621"/>
                  <a:ext cx="360463" cy="297099"/>
                </a:xfrm>
                <a:prstGeom prst="ellipse">
                  <a:avLst/>
                </a:prstGeom>
                <a:noFill/>
                <a:ln w="63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90AE33F-0E86-4C61-89CC-88D1AE462C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2276" y="3490470"/>
                    <a:ext cx="8864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90AE33F-0E86-4C61-89CC-88D1AE462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2276" y="3490470"/>
                    <a:ext cx="88640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8CF4101D-FC06-452D-820D-FFE1BB579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776507" y="3502919"/>
                    <a:ext cx="8864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8CF4101D-FC06-452D-820D-FFE1BB579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6507" y="3502919"/>
                    <a:ext cx="88640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9F59C99-39DC-487B-9996-EE2D5A20EF5D}"/>
                  </a:ext>
                </a:extLst>
              </p:cNvPr>
              <p:cNvSpPr/>
              <p:nvPr/>
            </p:nvSpPr>
            <p:spPr>
              <a:xfrm>
                <a:off x="5888250" y="274320"/>
                <a:ext cx="1386754" cy="34731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71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E253289E-AC22-403A-A6FA-F41F20342C58}"/>
              </a:ext>
            </a:extLst>
          </p:cNvPr>
          <p:cNvGrpSpPr/>
          <p:nvPr/>
        </p:nvGrpSpPr>
        <p:grpSpPr>
          <a:xfrm>
            <a:off x="2111081" y="808518"/>
            <a:ext cx="7848731" cy="5322579"/>
            <a:chOff x="4193942" y="3546029"/>
            <a:chExt cx="3971290" cy="2816315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6553CF0-D66B-42AF-B980-C5B8A580BBE8}"/>
                </a:ext>
              </a:extLst>
            </p:cNvPr>
            <p:cNvGrpSpPr/>
            <p:nvPr/>
          </p:nvGrpSpPr>
          <p:grpSpPr>
            <a:xfrm>
              <a:off x="4201437" y="3559553"/>
              <a:ext cx="1169670" cy="697230"/>
              <a:chOff x="2862368" y="1456433"/>
              <a:chExt cx="1169670" cy="697230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09F9E9E-42D6-4A29-8083-24636F53B542}"/>
                  </a:ext>
                </a:extLst>
              </p:cNvPr>
              <p:cNvSpPr/>
              <p:nvPr/>
            </p:nvSpPr>
            <p:spPr>
              <a:xfrm>
                <a:off x="2862368" y="1456433"/>
                <a:ext cx="1169670" cy="697230"/>
              </a:xfrm>
              <a:prstGeom prst="rect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24" name="矩形: 圆角 62">
                <a:extLst>
                  <a:ext uri="{FF2B5EF4-FFF2-40B4-BE49-F238E27FC236}">
                    <a16:creationId xmlns:a16="http://schemas.microsoft.com/office/drawing/2014/main" id="{3D387E32-2104-4A07-B134-DF5C20FD9D0B}"/>
                  </a:ext>
                </a:extLst>
              </p:cNvPr>
              <p:cNvSpPr/>
              <p:nvPr/>
            </p:nvSpPr>
            <p:spPr>
              <a:xfrm>
                <a:off x="3338858" y="1697354"/>
                <a:ext cx="232271" cy="210313"/>
              </a:xfrm>
              <a:prstGeom prst="round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2F1B303C-2080-408A-8738-502FAFCB2CAA}"/>
                  </a:ext>
                </a:extLst>
              </p:cNvPr>
              <p:cNvSpPr txBox="1"/>
              <p:nvPr/>
            </p:nvSpPr>
            <p:spPr>
              <a:xfrm>
                <a:off x="3320627" y="1707066"/>
                <a:ext cx="322117" cy="284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DYN</a:t>
                </a: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WALLET</a:t>
                </a: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_____1010</a:t>
                </a:r>
              </a:p>
              <a:p>
                <a:r>
                  <a:rPr lang="en-US" altLang="zh-CN" sz="1100" u="sng" dirty="0"/>
                  <a:t>           </a:t>
                </a:r>
                <a:r>
                  <a:rPr lang="en-US" altLang="zh-CN" sz="1100" i="1" u="sng" dirty="0"/>
                  <a:t>  </a:t>
                </a:r>
                <a:r>
                  <a:rPr lang="en-US" altLang="zh-CN" sz="1100" dirty="0"/>
                  <a:t>  </a:t>
                </a:r>
                <a:endParaRPr lang="zh-CN" altLang="en-US" sz="1100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CFCD13B0-0886-48D2-A13D-E252423AD697}"/>
                  </a:ext>
                </a:extLst>
              </p:cNvPr>
              <p:cNvSpPr/>
              <p:nvPr/>
            </p:nvSpPr>
            <p:spPr>
              <a:xfrm>
                <a:off x="2947056" y="1531620"/>
                <a:ext cx="1047729" cy="544830"/>
              </a:xfrm>
              <a:prstGeom prst="rect">
                <a:avLst/>
              </a:prstGeom>
              <a:noFill/>
              <a:ln w="3175">
                <a:solidFill>
                  <a:srgbClr val="3680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C1F1494A-1C23-4CA1-A569-0BEC7FF281B7}"/>
                  </a:ext>
                </a:extLst>
              </p:cNvPr>
              <p:cNvCxnSpPr/>
              <p:nvPr/>
            </p:nvCxnSpPr>
            <p:spPr>
              <a:xfrm>
                <a:off x="2947056" y="2076450"/>
                <a:ext cx="1047729" cy="0"/>
              </a:xfrm>
              <a:prstGeom prst="line">
                <a:avLst/>
              </a:prstGeom>
              <a:ln>
                <a:solidFill>
                  <a:srgbClr val="3680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19FBE5E-F6EE-421B-90E8-A0034B71FEFC}"/>
                  </a:ext>
                </a:extLst>
              </p:cNvPr>
              <p:cNvSpPr/>
              <p:nvPr/>
            </p:nvSpPr>
            <p:spPr>
              <a:xfrm>
                <a:off x="2933700" y="1531619"/>
                <a:ext cx="83819" cy="80010"/>
              </a:xfrm>
              <a:prstGeom prst="ellipse">
                <a:avLst/>
              </a:prstGeom>
              <a:solidFill>
                <a:srgbClr val="29C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0D115234-F5C3-4907-AAD1-98A0B2377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6285" y="1683802"/>
                <a:ext cx="255103" cy="255380"/>
              </a:xfrm>
              <a:prstGeom prst="rect">
                <a:avLst/>
              </a:prstGeom>
            </p:spPr>
          </p:pic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E6F9F169-8AF5-43F4-AA9E-FA385C3E7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0638" y="1758526"/>
                <a:ext cx="162569" cy="111690"/>
              </a:xfrm>
              <a:prstGeom prst="rect">
                <a:avLst/>
              </a:prstGeom>
            </p:spPr>
          </p:pic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C1C14C4-86EE-4BC0-8998-35D9DFEF3C62}"/>
                </a:ext>
              </a:extLst>
            </p:cNvPr>
            <p:cNvGrpSpPr/>
            <p:nvPr/>
          </p:nvGrpSpPr>
          <p:grpSpPr>
            <a:xfrm>
              <a:off x="5511637" y="3546029"/>
              <a:ext cx="1169670" cy="697230"/>
              <a:chOff x="5494278" y="399341"/>
              <a:chExt cx="1169670" cy="697230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B345107-7804-445F-87CC-A34934D8D068}"/>
                  </a:ext>
                </a:extLst>
              </p:cNvPr>
              <p:cNvGrpSpPr/>
              <p:nvPr/>
            </p:nvGrpSpPr>
            <p:grpSpPr>
              <a:xfrm>
                <a:off x="5494278" y="399341"/>
                <a:ext cx="1169670" cy="697230"/>
                <a:chOff x="2868930" y="1450413"/>
                <a:chExt cx="1169670" cy="697230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664403A-4D07-4E98-9572-7353AA5E8D7E}"/>
                    </a:ext>
                  </a:extLst>
                </p:cNvPr>
                <p:cNvSpPr/>
                <p:nvPr/>
              </p:nvSpPr>
              <p:spPr>
                <a:xfrm>
                  <a:off x="2868930" y="1450413"/>
                  <a:ext cx="1169670" cy="697230"/>
                </a:xfrm>
                <a:prstGeom prst="rect">
                  <a:avLst/>
                </a:prstGeom>
                <a:solidFill>
                  <a:srgbClr val="3255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18" name="矩形: 圆角 56">
                  <a:extLst>
                    <a:ext uri="{FF2B5EF4-FFF2-40B4-BE49-F238E27FC236}">
                      <a16:creationId xmlns:a16="http://schemas.microsoft.com/office/drawing/2014/main" id="{DA9A7968-7A09-4759-A489-A5ED6B77A63F}"/>
                    </a:ext>
                  </a:extLst>
                </p:cNvPr>
                <p:cNvSpPr/>
                <p:nvPr/>
              </p:nvSpPr>
              <p:spPr>
                <a:xfrm>
                  <a:off x="3325509" y="1704349"/>
                  <a:ext cx="232271" cy="210313"/>
                </a:xfrm>
                <a:prstGeom prst="round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7D650395-8A57-48CE-A9FE-81407D0C087D}"/>
                    </a:ext>
                  </a:extLst>
                </p:cNvPr>
                <p:cNvSpPr txBox="1"/>
                <p:nvPr/>
              </p:nvSpPr>
              <p:spPr>
                <a:xfrm>
                  <a:off x="3322472" y="1708957"/>
                  <a:ext cx="317960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DYN</a:t>
                  </a: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WALLET</a:t>
                  </a: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_____1010</a:t>
                  </a:r>
                </a:p>
                <a:p>
                  <a:r>
                    <a:rPr lang="en-US" altLang="zh-CN" sz="1100" u="sng" dirty="0"/>
                    <a:t>           </a:t>
                  </a:r>
                  <a:r>
                    <a:rPr lang="en-US" altLang="zh-CN" sz="1100" i="1" u="sng" dirty="0"/>
                    <a:t>  </a:t>
                  </a:r>
                  <a:r>
                    <a:rPr lang="en-US" altLang="zh-CN" sz="1100" dirty="0"/>
                    <a:t>  </a:t>
                  </a:r>
                  <a:endParaRPr lang="zh-CN" altLang="en-US" sz="1100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0F2A5FD7-A567-46FC-A7F4-A3689F39D906}"/>
                    </a:ext>
                  </a:extLst>
                </p:cNvPr>
                <p:cNvSpPr/>
                <p:nvPr/>
              </p:nvSpPr>
              <p:spPr>
                <a:xfrm>
                  <a:off x="2947056" y="1531620"/>
                  <a:ext cx="1047729" cy="544830"/>
                </a:xfrm>
                <a:prstGeom prst="rect">
                  <a:avLst/>
                </a:prstGeom>
                <a:noFill/>
                <a:ln w="3175">
                  <a:solidFill>
                    <a:srgbClr val="3680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58B3E228-BC56-4BEA-897D-574BF9D5E593}"/>
                    </a:ext>
                  </a:extLst>
                </p:cNvPr>
                <p:cNvCxnSpPr/>
                <p:nvPr/>
              </p:nvCxnSpPr>
              <p:spPr>
                <a:xfrm>
                  <a:off x="2947056" y="2076450"/>
                  <a:ext cx="1047729" cy="0"/>
                </a:xfrm>
                <a:prstGeom prst="line">
                  <a:avLst/>
                </a:prstGeom>
                <a:ln>
                  <a:solidFill>
                    <a:srgbClr val="3680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425A2638-B491-4E8F-BBDD-40167024D060}"/>
                    </a:ext>
                  </a:extLst>
                </p:cNvPr>
                <p:cNvSpPr/>
                <p:nvPr/>
              </p:nvSpPr>
              <p:spPr>
                <a:xfrm>
                  <a:off x="2933700" y="1531619"/>
                  <a:ext cx="83819" cy="80010"/>
                </a:xfrm>
                <a:prstGeom prst="ellipse">
                  <a:avLst/>
                </a:prstGeom>
                <a:solidFill>
                  <a:srgbClr val="29C1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/>
                    <a:t>2</a:t>
                  </a:r>
                  <a:endParaRPr lang="zh-CN" altLang="en-US" sz="1000" dirty="0"/>
                </a:p>
              </p:txBody>
            </p: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B8BDCBA1-FCF6-4DD7-9A62-2F59EDA89E26}"/>
                  </a:ext>
                </a:extLst>
              </p:cNvPr>
              <p:cNvSpPr/>
              <p:nvPr/>
            </p:nvSpPr>
            <p:spPr>
              <a:xfrm>
                <a:off x="5875425" y="571925"/>
                <a:ext cx="375920" cy="367446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C0B3A37-22BE-4203-A43E-B9E4ECC4C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345" y="747956"/>
                <a:ext cx="2428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B8697AED-C142-4F3E-AD8B-A18B20896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3565" y="755648"/>
                <a:ext cx="21186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图片 114">
                <a:extLst>
                  <a:ext uri="{FF2B5EF4-FFF2-40B4-BE49-F238E27FC236}">
                    <a16:creationId xmlns:a16="http://schemas.microsoft.com/office/drawing/2014/main" id="{0DA5BCD1-F4C9-4BAA-A4A7-C24CF9578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5564" y="567815"/>
                <a:ext cx="160881" cy="180141"/>
              </a:xfrm>
              <a:prstGeom prst="rect">
                <a:avLst/>
              </a:prstGeom>
            </p:spPr>
          </p:pic>
          <p:pic>
            <p:nvPicPr>
              <p:cNvPr id="116" name="图片 115">
                <a:extLst>
                  <a:ext uri="{FF2B5EF4-FFF2-40B4-BE49-F238E27FC236}">
                    <a16:creationId xmlns:a16="http://schemas.microsoft.com/office/drawing/2014/main" id="{93027F08-6B47-4DDB-A13E-E8450C152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2643" y="613846"/>
                <a:ext cx="120203" cy="125835"/>
              </a:xfrm>
              <a:prstGeom prst="rect">
                <a:avLst/>
              </a:prstGeom>
            </p:spPr>
          </p:pic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C3DEF7A-F7A8-44F4-9162-29EBCED720AF}"/>
                </a:ext>
              </a:extLst>
            </p:cNvPr>
            <p:cNvGrpSpPr/>
            <p:nvPr/>
          </p:nvGrpSpPr>
          <p:grpSpPr>
            <a:xfrm>
              <a:off x="6849352" y="3559553"/>
              <a:ext cx="1169670" cy="697230"/>
              <a:chOff x="8088630" y="1131844"/>
              <a:chExt cx="1169670" cy="697230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FCAF503F-F55D-47EA-8552-0EC8F2686AC3}"/>
                  </a:ext>
                </a:extLst>
              </p:cNvPr>
              <p:cNvGrpSpPr/>
              <p:nvPr/>
            </p:nvGrpSpPr>
            <p:grpSpPr>
              <a:xfrm>
                <a:off x="8088630" y="1131844"/>
                <a:ext cx="1169670" cy="697230"/>
                <a:chOff x="2868930" y="1450413"/>
                <a:chExt cx="1169670" cy="697230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63185541-96B9-4568-84EB-DA0B6A5F0D40}"/>
                    </a:ext>
                  </a:extLst>
                </p:cNvPr>
                <p:cNvSpPr/>
                <p:nvPr/>
              </p:nvSpPr>
              <p:spPr>
                <a:xfrm>
                  <a:off x="2868930" y="1450413"/>
                  <a:ext cx="1169670" cy="697230"/>
                </a:xfrm>
                <a:prstGeom prst="rect">
                  <a:avLst/>
                </a:prstGeom>
                <a:solidFill>
                  <a:srgbClr val="3255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0" name="矩形: 圆角 38">
                  <a:extLst>
                    <a:ext uri="{FF2B5EF4-FFF2-40B4-BE49-F238E27FC236}">
                      <a16:creationId xmlns:a16="http://schemas.microsoft.com/office/drawing/2014/main" id="{BFF398C9-2A82-4C6C-AF87-BEC9484AAFCE}"/>
                    </a:ext>
                  </a:extLst>
                </p:cNvPr>
                <p:cNvSpPr/>
                <p:nvPr/>
              </p:nvSpPr>
              <p:spPr>
                <a:xfrm>
                  <a:off x="3280438" y="1697354"/>
                  <a:ext cx="232271" cy="210313"/>
                </a:xfrm>
                <a:prstGeom prst="round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AEF4F886-5D28-422B-BE0C-0F5FE3EF75BD}"/>
                    </a:ext>
                  </a:extLst>
                </p:cNvPr>
                <p:cNvSpPr txBox="1"/>
                <p:nvPr/>
              </p:nvSpPr>
              <p:spPr>
                <a:xfrm>
                  <a:off x="3264594" y="1709598"/>
                  <a:ext cx="266037" cy="284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DYN</a:t>
                  </a: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WALLET</a:t>
                  </a: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_____1010</a:t>
                  </a:r>
                </a:p>
                <a:p>
                  <a:r>
                    <a:rPr lang="en-US" altLang="zh-CN" sz="1100" u="sng" dirty="0"/>
                    <a:t>           </a:t>
                  </a:r>
                  <a:r>
                    <a:rPr lang="en-US" altLang="zh-CN" sz="1100" i="1" u="sng" dirty="0"/>
                    <a:t>  </a:t>
                  </a:r>
                  <a:r>
                    <a:rPr lang="en-US" altLang="zh-CN" sz="1100" dirty="0"/>
                    <a:t>  </a:t>
                  </a:r>
                  <a:endParaRPr lang="zh-CN" altLang="en-US" sz="1100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B453D5BE-2E80-4466-A8C9-773D71F92617}"/>
                    </a:ext>
                  </a:extLst>
                </p:cNvPr>
                <p:cNvSpPr/>
                <p:nvPr/>
              </p:nvSpPr>
              <p:spPr>
                <a:xfrm>
                  <a:off x="2947056" y="1531620"/>
                  <a:ext cx="1047729" cy="544830"/>
                </a:xfrm>
                <a:prstGeom prst="rect">
                  <a:avLst/>
                </a:prstGeom>
                <a:noFill/>
                <a:ln w="3175">
                  <a:solidFill>
                    <a:srgbClr val="3680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0EB1AD6F-67C5-4D07-BC9E-350438592F88}"/>
                    </a:ext>
                  </a:extLst>
                </p:cNvPr>
                <p:cNvCxnSpPr/>
                <p:nvPr/>
              </p:nvCxnSpPr>
              <p:spPr>
                <a:xfrm>
                  <a:off x="2947056" y="2076450"/>
                  <a:ext cx="1047729" cy="0"/>
                </a:xfrm>
                <a:prstGeom prst="line">
                  <a:avLst/>
                </a:prstGeom>
                <a:ln>
                  <a:solidFill>
                    <a:srgbClr val="3680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3CA543AE-86B3-4397-B199-F90DDDBD520F}"/>
                    </a:ext>
                  </a:extLst>
                </p:cNvPr>
                <p:cNvSpPr/>
                <p:nvPr/>
              </p:nvSpPr>
              <p:spPr>
                <a:xfrm>
                  <a:off x="2933700" y="1531619"/>
                  <a:ext cx="83819" cy="80010"/>
                </a:xfrm>
                <a:prstGeom prst="ellipse">
                  <a:avLst/>
                </a:prstGeom>
                <a:solidFill>
                  <a:srgbClr val="29C1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/>
                    <a:t>1</a:t>
                  </a:r>
                  <a:endParaRPr lang="zh-CN" altLang="en-US" sz="1000" dirty="0"/>
                </a:p>
              </p:txBody>
            </p:sp>
          </p:grpSp>
          <p:pic>
            <p:nvPicPr>
              <p:cNvPr id="97" name="图片 96">
                <a:extLst>
                  <a:ext uri="{FF2B5EF4-FFF2-40B4-BE49-F238E27FC236}">
                    <a16:creationId xmlns:a16="http://schemas.microsoft.com/office/drawing/2014/main" id="{18EDAB47-9971-4032-BC53-843D6175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153" y="1391029"/>
                <a:ext cx="225936" cy="175917"/>
              </a:xfrm>
              <a:prstGeom prst="rect">
                <a:avLst/>
              </a:prstGeom>
            </p:spPr>
          </p:pic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B489E2B8-1453-416F-A8EC-DA98AEDE5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2800" y="1425053"/>
                <a:ext cx="135824" cy="136013"/>
              </a:xfrm>
              <a:prstGeom prst="rect">
                <a:avLst/>
              </a:prstGeom>
            </p:spPr>
          </p:pic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2F3A4CC-277D-419E-9F73-6BC1645BA789}"/>
                </a:ext>
              </a:extLst>
            </p:cNvPr>
            <p:cNvSpPr/>
            <p:nvPr/>
          </p:nvSpPr>
          <p:spPr>
            <a:xfrm>
              <a:off x="4193943" y="4368800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700BC85-7FE3-4ECB-B2FD-CB537B172046}"/>
                </a:ext>
              </a:extLst>
            </p:cNvPr>
            <p:cNvSpPr/>
            <p:nvPr/>
          </p:nvSpPr>
          <p:spPr>
            <a:xfrm>
              <a:off x="4193944" y="4983480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2FC5943-7B66-4A44-B6C2-28E4A215CEC8}"/>
                </a:ext>
              </a:extLst>
            </p:cNvPr>
            <p:cNvSpPr/>
            <p:nvPr/>
          </p:nvSpPr>
          <p:spPr>
            <a:xfrm>
              <a:off x="6849352" y="5041174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2D6E1A1-99DF-4BF6-B28C-DD53EFBCAE15}"/>
                </a:ext>
              </a:extLst>
            </p:cNvPr>
            <p:cNvSpPr/>
            <p:nvPr/>
          </p:nvSpPr>
          <p:spPr>
            <a:xfrm>
              <a:off x="6849352" y="4389060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843F3A3-5555-4B19-9DC7-DAC34925FD53}"/>
                </a:ext>
              </a:extLst>
            </p:cNvPr>
            <p:cNvSpPr/>
            <p:nvPr/>
          </p:nvSpPr>
          <p:spPr>
            <a:xfrm>
              <a:off x="5469919" y="5727218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9812ECF-5A4E-4643-B0C6-52DDF1D65988}"/>
                </a:ext>
              </a:extLst>
            </p:cNvPr>
            <p:cNvSpPr/>
            <p:nvPr/>
          </p:nvSpPr>
          <p:spPr>
            <a:xfrm>
              <a:off x="5495532" y="4995455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5C4BCB4-0A45-4867-8F33-B61FC23538C4}"/>
                </a:ext>
              </a:extLst>
            </p:cNvPr>
            <p:cNvSpPr/>
            <p:nvPr/>
          </p:nvSpPr>
          <p:spPr>
            <a:xfrm>
              <a:off x="5495532" y="4368799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9919ACB-ACE4-4BD3-91AB-BC344B8D913C}"/>
                </a:ext>
              </a:extLst>
            </p:cNvPr>
            <p:cNvSpPr/>
            <p:nvPr/>
          </p:nvSpPr>
          <p:spPr>
            <a:xfrm>
              <a:off x="4193942" y="5727218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1DA9D68-6DF0-401F-BC17-D891E3CE72B4}"/>
                </a:ext>
              </a:extLst>
            </p:cNvPr>
            <p:cNvSpPr/>
            <p:nvPr/>
          </p:nvSpPr>
          <p:spPr>
            <a:xfrm>
              <a:off x="4233460" y="4371006"/>
              <a:ext cx="1167996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The Client transfers crypto assets to his</a:t>
              </a:r>
            </a:p>
            <a:p>
              <a:r>
                <a:rPr lang="en-US" altLang="zh-CN" sz="1000" dirty="0"/>
                <a:t>  Nexo Wallet according to the Contract,which has pre written logic based oncomputer code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F0FF2B8-BC63-47A4-AEE9-0F3780AC5B45}"/>
                </a:ext>
              </a:extLst>
            </p:cNvPr>
            <p:cNvSpPr/>
            <p:nvPr/>
          </p:nvSpPr>
          <p:spPr>
            <a:xfrm>
              <a:off x="4201437" y="4987531"/>
              <a:ext cx="1176623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LoanContracts are stored and</a:t>
              </a:r>
            </a:p>
            <a:p>
              <a:r>
                <a:rPr lang="en-US" altLang="zh-CN" sz="1000" dirty="0" smtClean="0"/>
                <a:t>replicated </a:t>
              </a:r>
              <a:r>
                <a:rPr lang="en-US" altLang="zh-CN" sz="1000" dirty="0"/>
                <a:t>on the Blockchain, which</a:t>
              </a:r>
            </a:p>
            <a:p>
              <a:r>
                <a:rPr lang="en-US" altLang="zh-CN" sz="1000" dirty="0" smtClean="0"/>
                <a:t>makes </a:t>
              </a:r>
              <a:r>
                <a:rPr lang="en-US" altLang="zh-CN" sz="1000" dirty="0"/>
                <a:t>them immutable</a:t>
              </a:r>
            </a:p>
            <a:p>
              <a:r>
                <a:rPr lang="en-US" altLang="zh-CN" sz="1000" dirty="0" smtClean="0"/>
                <a:t>and </a:t>
              </a:r>
              <a:r>
                <a:rPr lang="en-US" altLang="zh-CN" sz="1000" dirty="0"/>
                <a:t>verifiable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8663AE8-59B6-41B0-9DD1-3C51AECC69EE}"/>
                </a:ext>
              </a:extLst>
            </p:cNvPr>
            <p:cNvSpPr/>
            <p:nvPr/>
          </p:nvSpPr>
          <p:spPr>
            <a:xfrm>
              <a:off x="4247580" y="5727218"/>
              <a:ext cx="1086275" cy="635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The Client's crypto assets are </a:t>
              </a:r>
              <a:r>
                <a:rPr lang="en-US" altLang="zh-CN" sz="1000" dirty="0" smtClean="0"/>
                <a:t>securely stored </a:t>
              </a:r>
              <a:r>
                <a:rPr lang="en-US" altLang="zh-CN" sz="1000" dirty="0"/>
                <a:t>and can be unlockedby Nexo onlyif the Client fails to repay</a:t>
              </a:r>
            </a:p>
            <a:p>
              <a:r>
                <a:rPr lang="en-US" altLang="zh-CN" sz="1000" dirty="0" err="1" smtClean="0"/>
                <a:t>theL</a:t>
              </a:r>
              <a:r>
                <a:rPr lang="en-US" altLang="zh-CN" sz="1000" dirty="0" smtClean="0"/>
                <a:t> </a:t>
              </a:r>
              <a:r>
                <a:rPr lang="en-US" altLang="zh-CN" sz="1000" dirty="0"/>
                <a:t>oan</a:t>
              </a:r>
            </a:p>
            <a:p>
              <a:endParaRPr lang="en-US" altLang="zh-CN" sz="32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AEDE11C-43D2-4E97-AAD6-2CCAF6BBA593}"/>
                </a:ext>
              </a:extLst>
            </p:cNvPr>
            <p:cNvSpPr/>
            <p:nvPr/>
          </p:nvSpPr>
          <p:spPr>
            <a:xfrm>
              <a:off x="5498783" y="4371792"/>
              <a:ext cx="1356360" cy="29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 The Nexo Oracle operates</a:t>
              </a:r>
            </a:p>
            <a:p>
              <a:r>
                <a:rPr lang="en-US" altLang="zh-CN" sz="1000" dirty="0"/>
                <a:t>  autonomously and constantly checks</a:t>
              </a:r>
            </a:p>
            <a:p>
              <a:r>
                <a:rPr lang="en-US" altLang="zh-CN" sz="1000" dirty="0"/>
                <a:t>  various data points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3BC7C0B-5627-4F0A-8036-F2A4521405CB}"/>
                </a:ext>
              </a:extLst>
            </p:cNvPr>
            <p:cNvSpPr/>
            <p:nvPr/>
          </p:nvSpPr>
          <p:spPr>
            <a:xfrm>
              <a:off x="5515638" y="4987531"/>
              <a:ext cx="1420208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The predefined conditions written onthe Loan Contract are constantly</a:t>
              </a:r>
            </a:p>
            <a:p>
              <a:r>
                <a:rPr lang="en-US" altLang="zh-CN" sz="1000" dirty="0"/>
                <a:t>  evaluated by the Nexo Oracle through</a:t>
              </a:r>
            </a:p>
            <a:p>
              <a:r>
                <a:rPr lang="en-US" altLang="zh-CN" sz="1000" dirty="0"/>
                <a:t>  externaldata sources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CB2C4FD-FBD1-482C-BD9B-2DD2C09DA2AF}"/>
                </a:ext>
              </a:extLst>
            </p:cNvPr>
            <p:cNvSpPr/>
            <p:nvPr/>
          </p:nvSpPr>
          <p:spPr>
            <a:xfrm>
              <a:off x="5498783" y="5752127"/>
              <a:ext cx="1550442" cy="29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The </a:t>
              </a:r>
              <a:r>
                <a:rPr lang="en-US" altLang="zh-CN" sz="1000" dirty="0"/>
                <a:t>value of the Client's crypto assetsisdetermined in real-time on multiple</a:t>
              </a:r>
            </a:p>
            <a:p>
              <a:r>
                <a:rPr lang="en-US" altLang="zh-CN" sz="1000" dirty="0" smtClean="0"/>
                <a:t>exchanges </a:t>
              </a:r>
              <a:r>
                <a:rPr lang="en-US" altLang="zh-CN" sz="1000" dirty="0"/>
                <a:t>in order to minimize risks forboth parties</a:t>
              </a:r>
              <a:endParaRPr lang="zh-CN" altLang="en-US" sz="10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905E966-EC1A-4696-BFCB-4DFF756C4B86}"/>
                </a:ext>
              </a:extLst>
            </p:cNvPr>
            <p:cNvSpPr/>
            <p:nvPr/>
          </p:nvSpPr>
          <p:spPr>
            <a:xfrm>
              <a:off x="6858394" y="4374757"/>
              <a:ext cx="1238125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 Once any of the code-prewritten</a:t>
              </a:r>
            </a:p>
            <a:p>
              <a:r>
                <a:rPr lang="en-US" altLang="zh-CN" sz="1000" dirty="0"/>
                <a:t>  conditions oftheLoan Contract are</a:t>
              </a:r>
            </a:p>
            <a:p>
              <a:r>
                <a:rPr lang="en-US" altLang="zh-CN" sz="1000" dirty="0"/>
                <a:t>  satisfied, the code triggers an</a:t>
              </a:r>
            </a:p>
            <a:p>
              <a:r>
                <a:rPr lang="en-US" altLang="zh-CN" sz="1000" dirty="0"/>
                <a:t>  automated action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5A06E49-BAAA-4D57-ADB0-7B8DA53FB329}"/>
                </a:ext>
              </a:extLst>
            </p:cNvPr>
            <p:cNvSpPr/>
            <p:nvPr/>
          </p:nvSpPr>
          <p:spPr>
            <a:xfrm>
              <a:off x="6856644" y="5029199"/>
              <a:ext cx="1308588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 Upon appreciation of the value ofthe</a:t>
              </a:r>
            </a:p>
            <a:p>
              <a:r>
                <a:rPr lang="en-US" altLang="zh-CN" sz="1000" dirty="0"/>
                <a:t>  Client's crypto assets and after eachLoan repayment, the Nexo Oracle self-executes andthel ,oan limits areautomatically increased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V="1">
            <a:off x="2834640" y="1499509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3558931" y="1494737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7921178" y="1538536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8700084" y="1536905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3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3F8FC2F-4D3F-44E9-8801-600598A33B44}"/>
              </a:ext>
            </a:extLst>
          </p:cNvPr>
          <p:cNvGrpSpPr/>
          <p:nvPr/>
        </p:nvGrpSpPr>
        <p:grpSpPr>
          <a:xfrm>
            <a:off x="4039435" y="399159"/>
            <a:ext cx="4113129" cy="6266972"/>
            <a:chOff x="6895953" y="258976"/>
            <a:chExt cx="4113129" cy="626697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A3024E6-CF9A-410E-A5BF-7EA30E5C2AE1}"/>
                </a:ext>
              </a:extLst>
            </p:cNvPr>
            <p:cNvSpPr/>
            <p:nvPr/>
          </p:nvSpPr>
          <p:spPr>
            <a:xfrm>
              <a:off x="7452161" y="3951096"/>
              <a:ext cx="3532092" cy="2098769"/>
            </a:xfrm>
            <a:prstGeom prst="rect">
              <a:avLst/>
            </a:prstGeom>
            <a:solidFill>
              <a:srgbClr val="F4FFFB"/>
            </a:solidFill>
            <a:ln>
              <a:solidFill>
                <a:srgbClr val="C3F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874906" y="6402837"/>
              <a:ext cx="73738" cy="12311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586496" rtl="0" eaLnBrk="1" fontAlgn="auto" latinLnBrk="0" hangingPunct="1">
                <a:lnSpc>
                  <a:spcPts val="57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12" b="0" i="0" u="none" strike="noStrike" kern="1200" cap="none" spc="0" normalizeH="0" baseline="0" noProof="0" dirty="0">
                  <a:ln>
                    <a:noFill/>
                  </a:ln>
                  <a:solidFill>
                    <a:srgbClr val="57585A"/>
                  </a:solidFill>
                  <a:effectLst/>
                  <a:uLnTx/>
                  <a:uFillTx/>
                  <a:latin typeface="Arial" pitchFamily="18" charset="0"/>
                  <a:ea typeface="宋体" panose="02010600030101010101" pitchFamily="2" charset="-122"/>
                  <a:cs typeface="Arial" pitchFamily="18" charset="0"/>
                </a:rPr>
                <a:t>40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0A80D9A-440C-475F-B52B-509DA9E94907}"/>
                </a:ext>
              </a:extLst>
            </p:cNvPr>
            <p:cNvGrpSpPr/>
            <p:nvPr/>
          </p:nvGrpSpPr>
          <p:grpSpPr>
            <a:xfrm>
              <a:off x="8500193" y="258976"/>
              <a:ext cx="1089660" cy="4945806"/>
              <a:chOff x="3461636" y="434236"/>
              <a:chExt cx="1089660" cy="4945806"/>
            </a:xfrm>
          </p:grpSpPr>
          <p:sp>
            <p:nvSpPr>
              <p:cNvPr id="5" name="Freeform 3"/>
              <p:cNvSpPr/>
              <p:nvPr/>
            </p:nvSpPr>
            <p:spPr>
              <a:xfrm>
                <a:off x="4247938" y="434236"/>
                <a:ext cx="22481" cy="25950"/>
              </a:xfrm>
              <a:custGeom>
                <a:avLst/>
                <a:gdLst>
                  <a:gd name="connsiteX0" fmla="*/ 0 w 35048"/>
                  <a:gd name="connsiteY0" fmla="*/ 40457 h 40457"/>
                  <a:gd name="connsiteX1" fmla="*/ 35048 w 35048"/>
                  <a:gd name="connsiteY1" fmla="*/ 20222 h 40457"/>
                  <a:gd name="connsiteX2" fmla="*/ 0 w 35048"/>
                  <a:gd name="connsiteY2" fmla="*/ 0 h 40457"/>
                  <a:gd name="connsiteX3" fmla="*/ 0 w 35048"/>
                  <a:gd name="connsiteY3" fmla="*/ 40457 h 404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35048" h="40457">
                    <a:moveTo>
                      <a:pt x="0" y="40457"/>
                    </a:moveTo>
                    <a:lnTo>
                      <a:pt x="35048" y="20222"/>
                    </a:lnTo>
                    <a:lnTo>
                      <a:pt x="0" y="0"/>
                    </a:lnTo>
                    <a:lnTo>
                      <a:pt x="0" y="40457"/>
                    </a:lnTo>
                  </a:path>
                </a:pathLst>
              </a:custGeom>
              <a:solidFill>
                <a:srgbClr val="3CA9E5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864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5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4061DA2-F422-478D-BB4E-9DB1A73170A7}"/>
                  </a:ext>
                </a:extLst>
              </p:cNvPr>
              <p:cNvSpPr/>
              <p:nvPr/>
            </p:nvSpPr>
            <p:spPr>
              <a:xfrm>
                <a:off x="3461636" y="952499"/>
                <a:ext cx="1089660" cy="4427543"/>
              </a:xfrm>
              <a:prstGeom prst="rect">
                <a:avLst/>
              </a:prstGeom>
              <a:solidFill>
                <a:srgbClr val="306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D696712-1B9E-4499-B7FD-CB9FFF8A4AFA}"/>
                  </a:ext>
                </a:extLst>
              </p:cNvPr>
              <p:cNvCxnSpPr/>
              <p:nvPr/>
            </p:nvCxnSpPr>
            <p:spPr>
              <a:xfrm>
                <a:off x="3463290" y="95250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2B2873A-4E5E-4198-8D27-D8DD20BC952D}"/>
                  </a:ext>
                </a:extLst>
              </p:cNvPr>
              <p:cNvCxnSpPr/>
              <p:nvPr/>
            </p:nvCxnSpPr>
            <p:spPr>
              <a:xfrm>
                <a:off x="3463290" y="157734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EE3BB5E-B530-4E59-8BD4-24573BA0CC38}"/>
                  </a:ext>
                </a:extLst>
              </p:cNvPr>
              <p:cNvCxnSpPr/>
              <p:nvPr/>
            </p:nvCxnSpPr>
            <p:spPr>
              <a:xfrm>
                <a:off x="3461636" y="222123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4091CB6F-D17C-4FE3-AD7A-FE9ACC00A230}"/>
                  </a:ext>
                </a:extLst>
              </p:cNvPr>
              <p:cNvCxnSpPr/>
              <p:nvPr/>
            </p:nvCxnSpPr>
            <p:spPr>
              <a:xfrm>
                <a:off x="3461636" y="285369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7B498BE-4C2B-4486-B50C-03F101DFD4CA}"/>
                  </a:ext>
                </a:extLst>
              </p:cNvPr>
              <p:cNvCxnSpPr/>
              <p:nvPr/>
            </p:nvCxnSpPr>
            <p:spPr>
              <a:xfrm>
                <a:off x="3461636" y="3486396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BD44D63-451B-4085-B1A7-46DF1B4024B9}"/>
                  </a:ext>
                </a:extLst>
              </p:cNvPr>
              <p:cNvCxnSpPr/>
              <p:nvPr/>
            </p:nvCxnSpPr>
            <p:spPr>
              <a:xfrm>
                <a:off x="3461636" y="4122666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1967CE6-1299-49C9-81F1-76E630A01DAD}"/>
                  </a:ext>
                </a:extLst>
              </p:cNvPr>
              <p:cNvCxnSpPr/>
              <p:nvPr/>
            </p:nvCxnSpPr>
            <p:spPr>
              <a:xfrm>
                <a:off x="3461636" y="4755126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8139AEC7-19D9-48A4-BCDB-EF08142F76ED}"/>
                  </a:ext>
                </a:extLst>
              </p:cNvPr>
              <p:cNvSpPr/>
              <p:nvPr/>
            </p:nvSpPr>
            <p:spPr>
              <a:xfrm>
                <a:off x="3461636" y="752108"/>
                <a:ext cx="1088006" cy="196388"/>
              </a:xfrm>
              <a:prstGeom prst="roundRect">
                <a:avLst/>
              </a:prstGeom>
              <a:solidFill>
                <a:srgbClr val="29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PROCESS</a:t>
                </a:r>
                <a:endParaRPr lang="zh-CN" altLang="en-US" sz="800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88D7375-F49E-4503-A527-66C687792663}"/>
                </a:ext>
              </a:extLst>
            </p:cNvPr>
            <p:cNvGrpSpPr/>
            <p:nvPr/>
          </p:nvGrpSpPr>
          <p:grpSpPr>
            <a:xfrm>
              <a:off x="6895953" y="830192"/>
              <a:ext cx="1308578" cy="501760"/>
              <a:chOff x="1038665" y="878021"/>
              <a:chExt cx="1308578" cy="501760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671434A-8DF3-4031-9B3C-E147822C5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5440" y="955040"/>
                <a:ext cx="0" cy="38100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2FDECBD4-9BE9-4A08-80C1-5BD0A5CDD656}"/>
                  </a:ext>
                </a:extLst>
              </p:cNvPr>
              <p:cNvGrpSpPr/>
              <p:nvPr/>
            </p:nvGrpSpPr>
            <p:grpSpPr>
              <a:xfrm>
                <a:off x="1615440" y="906780"/>
                <a:ext cx="573796" cy="96520"/>
                <a:chOff x="1615440" y="906780"/>
                <a:chExt cx="573796" cy="96520"/>
              </a:xfrm>
            </p:grpSpPr>
            <p:sp>
              <p:nvSpPr>
                <p:cNvPr id="26" name="六边形 25">
                  <a:extLst>
                    <a:ext uri="{FF2B5EF4-FFF2-40B4-BE49-F238E27FC236}">
                      <a16:creationId xmlns:a16="http://schemas.microsoft.com/office/drawing/2014/main" id="{8E396AB6-B831-4EFE-966B-241D2081AF3B}"/>
                    </a:ext>
                  </a:extLst>
                </p:cNvPr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EE9D1970-76A0-4E72-AA8B-6E9BC04FE1DE}"/>
                    </a:ext>
                  </a:extLst>
                </p:cNvPr>
                <p:cNvCxnSpPr>
                  <a:endCxn id="26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DA87C7B2-E43E-4CAE-B7F5-54C77F41718C}"/>
                  </a:ext>
                </a:extLst>
              </p:cNvPr>
              <p:cNvGrpSpPr/>
              <p:nvPr/>
            </p:nvGrpSpPr>
            <p:grpSpPr>
              <a:xfrm>
                <a:off x="1615440" y="1003300"/>
                <a:ext cx="573796" cy="96520"/>
                <a:chOff x="1615440" y="906780"/>
                <a:chExt cx="573796" cy="96520"/>
              </a:xfrm>
            </p:grpSpPr>
            <p:sp>
              <p:nvSpPr>
                <p:cNvPr id="32" name="六边形 31">
                  <a:extLst>
                    <a:ext uri="{FF2B5EF4-FFF2-40B4-BE49-F238E27FC236}">
                      <a16:creationId xmlns:a16="http://schemas.microsoft.com/office/drawing/2014/main" id="{6398E36E-8B8F-463B-B32E-8E02140741B5}"/>
                    </a:ext>
                  </a:extLst>
                </p:cNvPr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69A100F5-3261-470F-8696-8727148A9814}"/>
                    </a:ext>
                  </a:extLst>
                </p:cNvPr>
                <p:cNvCxnSpPr>
                  <a:endCxn id="32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0092DD2-0353-4F3C-92B8-4531234597F1}"/>
                  </a:ext>
                </a:extLst>
              </p:cNvPr>
              <p:cNvGrpSpPr/>
              <p:nvPr/>
            </p:nvGrpSpPr>
            <p:grpSpPr>
              <a:xfrm>
                <a:off x="1615175" y="1120593"/>
                <a:ext cx="573796" cy="96520"/>
                <a:chOff x="1615440" y="906780"/>
                <a:chExt cx="573796" cy="96520"/>
              </a:xfrm>
            </p:grpSpPr>
            <p:sp>
              <p:nvSpPr>
                <p:cNvPr id="35" name="六边形 34">
                  <a:extLst>
                    <a:ext uri="{FF2B5EF4-FFF2-40B4-BE49-F238E27FC236}">
                      <a16:creationId xmlns:a16="http://schemas.microsoft.com/office/drawing/2014/main" id="{BBCACD48-E441-44E6-AEF6-03F37E4628C3}"/>
                    </a:ext>
                  </a:extLst>
                </p:cNvPr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2898EFCD-0A90-46F4-92DC-D8EF06A0EC03}"/>
                    </a:ext>
                  </a:extLst>
                </p:cNvPr>
                <p:cNvCxnSpPr>
                  <a:endCxn id="35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9633D53-36DA-4A91-B282-E5A258DA12F9}"/>
                  </a:ext>
                </a:extLst>
              </p:cNvPr>
              <p:cNvGrpSpPr/>
              <p:nvPr/>
            </p:nvGrpSpPr>
            <p:grpSpPr>
              <a:xfrm flipH="1">
                <a:off x="1038929" y="899607"/>
                <a:ext cx="576510" cy="106681"/>
                <a:chOff x="1615440" y="906780"/>
                <a:chExt cx="573796" cy="96520"/>
              </a:xfrm>
            </p:grpSpPr>
            <p:sp>
              <p:nvSpPr>
                <p:cNvPr id="38" name="六边形 37">
                  <a:extLst>
                    <a:ext uri="{FF2B5EF4-FFF2-40B4-BE49-F238E27FC236}">
                      <a16:creationId xmlns:a16="http://schemas.microsoft.com/office/drawing/2014/main" id="{76F72D78-5652-4353-BA80-9AB2801C0764}"/>
                    </a:ext>
                  </a:extLst>
                </p:cNvPr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CF229D61-1D13-4D98-9C33-1B8D2D07FA19}"/>
                    </a:ext>
                  </a:extLst>
                </p:cNvPr>
                <p:cNvCxnSpPr>
                  <a:endCxn id="38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BDB9A46-95EC-4F4D-9588-952813C4AF2C}"/>
                  </a:ext>
                </a:extLst>
              </p:cNvPr>
              <p:cNvGrpSpPr/>
              <p:nvPr/>
            </p:nvGrpSpPr>
            <p:grpSpPr>
              <a:xfrm flipH="1">
                <a:off x="1038665" y="998032"/>
                <a:ext cx="576510" cy="106681"/>
                <a:chOff x="1615440" y="906780"/>
                <a:chExt cx="573796" cy="96520"/>
              </a:xfrm>
            </p:grpSpPr>
            <p:sp>
              <p:nvSpPr>
                <p:cNvPr id="41" name="六边形 40">
                  <a:extLst>
                    <a:ext uri="{FF2B5EF4-FFF2-40B4-BE49-F238E27FC236}">
                      <a16:creationId xmlns:a16="http://schemas.microsoft.com/office/drawing/2014/main" id="{03AC8C26-5253-4544-A22F-A1BE42A8D91E}"/>
                    </a:ext>
                  </a:extLst>
                </p:cNvPr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3FCCA43D-C731-4151-ABAC-BC8E9533F029}"/>
                    </a:ext>
                  </a:extLst>
                </p:cNvPr>
                <p:cNvCxnSpPr>
                  <a:endCxn id="41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3ABCA8E0-AC63-4AAE-9A0D-AD8B5EE22C87}"/>
                  </a:ext>
                </a:extLst>
              </p:cNvPr>
              <p:cNvGrpSpPr/>
              <p:nvPr/>
            </p:nvGrpSpPr>
            <p:grpSpPr>
              <a:xfrm flipH="1">
                <a:off x="1038665" y="1110432"/>
                <a:ext cx="576510" cy="106681"/>
                <a:chOff x="1615440" y="906780"/>
                <a:chExt cx="573796" cy="96520"/>
              </a:xfrm>
            </p:grpSpPr>
            <p:sp>
              <p:nvSpPr>
                <p:cNvPr id="44" name="六边形 43">
                  <a:extLst>
                    <a:ext uri="{FF2B5EF4-FFF2-40B4-BE49-F238E27FC236}">
                      <a16:creationId xmlns:a16="http://schemas.microsoft.com/office/drawing/2014/main" id="{2E405539-1C74-4C6C-805C-C49A1B526CC9}"/>
                    </a:ext>
                  </a:extLst>
                </p:cNvPr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1C0B0444-E1F4-4A43-819F-6E2DED8103FA}"/>
                    </a:ext>
                  </a:extLst>
                </p:cNvPr>
                <p:cNvCxnSpPr>
                  <a:endCxn id="44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48A7177-E3DE-446D-A6D6-581F2FFC35EA}"/>
                  </a:ext>
                </a:extLst>
              </p:cNvPr>
              <p:cNvSpPr txBox="1"/>
              <p:nvPr/>
            </p:nvSpPr>
            <p:spPr>
              <a:xfrm>
                <a:off x="1663769" y="878021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Markplace6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DCAA680-D69F-4483-9EDF-AB02DF8C78F0}"/>
                  </a:ext>
                </a:extLst>
              </p:cNvPr>
              <p:cNvSpPr txBox="1"/>
              <p:nvPr/>
            </p:nvSpPr>
            <p:spPr>
              <a:xfrm>
                <a:off x="1046778" y="994995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Markplace3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6E91522-6CDA-4B66-ACA3-B5789E47B5FF}"/>
                  </a:ext>
                </a:extLst>
              </p:cNvPr>
              <p:cNvSpPr txBox="1"/>
              <p:nvPr/>
            </p:nvSpPr>
            <p:spPr>
              <a:xfrm>
                <a:off x="1046778" y="886723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Markplace5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F794E30-C310-4E6B-8714-44C0511D8E1A}"/>
                  </a:ext>
                </a:extLst>
              </p:cNvPr>
              <p:cNvSpPr txBox="1"/>
              <p:nvPr/>
            </p:nvSpPr>
            <p:spPr>
              <a:xfrm>
                <a:off x="1058424" y="1099375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Markplace1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7057A4D-420E-4926-BE3F-7C4EBC122CEE}"/>
                  </a:ext>
                </a:extLst>
              </p:cNvPr>
              <p:cNvSpPr txBox="1"/>
              <p:nvPr/>
            </p:nvSpPr>
            <p:spPr>
              <a:xfrm>
                <a:off x="1669063" y="983194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Markplace4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28F5480-13DC-4AD7-8D06-59596899610D}"/>
                  </a:ext>
                </a:extLst>
              </p:cNvPr>
              <p:cNvSpPr txBox="1"/>
              <p:nvPr/>
            </p:nvSpPr>
            <p:spPr>
              <a:xfrm>
                <a:off x="1661338" y="1104399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Markplace2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189FD3DF-AF7A-4ADF-9867-32BD6BBD273B}"/>
                  </a:ext>
                </a:extLst>
              </p:cNvPr>
              <p:cNvSpPr/>
              <p:nvPr/>
            </p:nvSpPr>
            <p:spPr>
              <a:xfrm>
                <a:off x="1594873" y="133406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2FB2492-20DD-42E4-BE92-6BD052F9B63F}"/>
                </a:ext>
              </a:extLst>
            </p:cNvPr>
            <p:cNvGrpSpPr/>
            <p:nvPr/>
          </p:nvGrpSpPr>
          <p:grpSpPr>
            <a:xfrm>
              <a:off x="9556251" y="1766528"/>
              <a:ext cx="217132" cy="679492"/>
              <a:chOff x="4983518" y="1911308"/>
              <a:chExt cx="217132" cy="67949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09BF3C-00CC-4172-9E83-1DA25BF6DC79}"/>
                  </a:ext>
                </a:extLst>
              </p:cNvPr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267D7DDB-08B2-4354-99EA-51D57E045F0C}"/>
                  </a:ext>
                </a:extLst>
              </p:cNvPr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A3A3092-E053-4B6B-8CF7-DC4505ADFB1F}"/>
                  </a:ext>
                </a:extLst>
              </p:cNvPr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794B967-04C5-4F42-893E-73F2C1DC44EF}"/>
                </a:ext>
              </a:extLst>
            </p:cNvPr>
            <p:cNvGrpSpPr/>
            <p:nvPr/>
          </p:nvGrpSpPr>
          <p:grpSpPr>
            <a:xfrm>
              <a:off x="9558790" y="3089254"/>
              <a:ext cx="217132" cy="679492"/>
              <a:chOff x="4983518" y="1911308"/>
              <a:chExt cx="217132" cy="67949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2276849-AC74-4D2F-9BC3-2803795F5867}"/>
                  </a:ext>
                </a:extLst>
              </p:cNvPr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BC6FDE4F-F3BD-4A18-9D2B-18671B0B52B6}"/>
                  </a:ext>
                </a:extLst>
              </p:cNvPr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6B27B4F-4EA0-4480-9622-0524CDCDBD66}"/>
                  </a:ext>
                </a:extLst>
              </p:cNvPr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A259BA2-1DDF-4BD0-963F-276DD4F03DEF}"/>
                </a:ext>
              </a:extLst>
            </p:cNvPr>
            <p:cNvGrpSpPr/>
            <p:nvPr/>
          </p:nvGrpSpPr>
          <p:grpSpPr>
            <a:xfrm>
              <a:off x="9558731" y="4240120"/>
              <a:ext cx="217132" cy="679492"/>
              <a:chOff x="4983518" y="1911308"/>
              <a:chExt cx="217132" cy="67949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45DFCF1-33AF-4CCC-BF51-44AD84921AD0}"/>
                  </a:ext>
                </a:extLst>
              </p:cNvPr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63">
                <a:extLst>
                  <a:ext uri="{FF2B5EF4-FFF2-40B4-BE49-F238E27FC236}">
                    <a16:creationId xmlns:a16="http://schemas.microsoft.com/office/drawing/2014/main" id="{49F5F2B3-1D14-418B-8041-1CCA0E2D460B}"/>
                  </a:ext>
                </a:extLst>
              </p:cNvPr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55AC8F8-3160-4388-9AC1-2F48CB17652B}"/>
                  </a:ext>
                </a:extLst>
              </p:cNvPr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C5599B0-9B70-4DC9-9369-BE1B75B4821F}"/>
                </a:ext>
              </a:extLst>
            </p:cNvPr>
            <p:cNvGrpSpPr/>
            <p:nvPr/>
          </p:nvGrpSpPr>
          <p:grpSpPr>
            <a:xfrm flipH="1">
              <a:off x="8312181" y="2287634"/>
              <a:ext cx="204246" cy="679492"/>
              <a:chOff x="4983518" y="1911308"/>
              <a:chExt cx="217132" cy="679492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7EAE10C-155A-4C6D-A398-FFC3C8E50592}"/>
                  </a:ext>
                </a:extLst>
              </p:cNvPr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83F2D750-D894-41EB-A8FE-8E9C32F8C370}"/>
                  </a:ext>
                </a:extLst>
              </p:cNvPr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6B51246-DDDD-4220-96D9-D0CEBC4F3CF4}"/>
                  </a:ext>
                </a:extLst>
              </p:cNvPr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4EC761A0-B91E-4751-8E39-8352F4344631}"/>
                </a:ext>
              </a:extLst>
            </p:cNvPr>
            <p:cNvGrpSpPr/>
            <p:nvPr/>
          </p:nvGrpSpPr>
          <p:grpSpPr>
            <a:xfrm flipH="1">
              <a:off x="8321098" y="1119401"/>
              <a:ext cx="204246" cy="679492"/>
              <a:chOff x="4983518" y="1911308"/>
              <a:chExt cx="217132" cy="679492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A99F891-4AC5-40CC-9D38-67B22DB4CA9E}"/>
                  </a:ext>
                </a:extLst>
              </p:cNvPr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5">
                <a:extLst>
                  <a:ext uri="{FF2B5EF4-FFF2-40B4-BE49-F238E27FC236}">
                    <a16:creationId xmlns:a16="http://schemas.microsoft.com/office/drawing/2014/main" id="{66977C09-084F-4624-875C-28B49095D232}"/>
                  </a:ext>
                </a:extLst>
              </p:cNvPr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C86C9A23-81BB-478C-B1BE-F393003E0558}"/>
                  </a:ext>
                </a:extLst>
              </p:cNvPr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A4369015-3E23-4B86-8A0E-519E9023F0A3}"/>
                </a:ext>
              </a:extLst>
            </p:cNvPr>
            <p:cNvCxnSpPr/>
            <p:nvPr/>
          </p:nvCxnSpPr>
          <p:spPr>
            <a:xfrm>
              <a:off x="7452161" y="3947406"/>
              <a:ext cx="351179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A247E4B-8DDB-4345-B19E-FA09FD03E264}"/>
                </a:ext>
              </a:extLst>
            </p:cNvPr>
            <p:cNvCxnSpPr/>
            <p:nvPr/>
          </p:nvCxnSpPr>
          <p:spPr>
            <a:xfrm>
              <a:off x="7452161" y="5498592"/>
              <a:ext cx="3511790" cy="0"/>
            </a:xfrm>
            <a:prstGeom prst="line">
              <a:avLst/>
            </a:prstGeom>
            <a:ln>
              <a:solidFill>
                <a:srgbClr val="C3F5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59FF0FE-4D0D-43B4-B256-2584697B47FF}"/>
                </a:ext>
              </a:extLst>
            </p:cNvPr>
            <p:cNvCxnSpPr/>
            <p:nvPr/>
          </p:nvCxnSpPr>
          <p:spPr>
            <a:xfrm>
              <a:off x="7431860" y="3947406"/>
              <a:ext cx="0" cy="19177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A152580-24AA-4C3E-99E0-0BC24A1D1F30}"/>
                </a:ext>
              </a:extLst>
            </p:cNvPr>
            <p:cNvCxnSpPr/>
            <p:nvPr/>
          </p:nvCxnSpPr>
          <p:spPr>
            <a:xfrm>
              <a:off x="10989171" y="3947406"/>
              <a:ext cx="0" cy="19177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9AA3354-45E0-4DD3-9B34-4546E128CDCC}"/>
                </a:ext>
              </a:extLst>
            </p:cNvPr>
            <p:cNvGrpSpPr/>
            <p:nvPr/>
          </p:nvGrpSpPr>
          <p:grpSpPr>
            <a:xfrm flipH="1">
              <a:off x="8314124" y="3584145"/>
              <a:ext cx="204246" cy="679492"/>
              <a:chOff x="4983518" y="1911308"/>
              <a:chExt cx="217132" cy="679492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ACB5DAE-3430-4379-88E5-D7AF80649FB7}"/>
                  </a:ext>
                </a:extLst>
              </p:cNvPr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67">
                <a:extLst>
                  <a:ext uri="{FF2B5EF4-FFF2-40B4-BE49-F238E27FC236}">
                    <a16:creationId xmlns:a16="http://schemas.microsoft.com/office/drawing/2014/main" id="{32E88E40-3F88-4EAA-9DCC-8E06290D862A}"/>
                  </a:ext>
                </a:extLst>
              </p:cNvPr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27FCD09-F4FE-4AFE-A338-618C4EE21488}"/>
                  </a:ext>
                </a:extLst>
              </p:cNvPr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491B87E-6C6E-446A-B077-C48E0DAC8DDD}"/>
                </a:ext>
              </a:extLst>
            </p:cNvPr>
            <p:cNvSpPr/>
            <p:nvPr/>
          </p:nvSpPr>
          <p:spPr>
            <a:xfrm>
              <a:off x="7493903" y="3872388"/>
              <a:ext cx="762006" cy="34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A95F71-2F73-4EC1-9FC9-FF9AC9DBB419}"/>
                </a:ext>
              </a:extLst>
            </p:cNvPr>
            <p:cNvSpPr/>
            <p:nvPr/>
          </p:nvSpPr>
          <p:spPr>
            <a:xfrm>
              <a:off x="9890809" y="4321372"/>
              <a:ext cx="100076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40E684C-67D7-479F-862A-4B46BBCE55C7}"/>
                </a:ext>
              </a:extLst>
            </p:cNvPr>
            <p:cNvSpPr/>
            <p:nvPr/>
          </p:nvSpPr>
          <p:spPr>
            <a:xfrm>
              <a:off x="8125443" y="5353737"/>
              <a:ext cx="2858808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b="1" dirty="0"/>
            </a:p>
            <a:p>
              <a:r>
                <a:rPr lang="en-IE" altLang="zh-CN" sz="1000" b="1" dirty="0" smtClean="0">
                  <a:solidFill>
                    <a:srgbClr val="418884"/>
                  </a:solidFill>
                </a:rPr>
                <a:t>DYN Sage </a:t>
              </a:r>
              <a:r>
                <a:rPr lang="en-IE" altLang="zh-CN" sz="1000" b="1" dirty="0">
                  <a:solidFill>
                    <a:srgbClr val="418884"/>
                  </a:solidFill>
                </a:rPr>
                <a:t>detects significant decrease</a:t>
              </a:r>
            </a:p>
            <a:p>
              <a:r>
                <a:rPr lang="en-IE" altLang="zh-CN" sz="1000" b="1" dirty="0">
                  <a:solidFill>
                    <a:srgbClr val="418884"/>
                  </a:solidFill>
                </a:rPr>
                <a:t>  in </a:t>
              </a:r>
              <a:r>
                <a:rPr lang="en-IE" altLang="zh-CN" sz="1000" b="1" dirty="0" smtClean="0">
                  <a:solidFill>
                    <a:srgbClr val="418884"/>
                  </a:solidFill>
                </a:rPr>
                <a:t>value of </a:t>
              </a:r>
              <a:r>
                <a:rPr lang="en-IE" altLang="zh-CN" sz="1000" b="1" dirty="0">
                  <a:solidFill>
                    <a:srgbClr val="418884"/>
                  </a:solidFill>
                </a:rPr>
                <a:t>Client's crypto assets</a:t>
              </a:r>
              <a:endParaRPr lang="zh-CN" altLang="en-US" sz="1000" b="1" dirty="0">
                <a:solidFill>
                  <a:srgbClr val="418884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01A55B8-D51A-4B0F-BB3A-36B6AF4FA75B}"/>
                </a:ext>
              </a:extLst>
            </p:cNvPr>
            <p:cNvSpPr/>
            <p:nvPr/>
          </p:nvSpPr>
          <p:spPr>
            <a:xfrm>
              <a:off x="8572269" y="848706"/>
              <a:ext cx="10713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Client transfers crypto assets to his</a:t>
              </a: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DYN </a:t>
              </a:r>
              <a:r>
                <a:rPr lang="en-US" altLang="zh-CN" sz="800" dirty="0">
                  <a:solidFill>
                    <a:schemeClr val="bg1"/>
                  </a:solidFill>
                </a:rPr>
                <a:t>Wallet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26530B1-0CCD-4287-85B6-26C9BBD52D49}"/>
                </a:ext>
              </a:extLst>
            </p:cNvPr>
            <p:cNvSpPr/>
            <p:nvPr/>
          </p:nvSpPr>
          <p:spPr>
            <a:xfrm>
              <a:off x="8563238" y="1516628"/>
              <a:ext cx="1071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Client agrees to the</a:t>
              </a: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Loan </a:t>
              </a:r>
              <a:r>
                <a:rPr lang="en-US" altLang="zh-CN" sz="800" dirty="0">
                  <a:solidFill>
                    <a:schemeClr val="bg1"/>
                  </a:solidFill>
                </a:rPr>
                <a:t>Contract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134D5C9-08CE-4BB4-8E3B-35B67F4C2FFE}"/>
                </a:ext>
              </a:extLst>
            </p:cNvPr>
            <p:cNvSpPr/>
            <p:nvPr/>
          </p:nvSpPr>
          <p:spPr>
            <a:xfrm>
              <a:off x="8534282" y="2136066"/>
              <a:ext cx="11926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  The Loan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limit </a:t>
              </a:r>
              <a:r>
                <a:rPr lang="en-US" altLang="zh-CN" sz="600" dirty="0" err="1" smtClean="0">
                  <a:solidFill>
                    <a:schemeClr val="bg1"/>
                  </a:solidFill>
                </a:rPr>
                <a:t>isinstantly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>
                  <a:solidFill>
                    <a:schemeClr val="bg1"/>
                  </a:solidFill>
                </a:rPr>
                <a:t>available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by bank </a:t>
              </a:r>
              <a:r>
                <a:rPr lang="en-US" altLang="zh-CN" sz="600" dirty="0">
                  <a:solidFill>
                    <a:schemeClr val="bg1"/>
                  </a:solidFill>
                </a:rPr>
                <a:t>transfer,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credit card </a:t>
              </a:r>
              <a:r>
                <a:rPr lang="en-US" altLang="zh-CN" sz="600" dirty="0">
                  <a:solidFill>
                    <a:schemeClr val="bg1"/>
                  </a:solidFill>
                </a:rPr>
                <a:t>or cryptocurrency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ADDB45-784C-45DF-B86B-E36F8FAB5485}"/>
                </a:ext>
              </a:extLst>
            </p:cNvPr>
            <p:cNvSpPr/>
            <p:nvPr/>
          </p:nvSpPr>
          <p:spPr>
            <a:xfrm>
              <a:off x="8465625" y="2796845"/>
              <a:ext cx="10713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altLang="zh-CN" sz="800" dirty="0">
                  <a:solidFill>
                    <a:schemeClr val="bg1"/>
                  </a:solidFill>
                </a:rPr>
                <a:t>Client makes </a:t>
              </a:r>
              <a:r>
                <a:rPr lang="en-IE" altLang="zh-CN" sz="800" dirty="0" smtClean="0">
                  <a:solidFill>
                    <a:schemeClr val="bg1"/>
                  </a:solidFill>
                </a:rPr>
                <a:t>an Loan</a:t>
              </a:r>
              <a:r>
                <a:rPr lang="en-IE" altLang="zh-CN" sz="800" dirty="0">
                  <a:solidFill>
                    <a:schemeClr val="bg1"/>
                  </a:solidFill>
                </a:rPr>
                <a:t/>
              </a:r>
              <a:br>
                <a:rPr lang="en-IE" altLang="zh-CN" sz="800" dirty="0">
                  <a:solidFill>
                    <a:schemeClr val="bg1"/>
                  </a:solidFill>
                </a:rPr>
              </a:br>
              <a:r>
                <a:rPr lang="en-IE" altLang="zh-CN" sz="800" dirty="0">
                  <a:solidFill>
                    <a:schemeClr val="bg1"/>
                  </a:solidFill>
                </a:rPr>
                <a:t>  repayment</a:t>
              </a:r>
              <a:r>
                <a:rPr lang="en-IE" altLang="zh-CN" sz="800" dirty="0"/>
                <a:t/>
              </a:r>
              <a:br>
                <a:rPr lang="en-IE" altLang="zh-CN" sz="800" dirty="0"/>
              </a:br>
              <a:endParaRPr lang="en-IE" altLang="zh-CN" sz="8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F98D99-3FEC-4BD5-9A10-7CC2EE1CE7E0}"/>
                </a:ext>
              </a:extLst>
            </p:cNvPr>
            <p:cNvSpPr/>
            <p:nvPr/>
          </p:nvSpPr>
          <p:spPr>
            <a:xfrm>
              <a:off x="8528991" y="3455044"/>
              <a:ext cx="1071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The Loan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limits are </a:t>
              </a:r>
              <a:r>
                <a:rPr lang="en-US" altLang="zh-CN" sz="800" dirty="0">
                  <a:solidFill>
                    <a:schemeClr val="bg1"/>
                  </a:solidFill>
                </a:rPr>
                <a:t>increased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26A1818-D1A1-4F40-8595-829688BE201E}"/>
                </a:ext>
              </a:extLst>
            </p:cNvPr>
            <p:cNvSpPr/>
            <p:nvPr/>
          </p:nvSpPr>
          <p:spPr>
            <a:xfrm>
              <a:off x="8472823" y="3994108"/>
              <a:ext cx="13155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Loan limit decreases as the value of Client's</a:t>
              </a: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crypto</a:t>
              </a: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asset depreciates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A4DF2D7-D159-495A-BCAB-3891FC562F6B}"/>
                </a:ext>
              </a:extLst>
            </p:cNvPr>
            <p:cNvSpPr/>
            <p:nvPr/>
          </p:nvSpPr>
          <p:spPr>
            <a:xfrm>
              <a:off x="8594940" y="4679790"/>
              <a:ext cx="1071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Loan limits</a:t>
              </a: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areincreased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5C2E56A-9C02-4753-9825-2E588E7AD634}"/>
                </a:ext>
              </a:extLst>
            </p:cNvPr>
            <p:cNvSpPr/>
            <p:nvPr/>
          </p:nvSpPr>
          <p:spPr>
            <a:xfrm>
              <a:off x="9833508" y="4327035"/>
              <a:ext cx="117557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 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notifies the</a:t>
              </a:r>
            </a:p>
            <a:p>
              <a:r>
                <a:rPr lang="en-US" altLang="zh-CN" sz="600" dirty="0"/>
                <a:t>  Client to add more crypto </a:t>
              </a:r>
              <a:r>
                <a:rPr lang="en-US" altLang="zh-CN" sz="600" dirty="0" smtClean="0"/>
                <a:t>assets to </a:t>
              </a:r>
              <a:r>
                <a:rPr lang="en-US" altLang="zh-CN" sz="600" dirty="0"/>
                <a:t>his </a:t>
              </a:r>
              <a:r>
                <a:rPr lang="en-US" altLang="zh-CN" sz="600" dirty="0" smtClean="0"/>
                <a:t>DYN </a:t>
              </a:r>
              <a:r>
                <a:rPr lang="en-US" altLang="zh-CN" sz="600" dirty="0"/>
                <a:t>Wallet</a:t>
              </a:r>
            </a:p>
            <a:p>
              <a:r>
                <a:rPr lang="en-US" altLang="zh-CN" sz="600" dirty="0"/>
                <a:t>  Client transfers more crypto assets to his </a:t>
              </a:r>
              <a:r>
                <a:rPr lang="en-US" altLang="zh-CN" sz="600" dirty="0" smtClean="0"/>
                <a:t>DYN </a:t>
              </a:r>
              <a:r>
                <a:rPr lang="en-US" altLang="zh-CN" sz="600" dirty="0"/>
                <a:t>Wallet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649894E-B42B-48D9-AB7E-8C4C3323A5F2}"/>
                </a:ext>
              </a:extLst>
            </p:cNvPr>
            <p:cNvSpPr/>
            <p:nvPr/>
          </p:nvSpPr>
          <p:spPr>
            <a:xfrm>
              <a:off x="7490243" y="3848296"/>
              <a:ext cx="8845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" dirty="0"/>
                <a:t> </a:t>
              </a:r>
              <a:r>
                <a:rPr lang="en-US" altLang="zh-CN" sz="400" dirty="0" smtClean="0"/>
                <a:t>The DYN Sage updates the </a:t>
              </a:r>
              <a:r>
                <a:rPr lang="en-US" altLang="zh-CN" sz="400" dirty="0"/>
                <a:t>market </a:t>
              </a:r>
              <a:r>
                <a:rPr lang="en-US" altLang="zh-CN" sz="400" dirty="0" smtClean="0"/>
                <a:t>value of </a:t>
              </a:r>
              <a:r>
                <a:rPr lang="en-US" altLang="zh-CN" sz="400" dirty="0"/>
                <a:t>Client'scrypto assets stored in the</a:t>
              </a:r>
            </a:p>
            <a:p>
              <a:r>
                <a:rPr lang="en-US" altLang="zh-CN" sz="400" dirty="0"/>
                <a:t> </a:t>
              </a:r>
              <a:r>
                <a:rPr lang="en-US" altLang="zh-CN" sz="400" dirty="0" smtClean="0"/>
                <a:t>DYN Wallet</a:t>
              </a:r>
              <a:endParaRPr lang="en-US" altLang="zh-CN" sz="4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35497B0-B720-4925-98A9-7DF3C5BBD757}"/>
                </a:ext>
              </a:extLst>
            </p:cNvPr>
            <p:cNvSpPr/>
            <p:nvPr/>
          </p:nvSpPr>
          <p:spPr>
            <a:xfrm>
              <a:off x="7550063" y="1331952"/>
              <a:ext cx="9629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altLang="zh-CN" sz="600" dirty="0"/>
                <a:t>The </a:t>
              </a:r>
              <a:r>
                <a:rPr lang="en-IE" altLang="zh-CN" sz="600" dirty="0" smtClean="0"/>
                <a:t>DYN Sage</a:t>
              </a:r>
            </a:p>
            <a:p>
              <a:r>
                <a:rPr lang="en-IE" altLang="zh-CN" sz="600" dirty="0" smtClean="0"/>
                <a:t>automatically  </a:t>
              </a:r>
              <a:endParaRPr lang="en-IE" altLang="zh-CN" sz="600" dirty="0"/>
            </a:p>
            <a:p>
              <a:r>
                <a:rPr lang="en-IE" altLang="zh-CN" sz="600" dirty="0" smtClean="0"/>
                <a:t>Calculates</a:t>
              </a:r>
              <a:endParaRPr lang="en-IE" altLang="zh-CN" sz="600" dirty="0"/>
            </a:p>
            <a:p>
              <a:r>
                <a:rPr lang="en-IE" altLang="zh-CN" sz="600" dirty="0"/>
                <a:t> </a:t>
              </a:r>
              <a:r>
                <a:rPr lang="en-IE" altLang="zh-CN" sz="600" dirty="0" smtClean="0"/>
                <a:t>the Loan </a:t>
              </a:r>
              <a:r>
                <a:rPr lang="en-IE" altLang="zh-CN" sz="600" dirty="0"/>
                <a:t>limits</a:t>
              </a:r>
              <a:endParaRPr lang="zh-CN" altLang="en-US" sz="6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3C349A9-EE3D-48DD-92D7-AC6373853A36}"/>
                </a:ext>
              </a:extLst>
            </p:cNvPr>
            <p:cNvSpPr/>
            <p:nvPr/>
          </p:nvSpPr>
          <p:spPr>
            <a:xfrm>
              <a:off x="7391874" y="2479717"/>
              <a:ext cx="9629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updates</a:t>
              </a:r>
            </a:p>
            <a:p>
              <a:r>
                <a:rPr lang="en-US" altLang="zh-CN" sz="600" dirty="0"/>
                <a:t>  </a:t>
              </a:r>
              <a:r>
                <a:rPr lang="en-US" altLang="zh-CN" sz="600" dirty="0" smtClean="0"/>
                <a:t>Loan </a:t>
              </a:r>
              <a:r>
                <a:rPr lang="en-US" altLang="zh-CN" sz="600" dirty="0"/>
                <a:t>limits in real-time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423BBF5-04B4-40B6-BA3D-5EF16BA2CDC0}"/>
                </a:ext>
              </a:extLst>
            </p:cNvPr>
            <p:cNvSpPr/>
            <p:nvPr/>
          </p:nvSpPr>
          <p:spPr>
            <a:xfrm>
              <a:off x="9773383" y="1968430"/>
              <a:ext cx="10726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instantly</a:t>
              </a:r>
            </a:p>
            <a:p>
              <a:r>
                <a:rPr lang="en-US" altLang="zh-CN" sz="600" dirty="0"/>
                <a:t>setups </a:t>
              </a:r>
              <a:r>
                <a:rPr lang="en-US" altLang="zh-CN" sz="600" dirty="0" smtClean="0"/>
                <a:t>the Loan</a:t>
              </a:r>
              <a:endParaRPr lang="en-US" altLang="zh-CN" sz="6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F2D8222-4569-4F05-9E46-5D8E9086DFA9}"/>
                </a:ext>
              </a:extLst>
            </p:cNvPr>
            <p:cNvSpPr/>
            <p:nvPr/>
          </p:nvSpPr>
          <p:spPr>
            <a:xfrm>
              <a:off x="9815309" y="3260927"/>
              <a:ext cx="1148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records the</a:t>
              </a:r>
            </a:p>
            <a:p>
              <a:r>
                <a:rPr lang="en-US" altLang="zh-CN" sz="600" dirty="0"/>
                <a:t>repayment on the blockchain</a:t>
              </a:r>
            </a:p>
            <a:p>
              <a:endParaRPr lang="en-US" altLang="zh-CN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0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713</Words>
  <Application>Microsoft Office PowerPoint</Application>
  <PresentationFormat>宽屏</PresentationFormat>
  <Paragraphs>243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 Light</vt:lpstr>
      <vt:lpstr>Arial</vt:lpstr>
      <vt:lpstr>Calibri</vt:lpstr>
      <vt:lpstr>Cambria Math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国江</dc:creator>
  <cp:lastModifiedBy>凌 大海</cp:lastModifiedBy>
  <cp:revision>115</cp:revision>
  <dcterms:created xsi:type="dcterms:W3CDTF">2018-06-05T04:58:23Z</dcterms:created>
  <dcterms:modified xsi:type="dcterms:W3CDTF">2018-06-25T02:38:52Z</dcterms:modified>
</cp:coreProperties>
</file>