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7" r:id="rId4"/>
    <p:sldId id="275" r:id="rId5"/>
    <p:sldId id="299" r:id="rId6"/>
    <p:sldId id="289" r:id="rId7"/>
    <p:sldId id="302" r:id="rId8"/>
    <p:sldId id="303" r:id="rId9"/>
    <p:sldId id="293" r:id="rId10"/>
    <p:sldId id="3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199"/>
    <a:srgbClr val="68B3D0"/>
    <a:srgbClr val="3255CB"/>
    <a:srgbClr val="E2E9ED"/>
    <a:srgbClr val="F6FBFF"/>
    <a:srgbClr val="418884"/>
    <a:srgbClr val="C3F5EA"/>
    <a:srgbClr val="F4FFFB"/>
    <a:srgbClr val="335FCA"/>
    <a:srgbClr val="D9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262" autoAdjust="0"/>
  </p:normalViewPr>
  <p:slideViewPr>
    <p:cSldViewPr snapToGrid="0">
      <p:cViewPr varScale="1">
        <p:scale>
          <a:sx n="87" d="100"/>
          <a:sy n="87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23</c:v>
                </c:pt>
                <c:pt idx="2">
                  <c:v>28</c:v>
                </c:pt>
                <c:pt idx="3">
                  <c:v>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35</c:v>
                </c:pt>
                <c:pt idx="3">
                  <c:v>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814064"/>
        <c:axId val="616634240"/>
      </c:barChart>
      <c:catAx>
        <c:axId val="68781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6634240"/>
        <c:crosses val="autoZero"/>
        <c:auto val="1"/>
        <c:lblAlgn val="ctr"/>
        <c:lblOffset val="100"/>
        <c:noMultiLvlLbl val="0"/>
      </c:catAx>
      <c:valAx>
        <c:axId val="6166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78140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036" y="1366509"/>
            <a:ext cx="12535076" cy="9429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072" y="2492707"/>
            <a:ext cx="10323004" cy="1124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3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6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9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6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5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1683" y="176160"/>
            <a:ext cx="3318108" cy="37533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358" y="176160"/>
            <a:ext cx="9708539" cy="37533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23" y="2826698"/>
            <a:ext cx="12535076" cy="873669"/>
          </a:xfrm>
        </p:spPr>
        <p:txBody>
          <a:bodyPr anchor="t"/>
          <a:lstStyle>
            <a:lvl1pPr algn="l">
              <a:defRPr sz="256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923" y="1864440"/>
            <a:ext cx="12535076" cy="962258"/>
          </a:xfrm>
        </p:spPr>
        <p:txBody>
          <a:bodyPr anchor="b"/>
          <a:lstStyle>
            <a:lvl1pPr marL="0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1pPr>
            <a:lvl2pPr marL="2933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8674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3pPr>
            <a:lvl4pPr marL="8794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28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62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95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529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569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357" y="1026409"/>
            <a:ext cx="6513324" cy="2903067"/>
          </a:xfrm>
        </p:spPr>
        <p:txBody>
          <a:bodyPr/>
          <a:lstStyle>
            <a:lvl1pPr>
              <a:defRPr sz="1795"/>
            </a:lvl1pPr>
            <a:lvl2pPr>
              <a:defRPr sz="1540"/>
            </a:lvl2pPr>
            <a:lvl3pPr>
              <a:defRPr sz="1285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467" y="1026409"/>
            <a:ext cx="6513324" cy="2903067"/>
          </a:xfrm>
        </p:spPr>
        <p:txBody>
          <a:bodyPr/>
          <a:lstStyle>
            <a:lvl1pPr>
              <a:defRPr sz="1795"/>
            </a:lvl1pPr>
            <a:lvl2pPr>
              <a:defRPr sz="1540"/>
            </a:lvl2pPr>
            <a:lvl3pPr>
              <a:defRPr sz="1285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357" y="984660"/>
            <a:ext cx="6515885" cy="410360"/>
          </a:xfrm>
        </p:spPr>
        <p:txBody>
          <a:bodyPr anchor="b"/>
          <a:lstStyle>
            <a:lvl1pPr marL="0" indent="0">
              <a:buNone/>
              <a:defRPr sz="1540" b="1"/>
            </a:lvl1pPr>
            <a:lvl2pPr marL="293370" indent="0">
              <a:buNone/>
              <a:defRPr sz="1285" b="1"/>
            </a:lvl2pPr>
            <a:lvl3pPr marL="586740" indent="0">
              <a:buNone/>
              <a:defRPr sz="1155" b="1"/>
            </a:lvl3pPr>
            <a:lvl4pPr marL="879475" indent="0">
              <a:buNone/>
              <a:defRPr sz="1025" b="1"/>
            </a:lvl4pPr>
            <a:lvl5pPr marL="1172845" indent="0">
              <a:buNone/>
              <a:defRPr sz="1025" b="1"/>
            </a:lvl5pPr>
            <a:lvl6pPr marL="1466215" indent="0">
              <a:buNone/>
              <a:defRPr sz="1025" b="1"/>
            </a:lvl6pPr>
            <a:lvl7pPr marL="1759585" indent="0">
              <a:buNone/>
              <a:defRPr sz="1025" b="1"/>
            </a:lvl7pPr>
            <a:lvl8pPr marL="2052955" indent="0">
              <a:buNone/>
              <a:defRPr sz="1025" b="1"/>
            </a:lvl8pPr>
            <a:lvl9pPr marL="2345690" indent="0">
              <a:buNone/>
              <a:defRPr sz="102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357" y="1395020"/>
            <a:ext cx="6515885" cy="2534456"/>
          </a:xfrm>
        </p:spPr>
        <p:txBody>
          <a:bodyPr/>
          <a:lstStyle>
            <a:lvl1pPr>
              <a:defRPr sz="1540"/>
            </a:lvl1pPr>
            <a:lvl2pPr>
              <a:defRPr sz="1285"/>
            </a:lvl2pPr>
            <a:lvl3pPr>
              <a:defRPr sz="1155"/>
            </a:lvl3pPr>
            <a:lvl4pPr>
              <a:defRPr sz="1025"/>
            </a:lvl4pPr>
            <a:lvl5pPr>
              <a:defRPr sz="1025"/>
            </a:lvl5pPr>
            <a:lvl6pPr>
              <a:defRPr sz="1025"/>
            </a:lvl6pPr>
            <a:lvl7pPr>
              <a:defRPr sz="1025"/>
            </a:lvl7pPr>
            <a:lvl8pPr>
              <a:defRPr sz="1025"/>
            </a:lvl8pPr>
            <a:lvl9pPr>
              <a:defRPr sz="10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91347" y="984660"/>
            <a:ext cx="6518444" cy="410360"/>
          </a:xfrm>
        </p:spPr>
        <p:txBody>
          <a:bodyPr anchor="b"/>
          <a:lstStyle>
            <a:lvl1pPr marL="0" indent="0">
              <a:buNone/>
              <a:defRPr sz="1540" b="1"/>
            </a:lvl1pPr>
            <a:lvl2pPr marL="293370" indent="0">
              <a:buNone/>
              <a:defRPr sz="1285" b="1"/>
            </a:lvl2pPr>
            <a:lvl3pPr marL="586740" indent="0">
              <a:buNone/>
              <a:defRPr sz="1155" b="1"/>
            </a:lvl3pPr>
            <a:lvl4pPr marL="879475" indent="0">
              <a:buNone/>
              <a:defRPr sz="1025" b="1"/>
            </a:lvl4pPr>
            <a:lvl5pPr marL="1172845" indent="0">
              <a:buNone/>
              <a:defRPr sz="1025" b="1"/>
            </a:lvl5pPr>
            <a:lvl6pPr marL="1466215" indent="0">
              <a:buNone/>
              <a:defRPr sz="1025" b="1"/>
            </a:lvl6pPr>
            <a:lvl7pPr marL="1759585" indent="0">
              <a:buNone/>
              <a:defRPr sz="1025" b="1"/>
            </a:lvl7pPr>
            <a:lvl8pPr marL="2052955" indent="0">
              <a:buNone/>
              <a:defRPr sz="1025" b="1"/>
            </a:lvl8pPr>
            <a:lvl9pPr marL="2345690" indent="0">
              <a:buNone/>
              <a:defRPr sz="102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1347" y="1395020"/>
            <a:ext cx="6518444" cy="2534456"/>
          </a:xfrm>
        </p:spPr>
        <p:txBody>
          <a:bodyPr/>
          <a:lstStyle>
            <a:lvl1pPr>
              <a:defRPr sz="1540"/>
            </a:lvl1pPr>
            <a:lvl2pPr>
              <a:defRPr sz="1285"/>
            </a:lvl2pPr>
            <a:lvl3pPr>
              <a:defRPr sz="1155"/>
            </a:lvl3pPr>
            <a:lvl4pPr>
              <a:defRPr sz="1025"/>
            </a:lvl4pPr>
            <a:lvl5pPr>
              <a:defRPr sz="1025"/>
            </a:lvl5pPr>
            <a:lvl6pPr>
              <a:defRPr sz="1025"/>
            </a:lvl6pPr>
            <a:lvl7pPr>
              <a:defRPr sz="1025"/>
            </a:lvl7pPr>
            <a:lvl8pPr>
              <a:defRPr sz="1025"/>
            </a:lvl8pPr>
            <a:lvl9pPr>
              <a:defRPr sz="10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58" y="175141"/>
            <a:ext cx="4851710" cy="745368"/>
          </a:xfrm>
        </p:spPr>
        <p:txBody>
          <a:bodyPr anchor="b"/>
          <a:lstStyle>
            <a:lvl1pPr algn="l">
              <a:defRPr sz="128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25" y="175142"/>
            <a:ext cx="8244066" cy="3754335"/>
          </a:xfrm>
        </p:spPr>
        <p:txBody>
          <a:bodyPr/>
          <a:lstStyle>
            <a:lvl1pPr>
              <a:defRPr sz="2050"/>
            </a:lvl1pPr>
            <a:lvl2pPr>
              <a:defRPr sz="1795"/>
            </a:lvl2pPr>
            <a:lvl3pPr>
              <a:defRPr sz="1540"/>
            </a:lvl3pPr>
            <a:lvl4pPr>
              <a:defRPr sz="1285"/>
            </a:lvl4pPr>
            <a:lvl5pPr>
              <a:defRPr sz="1285"/>
            </a:lvl5pPr>
            <a:lvl6pPr>
              <a:defRPr sz="1285"/>
            </a:lvl6pPr>
            <a:lvl7pPr>
              <a:defRPr sz="1285"/>
            </a:lvl7pPr>
            <a:lvl8pPr>
              <a:defRPr sz="1285"/>
            </a:lvl8pPr>
            <a:lvl9pPr>
              <a:defRPr sz="128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358" y="920510"/>
            <a:ext cx="4851710" cy="3008967"/>
          </a:xfrm>
        </p:spPr>
        <p:txBody>
          <a:bodyPr/>
          <a:lstStyle>
            <a:lvl1pPr marL="0" indent="0">
              <a:buNone/>
              <a:defRPr sz="900"/>
            </a:lvl1pPr>
            <a:lvl2pPr marL="293370" indent="0">
              <a:buNone/>
              <a:defRPr sz="770"/>
            </a:lvl2pPr>
            <a:lvl3pPr marL="586740" indent="0">
              <a:buNone/>
              <a:defRPr sz="640"/>
            </a:lvl3pPr>
            <a:lvl4pPr marL="879475" indent="0">
              <a:buNone/>
              <a:defRPr sz="575"/>
            </a:lvl4pPr>
            <a:lvl5pPr marL="1172845" indent="0">
              <a:buNone/>
              <a:defRPr sz="575"/>
            </a:lvl5pPr>
            <a:lvl6pPr marL="1466215" indent="0">
              <a:buNone/>
              <a:defRPr sz="575"/>
            </a:lvl6pPr>
            <a:lvl7pPr marL="1759585" indent="0">
              <a:buNone/>
              <a:defRPr sz="575"/>
            </a:lvl7pPr>
            <a:lvl8pPr marL="2052955" indent="0">
              <a:buNone/>
              <a:defRPr sz="575"/>
            </a:lvl8pPr>
            <a:lvl9pPr marL="234569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544" y="3079227"/>
            <a:ext cx="8848289" cy="363520"/>
          </a:xfrm>
        </p:spPr>
        <p:txBody>
          <a:bodyPr anchor="b"/>
          <a:lstStyle>
            <a:lvl1pPr algn="l">
              <a:defRPr sz="128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90544" y="393049"/>
            <a:ext cx="8848289" cy="2639337"/>
          </a:xfrm>
        </p:spPr>
        <p:txBody>
          <a:bodyPr/>
          <a:lstStyle>
            <a:lvl1pPr marL="0" indent="0">
              <a:buNone/>
              <a:defRPr sz="2050"/>
            </a:lvl1pPr>
            <a:lvl2pPr marL="293370" indent="0">
              <a:buNone/>
              <a:defRPr sz="1795"/>
            </a:lvl2pPr>
            <a:lvl3pPr marL="586740" indent="0">
              <a:buNone/>
              <a:defRPr sz="1540"/>
            </a:lvl3pPr>
            <a:lvl4pPr marL="879475" indent="0">
              <a:buNone/>
              <a:defRPr sz="1285"/>
            </a:lvl4pPr>
            <a:lvl5pPr marL="1172845" indent="0">
              <a:buNone/>
              <a:defRPr sz="1285"/>
            </a:lvl5pPr>
            <a:lvl6pPr marL="1466215" indent="0">
              <a:buNone/>
              <a:defRPr sz="1285"/>
            </a:lvl6pPr>
            <a:lvl7pPr marL="1759585" indent="0">
              <a:buNone/>
              <a:defRPr sz="1285"/>
            </a:lvl7pPr>
            <a:lvl8pPr marL="2052955" indent="0">
              <a:buNone/>
              <a:defRPr sz="1285"/>
            </a:lvl8pPr>
            <a:lvl9pPr marL="2345690" indent="0">
              <a:buNone/>
              <a:defRPr sz="12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0544" y="3442747"/>
            <a:ext cx="8848289" cy="516259"/>
          </a:xfrm>
        </p:spPr>
        <p:txBody>
          <a:bodyPr/>
          <a:lstStyle>
            <a:lvl1pPr marL="0" indent="0">
              <a:buNone/>
              <a:defRPr sz="900"/>
            </a:lvl1pPr>
            <a:lvl2pPr marL="293370" indent="0">
              <a:buNone/>
              <a:defRPr sz="770"/>
            </a:lvl2pPr>
            <a:lvl3pPr marL="586740" indent="0">
              <a:buNone/>
              <a:defRPr sz="640"/>
            </a:lvl3pPr>
            <a:lvl4pPr marL="879475" indent="0">
              <a:buNone/>
              <a:defRPr sz="575"/>
            </a:lvl4pPr>
            <a:lvl5pPr marL="1172845" indent="0">
              <a:buNone/>
              <a:defRPr sz="575"/>
            </a:lvl5pPr>
            <a:lvl6pPr marL="1466215" indent="0">
              <a:buNone/>
              <a:defRPr sz="575"/>
            </a:lvl6pPr>
            <a:lvl7pPr marL="1759585" indent="0">
              <a:buNone/>
              <a:defRPr sz="575"/>
            </a:lvl7pPr>
            <a:lvl8pPr marL="2052955" indent="0">
              <a:buNone/>
              <a:defRPr sz="575"/>
            </a:lvl8pPr>
            <a:lvl9pPr marL="234569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358" y="176160"/>
            <a:ext cx="13272433" cy="73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358" y="1026409"/>
            <a:ext cx="13272433" cy="290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358" y="4077125"/>
            <a:ext cx="3441001" cy="23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609" y="4077125"/>
            <a:ext cx="4669930" cy="23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8790" y="4077125"/>
            <a:ext cx="3441001" cy="23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6105" rtl="0" eaLnBrk="1" latinLnBrk="0" hangingPunct="1">
        <a:spcBef>
          <a:spcPct val="0"/>
        </a:spcBef>
        <a:buNone/>
        <a:defRPr sz="2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710" indent="-219710" algn="l" defTabSz="5861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1pPr>
      <a:lvl2pPr marL="476250" indent="-183515" algn="l" defTabSz="5861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733425" indent="-146685" algn="l" defTabSz="5861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026160" indent="-146685" algn="l" defTabSz="5861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319530" indent="-146685" algn="l" defTabSz="586105" rtl="0" eaLnBrk="1" latinLnBrk="0" hangingPunct="1">
        <a:spcBef>
          <a:spcPct val="20000"/>
        </a:spcBef>
        <a:buFont typeface="Arial" panose="020B0604020202020204" pitchFamily="34" charset="0"/>
        <a:buChar char="»"/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612900" indent="-146685" algn="l" defTabSz="5861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1906270" indent="-146685" algn="l" defTabSz="5861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199640" indent="-146685" algn="l" defTabSz="5861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492375" indent="-146685" algn="l" defTabSz="5861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105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93370" algn="l" defTabSz="586105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2pPr>
      <a:lvl3pPr marL="586740" algn="l" defTabSz="586105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879475" algn="l" defTabSz="586105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4pPr>
      <a:lvl5pPr marL="1172845" algn="l" defTabSz="586105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5pPr>
      <a:lvl6pPr marL="1466215" algn="l" defTabSz="586105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6pPr>
      <a:lvl7pPr marL="1759585" algn="l" defTabSz="586105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7pPr>
      <a:lvl8pPr marL="2052955" algn="l" defTabSz="586105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8pPr>
      <a:lvl9pPr marL="2345690" algn="l" defTabSz="586105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jpe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microsoft.com/office/2007/relationships/hdphoto" Target="../media/hdphoto1.wdp"/><Relationship Id="rId3" Type="http://schemas.openxmlformats.org/officeDocument/2006/relationships/image" Target="../media/image2.png"/><Relationship Id="rId2" Type="http://schemas.microsoft.com/office/2007/relationships/hdphoto" Target="../media/hdphoto2.wdp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388961" y="-1377387"/>
            <a:ext cx="14190562" cy="8356921"/>
            <a:chOff x="-1245559" y="-1242820"/>
            <a:chExt cx="13943149" cy="7569275"/>
          </a:xfrm>
        </p:grpSpPr>
        <p:grpSp>
          <p:nvGrpSpPr>
            <p:cNvPr id="43" name="组合 42"/>
            <p:cNvGrpSpPr/>
            <p:nvPr/>
          </p:nvGrpSpPr>
          <p:grpSpPr>
            <a:xfrm>
              <a:off x="-1245559" y="-1242820"/>
              <a:ext cx="13943149" cy="7569275"/>
              <a:chOff x="1234972" y="15385"/>
              <a:chExt cx="9168507" cy="595921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29761" y="994055"/>
                <a:ext cx="7873465" cy="49015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charset="-122"/>
                  <a:cs typeface="+mn-cs"/>
                </a:endParaRPr>
              </a:p>
            </p:txBody>
          </p: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0181" y="15385"/>
                <a:ext cx="3363298" cy="334913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4972" y="3281105"/>
                <a:ext cx="2684083" cy="2693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7" name="矩形 46"/>
              <p:cNvSpPr/>
              <p:nvPr/>
            </p:nvSpPr>
            <p:spPr>
              <a:xfrm>
                <a:off x="2129056" y="987244"/>
                <a:ext cx="7873465" cy="4901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5686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charset="-122"/>
                  <a:cs typeface="+mn-cs"/>
                </a:endParaRPr>
              </a:p>
            </p:txBody>
          </p:sp>
          <p:sp>
            <p:nvSpPr>
              <p:cNvPr id="48" name="矩形: 圆角 47"/>
              <p:cNvSpPr/>
              <p:nvPr/>
            </p:nvSpPr>
            <p:spPr>
              <a:xfrm>
                <a:off x="5704334" y="2784790"/>
                <a:ext cx="898389" cy="870833"/>
              </a:xfrm>
              <a:prstGeom prst="roundRect">
                <a:avLst/>
              </a:prstGeom>
              <a:noFill/>
              <a:ln>
                <a:solidFill>
                  <a:srgbClr val="B7D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882467" y="2916936"/>
                <a:ext cx="791681" cy="38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DYN</a:t>
                </a:r>
                <a:endParaRPr lang="en-US" altLang="zh-CN" sz="600" dirty="0">
                  <a:solidFill>
                    <a:srgbClr val="FFFFFF"/>
                  </a:solidFill>
                </a:endParaRPr>
              </a:p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WALLET</a:t>
                </a:r>
                <a:endParaRPr lang="en-US" altLang="zh-CN" sz="600" dirty="0">
                  <a:solidFill>
                    <a:srgbClr val="FFFFFF"/>
                  </a:solidFill>
                </a:endParaRPr>
              </a:p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_______________1010</a:t>
                </a:r>
                <a:endParaRPr lang="en-US" altLang="zh-CN" sz="600" dirty="0">
                  <a:solidFill>
                    <a:srgbClr val="FFFFFF"/>
                  </a:solidFill>
                </a:endParaRPr>
              </a:p>
              <a:p>
                <a:r>
                  <a:rPr lang="en-US" altLang="zh-CN" sz="800" u="sng" dirty="0"/>
                  <a:t>            </a:t>
                </a:r>
                <a:r>
                  <a:rPr lang="en-US" altLang="zh-CN" sz="800" i="1" u="sng" dirty="0"/>
                  <a:t>  </a:t>
                </a:r>
                <a:r>
                  <a:rPr lang="en-US" altLang="zh-CN" sz="800" dirty="0"/>
                  <a:t>  </a:t>
                </a:r>
                <a:endParaRPr lang="zh-CN" altLang="en-US" sz="800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636535" y="3226726"/>
                <a:ext cx="684971" cy="21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FEFF"/>
                    </a:solidFill>
                  </a:rPr>
                  <a:t>------</a:t>
                </a:r>
                <a:endParaRPr lang="zh-CN" altLang="en-US" sz="1200" dirty="0">
                  <a:solidFill>
                    <a:srgbClr val="FFFEFF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266876" y="3236799"/>
                <a:ext cx="684971" cy="21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------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4669371" y="1657837"/>
                <a:ext cx="3011262" cy="3101011"/>
              </a:xfrm>
              <a:prstGeom prst="ellipse">
                <a:avLst/>
              </a:prstGeom>
              <a:noFill/>
              <a:ln w="12700">
                <a:solidFill>
                  <a:srgbClr val="FFF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065727" y="2536234"/>
                <a:ext cx="1081558" cy="12887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927" y="2887085"/>
                <a:ext cx="621556" cy="396060"/>
              </a:xfrm>
              <a:prstGeom prst="rect">
                <a:avLst/>
              </a:prstGeom>
            </p:spPr>
          </p:pic>
          <p:sp>
            <p:nvSpPr>
              <p:cNvPr id="56" name="等腰三角形 55"/>
              <p:cNvSpPr/>
              <p:nvPr/>
            </p:nvSpPr>
            <p:spPr>
              <a:xfrm rot="8828396">
                <a:off x="7394194" y="2414506"/>
                <a:ext cx="207089" cy="13805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19313026">
                <a:off x="4756217" y="3880054"/>
                <a:ext cx="207089" cy="13805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889214" y="1415450"/>
                <a:ext cx="593280" cy="64781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994591" y="1889558"/>
                <a:ext cx="2450671" cy="2583541"/>
              </a:xfrm>
              <a:prstGeom prst="ellipse">
                <a:avLst/>
              </a:prstGeom>
              <a:noFill/>
              <a:ln w="3175">
                <a:solidFill>
                  <a:srgbClr val="FFFEFF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5926324" y="1177646"/>
                <a:ext cx="2352104" cy="193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</a:rPr>
                  <a:t>Crypto Asset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042690" y="5118569"/>
                <a:ext cx="403069" cy="18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</a:rPr>
                  <a:t>Loan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388657" y="2228185"/>
                <a:ext cx="1733290" cy="1837435"/>
              </a:xfrm>
              <a:prstGeom prst="ellipse">
                <a:avLst/>
              </a:prstGeom>
              <a:noFill/>
              <a:ln w="3175">
                <a:solidFill>
                  <a:srgbClr val="FFFEFF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822563" y="961290"/>
                <a:ext cx="4804611" cy="4517833"/>
              </a:xfrm>
              <a:prstGeom prst="ellipse">
                <a:avLst/>
              </a:prstGeom>
              <a:noFill/>
              <a:ln w="3175">
                <a:solidFill>
                  <a:srgbClr val="FFFEFF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7472049" y="3302067"/>
                <a:ext cx="743032" cy="24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DYN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077" y="656510"/>
              <a:ext cx="485360" cy="515696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5753798" y="4273419"/>
              <a:ext cx="961488" cy="904441"/>
              <a:chOff x="9518770" y="2960544"/>
              <a:chExt cx="961488" cy="904441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9518770" y="2960544"/>
                <a:ext cx="961226" cy="904441"/>
              </a:xfrm>
              <a:prstGeom prst="ellipse">
                <a:avLst/>
              </a:prstGeom>
              <a:solidFill>
                <a:schemeClr val="bg1">
                  <a:lumMod val="50000"/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7423" y="3045742"/>
                <a:ext cx="882835" cy="814043"/>
              </a:xfrm>
              <a:prstGeom prst="rect">
                <a:avLst/>
              </a:prstGeom>
            </p:spPr>
          </p:pic>
        </p:grpSp>
      </p:grpSp>
      <p:sp>
        <p:nvSpPr>
          <p:cNvPr id="72" name="椭圆 71"/>
          <p:cNvSpPr/>
          <p:nvPr/>
        </p:nvSpPr>
        <p:spPr>
          <a:xfrm>
            <a:off x="3196827" y="2298462"/>
            <a:ext cx="1644796" cy="1760455"/>
          </a:xfrm>
          <a:prstGeom prst="ellipse">
            <a:avLst/>
          </a:prstGeom>
          <a:solidFill>
            <a:schemeClr val="bg1">
              <a:lumMod val="50000"/>
              <a:alpha val="9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57" y="2518147"/>
            <a:ext cx="1061319" cy="89285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3603496" y="3239110"/>
            <a:ext cx="80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CLIENTS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3398" y="7086103"/>
            <a:ext cx="73738" cy="1231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586105">
              <a:lnSpc>
                <a:spcPts val="575"/>
              </a:lnSpc>
            </a:pPr>
            <a:r>
              <a:rPr lang="en-US" altLang="zh-CN" sz="510" dirty="0">
                <a:solidFill>
                  <a:srgbClr val="57585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12</a:t>
            </a:r>
            <a:endParaRPr lang="en-US" altLang="zh-CN" sz="510" dirty="0">
              <a:solidFill>
                <a:srgbClr val="57585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0157" y="276168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E5EA8"/>
                </a:solidFill>
              </a:rPr>
              <a:t>China</a:t>
            </a:r>
            <a:r>
              <a:rPr lang="en-IE" altLang="zh-CN" dirty="0" smtClean="0">
                <a:solidFill>
                  <a:srgbClr val="3E5EA8"/>
                </a:solidFill>
              </a:rPr>
              <a:t> </a:t>
            </a:r>
            <a:r>
              <a:rPr lang="en-IE" altLang="zh-CN" dirty="0">
                <a:solidFill>
                  <a:srgbClr val="3E5EA8"/>
                </a:solidFill>
              </a:rPr>
              <a:t>Banking Supervision</a:t>
            </a:r>
            <a:endParaRPr lang="en-IE" altLang="zh-CN" dirty="0">
              <a:solidFill>
                <a:srgbClr val="3E5EA8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8166" y="662996"/>
            <a:ext cx="91118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Dynamic Leasing China </a:t>
            </a:r>
            <a:r>
              <a:rPr lang="en-US" altLang="zh-CN" sz="2000" dirty="0"/>
              <a:t>adheres to the highest </a:t>
            </a:r>
            <a:r>
              <a:rPr lang="en-US" altLang="zh-CN" sz="2000" b="1" dirty="0"/>
              <a:t>regulatory requirements </a:t>
            </a:r>
            <a:r>
              <a:rPr lang="en-US" altLang="zh-CN" sz="2000" dirty="0"/>
              <a:t>and has been</a:t>
            </a:r>
            <a:endParaRPr lang="en-US" altLang="zh-CN" sz="2000" dirty="0"/>
          </a:p>
          <a:p>
            <a:pPr algn="ctr"/>
            <a:r>
              <a:rPr lang="en-US" altLang="zh-CN" sz="2000" dirty="0"/>
              <a:t>  </a:t>
            </a:r>
            <a:r>
              <a:rPr lang="en-US" altLang="zh-CN" sz="2000" b="1" dirty="0"/>
              <a:t>strictly supervised </a:t>
            </a:r>
            <a:r>
              <a:rPr lang="en-US" altLang="zh-CN" sz="2000" dirty="0"/>
              <a:t>by </a:t>
            </a:r>
            <a:r>
              <a:rPr lang="en-US" altLang="zh-CN" sz="2000" b="1" dirty="0"/>
              <a:t>multiple China Banking and Financial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Services </a:t>
            </a:r>
            <a:r>
              <a:rPr lang="en-US" altLang="zh-CN" sz="2000" b="1" dirty="0" smtClean="0"/>
              <a:t>Regulators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since 2007</a:t>
            </a:r>
            <a:endParaRPr lang="en-US" altLang="zh-CN" sz="20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0" y="1678659"/>
            <a:ext cx="1219200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371600" y="1880999"/>
            <a:ext cx="485309" cy="4770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91365" y="1881000"/>
            <a:ext cx="485309" cy="4770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91600" y="1880999"/>
            <a:ext cx="485309" cy="4770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371600" y="2791264"/>
            <a:ext cx="485309" cy="4770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991599" y="2791264"/>
            <a:ext cx="485309" cy="4770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764848" y="2791264"/>
            <a:ext cx="485309" cy="4770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641" y="3582431"/>
            <a:ext cx="1219200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56909" y="1816971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100,000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827598" y="2080666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Loan Applications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856909" y="2778525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40%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27634" y="3041362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Net lncome Margin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302442" y="1837339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3,000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5250157" y="2088351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Loans Granted in 2017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250157" y="2742250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2,000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250156" y="3022096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Returning Customers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9539162" y="1835228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30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9539162" y="3009357"/>
            <a:ext cx="1898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Credit Rating Upgrade</a:t>
            </a:r>
            <a:endParaRPr lang="en-US" altLang="zh-CN" sz="1200" dirty="0"/>
          </a:p>
          <a:p>
            <a:r>
              <a:rPr lang="en-US" altLang="zh-CN" sz="900" dirty="0"/>
              <a:t>(Stable Perspective)</a:t>
            </a:r>
            <a:endParaRPr lang="zh-CN" altLang="en-US" sz="9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39162" y="2742250"/>
            <a:ext cx="12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BBB-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9539162" y="2086496"/>
            <a:ext cx="18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Employees</a:t>
            </a:r>
            <a:endParaRPr lang="zh-CN" altLang="en-US" sz="12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55" y="1970882"/>
            <a:ext cx="250517" cy="317021"/>
          </a:xfrm>
          <a:prstGeom prst="ellipse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987" y="1961248"/>
            <a:ext cx="322531" cy="25112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29" y="2871946"/>
            <a:ext cx="290372" cy="28864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84" y="2887254"/>
            <a:ext cx="407635" cy="24420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2" y="1930314"/>
            <a:ext cx="348518" cy="34851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2" y="2887045"/>
            <a:ext cx="308633" cy="308633"/>
          </a:xfrm>
          <a:prstGeom prst="rect">
            <a:avLst/>
          </a:prstGeom>
        </p:spPr>
      </p:pic>
      <p:graphicFrame>
        <p:nvGraphicFramePr>
          <p:cNvPr id="51" name="图表 50"/>
          <p:cNvGraphicFramePr/>
          <p:nvPr/>
        </p:nvGraphicFramePr>
        <p:xfrm>
          <a:off x="381594" y="3556892"/>
          <a:ext cx="5478719" cy="290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5860313" y="3629367"/>
            <a:ext cx="397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$50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million </a:t>
            </a:r>
            <a:r>
              <a:rPr lang="en-US" altLang="zh-CN" dirty="0"/>
              <a:t>Loans Granted</a:t>
            </a:r>
            <a:endParaRPr lang="en-US" altLang="zh-CN" dirty="0"/>
          </a:p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$60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million </a:t>
            </a:r>
            <a:r>
              <a:rPr lang="en-US" altLang="zh-CN" dirty="0"/>
              <a:t>Cash Collected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855404" y="3901564"/>
            <a:ext cx="99291" cy="995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854909" y="4073842"/>
            <a:ext cx="99291" cy="995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905049" y="3843010"/>
            <a:ext cx="198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Loans Granted</a:t>
            </a:r>
            <a:endParaRPr lang="zh-CN" altLang="en-US" sz="9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905049" y="4016980"/>
            <a:ext cx="198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Cash Collected</a:t>
            </a:r>
            <a:endParaRPr lang="zh-CN" altLang="en-US" sz="9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47040" y="5717655"/>
            <a:ext cx="119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69696"/>
                </a:solidFill>
              </a:rPr>
              <a:t>Audited </a:t>
            </a:r>
            <a:r>
              <a:rPr lang="en-US" altLang="zh-CN" sz="1200" dirty="0" smtClean="0">
                <a:solidFill>
                  <a:srgbClr val="969696"/>
                </a:solidFill>
              </a:rPr>
              <a:t>by</a:t>
            </a:r>
            <a:r>
              <a:rPr lang="zh-CN" altLang="en-US" sz="1200" dirty="0" smtClean="0">
                <a:solidFill>
                  <a:srgbClr val="969696"/>
                </a:solidFill>
              </a:rPr>
              <a:t>：</a:t>
            </a:r>
            <a:endParaRPr lang="zh-CN" altLang="en-US" sz="1200" dirty="0">
              <a:solidFill>
                <a:srgbClr val="969696"/>
              </a:solidFill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35" y="293135"/>
            <a:ext cx="594476" cy="3886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75" y="6007082"/>
            <a:ext cx="1020171" cy="453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376906" y="1411232"/>
            <a:ext cx="5574028" cy="3781777"/>
            <a:chOff x="847066" y="801632"/>
            <a:chExt cx="5574028" cy="3781777"/>
          </a:xfrm>
        </p:grpSpPr>
        <p:sp>
          <p:nvSpPr>
            <p:cNvPr id="15" name="椭圆 14"/>
            <p:cNvSpPr/>
            <p:nvPr/>
          </p:nvSpPr>
          <p:spPr>
            <a:xfrm>
              <a:off x="1371601" y="1003851"/>
              <a:ext cx="3369364" cy="3329609"/>
            </a:xfrm>
            <a:prstGeom prst="ellipse">
              <a:avLst/>
            </a:prstGeom>
            <a:solidFill>
              <a:srgbClr val="F5FAF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/>
            <a:srcRect l="9976" t="233" r="-1" b="10729"/>
            <a:stretch>
              <a:fillRect/>
            </a:stretch>
          </p:blipFill>
          <p:spPr>
            <a:xfrm>
              <a:off x="3457947" y="1742219"/>
              <a:ext cx="788055" cy="47012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"/>
            <a:srcRect l="9976" t="233" r="22125" b="10729"/>
            <a:stretch>
              <a:fillRect/>
            </a:stretch>
          </p:blipFill>
          <p:spPr>
            <a:xfrm>
              <a:off x="2828725" y="1601520"/>
              <a:ext cx="529818" cy="41906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1"/>
            <a:srcRect l="9976" t="233" r="22125" b="10729"/>
            <a:stretch>
              <a:fillRect/>
            </a:stretch>
          </p:blipFill>
          <p:spPr>
            <a:xfrm>
              <a:off x="1812433" y="2334260"/>
              <a:ext cx="685591" cy="54227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/>
            <a:srcRect l="9976" t="233" r="22125" b="10729"/>
            <a:stretch>
              <a:fillRect/>
            </a:stretch>
          </p:blipFill>
          <p:spPr>
            <a:xfrm>
              <a:off x="1812433" y="2964210"/>
              <a:ext cx="364424" cy="28824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1"/>
            <a:srcRect l="9976" t="233" r="22125" b="10729"/>
            <a:stretch>
              <a:fillRect/>
            </a:stretch>
          </p:blipFill>
          <p:spPr>
            <a:xfrm>
              <a:off x="1973016" y="3648835"/>
              <a:ext cx="364424" cy="288245"/>
            </a:xfrm>
            <a:prstGeom prst="rect">
              <a:avLst/>
            </a:prstGeom>
          </p:spPr>
        </p:pic>
        <p:cxnSp>
          <p:nvCxnSpPr>
            <p:cNvPr id="21" name="直接连接符 20"/>
            <p:cNvCxnSpPr>
              <a:stCxn id="15" idx="1"/>
              <a:endCxn id="15" idx="6"/>
            </p:cNvCxnSpPr>
            <p:nvPr/>
          </p:nvCxnSpPr>
          <p:spPr>
            <a:xfrm>
              <a:off x="1865033" y="1491461"/>
              <a:ext cx="2875932" cy="1177195"/>
            </a:xfrm>
            <a:prstGeom prst="line">
              <a:avLst/>
            </a:prstGeom>
            <a:ln w="19050">
              <a:solidFill>
                <a:srgbClr val="E5F3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1"/>
            <a:srcRect l="9976" t="233" r="22125" b="10729"/>
            <a:stretch>
              <a:fillRect/>
            </a:stretch>
          </p:blipFill>
          <p:spPr>
            <a:xfrm>
              <a:off x="3125907" y="3428999"/>
              <a:ext cx="529817" cy="419065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2333762" y="1256823"/>
              <a:ext cx="1518212" cy="2828160"/>
            </a:xfrm>
            <a:prstGeom prst="line">
              <a:avLst/>
            </a:prstGeom>
            <a:ln w="19050">
              <a:solidFill>
                <a:srgbClr val="E5F3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5" idx="1"/>
              <a:endCxn id="15" idx="5"/>
            </p:cNvCxnSpPr>
            <p:nvPr/>
          </p:nvCxnSpPr>
          <p:spPr>
            <a:xfrm>
              <a:off x="1865033" y="1491461"/>
              <a:ext cx="2382500" cy="2354389"/>
            </a:xfrm>
            <a:prstGeom prst="line">
              <a:avLst/>
            </a:prstGeom>
            <a:ln w="19050">
              <a:solidFill>
                <a:srgbClr val="E5F3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5" idx="0"/>
            </p:cNvCxnSpPr>
            <p:nvPr/>
          </p:nvCxnSpPr>
          <p:spPr>
            <a:xfrm>
              <a:off x="3056283" y="1003851"/>
              <a:ext cx="798525" cy="2429223"/>
            </a:xfrm>
            <a:prstGeom prst="line">
              <a:avLst/>
            </a:prstGeom>
            <a:ln w="19050">
              <a:solidFill>
                <a:srgbClr val="E5F3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355533" y="2249435"/>
              <a:ext cx="461160" cy="1216659"/>
            </a:xfrm>
            <a:prstGeom prst="line">
              <a:avLst/>
            </a:prstGeom>
            <a:ln w="19050">
              <a:solidFill>
                <a:srgbClr val="E5F3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8" idx="3"/>
            </p:cNvCxnSpPr>
            <p:nvPr/>
          </p:nvCxnSpPr>
          <p:spPr>
            <a:xfrm>
              <a:off x="2498024" y="2605398"/>
              <a:ext cx="703043" cy="872363"/>
            </a:xfrm>
            <a:prstGeom prst="line">
              <a:avLst/>
            </a:prstGeom>
            <a:ln>
              <a:solidFill>
                <a:srgbClr val="E5F3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0" idx="0"/>
            </p:cNvCxnSpPr>
            <p:nvPr/>
          </p:nvCxnSpPr>
          <p:spPr>
            <a:xfrm flipV="1">
              <a:off x="2155228" y="2020585"/>
              <a:ext cx="901055" cy="1628250"/>
            </a:xfrm>
            <a:prstGeom prst="line">
              <a:avLst/>
            </a:prstGeom>
            <a:ln w="19050">
              <a:solidFill>
                <a:srgbClr val="E5F3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412241" y="2668656"/>
              <a:ext cx="2780390" cy="999478"/>
            </a:xfrm>
            <a:prstGeom prst="line">
              <a:avLst/>
            </a:prstGeom>
            <a:ln w="19050">
              <a:solidFill>
                <a:srgbClr val="E5F3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057388" y="1553110"/>
              <a:ext cx="2363706" cy="23920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847066" y="1881909"/>
              <a:ext cx="1013821" cy="1510236"/>
            </a:xfrm>
            <a:prstGeom prst="roundRect">
              <a:avLst>
                <a:gd name="adj" fmla="val 46787"/>
              </a:avLst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CLIENTS</a:t>
              </a:r>
              <a:endParaRPr lang="zh-CN" altLang="en-US" sz="1050" dirty="0"/>
            </a:p>
          </p:txBody>
        </p:sp>
        <p:sp>
          <p:nvSpPr>
            <p:cNvPr id="32" name="六边形 31"/>
            <p:cNvSpPr/>
            <p:nvPr/>
          </p:nvSpPr>
          <p:spPr>
            <a:xfrm>
              <a:off x="5917894" y="3048000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5639745" y="332448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50007" y="2661227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5365425" y="34972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>
              <a:off x="5050465" y="35988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六边形 36"/>
            <p:cNvSpPr/>
            <p:nvPr/>
          </p:nvSpPr>
          <p:spPr>
            <a:xfrm>
              <a:off x="4796465" y="35480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六边形 37"/>
            <p:cNvSpPr/>
            <p:nvPr/>
          </p:nvSpPr>
          <p:spPr>
            <a:xfrm>
              <a:off x="4481505" y="34159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/>
            <p:nvPr/>
          </p:nvSpPr>
          <p:spPr>
            <a:xfrm>
              <a:off x="4278305" y="320256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/>
            <p:nvPr/>
          </p:nvSpPr>
          <p:spPr>
            <a:xfrm>
              <a:off x="4166545" y="28876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/>
            <p:nvPr/>
          </p:nvSpPr>
          <p:spPr>
            <a:xfrm>
              <a:off x="4034465" y="25015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/>
            <p:nvPr/>
          </p:nvSpPr>
          <p:spPr>
            <a:xfrm>
              <a:off x="4186865" y="220688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/>
            <p:nvPr/>
          </p:nvSpPr>
          <p:spPr>
            <a:xfrm>
              <a:off x="4339265" y="187160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六边形 43"/>
            <p:cNvSpPr/>
            <p:nvPr/>
          </p:nvSpPr>
          <p:spPr>
            <a:xfrm>
              <a:off x="4684705" y="167856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六边形 44"/>
            <p:cNvSpPr/>
            <p:nvPr/>
          </p:nvSpPr>
          <p:spPr>
            <a:xfrm>
              <a:off x="5040305" y="15871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六边形 45"/>
            <p:cNvSpPr/>
            <p:nvPr/>
          </p:nvSpPr>
          <p:spPr>
            <a:xfrm>
              <a:off x="5355265" y="16379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六边形 46"/>
            <p:cNvSpPr/>
            <p:nvPr/>
          </p:nvSpPr>
          <p:spPr>
            <a:xfrm>
              <a:off x="5649513" y="1749261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六边形 47"/>
            <p:cNvSpPr/>
            <p:nvPr/>
          </p:nvSpPr>
          <p:spPr>
            <a:xfrm>
              <a:off x="5853105" y="203416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六边形 48"/>
            <p:cNvSpPr/>
            <p:nvPr/>
          </p:nvSpPr>
          <p:spPr>
            <a:xfrm>
              <a:off x="6005505" y="224752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六边形 49"/>
            <p:cNvSpPr/>
            <p:nvPr/>
          </p:nvSpPr>
          <p:spPr>
            <a:xfrm>
              <a:off x="5802305" y="251168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六边形 50"/>
            <p:cNvSpPr/>
            <p:nvPr/>
          </p:nvSpPr>
          <p:spPr>
            <a:xfrm>
              <a:off x="5619425" y="2796168"/>
              <a:ext cx="371087" cy="344145"/>
            </a:xfrm>
            <a:prstGeom prst="hexagon">
              <a:avLst/>
            </a:prstGeom>
            <a:noFill/>
            <a:ln w="3175">
              <a:solidFill>
                <a:schemeClr val="bg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460893" y="1922474"/>
              <a:ext cx="1574801" cy="16509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H="1" flipV="1">
              <a:off x="1819815" y="2215753"/>
              <a:ext cx="2346730" cy="7608"/>
            </a:xfrm>
            <a:prstGeom prst="straightConnector1">
              <a:avLst/>
            </a:prstGeom>
            <a:ln w="12700">
              <a:solidFill>
                <a:srgbClr val="325E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828372" y="3086272"/>
              <a:ext cx="2282673" cy="12373"/>
            </a:xfrm>
            <a:prstGeom prst="straightConnector1">
              <a:avLst/>
            </a:prstGeom>
            <a:ln w="12700">
              <a:solidFill>
                <a:srgbClr val="325E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463848" y="1782859"/>
              <a:ext cx="81494" cy="662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413048" y="3581179"/>
              <a:ext cx="81494" cy="662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761288" y="3052859"/>
              <a:ext cx="81494" cy="662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128568" y="2199419"/>
              <a:ext cx="81494" cy="662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868323" y="801632"/>
              <a:ext cx="375920" cy="40866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2856637" y="2011419"/>
              <a:ext cx="375920" cy="408668"/>
            </a:xfrm>
            <a:prstGeom prst="ellipse">
              <a:avLst/>
            </a:prstGeom>
            <a:solidFill>
              <a:srgbClr val="306199"/>
            </a:solidFill>
            <a:ln>
              <a:solidFill>
                <a:srgbClr val="68B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856637" y="2917225"/>
              <a:ext cx="375920" cy="408668"/>
            </a:xfrm>
            <a:prstGeom prst="ellipse">
              <a:avLst/>
            </a:prstGeom>
            <a:solidFill>
              <a:srgbClr val="306199"/>
            </a:solidFill>
            <a:ln>
              <a:solidFill>
                <a:srgbClr val="68B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2869764" y="4174741"/>
              <a:ext cx="375920" cy="4086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631" y="2989479"/>
              <a:ext cx="264160" cy="264160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078" y="2093406"/>
              <a:ext cx="204605" cy="19960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797" y="2407830"/>
              <a:ext cx="858887" cy="485239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4943371" y="2831935"/>
              <a:ext cx="787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DYN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 rot="21124282">
              <a:off x="4882815" y="3437461"/>
              <a:ext cx="1456575" cy="253916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397749"/>
                </a:avLst>
              </a:prstTxWarp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DYN  Sage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 rot="229178">
              <a:off x="4803145" y="1821754"/>
              <a:ext cx="1456575" cy="2539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627369"/>
                </a:avLst>
              </a:prstTxWarp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DYN  Sage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51194" y="1195698"/>
              <a:ext cx="1038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325EC9"/>
                  </a:solidFill>
                </a:rPr>
                <a:t>1</a:t>
              </a:r>
              <a:r>
                <a:rPr lang="en-US" altLang="zh-CN" sz="800" b="1" dirty="0"/>
                <a:t>.Transfer Crypto to </a:t>
              </a:r>
              <a:r>
                <a:rPr lang="en-US" altLang="zh-CN" sz="800" b="1" dirty="0" smtClean="0"/>
                <a:t>DYN </a:t>
              </a:r>
              <a:r>
                <a:rPr lang="en-US" altLang="zh-CN" sz="800" b="1" dirty="0"/>
                <a:t>Wallet</a:t>
              </a:r>
              <a:endParaRPr lang="zh-CN" altLang="en-US" sz="8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34020" y="1825451"/>
              <a:ext cx="1259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325EC9"/>
                  </a:solidFill>
                </a:rPr>
                <a:t>2</a:t>
              </a:r>
              <a:r>
                <a:rPr lang="en-US" altLang="zh-CN" sz="800" b="1" dirty="0"/>
                <a:t>.Reecelive lnstant Loan</a:t>
              </a:r>
              <a:endParaRPr lang="zh-CN" altLang="en-US" sz="8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614475" y="3300162"/>
              <a:ext cx="1259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325EC9"/>
                  </a:solidFill>
                </a:rPr>
                <a:t>3</a:t>
              </a:r>
              <a:r>
                <a:rPr lang="en-US" altLang="zh-CN" sz="800" b="1" dirty="0"/>
                <a:t>.Repay Loan</a:t>
              </a:r>
              <a:endParaRPr lang="zh-CN" altLang="en-US" sz="8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643103" y="3889434"/>
              <a:ext cx="1259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325EC9"/>
                  </a:solidFill>
                </a:rPr>
                <a:t>4</a:t>
              </a:r>
              <a:r>
                <a:rPr lang="en-US" altLang="zh-CN" sz="800" b="1" dirty="0"/>
                <a:t>.Withdraw Crypto from</a:t>
              </a:r>
              <a:endParaRPr lang="en-US" altLang="zh-CN" sz="800" b="1" dirty="0"/>
            </a:p>
            <a:p>
              <a:r>
                <a:rPr lang="en-US" altLang="zh-CN" sz="800" b="1" dirty="0"/>
                <a:t>DYN</a:t>
              </a:r>
              <a:r>
                <a:rPr lang="en-US" altLang="zh-CN" sz="800" b="1" dirty="0" smtClean="0"/>
                <a:t> </a:t>
              </a:r>
              <a:r>
                <a:rPr lang="en-US" altLang="zh-CN" sz="800" b="1" dirty="0"/>
                <a:t>Wallet</a:t>
              </a:r>
              <a:endParaRPr lang="zh-CN" altLang="en-US" sz="800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923921" y="1385783"/>
            <a:ext cx="3904950" cy="3717460"/>
            <a:chOff x="7803904" y="-132080"/>
            <a:chExt cx="3684438" cy="3631184"/>
          </a:xfrm>
        </p:grpSpPr>
        <p:grpSp>
          <p:nvGrpSpPr>
            <p:cNvPr id="18" name="组合 17"/>
            <p:cNvGrpSpPr/>
            <p:nvPr/>
          </p:nvGrpSpPr>
          <p:grpSpPr>
            <a:xfrm>
              <a:off x="8553214" y="585731"/>
              <a:ext cx="2275318" cy="2266740"/>
              <a:chOff x="8622666" y="528362"/>
              <a:chExt cx="2187052" cy="219456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622666" y="528362"/>
                <a:ext cx="2187052" cy="219456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六边形 20"/>
              <p:cNvSpPr/>
              <p:nvPr/>
            </p:nvSpPr>
            <p:spPr>
              <a:xfrm>
                <a:off x="10086764" y="2155509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9832945" y="2313972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541524" y="2407185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六边形 24"/>
              <p:cNvSpPr/>
              <p:nvPr/>
            </p:nvSpPr>
            <p:spPr>
              <a:xfrm>
                <a:off x="9306507" y="2360578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015086" y="2239401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8827072" y="2043653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8796186" y="932019"/>
                <a:ext cx="555539" cy="61067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六边形 31"/>
              <p:cNvSpPr/>
              <p:nvPr/>
            </p:nvSpPr>
            <p:spPr>
              <a:xfrm>
                <a:off x="9203100" y="645454"/>
                <a:ext cx="620445" cy="592034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1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9235032" y="1228036"/>
                <a:ext cx="549711" cy="592034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六边形 33"/>
              <p:cNvSpPr/>
              <p:nvPr/>
            </p:nvSpPr>
            <p:spPr>
              <a:xfrm>
                <a:off x="9657304" y="972889"/>
                <a:ext cx="549710" cy="592034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1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六边形 34"/>
              <p:cNvSpPr/>
              <p:nvPr/>
            </p:nvSpPr>
            <p:spPr>
              <a:xfrm>
                <a:off x="10081835" y="738667"/>
                <a:ext cx="620445" cy="604698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1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六边形 38"/>
              <p:cNvSpPr/>
              <p:nvPr/>
            </p:nvSpPr>
            <p:spPr>
              <a:xfrm>
                <a:off x="10067962" y="1670800"/>
                <a:ext cx="343353" cy="315737"/>
              </a:xfrm>
              <a:prstGeom prst="hexagon">
                <a:avLst/>
              </a:prstGeom>
              <a:noFill/>
              <a:ln w="3175">
                <a:solidFill>
                  <a:schemeClr val="bg1"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853664" y="1025749"/>
                <a:ext cx="1719072" cy="168876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190294" y="1798588"/>
              <a:ext cx="1040896" cy="103452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363712" y="408248"/>
              <a:ext cx="2718816" cy="2517832"/>
            </a:xfrm>
            <a:prstGeom prst="ellipse">
              <a:avLst/>
            </a:prstGeom>
            <a:noFill/>
            <a:ln w="3175">
              <a:solidFill>
                <a:srgbClr val="1D44BD">
                  <a:alpha val="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056880" y="176844"/>
              <a:ext cx="3214624" cy="3084515"/>
            </a:xfrm>
            <a:prstGeom prst="ellipse">
              <a:avLst/>
            </a:prstGeom>
            <a:noFill/>
            <a:ln w="3175">
              <a:solidFill>
                <a:srgbClr val="1D44BD">
                  <a:alpha val="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803904" y="-132080"/>
              <a:ext cx="3684438" cy="3631184"/>
            </a:xfrm>
            <a:prstGeom prst="ellipse">
              <a:avLst/>
            </a:prstGeom>
            <a:noFill/>
            <a:ln w="3175">
              <a:solidFill>
                <a:srgbClr val="1D44BD">
                  <a:alpha val="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72234" y="646223"/>
              <a:ext cx="13980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</a:rPr>
                <a:t>$5 trillion</a:t>
              </a:r>
              <a:endParaRPr lang="en-US" altLang="zh-CN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179378" y="810743"/>
              <a:ext cx="16570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Total Digital Assets Market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377362" y="1201156"/>
              <a:ext cx="13980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</a:rPr>
                <a:t>$4 trillion</a:t>
              </a:r>
              <a:endParaRPr lang="en-US" altLang="zh-CN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14814" y="2181044"/>
              <a:ext cx="13980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</a:rPr>
                <a:t>$1 trillion</a:t>
              </a:r>
              <a:endParaRPr lang="en-US" altLang="zh-CN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354169" y="1322864"/>
              <a:ext cx="16570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Tokenized Assets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387280" y="2296460"/>
              <a:ext cx="16570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Cryptocurrencies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 rot="16200000">
            <a:off x="4263219" y="2522636"/>
            <a:ext cx="3012439" cy="2460825"/>
          </a:xfrm>
          <a:prstGeom prst="rect">
            <a:avLst/>
          </a:prstGeom>
          <a:solidFill>
            <a:srgbClr val="306199">
              <a:alpha val="3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12316" y="2246829"/>
            <a:ext cx="7185616" cy="3012440"/>
            <a:chOff x="697436" y="488069"/>
            <a:chExt cx="7185616" cy="301244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t="2784" r="3765"/>
            <a:stretch>
              <a:fillRect/>
            </a:stretch>
          </p:blipFill>
          <p:spPr>
            <a:xfrm>
              <a:off x="4766680" y="765313"/>
              <a:ext cx="1976904" cy="2530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21000"/>
                </a:srgbClr>
              </a:outerShdw>
            </a:effectLst>
          </p:spPr>
        </p:pic>
        <p:sp>
          <p:nvSpPr>
            <p:cNvPr id="16" name="矩形 15"/>
            <p:cNvSpPr/>
            <p:nvPr/>
          </p:nvSpPr>
          <p:spPr>
            <a:xfrm>
              <a:off x="759070" y="692833"/>
              <a:ext cx="1537364" cy="2602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31560" y="1091682"/>
              <a:ext cx="6014954" cy="0"/>
            </a:xfrm>
            <a:prstGeom prst="line">
              <a:avLst/>
            </a:prstGeom>
            <a:ln w="19050"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59070" y="1408922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56140" y="1729273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77911" y="2030962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77911" y="2379305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56140" y="2979575"/>
              <a:ext cx="5987444" cy="0"/>
            </a:xfrm>
            <a:prstGeom prst="line">
              <a:avLst/>
            </a:prstGeom>
            <a:ln>
              <a:solidFill>
                <a:srgbClr val="D9DD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131837" y="848410"/>
              <a:ext cx="27512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1D44BD"/>
                  </a:solidFill>
                </a:rPr>
                <a:t>Traditional Lending</a:t>
              </a:r>
              <a:endParaRPr lang="zh-CN" altLang="en-US" sz="900" b="1" dirty="0">
                <a:solidFill>
                  <a:srgbClr val="1D44BD"/>
                </a:solidFill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988" y="488069"/>
              <a:ext cx="2451405" cy="301244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4:artisticCrisscrossEtching id="{C5307DF4-E089-4F7E-80AF-27A230E5C68F}"/>
                    </a:ext>
                  </a:extLst>
                </p:cNvPr>
                <p:cNvSpPr txBox="1"/>
                <p:nvPr/>
              </p:nvSpPr>
              <p:spPr>
                <a:xfrm>
                  <a:off x="5352482" y="1091980"/>
                  <a:ext cx="8864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82" y="1091980"/>
                  <a:ext cx="886409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4:artisticCrisscrossEtching id="{9977A783-E2DE-499B-B76D-8EFCE36D7678}"/>
                    </a:ext>
                  </a:extLst>
                </p:cNvPr>
                <p:cNvSpPr txBox="1"/>
                <p:nvPr/>
              </p:nvSpPr>
              <p:spPr>
                <a:xfrm>
                  <a:off x="5352482" y="1440025"/>
                  <a:ext cx="8864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82" y="1440025"/>
                  <a:ext cx="886409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7" name="文本框 26"/>
            <p:cNvSpPr txBox="1"/>
            <p:nvPr/>
          </p:nvSpPr>
          <p:spPr>
            <a:xfrm>
              <a:off x="5431792" y="1794020"/>
              <a:ext cx="727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Very Slow</a:t>
              </a:r>
              <a:endParaRPr lang="zh-CN" altLang="en-US" sz="105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11103" y="2094155"/>
              <a:ext cx="727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Local</a:t>
              </a:r>
              <a:endParaRPr lang="zh-CN" altLang="en-US" sz="105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65953" y="2331881"/>
              <a:ext cx="216343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 </a:t>
              </a:r>
              <a:r>
                <a:rPr lang="en-US" altLang="zh-CN" sz="800" b="1" dirty="0"/>
                <a:t>Application    Fee,</a:t>
              </a:r>
              <a:endParaRPr lang="en-US" altLang="zh-CN" sz="800" b="1" dirty="0"/>
            </a:p>
            <a:p>
              <a:r>
                <a:rPr lang="en-US" altLang="zh-CN" sz="800" b="1" dirty="0"/>
                <a:t>Administration Fee,</a:t>
              </a:r>
              <a:endParaRPr lang="en-US" altLang="zh-CN" sz="800" b="1" dirty="0"/>
            </a:p>
            <a:p>
              <a:r>
                <a:rPr lang="en-US" altLang="zh-CN" sz="800" b="1" dirty="0"/>
                <a:t>Commitment  Fee,</a:t>
              </a:r>
              <a:endParaRPr lang="en-US" altLang="zh-CN" sz="800" b="1" dirty="0"/>
            </a:p>
            <a:p>
              <a:r>
                <a:rPr lang="en-US" altLang="zh-CN" sz="800" b="1" dirty="0"/>
                <a:t>Legal Fees, etc.</a:t>
              </a:r>
              <a:endParaRPr lang="zh-CN" altLang="en-US" sz="800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572760" y="3045394"/>
              <a:ext cx="147320" cy="147447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502291" y="3050432"/>
              <a:ext cx="7315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Yes</a:t>
              </a:r>
              <a:endParaRPr lang="zh-CN" altLang="en-US" sz="900" b="1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305854" y="1079242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09406" y="1391816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458254" y="1735495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531799" y="2023969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619569" y="2373085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384783" y="2970242"/>
              <a:ext cx="2479667" cy="12440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148" y="642145"/>
              <a:ext cx="333475" cy="188401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3373448" y="590034"/>
              <a:ext cx="82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DYN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79498" y="778755"/>
              <a:ext cx="18518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Instant Crypto-backed Loans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3345895" y="1134013"/>
              <a:ext cx="303288" cy="266035"/>
              <a:chOff x="3505825" y="4320621"/>
              <a:chExt cx="413224" cy="34253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矩形 54">
                    <a:extLst>
                      <a:ext uri="{FF2B5EF4-FFF2-40B4-BE49-F238E27FC236}">
                        <a14:artisticCrisscrossEtching id="{1DE828F7-4CC9-493B-9BF4-2FA256E6B545}"/>
                      </a:ext>
                    </a:extLst>
                  </p:cNvPr>
                  <p:cNvSpPr/>
                  <p:nvPr/>
                </p:nvSpPr>
                <p:spPr>
                  <a:xfrm>
                    <a:off x="3505825" y="4320621"/>
                    <a:ext cx="413224" cy="3425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05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√</m:t>
                          </m:r>
                        </m:oMath>
                      </m:oMathPara>
                    </a14:m>
                    <a:endParaRPr lang="zh-CN" altLang="en-US" sz="105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825" y="4320621"/>
                    <a:ext cx="413224" cy="34253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56" name="椭圆 55"/>
              <p:cNvSpPr/>
              <p:nvPr/>
            </p:nvSpPr>
            <p:spPr>
              <a:xfrm>
                <a:off x="3540977" y="4320621"/>
                <a:ext cx="360463" cy="297099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345895" y="1477382"/>
              <a:ext cx="303288" cy="266035"/>
              <a:chOff x="3505825" y="4320621"/>
              <a:chExt cx="413224" cy="34253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矩形 52">
                    <a:extLst>
                      <a:ext uri="{FF2B5EF4-FFF2-40B4-BE49-F238E27FC236}">
                        <a14:artisticCrisscrossEtching id="{757F10CF-C1BD-4D89-B7DB-288E24C1B6E0}"/>
                      </a:ext>
                    </a:extLst>
                  </p:cNvPr>
                  <p:cNvSpPr/>
                  <p:nvPr/>
                </p:nvSpPr>
                <p:spPr>
                  <a:xfrm>
                    <a:off x="3505825" y="4320621"/>
                    <a:ext cx="413224" cy="3425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05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√</m:t>
                          </m:r>
                        </m:oMath>
                      </m:oMathPara>
                    </a14:m>
                    <a:endParaRPr lang="zh-CN" altLang="en-US" sz="105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825" y="4320621"/>
                    <a:ext cx="413224" cy="34253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54" name="椭圆 53"/>
              <p:cNvSpPr/>
              <p:nvPr/>
            </p:nvSpPr>
            <p:spPr>
              <a:xfrm>
                <a:off x="3540977" y="4320621"/>
                <a:ext cx="360463" cy="297099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3259570" y="1770654"/>
              <a:ext cx="7300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Instant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223327" y="2069408"/>
              <a:ext cx="851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Worldwide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91951" y="2520291"/>
              <a:ext cx="851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97909" y="3045394"/>
              <a:ext cx="851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15072" y="1056658"/>
              <a:ext cx="1265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Cryptoassets</a:t>
              </a:r>
              <a:endParaRPr lang="en-US" altLang="zh-CN" sz="1050" dirty="0"/>
            </a:p>
            <a:p>
              <a:r>
                <a:rPr lang="en-US" altLang="zh-CN" sz="1050" dirty="0"/>
                <a:t>Accepted</a:t>
              </a:r>
              <a:endParaRPr lang="zh-CN" altLang="en-US" sz="105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0682" y="1358432"/>
              <a:ext cx="1265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Keep Asset</a:t>
              </a:r>
              <a:endParaRPr lang="en-US" altLang="zh-CN" sz="1050" dirty="0"/>
            </a:p>
            <a:p>
              <a:r>
                <a:rPr lang="en-US" altLang="zh-CN" sz="1050" dirty="0"/>
                <a:t>Ownership</a:t>
              </a:r>
              <a:endParaRPr lang="zh-CN" altLang="en-US" sz="105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22453" y="1743417"/>
              <a:ext cx="1265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Approval time</a:t>
              </a:r>
              <a:endParaRPr lang="zh-CN" altLang="en-US" sz="105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97436" y="2069408"/>
              <a:ext cx="1265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Availabillty</a:t>
              </a:r>
              <a:endParaRPr lang="zh-CN" altLang="en-US" sz="105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46418" y="2504274"/>
              <a:ext cx="1265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Hidden Fees</a:t>
              </a:r>
              <a:endParaRPr lang="zh-CN" altLang="en-US" sz="105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97436" y="3000059"/>
              <a:ext cx="1265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Credit Checks</a:t>
              </a:r>
              <a:endParaRPr lang="zh-CN" altLang="en-US" sz="1050" dirty="0"/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" y="372546"/>
            <a:ext cx="183557" cy="103703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337722" y="327773"/>
            <a:ext cx="374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solidFill>
                  <a:srgbClr val="3255CB"/>
                </a:solidFill>
              </a:rPr>
              <a:t>DYN</a:t>
            </a:r>
            <a:endParaRPr lang="zh-CN" altLang="en-US" sz="500" dirty="0">
              <a:solidFill>
                <a:srgbClr val="3255C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673882" y="2159129"/>
            <a:ext cx="6990979" cy="2042481"/>
            <a:chOff x="4106313" y="4197367"/>
            <a:chExt cx="3720397" cy="1074909"/>
          </a:xfrm>
        </p:grpSpPr>
        <p:grpSp>
          <p:nvGrpSpPr>
            <p:cNvPr id="15" name="组合 14"/>
            <p:cNvGrpSpPr/>
            <p:nvPr/>
          </p:nvGrpSpPr>
          <p:grpSpPr>
            <a:xfrm>
              <a:off x="4106313" y="4197367"/>
              <a:ext cx="3663996" cy="1074909"/>
              <a:chOff x="4449213" y="3088657"/>
              <a:chExt cx="3663996" cy="1074909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468475" y="3088657"/>
                <a:ext cx="3644734" cy="1074909"/>
                <a:chOff x="4122999" y="4429777"/>
                <a:chExt cx="3644734" cy="1074909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 rot="16200000">
                  <a:off x="4560123" y="4611368"/>
                  <a:ext cx="1074909" cy="711727"/>
                  <a:chOff x="6242754" y="1012141"/>
                  <a:chExt cx="5860835" cy="4283704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6242754" y="1017214"/>
                    <a:ext cx="5838479" cy="4278631"/>
                  </a:xfrm>
                  <a:prstGeom prst="rect">
                    <a:avLst/>
                  </a:prstGeom>
                  <a:solidFill>
                    <a:srgbClr val="1D44B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 Light" panose="020B0502040204020203"/>
                      <a:ea typeface="微软雅黑 Light" panose="020B0502040204020203" charset="-122"/>
                      <a:cs typeface="+mn-cs"/>
                    </a:endParaRPr>
                  </a:p>
                </p:txBody>
              </p:sp>
              <p:pic>
                <p:nvPicPr>
                  <p:cNvPr id="55" name="图片 54"/>
                  <p:cNvPicPr>
                    <a:picLocks noChangeAspect="1"/>
                  </p:cNvPicPr>
                  <p:nvPr/>
                </p:nvPicPr>
                <p:blipFill rotWithShape="1">
                  <a:blip r:embed="rId1" cstate="hqprint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2">
                            <a14:imgEffect>
                              <a14:sharpenSoften amount="-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8954" t="48897"/>
                  <a:stretch>
                    <a:fillRect/>
                  </a:stretch>
                </p:blipFill>
                <p:spPr>
                  <a:xfrm>
                    <a:off x="6306971" y="1012141"/>
                    <a:ext cx="1230120" cy="236618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56" name="图片 55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-88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6" t="29224" r="58420" b="4392"/>
                  <a:stretch>
                    <a:fillRect/>
                  </a:stretch>
                </p:blipFill>
                <p:spPr>
                  <a:xfrm>
                    <a:off x="10393136" y="1012149"/>
                    <a:ext cx="1710453" cy="337253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57" name="矩形 56"/>
                  <p:cNvSpPr/>
                  <p:nvPr/>
                </p:nvSpPr>
                <p:spPr>
                  <a:xfrm>
                    <a:off x="6306972" y="1017215"/>
                    <a:ext cx="5796591" cy="4273557"/>
                  </a:xfrm>
                  <a:prstGeom prst="rect">
                    <a:avLst/>
                  </a:prstGeom>
                  <a:solidFill>
                    <a:srgbClr val="306199">
                      <a:alpha val="36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 Light" panose="020B0502040204020203"/>
                      <a:ea typeface="微软雅黑 Light" panose="020B0502040204020203" charset="-122"/>
                      <a:cs typeface="+mn-cs"/>
                    </a:endParaRPr>
                  </a:p>
                </p:txBody>
              </p:sp>
            </p:grpSp>
            <p:pic>
              <p:nvPicPr>
                <p:cNvPr id="49" name="图片 48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458" t="2785" r="3765" b="10387"/>
                <a:stretch>
                  <a:fillRect/>
                </a:stretch>
              </p:blipFill>
              <p:spPr>
                <a:xfrm rot="5400000">
                  <a:off x="5313282" y="4665575"/>
                  <a:ext cx="870170" cy="59153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21000"/>
                    </a:srgbClr>
                  </a:outerShdw>
                </a:effectLst>
              </p:spPr>
            </p:pic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458" t="2785" r="3765" b="10387"/>
                <a:stretch>
                  <a:fillRect/>
                </a:stretch>
              </p:blipFill>
              <p:spPr>
                <a:xfrm rot="5400000">
                  <a:off x="5864226" y="4665575"/>
                  <a:ext cx="870170" cy="59153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21000"/>
                    </a:srgbClr>
                  </a:outerShdw>
                </a:effectLst>
              </p:spPr>
            </p:pic>
            <p:pic>
              <p:nvPicPr>
                <p:cNvPr id="51" name="图片 50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458" t="2785" r="3765" b="10387"/>
                <a:stretch>
                  <a:fillRect/>
                </a:stretch>
              </p:blipFill>
              <p:spPr>
                <a:xfrm rot="5400000">
                  <a:off x="6445341" y="4665575"/>
                  <a:ext cx="870170" cy="59153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21000"/>
                    </a:srgbClr>
                  </a:outerShdw>
                </a:effectLst>
              </p:spPr>
            </p:pic>
            <p:pic>
              <p:nvPicPr>
                <p:cNvPr id="52" name="图片 51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458" t="2785" r="3765" b="10387"/>
                <a:stretch>
                  <a:fillRect/>
                </a:stretch>
              </p:blipFill>
              <p:spPr>
                <a:xfrm rot="5400000">
                  <a:off x="7036879" y="4665893"/>
                  <a:ext cx="870170" cy="59153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21000"/>
                    </a:srgbClr>
                  </a:outerShdw>
                </a:effectLst>
              </p:spPr>
            </p:pic>
            <p:sp>
              <p:nvSpPr>
                <p:cNvPr id="53" name="矩形 52"/>
                <p:cNvSpPr/>
                <p:nvPr/>
              </p:nvSpPr>
              <p:spPr>
                <a:xfrm>
                  <a:off x="4122999" y="4526259"/>
                  <a:ext cx="600243" cy="891540"/>
                </a:xfrm>
                <a:prstGeom prst="rect">
                  <a:avLst/>
                </a:prstGeom>
                <a:solidFill>
                  <a:srgbClr val="F6F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4472488" y="3467100"/>
                <a:ext cx="3627572" cy="0"/>
              </a:xfrm>
              <a:prstGeom prst="line">
                <a:avLst/>
              </a:prstGeom>
              <a:ln w="3175">
                <a:solidFill>
                  <a:srgbClr val="E2E9ED">
                    <a:alpha val="66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4449213" y="3670233"/>
                <a:ext cx="3627572" cy="0"/>
              </a:xfrm>
              <a:prstGeom prst="line">
                <a:avLst/>
              </a:prstGeom>
              <a:ln w="3175">
                <a:solidFill>
                  <a:srgbClr val="E2E9ED">
                    <a:alpha val="66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449213" y="3875973"/>
                <a:ext cx="3627572" cy="0"/>
              </a:xfrm>
              <a:prstGeom prst="line">
                <a:avLst/>
              </a:prstGeom>
              <a:ln w="3175">
                <a:solidFill>
                  <a:srgbClr val="E2E9ED">
                    <a:alpha val="66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576" y="4310669"/>
              <a:ext cx="213028" cy="12035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4970638" y="4267305"/>
              <a:ext cx="416727" cy="11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DYN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882383" y="4346881"/>
              <a:ext cx="451695" cy="113383"/>
            </a:xfrm>
            <a:prstGeom prst="rect">
              <a:avLst/>
            </a:prstGeom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Loans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156428" y="4296373"/>
              <a:ext cx="600243" cy="14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68B3D0"/>
                  </a:solidFill>
                </a:rPr>
                <a:t>Change in</a:t>
              </a:r>
              <a:endParaRPr lang="en-US" altLang="zh-CN" sz="600" dirty="0">
                <a:solidFill>
                  <a:srgbClr val="68B3D0"/>
                </a:solidFill>
              </a:endParaRPr>
            </a:p>
            <a:p>
              <a:r>
                <a:rPr lang="en-US" altLang="zh-CN" sz="600" dirty="0">
                  <a:solidFill>
                    <a:srgbClr val="68B3D0"/>
                  </a:solidFill>
                </a:rPr>
                <a:t>Bitcoin Price</a:t>
              </a:r>
              <a:endParaRPr lang="zh-CN" altLang="en-US" sz="600" dirty="0">
                <a:solidFill>
                  <a:srgbClr val="68B3D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16438" y="4301472"/>
              <a:ext cx="624199" cy="87014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53916" y="4314479"/>
              <a:ext cx="2316394" cy="87014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119612" y="4584052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+0%</a:t>
              </a:r>
              <a:endParaRPr lang="zh-CN" altLang="en-US" sz="6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1080" y="4799394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+10%</a:t>
              </a:r>
              <a:endParaRPr lang="zh-CN" altLang="en-US" sz="6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19612" y="4979353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+20%</a:t>
              </a:r>
              <a:endParaRPr lang="zh-CN" altLang="en-US" sz="6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597689" y="4593002"/>
              <a:ext cx="444289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$(2,070)</a:t>
              </a:r>
              <a:endParaRPr lang="zh-CN" altLang="en-US" sz="6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577940" y="4797751"/>
              <a:ext cx="434632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$(4,070)</a:t>
              </a:r>
              <a:endParaRPr lang="zh-CN" altLang="en-US" sz="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77940" y="4945562"/>
              <a:ext cx="434632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$(6,070)</a:t>
              </a:r>
              <a:endParaRPr lang="zh-CN" altLang="en-US" sz="6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47483" y="4579566"/>
              <a:ext cx="441711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$(4,293)</a:t>
              </a:r>
              <a:endParaRPr lang="zh-CN" altLang="en-US" sz="6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140860" y="4584052"/>
              <a:ext cx="421812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$(2,379)</a:t>
              </a:r>
              <a:endParaRPr lang="zh-CN" altLang="en-US" sz="6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45290" y="4789746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$(379)</a:t>
              </a:r>
              <a:endParaRPr lang="zh-CN" altLang="en-US" sz="6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135278" y="4967416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$1,621</a:t>
              </a:r>
              <a:endParaRPr lang="zh-CN" altLang="en-US" sz="6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43234" y="4780457"/>
              <a:ext cx="432082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$(2,293)</a:t>
              </a:r>
              <a:endParaRPr lang="zh-CN" altLang="en-US" sz="6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38267" y="4967561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$(293)</a:t>
              </a:r>
              <a:endParaRPr lang="zh-CN" altLang="en-US" sz="6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11489" y="4585825"/>
              <a:ext cx="432408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$(2,117)</a:t>
              </a:r>
              <a:endParaRPr lang="zh-CN" altLang="en-US" sz="6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316447" y="4799337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$(117)</a:t>
              </a:r>
              <a:endParaRPr lang="zh-CN" altLang="en-US" sz="6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16507" y="4953853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$1883</a:t>
              </a:r>
              <a:endParaRPr lang="zh-CN" altLang="en-US" sz="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905074" y="4598373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$(306)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907079" y="4803878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$1,694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09863" y="5027665"/>
              <a:ext cx="413923" cy="9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$3,694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489096" y="4355523"/>
              <a:ext cx="600243" cy="8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tx2"/>
                  </a:solidFill>
                </a:rPr>
                <a:t>Sell &amp; Buy Back</a:t>
              </a:r>
              <a:endParaRPr lang="zh-CN" altLang="en-US" sz="400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20548" y="4353624"/>
              <a:ext cx="600243" cy="11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tx2"/>
                  </a:solidFill>
                </a:rPr>
                <a:t>Sell &amp; Margin</a:t>
              </a:r>
              <a:endParaRPr lang="en-US" altLang="zh-CN" sz="400" b="1" dirty="0">
                <a:solidFill>
                  <a:schemeClr val="tx2"/>
                </a:solidFill>
              </a:endParaRPr>
            </a:p>
            <a:p>
              <a:r>
                <a:rPr lang="en-US" altLang="zh-CN" sz="400" b="1" dirty="0">
                  <a:solidFill>
                    <a:schemeClr val="tx2"/>
                  </a:solidFill>
                </a:rPr>
                <a:t>      Lending</a:t>
              </a:r>
              <a:endParaRPr lang="zh-CN" altLang="en-US" sz="400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45352" y="4344017"/>
              <a:ext cx="600243" cy="8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tx2"/>
                  </a:solidFill>
                </a:rPr>
                <a:t>Sell &amp; Swaps</a:t>
              </a:r>
              <a:endParaRPr lang="zh-CN" altLang="en-US" sz="4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226467" y="4346881"/>
              <a:ext cx="600243" cy="8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tx2"/>
                  </a:solidFill>
                </a:rPr>
                <a:t>Sell &amp; Futures</a:t>
              </a:r>
              <a:endParaRPr lang="zh-CN" altLang="en-US" sz="400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16787" y="1277168"/>
            <a:ext cx="5680525" cy="3605470"/>
            <a:chOff x="2751511" y="1126698"/>
            <a:chExt cx="5680525" cy="3605470"/>
          </a:xfrm>
        </p:grpSpPr>
        <p:grpSp>
          <p:nvGrpSpPr>
            <p:cNvPr id="85" name="组合 84"/>
            <p:cNvGrpSpPr/>
            <p:nvPr/>
          </p:nvGrpSpPr>
          <p:grpSpPr>
            <a:xfrm rot="5400000">
              <a:off x="4344497" y="2352775"/>
              <a:ext cx="3570315" cy="1188472"/>
              <a:chOff x="6242754" y="994904"/>
              <a:chExt cx="5838480" cy="4300941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6242754" y="1017214"/>
                <a:ext cx="5838479" cy="4278631"/>
              </a:xfrm>
              <a:prstGeom prst="rect">
                <a:avLst/>
              </a:prstGeom>
              <a:solidFill>
                <a:srgbClr val="1D44B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charset="-122"/>
                  <a:cs typeface="+mn-cs"/>
                </a:endParaRPr>
              </a:p>
            </p:txBody>
          </p:sp>
          <p:pic>
            <p:nvPicPr>
              <p:cNvPr id="87" name="图片 86"/>
              <p:cNvPicPr>
                <a:picLocks noChangeAspect="1"/>
              </p:cNvPicPr>
              <p:nvPr/>
            </p:nvPicPr>
            <p:blipFill rotWithShape="1">
              <a:blip r:embed="rId1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832" t="13219"/>
              <a:stretch>
                <a:fillRect/>
              </a:stretch>
            </p:blipFill>
            <p:spPr>
              <a:xfrm>
                <a:off x="6242754" y="994904"/>
                <a:ext cx="1710452" cy="401816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图片 87"/>
              <p:cNvPicPr>
                <a:picLocks noChangeAspect="1"/>
              </p:cNvPicPr>
              <p:nvPr/>
            </p:nvPicPr>
            <p:blipFill rotWithShape="1">
              <a:blip r:embed="rId3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50" r="16841" b="4392"/>
              <a:stretch>
                <a:fillRect/>
              </a:stretch>
            </p:blipFill>
            <p:spPr>
              <a:xfrm>
                <a:off x="8465876" y="994904"/>
                <a:ext cx="3615358" cy="430094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9" name="矩形 88"/>
              <p:cNvSpPr/>
              <p:nvPr/>
            </p:nvSpPr>
            <p:spPr>
              <a:xfrm>
                <a:off x="6242755" y="1008599"/>
                <a:ext cx="5796587" cy="4273553"/>
              </a:xfrm>
              <a:prstGeom prst="rect">
                <a:avLst/>
              </a:prstGeom>
              <a:solidFill>
                <a:srgbClr val="213CB1">
                  <a:alpha val="3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charset="-122"/>
                  <a:cs typeface="+mn-cs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751511" y="1126698"/>
              <a:ext cx="5680525" cy="3601746"/>
              <a:chOff x="5888250" y="274320"/>
              <a:chExt cx="5680525" cy="3601746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4"/>
              <a:srcRect l="1458" t="2785" r="3765" b="10387"/>
              <a:stretch>
                <a:fillRect/>
              </a:stretch>
            </p:blipFill>
            <p:spPr>
              <a:xfrm>
                <a:off x="10691403" y="491088"/>
                <a:ext cx="791528" cy="325637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21000"/>
                  </a:srgbClr>
                </a:outerShdw>
              </a:effectLst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4"/>
              <a:srcRect l="1458" t="2785" r="3765" b="10387"/>
              <a:stretch>
                <a:fillRect/>
              </a:stretch>
            </p:blipFill>
            <p:spPr>
              <a:xfrm>
                <a:off x="9878375" y="491089"/>
                <a:ext cx="791528" cy="325637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21000"/>
                  </a:srgbClr>
                </a:outerShdw>
              </a:effectLst>
            </p:spPr>
          </p:pic>
          <p:cxnSp>
            <p:nvCxnSpPr>
              <p:cNvPr id="28" name="直接连接符 27"/>
              <p:cNvCxnSpPr/>
              <p:nvPr/>
            </p:nvCxnSpPr>
            <p:spPr>
              <a:xfrm>
                <a:off x="6165130" y="694451"/>
                <a:ext cx="5324062" cy="10626"/>
              </a:xfrm>
              <a:prstGeom prst="line">
                <a:avLst/>
              </a:prstGeom>
              <a:ln w="19050"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6833616" y="3547989"/>
                <a:ext cx="4628995" cy="2515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6205253" y="3322440"/>
                <a:ext cx="5257358" cy="38253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7247571" y="3151749"/>
                <a:ext cx="4215040" cy="5448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6165130" y="2712837"/>
                <a:ext cx="5297481" cy="20989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888250" y="2335724"/>
                <a:ext cx="5574361" cy="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endCxn id="17" idx="3"/>
              </p:cNvCxnSpPr>
              <p:nvPr/>
            </p:nvCxnSpPr>
            <p:spPr>
              <a:xfrm flipV="1">
                <a:off x="6054874" y="2119278"/>
                <a:ext cx="5428057" cy="10279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6034554" y="1524955"/>
                <a:ext cx="5428057" cy="1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6007044" y="1317692"/>
                <a:ext cx="5455567" cy="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20799" y="890972"/>
                <a:ext cx="5441812" cy="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5274" y="423283"/>
                <a:ext cx="236817" cy="133793"/>
              </a:xfrm>
              <a:prstGeom prst="rect">
                <a:avLst/>
              </a:prstGeom>
            </p:spPr>
          </p:pic>
          <p:sp>
            <p:nvSpPr>
              <p:cNvPr id="31" name="文本框 30"/>
              <p:cNvSpPr txBox="1"/>
              <p:nvPr/>
            </p:nvSpPr>
            <p:spPr>
              <a:xfrm>
                <a:off x="9039624" y="379757"/>
                <a:ext cx="8280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1" dirty="0" smtClean="0">
                    <a:solidFill>
                      <a:schemeClr val="bg1"/>
                    </a:solidFill>
                  </a:rPr>
                  <a:t>DYN</a:t>
                </a:r>
                <a:endParaRPr lang="zh-CN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8720294" y="521867"/>
                <a:ext cx="185181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Instant Crypto-backed Loans</a:t>
                </a:r>
                <a:endParaRPr lang="zh-CN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0055078" y="488971"/>
                <a:ext cx="3898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b="1" dirty="0">
                    <a:solidFill>
                      <a:srgbClr val="1D44BD"/>
                    </a:solidFill>
                  </a:rPr>
                  <a:t>SALT</a:t>
                </a:r>
                <a:endParaRPr lang="zh-CN" altLang="en-US" sz="800" b="1" dirty="0">
                  <a:solidFill>
                    <a:srgbClr val="1D44BD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0867445" y="486972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b="1" dirty="0">
                    <a:solidFill>
                      <a:srgbClr val="1D44BD"/>
                    </a:solidFill>
                  </a:rPr>
                  <a:t>ETHlend</a:t>
                </a:r>
                <a:endParaRPr lang="zh-CN" altLang="en-US" sz="800" b="1" dirty="0">
                  <a:solidFill>
                    <a:srgbClr val="1D44BD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311669" y="698463"/>
                <a:ext cx="70403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Background </a:t>
                </a:r>
                <a:endParaRPr lang="en-IE" altLang="zh-CN" sz="80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940629" y="705386"/>
                <a:ext cx="5581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1.5years </a:t>
                </a:r>
                <a:endParaRPr lang="en-IE" altLang="zh-CN" sz="8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69903" y="697365"/>
                <a:ext cx="76655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lessthan1year</a:t>
                </a:r>
                <a:endParaRPr lang="zh-CN" altLang="en-US" sz="8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811260" y="673919"/>
                <a:ext cx="89600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>
                    <a:solidFill>
                      <a:schemeClr val="bg1"/>
                    </a:solidFill>
                  </a:rPr>
                  <a:t>10 year-oldLeading</a:t>
                </a:r>
                <a:endParaRPr lang="en-IE" altLang="zh-CN" sz="600" dirty="0">
                  <a:solidFill>
                    <a:schemeClr val="bg1"/>
                  </a:solidFill>
                </a:endParaRPr>
              </a:p>
              <a:p>
                <a:r>
                  <a:rPr lang="en-IE" altLang="zh-CN" sz="600" dirty="0">
                    <a:solidFill>
                      <a:schemeClr val="bg1"/>
                    </a:solidFill>
                  </a:rPr>
                  <a:t>European Fintech</a:t>
                </a:r>
                <a:endParaRPr lang="en-IE" altLang="zh-CN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199355" y="971807"/>
                <a:ext cx="100059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Application Process</a:t>
                </a:r>
                <a:endParaRPr lang="zh-CN" altLang="en-US" sz="8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208036" y="1335648"/>
                <a:ext cx="51328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Product</a:t>
                </a:r>
                <a:endParaRPr lang="zh-CN" altLang="en-US" sz="800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862306" y="1196309"/>
                <a:ext cx="760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dirty="0"/>
                  <a:t> </a:t>
                </a:r>
                <a:r>
                  <a:rPr lang="en-IE" altLang="zh-CN" sz="800" dirty="0">
                    <a:solidFill>
                      <a:schemeClr val="bg1"/>
                    </a:solidFill>
                  </a:rPr>
                  <a:t>FlexibleLoan</a:t>
                </a:r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662732" y="975760"/>
                <a:ext cx="1159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>
                    <a:solidFill>
                      <a:schemeClr val="bg1"/>
                    </a:solidFill>
                  </a:rPr>
                  <a:t> Instant and Automatic </a:t>
                </a:r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834778" y="919666"/>
                <a:ext cx="9305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/>
                  <a:t> Slow and Manual  Matching between </a:t>
                </a:r>
                <a:endParaRPr lang="en-IE" altLang="zh-CN" sz="600" dirty="0"/>
              </a:p>
              <a:p>
                <a:r>
                  <a:rPr lang="en-IE" altLang="zh-CN" sz="600" dirty="0"/>
                  <a:t>Lenders and Borrowers </a:t>
                </a:r>
                <a:endParaRPr lang="zh-CN" altLang="en-US" sz="6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669903" y="903583"/>
                <a:ext cx="7915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/>
                  <a:t>Matching Lenders Borrowers takes up to  2 weeks</a:t>
                </a:r>
                <a:endParaRPr lang="en-IE" altLang="zh-CN" sz="600" dirty="0"/>
              </a:p>
              <a:p>
                <a:endParaRPr lang="en-IE" altLang="zh-CN" dirty="0"/>
              </a:p>
              <a:p>
                <a:r>
                  <a:rPr lang="en-IE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809016" y="1305081"/>
                <a:ext cx="88197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 InstallmentLoan</a:t>
                </a:r>
                <a:endParaRPr lang="zh-CN" altLang="en-US" sz="8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624286" y="1305080"/>
                <a:ext cx="9444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Peer-to-peer Loan</a:t>
                </a:r>
                <a:endParaRPr lang="en-IE" altLang="zh-CN" sz="800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7222202" y="1704908"/>
                <a:ext cx="93166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Collateral Release</a:t>
                </a:r>
                <a:endParaRPr lang="zh-CN" altLang="en-US" sz="800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720294" y="1611668"/>
                <a:ext cx="11884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>
                    <a:solidFill>
                      <a:schemeClr val="bg1"/>
                    </a:solidFill>
                  </a:rPr>
                  <a:t>The value of ccrypto asseets exceeding the limits are always available foe withdrawal</a:t>
                </a:r>
                <a:endParaRPr lang="en-IE" altLang="zh-CN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819811" y="1594535"/>
                <a:ext cx="9305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400" dirty="0"/>
                  <a:t>Crypto assets remain</a:t>
                </a:r>
                <a:endParaRPr lang="en-IE" altLang="zh-CN" sz="400" dirty="0"/>
              </a:p>
              <a:p>
                <a:r>
                  <a:rPr lang="en-IE" altLang="zh-CN" sz="400" dirty="0"/>
                  <a:t>Loocked until SALT</a:t>
                </a:r>
                <a:endParaRPr lang="en-IE" altLang="zh-CN" sz="400" dirty="0"/>
              </a:p>
              <a:p>
                <a:r>
                  <a:rPr lang="en-IE" altLang="zh-CN" sz="400" dirty="0"/>
                  <a:t>Recelves a written request</a:t>
                </a:r>
                <a:endParaRPr lang="en-IE" altLang="zh-CN" sz="400" dirty="0"/>
              </a:p>
              <a:p>
                <a:r>
                  <a:rPr lang="en-IE" altLang="zh-CN" sz="400" dirty="0"/>
                  <a:t>From the Borrower </a:t>
                </a:r>
                <a:endParaRPr lang="en-IE" altLang="zh-CN" sz="400" dirty="0"/>
              </a:p>
              <a:p>
                <a:r>
                  <a:rPr lang="en-IE" altLang="zh-CN" sz="400" dirty="0"/>
                  <a:t>Limited to one every 24h</a:t>
                </a:r>
                <a:endParaRPr lang="en-IE" altLang="zh-CN" sz="400" dirty="0"/>
              </a:p>
              <a:p>
                <a:r>
                  <a:rPr lang="en-IE" altLang="zh-CN" sz="400" dirty="0"/>
                  <a:t>aAssets aare released on the day after</a:t>
                </a:r>
                <a:endParaRPr lang="zh-CN" altLang="en-US" sz="400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0669903" y="1640116"/>
                <a:ext cx="7915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/>
                  <a:t>Cyrpto asssets remain locked until full loan repyment</a:t>
                </a:r>
                <a:endParaRPr lang="en-IE" altLang="zh-CN" sz="600" dirty="0"/>
              </a:p>
              <a:p>
                <a:endParaRPr lang="en-IE" altLang="zh-CN" dirty="0"/>
              </a:p>
              <a:p>
                <a:r>
                  <a:rPr lang="en-IE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197855" y="2132306"/>
                <a:ext cx="101502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Repayment Options</a:t>
                </a:r>
                <a:endParaRPr lang="zh-CN" altLang="en-US" sz="8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862306" y="2113632"/>
                <a:ext cx="841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600" dirty="0">
                    <a:solidFill>
                      <a:schemeClr val="bg1"/>
                    </a:solidFill>
                  </a:rPr>
                  <a:t>EUR  BTC. ETH, NEXO</a:t>
                </a:r>
                <a:endParaRPr lang="en-IE" altLang="zh-CN" sz="600" dirty="0">
                  <a:solidFill>
                    <a:schemeClr val="bg1"/>
                  </a:solidFill>
                </a:endParaRPr>
              </a:p>
              <a:p>
                <a:endParaRPr lang="en-IE" altLang="zh-CN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020308" y="2132306"/>
                <a:ext cx="35939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USD</a:t>
                </a:r>
                <a:endParaRPr lang="en-IE" altLang="zh-CN" sz="80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877765" y="2101323"/>
                <a:ext cx="3481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ETH</a:t>
                </a:r>
                <a:endParaRPr lang="en-IE" altLang="zh-CN" sz="8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206893" y="2397567"/>
                <a:ext cx="80663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AdditionalFees</a:t>
                </a:r>
                <a:endParaRPr lang="zh-CN" altLang="en-US" sz="8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9002014" y="2300931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dirty="0"/>
                  <a:t> </a:t>
                </a:r>
                <a:r>
                  <a:rPr lang="en-IE" altLang="zh-CN" sz="800" dirty="0">
                    <a:solidFill>
                      <a:schemeClr val="bg1"/>
                    </a:solidFill>
                  </a:rPr>
                  <a:t>NO</a:t>
                </a:r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816632" y="2359814"/>
                <a:ext cx="8947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MembershipFee.</a:t>
                </a:r>
                <a:endParaRPr lang="en-IE" altLang="zh-CN" sz="800" dirty="0"/>
              </a:p>
              <a:p>
                <a:r>
                  <a:rPr lang="en-IE" altLang="zh-CN" sz="800" dirty="0"/>
                  <a:t>LoanFundingFee</a:t>
                </a:r>
                <a:endParaRPr lang="en-IE" altLang="zh-CN" sz="800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697664" y="2313876"/>
                <a:ext cx="791528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altLang="zh-CN" sz="600" dirty="0"/>
                  <a:t> Gas</a:t>
                </a:r>
                <a:endParaRPr lang="en-IE" altLang="zh-CN" sz="600" dirty="0"/>
              </a:p>
              <a:p>
                <a:r>
                  <a:rPr lang="en-IE" altLang="zh-CN" sz="600" dirty="0"/>
                  <a:t>LatePenaltyFee</a:t>
                </a:r>
                <a:endParaRPr lang="en-IE" altLang="zh-CN" sz="600" dirty="0"/>
              </a:p>
              <a:p>
                <a:r>
                  <a:rPr lang="en-IE" altLang="zh-CN" sz="600" dirty="0"/>
                  <a:t>Fee.OracizeFee.La</a:t>
                </a:r>
                <a:endParaRPr lang="en-IE" altLang="zh-CN" sz="600" dirty="0"/>
              </a:p>
              <a:p>
                <a:r>
                  <a:rPr lang="en-IE" altLang="zh-CN" sz="600" dirty="0"/>
                  <a:t>PenaltyFee</a:t>
                </a:r>
                <a:endParaRPr lang="en-IE" altLang="zh-CN" sz="600" dirty="0"/>
              </a:p>
              <a:p>
                <a:endParaRPr lang="en-IE" altLang="zh-CN" sz="600" dirty="0"/>
              </a:p>
              <a:p>
                <a:endParaRPr lang="en-IE" altLang="zh-CN" dirty="0"/>
              </a:p>
              <a:p>
                <a:r>
                  <a:rPr lang="en-IE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208009" y="2800187"/>
                <a:ext cx="64312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TokenType</a:t>
                </a:r>
                <a:endParaRPr lang="zh-CN" altLang="en-US" sz="800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741705" y="2723243"/>
                <a:ext cx="11884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Asset-backed Security</a:t>
                </a:r>
                <a:endParaRPr lang="en-US" altLang="zh-CN" sz="600" dirty="0">
                  <a:solidFill>
                    <a:schemeClr val="bg1"/>
                  </a:solidFill>
                </a:endParaRPr>
              </a:p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Token with Utility Features</a:t>
                </a:r>
                <a:endParaRPr lang="en-US" altLang="zh-CN" sz="600" dirty="0">
                  <a:solidFill>
                    <a:schemeClr val="bg1"/>
                  </a:solidFill>
                </a:endParaRPr>
              </a:p>
              <a:p>
                <a:endParaRPr lang="en-US" altLang="zh-CN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774939" y="2867598"/>
                <a:ext cx="99899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Membership Token</a:t>
                </a:r>
                <a:endParaRPr lang="en-IE" altLang="zh-CN" sz="800" dirty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0697664" y="2832836"/>
                <a:ext cx="71526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Utility Token</a:t>
                </a:r>
                <a:endParaRPr lang="en-IE" altLang="zh-CN" sz="800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220672" y="3340789"/>
                <a:ext cx="57579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Coverage</a:t>
                </a:r>
                <a:endParaRPr lang="en-IE" altLang="zh-CN" sz="8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955438" y="3340555"/>
                <a:ext cx="64793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>
                    <a:solidFill>
                      <a:schemeClr val="bg1"/>
                    </a:solidFill>
                  </a:rPr>
                  <a:t>Worldwide</a:t>
                </a:r>
                <a:endParaRPr lang="en-IE" altLang="zh-CN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9983828" y="3334484"/>
                <a:ext cx="49885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US only</a:t>
                </a:r>
                <a:endParaRPr lang="en-IE" altLang="zh-CN" sz="800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0764990" y="3312943"/>
                <a:ext cx="64793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Woridwide</a:t>
                </a:r>
                <a:endParaRPr lang="en-IE" altLang="zh-CN" sz="8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216570" y="3566808"/>
                <a:ext cx="70243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Big4 Auditor</a:t>
                </a:r>
                <a:endParaRPr lang="en-IE" altLang="zh-CN" sz="800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202996" y="3137486"/>
                <a:ext cx="77457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Token Beneits</a:t>
                </a:r>
                <a:endParaRPr lang="en-IE" altLang="zh-CN" sz="80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809031" y="3100338"/>
                <a:ext cx="11884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Dividends,j Discounts,</a:t>
                </a:r>
                <a:endParaRPr lang="en-US" altLang="zh-CN" sz="600" dirty="0">
                  <a:solidFill>
                    <a:schemeClr val="bg1"/>
                  </a:solidFill>
                </a:endParaRPr>
              </a:p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Assot-backed</a:t>
                </a:r>
                <a:endParaRPr lang="en-US" altLang="zh-CN" sz="600" dirty="0">
                  <a:solidFill>
                    <a:schemeClr val="bg1"/>
                  </a:solidFill>
                </a:endParaRPr>
              </a:p>
              <a:p>
                <a:endParaRPr lang="en-US" altLang="zh-CN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914399" y="3116291"/>
                <a:ext cx="72006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Membership</a:t>
                </a:r>
                <a:endParaRPr lang="zh-CN" altLang="en-US" sz="800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0705927" y="3137486"/>
                <a:ext cx="59182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E" altLang="zh-CN" sz="800" dirty="0"/>
                  <a:t>Discounts</a:t>
                </a:r>
                <a:endParaRPr lang="en-IE" altLang="zh-CN" sz="800" dirty="0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9107619" y="3610031"/>
                <a:ext cx="303288" cy="266035"/>
                <a:chOff x="3505825" y="4320621"/>
                <a:chExt cx="413224" cy="34253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矩形 75">
                      <a:extLst>
                        <a:ext uri="{FF2B5EF4-FFF2-40B4-BE49-F238E27FC236}">
                          <a14:artisticCrisscrossEtching id="{BAFE5A2F-7697-4D56-9311-D9C9E35C9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5825" y="4320621"/>
                      <a:ext cx="413224" cy="34253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05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√</m:t>
                            </m:r>
                          </m:oMath>
                        </m:oMathPara>
                      </a14:m>
                      <a:endParaRPr lang="zh-CN" altLang="en-US" sz="1050" b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6" name="矩形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5825" y="4320621"/>
                      <a:ext cx="413224" cy="342534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p:sp>
              <p:nvSpPr>
                <p:cNvPr id="77" name="椭圆 76"/>
                <p:cNvSpPr/>
                <p:nvPr/>
              </p:nvSpPr>
              <p:spPr>
                <a:xfrm>
                  <a:off x="3540977" y="4320621"/>
                  <a:ext cx="360463" cy="297099"/>
                </a:xfrm>
                <a:prstGeom prst="ellipse">
                  <a:avLst/>
                </a:prstGeom>
                <a:noFill/>
                <a:ln w="63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文本框 72">
                    <a:extLst>
                      <a:ext uri="{FF2B5EF4-FFF2-40B4-BE49-F238E27FC236}">
                        <a14:artisticCrisscrossEtching id="{990AE33F-0E86-4C61-89CC-88D1AE462C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2276" y="3490470"/>
                    <a:ext cx="8864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2276" y="3490470"/>
                    <a:ext cx="886409" cy="30777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>
                    <a:extLst>
                      <a:ext uri="{FF2B5EF4-FFF2-40B4-BE49-F238E27FC236}">
                        <a14:artisticCrisscrossEtching id="{8CF4101D-FC06-452D-820D-FFE1BB5790A6}"/>
                      </a:ext>
                    </a:extLst>
                  </p:cNvPr>
                  <p:cNvSpPr txBox="1"/>
                  <p:nvPr/>
                </p:nvSpPr>
                <p:spPr>
                  <a:xfrm>
                    <a:off x="9776507" y="3502919"/>
                    <a:ext cx="8864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6507" y="3502919"/>
                    <a:ext cx="886409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75" name="矩形 74"/>
              <p:cNvSpPr/>
              <p:nvPr/>
            </p:nvSpPr>
            <p:spPr>
              <a:xfrm>
                <a:off x="5888250" y="274320"/>
                <a:ext cx="1386754" cy="34731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111081" y="808518"/>
            <a:ext cx="7848731" cy="5322579"/>
            <a:chOff x="4193942" y="3546029"/>
            <a:chExt cx="3971290" cy="2816315"/>
          </a:xfrm>
        </p:grpSpPr>
        <p:grpSp>
          <p:nvGrpSpPr>
            <p:cNvPr id="77" name="组合 76"/>
            <p:cNvGrpSpPr/>
            <p:nvPr/>
          </p:nvGrpSpPr>
          <p:grpSpPr>
            <a:xfrm>
              <a:off x="4201437" y="3559553"/>
              <a:ext cx="1169670" cy="697230"/>
              <a:chOff x="2862368" y="1456433"/>
              <a:chExt cx="1169670" cy="697230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862368" y="1456433"/>
                <a:ext cx="1169670" cy="697230"/>
              </a:xfrm>
              <a:prstGeom prst="rect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24" name="矩形: 圆角 62"/>
              <p:cNvSpPr/>
              <p:nvPr/>
            </p:nvSpPr>
            <p:spPr>
              <a:xfrm>
                <a:off x="3338858" y="1697354"/>
                <a:ext cx="232271" cy="210313"/>
              </a:xfrm>
              <a:prstGeom prst="round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3320627" y="1707066"/>
                <a:ext cx="322117" cy="284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DYN</a:t>
                </a:r>
                <a:endParaRPr lang="en-US" altLang="zh-CN" sz="600" dirty="0">
                  <a:solidFill>
                    <a:srgbClr val="FFFFFF"/>
                  </a:solidFill>
                </a:endParaRPr>
              </a:p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WALLET</a:t>
                </a:r>
                <a:endParaRPr lang="en-US" altLang="zh-CN" sz="600" dirty="0">
                  <a:solidFill>
                    <a:srgbClr val="FFFFFF"/>
                  </a:solidFill>
                </a:endParaRPr>
              </a:p>
              <a:p>
                <a:r>
                  <a:rPr lang="en-US" altLang="zh-CN" sz="600" dirty="0">
                    <a:solidFill>
                      <a:srgbClr val="FFFFFF"/>
                    </a:solidFill>
                  </a:rPr>
                  <a:t>_____1010</a:t>
                </a:r>
                <a:endParaRPr lang="en-US" altLang="zh-CN" sz="600" dirty="0">
                  <a:solidFill>
                    <a:srgbClr val="FFFFFF"/>
                  </a:solidFill>
                </a:endParaRPr>
              </a:p>
              <a:p>
                <a:r>
                  <a:rPr lang="en-US" altLang="zh-CN" sz="1100" u="sng" dirty="0"/>
                  <a:t>           </a:t>
                </a:r>
                <a:r>
                  <a:rPr lang="en-US" altLang="zh-CN" sz="1100" i="1" u="sng" dirty="0"/>
                  <a:t>  </a:t>
                </a:r>
                <a:r>
                  <a:rPr lang="en-US" altLang="zh-CN" sz="1100" dirty="0"/>
                  <a:t>  </a:t>
                </a:r>
                <a:endParaRPr lang="zh-CN" altLang="en-US" sz="1100" dirty="0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2947056" y="1531620"/>
                <a:ext cx="1047729" cy="544830"/>
              </a:xfrm>
              <a:prstGeom prst="rect">
                <a:avLst/>
              </a:prstGeom>
              <a:noFill/>
              <a:ln w="3175">
                <a:solidFill>
                  <a:srgbClr val="3680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cxnSp>
            <p:nvCxnSpPr>
              <p:cNvPr id="133" name="直接连接符 132"/>
              <p:cNvCxnSpPr/>
              <p:nvPr/>
            </p:nvCxnSpPr>
            <p:spPr>
              <a:xfrm>
                <a:off x="2947056" y="2076450"/>
                <a:ext cx="1047729" cy="0"/>
              </a:xfrm>
              <a:prstGeom prst="line">
                <a:avLst/>
              </a:prstGeom>
              <a:ln>
                <a:solidFill>
                  <a:srgbClr val="3680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椭圆 133"/>
              <p:cNvSpPr/>
              <p:nvPr/>
            </p:nvSpPr>
            <p:spPr>
              <a:xfrm>
                <a:off x="2933700" y="1531619"/>
                <a:ext cx="83819" cy="80010"/>
              </a:xfrm>
              <a:prstGeom prst="ellipse">
                <a:avLst/>
              </a:prstGeom>
              <a:solidFill>
                <a:srgbClr val="29C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pic>
            <p:nvPicPr>
              <p:cNvPr id="135" name="图片 134"/>
              <p:cNvPicPr>
                <a:picLocks noChangeAspect="1"/>
              </p:cNvPicPr>
              <p:nvPr/>
            </p:nvPicPr>
            <p:blipFill>
              <a:blip r:embed="rId1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6285" y="1683802"/>
                <a:ext cx="255103" cy="255380"/>
              </a:xfrm>
              <a:prstGeom prst="rect">
                <a:avLst/>
              </a:prstGeom>
            </p:spPr>
          </p:pic>
          <p:pic>
            <p:nvPicPr>
              <p:cNvPr id="136" name="图片 135"/>
              <p:cNvPicPr>
                <a:picLocks noChangeAspect="1"/>
              </p:cNvPicPr>
              <p:nvPr/>
            </p:nvPicPr>
            <p:blipFill>
              <a:blip r:embed="rId2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0638" y="1758526"/>
                <a:ext cx="162569" cy="111690"/>
              </a:xfrm>
              <a:prstGeom prst="rect">
                <a:avLst/>
              </a:prstGeom>
            </p:spPr>
          </p:pic>
        </p:grpSp>
        <p:grpSp>
          <p:nvGrpSpPr>
            <p:cNvPr id="78" name="组合 77"/>
            <p:cNvGrpSpPr/>
            <p:nvPr/>
          </p:nvGrpSpPr>
          <p:grpSpPr>
            <a:xfrm>
              <a:off x="5511637" y="3546029"/>
              <a:ext cx="1169670" cy="697230"/>
              <a:chOff x="5494278" y="399341"/>
              <a:chExt cx="1169670" cy="697230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5494278" y="399341"/>
                <a:ext cx="1169670" cy="697230"/>
                <a:chOff x="2868930" y="1450413"/>
                <a:chExt cx="1169670" cy="697230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2868930" y="1450413"/>
                  <a:ext cx="1169670" cy="697230"/>
                </a:xfrm>
                <a:prstGeom prst="rect">
                  <a:avLst/>
                </a:prstGeom>
                <a:solidFill>
                  <a:srgbClr val="3255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18" name="矩形: 圆角 56"/>
                <p:cNvSpPr/>
                <p:nvPr/>
              </p:nvSpPr>
              <p:spPr>
                <a:xfrm>
                  <a:off x="3325509" y="1704349"/>
                  <a:ext cx="232271" cy="210313"/>
                </a:xfrm>
                <a:prstGeom prst="roundRect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3322472" y="1708957"/>
                  <a:ext cx="317960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DYN</a:t>
                  </a:r>
                  <a:endParaRPr lang="en-US" altLang="zh-CN" sz="600" dirty="0">
                    <a:solidFill>
                      <a:srgbClr val="FFFFFF"/>
                    </a:solidFill>
                  </a:endParaRPr>
                </a:p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WALLET</a:t>
                  </a:r>
                  <a:endParaRPr lang="en-US" altLang="zh-CN" sz="600" dirty="0">
                    <a:solidFill>
                      <a:srgbClr val="FFFFFF"/>
                    </a:solidFill>
                  </a:endParaRPr>
                </a:p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_____1010</a:t>
                  </a:r>
                  <a:endParaRPr lang="en-US" altLang="zh-CN" sz="600" dirty="0">
                    <a:solidFill>
                      <a:srgbClr val="FFFFFF"/>
                    </a:solidFill>
                  </a:endParaRPr>
                </a:p>
                <a:p>
                  <a:r>
                    <a:rPr lang="en-US" altLang="zh-CN" sz="1100" u="sng" dirty="0"/>
                    <a:t>           </a:t>
                  </a:r>
                  <a:r>
                    <a:rPr lang="en-US" altLang="zh-CN" sz="1100" i="1" u="sng" dirty="0"/>
                    <a:t>  </a:t>
                  </a:r>
                  <a:r>
                    <a:rPr lang="en-US" altLang="zh-CN" sz="1100" dirty="0"/>
                    <a:t>  </a:t>
                  </a:r>
                  <a:endParaRPr lang="zh-CN" altLang="en-US" sz="1100" dirty="0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2947056" y="1531620"/>
                  <a:ext cx="1047729" cy="544830"/>
                </a:xfrm>
                <a:prstGeom prst="rect">
                  <a:avLst/>
                </a:prstGeom>
                <a:noFill/>
                <a:ln w="3175">
                  <a:solidFill>
                    <a:srgbClr val="3680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2947056" y="2076450"/>
                  <a:ext cx="1047729" cy="0"/>
                </a:xfrm>
                <a:prstGeom prst="line">
                  <a:avLst/>
                </a:prstGeom>
                <a:ln>
                  <a:solidFill>
                    <a:srgbClr val="3680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椭圆 121"/>
                <p:cNvSpPr/>
                <p:nvPr/>
              </p:nvSpPr>
              <p:spPr>
                <a:xfrm>
                  <a:off x="2933700" y="1531619"/>
                  <a:ext cx="83819" cy="80010"/>
                </a:xfrm>
                <a:prstGeom prst="ellipse">
                  <a:avLst/>
                </a:prstGeom>
                <a:solidFill>
                  <a:srgbClr val="29C1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/>
                    <a:t>2</a:t>
                  </a:r>
                  <a:endParaRPr lang="zh-CN" altLang="en-US" sz="1000" dirty="0"/>
                </a:p>
              </p:txBody>
            </p:sp>
          </p:grpSp>
          <p:sp>
            <p:nvSpPr>
              <p:cNvPr id="112" name="椭圆 111"/>
              <p:cNvSpPr/>
              <p:nvPr/>
            </p:nvSpPr>
            <p:spPr>
              <a:xfrm>
                <a:off x="5875425" y="571925"/>
                <a:ext cx="375920" cy="367446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cxnSp>
            <p:nvCxnSpPr>
              <p:cNvPr id="113" name="直接连接符 112"/>
              <p:cNvCxnSpPr/>
              <p:nvPr/>
            </p:nvCxnSpPr>
            <p:spPr>
              <a:xfrm>
                <a:off x="6251345" y="747956"/>
                <a:ext cx="2428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5663565" y="755648"/>
                <a:ext cx="21186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图片 114"/>
              <p:cNvPicPr>
                <a:picLocks noChangeAspect="1"/>
              </p:cNvPicPr>
              <p:nvPr/>
            </p:nvPicPr>
            <p:blipFill>
              <a:blip r:embed="rId3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5564" y="567815"/>
                <a:ext cx="160881" cy="180141"/>
              </a:xfrm>
              <a:prstGeom prst="rect">
                <a:avLst/>
              </a:prstGeom>
            </p:spPr>
          </p:pic>
          <p:pic>
            <p:nvPicPr>
              <p:cNvPr id="116" name="图片 115"/>
              <p:cNvPicPr>
                <a:picLocks noChangeAspect="1"/>
              </p:cNvPicPr>
              <p:nvPr/>
            </p:nvPicPr>
            <p:blipFill>
              <a:blip r:embed="rId4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2643" y="613846"/>
                <a:ext cx="120203" cy="125835"/>
              </a:xfrm>
              <a:prstGeom prst="rect">
                <a:avLst/>
              </a:prstGeom>
            </p:spPr>
          </p:pic>
        </p:grpSp>
        <p:grpSp>
          <p:nvGrpSpPr>
            <p:cNvPr id="79" name="组合 78"/>
            <p:cNvGrpSpPr/>
            <p:nvPr/>
          </p:nvGrpSpPr>
          <p:grpSpPr>
            <a:xfrm>
              <a:off x="6849352" y="3559553"/>
              <a:ext cx="1169670" cy="697230"/>
              <a:chOff x="8088630" y="1131844"/>
              <a:chExt cx="1169670" cy="697230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8088630" y="1131844"/>
                <a:ext cx="1169670" cy="697230"/>
                <a:chOff x="2868930" y="1450413"/>
                <a:chExt cx="1169670" cy="697230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2868930" y="1450413"/>
                  <a:ext cx="1169670" cy="697230"/>
                </a:xfrm>
                <a:prstGeom prst="rect">
                  <a:avLst/>
                </a:prstGeom>
                <a:solidFill>
                  <a:srgbClr val="3255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0" name="矩形: 圆角 38"/>
                <p:cNvSpPr/>
                <p:nvPr/>
              </p:nvSpPr>
              <p:spPr>
                <a:xfrm>
                  <a:off x="3280438" y="1697354"/>
                  <a:ext cx="232271" cy="210313"/>
                </a:xfrm>
                <a:prstGeom prst="roundRect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3264594" y="1709598"/>
                  <a:ext cx="266037" cy="284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DYN</a:t>
                  </a:r>
                  <a:endParaRPr lang="en-US" altLang="zh-CN" sz="600" dirty="0">
                    <a:solidFill>
                      <a:srgbClr val="FFFFFF"/>
                    </a:solidFill>
                  </a:endParaRPr>
                </a:p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WALLET</a:t>
                  </a:r>
                  <a:endParaRPr lang="en-US" altLang="zh-CN" sz="600" dirty="0">
                    <a:solidFill>
                      <a:srgbClr val="FFFFFF"/>
                    </a:solidFill>
                  </a:endParaRPr>
                </a:p>
                <a:p>
                  <a:r>
                    <a:rPr lang="en-US" altLang="zh-CN" sz="600" dirty="0">
                      <a:solidFill>
                        <a:srgbClr val="FFFFFF"/>
                      </a:solidFill>
                    </a:rPr>
                    <a:t>_____1010</a:t>
                  </a:r>
                  <a:endParaRPr lang="en-US" altLang="zh-CN" sz="600" dirty="0">
                    <a:solidFill>
                      <a:srgbClr val="FFFFFF"/>
                    </a:solidFill>
                  </a:endParaRPr>
                </a:p>
                <a:p>
                  <a:r>
                    <a:rPr lang="en-US" altLang="zh-CN" sz="1100" u="sng" dirty="0"/>
                    <a:t>           </a:t>
                  </a:r>
                  <a:r>
                    <a:rPr lang="en-US" altLang="zh-CN" sz="1100" i="1" u="sng" dirty="0"/>
                    <a:t>  </a:t>
                  </a:r>
                  <a:r>
                    <a:rPr lang="en-US" altLang="zh-CN" sz="1100" dirty="0"/>
                    <a:t>  </a:t>
                  </a:r>
                  <a:endParaRPr lang="zh-CN" altLang="en-US" sz="1100" dirty="0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2947056" y="1531620"/>
                  <a:ext cx="1047729" cy="544830"/>
                </a:xfrm>
                <a:prstGeom prst="rect">
                  <a:avLst/>
                </a:prstGeom>
                <a:noFill/>
                <a:ln w="3175">
                  <a:solidFill>
                    <a:srgbClr val="3680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2947056" y="2076450"/>
                  <a:ext cx="1047729" cy="0"/>
                </a:xfrm>
                <a:prstGeom prst="line">
                  <a:avLst/>
                </a:prstGeom>
                <a:ln>
                  <a:solidFill>
                    <a:srgbClr val="3680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椭圆 109"/>
                <p:cNvSpPr/>
                <p:nvPr/>
              </p:nvSpPr>
              <p:spPr>
                <a:xfrm>
                  <a:off x="2933700" y="1531619"/>
                  <a:ext cx="83819" cy="80010"/>
                </a:xfrm>
                <a:prstGeom prst="ellipse">
                  <a:avLst/>
                </a:prstGeom>
                <a:solidFill>
                  <a:srgbClr val="29C1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/>
                    <a:t>1</a:t>
                  </a:r>
                  <a:endParaRPr lang="zh-CN" altLang="en-US" sz="1000" dirty="0"/>
                </a:p>
              </p:txBody>
            </p:sp>
          </p:grpSp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5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153" y="1391029"/>
                <a:ext cx="225936" cy="175917"/>
              </a:xfrm>
              <a:prstGeom prst="rect">
                <a:avLst/>
              </a:prstGeom>
            </p:spPr>
          </p:pic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6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2800" y="1425053"/>
                <a:ext cx="135824" cy="136013"/>
              </a:xfrm>
              <a:prstGeom prst="rect">
                <a:avLst/>
              </a:prstGeom>
            </p:spPr>
          </p:pic>
        </p:grpSp>
        <p:sp>
          <p:nvSpPr>
            <p:cNvPr id="80" name="椭圆 79"/>
            <p:cNvSpPr/>
            <p:nvPr/>
          </p:nvSpPr>
          <p:spPr>
            <a:xfrm>
              <a:off x="4193943" y="4368800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1" name="椭圆 80"/>
            <p:cNvSpPr/>
            <p:nvPr/>
          </p:nvSpPr>
          <p:spPr>
            <a:xfrm>
              <a:off x="4193944" y="4983480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6849352" y="5041174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6849352" y="4389060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4" name="椭圆 83"/>
            <p:cNvSpPr/>
            <p:nvPr/>
          </p:nvSpPr>
          <p:spPr>
            <a:xfrm>
              <a:off x="5469919" y="5727218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5" name="椭圆 84"/>
            <p:cNvSpPr/>
            <p:nvPr/>
          </p:nvSpPr>
          <p:spPr>
            <a:xfrm>
              <a:off x="5495532" y="4995455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6" name="椭圆 85"/>
            <p:cNvSpPr/>
            <p:nvPr/>
          </p:nvSpPr>
          <p:spPr>
            <a:xfrm>
              <a:off x="5495532" y="4368799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7" name="椭圆 86"/>
            <p:cNvSpPr/>
            <p:nvPr/>
          </p:nvSpPr>
          <p:spPr>
            <a:xfrm>
              <a:off x="4193942" y="5727218"/>
              <a:ext cx="45719" cy="4571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233460" y="4371006"/>
              <a:ext cx="1167996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The Client transfers crypto assets to his</a:t>
              </a:r>
              <a:endParaRPr lang="en-US" altLang="zh-CN" sz="1000" dirty="0"/>
            </a:p>
            <a:p>
              <a:r>
                <a:rPr lang="en-US" altLang="zh-CN" sz="1000" dirty="0"/>
                <a:t>  Nexo Wallet according to the Contract,which has pre written logic based oncomputer code</a:t>
              </a:r>
              <a:endParaRPr lang="en-US" altLang="zh-CN" sz="10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4201437" y="4987531"/>
              <a:ext cx="1176623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LoanContracts are stored and</a:t>
              </a:r>
              <a:endParaRPr lang="en-US" altLang="zh-CN" sz="1000" dirty="0"/>
            </a:p>
            <a:p>
              <a:r>
                <a:rPr lang="en-US" altLang="zh-CN" sz="1000" dirty="0" smtClean="0"/>
                <a:t>replicated </a:t>
              </a:r>
              <a:r>
                <a:rPr lang="en-US" altLang="zh-CN" sz="1000" dirty="0"/>
                <a:t>on the Blockchain, which</a:t>
              </a:r>
              <a:endParaRPr lang="en-US" altLang="zh-CN" sz="1000" dirty="0"/>
            </a:p>
            <a:p>
              <a:r>
                <a:rPr lang="en-US" altLang="zh-CN" sz="1000" dirty="0" smtClean="0"/>
                <a:t>makes </a:t>
              </a:r>
              <a:r>
                <a:rPr lang="en-US" altLang="zh-CN" sz="1000" dirty="0"/>
                <a:t>them immutable</a:t>
              </a:r>
              <a:endParaRPr lang="en-US" altLang="zh-CN" sz="1000" dirty="0"/>
            </a:p>
            <a:p>
              <a:r>
                <a:rPr lang="en-US" altLang="zh-CN" sz="1000" dirty="0" smtClean="0"/>
                <a:t>and </a:t>
              </a:r>
              <a:r>
                <a:rPr lang="en-US" altLang="zh-CN" sz="1000" dirty="0"/>
                <a:t>verifiable</a:t>
              </a:r>
              <a:endParaRPr lang="en-US" altLang="zh-CN" sz="1000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4247580" y="5727218"/>
              <a:ext cx="1086275" cy="635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The Client's crypto assets are </a:t>
              </a:r>
              <a:r>
                <a:rPr lang="en-US" altLang="zh-CN" sz="1000" dirty="0" smtClean="0"/>
                <a:t>securely stored </a:t>
              </a:r>
              <a:r>
                <a:rPr lang="en-US" altLang="zh-CN" sz="1000" dirty="0"/>
                <a:t>and can be unlockedby Nexo onlyif the Client fails to repay</a:t>
              </a:r>
              <a:endParaRPr lang="en-US" altLang="zh-CN" sz="1000" dirty="0"/>
            </a:p>
            <a:p>
              <a:r>
                <a:rPr lang="en-US" altLang="zh-CN" sz="1000" dirty="0" err="1" smtClean="0"/>
                <a:t>theL</a:t>
              </a:r>
              <a:r>
                <a:rPr lang="en-US" altLang="zh-CN" sz="1000" dirty="0" smtClean="0"/>
                <a:t> </a:t>
              </a:r>
              <a:r>
                <a:rPr lang="en-US" altLang="zh-CN" sz="1000" dirty="0"/>
                <a:t>oan</a:t>
              </a:r>
              <a:endParaRPr lang="en-US" altLang="zh-CN" sz="1000" dirty="0"/>
            </a:p>
            <a:p>
              <a:endParaRPr lang="en-US" altLang="zh-CN" sz="32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5498783" y="4371792"/>
              <a:ext cx="1356360" cy="29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 The Nexo Oracle operates</a:t>
              </a:r>
              <a:endParaRPr lang="en-US" altLang="zh-CN" sz="1000" dirty="0"/>
            </a:p>
            <a:p>
              <a:r>
                <a:rPr lang="en-US" altLang="zh-CN" sz="1000" dirty="0"/>
                <a:t>  autonomously and constantly checks</a:t>
              </a:r>
              <a:endParaRPr lang="en-US" altLang="zh-CN" sz="1000" dirty="0"/>
            </a:p>
            <a:p>
              <a:r>
                <a:rPr lang="en-US" altLang="zh-CN" sz="1000" dirty="0"/>
                <a:t>  various data points</a:t>
              </a:r>
              <a:endParaRPr lang="en-US" altLang="zh-CN" sz="1000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5515638" y="4987531"/>
              <a:ext cx="1420208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The predefined conditions written onthe Loan Contract are constantly</a:t>
              </a:r>
              <a:endParaRPr lang="en-US" altLang="zh-CN" sz="1000" dirty="0"/>
            </a:p>
            <a:p>
              <a:r>
                <a:rPr lang="en-US" altLang="zh-CN" sz="1000" dirty="0"/>
                <a:t>  evaluated by the Nexo Oracle through</a:t>
              </a:r>
              <a:endParaRPr lang="en-US" altLang="zh-CN" sz="1000" dirty="0"/>
            </a:p>
            <a:p>
              <a:r>
                <a:rPr lang="en-US" altLang="zh-CN" sz="1000" dirty="0"/>
                <a:t>  externaldata sources</a:t>
              </a:r>
              <a:endParaRPr lang="en-US" altLang="zh-CN" sz="1000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5498783" y="5752127"/>
              <a:ext cx="1550442" cy="29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The </a:t>
              </a:r>
              <a:r>
                <a:rPr lang="en-US" altLang="zh-CN" sz="1000" dirty="0"/>
                <a:t>value of the Client's crypto assetsisdetermined in real-time on multiple</a:t>
              </a:r>
              <a:endParaRPr lang="en-US" altLang="zh-CN" sz="1000" dirty="0"/>
            </a:p>
            <a:p>
              <a:r>
                <a:rPr lang="en-US" altLang="zh-CN" sz="1000" dirty="0" smtClean="0"/>
                <a:t>exchanges </a:t>
              </a:r>
              <a:r>
                <a:rPr lang="en-US" altLang="zh-CN" sz="1000" dirty="0"/>
                <a:t>in order to minimize risks forboth parties</a:t>
              </a:r>
              <a:endParaRPr lang="zh-CN" altLang="en-US" sz="10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6858394" y="4374757"/>
              <a:ext cx="1238125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 Once any of the code-prewritten</a:t>
              </a:r>
              <a:endParaRPr lang="en-US" altLang="zh-CN" sz="1000" dirty="0"/>
            </a:p>
            <a:p>
              <a:r>
                <a:rPr lang="en-US" altLang="zh-CN" sz="1000" dirty="0"/>
                <a:t>  conditions oftheLoan Contract are</a:t>
              </a:r>
              <a:endParaRPr lang="en-US" altLang="zh-CN" sz="1000" dirty="0"/>
            </a:p>
            <a:p>
              <a:r>
                <a:rPr lang="en-US" altLang="zh-CN" sz="1000" dirty="0"/>
                <a:t>  satisfied, the code triggers an</a:t>
              </a:r>
              <a:endParaRPr lang="en-US" altLang="zh-CN" sz="1000" dirty="0"/>
            </a:p>
            <a:p>
              <a:r>
                <a:rPr lang="en-US" altLang="zh-CN" sz="1000" dirty="0"/>
                <a:t>  automated action</a:t>
              </a:r>
              <a:endParaRPr lang="en-US" altLang="zh-CN" sz="100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6856644" y="5029199"/>
              <a:ext cx="1308588" cy="37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 Upon appreciation of the value ofthe</a:t>
              </a:r>
              <a:endParaRPr lang="en-US" altLang="zh-CN" sz="1000" dirty="0"/>
            </a:p>
            <a:p>
              <a:r>
                <a:rPr lang="en-US" altLang="zh-CN" sz="1000" dirty="0"/>
                <a:t>  Client's crypto assets and after eachLoan repayment, the Nexo Oracle self-executes andthel ,oan limits areautomatically increased</a:t>
              </a:r>
              <a:endParaRPr lang="en-US" altLang="zh-CN" sz="1000" dirty="0"/>
            </a:p>
          </p:txBody>
        </p:sp>
      </p:grpSp>
      <p:cxnSp>
        <p:nvCxnSpPr>
          <p:cNvPr id="5" name="直接箭头连接符 4"/>
          <p:cNvCxnSpPr/>
          <p:nvPr/>
        </p:nvCxnSpPr>
        <p:spPr>
          <a:xfrm flipV="1">
            <a:off x="2834640" y="1499509"/>
            <a:ext cx="193551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V="1">
            <a:off x="3558931" y="1494737"/>
            <a:ext cx="193551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7921178" y="1538536"/>
            <a:ext cx="193551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8700084" y="1536905"/>
            <a:ext cx="193551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4039435" y="399159"/>
            <a:ext cx="4113129" cy="6266972"/>
            <a:chOff x="6895953" y="258976"/>
            <a:chExt cx="4113129" cy="6266972"/>
          </a:xfrm>
        </p:grpSpPr>
        <p:sp>
          <p:nvSpPr>
            <p:cNvPr id="78" name="矩形 77"/>
            <p:cNvSpPr/>
            <p:nvPr/>
          </p:nvSpPr>
          <p:spPr>
            <a:xfrm>
              <a:off x="7452161" y="3951096"/>
              <a:ext cx="3532092" cy="2098769"/>
            </a:xfrm>
            <a:prstGeom prst="rect">
              <a:avLst/>
            </a:prstGeom>
            <a:solidFill>
              <a:srgbClr val="F4FFFB"/>
            </a:solidFill>
            <a:ln>
              <a:solidFill>
                <a:srgbClr val="C3F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874906" y="6402837"/>
              <a:ext cx="73738" cy="12311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586105" rtl="0" eaLnBrk="1" fontAlgn="auto" latinLnBrk="0" hangingPunct="1">
                <a:lnSpc>
                  <a:spcPts val="57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10" b="0" i="0" u="none" strike="noStrike" kern="1200" cap="none" spc="0" normalizeH="0" baseline="0" noProof="0" dirty="0">
                  <a:ln>
                    <a:noFill/>
                  </a:ln>
                  <a:solidFill>
                    <a:srgbClr val="57585A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40</a:t>
              </a:r>
              <a:endParaRPr kumimoji="0" lang="en-US" altLang="zh-CN" sz="510" b="0" i="0" u="none" strike="noStrike" kern="1200" cap="none" spc="0" normalizeH="0" baseline="0" noProof="0" dirty="0">
                <a:ln>
                  <a:noFill/>
                </a:ln>
                <a:solidFill>
                  <a:srgbClr val="57585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500193" y="258976"/>
              <a:ext cx="1089660" cy="4945806"/>
              <a:chOff x="3461636" y="434236"/>
              <a:chExt cx="1089660" cy="4945806"/>
            </a:xfrm>
          </p:grpSpPr>
          <p:sp>
            <p:nvSpPr>
              <p:cNvPr id="5" name="Freeform 3"/>
              <p:cNvSpPr/>
              <p:nvPr/>
            </p:nvSpPr>
            <p:spPr>
              <a:xfrm>
                <a:off x="4247938" y="434236"/>
                <a:ext cx="22481" cy="25950"/>
              </a:xfrm>
              <a:custGeom>
                <a:avLst/>
                <a:gdLst>
                  <a:gd name="connsiteX0" fmla="*/ 0 w 35048"/>
                  <a:gd name="connsiteY0" fmla="*/ 40457 h 40457"/>
                  <a:gd name="connsiteX1" fmla="*/ 35048 w 35048"/>
                  <a:gd name="connsiteY1" fmla="*/ 20222 h 40457"/>
                  <a:gd name="connsiteX2" fmla="*/ 0 w 35048"/>
                  <a:gd name="connsiteY2" fmla="*/ 0 h 40457"/>
                  <a:gd name="connsiteX3" fmla="*/ 0 w 35048"/>
                  <a:gd name="connsiteY3" fmla="*/ 40457 h 4045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35048" h="40457">
                    <a:moveTo>
                      <a:pt x="0" y="40457"/>
                    </a:moveTo>
                    <a:lnTo>
                      <a:pt x="35048" y="20222"/>
                    </a:lnTo>
                    <a:lnTo>
                      <a:pt x="0" y="0"/>
                    </a:lnTo>
                    <a:lnTo>
                      <a:pt x="0" y="40457"/>
                    </a:lnTo>
                  </a:path>
                </a:pathLst>
              </a:custGeom>
              <a:solidFill>
                <a:srgbClr val="3CA9E5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8610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5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61636" y="952499"/>
                <a:ext cx="1089660" cy="4427543"/>
              </a:xfrm>
              <a:prstGeom prst="rect">
                <a:avLst/>
              </a:prstGeom>
              <a:solidFill>
                <a:srgbClr val="306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3463290" y="952500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463290" y="1577340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3461636" y="2221230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3461636" y="2853690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461636" y="3486396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461636" y="4122666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461636" y="4755126"/>
                <a:ext cx="1088006" cy="0"/>
              </a:xfrm>
              <a:prstGeom prst="line">
                <a:avLst/>
              </a:prstGeom>
              <a:ln w="12700">
                <a:solidFill>
                  <a:srgbClr val="95CE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: 圆角 14"/>
              <p:cNvSpPr/>
              <p:nvPr/>
            </p:nvSpPr>
            <p:spPr>
              <a:xfrm>
                <a:off x="3461636" y="752108"/>
                <a:ext cx="1088006" cy="196388"/>
              </a:xfrm>
              <a:prstGeom prst="roundRect">
                <a:avLst/>
              </a:prstGeom>
              <a:solidFill>
                <a:srgbClr val="29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PROCESS</a:t>
                </a:r>
                <a:endParaRPr lang="zh-CN" altLang="en-US" sz="800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895953" y="830192"/>
              <a:ext cx="1308578" cy="501760"/>
              <a:chOff x="1038665" y="878021"/>
              <a:chExt cx="1308578" cy="501760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1615440" y="955040"/>
                <a:ext cx="0" cy="381000"/>
              </a:xfrm>
              <a:prstGeom prst="line">
                <a:avLst/>
              </a:prstGeom>
              <a:ln>
                <a:solidFill>
                  <a:srgbClr val="D9DD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/>
              <p:cNvGrpSpPr/>
              <p:nvPr/>
            </p:nvGrpSpPr>
            <p:grpSpPr>
              <a:xfrm>
                <a:off x="1615440" y="906780"/>
                <a:ext cx="573796" cy="96520"/>
                <a:chOff x="1615440" y="906780"/>
                <a:chExt cx="573796" cy="96520"/>
              </a:xfrm>
            </p:grpSpPr>
            <p:sp>
              <p:nvSpPr>
                <p:cNvPr id="26" name="六边形 25"/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8" name="直接连接符 27"/>
                <p:cNvCxnSpPr>
                  <a:endCxn id="26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组合 30"/>
              <p:cNvGrpSpPr/>
              <p:nvPr/>
            </p:nvGrpSpPr>
            <p:grpSpPr>
              <a:xfrm>
                <a:off x="1615440" y="1003300"/>
                <a:ext cx="573796" cy="96520"/>
                <a:chOff x="1615440" y="906780"/>
                <a:chExt cx="573796" cy="96520"/>
              </a:xfrm>
            </p:grpSpPr>
            <p:sp>
              <p:nvSpPr>
                <p:cNvPr id="32" name="六边形 31"/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3" name="直接连接符 32"/>
                <p:cNvCxnSpPr>
                  <a:endCxn id="32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1615175" y="1120593"/>
                <a:ext cx="573796" cy="96520"/>
                <a:chOff x="1615440" y="906780"/>
                <a:chExt cx="573796" cy="96520"/>
              </a:xfrm>
            </p:grpSpPr>
            <p:sp>
              <p:nvSpPr>
                <p:cNvPr id="35" name="六边形 34"/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" name="直接连接符 35"/>
                <p:cNvCxnSpPr>
                  <a:endCxn id="35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/>
              <p:cNvGrpSpPr/>
              <p:nvPr/>
            </p:nvGrpSpPr>
            <p:grpSpPr>
              <a:xfrm flipH="1">
                <a:off x="1038929" y="899607"/>
                <a:ext cx="576510" cy="106681"/>
                <a:chOff x="1615440" y="906780"/>
                <a:chExt cx="573796" cy="96520"/>
              </a:xfrm>
            </p:grpSpPr>
            <p:sp>
              <p:nvSpPr>
                <p:cNvPr id="38" name="六边形 37"/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" name="直接连接符 38"/>
                <p:cNvCxnSpPr>
                  <a:endCxn id="38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/>
              <p:cNvGrpSpPr/>
              <p:nvPr/>
            </p:nvGrpSpPr>
            <p:grpSpPr>
              <a:xfrm flipH="1">
                <a:off x="1038665" y="998032"/>
                <a:ext cx="576510" cy="106681"/>
                <a:chOff x="1615440" y="906780"/>
                <a:chExt cx="573796" cy="96520"/>
              </a:xfrm>
            </p:grpSpPr>
            <p:sp>
              <p:nvSpPr>
                <p:cNvPr id="41" name="六边形 40"/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/>
                <p:cNvCxnSpPr>
                  <a:endCxn id="41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 flipH="1">
                <a:off x="1038665" y="1110432"/>
                <a:ext cx="576510" cy="106681"/>
                <a:chOff x="1615440" y="906780"/>
                <a:chExt cx="573796" cy="96520"/>
              </a:xfrm>
            </p:grpSpPr>
            <p:sp>
              <p:nvSpPr>
                <p:cNvPr id="44" name="六边形 43"/>
                <p:cNvSpPr/>
                <p:nvPr/>
              </p:nvSpPr>
              <p:spPr>
                <a:xfrm>
                  <a:off x="1655852" y="906780"/>
                  <a:ext cx="533384" cy="96520"/>
                </a:xfrm>
                <a:prstGeom prst="hexagon">
                  <a:avLst/>
                </a:prstGeom>
                <a:noFill/>
                <a:ln w="31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连接符 44"/>
                <p:cNvCxnSpPr>
                  <a:endCxn id="44" idx="3"/>
                </p:cNvCxnSpPr>
                <p:nvPr/>
              </p:nvCxnSpPr>
              <p:spPr>
                <a:xfrm>
                  <a:off x="1615440" y="955040"/>
                  <a:ext cx="4041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/>
              <p:cNvSpPr txBox="1"/>
              <p:nvPr/>
            </p:nvSpPr>
            <p:spPr>
              <a:xfrm>
                <a:off x="1663769" y="878021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Markplace6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046778" y="994995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Markplace3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046778" y="886723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Markplace5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058424" y="1099375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Markplace1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669063" y="983194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Markplace4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661338" y="1104399"/>
                <a:ext cx="67818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bg1">
                        <a:lumMod val="50000"/>
                      </a:schemeClr>
                    </a:solidFill>
                  </a:rPr>
                  <a:t>Markplace2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594873" y="133406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56251" y="1766528"/>
              <a:ext cx="217132" cy="679492"/>
              <a:chOff x="4983518" y="1911308"/>
              <a:chExt cx="217132" cy="679492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9558790" y="3089254"/>
              <a:ext cx="217132" cy="679492"/>
              <a:chOff x="4983518" y="1911308"/>
              <a:chExt cx="217132" cy="67949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558731" y="4240120"/>
              <a:ext cx="217132" cy="679492"/>
              <a:chOff x="4983518" y="1911308"/>
              <a:chExt cx="217132" cy="67949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 flipH="1">
              <a:off x="8312181" y="2287634"/>
              <a:ext cx="204246" cy="679492"/>
              <a:chOff x="4983518" y="1911308"/>
              <a:chExt cx="217132" cy="67949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 flipH="1">
              <a:off x="8321098" y="1119401"/>
              <a:ext cx="204246" cy="679492"/>
              <a:chOff x="4983518" y="1911308"/>
              <a:chExt cx="217132" cy="679492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82" name="直接连接符 81"/>
            <p:cNvCxnSpPr/>
            <p:nvPr/>
          </p:nvCxnSpPr>
          <p:spPr>
            <a:xfrm>
              <a:off x="7452161" y="3947406"/>
              <a:ext cx="351179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452161" y="5498592"/>
              <a:ext cx="3511790" cy="0"/>
            </a:xfrm>
            <a:prstGeom prst="line">
              <a:avLst/>
            </a:prstGeom>
            <a:ln>
              <a:solidFill>
                <a:srgbClr val="C3F5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431860" y="3947406"/>
              <a:ext cx="0" cy="19177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989171" y="3947406"/>
              <a:ext cx="0" cy="19177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 flipH="1">
              <a:off x="8314124" y="3584145"/>
              <a:ext cx="204246" cy="679492"/>
              <a:chOff x="4983518" y="1911308"/>
              <a:chExt cx="217132" cy="679492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013960" y="1935480"/>
                <a:ext cx="186690" cy="632460"/>
              </a:xfrm>
              <a:prstGeom prst="rect">
                <a:avLst/>
              </a:prstGeom>
              <a:noFill/>
              <a:ln w="12700">
                <a:solidFill>
                  <a:srgbClr val="335F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67"/>
              <p:cNvSpPr/>
              <p:nvPr/>
            </p:nvSpPr>
            <p:spPr>
              <a:xfrm rot="15996662">
                <a:off x="5000106" y="2545081"/>
                <a:ext cx="45719" cy="45719"/>
              </a:xfrm>
              <a:prstGeom prst="triangle">
                <a:avLst/>
              </a:prstGeom>
              <a:solidFill>
                <a:srgbClr val="325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983518" y="1911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7493903" y="3872388"/>
              <a:ext cx="762006" cy="34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9890809" y="4321372"/>
              <a:ext cx="100076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8125443" y="5353737"/>
              <a:ext cx="2858808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b="1" dirty="0"/>
            </a:p>
            <a:p>
              <a:r>
                <a:rPr lang="en-IE" altLang="zh-CN" sz="1000" b="1" dirty="0" smtClean="0">
                  <a:solidFill>
                    <a:srgbClr val="418884"/>
                  </a:solidFill>
                </a:rPr>
                <a:t>DYN Sage </a:t>
              </a:r>
              <a:r>
                <a:rPr lang="en-IE" altLang="zh-CN" sz="1000" b="1" dirty="0">
                  <a:solidFill>
                    <a:srgbClr val="418884"/>
                  </a:solidFill>
                </a:rPr>
                <a:t>detects significant decrease</a:t>
              </a:r>
              <a:endParaRPr lang="en-IE" altLang="zh-CN" sz="1000" b="1" dirty="0">
                <a:solidFill>
                  <a:srgbClr val="418884"/>
                </a:solidFill>
              </a:endParaRPr>
            </a:p>
            <a:p>
              <a:r>
                <a:rPr lang="en-IE" altLang="zh-CN" sz="1000" b="1" dirty="0">
                  <a:solidFill>
                    <a:srgbClr val="418884"/>
                  </a:solidFill>
                </a:rPr>
                <a:t>  in </a:t>
              </a:r>
              <a:r>
                <a:rPr lang="en-IE" altLang="zh-CN" sz="1000" b="1" dirty="0" smtClean="0">
                  <a:solidFill>
                    <a:srgbClr val="418884"/>
                  </a:solidFill>
                </a:rPr>
                <a:t>value of </a:t>
              </a:r>
              <a:r>
                <a:rPr lang="en-IE" altLang="zh-CN" sz="1000" b="1" dirty="0">
                  <a:solidFill>
                    <a:srgbClr val="418884"/>
                  </a:solidFill>
                </a:rPr>
                <a:t>Client's crypto assets</a:t>
              </a:r>
              <a:endParaRPr lang="zh-CN" altLang="en-US" sz="1000" b="1" dirty="0">
                <a:solidFill>
                  <a:srgbClr val="418884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8572269" y="848706"/>
              <a:ext cx="10713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Client transfers crypto assets to his</a:t>
              </a:r>
              <a:endParaRPr lang="en-US" altLang="zh-CN" sz="800" dirty="0">
                <a:solidFill>
                  <a:schemeClr val="bg1"/>
                </a:solidFill>
              </a:endParaRP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 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DYN </a:t>
              </a:r>
              <a:r>
                <a:rPr lang="en-US" altLang="zh-CN" sz="800" dirty="0">
                  <a:solidFill>
                    <a:schemeClr val="bg1"/>
                  </a:solidFill>
                </a:rPr>
                <a:t>Wallet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8563238" y="1516628"/>
              <a:ext cx="1071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Client agrees to the</a:t>
              </a:r>
              <a:endParaRPr lang="en-US" altLang="zh-CN" sz="800" dirty="0">
                <a:solidFill>
                  <a:schemeClr val="bg1"/>
                </a:solidFill>
              </a:endParaRP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 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Loan </a:t>
              </a:r>
              <a:r>
                <a:rPr lang="en-US" altLang="zh-CN" sz="800" dirty="0">
                  <a:solidFill>
                    <a:schemeClr val="bg1"/>
                  </a:solidFill>
                </a:rPr>
                <a:t>Contract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8534282" y="2136066"/>
              <a:ext cx="11926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>
                  <a:solidFill>
                    <a:schemeClr val="bg1"/>
                  </a:solidFill>
                </a:rPr>
                <a:t>  The Loan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limit </a:t>
              </a:r>
              <a:r>
                <a:rPr lang="en-US" altLang="zh-CN" sz="600" dirty="0" err="1" smtClean="0">
                  <a:solidFill>
                    <a:schemeClr val="bg1"/>
                  </a:solidFill>
                </a:rPr>
                <a:t>isinstantly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>
                  <a:solidFill>
                    <a:schemeClr val="bg1"/>
                  </a:solidFill>
                </a:rPr>
                <a:t>available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by bank </a:t>
              </a:r>
              <a:r>
                <a:rPr lang="en-US" altLang="zh-CN" sz="600" dirty="0">
                  <a:solidFill>
                    <a:schemeClr val="bg1"/>
                  </a:solidFill>
                </a:rPr>
                <a:t>transfer,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credit card </a:t>
              </a:r>
              <a:r>
                <a:rPr lang="en-US" altLang="zh-CN" sz="600" dirty="0">
                  <a:solidFill>
                    <a:schemeClr val="bg1"/>
                  </a:solidFill>
                </a:rPr>
                <a:t>or cryptocurrency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465625" y="2796845"/>
              <a:ext cx="10713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altLang="zh-CN" sz="800" dirty="0">
                  <a:solidFill>
                    <a:schemeClr val="bg1"/>
                  </a:solidFill>
                </a:rPr>
                <a:t>Client makes </a:t>
              </a:r>
              <a:r>
                <a:rPr lang="en-IE" altLang="zh-CN" sz="800" dirty="0" smtClean="0">
                  <a:solidFill>
                    <a:schemeClr val="bg1"/>
                  </a:solidFill>
                </a:rPr>
                <a:t>an Loan</a:t>
              </a:r>
              <a:br>
                <a:rPr lang="en-IE" altLang="zh-CN" sz="800" dirty="0">
                  <a:solidFill>
                    <a:schemeClr val="bg1"/>
                  </a:solidFill>
                </a:rPr>
              </a:br>
              <a:r>
                <a:rPr lang="en-IE" altLang="zh-CN" sz="800" dirty="0">
                  <a:solidFill>
                    <a:schemeClr val="bg1"/>
                  </a:solidFill>
                </a:rPr>
                <a:t>  repayment</a:t>
              </a:r>
              <a:br>
                <a:rPr lang="en-IE" altLang="zh-CN" sz="800" dirty="0"/>
              </a:br>
              <a:endParaRPr lang="en-IE" altLang="zh-CN" sz="800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8528991" y="3455044"/>
              <a:ext cx="1071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The Loan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limits are </a:t>
              </a:r>
              <a:r>
                <a:rPr lang="en-US" altLang="zh-CN" sz="800" dirty="0">
                  <a:solidFill>
                    <a:schemeClr val="bg1"/>
                  </a:solidFill>
                </a:rPr>
                <a:t>increased</a:t>
              </a:r>
              <a:endParaRPr lang="en-US" altLang="zh-CN" sz="800" dirty="0">
                <a:solidFill>
                  <a:schemeClr val="bg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8472823" y="3994108"/>
              <a:ext cx="13155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Loan limit decreases as the value of Client's</a:t>
              </a:r>
              <a:endParaRPr lang="en-US" altLang="zh-CN" sz="800" dirty="0">
                <a:solidFill>
                  <a:schemeClr val="bg1"/>
                </a:solidFill>
              </a:endParaRP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  crypto</a:t>
              </a:r>
              <a:endParaRPr lang="en-US" altLang="zh-CN" sz="800" dirty="0">
                <a:solidFill>
                  <a:schemeClr val="bg1"/>
                </a:solidFill>
              </a:endParaRP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  asset depreciates</a:t>
              </a:r>
              <a:endParaRPr lang="en-US" altLang="zh-CN" sz="800" dirty="0">
                <a:solidFill>
                  <a:schemeClr val="bg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8594940" y="4679790"/>
              <a:ext cx="1071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 Loan limits</a:t>
              </a:r>
              <a:endParaRPr lang="en-US" altLang="zh-CN" sz="800" dirty="0">
                <a:solidFill>
                  <a:schemeClr val="bg1"/>
                </a:solidFill>
              </a:endParaRPr>
            </a:p>
            <a:p>
              <a:r>
                <a:rPr lang="en-US" altLang="zh-CN" sz="800" dirty="0">
                  <a:solidFill>
                    <a:schemeClr val="bg1"/>
                  </a:solidFill>
                </a:rPr>
                <a:t>areincreased</a:t>
              </a:r>
              <a:endParaRPr lang="en-US" altLang="zh-CN" sz="800" dirty="0">
                <a:solidFill>
                  <a:schemeClr val="bg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833508" y="4327035"/>
              <a:ext cx="117557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/>
                <a:t> The </a:t>
              </a:r>
              <a:r>
                <a:rPr lang="en-US" altLang="zh-CN" sz="600" dirty="0" smtClean="0"/>
                <a:t>DYN Sage </a:t>
              </a:r>
              <a:r>
                <a:rPr lang="en-US" altLang="zh-CN" sz="600" dirty="0"/>
                <a:t>notifies the</a:t>
              </a:r>
              <a:endParaRPr lang="en-US" altLang="zh-CN" sz="600" dirty="0"/>
            </a:p>
            <a:p>
              <a:r>
                <a:rPr lang="en-US" altLang="zh-CN" sz="600" dirty="0"/>
                <a:t>  Client to add more crypto </a:t>
              </a:r>
              <a:r>
                <a:rPr lang="en-US" altLang="zh-CN" sz="600" dirty="0" smtClean="0"/>
                <a:t>assets to </a:t>
              </a:r>
              <a:r>
                <a:rPr lang="en-US" altLang="zh-CN" sz="600" dirty="0"/>
                <a:t>his </a:t>
              </a:r>
              <a:r>
                <a:rPr lang="en-US" altLang="zh-CN" sz="600" dirty="0" smtClean="0"/>
                <a:t>DYN </a:t>
              </a:r>
              <a:r>
                <a:rPr lang="en-US" altLang="zh-CN" sz="600" dirty="0"/>
                <a:t>Wallet</a:t>
              </a:r>
              <a:endParaRPr lang="en-US" altLang="zh-CN" sz="600" dirty="0"/>
            </a:p>
            <a:p>
              <a:r>
                <a:rPr lang="en-US" altLang="zh-CN" sz="600" dirty="0"/>
                <a:t>  Client transfers more crypto assets to his </a:t>
              </a:r>
              <a:r>
                <a:rPr lang="en-US" altLang="zh-CN" sz="600" dirty="0" smtClean="0"/>
                <a:t>DYN </a:t>
              </a:r>
              <a:r>
                <a:rPr lang="en-US" altLang="zh-CN" sz="600" dirty="0"/>
                <a:t>Wallet</a:t>
              </a:r>
              <a:endParaRPr lang="en-US" altLang="zh-CN" sz="6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7490243" y="3848296"/>
              <a:ext cx="8845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" dirty="0"/>
                <a:t> </a:t>
              </a:r>
              <a:r>
                <a:rPr lang="en-US" altLang="zh-CN" sz="400" dirty="0" smtClean="0"/>
                <a:t>The DYN Sage updates the </a:t>
              </a:r>
              <a:r>
                <a:rPr lang="en-US" altLang="zh-CN" sz="400" dirty="0"/>
                <a:t>market </a:t>
              </a:r>
              <a:r>
                <a:rPr lang="en-US" altLang="zh-CN" sz="400" dirty="0" smtClean="0"/>
                <a:t>value of </a:t>
              </a:r>
              <a:r>
                <a:rPr lang="en-US" altLang="zh-CN" sz="400" dirty="0"/>
                <a:t>Client'scrypto assets stored in the</a:t>
              </a:r>
              <a:endParaRPr lang="en-US" altLang="zh-CN" sz="400" dirty="0"/>
            </a:p>
            <a:p>
              <a:r>
                <a:rPr lang="en-US" altLang="zh-CN" sz="400" dirty="0"/>
                <a:t> </a:t>
              </a:r>
              <a:r>
                <a:rPr lang="en-US" altLang="zh-CN" sz="400" dirty="0" smtClean="0"/>
                <a:t>DYN Wallet</a:t>
              </a:r>
              <a:endParaRPr lang="en-US" altLang="zh-CN" sz="4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7550063" y="1331952"/>
              <a:ext cx="9629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altLang="zh-CN" sz="600" dirty="0"/>
                <a:t>The </a:t>
              </a:r>
              <a:r>
                <a:rPr lang="en-IE" altLang="zh-CN" sz="600" dirty="0" smtClean="0"/>
                <a:t>DYN Sage</a:t>
              </a:r>
              <a:endParaRPr lang="en-IE" altLang="zh-CN" sz="600" dirty="0" smtClean="0"/>
            </a:p>
            <a:p>
              <a:r>
                <a:rPr lang="en-IE" altLang="zh-CN" sz="600" dirty="0" smtClean="0"/>
                <a:t>automatically  </a:t>
              </a:r>
              <a:endParaRPr lang="en-IE" altLang="zh-CN" sz="600" dirty="0"/>
            </a:p>
            <a:p>
              <a:r>
                <a:rPr lang="en-IE" altLang="zh-CN" sz="600" dirty="0" smtClean="0"/>
                <a:t>Calculates</a:t>
              </a:r>
              <a:endParaRPr lang="en-IE" altLang="zh-CN" sz="600" dirty="0"/>
            </a:p>
            <a:p>
              <a:r>
                <a:rPr lang="en-IE" altLang="zh-CN" sz="600" dirty="0"/>
                <a:t> </a:t>
              </a:r>
              <a:r>
                <a:rPr lang="en-IE" altLang="zh-CN" sz="600" dirty="0" smtClean="0"/>
                <a:t>the Loan </a:t>
              </a:r>
              <a:r>
                <a:rPr lang="en-IE" altLang="zh-CN" sz="600" dirty="0"/>
                <a:t>limits</a:t>
              </a:r>
              <a:endParaRPr lang="zh-CN" altLang="en-US" sz="600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7391874" y="2479717"/>
              <a:ext cx="9629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/>
                <a:t>The </a:t>
              </a:r>
              <a:r>
                <a:rPr lang="en-US" altLang="zh-CN" sz="600" dirty="0" smtClean="0"/>
                <a:t>DYN Sage </a:t>
              </a:r>
              <a:r>
                <a:rPr lang="en-US" altLang="zh-CN" sz="600" dirty="0"/>
                <a:t>updates</a:t>
              </a:r>
              <a:endParaRPr lang="en-US" altLang="zh-CN" sz="600" dirty="0"/>
            </a:p>
            <a:p>
              <a:r>
                <a:rPr lang="en-US" altLang="zh-CN" sz="600" dirty="0"/>
                <a:t>  </a:t>
              </a:r>
              <a:r>
                <a:rPr lang="en-US" altLang="zh-CN" sz="600" dirty="0" smtClean="0"/>
                <a:t>Loan </a:t>
              </a:r>
              <a:r>
                <a:rPr lang="en-US" altLang="zh-CN" sz="600" dirty="0"/>
                <a:t>limits in real-time</a:t>
              </a:r>
              <a:endParaRPr lang="en-US" altLang="zh-CN" sz="6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773383" y="1968430"/>
              <a:ext cx="10726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/>
                <a:t>The </a:t>
              </a:r>
              <a:r>
                <a:rPr lang="en-US" altLang="zh-CN" sz="600" dirty="0" smtClean="0"/>
                <a:t>DYN Sage </a:t>
              </a:r>
              <a:r>
                <a:rPr lang="en-US" altLang="zh-CN" sz="600" dirty="0"/>
                <a:t>instantly</a:t>
              </a:r>
              <a:endParaRPr lang="en-US" altLang="zh-CN" sz="600" dirty="0"/>
            </a:p>
            <a:p>
              <a:r>
                <a:rPr lang="en-US" altLang="zh-CN" sz="600" dirty="0"/>
                <a:t>setups </a:t>
              </a:r>
              <a:r>
                <a:rPr lang="en-US" altLang="zh-CN" sz="600" dirty="0" smtClean="0"/>
                <a:t>the Loan</a:t>
              </a:r>
              <a:endParaRPr lang="en-US" altLang="zh-CN" sz="600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15309" y="3260927"/>
              <a:ext cx="11486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" dirty="0"/>
                <a:t>The </a:t>
              </a:r>
              <a:r>
                <a:rPr lang="en-US" altLang="zh-CN" sz="600" dirty="0" smtClean="0"/>
                <a:t>DYN Sage </a:t>
              </a:r>
              <a:r>
                <a:rPr lang="en-US" altLang="zh-CN" sz="600" dirty="0"/>
                <a:t>records the</a:t>
              </a:r>
              <a:endParaRPr lang="en-US" altLang="zh-CN" sz="600" dirty="0"/>
            </a:p>
            <a:p>
              <a:r>
                <a:rPr lang="en-US" altLang="zh-CN" sz="600" dirty="0"/>
                <a:t>repayment on the blockchain</a:t>
              </a:r>
              <a:endParaRPr lang="en-US" altLang="zh-CN" sz="600" dirty="0"/>
            </a:p>
            <a:p>
              <a:endParaRPr lang="en-US" altLang="zh-CN" sz="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4100</Words>
  <Application>WPS 演示</Application>
  <PresentationFormat>宽屏</PresentationFormat>
  <Paragraphs>416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Segoe UI Light</vt:lpstr>
      <vt:lpstr>微软雅黑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国江</dc:creator>
  <cp:lastModifiedBy>LongZhangTong</cp:lastModifiedBy>
  <cp:revision>103</cp:revision>
  <dcterms:created xsi:type="dcterms:W3CDTF">2018-06-05T04:58:00Z</dcterms:created>
  <dcterms:modified xsi:type="dcterms:W3CDTF">2018-06-25T09:58:42Z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