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95" r:id="rId2"/>
  </p:sldMasterIdLst>
  <p:notesMasterIdLst>
    <p:notesMasterId r:id="rId19"/>
  </p:notesMasterIdLst>
  <p:handoutMasterIdLst>
    <p:handoutMasterId r:id="rId20"/>
  </p:handoutMasterIdLst>
  <p:sldIdLst>
    <p:sldId id="449" r:id="rId3"/>
    <p:sldId id="1008" r:id="rId4"/>
    <p:sldId id="1026" r:id="rId5"/>
    <p:sldId id="1028" r:id="rId6"/>
    <p:sldId id="999" r:id="rId7"/>
    <p:sldId id="1027" r:id="rId8"/>
    <p:sldId id="1029" r:id="rId9"/>
    <p:sldId id="1030" r:id="rId10"/>
    <p:sldId id="1032" r:id="rId11"/>
    <p:sldId id="1033" r:id="rId12"/>
    <p:sldId id="1021" r:id="rId13"/>
    <p:sldId id="1022" r:id="rId14"/>
    <p:sldId id="1023" r:id="rId15"/>
    <p:sldId id="1024" r:id="rId16"/>
    <p:sldId id="1013" r:id="rId17"/>
    <p:sldId id="1006" r:id="rId18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08"/>
            <p14:sldId id="1026"/>
            <p14:sldId id="1028"/>
            <p14:sldId id="999"/>
            <p14:sldId id="1027"/>
            <p14:sldId id="1029"/>
            <p14:sldId id="1030"/>
            <p14:sldId id="1032"/>
            <p14:sldId id="1033"/>
            <p14:sldId id="1021"/>
            <p14:sldId id="1022"/>
            <p14:sldId id="1023"/>
            <p14:sldId id="1024"/>
            <p14:sldId id="1013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75E"/>
    <a:srgbClr val="9A1F4E"/>
    <a:srgbClr val="E8E8E8"/>
    <a:srgbClr val="152B65"/>
    <a:srgbClr val="8FAADC"/>
    <a:srgbClr val="3367BB"/>
    <a:srgbClr val="CCECFF"/>
    <a:srgbClr val="FFFFCC"/>
    <a:srgbClr val="FFCC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2077" autoAdjust="0"/>
  </p:normalViewPr>
  <p:slideViewPr>
    <p:cSldViewPr>
      <p:cViewPr varScale="1">
        <p:scale>
          <a:sx n="110" d="100"/>
          <a:sy n="110" d="100"/>
        </p:scale>
        <p:origin x="1836" y="114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3868-6199-7B49-96E8-7C3A1CAB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210A35-6C6C-E96A-5BAA-15C1E5576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79546C-1E2E-F5BC-0723-5DDC6B504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DB774-F6AB-A30A-AEEC-5DB3F3E0B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2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2B1E-B9CF-E049-316D-27F0FFFD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1890CF-4DD5-2A10-8495-72B3C1063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EBB6A1-6AE1-66F0-4BC1-36183104C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FA4F-8B72-3D96-56EE-19C16790D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9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3868-6199-7B49-96E8-7C3A1CAB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210A35-6C6C-E96A-5BAA-15C1E5576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79546C-1E2E-F5BC-0723-5DDC6B504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DB774-F6AB-A30A-AEEC-5DB3F3E0B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2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2B1E-B9CF-E049-316D-27F0FFFD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1890CF-4DD5-2A10-8495-72B3C1063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EBB6A1-6AE1-66F0-4BC1-36183104C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FA4F-8B72-3D96-56EE-19C16790D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98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07E-D475-740E-D774-B753BBC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E8493-48DB-1744-58F7-F4A42705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7ADD73-8E63-AE13-0665-D29980FA9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F6B07-78AD-5026-804A-309B2AE2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66EDD-B793-B903-740D-308E43D9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12850A-F295-7D48-701D-C47DED4A0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57D86F-A03C-5F35-A25D-6390E01AF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B141FE-5FE0-D25E-D1A6-1F845D81D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3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7D2E3-F668-C785-5034-AAAEDDC42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3E2165-EE40-7687-5706-F1EF834DF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37E894-0270-7A31-9A5F-659BB9C67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8492E-E1AC-451A-520A-8F571F37E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2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67ED5-7BCA-BE01-FC57-80F129A03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90B028-54C7-340C-44C1-55426C4E3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5628E1-4878-5266-6E26-838CAF8A4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ED9A7-AEFB-943C-B9CA-0FCEC8152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7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2B865-5DC8-D81B-ABF8-97A19350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F3F17C-036F-96E1-E9E9-413ECAD64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061524-A364-A64B-C8B4-A045BAD4F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60F93-420A-364A-4521-CDF75CB3B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8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AE06E-FF23-546C-D272-8048024DB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9321A8-AC5B-EDEE-6167-389AF8844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2A1DBB-C505-7443-9CBF-32FAE27D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0010C-9DD2-529E-4D43-7EC3B966B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1FDD7-CAA8-2B63-CF72-3438D64B7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9F4ECB-BFCA-F65D-D48B-1D3F83DA5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3AD85A-9BB9-FB51-83ED-13F50B362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F367A9-AE2F-2BE1-1AE6-D44A1E893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3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98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310797-E8F0-33FF-3EAC-DF0D297E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02B1F-C918-4EA9-8A71-4A69BA71DD78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95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7ABE-D605-7DC2-CD98-5957AE0F5873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65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0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82893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08097E2-E215-16CD-58E7-6BD74998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F8754-B9F3-D76F-38C3-B0091EEFC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r="24209"/>
          <a:stretch/>
        </p:blipFill>
        <p:spPr>
          <a:xfrm>
            <a:off x="-1255" y="-3606"/>
            <a:ext cx="7376881" cy="792606"/>
          </a:xfrm>
          <a:custGeom>
            <a:avLst/>
            <a:gdLst>
              <a:gd name="connsiteX0" fmla="*/ 0 w 7376881"/>
              <a:gd name="connsiteY0" fmla="*/ 0 h 792606"/>
              <a:gd name="connsiteX1" fmla="*/ 7376881 w 7376881"/>
              <a:gd name="connsiteY1" fmla="*/ 0 h 792606"/>
              <a:gd name="connsiteX2" fmla="*/ 7335083 w 7376881"/>
              <a:gd name="connsiteY2" fmla="*/ 72101 h 792606"/>
              <a:gd name="connsiteX3" fmla="*/ 6478558 w 7376881"/>
              <a:gd name="connsiteY3" fmla="*/ 773769 h 792606"/>
              <a:gd name="connsiteX4" fmla="*/ 6439960 w 7376881"/>
              <a:gd name="connsiteY4" fmla="*/ 792606 h 792606"/>
              <a:gd name="connsiteX5" fmla="*/ 0 w 7376881"/>
              <a:gd name="connsiteY5" fmla="*/ 792606 h 7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881" h="792606">
                <a:moveTo>
                  <a:pt x="0" y="0"/>
                </a:moveTo>
                <a:lnTo>
                  <a:pt x="7376881" y="0"/>
                </a:lnTo>
                <a:lnTo>
                  <a:pt x="7335083" y="72101"/>
                </a:lnTo>
                <a:cubicBezTo>
                  <a:pt x="7153136" y="331561"/>
                  <a:pt x="6859280" y="569153"/>
                  <a:pt x="6478558" y="773769"/>
                </a:cubicBezTo>
                <a:lnTo>
                  <a:pt x="6439960" y="792606"/>
                </a:lnTo>
                <a:lnTo>
                  <a:pt x="0" y="792606"/>
                </a:lnTo>
                <a:close/>
              </a:path>
            </a:pathLst>
          </a:cu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17EA2C-9563-3A9C-CD52-0AE019419479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15DAD-E0C6-A00C-DFBE-C16F6DB137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BDD22-E678-EB87-D6D2-EB743F53AA76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6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193435"/>
            <a:ext cx="7110079" cy="87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프로젝트</a:t>
            </a:r>
            <a:r>
              <a:rPr lang="en-US" altLang="ko-KR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#2 </a:t>
            </a: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발표평가</a:t>
            </a:r>
            <a:endParaRPr lang="en-US" altLang="ko-KR" sz="4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A4912B-7505-A2FB-FBB8-4DF4D2A2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63" y="4878004"/>
            <a:ext cx="6300072" cy="79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[O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팀장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endParaRPr lang="en-US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ooo@cbnu.ac.kr, ooo@cbnu.ac.kr, ooo@cbnu.ac.kr, </a:t>
            </a:r>
          </a:p>
          <a:p>
            <a:pPr algn="ctr" eaLnBrk="1" hangingPunct="1"/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</a:rPr>
              <a:t>북대학교 산업인공지능연구센터</a:t>
            </a:r>
            <a:endParaRPr lang="en-US" altLang="ko-KR" b="0" dirty="0">
              <a:solidFill>
                <a:srgbClr val="002060"/>
              </a:solidFill>
              <a:latin typeface="맑은 고딕" pitchFamily="50" charset="-127"/>
            </a:endParaRPr>
          </a:p>
          <a:p>
            <a:pPr algn="ctr" eaLnBrk="1" hangingPunct="1"/>
            <a:endParaRPr lang="en-GB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12AAC-3E69-1D46-503B-5B89E4C8F6DA}"/>
              </a:ext>
            </a:extLst>
          </p:cNvPr>
          <p:cNvSpPr txBox="1"/>
          <p:nvPr/>
        </p:nvSpPr>
        <p:spPr>
          <a:xfrm>
            <a:off x="656956" y="3068996"/>
            <a:ext cx="7830088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&lt;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프로젝트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#2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제목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&gt;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71C43D-1094-CBC8-93A7-E64A401C7D9C}"/>
              </a:ext>
            </a:extLst>
          </p:cNvPr>
          <p:cNvSpPr/>
          <p:nvPr/>
        </p:nvSpPr>
        <p:spPr bwMode="auto">
          <a:xfrm>
            <a:off x="115260" y="102298"/>
            <a:ext cx="2678427" cy="27000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지능화캡스톤프로젝트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#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2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발표평가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130DC-F7B8-4266-8353-DBBE9A208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190B3-5D02-A8AF-63F1-396DCC8C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및 구현 </a:t>
            </a:r>
            <a:r>
              <a:rPr lang="en-US" altLang="ko-KR" dirty="0"/>
              <a:t>(Methodology &amp; Implementation)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5EF14B8-4EBE-B543-C526-C3A08A015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6122855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구현 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Implementation</a:t>
            </a:r>
          </a:p>
          <a:p>
            <a:pPr marL="58616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학습</a:t>
            </a:r>
            <a:r>
              <a:rPr lang="en-US" altLang="ko-KR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 추론 환경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lang="ko-KR" altLang="en-US" sz="1600" b="1" dirty="0"/>
              <a:t>플랫폼</a:t>
            </a:r>
            <a:r>
              <a:rPr lang="en-US" altLang="ko-KR" sz="1600" dirty="0"/>
              <a:t>: Google </a:t>
            </a:r>
            <a:r>
              <a:rPr lang="en-US" altLang="ko-KR" sz="1600" dirty="0" err="1"/>
              <a:t>Colab</a:t>
            </a:r>
            <a:r>
              <a:rPr lang="en-US" altLang="ko-KR" sz="1600" dirty="0"/>
              <a:t> Pro (GPU: NVIDIA A100, 40GB VRAM)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lang="ko-KR" altLang="en-US" sz="1600" b="1" dirty="0"/>
              <a:t>프레임워크</a:t>
            </a:r>
            <a:r>
              <a:rPr lang="en-US" altLang="ko-KR" sz="1600" dirty="0"/>
              <a:t>: Python, 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, OpenCV, </a:t>
            </a:r>
            <a:r>
              <a:rPr lang="en-US" altLang="ko-KR" sz="1600" dirty="0" err="1"/>
              <a:t>Tkinter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lang="ko-KR" altLang="en-US" sz="1600" b="1" dirty="0"/>
              <a:t>실시간성</a:t>
            </a:r>
            <a:r>
              <a:rPr lang="en-US" altLang="ko-KR" sz="1600" dirty="0"/>
              <a:t>: </a:t>
            </a:r>
            <a:r>
              <a:rPr lang="ko-KR" altLang="en-US" sz="1600" dirty="0"/>
              <a:t>평균 약 </a:t>
            </a:r>
            <a:r>
              <a:rPr lang="en-US" altLang="ko-KR" sz="1600" dirty="0"/>
              <a:t>15 FPS </a:t>
            </a:r>
            <a:r>
              <a:rPr lang="ko-KR" altLang="en-US" sz="1600" dirty="0"/>
              <a:t>성능 확보</a:t>
            </a: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lang="ko-KR" altLang="en-US" sz="1600" b="1" dirty="0"/>
              <a:t>오프라인 동작</a:t>
            </a:r>
            <a:r>
              <a:rPr lang="en-US" altLang="ko-KR" sz="1600" dirty="0"/>
              <a:t>: </a:t>
            </a:r>
            <a:r>
              <a:rPr lang="ko-KR" altLang="en-US" sz="1600" dirty="0"/>
              <a:t>로컬 </a:t>
            </a:r>
            <a:r>
              <a:rPr lang="en-US" altLang="ko-KR" sz="1600" dirty="0"/>
              <a:t>GUI </a:t>
            </a:r>
            <a:r>
              <a:rPr lang="ko-KR" altLang="en-US" sz="1600" dirty="0"/>
              <a:t>기반으로 인터넷 연결 불필요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68523" lvl="1" indent="0">
              <a:lnSpc>
                <a:spcPct val="100000"/>
              </a:lnSpc>
              <a:spcBef>
                <a:spcPts val="600"/>
              </a:spcBef>
              <a:buNone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ko-KR" sz="1200" kern="100" dirty="0">
              <a:solidFill>
                <a:schemeClr val="accent1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F4F4A4-1763-B207-AC91-67314022D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55019"/>
              </p:ext>
            </p:extLst>
          </p:nvPr>
        </p:nvGraphicFramePr>
        <p:xfrm>
          <a:off x="521955" y="3387289"/>
          <a:ext cx="4320048" cy="2440520"/>
        </p:xfrm>
        <a:graphic>
          <a:graphicData uri="http://schemas.openxmlformats.org/drawingml/2006/table">
            <a:tbl>
              <a:tblPr/>
              <a:tblGrid>
                <a:gridCol w="1204909">
                  <a:extLst>
                    <a:ext uri="{9D8B030D-6E8A-4147-A177-3AD203B41FA5}">
                      <a16:colId xmlns:a16="http://schemas.microsoft.com/office/drawing/2014/main" val="2156406996"/>
                    </a:ext>
                  </a:extLst>
                </a:gridCol>
                <a:gridCol w="3115139">
                  <a:extLst>
                    <a:ext uri="{9D8B030D-6E8A-4147-A177-3AD203B41FA5}">
                      <a16:colId xmlns:a16="http://schemas.microsoft.com/office/drawing/2014/main" val="3836333537"/>
                    </a:ext>
                  </a:extLst>
                </a:gridCol>
              </a:tblGrid>
              <a:tr h="4552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구성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648537"/>
                  </a:ext>
                </a:extLst>
              </a:tr>
              <a:tr h="7402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YOLOv5n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Image 960×960 </a:t>
                      </a:r>
                    </a:p>
                    <a:p>
                      <a:pPr algn="ctr"/>
                      <a:r>
                        <a:rPr 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Batch 16, </a:t>
                      </a:r>
                    </a:p>
                    <a:p>
                      <a:pPr algn="ctr"/>
                      <a:r>
                        <a:rPr 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Epoch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410105"/>
                  </a:ext>
                </a:extLst>
              </a:tr>
              <a:tr h="45525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MobileNetV2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밝기 기준 </a:t>
                      </a:r>
                      <a:r>
                        <a:rPr lang="en-US" altLang="ko-KR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3-class </a:t>
                      </a:r>
                      <a:r>
                        <a:rPr lang="ko-KR" alt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776809"/>
                  </a:ext>
                </a:extLst>
              </a:tr>
              <a:tr h="7897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Dataset</a:t>
                      </a:r>
                      <a:endParaRPr lang="ko-KR" altLang="en-US" sz="12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총 </a:t>
                      </a:r>
                      <a:r>
                        <a:rPr lang="en-US" altLang="ko-KR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1,586</a:t>
                      </a:r>
                      <a:r>
                        <a:rPr lang="ko-KR" alt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 </a:t>
                      </a:r>
                      <a:r>
                        <a:rPr lang="en-US" altLang="ko-KR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sz="120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Roboflow</a:t>
                      </a:r>
                      <a:r>
                        <a:rPr 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r>
                        <a:rPr lang="ko-KR" alt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종 </a:t>
                      </a:r>
                      <a:r>
                        <a:rPr lang="en-US" altLang="ko-KR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person, </a:t>
                      </a:r>
                      <a:r>
                        <a:rPr lang="en-US" sz="120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gown_on</a:t>
                      </a:r>
                      <a:r>
                        <a:rPr 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en-US" sz="120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hairnet_on</a:t>
                      </a:r>
                      <a:r>
                        <a:rPr lang="en-US" sz="12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173384"/>
                  </a:ext>
                </a:extLst>
              </a:tr>
            </a:tbl>
          </a:graphicData>
        </a:graphic>
      </p:graphicFrame>
      <p:pic>
        <p:nvPicPr>
          <p:cNvPr id="5" name="그림 4" descr="업로드한 이미지">
            <a:extLst>
              <a:ext uri="{FF2B5EF4-FFF2-40B4-BE49-F238E27FC236}">
                <a16:creationId xmlns:a16="http://schemas.microsoft.com/office/drawing/2014/main" id="{45316DB5-C507-B991-82C9-F6C5531C6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46" y="3359072"/>
            <a:ext cx="3568098" cy="246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20444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F7B2-4E9C-3990-CB40-20DEE121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EB009EF-C04C-39F4-91DF-8E6456122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4060579" cy="33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내용 작성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2668BA-18C6-CF45-4CDD-7ACC85A4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구성 및 평가 방법 </a:t>
            </a:r>
            <a:r>
              <a:rPr lang="en-US" altLang="ko-KR" dirty="0"/>
              <a:t>(Experiment Settings)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256570-E64F-E318-6273-633C471DECD4}"/>
              </a:ext>
            </a:extLst>
          </p:cNvPr>
          <p:cNvSpPr/>
          <p:nvPr/>
        </p:nvSpPr>
        <p:spPr bwMode="auto">
          <a:xfrm>
            <a:off x="561518" y="1718746"/>
            <a:ext cx="8042031" cy="40500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본 연구에서 제시하는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실험 구성 및 평가 방법</a:t>
            </a:r>
            <a:br>
              <a:rPr lang="en-US" altLang="ko-KR" b="1" dirty="0">
                <a:solidFill>
                  <a:schemeClr val="bg1"/>
                </a:solidFill>
                <a:latin typeface="+mn-ea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데이터셋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하이퍼파라미터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컴퓨팅 환경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평가지표 등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을 </a:t>
            </a:r>
            <a:br>
              <a:rPr lang="en-US" altLang="ko-KR" b="1" dirty="0">
                <a:solidFill>
                  <a:schemeClr val="bg1"/>
                </a:solidFill>
                <a:latin typeface="+mn-ea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페이지 내외로 자유롭게 기술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ea"/>
              </a:rPr>
              <a:t>(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ea"/>
              </a:rPr>
              <a:t>그림 및 표 포함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ea"/>
              </a:rPr>
              <a:t>)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8222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5F2B-FB2A-0C0C-920D-1B397085E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CC8831B-30AA-9DE8-C328-3635A8AC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4060579" cy="33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내용 작성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6200F8-6A1C-B776-8E39-024C9513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및 분석 </a:t>
            </a:r>
            <a:r>
              <a:rPr lang="en-US" altLang="ko-KR" dirty="0"/>
              <a:t>(Results &amp; Analysis)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D0FFC5-D9B6-6DD1-D62B-9FCCFB82FE56}"/>
              </a:ext>
            </a:extLst>
          </p:cNvPr>
          <p:cNvSpPr/>
          <p:nvPr/>
        </p:nvSpPr>
        <p:spPr bwMode="auto">
          <a:xfrm>
            <a:off x="561518" y="1718746"/>
            <a:ext cx="8042031" cy="40500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본 연구에서 제시하는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결과 분석을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페이지 내외로 자유롭게 기술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ea"/>
              </a:rPr>
              <a:t>(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ea"/>
              </a:rPr>
              <a:t>그림 및 표 포함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ea"/>
              </a:rPr>
              <a:t>)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9122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F7B2-4E9C-3990-CB40-20DEE121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EB009EF-C04C-39F4-91DF-8E6456122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4060579" cy="33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내용 작성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2668BA-18C6-CF45-4CDD-7ACC85A4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한계점</a:t>
            </a:r>
            <a:r>
              <a:rPr lang="en-US" altLang="ko-KR" dirty="0"/>
              <a:t> </a:t>
            </a:r>
            <a:r>
              <a:rPr lang="ko-KR" altLang="en-US" dirty="0"/>
              <a:t>및 토론 </a:t>
            </a:r>
            <a:r>
              <a:rPr lang="en-US" altLang="ko-KR" dirty="0"/>
              <a:t>(Limitations &amp; Discussions)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DF636A-0EE6-7EF2-BE03-66653A922593}"/>
              </a:ext>
            </a:extLst>
          </p:cNvPr>
          <p:cNvSpPr/>
          <p:nvPr/>
        </p:nvSpPr>
        <p:spPr bwMode="auto">
          <a:xfrm>
            <a:off x="561518" y="1718746"/>
            <a:ext cx="8042031" cy="40500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 연구의 분석 결과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한계점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개선점 등 논의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단</a:t>
            </a:r>
            <a:r>
              <a:rPr lang="en-US" altLang="ko-KR" b="1" dirty="0">
                <a:solidFill>
                  <a:srgbClr val="FFFF00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여기서 한계점 및 개선점은 </a:t>
            </a:r>
            <a:r>
              <a:rPr lang="en-US" altLang="ko-KR" b="1" dirty="0">
                <a:solidFill>
                  <a:srgbClr val="FFFF00"/>
                </a:solidFill>
                <a:latin typeface="+mn-ea"/>
              </a:rPr>
              <a:t>4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페이지 주요 </a:t>
            </a:r>
            <a:r>
              <a:rPr lang="ko-KR" altLang="en-US" b="1" dirty="0" err="1">
                <a:solidFill>
                  <a:srgbClr val="FFFF00"/>
                </a:solidFill>
                <a:latin typeface="+mn-ea"/>
              </a:rPr>
              <a:t>기여점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 외에서 정의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FFFF00"/>
                </a:solidFill>
                <a:latin typeface="+mn-ea"/>
              </a:rPr>
              <a:t>(1</a:t>
            </a:r>
            <a:r>
              <a:rPr lang="ko-KR" altLang="en-US" b="1" dirty="0">
                <a:solidFill>
                  <a:srgbClr val="FFFF00"/>
                </a:solidFill>
                <a:latin typeface="+mn-ea"/>
              </a:rPr>
              <a:t>페이지 내외</a:t>
            </a:r>
            <a:r>
              <a:rPr lang="en-US" altLang="ko-KR" b="1" dirty="0">
                <a:solidFill>
                  <a:srgbClr val="FFFF00"/>
                </a:solidFill>
                <a:latin typeface="+mn-ea"/>
              </a:rPr>
              <a:t>)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20099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5F2B-FB2A-0C0C-920D-1B397085E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CC8831B-30AA-9DE8-C328-3635A8AC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4060579" cy="33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내용 작성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6200F8-6A1C-B776-8E39-024C9513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연구 방향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C9060-4204-2D8C-8F06-DDCF6443FCEC}"/>
              </a:ext>
            </a:extLst>
          </p:cNvPr>
          <p:cNvSpPr/>
          <p:nvPr/>
        </p:nvSpPr>
        <p:spPr bwMode="auto">
          <a:xfrm>
            <a:off x="561518" y="1718746"/>
            <a:ext cx="8042031" cy="40500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본 연구의 결론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기대효과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향후 연구 방향 제시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1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페이지 이내</a:t>
            </a:r>
          </a:p>
        </p:txBody>
      </p:sp>
    </p:spTree>
    <p:extLst>
      <p:ext uri="{BB962C8B-B14F-4D97-AF65-F5344CB8AC3E}">
        <p14:creationId xmlns:p14="http://schemas.microsoft.com/office/powerpoint/2010/main" val="24021566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7D46-C139-9199-B45A-7A777DE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98DF2-0FED-0E54-CAA4-04A96F7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문헌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BBB39C0-3920-3DAD-648B-9FDF3B37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3" y="1088974"/>
            <a:ext cx="8312034" cy="100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[1] </a:t>
            </a:r>
            <a:r>
              <a:rPr lang="ko-KR" altLang="en-US" b="0" i="0" dirty="0" err="1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이상정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서성발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ko-KR" altLang="en-US" b="0" i="0" dirty="0" err="1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배유석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. "</a:t>
            </a:r>
            <a:r>
              <a:rPr lang="ko-KR" altLang="en-US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이상 감지 모델 기반 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PCB </a:t>
            </a:r>
            <a:r>
              <a:rPr lang="ko-KR" altLang="en-US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제조 공정 중 비전검사 방법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ko-KR" altLang="en-US" b="0" i="1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전기학회논문지</a:t>
            </a:r>
            <a:r>
              <a:rPr lang="ko-KR" altLang="en-US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73.11 (2024).</a:t>
            </a:r>
            <a:endParaRPr lang="en-US" altLang="ko-KR" b="0" i="0" kern="0" dirty="0">
              <a:solidFill>
                <a:srgbClr val="0033CC"/>
              </a:solidFill>
              <a:effectLst/>
              <a:latin typeface="+mn-ea"/>
              <a:ea typeface="+mn-ea"/>
            </a:endParaRPr>
          </a:p>
          <a:p>
            <a:pPr marL="358775" indent="-358775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[2] 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02E540-4BCD-79CD-4ACC-A18A16761BEA}"/>
              </a:ext>
            </a:extLst>
          </p:cNvPr>
          <p:cNvSpPr/>
          <p:nvPr/>
        </p:nvSpPr>
        <p:spPr bwMode="auto">
          <a:xfrm>
            <a:off x="6196583" y="104264"/>
            <a:ext cx="2811653" cy="72000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참고문헌 변경 및 작성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!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134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078985"/>
            <a:ext cx="7110079" cy="213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감사합니다</a:t>
            </a:r>
            <a:endParaRPr lang="en-US" altLang="ko-KR" sz="5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endParaRPr lang="ko-KR" altLang="en-US" sz="5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33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1CE6F-76AD-000F-FC26-1ED75C8B7A1E}"/>
              </a:ext>
            </a:extLst>
          </p:cNvPr>
          <p:cNvSpPr/>
          <p:nvPr/>
        </p:nvSpPr>
        <p:spPr bwMode="auto">
          <a:xfrm>
            <a:off x="1007441" y="158376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DB7F6-FF4D-9D0C-9F40-0FE318A46B04}"/>
              </a:ext>
            </a:extLst>
          </p:cNvPr>
          <p:cNvGrpSpPr/>
          <p:nvPr/>
        </p:nvGrpSpPr>
        <p:grpSpPr>
          <a:xfrm>
            <a:off x="684584" y="1494115"/>
            <a:ext cx="892810" cy="892810"/>
            <a:chOff x="611956" y="1268976"/>
            <a:chExt cx="772344" cy="7723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3373F4-2E7B-8903-8CE2-0B4727255424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C433100-51C9-040F-E15D-ECEE4E91FD4B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85146-9791-486D-69D7-EF78025638B0}"/>
              </a:ext>
            </a:extLst>
          </p:cNvPr>
          <p:cNvSpPr txBox="1"/>
          <p:nvPr/>
        </p:nvSpPr>
        <p:spPr>
          <a:xfrm>
            <a:off x="1891949" y="159764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B39E71-0A0A-BC03-2274-739250D53486}"/>
              </a:ext>
            </a:extLst>
          </p:cNvPr>
          <p:cNvSpPr txBox="1"/>
          <p:nvPr/>
        </p:nvSpPr>
        <p:spPr>
          <a:xfrm>
            <a:off x="1911844" y="1978237"/>
            <a:ext cx="5165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선정 논문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 구성원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업무분장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93FE2C-DA74-2AA9-0B81-0D5A5D9C12A6}"/>
              </a:ext>
            </a:extLst>
          </p:cNvPr>
          <p:cNvSpPr/>
          <p:nvPr/>
        </p:nvSpPr>
        <p:spPr bwMode="auto">
          <a:xfrm>
            <a:off x="1007441" y="25131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ADC6E4-4338-D744-F65B-329AA8BDF69B}"/>
              </a:ext>
            </a:extLst>
          </p:cNvPr>
          <p:cNvGrpSpPr/>
          <p:nvPr/>
        </p:nvGrpSpPr>
        <p:grpSpPr>
          <a:xfrm>
            <a:off x="684584" y="2423474"/>
            <a:ext cx="892810" cy="892810"/>
            <a:chOff x="611956" y="1268976"/>
            <a:chExt cx="772344" cy="77234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6B51E49-2B01-4A42-D67E-B2F6F95D0DD5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원형: 비어 있음 4">
              <a:extLst>
                <a:ext uri="{FF2B5EF4-FFF2-40B4-BE49-F238E27FC236}">
                  <a16:creationId xmlns:a16="http://schemas.microsoft.com/office/drawing/2014/main" id="{61F5A1B1-D133-A11E-F4CA-D1ECB93766F4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8BDFE7-A248-23BE-F854-63DBCA068A9B}"/>
              </a:ext>
            </a:extLst>
          </p:cNvPr>
          <p:cNvSpPr/>
          <p:nvPr/>
        </p:nvSpPr>
        <p:spPr bwMode="auto">
          <a:xfrm>
            <a:off x="1007441" y="344248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B58988-5F62-FDCD-11A1-7E9E431827F4}"/>
              </a:ext>
            </a:extLst>
          </p:cNvPr>
          <p:cNvSpPr/>
          <p:nvPr/>
        </p:nvSpPr>
        <p:spPr bwMode="auto">
          <a:xfrm>
            <a:off x="684584" y="335283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1FCBD62C-886C-5509-5BBA-B5DE30E52BEB}"/>
              </a:ext>
            </a:extLst>
          </p:cNvPr>
          <p:cNvSpPr/>
          <p:nvPr/>
        </p:nvSpPr>
        <p:spPr bwMode="auto">
          <a:xfrm>
            <a:off x="718847" y="338709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14773D-AC32-F65A-75C1-0045B1BDE08E}"/>
              </a:ext>
            </a:extLst>
          </p:cNvPr>
          <p:cNvSpPr/>
          <p:nvPr/>
        </p:nvSpPr>
        <p:spPr bwMode="auto">
          <a:xfrm>
            <a:off x="1007441" y="4371840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20EDCCF-EAF2-C91D-B441-58D027BF4921}"/>
              </a:ext>
            </a:extLst>
          </p:cNvPr>
          <p:cNvSpPr/>
          <p:nvPr/>
        </p:nvSpPr>
        <p:spPr bwMode="auto">
          <a:xfrm>
            <a:off x="684584" y="4282192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0955028-BE94-B618-D838-B8B73387ECEC}"/>
              </a:ext>
            </a:extLst>
          </p:cNvPr>
          <p:cNvSpPr/>
          <p:nvPr/>
        </p:nvSpPr>
        <p:spPr bwMode="auto">
          <a:xfrm>
            <a:off x="718847" y="4316455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B0825B-E9A1-9CF6-266F-2C9DB6704DE3}"/>
              </a:ext>
            </a:extLst>
          </p:cNvPr>
          <p:cNvSpPr/>
          <p:nvPr/>
        </p:nvSpPr>
        <p:spPr bwMode="auto">
          <a:xfrm>
            <a:off x="1007441" y="530120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9B9DF9-FF76-23B7-E5FA-DD2A2EAA132F}"/>
              </a:ext>
            </a:extLst>
          </p:cNvPr>
          <p:cNvSpPr/>
          <p:nvPr/>
        </p:nvSpPr>
        <p:spPr bwMode="auto">
          <a:xfrm>
            <a:off x="684584" y="521155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46EB414F-19F3-28BD-16CA-325D66881FE9}"/>
              </a:ext>
            </a:extLst>
          </p:cNvPr>
          <p:cNvSpPr/>
          <p:nvPr/>
        </p:nvSpPr>
        <p:spPr bwMode="auto">
          <a:xfrm>
            <a:off x="718847" y="524581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4E1758-E07C-69E1-C322-E8C35C00DC4E}"/>
              </a:ext>
            </a:extLst>
          </p:cNvPr>
          <p:cNvSpPr txBox="1"/>
          <p:nvPr/>
        </p:nvSpPr>
        <p:spPr>
          <a:xfrm>
            <a:off x="1891949" y="253381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서론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(Introduction)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701B22-F965-7E7D-9FF6-D25BAC983E46}"/>
              </a:ext>
            </a:extLst>
          </p:cNvPr>
          <p:cNvSpPr txBox="1"/>
          <p:nvPr/>
        </p:nvSpPr>
        <p:spPr>
          <a:xfrm>
            <a:off x="1911844" y="2914409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배경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필요성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정의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6BC058-46E0-2952-9B4F-387894CE8FD0}"/>
              </a:ext>
            </a:extLst>
          </p:cNvPr>
          <p:cNvSpPr txBox="1"/>
          <p:nvPr/>
        </p:nvSpPr>
        <p:spPr>
          <a:xfrm>
            <a:off x="1891949" y="3458906"/>
            <a:ext cx="5593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구현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(Methodology &amp; Implementation)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F745C-FC2F-4B62-3218-949DC2663E76}"/>
              </a:ext>
            </a:extLst>
          </p:cNvPr>
          <p:cNvSpPr txBox="1"/>
          <p:nvPr/>
        </p:nvSpPr>
        <p:spPr>
          <a:xfrm>
            <a:off x="1911844" y="3839502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해결을 위한 방법론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3CA4F-0CBA-089C-1EAA-299038D482E9}"/>
              </a:ext>
            </a:extLst>
          </p:cNvPr>
          <p:cNvSpPr txBox="1"/>
          <p:nvPr/>
        </p:nvSpPr>
        <p:spPr>
          <a:xfrm>
            <a:off x="1891949" y="4395078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 구성 및 평가 방법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(Experiment Settings)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ED523-4BC4-A4E5-2990-A3FD6FCF930C}"/>
              </a:ext>
            </a:extLst>
          </p:cNvPr>
          <p:cNvSpPr txBox="1"/>
          <p:nvPr/>
        </p:nvSpPr>
        <p:spPr>
          <a:xfrm>
            <a:off x="1911844" y="4775674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데이터셋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하이퍼파라미터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컴퓨팅 환경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평가지표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A95FF9-5722-C980-28D4-E77EDD5C63DB}"/>
              </a:ext>
            </a:extLst>
          </p:cNvPr>
          <p:cNvSpPr txBox="1"/>
          <p:nvPr/>
        </p:nvSpPr>
        <p:spPr>
          <a:xfrm>
            <a:off x="1891949" y="5317626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및 분석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(Results &amp; Analysis)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763E6-807D-15BF-5376-CA9922414B47}"/>
              </a:ext>
            </a:extLst>
          </p:cNvPr>
          <p:cNvSpPr txBox="1"/>
          <p:nvPr/>
        </p:nvSpPr>
        <p:spPr>
          <a:xfrm>
            <a:off x="1911844" y="5698222"/>
            <a:ext cx="421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결과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정확도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혼동행렬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비교 평가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결과 분석</a:t>
            </a:r>
          </a:p>
        </p:txBody>
      </p:sp>
    </p:spTree>
    <p:extLst>
      <p:ext uri="{BB962C8B-B14F-4D97-AF65-F5344CB8AC3E}">
        <p14:creationId xmlns:p14="http://schemas.microsoft.com/office/powerpoint/2010/main" val="1888455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17066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1616974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1651237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263598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2546335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2580598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891949" y="1729860"/>
            <a:ext cx="4985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한계점 및 토론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(Limitations &amp; Discussions)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A24CC2-FBB0-32F4-F482-1EE9DCE1AD24}"/>
              </a:ext>
            </a:extLst>
          </p:cNvPr>
          <p:cNvSpPr txBox="1"/>
          <p:nvPr/>
        </p:nvSpPr>
        <p:spPr>
          <a:xfrm>
            <a:off x="1911844" y="2110456"/>
            <a:ext cx="3073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 연구의 한계점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개선점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논의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2652408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향후 연구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D5396-8747-F0DB-A672-B9552FEC6550}"/>
              </a:ext>
            </a:extLst>
          </p:cNvPr>
          <p:cNvSpPr txBox="1"/>
          <p:nvPr/>
        </p:nvSpPr>
        <p:spPr>
          <a:xfrm>
            <a:off x="1911844" y="3033004"/>
            <a:ext cx="31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 연구의 결론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 향후 연구 등 논의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738663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39BB-5DD5-53A9-0CC6-E1122EA97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3DDC8-B79F-54F0-DD95-70B31C26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73D01E-F17D-C899-6078-3EB24B179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112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7E0175-7316-DBAB-83A0-672E2812C59C}"/>
              </a:ext>
            </a:extLst>
          </p:cNvPr>
          <p:cNvSpPr/>
          <p:nvPr/>
        </p:nvSpPr>
        <p:spPr bwMode="auto">
          <a:xfrm>
            <a:off x="748275" y="1578798"/>
            <a:ext cx="7650085" cy="14901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식품 제조 현장</a:t>
            </a:r>
            <a:endParaRPr lang="en-US" altLang="ko-KR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작업자의 위생복 및 </a:t>
            </a:r>
            <a:r>
              <a:rPr lang="ko-KR" altLang="en-US" sz="16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위생모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착용 여부</a:t>
            </a:r>
            <a:endParaRPr lang="en-US" altLang="ko-KR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자동으로 감지하고 위반 사례를 실시간 기록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분석하는 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기반 시스템 개발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3E1594-6F15-0F61-491D-835F8618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61" y="3559203"/>
            <a:ext cx="3229555" cy="2357992"/>
          </a:xfrm>
          <a:prstGeom prst="rect">
            <a:avLst/>
          </a:prstGeom>
        </p:spPr>
      </p:pic>
      <p:pic>
        <p:nvPicPr>
          <p:cNvPr id="8194" name="Picture 2" descr="생성된 이미지">
            <a:extLst>
              <a:ext uri="{FF2B5EF4-FFF2-40B4-BE49-F238E27FC236}">
                <a16:creationId xmlns:a16="http://schemas.microsoft.com/office/drawing/2014/main" id="{AE359A7A-2479-1366-6D5B-0D57462E4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01" y="3559203"/>
            <a:ext cx="3536988" cy="23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927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2F34785-C5AA-F695-6941-A78FBC0FC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395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 필요성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586160" lvl="1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1600" kern="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배경</a:t>
            </a:r>
            <a:endParaRPr lang="en-US" altLang="ko-KR" sz="1600" kern="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indent="241795">
              <a:buNone/>
            </a:pPr>
            <a:r>
              <a:rPr lang="ko-KR" altLang="en-US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최근 식품 제조 산업에서도 스마트 </a:t>
            </a:r>
            <a:r>
              <a:rPr lang="en-US" altLang="ko-KR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HACCP </a:t>
            </a:r>
            <a:r>
              <a:rPr lang="ko-KR" altLang="en-US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및 디지털 위생관리 시스템 도입이 강조되고 있으며</a:t>
            </a:r>
            <a:r>
              <a:rPr lang="en-US" altLang="ko-KR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 </a:t>
            </a:r>
            <a:r>
              <a:rPr lang="en-US" altLang="ko-KR" sz="1200" b="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sz="1200" b="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비전 기술을 활용한 작업자 위생복</a:t>
            </a:r>
            <a:r>
              <a:rPr lang="en-US" altLang="ko-KR" sz="1200" b="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200" b="0" u="sng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위생모</a:t>
            </a:r>
            <a:r>
              <a:rPr lang="ko-KR" altLang="en-US" sz="1200" b="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착용 감지는 식품 안전과 품질 확보의 핵심 기술로 주목</a:t>
            </a:r>
            <a:r>
              <a:rPr lang="ko-KR" altLang="en-US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받고 있다</a:t>
            </a:r>
            <a:r>
              <a:rPr lang="en-US" altLang="ko-KR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그러나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대부분의 중소 식품공장은 전문 인력 부족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고비용 장비 도입 부담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수작업 기반의 점검 방식에 의존</a:t>
            </a:r>
            <a:r>
              <a:rPr lang="ko-KR" altLang="en-US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하고 있어</a:t>
            </a:r>
            <a:r>
              <a:rPr lang="en-US" altLang="ko-KR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실시간 감지 및 기록 기능이 결여된 상태이다</a:t>
            </a:r>
            <a:r>
              <a:rPr lang="en-US" altLang="ko-KR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[3]. </a:t>
            </a:r>
            <a:r>
              <a:rPr lang="ko-KR" altLang="en-US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본 프로젝트는 </a:t>
            </a:r>
            <a:r>
              <a:rPr lang="ko-KR" altLang="en-US" sz="12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기존 </a:t>
            </a:r>
            <a:r>
              <a:rPr lang="en-US" altLang="ko-KR" sz="12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CCTV </a:t>
            </a:r>
            <a:r>
              <a:rPr lang="ko-KR" altLang="en-US" sz="12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인프라를 유지하면서도</a:t>
            </a:r>
            <a:r>
              <a:rPr lang="en-US" altLang="ko-KR" sz="12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ROI(</a:t>
            </a:r>
            <a:r>
              <a:rPr lang="ko-KR" altLang="en-US" sz="12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관심 영역</a:t>
            </a:r>
            <a:r>
              <a:rPr lang="en-US" altLang="ko-KR" sz="12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2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설정만으로 누구나 </a:t>
            </a:r>
            <a:r>
              <a:rPr lang="en-US" altLang="ko-KR" sz="12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sz="1200" u="sng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감지를 활용할 수 있는 실용적인 시스템 구조</a:t>
            </a:r>
            <a:r>
              <a:rPr lang="ko-KR" altLang="en-US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제시한다</a:t>
            </a:r>
            <a:r>
              <a:rPr lang="en-US" altLang="ko-KR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이는 기존 객체 탐지 기반 </a:t>
            </a:r>
            <a:r>
              <a:rPr lang="en-US" altLang="ko-KR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PPE </a:t>
            </a:r>
            <a:r>
              <a:rPr lang="ko-KR" altLang="en-US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감지 기술 연구의 실제 현장 확장 적용이라는 점에서 의미가 있다</a:t>
            </a:r>
            <a:r>
              <a:rPr lang="en-US" altLang="ko-KR" sz="1200" b="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[1][2].</a:t>
            </a:r>
            <a:endParaRPr lang="en-US" altLang="ko-KR" sz="2000" b="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atinLnBrk="1">
              <a:lnSpc>
                <a:spcPct val="100000"/>
              </a:lnSpc>
              <a:spcAft>
                <a:spcPts val="800"/>
              </a:spcAft>
              <a:buNone/>
            </a:pPr>
            <a:endParaRPr lang="ko-KR" altLang="ko-KR" sz="900" kern="100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marL="342900" indent="-342900" latinLnBrk="1">
              <a:lnSpc>
                <a:spcPct val="10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000" b="1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     </a:t>
            </a:r>
          </a:p>
          <a:p>
            <a:pPr marL="342900" indent="-342900" latinLnBrk="1">
              <a:lnSpc>
                <a:spcPct val="10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US" altLang="ko-KR" sz="1000" kern="100" dirty="0"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marL="342900" indent="-342900" latinLnBrk="1">
              <a:lnSpc>
                <a:spcPct val="10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altLang="ko-KR" sz="1000" b="1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 </a:t>
            </a:r>
            <a:endParaRPr lang="en-US" altLang="ko-KR" kern="0" dirty="0">
              <a:solidFill>
                <a:srgbClr val="0033C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AF37A7-EB3F-832B-C673-B533A66E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5333137"/>
            <a:ext cx="8312034" cy="87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참고문헌 </a:t>
            </a:r>
            <a:endParaRPr lang="en-US" altLang="ko-KR" sz="11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[1] Wang et al., </a:t>
            </a:r>
            <a:r>
              <a:rPr lang="en-US" altLang="ko-KR" sz="11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Fast PPE Detection Using Deep Learning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Sensors, 2021</a:t>
            </a:r>
            <a:b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[2] Karlsson et al., </a:t>
            </a:r>
            <a:r>
              <a:rPr lang="en-US" altLang="ko-KR" sz="11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Visual PPE Detection on Industry Workers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en-US" altLang="ko-KR" sz="11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arXiv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2022</a:t>
            </a:r>
            <a:b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[3] 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식품의약품안전처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1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식품위생법 해설서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3978947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4B9F7-FBF3-9199-0DFF-5222C7D4D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48B39-3CAC-BEE0-14EF-B55E0D4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E20DC58-6E9F-1302-CC1F-1B4F261D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 필요성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58616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2"/>
            </a:pPr>
            <a:r>
              <a:rPr lang="ko-KR" altLang="en-US" sz="1600" kern="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필요성</a:t>
            </a:r>
            <a:endParaRPr lang="en-US" altLang="ko-KR" sz="1600" kern="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400" b="1" kern="100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ko-KR" sz="1200" b="1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학문적 의미</a:t>
            </a:r>
            <a:endParaRPr lang="en-US" altLang="ko-KR" sz="1200" b="1" kern="100" dirty="0"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YOLOv5n</a:t>
            </a:r>
            <a:r>
              <a:rPr lang="ko-KR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MobileNetV2</a:t>
            </a:r>
            <a:r>
              <a:rPr lang="ko-KR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를 결합하여 </a:t>
            </a:r>
            <a:r>
              <a:rPr lang="ko-KR" altLang="ko-KR" sz="1200" kern="10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경량화된</a:t>
            </a:r>
            <a:r>
              <a:rPr lang="ko-KR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모델로 실시간</a:t>
            </a:r>
            <a:r>
              <a:rPr lang="en-US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PPE </a:t>
            </a:r>
            <a:r>
              <a:rPr lang="ko-KR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감지를 구현함으로써</a:t>
            </a:r>
            <a:r>
              <a:rPr lang="en-US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복합 인식 구조</a:t>
            </a:r>
            <a:r>
              <a:rPr lang="en-US" altLang="ko-KR" sz="1200" b="1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+ </a:t>
            </a:r>
            <a:r>
              <a:rPr lang="ko-KR" altLang="ko-KR" sz="1200" b="1" kern="10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저사양</a:t>
            </a:r>
            <a:r>
              <a:rPr lang="ko-KR" altLang="ko-KR" sz="1200" b="1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디바이스 실현</a:t>
            </a:r>
            <a:r>
              <a:rPr lang="ko-KR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가능성을 입증하고</a:t>
            </a:r>
            <a:r>
              <a:rPr lang="en-US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200" b="1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Vision AI</a:t>
            </a:r>
            <a:r>
              <a:rPr lang="ko-KR" altLang="ko-KR" sz="1200" b="1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의 실용성 확대에 기여</a:t>
            </a:r>
            <a:r>
              <a:rPr lang="ko-KR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함</a:t>
            </a:r>
            <a:r>
              <a:rPr lang="en-US" altLang="ko-KR" sz="1200" kern="1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[1][2].</a:t>
            </a: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00" kern="100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ko-KR" sz="1200" b="1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산업적 의미</a:t>
            </a:r>
            <a:endParaRPr lang="en-US" altLang="ko-KR" sz="100" b="1" kern="100" dirty="0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기존의 고가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IoT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기반 시스템 없이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이미 구축된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CCTV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인프라와 간단한 사용자 인터페이스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(ROI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설정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만으로 </a:t>
            </a:r>
            <a:r>
              <a:rPr lang="en-US" altLang="ko-KR" sz="1200" b="1" kern="1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위생복</a:t>
            </a:r>
            <a:r>
              <a:rPr lang="en-US" altLang="ko-KR" sz="1200" b="1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200" b="1" kern="100" dirty="0" err="1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위생모</a:t>
            </a:r>
            <a:r>
              <a:rPr lang="ko-KR" altLang="ko-KR" sz="1200" b="1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위반 감지 시스템을 구현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할 수 있음</a:t>
            </a:r>
            <a:endParaRPr lang="en-US" altLang="ko-KR" sz="1200" kern="100" dirty="0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복잡한 장비 설치나 유지보수 인력이 필요하지 않아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중소 식품 제조업체도 쉽게 도입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운영 가능</a:t>
            </a:r>
            <a:endParaRPr lang="en-US" altLang="ko-KR" sz="1200" b="1" kern="100" dirty="0">
              <a:effectLst/>
              <a:latin typeface="맑은 고딕" panose="020B0503020000020004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본 프로젝트는 </a:t>
            </a:r>
            <a:r>
              <a:rPr lang="ko-KR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중소기업 맞춤형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DX/AX </a:t>
            </a:r>
            <a:r>
              <a:rPr lang="ko-KR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모델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스마트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 HACCP </a:t>
            </a:r>
            <a:r>
              <a:rPr lang="ko-KR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시스템의 보급 확산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을 가속화하며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제조 현장의 디지털 전환과 품질 관리 체계의 현대화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에 기여함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00" kern="100" dirty="0">
              <a:effectLst/>
              <a:latin typeface="맑은 고딕" panose="020B0503020000020004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ko-KR" sz="1200" b="1" kern="100" dirty="0">
                <a:effectLst/>
                <a:latin typeface="맑은 고딕" panose="020B0503020000020004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사회적 의미</a:t>
            </a:r>
            <a:endParaRPr lang="en-US" altLang="ko-KR" sz="100" b="1" kern="100" dirty="0">
              <a:effectLst/>
              <a:latin typeface="맑은 고딕" panose="020B0503020000020004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200" b="1" dirty="0"/>
              <a:t>지방 중소 식품기업</a:t>
            </a:r>
            <a:r>
              <a:rPr lang="ko-KR" altLang="en-US" sz="1200" dirty="0"/>
              <a:t>도 쉽게 도입 가능한 위생관리 </a:t>
            </a:r>
            <a:r>
              <a:rPr lang="en-US" altLang="ko-KR" sz="1200" dirty="0"/>
              <a:t>AI </a:t>
            </a:r>
            <a:r>
              <a:rPr lang="ko-KR" altLang="en-US" sz="1200" dirty="0"/>
              <a:t>시스템을 통해 </a:t>
            </a:r>
            <a:r>
              <a:rPr lang="en-US" altLang="ko-KR" sz="1200" b="1" dirty="0"/>
              <a:t>DX·AX </a:t>
            </a:r>
            <a:r>
              <a:rPr lang="ko-KR" altLang="en-US" sz="1200" b="1" dirty="0"/>
              <a:t>전환의 기회를 확보</a:t>
            </a:r>
            <a:r>
              <a:rPr lang="ko-KR" altLang="en-US" sz="1200" dirty="0"/>
              <a:t>할 수 있습니다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200" b="1" dirty="0"/>
              <a:t>중소기업의 </a:t>
            </a:r>
            <a:r>
              <a:rPr lang="en-US" altLang="ko-KR" sz="1200" b="1" dirty="0"/>
              <a:t>DX </a:t>
            </a:r>
            <a:r>
              <a:rPr lang="ko-KR" altLang="en-US" sz="1200" b="1" dirty="0"/>
              <a:t>확산</a:t>
            </a:r>
            <a:r>
              <a:rPr lang="ko-KR" altLang="en-US" sz="1200" dirty="0"/>
              <a:t>과 함께 </a:t>
            </a:r>
            <a:r>
              <a:rPr lang="ko-KR" altLang="en-US" sz="1200" b="1" dirty="0"/>
              <a:t>자율운영형</a:t>
            </a:r>
            <a:r>
              <a:rPr lang="en-US" altLang="ko-KR" sz="1200" b="1" dirty="0"/>
              <a:t>(AX) </a:t>
            </a:r>
            <a:r>
              <a:rPr lang="ko-KR" altLang="en-US" sz="1200" b="1" dirty="0"/>
              <a:t>식품 제조환경 구축</a:t>
            </a:r>
            <a:r>
              <a:rPr lang="ko-KR" altLang="en-US" sz="1200" dirty="0"/>
              <a:t>을 실현하는 실용적인 모델입니다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200" dirty="0"/>
              <a:t>소비자에게는 신뢰할 수 있는 위생 품질을 제공하고</a:t>
            </a:r>
            <a:r>
              <a:rPr lang="en-US" altLang="ko-KR" sz="1200" dirty="0"/>
              <a:t>, </a:t>
            </a:r>
            <a:r>
              <a:rPr lang="ko-KR" altLang="en-US" sz="1200" dirty="0"/>
              <a:t>사회 전반의 식품 안전 수준 향상에 기여합니다</a:t>
            </a:r>
            <a:r>
              <a:rPr lang="en-US" altLang="ko-KR" sz="1200" dirty="0"/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ko-KR" altLang="ko-KR" sz="1200" kern="100" dirty="0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ko-KR" altLang="ko-KR" sz="1200" kern="100" dirty="0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kern="100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kern="100" dirty="0"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499A29-F122-CE23-5DFD-A83EC0C2A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5333137"/>
            <a:ext cx="8312034" cy="87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참고문헌 </a:t>
            </a:r>
            <a:endParaRPr lang="en-US" altLang="ko-KR" sz="11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[1] Wang et al., </a:t>
            </a:r>
            <a:r>
              <a:rPr lang="en-US" altLang="ko-KR" sz="11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Fast PPE Detection Using Deep Learning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Sensors, 2021</a:t>
            </a:r>
            <a:b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[2] Karlsson et al., </a:t>
            </a:r>
            <a:r>
              <a:rPr lang="en-US" altLang="ko-KR" sz="11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Visual PPE Detection on Industry Workers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en-US" altLang="ko-KR" sz="11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arXiv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2022</a:t>
            </a:r>
            <a:b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[3] 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식품의약품안전처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1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식품위생법 해설서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8417218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8921A-9C31-3874-216B-DB5D7571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C619D-5CF7-FA2A-9DDB-4BF098DE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24B42D-5F25-6624-3C7A-A92ABD281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문제정의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 주요기여점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58616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3"/>
            </a:pPr>
            <a:r>
              <a:rPr lang="ko-KR" altLang="en-US" sz="1600" kern="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문제정의</a:t>
            </a:r>
            <a:endParaRPr lang="en-US" altLang="ko-KR" sz="1600" kern="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400" b="1" kern="100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학문적 측면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기존 연구는 대부분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건설 현장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산업 안전 분야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에서의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PPE(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헬멧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마스크 등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단일 객체 감지에 집중되어 있음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식품 제조 현장에서의 위생복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2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위생모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착용 여부 감지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연구가 미비하며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공개된 벤치마크 데이터셋조차 거의 없음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대부분의 선행연구는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고성능 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GPU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환경 기반의 감지 모델에 의존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하고 있어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중소 식품공장의 </a:t>
            </a:r>
            <a:r>
              <a:rPr lang="ko-KR" altLang="en-US" sz="12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저사양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환경 및 실시간 처리 요건을 만족하는 연구 사례가 부족함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산업적 측면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중소 식품기업은 고가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IoT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시스템을 도입하기 어려움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기존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CCTV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단순 기록 용도로만 활용되고 있으며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작업자의 위반 행위를 실시간 감지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기록하지 못함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사회적 측면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지방 중소 식품제조업체들은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상시 점검 인력 확보가 어렵고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위생관리 업무가 특정 관리자에게 과도하게 집중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되는 구조를 가지고 있음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현재 대부분의 중소 식품공장은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CCTV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설치되어 있지만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단순 녹화용으로만 활용되고 있어 위생 위반이 발생해도 사후 추적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분석이 어려움</a:t>
            </a:r>
            <a:endParaRPr lang="ko-KR" altLang="ko-KR" sz="1200" kern="100" dirty="0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kern="100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kern="100" dirty="0"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371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7AEC2-9E6F-0579-C8DF-A41DF8C1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0ED38-0CEE-1CDD-39A3-42CFFCAE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5A1291-A2DB-4A32-4823-690CBE818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47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문제정의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 주요기여점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58616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4"/>
            </a:pPr>
            <a:r>
              <a:rPr lang="ko-KR" altLang="en-US" sz="1600" kern="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주요기여점</a:t>
            </a:r>
            <a:endParaRPr lang="en-US" altLang="ko-KR" sz="1600" kern="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400" b="1" kern="100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학문적 측면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기존 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PPE 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감지 연구는 주로 단일 객체 탐지 및 고성능 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GPU 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환경을 전제로 설계되었으나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본 연구는 </a:t>
            </a:r>
            <a:r>
              <a:rPr lang="en-US" altLang="ko-KR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YOLOv5n </a:t>
            </a:r>
            <a:r>
              <a: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 객체 탐지와 </a:t>
            </a:r>
            <a:r>
              <a:rPr lang="en-US" altLang="ko-KR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MobileNetV2 </a:t>
            </a:r>
            <a:r>
              <a: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 후처리 </a:t>
            </a:r>
            <a:r>
              <a:rPr lang="en-US" altLang="ko-KR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CNN </a:t>
            </a:r>
            <a:r>
              <a: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분류기를 결합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하여 </a:t>
            </a:r>
            <a:r>
              <a:rPr lang="ko-KR" altLang="en-US" sz="11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경량화된</a:t>
            </a:r>
            <a:r>
              <a: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복합 감지 파이프라인을 실시간 처리 가능한 구조로</a:t>
            </a:r>
            <a:endParaRPr lang="en-US" altLang="ko-KR" sz="11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연구 결과는 식품 제조 분야에서의 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응용 사례 부족 문제를 보완하며</a:t>
            </a:r>
            <a:r>
              <a:rPr lang="en-US" altLang="ko-KR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en-US" altLang="ko-KR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Vision AI </a:t>
            </a:r>
            <a:r>
              <a: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기반의 스마트 </a:t>
            </a:r>
            <a:r>
              <a:rPr lang="en-US" altLang="ko-KR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HACCP </a:t>
            </a:r>
            <a:r>
              <a: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연구 분야 확장</a:t>
            </a:r>
            <a:r>
              <a: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실증 기반을 제공함</a:t>
            </a:r>
            <a:endParaRPr lang="en-US" altLang="ko-KR" sz="1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산업적 측면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고가의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IoT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센서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고성능 서버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전용 임베디드 장비 없이도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기존 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CCTV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인프라를 활용해 실시간 감지 시스템을 구현할 수 있음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입증함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사용자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GUI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 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ROI(Region of Interest)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만 설정하면 감지 기능이 활성화되는 구조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전문 지식이 없는 현장 관리자도 손쉽게 활용 가능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→ 기술 도입 장벽을 실질적으로 제거함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본 시스템은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설치 및 운영 비용을 최소화하면서도 핵심적인 위생관리 기능을 수행할 수 있는 구조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HACCP 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 품질관리를 위한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중소 식품기업 맞춤형 </a:t>
            </a:r>
            <a:r>
              <a:rPr lang="ko-KR" altLang="en-US" sz="12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스마트팩토리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모델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 활용 가능성이 높음</a:t>
            </a:r>
            <a:endParaRPr lang="en-US" altLang="ko-KR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사회적 측면</a:t>
            </a:r>
            <a:endParaRPr lang="en-US" altLang="ko-KR" sz="12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본 시스템은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지방 중소 식품 제조업체의 디지털 위생관리 수준을 현실적으로 끌어올릴 수 있는 실질적 도구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로서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중소기업 중심의 지속가능한 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Smart HACCP DX/AX </a:t>
            </a:r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확산 기반을 제공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함</a:t>
            </a:r>
            <a:endParaRPr lang="en-US" altLang="ko-KR" sz="1200" kern="100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  <a:p>
            <a:pPr marL="24326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kern="100" dirty="0"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787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7F215-B52C-75D7-3989-5B7E69BA9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BE7CF-B4D7-D7EA-580F-9EEA19C0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및 구현 </a:t>
            </a:r>
            <a:r>
              <a:rPr lang="en-US" altLang="ko-KR" dirty="0"/>
              <a:t>(Methodology &amp; Implementation)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01D1A77-A7E7-F648-2508-E9F939EC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612285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방법 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imes New Roman" panose="02020603050405020304" pitchFamily="18" charset="0"/>
              </a:rPr>
              <a:t>Methodology</a:t>
            </a:r>
          </a:p>
          <a:p>
            <a:pPr marL="511423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R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시스템 구조 개요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입력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기존 CCTV 영상 스트림 또는 저장 영상 프레임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ROI 설정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사용자가 감지할 영역(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Region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Interest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GUI에서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지정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YOLOv5n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person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gown_on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hairnet_on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객체 실시간 감지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MobileNetV2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gown_on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객체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crop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후 밝기(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white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gray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dark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 기반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	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3-class 분류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위반 판단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감지 결과 조합으로 위반 등급 분류 (상/중/하)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	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출력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위반 이미지 자동 저장 + CSV 로그 생성 + 추후 통계 분석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68523" lvl="1" indent="0">
              <a:lnSpc>
                <a:spcPct val="100000"/>
              </a:lnSpc>
              <a:spcBef>
                <a:spcPts val="600"/>
              </a:spcBef>
              <a:buNone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68523" lvl="1" indent="0">
              <a:lnSpc>
                <a:spcPct val="100000"/>
              </a:lnSpc>
              <a:spcBef>
                <a:spcPts val="600"/>
              </a:spcBef>
              <a:buNone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ko-KR" sz="1200" kern="100" dirty="0">
              <a:solidFill>
                <a:schemeClr val="accent1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9" name="그림 18" descr="생성된 이미지">
            <a:extLst>
              <a:ext uri="{FF2B5EF4-FFF2-40B4-BE49-F238E27FC236}">
                <a16:creationId xmlns:a16="http://schemas.microsoft.com/office/drawing/2014/main" id="{12480570-F5E0-F004-BCDA-41F14CD7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0" y="4059007"/>
            <a:ext cx="3060034" cy="203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FA5B562B-9D7B-F34C-DFCC-3EBAAC8D4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7" y="1088974"/>
            <a:ext cx="2474776" cy="49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9039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59342</TotalTime>
  <Words>1282</Words>
  <Application>Microsoft Office PowerPoint</Application>
  <PresentationFormat>화면 슬라이드 쇼(4:3)</PresentationFormat>
  <Paragraphs>168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Noto Sans KR</vt:lpstr>
      <vt:lpstr>나눔고딕 ExtraBold</vt:lpstr>
      <vt:lpstr>맑은 고딕</vt:lpstr>
      <vt:lpstr>Arial</vt:lpstr>
      <vt:lpstr>Cambria</vt:lpstr>
      <vt:lpstr>Corbel</vt:lpstr>
      <vt:lpstr>Times New Roman</vt:lpstr>
      <vt:lpstr>Wingdings</vt:lpstr>
      <vt:lpstr>1_Default Design</vt:lpstr>
      <vt:lpstr>2_Default Design</vt:lpstr>
      <vt:lpstr>PowerPoint 프레젠테이션</vt:lpstr>
      <vt:lpstr>목차</vt:lpstr>
      <vt:lpstr>목차</vt:lpstr>
      <vt:lpstr>프로젝트 #1 개요</vt:lpstr>
      <vt:lpstr>프로젝트 #1 개요</vt:lpstr>
      <vt:lpstr>프로젝트 #1 개요</vt:lpstr>
      <vt:lpstr>프로젝트 #1 개요</vt:lpstr>
      <vt:lpstr>프로젝트 #1 개요</vt:lpstr>
      <vt:lpstr>방법 및 구현 (Methodology &amp; Implementation)</vt:lpstr>
      <vt:lpstr>방법 및 구현 (Methodology &amp; Implementation)</vt:lpstr>
      <vt:lpstr>실험 구성 및 평가 방법 (Experiment Settings) </vt:lpstr>
      <vt:lpstr>결과 및 분석 (Results &amp; Analysis)</vt:lpstr>
      <vt:lpstr>한계점 및 토론 (Limitations &amp; Discussions)</vt:lpstr>
      <vt:lpstr>향후 연구 방향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JungYong Seok</cp:lastModifiedBy>
  <cp:revision>3139</cp:revision>
  <cp:lastPrinted>2023-01-25T05:07:50Z</cp:lastPrinted>
  <dcterms:created xsi:type="dcterms:W3CDTF">2004-08-18T11:28:05Z</dcterms:created>
  <dcterms:modified xsi:type="dcterms:W3CDTF">2025-05-26T07:16:55Z</dcterms:modified>
</cp:coreProperties>
</file>