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U1QAGHb8qjlFvaESWCs/of8CiY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DB06F6-0486-42D1-A2CE-9AD5BD8562A7}">
  <a:tblStyle styleId="{E7DB06F6-0486-42D1-A2CE-9AD5BD8562A7}"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dk1"/>
          </a:solidFill>
        </a:fill>
      </a:tcStyle>
    </a:lastCol>
    <a:firstCol>
      <a:tcTxStyle b="on" i="off">
        <a:font>
          <a:latin typeface="Trebuchet MS"/>
          <a:ea typeface="Trebuchet MS"/>
          <a:cs typeface="Trebuchet MS"/>
        </a:font>
        <a:schemeClr val="lt1"/>
      </a:tcTxStyle>
      <a:tcStyle>
        <a:tcBdr/>
        <a:fill>
          <a:solidFill>
            <a:schemeClr val="dk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6C41C1F6-A6C5-4D5A-96C7-B8A53CD67250}" styleName="Table_1">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EF3"/>
          </a:solidFill>
        </a:fill>
      </a:tcStyle>
    </a:wholeTbl>
    <a:band1H>
      <a:tcTxStyle/>
      <a:tcStyle>
        <a:tcBdr/>
        <a:fill>
          <a:solidFill>
            <a:srgbClr val="CCDCE6"/>
          </a:solidFill>
        </a:fill>
      </a:tcStyle>
    </a:band1H>
    <a:band2H>
      <a:tcTxStyle/>
      <a:tcStyle>
        <a:tcBdr/>
      </a:tcStyle>
    </a:band2H>
    <a:band1V>
      <a:tcTxStyle/>
      <a:tcStyle>
        <a:tcBdr/>
        <a:fill>
          <a:solidFill>
            <a:srgbClr val="CCDCE6"/>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2C0DF22-0056-427A-A190-F9ACFF846F91}"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29" name="Google Shape;2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6" name="Google Shape;2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4" name="Google Shape;24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1" name="Google Shape;25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67" name="Google Shape;2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75" name="Google Shape;27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82" name="Google Shape;28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1" name="Google Shape;31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9" name="Google Shape;31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kk</a:t>
            </a:r>
            <a:endParaRPr/>
          </a:p>
        </p:txBody>
      </p:sp>
      <p:sp>
        <p:nvSpPr>
          <p:cNvPr id="160" name="Google Shape;16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34"/>
          <p:cNvGrpSpPr/>
          <p:nvPr/>
        </p:nvGrpSpPr>
        <p:grpSpPr>
          <a:xfrm>
            <a:off x="0" y="-8467"/>
            <a:ext cx="12192000" cy="6866467"/>
            <a:chOff x="0" y="-8467"/>
            <a:chExt cx="12192000" cy="6866467"/>
          </a:xfrm>
        </p:grpSpPr>
        <p:sp>
          <p:nvSpPr>
            <p:cNvPr id="28" name="Google Shape;28;p34"/>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34"/>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30" name="Google Shape;30;p34"/>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31" name="Google Shape;31;p3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3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34"/>
            <p:cNvSpPr/>
            <p:nvPr/>
          </p:nvSpPr>
          <p:spPr>
            <a:xfrm>
              <a:off x="8932333" y="3048000"/>
              <a:ext cx="3259667" cy="3810000"/>
            </a:xfrm>
            <a:prstGeom prst="triangle">
              <a:avLst>
                <a:gd name="adj" fmla="val 100000"/>
              </a:avLst>
            </a:prstGeom>
            <a:solidFill>
              <a:srgbClr val="266F8B">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266F8B">
                <a:alpha val="49803"/>
              </a:srgbClr>
            </a:solidFill>
            <a:ln>
              <a:noFill/>
            </a:ln>
          </p:spPr>
        </p:sp>
        <p:sp>
          <p:nvSpPr>
            <p:cNvPr id="35" name="Google Shape;35;p3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3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98F98">
                <a:alpha val="80000"/>
              </a:srgbClr>
            </a:solidFill>
            <a:ln>
              <a:noFill/>
            </a:ln>
          </p:spPr>
        </p:sp>
        <p:sp>
          <p:nvSpPr>
            <p:cNvPr id="37" name="Google Shape;37;p34"/>
            <p:cNvSpPr/>
            <p:nvPr/>
          </p:nvSpPr>
          <p:spPr>
            <a:xfrm>
              <a:off x="10371666" y="3589867"/>
              <a:ext cx="1817159" cy="3268133"/>
            </a:xfrm>
            <a:prstGeom prst="triangle">
              <a:avLst>
                <a:gd name="adj" fmla="val 100000"/>
              </a:avLst>
            </a:prstGeom>
            <a:solidFill>
              <a:srgbClr val="266F8B">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4"/>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43"/>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3"/>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4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44"/>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44"/>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4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4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4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EC0DB"/>
                </a:solidFill>
                <a:latin typeface="Arial"/>
                <a:ea typeface="Arial"/>
                <a:cs typeface="Arial"/>
                <a:sym typeface="Arial"/>
              </a:rPr>
              <a:t>“</a:t>
            </a:r>
            <a:endParaRPr/>
          </a:p>
        </p:txBody>
      </p:sp>
      <p:sp>
        <p:nvSpPr>
          <p:cNvPr id="108" name="Google Shape;108;p4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EC0DB"/>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45"/>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5"/>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4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4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4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6"/>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46"/>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4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4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4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EC0DB"/>
                </a:solidFill>
                <a:latin typeface="Arial"/>
                <a:ea typeface="Arial"/>
                <a:cs typeface="Arial"/>
                <a:sym typeface="Arial"/>
              </a:rPr>
              <a:t>“</a:t>
            </a:r>
            <a:endParaRPr/>
          </a:p>
        </p:txBody>
      </p:sp>
      <p:sp>
        <p:nvSpPr>
          <p:cNvPr id="123" name="Google Shape;123;p4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7EC0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47"/>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4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4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4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4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4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8"/>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4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49"/>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49"/>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4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37"/>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3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8"/>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38"/>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38"/>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38"/>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3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41"/>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1"/>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41"/>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42"/>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2"/>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0" name="Google Shape;90;p42"/>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3"/>
          <p:cNvGrpSpPr/>
          <p:nvPr/>
        </p:nvGrpSpPr>
        <p:grpSpPr>
          <a:xfrm>
            <a:off x="0" y="-8467"/>
            <a:ext cx="12192000" cy="6866467"/>
            <a:chOff x="0" y="-8467"/>
            <a:chExt cx="12192000" cy="6866467"/>
          </a:xfrm>
        </p:grpSpPr>
        <p:cxnSp>
          <p:nvCxnSpPr>
            <p:cNvPr id="11" name="Google Shape;11;p33"/>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33"/>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3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3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33"/>
            <p:cNvSpPr/>
            <p:nvPr/>
          </p:nvSpPr>
          <p:spPr>
            <a:xfrm>
              <a:off x="8932333" y="3048000"/>
              <a:ext cx="3259667" cy="3810000"/>
            </a:xfrm>
            <a:prstGeom prst="triangle">
              <a:avLst>
                <a:gd name="adj" fmla="val 100000"/>
              </a:avLst>
            </a:prstGeom>
            <a:solidFill>
              <a:srgbClr val="266F8B">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266F8B">
                <a:alpha val="49803"/>
              </a:srgbClr>
            </a:solidFill>
            <a:ln>
              <a:noFill/>
            </a:ln>
          </p:spPr>
        </p:sp>
        <p:sp>
          <p:nvSpPr>
            <p:cNvPr id="17" name="Google Shape;17;p3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3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98F98">
                <a:alpha val="80000"/>
              </a:srgbClr>
            </a:solidFill>
            <a:ln>
              <a:noFill/>
            </a:ln>
          </p:spPr>
        </p:sp>
        <p:sp>
          <p:nvSpPr>
            <p:cNvPr id="19" name="Google Shape;19;p33"/>
            <p:cNvSpPr/>
            <p:nvPr/>
          </p:nvSpPr>
          <p:spPr>
            <a:xfrm>
              <a:off x="10371666" y="3589867"/>
              <a:ext cx="1817159" cy="3268133"/>
            </a:xfrm>
            <a:prstGeom prst="triangle">
              <a:avLst>
                <a:gd name="adj" fmla="val 100000"/>
              </a:avLst>
            </a:prstGeom>
            <a:solidFill>
              <a:srgbClr val="266F8B">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3"/>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3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outcomes-umassmed.org/als/sf12.asp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nctu.partners.org/ProACT/"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3639312" y="917842"/>
            <a:ext cx="7217663" cy="324913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Calibri"/>
              <a:buNone/>
            </a:pPr>
            <a:r>
              <a:rPr lang="en-US" sz="4000" b="1">
                <a:latin typeface="Calibri"/>
                <a:ea typeface="Calibri"/>
                <a:cs typeface="Calibri"/>
                <a:sym typeface="Calibri"/>
              </a:rPr>
              <a:t>Optimizing disease progression rates in Lou Gehrig Disease(ALS)</a:t>
            </a:r>
            <a:endParaRPr sz="4000"/>
          </a:p>
        </p:txBody>
      </p:sp>
      <p:sp>
        <p:nvSpPr>
          <p:cNvPr id="148" name="Google Shape;148;p1"/>
          <p:cNvSpPr txBox="1">
            <a:spLocks noGrp="1"/>
          </p:cNvSpPr>
          <p:nvPr>
            <p:ph type="subTitle" idx="1"/>
          </p:nvPr>
        </p:nvSpPr>
        <p:spPr>
          <a:xfrm>
            <a:off x="4478679" y="4369167"/>
            <a:ext cx="6314659" cy="142571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dirty="0"/>
              <a:t>University of Rochester </a:t>
            </a:r>
            <a:endParaRPr dirty="0"/>
          </a:p>
          <a:p>
            <a:pPr marL="0" lvl="0" indent="0" algn="l"/>
            <a:r>
              <a:rPr lang="en-US" dirty="0"/>
              <a:t>Team: </a:t>
            </a:r>
            <a:r>
              <a:rPr lang="en-US" altLang="zh-CN" dirty="0"/>
              <a:t>Yonghao Duan,</a:t>
            </a:r>
            <a:r>
              <a:rPr lang="zh-CN" altLang="en-US" dirty="0"/>
              <a:t> </a:t>
            </a:r>
            <a:r>
              <a:rPr lang="en-US" dirty="0" err="1"/>
              <a:t>Xinxin</a:t>
            </a:r>
            <a:r>
              <a:rPr lang="en-US" dirty="0"/>
              <a:t> Gu, </a:t>
            </a:r>
            <a:r>
              <a:rPr lang="en-US" dirty="0" err="1"/>
              <a:t>Yuexi</a:t>
            </a:r>
            <a:r>
              <a:rPr lang="en-US" dirty="0"/>
              <a:t> Wang, He Huang</a:t>
            </a:r>
            <a:endParaRPr dirty="0"/>
          </a:p>
          <a:p>
            <a:pPr marL="0" lvl="0" indent="0" algn="l" rtl="0">
              <a:spcBef>
                <a:spcPts val="1000"/>
              </a:spcBef>
              <a:spcAft>
                <a:spcPts val="0"/>
              </a:spcAft>
              <a:buSzPts val="1440"/>
              <a:buNone/>
            </a:pPr>
            <a:r>
              <a:rPr lang="en-US" dirty="0"/>
              <a:t>Sponsor: </a:t>
            </a:r>
            <a:r>
              <a:rPr lang="en-US" dirty="0" err="1"/>
              <a:t>Origent</a:t>
            </a:r>
            <a:r>
              <a:rPr lang="en-US" dirty="0"/>
              <a:t> Inc.</a:t>
            </a:r>
            <a:endParaRPr dirty="0"/>
          </a:p>
          <a:p>
            <a:pPr marL="0" lvl="0" indent="0" algn="l" rtl="0">
              <a:spcBef>
                <a:spcPts val="1000"/>
              </a:spcBef>
              <a:spcAft>
                <a:spcPts val="0"/>
              </a:spcAft>
              <a:buSzPts val="1440"/>
              <a:buNone/>
            </a:pPr>
            <a:endParaRPr dirty="0"/>
          </a:p>
        </p:txBody>
      </p:sp>
      <p:pic>
        <p:nvPicPr>
          <p:cNvPr id="149" name="Google Shape;149;p1" descr="Stethoscope"/>
          <p:cNvPicPr preferRelativeResize="0"/>
          <p:nvPr/>
        </p:nvPicPr>
        <p:blipFill rotWithShape="1">
          <a:blip r:embed="rId3">
            <a:alphaModFix/>
          </a:blip>
          <a:srcRect/>
          <a:stretch/>
        </p:blipFill>
        <p:spPr>
          <a:xfrm>
            <a:off x="339964" y="1476987"/>
            <a:ext cx="3765692" cy="37656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Exploratory Analysis</a:t>
            </a:r>
            <a:endParaRPr/>
          </a:p>
        </p:txBody>
      </p:sp>
      <p:sp>
        <p:nvSpPr>
          <p:cNvPr id="232" name="Google Shape;232;p10"/>
          <p:cNvSpPr txBox="1"/>
          <p:nvPr/>
        </p:nvSpPr>
        <p:spPr>
          <a:xfrm>
            <a:off x="1595700" y="1261307"/>
            <a:ext cx="9345600" cy="6003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             6 Cases of ALSFRS-R score and month </a:t>
            </a:r>
            <a:endParaRPr sz="2400">
              <a:solidFill>
                <a:schemeClr val="dk1"/>
              </a:solidFill>
              <a:latin typeface="Trebuchet MS"/>
              <a:ea typeface="Trebuchet MS"/>
              <a:cs typeface="Trebuchet MS"/>
              <a:sym typeface="Trebuchet MS"/>
            </a:endParaRPr>
          </a:p>
        </p:txBody>
      </p:sp>
      <p:pic>
        <p:nvPicPr>
          <p:cNvPr id="233" name="Google Shape;233;p10"/>
          <p:cNvPicPr preferRelativeResize="0"/>
          <p:nvPr/>
        </p:nvPicPr>
        <p:blipFill rotWithShape="1">
          <a:blip r:embed="rId3">
            <a:alphaModFix/>
          </a:blip>
          <a:srcRect/>
          <a:stretch/>
        </p:blipFill>
        <p:spPr>
          <a:xfrm>
            <a:off x="2000250" y="1861607"/>
            <a:ext cx="7105650" cy="48802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11"/>
          <p:cNvPicPr preferRelativeResize="0"/>
          <p:nvPr/>
        </p:nvPicPr>
        <p:blipFill rotWithShape="1">
          <a:blip r:embed="rId3">
            <a:alphaModFix/>
          </a:blip>
          <a:srcRect/>
          <a:stretch/>
        </p:blipFill>
        <p:spPr>
          <a:xfrm>
            <a:off x="1282700" y="1468150"/>
            <a:ext cx="8143166" cy="5283196"/>
          </a:xfrm>
          <a:prstGeom prst="rect">
            <a:avLst/>
          </a:prstGeom>
          <a:noFill/>
          <a:ln>
            <a:noFill/>
          </a:ln>
        </p:spPr>
      </p:pic>
      <p:sp>
        <p:nvSpPr>
          <p:cNvPr id="239" name="Google Shape;239;p1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Exploratory Analysis</a:t>
            </a:r>
            <a:endParaRPr/>
          </a:p>
        </p:txBody>
      </p:sp>
      <p:graphicFrame>
        <p:nvGraphicFramePr>
          <p:cNvPr id="240" name="Google Shape;240;p11"/>
          <p:cNvGraphicFramePr/>
          <p:nvPr/>
        </p:nvGraphicFramePr>
        <p:xfrm>
          <a:off x="3372809" y="2077750"/>
          <a:ext cx="3000000" cy="3000000"/>
        </p:xfrm>
        <a:graphic>
          <a:graphicData uri="http://schemas.openxmlformats.org/drawingml/2006/table">
            <a:tbl>
              <a:tblPr>
                <a:noFill/>
                <a:tableStyleId>{62C0DF22-0056-427A-A190-F9ACFF846F91}</a:tableStyleId>
              </a:tblPr>
              <a:tblGrid>
                <a:gridCol w="938825">
                  <a:extLst>
                    <a:ext uri="{9D8B030D-6E8A-4147-A177-3AD203B41FA5}">
                      <a16:colId xmlns:a16="http://schemas.microsoft.com/office/drawing/2014/main" val="20000"/>
                    </a:ext>
                  </a:extLst>
                </a:gridCol>
                <a:gridCol w="793425">
                  <a:extLst>
                    <a:ext uri="{9D8B030D-6E8A-4147-A177-3AD203B41FA5}">
                      <a16:colId xmlns:a16="http://schemas.microsoft.com/office/drawing/2014/main" val="20001"/>
                    </a:ext>
                  </a:extLst>
                </a:gridCol>
                <a:gridCol w="731950">
                  <a:extLst>
                    <a:ext uri="{9D8B030D-6E8A-4147-A177-3AD203B41FA5}">
                      <a16:colId xmlns:a16="http://schemas.microsoft.com/office/drawing/2014/main" val="20002"/>
                    </a:ext>
                  </a:extLst>
                </a:gridCol>
                <a:gridCol w="910825">
                  <a:extLst>
                    <a:ext uri="{9D8B030D-6E8A-4147-A177-3AD203B41FA5}">
                      <a16:colId xmlns:a16="http://schemas.microsoft.com/office/drawing/2014/main" val="20003"/>
                    </a:ext>
                  </a:extLst>
                </a:gridCol>
                <a:gridCol w="836300">
                  <a:extLst>
                    <a:ext uri="{9D8B030D-6E8A-4147-A177-3AD203B41FA5}">
                      <a16:colId xmlns:a16="http://schemas.microsoft.com/office/drawing/2014/main" val="20004"/>
                    </a:ext>
                  </a:extLst>
                </a:gridCol>
                <a:gridCol w="791600">
                  <a:extLst>
                    <a:ext uri="{9D8B030D-6E8A-4147-A177-3AD203B41FA5}">
                      <a16:colId xmlns:a16="http://schemas.microsoft.com/office/drawing/2014/main" val="20005"/>
                    </a:ext>
                  </a:extLst>
                </a:gridCol>
                <a:gridCol w="955550">
                  <a:extLst>
                    <a:ext uri="{9D8B030D-6E8A-4147-A177-3AD203B41FA5}">
                      <a16:colId xmlns:a16="http://schemas.microsoft.com/office/drawing/2014/main" val="20006"/>
                    </a:ext>
                  </a:extLst>
                </a:gridCol>
              </a:tblGrid>
              <a:tr h="474000">
                <a:tc>
                  <a:txBody>
                    <a:bodyPr/>
                    <a:lstStyle/>
                    <a:p>
                      <a:pPr marL="0" marR="0" lvl="0" indent="0" algn="l" rtl="0">
                        <a:spcBef>
                          <a:spcPts val="0"/>
                        </a:spcBef>
                        <a:spcAft>
                          <a:spcPts val="0"/>
                        </a:spcAft>
                        <a:buClr>
                          <a:schemeClr val="dk1"/>
                        </a:buClr>
                        <a:buSzPts val="1800"/>
                        <a:buFont typeface="Trebuchet MS"/>
                        <a:buNone/>
                      </a:pPr>
                      <a:r>
                        <a:rPr lang="en-US" sz="1800"/>
                        <a:t>mean</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std</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min</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25%</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50%</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75%</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max</a:t>
                      </a:r>
                      <a:endParaRPr sz="1800"/>
                    </a:p>
                  </a:txBody>
                  <a:tcPr marL="91425" marR="91425" marT="91425" marB="91425"/>
                </a:tc>
                <a:extLst>
                  <a:ext uri="{0D108BD9-81ED-4DB2-BD59-A6C34878D82A}">
                    <a16:rowId xmlns:a16="http://schemas.microsoft.com/office/drawing/2014/main" val="10000"/>
                  </a:ext>
                </a:extLst>
              </a:tr>
              <a:tr h="549775">
                <a:tc>
                  <a:txBody>
                    <a:bodyPr/>
                    <a:lstStyle/>
                    <a:p>
                      <a:pPr marL="0" marR="0" lvl="0" indent="0" algn="l" rtl="0">
                        <a:spcBef>
                          <a:spcPts val="0"/>
                        </a:spcBef>
                        <a:spcAft>
                          <a:spcPts val="0"/>
                        </a:spcAft>
                        <a:buClr>
                          <a:schemeClr val="dk1"/>
                        </a:buClr>
                        <a:buSzPts val="1800"/>
                        <a:buFont typeface="Trebuchet MS"/>
                        <a:buNone/>
                      </a:pPr>
                      <a:r>
                        <a:rPr lang="en-US" sz="1800"/>
                        <a:t>32.65</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9.02</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0.00</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27.00</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34.00</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39.00</a:t>
                      </a:r>
                      <a:endParaRPr sz="1800"/>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a:t>48.00</a:t>
                      </a:r>
                      <a:endParaRPr sz="1800"/>
                    </a:p>
                  </a:txBody>
                  <a:tcPr marL="91425" marR="91425" marT="91425" marB="91425"/>
                </a:tc>
                <a:extLst>
                  <a:ext uri="{0D108BD9-81ED-4DB2-BD59-A6C34878D82A}">
                    <a16:rowId xmlns:a16="http://schemas.microsoft.com/office/drawing/2014/main" val="10001"/>
                  </a:ext>
                </a:extLst>
              </a:tr>
            </a:tbl>
          </a:graphicData>
        </a:graphic>
      </p:graphicFrame>
      <p:sp>
        <p:nvSpPr>
          <p:cNvPr id="241" name="Google Shape;241;p11"/>
          <p:cNvSpPr txBox="1"/>
          <p:nvPr/>
        </p:nvSpPr>
        <p:spPr>
          <a:xfrm>
            <a:off x="2465508" y="1089725"/>
            <a:ext cx="5777549" cy="609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           Frequency of visits along time</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2"/>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Exploratory Analysis</a:t>
            </a:r>
            <a:endParaRPr/>
          </a:p>
        </p:txBody>
      </p:sp>
      <p:sp>
        <p:nvSpPr>
          <p:cNvPr id="247" name="Google Shape;247;p12"/>
          <p:cNvSpPr txBox="1"/>
          <p:nvPr/>
        </p:nvSpPr>
        <p:spPr>
          <a:xfrm>
            <a:off x="2252425" y="1415375"/>
            <a:ext cx="7310675" cy="515125"/>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Distribution of mean of ALSFRS-R score with time</a:t>
            </a:r>
            <a:endParaRPr sz="2400">
              <a:solidFill>
                <a:schemeClr val="dk1"/>
              </a:solidFill>
              <a:latin typeface="Trebuchet MS"/>
              <a:ea typeface="Trebuchet MS"/>
              <a:cs typeface="Trebuchet MS"/>
              <a:sym typeface="Trebuchet MS"/>
            </a:endParaRPr>
          </a:p>
        </p:txBody>
      </p:sp>
      <p:pic>
        <p:nvPicPr>
          <p:cNvPr id="248" name="Google Shape;248;p12"/>
          <p:cNvPicPr preferRelativeResize="0"/>
          <p:nvPr/>
        </p:nvPicPr>
        <p:blipFill rotWithShape="1">
          <a:blip r:embed="rId3">
            <a:alphaModFix/>
          </a:blip>
          <a:srcRect/>
          <a:stretch/>
        </p:blipFill>
        <p:spPr>
          <a:xfrm>
            <a:off x="1933534" y="1930500"/>
            <a:ext cx="7340600" cy="476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Exploratory Analysis</a:t>
            </a:r>
            <a:endParaRPr/>
          </a:p>
        </p:txBody>
      </p:sp>
      <p:sp>
        <p:nvSpPr>
          <p:cNvPr id="254" name="Google Shape;254;p13"/>
          <p:cNvSpPr txBox="1"/>
          <p:nvPr/>
        </p:nvSpPr>
        <p:spPr>
          <a:xfrm>
            <a:off x="6772604" y="1415775"/>
            <a:ext cx="5938800" cy="5607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  Time series of limb and bulbar</a:t>
            </a:r>
            <a:endParaRPr sz="2400">
              <a:solidFill>
                <a:schemeClr val="dk1"/>
              </a:solidFill>
              <a:latin typeface="Trebuchet MS"/>
              <a:ea typeface="Trebuchet MS"/>
              <a:cs typeface="Trebuchet MS"/>
              <a:sym typeface="Trebuchet MS"/>
            </a:endParaRPr>
          </a:p>
        </p:txBody>
      </p:sp>
      <p:sp>
        <p:nvSpPr>
          <p:cNvPr id="255" name="Google Shape;255;p13"/>
          <p:cNvSpPr txBox="1"/>
          <p:nvPr/>
        </p:nvSpPr>
        <p:spPr>
          <a:xfrm>
            <a:off x="886069" y="1434825"/>
            <a:ext cx="5677800" cy="4983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Gender distribution with month</a:t>
            </a:r>
            <a:endParaRPr sz="2400">
              <a:solidFill>
                <a:schemeClr val="dk1"/>
              </a:solidFill>
              <a:latin typeface="Trebuchet MS"/>
              <a:ea typeface="Trebuchet MS"/>
              <a:cs typeface="Trebuchet MS"/>
              <a:sym typeface="Trebuchet MS"/>
            </a:endParaRPr>
          </a:p>
        </p:txBody>
      </p:sp>
      <p:pic>
        <p:nvPicPr>
          <p:cNvPr id="256" name="Google Shape;256;p13"/>
          <p:cNvPicPr preferRelativeResize="0"/>
          <p:nvPr/>
        </p:nvPicPr>
        <p:blipFill rotWithShape="1">
          <a:blip r:embed="rId3">
            <a:alphaModFix/>
          </a:blip>
          <a:srcRect/>
          <a:stretch/>
        </p:blipFill>
        <p:spPr>
          <a:xfrm>
            <a:off x="6075614" y="2028150"/>
            <a:ext cx="5867400" cy="4762500"/>
          </a:xfrm>
          <a:prstGeom prst="rect">
            <a:avLst/>
          </a:prstGeom>
          <a:noFill/>
          <a:ln>
            <a:noFill/>
          </a:ln>
        </p:spPr>
      </p:pic>
      <p:pic>
        <p:nvPicPr>
          <p:cNvPr id="257" name="Google Shape;257;p13"/>
          <p:cNvPicPr preferRelativeResize="0"/>
          <p:nvPr/>
        </p:nvPicPr>
        <p:blipFill rotWithShape="1">
          <a:blip r:embed="rId4">
            <a:alphaModFix/>
          </a:blip>
          <a:srcRect/>
          <a:stretch/>
        </p:blipFill>
        <p:spPr>
          <a:xfrm>
            <a:off x="96742" y="2028150"/>
            <a:ext cx="6223000" cy="476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Modeling</a:t>
            </a:r>
            <a:endParaRPr/>
          </a:p>
        </p:txBody>
      </p:sp>
      <p:pic>
        <p:nvPicPr>
          <p:cNvPr id="263" name="Google Shape;263;p14" descr="DNA"/>
          <p:cNvPicPr preferRelativeResize="0"/>
          <p:nvPr/>
        </p:nvPicPr>
        <p:blipFill rotWithShape="1">
          <a:blip r:embed="rId3">
            <a:alphaModFix/>
          </a:blip>
          <a:srcRect/>
          <a:stretch/>
        </p:blipFill>
        <p:spPr>
          <a:xfrm>
            <a:off x="817474" y="2159331"/>
            <a:ext cx="2915973" cy="2915973"/>
          </a:xfrm>
          <a:prstGeom prst="rect">
            <a:avLst/>
          </a:prstGeom>
          <a:noFill/>
          <a:ln>
            <a:noFill/>
          </a:ln>
        </p:spPr>
      </p:pic>
      <p:sp>
        <p:nvSpPr>
          <p:cNvPr id="264" name="Google Shape;264;p14"/>
          <p:cNvSpPr txBox="1">
            <a:spLocks noGrp="1"/>
          </p:cNvSpPr>
          <p:nvPr>
            <p:ph type="body" idx="1"/>
          </p:nvPr>
        </p:nvSpPr>
        <p:spPr>
          <a:xfrm>
            <a:off x="3733447" y="2638079"/>
            <a:ext cx="4305340" cy="195847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Model Selection</a:t>
            </a:r>
            <a:endParaRPr/>
          </a:p>
          <a:p>
            <a:pPr marL="342900" lvl="0" indent="-342900" algn="l" rtl="0">
              <a:spcBef>
                <a:spcPts val="1000"/>
              </a:spcBef>
              <a:spcAft>
                <a:spcPts val="0"/>
              </a:spcAft>
              <a:buSzPts val="1920"/>
              <a:buChar char="►"/>
            </a:pPr>
            <a:r>
              <a:rPr lang="en-US" sz="2400"/>
              <a:t>Tree-based Model</a:t>
            </a:r>
            <a:endParaRPr/>
          </a:p>
          <a:p>
            <a:pPr marL="342900" lvl="0" indent="-342900" algn="l" rtl="0">
              <a:spcBef>
                <a:spcPts val="1000"/>
              </a:spcBef>
              <a:spcAft>
                <a:spcPts val="0"/>
              </a:spcAft>
              <a:buSzPts val="1920"/>
              <a:buChar char="►"/>
            </a:pPr>
            <a:r>
              <a:rPr lang="en-US" sz="2400"/>
              <a:t>Neural Network</a:t>
            </a:r>
            <a:endParaRPr/>
          </a:p>
          <a:p>
            <a:pPr marL="342900" lvl="0" indent="-342900" algn="l" rtl="0">
              <a:spcBef>
                <a:spcPts val="1000"/>
              </a:spcBef>
              <a:spcAft>
                <a:spcPts val="0"/>
              </a:spcAft>
              <a:buSzPts val="1920"/>
              <a:buChar char="►"/>
            </a:pPr>
            <a:r>
              <a:rPr lang="en-US" sz="2400"/>
              <a:t>Weighted Ensemble</a:t>
            </a:r>
            <a:endParaRPr/>
          </a:p>
          <a:p>
            <a:pPr marL="0" lvl="0" indent="0" algn="l" rtl="0">
              <a:spcBef>
                <a:spcPts val="1000"/>
              </a:spcBef>
              <a:spcAft>
                <a:spcPts val="0"/>
              </a:spcAft>
              <a:buSzPts val="1920"/>
              <a:buNone/>
            </a:pP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5"/>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Model Selection</a:t>
            </a:r>
            <a:endParaRPr/>
          </a:p>
        </p:txBody>
      </p:sp>
      <p:pic>
        <p:nvPicPr>
          <p:cNvPr id="270" name="Google Shape;270;p15"/>
          <p:cNvPicPr preferRelativeResize="0"/>
          <p:nvPr/>
        </p:nvPicPr>
        <p:blipFill rotWithShape="1">
          <a:blip r:embed="rId3">
            <a:alphaModFix/>
          </a:blip>
          <a:srcRect/>
          <a:stretch/>
        </p:blipFill>
        <p:spPr>
          <a:xfrm>
            <a:off x="4882541" y="492550"/>
            <a:ext cx="6831733" cy="5815324"/>
          </a:xfrm>
          <a:prstGeom prst="rect">
            <a:avLst/>
          </a:prstGeom>
          <a:noFill/>
          <a:ln>
            <a:noFill/>
          </a:ln>
        </p:spPr>
      </p:pic>
      <p:sp>
        <p:nvSpPr>
          <p:cNvPr id="271" name="Google Shape;271;p15"/>
          <p:cNvSpPr txBox="1"/>
          <p:nvPr/>
        </p:nvSpPr>
        <p:spPr>
          <a:xfrm>
            <a:off x="6156754" y="6348146"/>
            <a:ext cx="555752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Trebuchet MS"/>
                <a:ea typeface="Trebuchet MS"/>
                <a:cs typeface="Trebuchet MS"/>
                <a:sym typeface="Trebuchet MS"/>
              </a:rPr>
              <a:t>Source: The Elements of Statistical Learning, p351</a:t>
            </a:r>
            <a:endParaRPr sz="1600">
              <a:solidFill>
                <a:schemeClr val="dk1"/>
              </a:solidFill>
              <a:latin typeface="Trebuchet MS"/>
              <a:ea typeface="Trebuchet MS"/>
              <a:cs typeface="Trebuchet MS"/>
              <a:sym typeface="Trebuchet MS"/>
            </a:endParaRPr>
          </a:p>
        </p:txBody>
      </p:sp>
      <p:sp>
        <p:nvSpPr>
          <p:cNvPr id="272" name="Google Shape;272;p15"/>
          <p:cNvSpPr txBox="1">
            <a:spLocks noGrp="1"/>
          </p:cNvSpPr>
          <p:nvPr>
            <p:ph type="body" idx="1"/>
          </p:nvPr>
        </p:nvSpPr>
        <p:spPr>
          <a:xfrm>
            <a:off x="677334" y="1578179"/>
            <a:ext cx="4080017" cy="442720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Rationales:</a:t>
            </a:r>
            <a:endParaRPr/>
          </a:p>
          <a:p>
            <a:pPr marL="742950" lvl="1" indent="-285750" algn="l" rtl="0">
              <a:spcBef>
                <a:spcPts val="1000"/>
              </a:spcBef>
              <a:spcAft>
                <a:spcPts val="0"/>
              </a:spcAft>
              <a:buSzPts val="1760"/>
              <a:buFont typeface="Noto Sans Symbols"/>
              <a:buChar char="▪"/>
            </a:pPr>
            <a:r>
              <a:rPr lang="en-US" sz="2200"/>
              <a:t>Mixed data</a:t>
            </a:r>
            <a:endParaRPr/>
          </a:p>
          <a:p>
            <a:pPr marL="742950" lvl="1" indent="-285750" algn="l" rtl="0">
              <a:spcBef>
                <a:spcPts val="1000"/>
              </a:spcBef>
              <a:spcAft>
                <a:spcPts val="0"/>
              </a:spcAft>
              <a:buSzPts val="1760"/>
              <a:buFont typeface="Noto Sans Symbols"/>
              <a:buChar char="▪"/>
            </a:pPr>
            <a:r>
              <a:rPr lang="en-US" sz="2200"/>
              <a:t>Missing values</a:t>
            </a:r>
            <a:endParaRPr/>
          </a:p>
          <a:p>
            <a:pPr marL="742950" lvl="1" indent="-285750" algn="l" rtl="0">
              <a:spcBef>
                <a:spcPts val="1000"/>
              </a:spcBef>
              <a:spcAft>
                <a:spcPts val="0"/>
              </a:spcAft>
              <a:buSzPts val="1760"/>
              <a:buFont typeface="Noto Sans Symbols"/>
              <a:buChar char="▪"/>
            </a:pPr>
            <a:r>
              <a:rPr lang="en-US" sz="2200"/>
              <a:t>Outliers</a:t>
            </a:r>
            <a:endParaRPr/>
          </a:p>
          <a:p>
            <a:pPr marL="742950" lvl="1" indent="-285750" algn="l" rtl="0">
              <a:spcBef>
                <a:spcPts val="1000"/>
              </a:spcBef>
              <a:spcAft>
                <a:spcPts val="0"/>
              </a:spcAft>
              <a:buSzPts val="1760"/>
              <a:buFont typeface="Noto Sans Symbols"/>
              <a:buChar char="▪"/>
            </a:pPr>
            <a:r>
              <a:rPr lang="en-US" sz="2200"/>
              <a:t>Feature ‘t’</a:t>
            </a:r>
            <a:endParaRPr/>
          </a:p>
          <a:p>
            <a:pPr marL="342900" lvl="0" indent="-342900" algn="l" rtl="0">
              <a:spcBef>
                <a:spcPts val="1000"/>
              </a:spcBef>
              <a:spcAft>
                <a:spcPts val="0"/>
              </a:spcAft>
              <a:buSzPts val="1920"/>
              <a:buChar char="►"/>
            </a:pPr>
            <a:r>
              <a:rPr lang="en-US" sz="2400"/>
              <a:t>Selection Models:</a:t>
            </a:r>
            <a:endParaRPr/>
          </a:p>
          <a:p>
            <a:pPr marL="742950" lvl="1" indent="-285750" algn="l" rtl="0">
              <a:spcBef>
                <a:spcPts val="1000"/>
              </a:spcBef>
              <a:spcAft>
                <a:spcPts val="0"/>
              </a:spcAft>
              <a:buSzPts val="1760"/>
              <a:buFont typeface="Noto Sans Symbols"/>
              <a:buChar char="▪"/>
            </a:pPr>
            <a:r>
              <a:rPr lang="en-US" sz="2200"/>
              <a:t>Tree-based Model</a:t>
            </a:r>
            <a:endParaRPr/>
          </a:p>
          <a:p>
            <a:pPr marL="742950" lvl="1" indent="-285750" algn="l" rtl="0">
              <a:spcBef>
                <a:spcPts val="1000"/>
              </a:spcBef>
              <a:spcAft>
                <a:spcPts val="0"/>
              </a:spcAft>
              <a:buSzPts val="1760"/>
              <a:buFont typeface="Noto Sans Symbols"/>
              <a:buChar char="▪"/>
            </a:pPr>
            <a:r>
              <a:rPr lang="en-US" sz="2200"/>
              <a:t>Neural network</a:t>
            </a:r>
            <a:endParaRPr/>
          </a:p>
          <a:p>
            <a:pPr marL="0" lvl="0" indent="0" algn="l" rtl="0">
              <a:spcBef>
                <a:spcPts val="1000"/>
              </a:spcBef>
              <a:spcAft>
                <a:spcPts val="0"/>
              </a:spcAft>
              <a:buSzPts val="1920"/>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6"/>
          <p:cNvSpPr txBox="1">
            <a:spLocks noGrp="1"/>
          </p:cNvSpPr>
          <p:nvPr>
            <p:ph type="title"/>
          </p:nvPr>
        </p:nvSpPr>
        <p:spPr>
          <a:xfrm>
            <a:off x="677334" y="609600"/>
            <a:ext cx="9563946"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Tree-based Model: LightGBM &amp; XGBoost</a:t>
            </a:r>
            <a:endParaRPr/>
          </a:p>
        </p:txBody>
      </p:sp>
      <p:pic>
        <p:nvPicPr>
          <p:cNvPr id="278" name="Google Shape;278;p16"/>
          <p:cNvPicPr preferRelativeResize="0"/>
          <p:nvPr/>
        </p:nvPicPr>
        <p:blipFill rotWithShape="1">
          <a:blip r:embed="rId3">
            <a:alphaModFix/>
          </a:blip>
          <a:srcRect/>
          <a:stretch/>
        </p:blipFill>
        <p:spPr>
          <a:xfrm>
            <a:off x="860145" y="2204373"/>
            <a:ext cx="8249900" cy="3418150"/>
          </a:xfrm>
          <a:prstGeom prst="rect">
            <a:avLst/>
          </a:prstGeom>
          <a:noFill/>
          <a:ln>
            <a:noFill/>
          </a:ln>
        </p:spPr>
      </p:pic>
      <p:sp>
        <p:nvSpPr>
          <p:cNvPr id="279" name="Google Shape;279;p16"/>
          <p:cNvSpPr txBox="1"/>
          <p:nvPr/>
        </p:nvSpPr>
        <p:spPr>
          <a:xfrm>
            <a:off x="677202" y="1235477"/>
            <a:ext cx="8596800" cy="63343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Single Decision Tree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a:spLocks noGrp="1"/>
          </p:cNvSpPr>
          <p:nvPr>
            <p:ph type="title"/>
          </p:nvPr>
        </p:nvSpPr>
        <p:spPr>
          <a:xfrm>
            <a:off x="677334" y="609600"/>
            <a:ext cx="9563946"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Tree-based Model: LightGBM &amp; XGBoost</a:t>
            </a:r>
            <a:endParaRPr/>
          </a:p>
        </p:txBody>
      </p:sp>
      <p:sp>
        <p:nvSpPr>
          <p:cNvPr id="285" name="Google Shape;285;p17"/>
          <p:cNvSpPr/>
          <p:nvPr/>
        </p:nvSpPr>
        <p:spPr>
          <a:xfrm>
            <a:off x="1827846" y="2215618"/>
            <a:ext cx="1981201" cy="681318"/>
          </a:xfrm>
          <a:prstGeom prst="roundRect">
            <a:avLst>
              <a:gd name="adj" fmla="val 16667"/>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Base Classifier</a:t>
            </a:r>
            <a:endParaRPr sz="2400">
              <a:solidFill>
                <a:schemeClr val="dk1"/>
              </a:solidFill>
              <a:latin typeface="Trebuchet MS"/>
              <a:ea typeface="Trebuchet MS"/>
              <a:cs typeface="Trebuchet MS"/>
              <a:sym typeface="Trebuchet MS"/>
            </a:endParaRPr>
          </a:p>
        </p:txBody>
      </p:sp>
      <p:sp>
        <p:nvSpPr>
          <p:cNvPr id="286" name="Google Shape;286;p17"/>
          <p:cNvSpPr/>
          <p:nvPr/>
        </p:nvSpPr>
        <p:spPr>
          <a:xfrm>
            <a:off x="1827845" y="3655188"/>
            <a:ext cx="1981201" cy="681318"/>
          </a:xfrm>
          <a:prstGeom prst="roundRect">
            <a:avLst>
              <a:gd name="adj" fmla="val 16667"/>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Base Classifier</a:t>
            </a:r>
            <a:endParaRPr sz="2400">
              <a:solidFill>
                <a:schemeClr val="dk1"/>
              </a:solidFill>
              <a:latin typeface="Trebuchet MS"/>
              <a:ea typeface="Trebuchet MS"/>
              <a:cs typeface="Trebuchet MS"/>
              <a:sym typeface="Trebuchet MS"/>
            </a:endParaRPr>
          </a:p>
        </p:txBody>
      </p:sp>
      <p:sp>
        <p:nvSpPr>
          <p:cNvPr id="287" name="Google Shape;287;p17"/>
          <p:cNvSpPr/>
          <p:nvPr/>
        </p:nvSpPr>
        <p:spPr>
          <a:xfrm>
            <a:off x="1827846" y="5162773"/>
            <a:ext cx="1981201" cy="681318"/>
          </a:xfrm>
          <a:prstGeom prst="roundRect">
            <a:avLst>
              <a:gd name="adj" fmla="val 16667"/>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Base Classifier</a:t>
            </a:r>
            <a:endParaRPr sz="2400">
              <a:solidFill>
                <a:schemeClr val="dk1"/>
              </a:solidFill>
              <a:latin typeface="Trebuchet MS"/>
              <a:ea typeface="Trebuchet MS"/>
              <a:cs typeface="Trebuchet MS"/>
              <a:sym typeface="Trebuchet MS"/>
            </a:endParaRPr>
          </a:p>
        </p:txBody>
      </p:sp>
      <p:sp>
        <p:nvSpPr>
          <p:cNvPr id="288" name="Google Shape;288;p17"/>
          <p:cNvSpPr/>
          <p:nvPr/>
        </p:nvSpPr>
        <p:spPr>
          <a:xfrm>
            <a:off x="4284176" y="2206056"/>
            <a:ext cx="1981201" cy="681318"/>
          </a:xfrm>
          <a:prstGeom prst="roundRect">
            <a:avLst>
              <a:gd name="adj" fmla="val 16667"/>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Learning</a:t>
            </a:r>
            <a:endParaRPr sz="2400">
              <a:solidFill>
                <a:schemeClr val="dk1"/>
              </a:solidFill>
              <a:latin typeface="Trebuchet MS"/>
              <a:ea typeface="Trebuchet MS"/>
              <a:cs typeface="Trebuchet MS"/>
              <a:sym typeface="Trebuchet MS"/>
            </a:endParaRPr>
          </a:p>
        </p:txBody>
      </p:sp>
      <p:sp>
        <p:nvSpPr>
          <p:cNvPr id="289" name="Google Shape;289;p17"/>
          <p:cNvSpPr/>
          <p:nvPr/>
        </p:nvSpPr>
        <p:spPr>
          <a:xfrm>
            <a:off x="4284175" y="3645626"/>
            <a:ext cx="1981201" cy="681318"/>
          </a:xfrm>
          <a:prstGeom prst="roundRect">
            <a:avLst>
              <a:gd name="adj" fmla="val 16667"/>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Learning</a:t>
            </a:r>
            <a:endParaRPr sz="2400">
              <a:solidFill>
                <a:schemeClr val="dk1"/>
              </a:solidFill>
              <a:latin typeface="Trebuchet MS"/>
              <a:ea typeface="Trebuchet MS"/>
              <a:cs typeface="Trebuchet MS"/>
              <a:sym typeface="Trebuchet MS"/>
            </a:endParaRPr>
          </a:p>
        </p:txBody>
      </p:sp>
      <p:sp>
        <p:nvSpPr>
          <p:cNvPr id="290" name="Google Shape;290;p17"/>
          <p:cNvSpPr/>
          <p:nvPr/>
        </p:nvSpPr>
        <p:spPr>
          <a:xfrm>
            <a:off x="4284176" y="5153211"/>
            <a:ext cx="1981201" cy="681318"/>
          </a:xfrm>
          <a:prstGeom prst="roundRect">
            <a:avLst>
              <a:gd name="adj" fmla="val 16667"/>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Learning</a:t>
            </a:r>
            <a:endParaRPr sz="2400">
              <a:solidFill>
                <a:schemeClr val="dk1"/>
              </a:solidFill>
              <a:latin typeface="Trebuchet MS"/>
              <a:ea typeface="Trebuchet MS"/>
              <a:cs typeface="Trebuchet MS"/>
              <a:sym typeface="Trebuchet MS"/>
            </a:endParaRPr>
          </a:p>
        </p:txBody>
      </p:sp>
      <p:sp>
        <p:nvSpPr>
          <p:cNvPr id="291" name="Google Shape;291;p17"/>
          <p:cNvSpPr/>
          <p:nvPr/>
        </p:nvSpPr>
        <p:spPr>
          <a:xfrm>
            <a:off x="6740505" y="2215618"/>
            <a:ext cx="1981201" cy="681318"/>
          </a:xfrm>
          <a:prstGeom prst="roundRect">
            <a:avLst>
              <a:gd name="adj" fmla="val 16667"/>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Weight</a:t>
            </a:r>
            <a:endParaRPr sz="2400">
              <a:solidFill>
                <a:schemeClr val="dk1"/>
              </a:solidFill>
              <a:latin typeface="Trebuchet MS"/>
              <a:ea typeface="Trebuchet MS"/>
              <a:cs typeface="Trebuchet MS"/>
              <a:sym typeface="Trebuchet MS"/>
            </a:endParaRPr>
          </a:p>
        </p:txBody>
      </p:sp>
      <p:sp>
        <p:nvSpPr>
          <p:cNvPr id="292" name="Google Shape;292;p17"/>
          <p:cNvSpPr/>
          <p:nvPr/>
        </p:nvSpPr>
        <p:spPr>
          <a:xfrm>
            <a:off x="6740504" y="3655188"/>
            <a:ext cx="1981201" cy="681318"/>
          </a:xfrm>
          <a:prstGeom prst="roundRect">
            <a:avLst>
              <a:gd name="adj" fmla="val 16667"/>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Weight</a:t>
            </a:r>
            <a:endParaRPr sz="2400">
              <a:solidFill>
                <a:schemeClr val="dk1"/>
              </a:solidFill>
              <a:latin typeface="Trebuchet MS"/>
              <a:ea typeface="Trebuchet MS"/>
              <a:cs typeface="Trebuchet MS"/>
              <a:sym typeface="Trebuchet MS"/>
            </a:endParaRPr>
          </a:p>
        </p:txBody>
      </p:sp>
      <p:sp>
        <p:nvSpPr>
          <p:cNvPr id="293" name="Google Shape;293;p17"/>
          <p:cNvSpPr/>
          <p:nvPr/>
        </p:nvSpPr>
        <p:spPr>
          <a:xfrm>
            <a:off x="6740505" y="5162773"/>
            <a:ext cx="1981201" cy="681318"/>
          </a:xfrm>
          <a:prstGeom prst="roundRect">
            <a:avLst>
              <a:gd name="adj" fmla="val 16667"/>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Weight</a:t>
            </a:r>
            <a:endParaRPr sz="2400">
              <a:solidFill>
                <a:schemeClr val="dk1"/>
              </a:solidFill>
              <a:latin typeface="Trebuchet MS"/>
              <a:ea typeface="Trebuchet MS"/>
              <a:cs typeface="Trebuchet MS"/>
              <a:sym typeface="Trebuchet MS"/>
            </a:endParaRPr>
          </a:p>
        </p:txBody>
      </p:sp>
      <p:cxnSp>
        <p:nvCxnSpPr>
          <p:cNvPr id="294" name="Google Shape;294;p17"/>
          <p:cNvCxnSpPr>
            <a:stCxn id="285" idx="3"/>
            <a:endCxn id="288" idx="1"/>
          </p:cNvCxnSpPr>
          <p:nvPr/>
        </p:nvCxnSpPr>
        <p:spPr>
          <a:xfrm rot="10800000" flipH="1">
            <a:off x="3809047" y="2546677"/>
            <a:ext cx="475200" cy="9600"/>
          </a:xfrm>
          <a:prstGeom prst="straightConnector1">
            <a:avLst/>
          </a:prstGeom>
          <a:noFill/>
          <a:ln w="12700" cap="rnd" cmpd="sng">
            <a:solidFill>
              <a:schemeClr val="accent1"/>
            </a:solidFill>
            <a:prstDash val="solid"/>
            <a:round/>
            <a:headEnd type="none" w="sm" len="sm"/>
            <a:tailEnd type="triangle" w="med" len="med"/>
          </a:ln>
        </p:spPr>
      </p:cxnSp>
      <p:cxnSp>
        <p:nvCxnSpPr>
          <p:cNvPr id="295" name="Google Shape;295;p17"/>
          <p:cNvCxnSpPr/>
          <p:nvPr/>
        </p:nvCxnSpPr>
        <p:spPr>
          <a:xfrm>
            <a:off x="3853787" y="4013677"/>
            <a:ext cx="393633" cy="0"/>
          </a:xfrm>
          <a:prstGeom prst="straightConnector1">
            <a:avLst/>
          </a:prstGeom>
          <a:noFill/>
          <a:ln w="12700" cap="rnd" cmpd="sng">
            <a:solidFill>
              <a:schemeClr val="accent1"/>
            </a:solidFill>
            <a:prstDash val="solid"/>
            <a:round/>
            <a:headEnd type="none" w="sm" len="sm"/>
            <a:tailEnd type="triangle" w="med" len="med"/>
          </a:ln>
        </p:spPr>
      </p:cxnSp>
      <p:cxnSp>
        <p:nvCxnSpPr>
          <p:cNvPr id="296" name="Google Shape;296;p17"/>
          <p:cNvCxnSpPr/>
          <p:nvPr/>
        </p:nvCxnSpPr>
        <p:spPr>
          <a:xfrm>
            <a:off x="3853788" y="5503432"/>
            <a:ext cx="374204" cy="0"/>
          </a:xfrm>
          <a:prstGeom prst="straightConnector1">
            <a:avLst/>
          </a:prstGeom>
          <a:noFill/>
          <a:ln w="12700" cap="rnd" cmpd="sng">
            <a:solidFill>
              <a:schemeClr val="accent1"/>
            </a:solidFill>
            <a:prstDash val="solid"/>
            <a:round/>
            <a:headEnd type="none" w="sm" len="sm"/>
            <a:tailEnd type="triangle" w="med" len="med"/>
          </a:ln>
        </p:spPr>
      </p:cxnSp>
      <p:cxnSp>
        <p:nvCxnSpPr>
          <p:cNvPr id="297" name="Google Shape;297;p17"/>
          <p:cNvCxnSpPr>
            <a:stCxn id="288" idx="2"/>
            <a:endCxn id="286" idx="0"/>
          </p:cNvCxnSpPr>
          <p:nvPr/>
        </p:nvCxnSpPr>
        <p:spPr>
          <a:xfrm rot="5400000">
            <a:off x="3662727" y="2043024"/>
            <a:ext cx="767700" cy="2456400"/>
          </a:xfrm>
          <a:prstGeom prst="bentConnector3">
            <a:avLst>
              <a:gd name="adj1" fmla="val 50000"/>
            </a:avLst>
          </a:prstGeom>
          <a:noFill/>
          <a:ln w="12700" cap="rnd" cmpd="sng">
            <a:solidFill>
              <a:schemeClr val="accent1"/>
            </a:solidFill>
            <a:prstDash val="solid"/>
            <a:round/>
            <a:headEnd type="none" w="sm" len="sm"/>
            <a:tailEnd type="triangle" w="med" len="med"/>
          </a:ln>
        </p:spPr>
      </p:cxnSp>
      <p:cxnSp>
        <p:nvCxnSpPr>
          <p:cNvPr id="298" name="Google Shape;298;p17"/>
          <p:cNvCxnSpPr>
            <a:stCxn id="289" idx="2"/>
            <a:endCxn id="287" idx="0"/>
          </p:cNvCxnSpPr>
          <p:nvPr/>
        </p:nvCxnSpPr>
        <p:spPr>
          <a:xfrm rot="5400000">
            <a:off x="3628675" y="3516644"/>
            <a:ext cx="835800" cy="2456400"/>
          </a:xfrm>
          <a:prstGeom prst="bentConnector3">
            <a:avLst>
              <a:gd name="adj1" fmla="val 50000"/>
            </a:avLst>
          </a:prstGeom>
          <a:noFill/>
          <a:ln w="12700" cap="rnd" cmpd="sng">
            <a:solidFill>
              <a:schemeClr val="accent1"/>
            </a:solidFill>
            <a:prstDash val="solid"/>
            <a:round/>
            <a:headEnd type="none" w="sm" len="sm"/>
            <a:tailEnd type="triangle" w="med" len="med"/>
          </a:ln>
        </p:spPr>
      </p:cxnSp>
      <p:cxnSp>
        <p:nvCxnSpPr>
          <p:cNvPr id="299" name="Google Shape;299;p17"/>
          <p:cNvCxnSpPr/>
          <p:nvPr/>
        </p:nvCxnSpPr>
        <p:spPr>
          <a:xfrm>
            <a:off x="6265376" y="4013677"/>
            <a:ext cx="432604" cy="0"/>
          </a:xfrm>
          <a:prstGeom prst="straightConnector1">
            <a:avLst/>
          </a:prstGeom>
          <a:noFill/>
          <a:ln w="12700" cap="rnd" cmpd="sng">
            <a:solidFill>
              <a:schemeClr val="accent1"/>
            </a:solidFill>
            <a:prstDash val="solid"/>
            <a:round/>
            <a:headEnd type="none" w="sm" len="sm"/>
            <a:tailEnd type="triangle" w="med" len="med"/>
          </a:ln>
        </p:spPr>
      </p:cxnSp>
      <p:cxnSp>
        <p:nvCxnSpPr>
          <p:cNvPr id="300" name="Google Shape;300;p17"/>
          <p:cNvCxnSpPr/>
          <p:nvPr/>
        </p:nvCxnSpPr>
        <p:spPr>
          <a:xfrm>
            <a:off x="6265376" y="2529412"/>
            <a:ext cx="432604" cy="0"/>
          </a:xfrm>
          <a:prstGeom prst="straightConnector1">
            <a:avLst/>
          </a:prstGeom>
          <a:noFill/>
          <a:ln w="12700" cap="rnd" cmpd="sng">
            <a:solidFill>
              <a:schemeClr val="accent1"/>
            </a:solidFill>
            <a:prstDash val="solid"/>
            <a:round/>
            <a:headEnd type="none" w="sm" len="sm"/>
            <a:tailEnd type="triangle" w="med" len="med"/>
          </a:ln>
        </p:spPr>
      </p:cxnSp>
      <p:cxnSp>
        <p:nvCxnSpPr>
          <p:cNvPr id="301" name="Google Shape;301;p17"/>
          <p:cNvCxnSpPr/>
          <p:nvPr/>
        </p:nvCxnSpPr>
        <p:spPr>
          <a:xfrm>
            <a:off x="6265376" y="5489984"/>
            <a:ext cx="432604" cy="0"/>
          </a:xfrm>
          <a:prstGeom prst="straightConnector1">
            <a:avLst/>
          </a:prstGeom>
          <a:noFill/>
          <a:ln w="12700" cap="rnd" cmpd="sng">
            <a:solidFill>
              <a:schemeClr val="accent1"/>
            </a:solidFill>
            <a:prstDash val="solid"/>
            <a:round/>
            <a:headEnd type="none" w="sm" len="sm"/>
            <a:tailEnd type="triangle" w="med" len="med"/>
          </a:ln>
        </p:spPr>
      </p:cxnSp>
      <p:cxnSp>
        <p:nvCxnSpPr>
          <p:cNvPr id="302" name="Google Shape;302;p17"/>
          <p:cNvCxnSpPr>
            <a:stCxn id="291" idx="3"/>
          </p:cNvCxnSpPr>
          <p:nvPr/>
        </p:nvCxnSpPr>
        <p:spPr>
          <a:xfrm>
            <a:off x="8721706" y="2556277"/>
            <a:ext cx="1077600" cy="1046400"/>
          </a:xfrm>
          <a:prstGeom prst="straightConnector1">
            <a:avLst/>
          </a:prstGeom>
          <a:noFill/>
          <a:ln w="12700" cap="rnd" cmpd="sng">
            <a:solidFill>
              <a:schemeClr val="accent1"/>
            </a:solidFill>
            <a:prstDash val="solid"/>
            <a:round/>
            <a:headEnd type="none" w="sm" len="sm"/>
            <a:tailEnd type="triangle" w="med" len="med"/>
          </a:ln>
        </p:spPr>
      </p:cxnSp>
      <p:cxnSp>
        <p:nvCxnSpPr>
          <p:cNvPr id="303" name="Google Shape;303;p17"/>
          <p:cNvCxnSpPr>
            <a:stCxn id="293" idx="3"/>
          </p:cNvCxnSpPr>
          <p:nvPr/>
        </p:nvCxnSpPr>
        <p:spPr>
          <a:xfrm rot="10800000" flipH="1">
            <a:off x="8721706" y="4237132"/>
            <a:ext cx="1062300" cy="1266300"/>
          </a:xfrm>
          <a:prstGeom prst="straightConnector1">
            <a:avLst/>
          </a:prstGeom>
          <a:noFill/>
          <a:ln w="12700" cap="rnd" cmpd="sng">
            <a:solidFill>
              <a:schemeClr val="accent1"/>
            </a:solidFill>
            <a:prstDash val="solid"/>
            <a:round/>
            <a:headEnd type="none" w="sm" len="sm"/>
            <a:tailEnd type="triangle" w="med" len="med"/>
          </a:ln>
        </p:spPr>
      </p:cxnSp>
      <p:cxnSp>
        <p:nvCxnSpPr>
          <p:cNvPr id="304" name="Google Shape;304;p17"/>
          <p:cNvCxnSpPr>
            <a:stCxn id="292" idx="3"/>
          </p:cNvCxnSpPr>
          <p:nvPr/>
        </p:nvCxnSpPr>
        <p:spPr>
          <a:xfrm>
            <a:off x="8721705" y="3995847"/>
            <a:ext cx="1062300" cy="17700"/>
          </a:xfrm>
          <a:prstGeom prst="straightConnector1">
            <a:avLst/>
          </a:prstGeom>
          <a:noFill/>
          <a:ln w="12700" cap="rnd" cmpd="sng">
            <a:solidFill>
              <a:schemeClr val="accent1"/>
            </a:solidFill>
            <a:prstDash val="solid"/>
            <a:round/>
            <a:headEnd type="none" w="sm" len="sm"/>
            <a:tailEnd type="triangle" w="med" len="med"/>
          </a:ln>
        </p:spPr>
      </p:cxnSp>
      <p:sp>
        <p:nvSpPr>
          <p:cNvPr id="305" name="Google Shape;305;p17"/>
          <p:cNvSpPr/>
          <p:nvPr/>
        </p:nvSpPr>
        <p:spPr>
          <a:xfrm>
            <a:off x="9799320" y="3602618"/>
            <a:ext cx="1981201" cy="681318"/>
          </a:xfrm>
          <a:prstGeom prst="roundRect">
            <a:avLst>
              <a:gd name="adj" fmla="val 16667"/>
            </a:avLst>
          </a:prstGeom>
          <a:solidFill>
            <a:schemeClr val="lt1"/>
          </a:solidFill>
          <a:ln w="190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Result</a:t>
            </a:r>
            <a:endParaRPr sz="2400">
              <a:solidFill>
                <a:schemeClr val="dk1"/>
              </a:solidFill>
              <a:latin typeface="Trebuchet MS"/>
              <a:ea typeface="Trebuchet MS"/>
              <a:cs typeface="Trebuchet MS"/>
              <a:sym typeface="Trebuchet MS"/>
            </a:endParaRPr>
          </a:p>
        </p:txBody>
      </p:sp>
      <p:sp>
        <p:nvSpPr>
          <p:cNvPr id="306" name="Google Shape;306;p17"/>
          <p:cNvSpPr txBox="1"/>
          <p:nvPr/>
        </p:nvSpPr>
        <p:spPr>
          <a:xfrm>
            <a:off x="3486892" y="2949750"/>
            <a:ext cx="11079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residuals</a:t>
            </a:r>
            <a:endParaRPr sz="1800">
              <a:solidFill>
                <a:schemeClr val="dk1"/>
              </a:solidFill>
              <a:latin typeface="Trebuchet MS"/>
              <a:ea typeface="Trebuchet MS"/>
              <a:cs typeface="Trebuchet MS"/>
              <a:sym typeface="Trebuchet MS"/>
            </a:endParaRPr>
          </a:p>
        </p:txBody>
      </p:sp>
      <p:sp>
        <p:nvSpPr>
          <p:cNvPr id="307" name="Google Shape;307;p17"/>
          <p:cNvSpPr txBox="1"/>
          <p:nvPr/>
        </p:nvSpPr>
        <p:spPr>
          <a:xfrm>
            <a:off x="3496605" y="4416942"/>
            <a:ext cx="11079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residuals</a:t>
            </a:r>
            <a:endParaRPr sz="1800">
              <a:solidFill>
                <a:schemeClr val="dk1"/>
              </a:solidFill>
              <a:latin typeface="Trebuchet MS"/>
              <a:ea typeface="Trebuchet MS"/>
              <a:cs typeface="Trebuchet MS"/>
              <a:sym typeface="Trebuchet MS"/>
            </a:endParaRPr>
          </a:p>
        </p:txBody>
      </p:sp>
      <p:sp>
        <p:nvSpPr>
          <p:cNvPr id="308" name="Google Shape;308;p17"/>
          <p:cNvSpPr txBox="1"/>
          <p:nvPr/>
        </p:nvSpPr>
        <p:spPr>
          <a:xfrm>
            <a:off x="656092" y="1208242"/>
            <a:ext cx="8596800" cy="63343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Boosting Method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Deep Neural Network</a:t>
            </a:r>
            <a:endParaRPr/>
          </a:p>
          <a:p>
            <a:pPr marL="0" lvl="0" indent="0" algn="l" rtl="0">
              <a:spcBef>
                <a:spcPts val="0"/>
              </a:spcBef>
              <a:spcAft>
                <a:spcPts val="0"/>
              </a:spcAft>
              <a:buClr>
                <a:schemeClr val="accent1"/>
              </a:buClr>
              <a:buSzPts val="3600"/>
              <a:buFont typeface="Trebuchet MS"/>
              <a:buNone/>
            </a:pPr>
            <a:endParaRPr/>
          </a:p>
        </p:txBody>
      </p:sp>
      <p:sp>
        <p:nvSpPr>
          <p:cNvPr id="314" name="Google Shape;314;p18"/>
          <p:cNvSpPr txBox="1">
            <a:spLocks noGrp="1"/>
          </p:cNvSpPr>
          <p:nvPr>
            <p:ph type="body" idx="1"/>
          </p:nvPr>
        </p:nvSpPr>
        <p:spPr>
          <a:xfrm>
            <a:off x="677334" y="1311000"/>
            <a:ext cx="8596800" cy="3880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Char char="►"/>
            </a:pPr>
            <a:r>
              <a:rPr lang="en-US" sz="2400"/>
              <a:t>Framework</a:t>
            </a:r>
            <a:endParaRPr/>
          </a:p>
        </p:txBody>
      </p:sp>
      <p:pic>
        <p:nvPicPr>
          <p:cNvPr id="315" name="Google Shape;315;p18"/>
          <p:cNvPicPr preferRelativeResize="0"/>
          <p:nvPr/>
        </p:nvPicPr>
        <p:blipFill rotWithShape="1">
          <a:blip r:embed="rId3">
            <a:alphaModFix/>
          </a:blip>
          <a:srcRect/>
          <a:stretch/>
        </p:blipFill>
        <p:spPr>
          <a:xfrm>
            <a:off x="0" y="1930500"/>
            <a:ext cx="7859301" cy="4927500"/>
          </a:xfrm>
          <a:prstGeom prst="rect">
            <a:avLst/>
          </a:prstGeom>
          <a:noFill/>
          <a:ln>
            <a:noFill/>
          </a:ln>
        </p:spPr>
      </p:pic>
      <p:sp>
        <p:nvSpPr>
          <p:cNvPr id="316" name="Google Shape;316;p18"/>
          <p:cNvSpPr txBox="1"/>
          <p:nvPr/>
        </p:nvSpPr>
        <p:spPr>
          <a:xfrm>
            <a:off x="7410273" y="787650"/>
            <a:ext cx="4874999" cy="49275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1000"/>
              </a:spcBef>
              <a:spcAft>
                <a:spcPts val="0"/>
              </a:spcAft>
              <a:buClr>
                <a:schemeClr val="accent1"/>
              </a:buClr>
              <a:buSzPts val="1440"/>
              <a:buFont typeface="Noto Sans Symbols"/>
              <a:buNone/>
            </a:pPr>
            <a:endParaRPr sz="2000" b="0" i="0" u="none" strike="noStrike" cap="none">
              <a:solidFill>
                <a:srgbClr val="3F3F3F"/>
              </a:solidFill>
              <a:latin typeface="Trebuchet MS"/>
              <a:ea typeface="Trebuchet MS"/>
              <a:cs typeface="Trebuchet MS"/>
              <a:sym typeface="Trebuchet MS"/>
            </a:endParaRPr>
          </a:p>
          <a:p>
            <a:pPr marL="137160" marR="0" lvl="0" indent="0" algn="l" rtl="0">
              <a:lnSpc>
                <a:spcPct val="100000"/>
              </a:lnSpc>
              <a:spcBef>
                <a:spcPts val="1000"/>
              </a:spcBef>
              <a:spcAft>
                <a:spcPts val="0"/>
              </a:spcAft>
              <a:buClr>
                <a:schemeClr val="accent1"/>
              </a:buClr>
              <a:buSzPts val="1440"/>
              <a:buFont typeface="Noto Sans Symbols"/>
              <a:buNone/>
            </a:pPr>
            <a:endParaRPr sz="2000" b="0" i="0" u="none" strike="noStrike" cap="none">
              <a:solidFill>
                <a:srgbClr val="3F3F3F"/>
              </a:solidFill>
              <a:latin typeface="Trebuchet MS"/>
              <a:ea typeface="Trebuchet MS"/>
              <a:cs typeface="Trebuchet MS"/>
              <a:sym typeface="Trebuchet MS"/>
            </a:endParaRPr>
          </a:p>
          <a:p>
            <a:pPr marL="914400" marR="0" lvl="1" indent="-228600" algn="l" rtl="0">
              <a:lnSpc>
                <a:spcPct val="100000"/>
              </a:lnSpc>
              <a:spcBef>
                <a:spcPts val="1000"/>
              </a:spcBef>
              <a:spcAft>
                <a:spcPts val="0"/>
              </a:spcAft>
              <a:buClr>
                <a:schemeClr val="accent1"/>
              </a:buClr>
              <a:buSzPts val="1440"/>
              <a:buFont typeface="Noto Sans Symbols"/>
              <a:buNone/>
            </a:pPr>
            <a:endParaRPr sz="2000" b="0" i="0" u="none" strike="noStrike" cap="none">
              <a:solidFill>
                <a:srgbClr val="3F3F3F"/>
              </a:solidFill>
              <a:latin typeface="Trebuchet MS"/>
              <a:ea typeface="Trebuchet MS"/>
              <a:cs typeface="Trebuchet MS"/>
              <a:sym typeface="Trebuchet MS"/>
            </a:endParaRPr>
          </a:p>
          <a:p>
            <a:pPr marL="914400" marR="0" lvl="1" indent="-320040" algn="l" rtl="0">
              <a:lnSpc>
                <a:spcPct val="100000"/>
              </a:lnSpc>
              <a:spcBef>
                <a:spcPts val="1000"/>
              </a:spcBef>
              <a:spcAft>
                <a:spcPts val="0"/>
              </a:spcAft>
              <a:buClr>
                <a:schemeClr val="accent1"/>
              </a:buClr>
              <a:buSzPts val="1440"/>
              <a:buFont typeface="Noto Sans Symbols"/>
              <a:buChar char="►"/>
            </a:pPr>
            <a:r>
              <a:rPr lang="en-US" sz="2200" b="0" i="0" u="none" strike="noStrike" cap="none">
                <a:solidFill>
                  <a:srgbClr val="3F3F3F"/>
                </a:solidFill>
                <a:latin typeface="Trebuchet MS"/>
                <a:ea typeface="Trebuchet MS"/>
                <a:cs typeface="Trebuchet MS"/>
                <a:sym typeface="Trebuchet MS"/>
              </a:rPr>
              <a:t>Six Layers(input/output)</a:t>
            </a:r>
            <a:endParaRPr/>
          </a:p>
          <a:p>
            <a:pPr marL="914400" marR="0" lvl="1" indent="-320040" algn="l" rtl="0">
              <a:lnSpc>
                <a:spcPct val="100000"/>
              </a:lnSpc>
              <a:spcBef>
                <a:spcPts val="1000"/>
              </a:spcBef>
              <a:spcAft>
                <a:spcPts val="0"/>
              </a:spcAft>
              <a:buClr>
                <a:schemeClr val="accent1"/>
              </a:buClr>
              <a:buSzPts val="1440"/>
              <a:buFont typeface="Noto Sans Symbols"/>
              <a:buChar char="►"/>
            </a:pPr>
            <a:r>
              <a:rPr lang="en-US" sz="2200" b="0" i="0" u="none" strike="noStrike" cap="none">
                <a:solidFill>
                  <a:srgbClr val="3F3F3F"/>
                </a:solidFill>
                <a:latin typeface="Trebuchet MS"/>
                <a:ea typeface="Trebuchet MS"/>
                <a:cs typeface="Trebuchet MS"/>
                <a:sym typeface="Trebuchet MS"/>
              </a:rPr>
              <a:t>Fully connected layers </a:t>
            </a:r>
            <a:endParaRPr/>
          </a:p>
          <a:p>
            <a:pPr marL="914400" marR="0" lvl="1" indent="-320040" algn="l" rtl="0">
              <a:lnSpc>
                <a:spcPct val="100000"/>
              </a:lnSpc>
              <a:spcBef>
                <a:spcPts val="1000"/>
              </a:spcBef>
              <a:spcAft>
                <a:spcPts val="0"/>
              </a:spcAft>
              <a:buClr>
                <a:schemeClr val="accent1"/>
              </a:buClr>
              <a:buSzPts val="1440"/>
              <a:buFont typeface="Noto Sans Symbols"/>
              <a:buChar char="►"/>
            </a:pPr>
            <a:r>
              <a:rPr lang="en-US" sz="2200" b="0" i="0" u="none" strike="noStrike" cap="none">
                <a:solidFill>
                  <a:srgbClr val="3F3F3F"/>
                </a:solidFill>
                <a:latin typeface="Trebuchet MS"/>
                <a:ea typeface="Trebuchet MS"/>
                <a:cs typeface="Trebuchet MS"/>
                <a:sym typeface="Trebuchet MS"/>
              </a:rPr>
              <a:t>Input/output Layer</a:t>
            </a:r>
            <a:endParaRPr/>
          </a:p>
          <a:p>
            <a:pPr marL="914400" marR="0" lvl="1" indent="-320040" algn="l" rtl="0">
              <a:lnSpc>
                <a:spcPct val="100000"/>
              </a:lnSpc>
              <a:spcBef>
                <a:spcPts val="1000"/>
              </a:spcBef>
              <a:spcAft>
                <a:spcPts val="0"/>
              </a:spcAft>
              <a:buClr>
                <a:schemeClr val="accent1"/>
              </a:buClr>
              <a:buSzPts val="1440"/>
              <a:buFont typeface="Noto Sans Symbols"/>
              <a:buChar char="►"/>
            </a:pPr>
            <a:r>
              <a:rPr lang="en-US" sz="2200" b="0" i="0" u="none" strike="noStrike" cap="none">
                <a:solidFill>
                  <a:srgbClr val="3F3F3F"/>
                </a:solidFill>
                <a:latin typeface="Trebuchet MS"/>
                <a:ea typeface="Trebuchet MS"/>
                <a:cs typeface="Trebuchet MS"/>
                <a:sym typeface="Trebuchet MS"/>
              </a:rPr>
              <a:t>Linear Combination</a:t>
            </a:r>
            <a:endParaRPr/>
          </a:p>
          <a:p>
            <a:pPr marL="914400" marR="0" lvl="1" indent="-320040" algn="l" rtl="0">
              <a:lnSpc>
                <a:spcPct val="100000"/>
              </a:lnSpc>
              <a:spcBef>
                <a:spcPts val="1000"/>
              </a:spcBef>
              <a:spcAft>
                <a:spcPts val="0"/>
              </a:spcAft>
              <a:buClr>
                <a:schemeClr val="accent1"/>
              </a:buClr>
              <a:buSzPts val="1440"/>
              <a:buFont typeface="Noto Sans Symbols"/>
              <a:buChar char="►"/>
            </a:pPr>
            <a:r>
              <a:rPr lang="en-US" sz="2200" b="0" i="0" u="none" strike="noStrike" cap="none">
                <a:solidFill>
                  <a:srgbClr val="3F3F3F"/>
                </a:solidFill>
                <a:latin typeface="Trebuchet MS"/>
                <a:ea typeface="Trebuchet MS"/>
                <a:cs typeface="Trebuchet MS"/>
                <a:sym typeface="Trebuchet MS"/>
              </a:rPr>
              <a:t>Activation function: ReLU</a:t>
            </a:r>
            <a:endParaRPr sz="2200" b="0" i="0" u="none" strike="noStrike" cap="none">
              <a:solidFill>
                <a:srgbClr val="3F3F3F"/>
              </a:solidFill>
              <a:latin typeface="Trebuchet MS"/>
              <a:ea typeface="Trebuchet MS"/>
              <a:cs typeface="Trebuchet MS"/>
              <a:sym typeface="Trebuchet MS"/>
            </a:endParaRPr>
          </a:p>
          <a:p>
            <a:pPr marL="914400" marR="0" lvl="1" indent="-320040" algn="l" rtl="0">
              <a:lnSpc>
                <a:spcPct val="100000"/>
              </a:lnSpc>
              <a:spcBef>
                <a:spcPts val="1000"/>
              </a:spcBef>
              <a:spcAft>
                <a:spcPts val="0"/>
              </a:spcAft>
              <a:buClr>
                <a:schemeClr val="accent1"/>
              </a:buClr>
              <a:buSzPts val="1440"/>
              <a:buFont typeface="Noto Sans Symbols"/>
              <a:buChar char="►"/>
            </a:pPr>
            <a:r>
              <a:rPr lang="en-US" sz="2200" b="0" i="0" u="none" strike="noStrike" cap="none">
                <a:solidFill>
                  <a:srgbClr val="3F3F3F"/>
                </a:solidFill>
                <a:latin typeface="Trebuchet MS"/>
                <a:ea typeface="Trebuchet MS"/>
                <a:cs typeface="Trebuchet MS"/>
                <a:sym typeface="Trebuchet MS"/>
              </a:rPr>
              <a:t>Dropout for each layer</a:t>
            </a:r>
            <a:endParaRPr/>
          </a:p>
          <a:p>
            <a:pPr marL="914400" marR="0" lvl="1" indent="-320040" algn="l" rtl="0">
              <a:lnSpc>
                <a:spcPct val="100000"/>
              </a:lnSpc>
              <a:spcBef>
                <a:spcPts val="1000"/>
              </a:spcBef>
              <a:spcAft>
                <a:spcPts val="0"/>
              </a:spcAft>
              <a:buClr>
                <a:schemeClr val="accent1"/>
              </a:buClr>
              <a:buSzPts val="1440"/>
              <a:buFont typeface="Noto Sans Symbols"/>
              <a:buChar char="►"/>
            </a:pPr>
            <a:r>
              <a:rPr lang="en-US" sz="2200" b="0" i="0" u="none" strike="noStrike" cap="none">
                <a:solidFill>
                  <a:srgbClr val="3F3F3F"/>
                </a:solidFill>
                <a:latin typeface="Trebuchet MS"/>
                <a:ea typeface="Trebuchet MS"/>
                <a:cs typeface="Trebuchet MS"/>
                <a:sym typeface="Trebuchet MS"/>
              </a:rPr>
              <a:t>Optimizer Method: Adam</a:t>
            </a:r>
            <a:endParaRPr/>
          </a:p>
          <a:p>
            <a:pPr marL="594360" marR="0" lvl="1" indent="0" algn="l" rtl="0">
              <a:lnSpc>
                <a:spcPct val="100000"/>
              </a:lnSpc>
              <a:spcBef>
                <a:spcPts val="1000"/>
              </a:spcBef>
              <a:spcAft>
                <a:spcPts val="0"/>
              </a:spcAft>
              <a:buClr>
                <a:schemeClr val="accent1"/>
              </a:buClr>
              <a:buSzPts val="1440"/>
              <a:buFont typeface="Noto Sans Symbols"/>
              <a:buNone/>
            </a:pPr>
            <a:br>
              <a:rPr lang="en-US" sz="2000" b="0" i="0" u="none" strike="noStrike" cap="none">
                <a:solidFill>
                  <a:srgbClr val="3F3F3F"/>
                </a:solidFill>
                <a:latin typeface="Trebuchet MS"/>
                <a:ea typeface="Trebuchet MS"/>
                <a:cs typeface="Trebuchet MS"/>
                <a:sym typeface="Trebuchet MS"/>
              </a:rPr>
            </a:br>
            <a:endParaRPr sz="2000"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Weighted Ensemble</a:t>
            </a:r>
            <a:endParaRPr/>
          </a:p>
        </p:txBody>
      </p:sp>
      <p:cxnSp>
        <p:nvCxnSpPr>
          <p:cNvPr id="322" name="Google Shape;322;p19"/>
          <p:cNvCxnSpPr/>
          <p:nvPr/>
        </p:nvCxnSpPr>
        <p:spPr>
          <a:xfrm>
            <a:off x="2631223" y="2324693"/>
            <a:ext cx="1710642" cy="0"/>
          </a:xfrm>
          <a:prstGeom prst="straightConnector1">
            <a:avLst/>
          </a:prstGeom>
          <a:noFill/>
          <a:ln w="12700" cap="rnd" cmpd="sng">
            <a:solidFill>
              <a:schemeClr val="dk1"/>
            </a:solidFill>
            <a:prstDash val="solid"/>
            <a:round/>
            <a:headEnd type="none" w="sm" len="sm"/>
            <a:tailEnd type="triangle" w="med" len="med"/>
          </a:ln>
        </p:spPr>
      </p:cxnSp>
      <p:sp>
        <p:nvSpPr>
          <p:cNvPr id="323" name="Google Shape;323;p19"/>
          <p:cNvSpPr txBox="1"/>
          <p:nvPr/>
        </p:nvSpPr>
        <p:spPr>
          <a:xfrm>
            <a:off x="2728721" y="1828719"/>
            <a:ext cx="16401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10-fold CV</a:t>
            </a:r>
            <a:endParaRPr sz="2400">
              <a:solidFill>
                <a:schemeClr val="dk1"/>
              </a:solidFill>
              <a:latin typeface="Trebuchet MS"/>
              <a:ea typeface="Trebuchet MS"/>
              <a:cs typeface="Trebuchet MS"/>
              <a:sym typeface="Trebuchet MS"/>
            </a:endParaRPr>
          </a:p>
        </p:txBody>
      </p:sp>
      <p:sp>
        <p:nvSpPr>
          <p:cNvPr id="324" name="Google Shape;324;p19"/>
          <p:cNvSpPr/>
          <p:nvPr/>
        </p:nvSpPr>
        <p:spPr>
          <a:xfrm>
            <a:off x="677334" y="1801962"/>
            <a:ext cx="1896184" cy="877788"/>
          </a:xfrm>
          <a:prstGeom prst="roundRect">
            <a:avLst>
              <a:gd name="adj" fmla="val 16667"/>
            </a:avLst>
          </a:prstGeom>
          <a:solidFill>
            <a:schemeClr val="l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LightGBM</a:t>
            </a:r>
            <a:endParaRPr sz="2400">
              <a:solidFill>
                <a:schemeClr val="dk1"/>
              </a:solidFill>
              <a:latin typeface="Trebuchet MS"/>
              <a:ea typeface="Trebuchet MS"/>
              <a:cs typeface="Trebuchet MS"/>
              <a:sym typeface="Trebuchet MS"/>
            </a:endParaRPr>
          </a:p>
        </p:txBody>
      </p:sp>
      <p:cxnSp>
        <p:nvCxnSpPr>
          <p:cNvPr id="325" name="Google Shape;325;p19"/>
          <p:cNvCxnSpPr/>
          <p:nvPr/>
        </p:nvCxnSpPr>
        <p:spPr>
          <a:xfrm>
            <a:off x="2667296" y="3974699"/>
            <a:ext cx="1710642" cy="0"/>
          </a:xfrm>
          <a:prstGeom prst="straightConnector1">
            <a:avLst/>
          </a:prstGeom>
          <a:noFill/>
          <a:ln w="12700" cap="rnd" cmpd="sng">
            <a:solidFill>
              <a:schemeClr val="dk1"/>
            </a:solidFill>
            <a:prstDash val="solid"/>
            <a:round/>
            <a:headEnd type="none" w="sm" len="sm"/>
            <a:tailEnd type="triangle" w="med" len="med"/>
          </a:ln>
        </p:spPr>
      </p:cxnSp>
      <p:sp>
        <p:nvSpPr>
          <p:cNvPr id="326" name="Google Shape;326;p19"/>
          <p:cNvSpPr txBox="1"/>
          <p:nvPr/>
        </p:nvSpPr>
        <p:spPr>
          <a:xfrm>
            <a:off x="2764794" y="3478725"/>
            <a:ext cx="16401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10-fold CV</a:t>
            </a:r>
            <a:endParaRPr sz="2400">
              <a:solidFill>
                <a:schemeClr val="dk1"/>
              </a:solidFill>
              <a:latin typeface="Trebuchet MS"/>
              <a:ea typeface="Trebuchet MS"/>
              <a:cs typeface="Trebuchet MS"/>
              <a:sym typeface="Trebuchet MS"/>
            </a:endParaRPr>
          </a:p>
        </p:txBody>
      </p:sp>
      <p:cxnSp>
        <p:nvCxnSpPr>
          <p:cNvPr id="327" name="Google Shape;327;p19"/>
          <p:cNvCxnSpPr/>
          <p:nvPr/>
        </p:nvCxnSpPr>
        <p:spPr>
          <a:xfrm>
            <a:off x="2667296" y="5638958"/>
            <a:ext cx="1710642" cy="0"/>
          </a:xfrm>
          <a:prstGeom prst="straightConnector1">
            <a:avLst/>
          </a:prstGeom>
          <a:noFill/>
          <a:ln w="12700" cap="rnd" cmpd="sng">
            <a:solidFill>
              <a:schemeClr val="dk1"/>
            </a:solidFill>
            <a:prstDash val="solid"/>
            <a:round/>
            <a:headEnd type="none" w="sm" len="sm"/>
            <a:tailEnd type="triangle" w="med" len="med"/>
          </a:ln>
        </p:spPr>
      </p:cxnSp>
      <p:sp>
        <p:nvSpPr>
          <p:cNvPr id="328" name="Google Shape;328;p19"/>
          <p:cNvSpPr txBox="1"/>
          <p:nvPr/>
        </p:nvSpPr>
        <p:spPr>
          <a:xfrm>
            <a:off x="2764794" y="5142984"/>
            <a:ext cx="16401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10-fold CV</a:t>
            </a:r>
            <a:endParaRPr sz="2400">
              <a:solidFill>
                <a:schemeClr val="dk1"/>
              </a:solidFill>
              <a:latin typeface="Trebuchet MS"/>
              <a:ea typeface="Trebuchet MS"/>
              <a:cs typeface="Trebuchet MS"/>
              <a:sym typeface="Trebuchet MS"/>
            </a:endParaRPr>
          </a:p>
        </p:txBody>
      </p:sp>
      <p:sp>
        <p:nvSpPr>
          <p:cNvPr id="329" name="Google Shape;329;p19"/>
          <p:cNvSpPr/>
          <p:nvPr/>
        </p:nvSpPr>
        <p:spPr>
          <a:xfrm>
            <a:off x="8209014" y="3470718"/>
            <a:ext cx="1896184" cy="877788"/>
          </a:xfrm>
          <a:prstGeom prst="roundRect">
            <a:avLst>
              <a:gd name="adj" fmla="val 16667"/>
            </a:avLst>
          </a:prstGeom>
          <a:solidFill>
            <a:schemeClr val="l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Final Result</a:t>
            </a:r>
            <a:endParaRPr sz="2400">
              <a:solidFill>
                <a:schemeClr val="dk1"/>
              </a:solidFill>
              <a:latin typeface="Trebuchet MS"/>
              <a:ea typeface="Trebuchet MS"/>
              <a:cs typeface="Trebuchet MS"/>
              <a:sym typeface="Trebuchet MS"/>
            </a:endParaRPr>
          </a:p>
        </p:txBody>
      </p:sp>
      <p:cxnSp>
        <p:nvCxnSpPr>
          <p:cNvPr id="330" name="Google Shape;330;p19"/>
          <p:cNvCxnSpPr/>
          <p:nvPr/>
        </p:nvCxnSpPr>
        <p:spPr>
          <a:xfrm>
            <a:off x="6298472" y="2240856"/>
            <a:ext cx="1910542" cy="1237869"/>
          </a:xfrm>
          <a:prstGeom prst="straightConnector1">
            <a:avLst/>
          </a:prstGeom>
          <a:noFill/>
          <a:ln w="12700" cap="rnd" cmpd="sng">
            <a:solidFill>
              <a:schemeClr val="accent1"/>
            </a:solidFill>
            <a:prstDash val="solid"/>
            <a:round/>
            <a:headEnd type="none" w="sm" len="sm"/>
            <a:tailEnd type="triangle" w="med" len="med"/>
          </a:ln>
        </p:spPr>
      </p:cxnSp>
      <p:cxnSp>
        <p:nvCxnSpPr>
          <p:cNvPr id="331" name="Google Shape;331;p19"/>
          <p:cNvCxnSpPr/>
          <p:nvPr/>
        </p:nvCxnSpPr>
        <p:spPr>
          <a:xfrm rot="10800000" flipH="1">
            <a:off x="6336023" y="4348506"/>
            <a:ext cx="1828770" cy="1233372"/>
          </a:xfrm>
          <a:prstGeom prst="straightConnector1">
            <a:avLst/>
          </a:prstGeom>
          <a:noFill/>
          <a:ln w="12700" cap="rnd" cmpd="sng">
            <a:solidFill>
              <a:schemeClr val="accent1"/>
            </a:solidFill>
            <a:prstDash val="solid"/>
            <a:round/>
            <a:headEnd type="none" w="sm" len="sm"/>
            <a:tailEnd type="triangle" w="med" len="med"/>
          </a:ln>
        </p:spPr>
      </p:cxnSp>
      <p:cxnSp>
        <p:nvCxnSpPr>
          <p:cNvPr id="332" name="Google Shape;332;p19"/>
          <p:cNvCxnSpPr>
            <a:endCxn id="329" idx="1"/>
          </p:cNvCxnSpPr>
          <p:nvPr/>
        </p:nvCxnSpPr>
        <p:spPr>
          <a:xfrm rot="10800000" flipH="1">
            <a:off x="6313914" y="3909612"/>
            <a:ext cx="1895100" cy="1800"/>
          </a:xfrm>
          <a:prstGeom prst="straightConnector1">
            <a:avLst/>
          </a:prstGeom>
          <a:noFill/>
          <a:ln w="12700" cap="rnd" cmpd="sng">
            <a:solidFill>
              <a:schemeClr val="accent1"/>
            </a:solidFill>
            <a:prstDash val="solid"/>
            <a:round/>
            <a:headEnd type="none" w="sm" len="sm"/>
            <a:tailEnd type="triangle" w="med" len="med"/>
          </a:ln>
        </p:spPr>
      </p:cxnSp>
      <p:sp>
        <p:nvSpPr>
          <p:cNvPr id="333" name="Google Shape;333;p19"/>
          <p:cNvSpPr txBox="1"/>
          <p:nvPr/>
        </p:nvSpPr>
        <p:spPr>
          <a:xfrm>
            <a:off x="6847744" y="2301528"/>
            <a:ext cx="14686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W1(60%)</a:t>
            </a:r>
            <a:endParaRPr sz="2400">
              <a:solidFill>
                <a:schemeClr val="dk1"/>
              </a:solidFill>
              <a:latin typeface="Trebuchet MS"/>
              <a:ea typeface="Trebuchet MS"/>
              <a:cs typeface="Trebuchet MS"/>
              <a:sym typeface="Trebuchet MS"/>
            </a:endParaRPr>
          </a:p>
        </p:txBody>
      </p:sp>
      <p:sp>
        <p:nvSpPr>
          <p:cNvPr id="334" name="Google Shape;334;p19"/>
          <p:cNvSpPr txBox="1"/>
          <p:nvPr/>
        </p:nvSpPr>
        <p:spPr>
          <a:xfrm>
            <a:off x="6569773" y="3514341"/>
            <a:ext cx="14686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W2(30%)</a:t>
            </a:r>
            <a:endParaRPr sz="2400">
              <a:solidFill>
                <a:schemeClr val="dk1"/>
              </a:solidFill>
              <a:latin typeface="Trebuchet MS"/>
              <a:ea typeface="Trebuchet MS"/>
              <a:cs typeface="Trebuchet MS"/>
              <a:sym typeface="Trebuchet MS"/>
            </a:endParaRPr>
          </a:p>
        </p:txBody>
      </p:sp>
      <p:sp>
        <p:nvSpPr>
          <p:cNvPr id="335" name="Google Shape;335;p19"/>
          <p:cNvSpPr txBox="1"/>
          <p:nvPr/>
        </p:nvSpPr>
        <p:spPr>
          <a:xfrm>
            <a:off x="6948416" y="5086809"/>
            <a:ext cx="14686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W3(10%)</a:t>
            </a:r>
            <a:endParaRPr sz="2400">
              <a:solidFill>
                <a:schemeClr val="dk1"/>
              </a:solidFill>
              <a:latin typeface="Trebuchet MS"/>
              <a:ea typeface="Trebuchet MS"/>
              <a:cs typeface="Trebuchet MS"/>
              <a:sym typeface="Trebuchet MS"/>
            </a:endParaRPr>
          </a:p>
        </p:txBody>
      </p:sp>
      <p:sp>
        <p:nvSpPr>
          <p:cNvPr id="336" name="Google Shape;336;p19"/>
          <p:cNvSpPr/>
          <p:nvPr/>
        </p:nvSpPr>
        <p:spPr>
          <a:xfrm>
            <a:off x="658580" y="5142984"/>
            <a:ext cx="1896184" cy="877788"/>
          </a:xfrm>
          <a:prstGeom prst="roundRect">
            <a:avLst>
              <a:gd name="adj" fmla="val 16667"/>
            </a:avLst>
          </a:prstGeom>
          <a:solidFill>
            <a:schemeClr val="l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Neural Netwrok</a:t>
            </a:r>
            <a:endParaRPr sz="2400">
              <a:solidFill>
                <a:schemeClr val="dk1"/>
              </a:solidFill>
              <a:latin typeface="Trebuchet MS"/>
              <a:ea typeface="Trebuchet MS"/>
              <a:cs typeface="Trebuchet MS"/>
              <a:sym typeface="Trebuchet MS"/>
            </a:endParaRPr>
          </a:p>
        </p:txBody>
      </p:sp>
      <p:sp>
        <p:nvSpPr>
          <p:cNvPr id="337" name="Google Shape;337;p19"/>
          <p:cNvSpPr/>
          <p:nvPr/>
        </p:nvSpPr>
        <p:spPr>
          <a:xfrm>
            <a:off x="669688" y="3506334"/>
            <a:ext cx="1896184" cy="877788"/>
          </a:xfrm>
          <a:prstGeom prst="roundRect">
            <a:avLst>
              <a:gd name="adj" fmla="val 16667"/>
            </a:avLst>
          </a:prstGeom>
          <a:solidFill>
            <a:schemeClr val="l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XGBoost</a:t>
            </a:r>
            <a:endParaRPr sz="2400">
              <a:solidFill>
                <a:schemeClr val="dk1"/>
              </a:solidFill>
              <a:latin typeface="Trebuchet MS"/>
              <a:ea typeface="Trebuchet MS"/>
              <a:cs typeface="Trebuchet MS"/>
              <a:sym typeface="Trebuchet MS"/>
            </a:endParaRPr>
          </a:p>
        </p:txBody>
      </p:sp>
      <p:sp>
        <p:nvSpPr>
          <p:cNvPr id="338" name="Google Shape;338;p19"/>
          <p:cNvSpPr/>
          <p:nvPr/>
        </p:nvSpPr>
        <p:spPr>
          <a:xfrm>
            <a:off x="4449831" y="1828719"/>
            <a:ext cx="1896184" cy="877788"/>
          </a:xfrm>
          <a:prstGeom prst="roundRect">
            <a:avLst>
              <a:gd name="adj" fmla="val 16667"/>
            </a:avLst>
          </a:prstGeom>
          <a:solidFill>
            <a:schemeClr val="l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Prediction1</a:t>
            </a:r>
            <a:endParaRPr sz="2400">
              <a:solidFill>
                <a:schemeClr val="dk1"/>
              </a:solidFill>
              <a:latin typeface="Trebuchet MS"/>
              <a:ea typeface="Trebuchet MS"/>
              <a:cs typeface="Trebuchet MS"/>
              <a:sym typeface="Trebuchet MS"/>
            </a:endParaRPr>
          </a:p>
        </p:txBody>
      </p:sp>
      <p:sp>
        <p:nvSpPr>
          <p:cNvPr id="339" name="Google Shape;339;p19"/>
          <p:cNvSpPr/>
          <p:nvPr/>
        </p:nvSpPr>
        <p:spPr>
          <a:xfrm>
            <a:off x="4431077" y="5169741"/>
            <a:ext cx="1896184" cy="877788"/>
          </a:xfrm>
          <a:prstGeom prst="roundRect">
            <a:avLst>
              <a:gd name="adj" fmla="val 16667"/>
            </a:avLst>
          </a:prstGeom>
          <a:solidFill>
            <a:schemeClr val="l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Prediction3</a:t>
            </a:r>
            <a:endParaRPr sz="2400">
              <a:solidFill>
                <a:schemeClr val="dk1"/>
              </a:solidFill>
              <a:latin typeface="Trebuchet MS"/>
              <a:ea typeface="Trebuchet MS"/>
              <a:cs typeface="Trebuchet MS"/>
              <a:sym typeface="Trebuchet MS"/>
            </a:endParaRPr>
          </a:p>
        </p:txBody>
      </p:sp>
      <p:sp>
        <p:nvSpPr>
          <p:cNvPr id="340" name="Google Shape;340;p19"/>
          <p:cNvSpPr/>
          <p:nvPr/>
        </p:nvSpPr>
        <p:spPr>
          <a:xfrm>
            <a:off x="4442185" y="3533091"/>
            <a:ext cx="1896184" cy="877788"/>
          </a:xfrm>
          <a:prstGeom prst="roundRect">
            <a:avLst>
              <a:gd name="adj" fmla="val 16667"/>
            </a:avLst>
          </a:prstGeom>
          <a:solidFill>
            <a:schemeClr val="l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Trebuchet MS"/>
                <a:ea typeface="Trebuchet MS"/>
                <a:cs typeface="Trebuchet MS"/>
                <a:sym typeface="Trebuchet MS"/>
              </a:rPr>
              <a:t>Prediction2</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4997309" y="609600"/>
            <a:ext cx="4276692"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4000"/>
              <a:buFont typeface="Trebuchet MS"/>
              <a:buNone/>
            </a:pPr>
            <a:r>
              <a:rPr lang="en-US" sz="4000"/>
              <a:t>Content</a:t>
            </a:r>
            <a:endParaRPr/>
          </a:p>
        </p:txBody>
      </p:sp>
      <p:pic>
        <p:nvPicPr>
          <p:cNvPr id="155" name="Google Shape;155;p2" descr="Newspaper"/>
          <p:cNvPicPr preferRelativeResize="0"/>
          <p:nvPr/>
        </p:nvPicPr>
        <p:blipFill rotWithShape="1">
          <a:blip r:embed="rId3">
            <a:alphaModFix/>
          </a:blip>
          <a:srcRect/>
          <a:stretch/>
        </p:blipFill>
        <p:spPr>
          <a:xfrm>
            <a:off x="803878" y="1416524"/>
            <a:ext cx="3861905" cy="3861905"/>
          </a:xfrm>
          <a:prstGeom prst="rect">
            <a:avLst/>
          </a:prstGeom>
          <a:noFill/>
          <a:ln>
            <a:noFill/>
          </a:ln>
        </p:spPr>
      </p:pic>
      <p:sp>
        <p:nvSpPr>
          <p:cNvPr id="156" name="Google Shape;156;p2"/>
          <p:cNvSpPr txBox="1">
            <a:spLocks noGrp="1"/>
          </p:cNvSpPr>
          <p:nvPr>
            <p:ph type="body" idx="1"/>
          </p:nvPr>
        </p:nvSpPr>
        <p:spPr>
          <a:xfrm>
            <a:off x="4985823" y="2160589"/>
            <a:ext cx="4285176" cy="37685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Background</a:t>
            </a:r>
            <a:endParaRPr/>
          </a:p>
          <a:p>
            <a:pPr marL="342900" lvl="0" indent="-342900" algn="l" rtl="0">
              <a:spcBef>
                <a:spcPts val="1000"/>
              </a:spcBef>
              <a:spcAft>
                <a:spcPts val="0"/>
              </a:spcAft>
              <a:buSzPts val="1920"/>
              <a:buChar char="►"/>
            </a:pPr>
            <a:r>
              <a:rPr lang="en-US" sz="2400"/>
              <a:t>Data Preprocessing </a:t>
            </a:r>
            <a:endParaRPr/>
          </a:p>
          <a:p>
            <a:pPr marL="342900" lvl="0" indent="-342900" algn="l" rtl="0">
              <a:spcBef>
                <a:spcPts val="1000"/>
              </a:spcBef>
              <a:spcAft>
                <a:spcPts val="0"/>
              </a:spcAft>
              <a:buSzPts val="1920"/>
              <a:buChar char="►"/>
            </a:pPr>
            <a:r>
              <a:rPr lang="en-US" sz="2400"/>
              <a:t>Exploratory Analysis</a:t>
            </a:r>
            <a:endParaRPr/>
          </a:p>
          <a:p>
            <a:pPr marL="342900" lvl="0" indent="-342900" algn="l" rtl="0">
              <a:spcBef>
                <a:spcPts val="1000"/>
              </a:spcBef>
              <a:spcAft>
                <a:spcPts val="0"/>
              </a:spcAft>
              <a:buSzPts val="1920"/>
              <a:buChar char="►"/>
            </a:pPr>
            <a:r>
              <a:rPr lang="en-US" sz="2400"/>
              <a:t>Modeling</a:t>
            </a:r>
            <a:endParaRPr/>
          </a:p>
          <a:p>
            <a:pPr marL="342900" lvl="0" indent="-342900" algn="l" rtl="0">
              <a:spcBef>
                <a:spcPts val="1000"/>
              </a:spcBef>
              <a:spcAft>
                <a:spcPts val="0"/>
              </a:spcAft>
              <a:buSzPts val="1920"/>
              <a:buChar char="►"/>
            </a:pPr>
            <a:r>
              <a:rPr lang="en-US" sz="2400"/>
              <a:t>Results and Conclusions</a:t>
            </a:r>
            <a:endParaRPr/>
          </a:p>
          <a:p>
            <a:pPr marL="342900" lvl="0" indent="-342900" algn="l" rtl="0">
              <a:spcBef>
                <a:spcPts val="1000"/>
              </a:spcBef>
              <a:spcAft>
                <a:spcPts val="0"/>
              </a:spcAft>
              <a:buSzPts val="1920"/>
              <a:buChar char="►"/>
            </a:pPr>
            <a:r>
              <a:rPr lang="en-US" sz="2400"/>
              <a:t>Next steps</a:t>
            </a:r>
            <a:endParaRPr/>
          </a:p>
          <a:p>
            <a:pPr marL="342900" lvl="0" indent="-220980" algn="l" rtl="0">
              <a:spcBef>
                <a:spcPts val="1000"/>
              </a:spcBef>
              <a:spcAft>
                <a:spcPts val="0"/>
              </a:spcAft>
              <a:buSzPts val="1920"/>
              <a:buNone/>
            </a:pPr>
            <a:endParaRPr sz="2400"/>
          </a:p>
          <a:p>
            <a:pPr marL="342900" lvl="0" indent="-220980" algn="l" rtl="0">
              <a:spcBef>
                <a:spcPts val="1000"/>
              </a:spcBef>
              <a:spcAft>
                <a:spcPts val="0"/>
              </a:spcAft>
              <a:buSzPts val="1920"/>
              <a:buNone/>
            </a:pP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4"/>
        <p:cNvGrpSpPr/>
        <p:nvPr/>
      </p:nvGrpSpPr>
      <p:grpSpPr>
        <a:xfrm>
          <a:off x="0" y="0"/>
          <a:ext cx="0" cy="0"/>
          <a:chOff x="0" y="0"/>
          <a:chExt cx="0" cy="0"/>
        </a:xfrm>
      </p:grpSpPr>
      <p:sp>
        <p:nvSpPr>
          <p:cNvPr id="345" name="Google Shape;345;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Result</a:t>
            </a:r>
            <a:endParaRPr/>
          </a:p>
        </p:txBody>
      </p:sp>
      <p:pic>
        <p:nvPicPr>
          <p:cNvPr id="346" name="Google Shape;346;p20" descr="Bullseye"/>
          <p:cNvPicPr preferRelativeResize="0"/>
          <p:nvPr/>
        </p:nvPicPr>
        <p:blipFill rotWithShape="1">
          <a:blip r:embed="rId3">
            <a:alphaModFix/>
          </a:blip>
          <a:srcRect/>
          <a:stretch/>
        </p:blipFill>
        <p:spPr>
          <a:xfrm>
            <a:off x="817474" y="2159331"/>
            <a:ext cx="2915973" cy="2915973"/>
          </a:xfrm>
          <a:prstGeom prst="rect">
            <a:avLst/>
          </a:prstGeom>
          <a:noFill/>
          <a:ln>
            <a:noFill/>
          </a:ln>
        </p:spPr>
      </p:pic>
      <p:sp>
        <p:nvSpPr>
          <p:cNvPr id="347" name="Google Shape;347;p20"/>
          <p:cNvSpPr txBox="1">
            <a:spLocks noGrp="1"/>
          </p:cNvSpPr>
          <p:nvPr>
            <p:ph type="body" idx="1"/>
          </p:nvPr>
        </p:nvSpPr>
        <p:spPr>
          <a:xfrm>
            <a:off x="4063160" y="2160589"/>
            <a:ext cx="6941724" cy="38807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Internal Validation </a:t>
            </a:r>
            <a:endParaRPr/>
          </a:p>
          <a:p>
            <a:pPr marL="342900" lvl="0" indent="-220980" algn="l" rtl="0">
              <a:spcBef>
                <a:spcPts val="1000"/>
              </a:spcBef>
              <a:spcAft>
                <a:spcPts val="0"/>
              </a:spcAft>
              <a:buSzPts val="1920"/>
              <a:buNone/>
            </a:pPr>
            <a:endParaRPr sz="2400"/>
          </a:p>
          <a:p>
            <a:pPr marL="342900" lvl="0" indent="-342900" algn="l" rtl="0">
              <a:spcBef>
                <a:spcPts val="1000"/>
              </a:spcBef>
              <a:spcAft>
                <a:spcPts val="0"/>
              </a:spcAft>
              <a:buSzPts val="1920"/>
              <a:buChar char="►"/>
            </a:pPr>
            <a:r>
              <a:rPr lang="en-US" sz="2400"/>
              <a:t>Bias analysis</a:t>
            </a:r>
            <a:endParaRPr/>
          </a:p>
          <a:p>
            <a:pPr marL="342900" lvl="0" indent="-220980" algn="l" rtl="0">
              <a:spcBef>
                <a:spcPts val="1000"/>
              </a:spcBef>
              <a:spcAft>
                <a:spcPts val="0"/>
              </a:spcAft>
              <a:buSzPts val="1920"/>
              <a:buNone/>
            </a:pPr>
            <a:endParaRPr sz="2400"/>
          </a:p>
          <a:p>
            <a:pPr marL="342900" lvl="0" indent="-342900" algn="l" rtl="0">
              <a:spcBef>
                <a:spcPts val="1000"/>
              </a:spcBef>
              <a:spcAft>
                <a:spcPts val="0"/>
              </a:spcAft>
              <a:buSzPts val="1920"/>
              <a:buChar char="►"/>
            </a:pPr>
            <a:r>
              <a:rPr lang="en-US" sz="2400"/>
              <a:t>External validity</a:t>
            </a:r>
            <a:endParaRPr/>
          </a:p>
          <a:p>
            <a:pPr marL="342900" lvl="0" indent="-220980" algn="l" rtl="0">
              <a:spcBef>
                <a:spcPts val="1000"/>
              </a:spcBef>
              <a:spcAft>
                <a:spcPts val="0"/>
              </a:spcAft>
              <a:buSzPts val="1920"/>
              <a:buNone/>
            </a:pPr>
            <a:endParaRPr sz="2400"/>
          </a:p>
          <a:p>
            <a:pPr marL="342900" lvl="0" indent="-220980" algn="l" rtl="0">
              <a:spcBef>
                <a:spcPts val="1000"/>
              </a:spcBef>
              <a:spcAft>
                <a:spcPts val="0"/>
              </a:spcAft>
              <a:buSzPts val="1920"/>
              <a:buNone/>
            </a:pPr>
            <a:endParaRPr sz="2400"/>
          </a:p>
          <a:p>
            <a:pPr marL="342900" lvl="0" indent="-220980" algn="l" rtl="0">
              <a:spcBef>
                <a:spcPts val="1000"/>
              </a:spcBef>
              <a:spcAft>
                <a:spcPts val="0"/>
              </a:spcAft>
              <a:buSzPts val="1920"/>
              <a:buNone/>
            </a:pPr>
            <a:endParaRPr sz="2400"/>
          </a:p>
          <a:p>
            <a:pPr marL="342900" lvl="0" indent="-220980" algn="l" rtl="0">
              <a:spcBef>
                <a:spcPts val="1000"/>
              </a:spcBef>
              <a:spcAft>
                <a:spcPts val="0"/>
              </a:spcAft>
              <a:buSzPts val="1920"/>
              <a:buNone/>
            </a:pPr>
            <a:endParaRPr sz="2400"/>
          </a:p>
          <a:p>
            <a:pPr marL="342900" lvl="0" indent="-220980" algn="l" rtl="0">
              <a:spcBef>
                <a:spcPts val="1000"/>
              </a:spcBef>
              <a:spcAft>
                <a:spcPts val="0"/>
              </a:spcAft>
              <a:buSzPts val="1920"/>
              <a:buNone/>
            </a:pP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Result – Internal Validation</a:t>
            </a:r>
            <a:endParaRPr/>
          </a:p>
        </p:txBody>
      </p:sp>
      <p:graphicFrame>
        <p:nvGraphicFramePr>
          <p:cNvPr id="353" name="Google Shape;353;p21"/>
          <p:cNvGraphicFramePr/>
          <p:nvPr/>
        </p:nvGraphicFramePr>
        <p:xfrm>
          <a:off x="1741715" y="2656342"/>
          <a:ext cx="3000000" cy="3000000"/>
        </p:xfrm>
        <a:graphic>
          <a:graphicData uri="http://schemas.openxmlformats.org/drawingml/2006/table">
            <a:tbl>
              <a:tblPr firstRow="1" bandRow="1">
                <a:noFill/>
                <a:tableStyleId>{6C41C1F6-A6C5-4D5A-96C7-B8A53CD67250}</a:tableStyleId>
              </a:tblPr>
              <a:tblGrid>
                <a:gridCol w="1595450">
                  <a:extLst>
                    <a:ext uri="{9D8B030D-6E8A-4147-A177-3AD203B41FA5}">
                      <a16:colId xmlns:a16="http://schemas.microsoft.com/office/drawing/2014/main" val="20000"/>
                    </a:ext>
                  </a:extLst>
                </a:gridCol>
                <a:gridCol w="1595450">
                  <a:extLst>
                    <a:ext uri="{9D8B030D-6E8A-4147-A177-3AD203B41FA5}">
                      <a16:colId xmlns:a16="http://schemas.microsoft.com/office/drawing/2014/main" val="20001"/>
                    </a:ext>
                  </a:extLst>
                </a:gridCol>
                <a:gridCol w="1595450">
                  <a:extLst>
                    <a:ext uri="{9D8B030D-6E8A-4147-A177-3AD203B41FA5}">
                      <a16:colId xmlns:a16="http://schemas.microsoft.com/office/drawing/2014/main" val="20002"/>
                    </a:ext>
                  </a:extLst>
                </a:gridCol>
                <a:gridCol w="1595450">
                  <a:extLst>
                    <a:ext uri="{9D8B030D-6E8A-4147-A177-3AD203B41FA5}">
                      <a16:colId xmlns:a16="http://schemas.microsoft.com/office/drawing/2014/main" val="20003"/>
                    </a:ext>
                  </a:extLst>
                </a:gridCol>
                <a:gridCol w="1595450">
                  <a:extLst>
                    <a:ext uri="{9D8B030D-6E8A-4147-A177-3AD203B41FA5}">
                      <a16:colId xmlns:a16="http://schemas.microsoft.com/office/drawing/2014/main" val="20004"/>
                    </a:ext>
                  </a:extLst>
                </a:gridCol>
              </a:tblGrid>
              <a:tr h="819900">
                <a:tc>
                  <a:txBody>
                    <a:bodyPr/>
                    <a:lstStyle/>
                    <a:p>
                      <a:pPr marL="0" marR="0" lvl="0" indent="0" algn="ctr" rtl="0">
                        <a:spcBef>
                          <a:spcPts val="0"/>
                        </a:spcBef>
                        <a:spcAft>
                          <a:spcPts val="0"/>
                        </a:spcAft>
                        <a:buNone/>
                      </a:pPr>
                      <a:endParaRPr sz="2200"/>
                    </a:p>
                  </a:txBody>
                  <a:tcPr marL="91450" marR="91450" marT="45725" marB="45725"/>
                </a:tc>
                <a:tc>
                  <a:txBody>
                    <a:bodyPr/>
                    <a:lstStyle/>
                    <a:p>
                      <a:pPr marL="0" marR="0" lvl="0" indent="0" algn="ctr" rtl="0">
                        <a:spcBef>
                          <a:spcPts val="0"/>
                        </a:spcBef>
                        <a:spcAft>
                          <a:spcPts val="0"/>
                        </a:spcAft>
                        <a:buNone/>
                      </a:pPr>
                      <a:r>
                        <a:rPr lang="en-US" sz="2200"/>
                        <a:t>XGB</a:t>
                      </a:r>
                      <a:endParaRPr/>
                    </a:p>
                    <a:p>
                      <a:pPr marL="0" marR="0" lvl="0" indent="0" algn="ctr" rtl="0">
                        <a:spcBef>
                          <a:spcPts val="0"/>
                        </a:spcBef>
                        <a:spcAft>
                          <a:spcPts val="0"/>
                        </a:spcAft>
                        <a:buNone/>
                      </a:pPr>
                      <a:endParaRPr sz="2200"/>
                    </a:p>
                  </a:txBody>
                  <a:tcPr marL="91450" marR="91450" marT="45725" marB="45725"/>
                </a:tc>
                <a:tc>
                  <a:txBody>
                    <a:bodyPr/>
                    <a:lstStyle/>
                    <a:p>
                      <a:pPr marL="0" marR="0" lvl="0" indent="0" algn="ctr" rtl="0">
                        <a:spcBef>
                          <a:spcPts val="0"/>
                        </a:spcBef>
                        <a:spcAft>
                          <a:spcPts val="0"/>
                        </a:spcAft>
                        <a:buNone/>
                      </a:pPr>
                      <a:r>
                        <a:rPr lang="en-US" sz="2200"/>
                        <a:t>LGB</a:t>
                      </a:r>
                      <a:endParaRPr/>
                    </a:p>
                  </a:txBody>
                  <a:tcPr marL="91450" marR="91450" marT="45725" marB="45725"/>
                </a:tc>
                <a:tc>
                  <a:txBody>
                    <a:bodyPr/>
                    <a:lstStyle/>
                    <a:p>
                      <a:pPr marL="0" marR="0" lvl="0" indent="0" algn="ctr" rtl="0">
                        <a:spcBef>
                          <a:spcPts val="0"/>
                        </a:spcBef>
                        <a:spcAft>
                          <a:spcPts val="0"/>
                        </a:spcAft>
                        <a:buNone/>
                      </a:pPr>
                      <a:r>
                        <a:rPr lang="en-US" sz="2200"/>
                        <a:t>DNN</a:t>
                      </a:r>
                      <a:endParaRPr/>
                    </a:p>
                  </a:txBody>
                  <a:tcPr marL="91450" marR="91450" marT="45725" marB="45725"/>
                </a:tc>
                <a:tc>
                  <a:txBody>
                    <a:bodyPr/>
                    <a:lstStyle/>
                    <a:p>
                      <a:pPr marL="0" marR="0" lvl="0" indent="0" algn="ctr" rtl="0">
                        <a:spcBef>
                          <a:spcPts val="0"/>
                        </a:spcBef>
                        <a:spcAft>
                          <a:spcPts val="0"/>
                        </a:spcAft>
                        <a:buNone/>
                      </a:pPr>
                      <a:r>
                        <a:rPr lang="en-US" sz="2200"/>
                        <a:t>Weighted Ensemble</a:t>
                      </a:r>
                      <a:endParaRPr/>
                    </a:p>
                  </a:txBody>
                  <a:tcPr marL="91450" marR="91450" marT="45725" marB="45725"/>
                </a:tc>
                <a:extLst>
                  <a:ext uri="{0D108BD9-81ED-4DB2-BD59-A6C34878D82A}">
                    <a16:rowId xmlns:a16="http://schemas.microsoft.com/office/drawing/2014/main" val="10000"/>
                  </a:ext>
                </a:extLst>
              </a:tr>
              <a:tr h="466800">
                <a:tc>
                  <a:txBody>
                    <a:bodyPr/>
                    <a:lstStyle/>
                    <a:p>
                      <a:pPr marL="0" marR="0" lvl="0" indent="0" algn="ctr" rtl="0">
                        <a:spcBef>
                          <a:spcPts val="0"/>
                        </a:spcBef>
                        <a:spcAft>
                          <a:spcPts val="0"/>
                        </a:spcAft>
                        <a:buNone/>
                      </a:pPr>
                      <a:r>
                        <a:rPr lang="en-US" sz="2200"/>
                        <a:t>R</a:t>
                      </a:r>
                      <a:r>
                        <a:rPr lang="en-US" sz="2200" baseline="30000"/>
                        <a:t>2</a:t>
                      </a:r>
                      <a:endParaRPr/>
                    </a:p>
                  </a:txBody>
                  <a:tcPr marL="91450" marR="91450" marT="45725" marB="45725"/>
                </a:tc>
                <a:tc>
                  <a:txBody>
                    <a:bodyPr/>
                    <a:lstStyle/>
                    <a:p>
                      <a:pPr marL="0" marR="0" lvl="0" indent="0" algn="ctr" rtl="0">
                        <a:spcBef>
                          <a:spcPts val="0"/>
                        </a:spcBef>
                        <a:spcAft>
                          <a:spcPts val="0"/>
                        </a:spcAft>
                        <a:buNone/>
                      </a:pPr>
                      <a:r>
                        <a:rPr lang="en-US" sz="2200"/>
                        <a:t>0.702</a:t>
                      </a:r>
                      <a:endParaRPr/>
                    </a:p>
                  </a:txBody>
                  <a:tcPr marL="91450" marR="91450" marT="45725" marB="45725"/>
                </a:tc>
                <a:tc>
                  <a:txBody>
                    <a:bodyPr/>
                    <a:lstStyle/>
                    <a:p>
                      <a:pPr marL="0" marR="0" lvl="0" indent="0" algn="ctr" rtl="0">
                        <a:spcBef>
                          <a:spcPts val="0"/>
                        </a:spcBef>
                        <a:spcAft>
                          <a:spcPts val="0"/>
                        </a:spcAft>
                        <a:buNone/>
                      </a:pPr>
                      <a:r>
                        <a:rPr lang="en-US" sz="2200"/>
                        <a:t>0.704</a:t>
                      </a:r>
                      <a:endParaRPr/>
                    </a:p>
                  </a:txBody>
                  <a:tcPr marL="91450" marR="91450" marT="45725" marB="45725"/>
                </a:tc>
                <a:tc>
                  <a:txBody>
                    <a:bodyPr/>
                    <a:lstStyle/>
                    <a:p>
                      <a:pPr marL="0" marR="0" lvl="0" indent="0" algn="ctr" rtl="0">
                        <a:spcBef>
                          <a:spcPts val="0"/>
                        </a:spcBef>
                        <a:spcAft>
                          <a:spcPts val="0"/>
                        </a:spcAft>
                        <a:buNone/>
                      </a:pPr>
                      <a:r>
                        <a:rPr lang="en-US" sz="2200"/>
                        <a:t>0.606</a:t>
                      </a:r>
                      <a:endParaRPr/>
                    </a:p>
                  </a:txBody>
                  <a:tcPr marL="91450" marR="91450" marT="45725" marB="45725"/>
                </a:tc>
                <a:tc>
                  <a:txBody>
                    <a:bodyPr/>
                    <a:lstStyle/>
                    <a:p>
                      <a:pPr marL="0" marR="0" lvl="0" indent="0" algn="ctr" rtl="0">
                        <a:spcBef>
                          <a:spcPts val="0"/>
                        </a:spcBef>
                        <a:spcAft>
                          <a:spcPts val="0"/>
                        </a:spcAft>
                        <a:buNone/>
                      </a:pPr>
                      <a:r>
                        <a:rPr lang="en-US" sz="2200"/>
                        <a:t>0.706</a:t>
                      </a:r>
                      <a:endParaRPr/>
                    </a:p>
                  </a:txBody>
                  <a:tcPr marL="91450" marR="91450" marT="45725" marB="45725"/>
                </a:tc>
                <a:extLst>
                  <a:ext uri="{0D108BD9-81ED-4DB2-BD59-A6C34878D82A}">
                    <a16:rowId xmlns:a16="http://schemas.microsoft.com/office/drawing/2014/main" val="10001"/>
                  </a:ext>
                </a:extLst>
              </a:tr>
              <a:tr h="466800">
                <a:tc>
                  <a:txBody>
                    <a:bodyPr/>
                    <a:lstStyle/>
                    <a:p>
                      <a:pPr marL="0" marR="0" lvl="0" indent="0" algn="ctr" rtl="0">
                        <a:spcBef>
                          <a:spcPts val="0"/>
                        </a:spcBef>
                        <a:spcAft>
                          <a:spcPts val="0"/>
                        </a:spcAft>
                        <a:buNone/>
                      </a:pPr>
                      <a:r>
                        <a:rPr lang="en-US" sz="2200"/>
                        <a:t>RMSE</a:t>
                      </a:r>
                      <a:endParaRPr/>
                    </a:p>
                  </a:txBody>
                  <a:tcPr marL="91450" marR="91450" marT="45725" marB="45725"/>
                </a:tc>
                <a:tc>
                  <a:txBody>
                    <a:bodyPr/>
                    <a:lstStyle/>
                    <a:p>
                      <a:pPr marL="0" marR="0" lvl="0" indent="0" algn="ctr" rtl="0">
                        <a:spcBef>
                          <a:spcPts val="0"/>
                        </a:spcBef>
                        <a:spcAft>
                          <a:spcPts val="0"/>
                        </a:spcAft>
                        <a:buNone/>
                      </a:pPr>
                      <a:r>
                        <a:rPr lang="en-US" sz="2200"/>
                        <a:t>4.896</a:t>
                      </a:r>
                      <a:endParaRPr/>
                    </a:p>
                  </a:txBody>
                  <a:tcPr marL="91450" marR="91450" marT="45725" marB="45725"/>
                </a:tc>
                <a:tc>
                  <a:txBody>
                    <a:bodyPr/>
                    <a:lstStyle/>
                    <a:p>
                      <a:pPr marL="0" marR="0" lvl="0" indent="0" algn="ctr" rtl="0">
                        <a:spcBef>
                          <a:spcPts val="0"/>
                        </a:spcBef>
                        <a:spcAft>
                          <a:spcPts val="0"/>
                        </a:spcAft>
                        <a:buNone/>
                      </a:pPr>
                      <a:r>
                        <a:rPr lang="en-US" sz="2200"/>
                        <a:t>4.882</a:t>
                      </a:r>
                      <a:endParaRPr/>
                    </a:p>
                  </a:txBody>
                  <a:tcPr marL="91450" marR="91450" marT="45725" marB="45725"/>
                </a:tc>
                <a:tc>
                  <a:txBody>
                    <a:bodyPr/>
                    <a:lstStyle/>
                    <a:p>
                      <a:pPr marL="0" marR="0" lvl="0" indent="0" algn="ctr" rtl="0">
                        <a:spcBef>
                          <a:spcPts val="0"/>
                        </a:spcBef>
                        <a:spcAft>
                          <a:spcPts val="0"/>
                        </a:spcAft>
                        <a:buNone/>
                      </a:pPr>
                      <a:r>
                        <a:rPr lang="en-US" sz="2200"/>
                        <a:t>5.631</a:t>
                      </a:r>
                      <a:endParaRPr/>
                    </a:p>
                  </a:txBody>
                  <a:tcPr marL="91450" marR="91450" marT="45725" marB="45725"/>
                </a:tc>
                <a:tc>
                  <a:txBody>
                    <a:bodyPr/>
                    <a:lstStyle/>
                    <a:p>
                      <a:pPr marL="0" marR="0" lvl="0" indent="0" algn="ctr" rtl="0">
                        <a:spcBef>
                          <a:spcPts val="0"/>
                        </a:spcBef>
                        <a:spcAft>
                          <a:spcPts val="0"/>
                        </a:spcAft>
                        <a:buNone/>
                      </a:pPr>
                      <a:r>
                        <a:rPr lang="en-US" sz="2200"/>
                        <a:t>4.864</a:t>
                      </a:r>
                      <a:endParaRPr/>
                    </a:p>
                  </a:txBody>
                  <a:tcPr marL="91450" marR="91450" marT="45725" marB="45725"/>
                </a:tc>
                <a:extLst>
                  <a:ext uri="{0D108BD9-81ED-4DB2-BD59-A6C34878D82A}">
                    <a16:rowId xmlns:a16="http://schemas.microsoft.com/office/drawing/2014/main" val="10002"/>
                  </a:ext>
                </a:extLst>
              </a:tr>
              <a:tr h="466800">
                <a:tc>
                  <a:txBody>
                    <a:bodyPr/>
                    <a:lstStyle/>
                    <a:p>
                      <a:pPr marL="0" marR="0" lvl="0" indent="0" algn="ctr" rtl="0">
                        <a:spcBef>
                          <a:spcPts val="0"/>
                        </a:spcBef>
                        <a:spcAft>
                          <a:spcPts val="0"/>
                        </a:spcAft>
                        <a:buNone/>
                      </a:pPr>
                      <a:r>
                        <a:rPr lang="en-US" sz="2200"/>
                        <a:t>Slope</a:t>
                      </a:r>
                      <a:endParaRPr/>
                    </a:p>
                  </a:txBody>
                  <a:tcPr marL="91450" marR="91450" marT="45725" marB="45725"/>
                </a:tc>
                <a:tc>
                  <a:txBody>
                    <a:bodyPr/>
                    <a:lstStyle/>
                    <a:p>
                      <a:pPr marL="0" marR="0" lvl="0" indent="0" algn="ctr" rtl="0">
                        <a:spcBef>
                          <a:spcPts val="0"/>
                        </a:spcBef>
                        <a:spcAft>
                          <a:spcPts val="0"/>
                        </a:spcAft>
                        <a:buNone/>
                      </a:pPr>
                      <a:r>
                        <a:rPr lang="en-US" sz="2200"/>
                        <a:t>0.988</a:t>
                      </a:r>
                      <a:endParaRPr/>
                    </a:p>
                  </a:txBody>
                  <a:tcPr marL="91450" marR="91450" marT="45725" marB="45725"/>
                </a:tc>
                <a:tc>
                  <a:txBody>
                    <a:bodyPr/>
                    <a:lstStyle/>
                    <a:p>
                      <a:pPr marL="0" marR="0" lvl="0" indent="0" algn="ctr" rtl="0">
                        <a:spcBef>
                          <a:spcPts val="0"/>
                        </a:spcBef>
                        <a:spcAft>
                          <a:spcPts val="0"/>
                        </a:spcAft>
                        <a:buNone/>
                      </a:pPr>
                      <a:r>
                        <a:rPr lang="en-US" sz="2200"/>
                        <a:t>1.001</a:t>
                      </a:r>
                      <a:endParaRPr/>
                    </a:p>
                  </a:txBody>
                  <a:tcPr marL="91450" marR="91450" marT="45725" marB="45725"/>
                </a:tc>
                <a:tc>
                  <a:txBody>
                    <a:bodyPr/>
                    <a:lstStyle/>
                    <a:p>
                      <a:pPr marL="0" marR="0" lvl="0" indent="0" algn="ctr" rtl="0">
                        <a:spcBef>
                          <a:spcPts val="0"/>
                        </a:spcBef>
                        <a:spcAft>
                          <a:spcPts val="0"/>
                        </a:spcAft>
                        <a:buNone/>
                      </a:pPr>
                      <a:r>
                        <a:rPr lang="en-US" sz="2200"/>
                        <a:t>0.946</a:t>
                      </a:r>
                      <a:endParaRPr/>
                    </a:p>
                  </a:txBody>
                  <a:tcPr marL="91450" marR="91450" marT="45725" marB="45725"/>
                </a:tc>
                <a:tc>
                  <a:txBody>
                    <a:bodyPr/>
                    <a:lstStyle/>
                    <a:p>
                      <a:pPr marL="0" marR="0" lvl="0" indent="0" algn="ctr" rtl="0">
                        <a:spcBef>
                          <a:spcPts val="0"/>
                        </a:spcBef>
                        <a:spcAft>
                          <a:spcPts val="0"/>
                        </a:spcAft>
                        <a:buNone/>
                      </a:pPr>
                      <a:r>
                        <a:rPr lang="en-US" sz="2200"/>
                        <a:t>1.009</a:t>
                      </a:r>
                      <a:endParaRPr/>
                    </a:p>
                  </a:txBody>
                  <a:tcPr marL="91450" marR="91450" marT="45725" marB="45725"/>
                </a:tc>
                <a:extLst>
                  <a:ext uri="{0D108BD9-81ED-4DB2-BD59-A6C34878D82A}">
                    <a16:rowId xmlns:a16="http://schemas.microsoft.com/office/drawing/2014/main" val="10003"/>
                  </a:ext>
                </a:extLst>
              </a:tr>
              <a:tr h="466800">
                <a:tc>
                  <a:txBody>
                    <a:bodyPr/>
                    <a:lstStyle/>
                    <a:p>
                      <a:pPr marL="0" marR="0" lvl="0" indent="0" algn="ctr" rtl="0">
                        <a:spcBef>
                          <a:spcPts val="0"/>
                        </a:spcBef>
                        <a:spcAft>
                          <a:spcPts val="0"/>
                        </a:spcAft>
                        <a:buNone/>
                      </a:pPr>
                      <a:r>
                        <a:rPr lang="en-US" sz="2200"/>
                        <a:t>Intercept</a:t>
                      </a:r>
                      <a:endParaRPr/>
                    </a:p>
                  </a:txBody>
                  <a:tcPr marL="91450" marR="91450" marT="45725" marB="45725"/>
                </a:tc>
                <a:tc>
                  <a:txBody>
                    <a:bodyPr/>
                    <a:lstStyle/>
                    <a:p>
                      <a:pPr marL="0" marR="0" lvl="0" indent="0" algn="ctr" rtl="0">
                        <a:spcBef>
                          <a:spcPts val="0"/>
                        </a:spcBef>
                        <a:spcAft>
                          <a:spcPts val="0"/>
                        </a:spcAft>
                        <a:buNone/>
                      </a:pPr>
                      <a:r>
                        <a:rPr lang="en-US" sz="2200"/>
                        <a:t>0.460</a:t>
                      </a:r>
                      <a:endParaRPr/>
                    </a:p>
                  </a:txBody>
                  <a:tcPr marL="91450" marR="91450" marT="45725" marB="45725"/>
                </a:tc>
                <a:tc>
                  <a:txBody>
                    <a:bodyPr/>
                    <a:lstStyle/>
                    <a:p>
                      <a:pPr marL="0" marR="0" lvl="0" indent="0" algn="ctr" rtl="0">
                        <a:spcBef>
                          <a:spcPts val="0"/>
                        </a:spcBef>
                        <a:spcAft>
                          <a:spcPts val="0"/>
                        </a:spcAft>
                        <a:buNone/>
                      </a:pPr>
                      <a:r>
                        <a:rPr lang="en-US" sz="2200"/>
                        <a:t>0.025</a:t>
                      </a:r>
                      <a:endParaRPr/>
                    </a:p>
                  </a:txBody>
                  <a:tcPr marL="91450" marR="91450" marT="45725" marB="45725"/>
                </a:tc>
                <a:tc>
                  <a:txBody>
                    <a:bodyPr/>
                    <a:lstStyle/>
                    <a:p>
                      <a:pPr marL="0" marR="0" lvl="0" indent="0" algn="ctr" rtl="0">
                        <a:spcBef>
                          <a:spcPts val="0"/>
                        </a:spcBef>
                        <a:spcAft>
                          <a:spcPts val="0"/>
                        </a:spcAft>
                        <a:buNone/>
                      </a:pPr>
                      <a:r>
                        <a:rPr lang="en-US" sz="2200"/>
                        <a:t>2.246</a:t>
                      </a:r>
                      <a:endParaRPr/>
                    </a:p>
                  </a:txBody>
                  <a:tcPr marL="91450" marR="91450" marT="45725" marB="45725"/>
                </a:tc>
                <a:tc>
                  <a:txBody>
                    <a:bodyPr/>
                    <a:lstStyle/>
                    <a:p>
                      <a:pPr marL="0" marR="0" lvl="0" indent="0" algn="ctr" rtl="0">
                        <a:spcBef>
                          <a:spcPts val="0"/>
                        </a:spcBef>
                        <a:spcAft>
                          <a:spcPts val="0"/>
                        </a:spcAft>
                        <a:buNone/>
                      </a:pPr>
                      <a:r>
                        <a:rPr lang="en-US" sz="2200"/>
                        <a:t>-0.194</a:t>
                      </a:r>
                      <a:endParaRPr/>
                    </a:p>
                  </a:txBody>
                  <a:tcPr marL="91450" marR="91450" marT="45725" marB="45725"/>
                </a:tc>
                <a:extLst>
                  <a:ext uri="{0D108BD9-81ED-4DB2-BD59-A6C34878D82A}">
                    <a16:rowId xmlns:a16="http://schemas.microsoft.com/office/drawing/2014/main" val="10004"/>
                  </a:ext>
                </a:extLst>
              </a:tr>
              <a:tr h="466800">
                <a:tc>
                  <a:txBody>
                    <a:bodyPr/>
                    <a:lstStyle/>
                    <a:p>
                      <a:pPr marL="0" marR="0" lvl="0" indent="0" algn="ctr" rtl="0">
                        <a:spcBef>
                          <a:spcPts val="0"/>
                        </a:spcBef>
                        <a:spcAft>
                          <a:spcPts val="0"/>
                        </a:spcAft>
                        <a:buNone/>
                      </a:pPr>
                      <a:r>
                        <a:rPr lang="en-US" sz="2200"/>
                        <a:t>Skewness</a:t>
                      </a:r>
                      <a:endParaRPr/>
                    </a:p>
                  </a:txBody>
                  <a:tcPr marL="91450" marR="91450" marT="45725" marB="45725"/>
                </a:tc>
                <a:tc>
                  <a:txBody>
                    <a:bodyPr/>
                    <a:lstStyle/>
                    <a:p>
                      <a:pPr marL="0" marR="0" lvl="0" indent="0" algn="ctr" rtl="0">
                        <a:spcBef>
                          <a:spcPts val="0"/>
                        </a:spcBef>
                        <a:spcAft>
                          <a:spcPts val="0"/>
                        </a:spcAft>
                        <a:buNone/>
                      </a:pPr>
                      <a:r>
                        <a:rPr lang="en-US" sz="2200"/>
                        <a:t>-0.537</a:t>
                      </a:r>
                      <a:endParaRPr/>
                    </a:p>
                  </a:txBody>
                  <a:tcPr marL="91450" marR="91450" marT="45725" marB="45725"/>
                </a:tc>
                <a:tc>
                  <a:txBody>
                    <a:bodyPr/>
                    <a:lstStyle/>
                    <a:p>
                      <a:pPr marL="0" marR="0" lvl="0" indent="0" algn="ctr" rtl="0">
                        <a:spcBef>
                          <a:spcPts val="0"/>
                        </a:spcBef>
                        <a:spcAft>
                          <a:spcPts val="0"/>
                        </a:spcAft>
                        <a:buNone/>
                      </a:pPr>
                      <a:r>
                        <a:rPr lang="en-US" sz="2200"/>
                        <a:t>-0.522</a:t>
                      </a:r>
                      <a:endParaRPr/>
                    </a:p>
                  </a:txBody>
                  <a:tcPr marL="91450" marR="91450" marT="45725" marB="45725"/>
                </a:tc>
                <a:tc>
                  <a:txBody>
                    <a:bodyPr/>
                    <a:lstStyle/>
                    <a:p>
                      <a:pPr marL="0" marR="0" lvl="0" indent="0" algn="ctr" rtl="0">
                        <a:spcBef>
                          <a:spcPts val="0"/>
                        </a:spcBef>
                        <a:spcAft>
                          <a:spcPts val="0"/>
                        </a:spcAft>
                        <a:buNone/>
                      </a:pPr>
                      <a:r>
                        <a:rPr lang="en-US" sz="2200"/>
                        <a:t>2.194</a:t>
                      </a:r>
                      <a:endParaRPr/>
                    </a:p>
                  </a:txBody>
                  <a:tcPr marL="91450" marR="91450" marT="45725" marB="45725"/>
                </a:tc>
                <a:tc>
                  <a:txBody>
                    <a:bodyPr/>
                    <a:lstStyle/>
                    <a:p>
                      <a:pPr marL="0" marR="0" lvl="0" indent="0" algn="ctr" rtl="0">
                        <a:spcBef>
                          <a:spcPts val="0"/>
                        </a:spcBef>
                        <a:spcAft>
                          <a:spcPts val="0"/>
                        </a:spcAft>
                        <a:buNone/>
                      </a:pPr>
                      <a:r>
                        <a:rPr lang="en-US" sz="2200"/>
                        <a:t>-0.468</a:t>
                      </a:r>
                      <a:endParaRPr/>
                    </a:p>
                  </a:txBody>
                  <a:tcPr marL="91450" marR="91450" marT="45725" marB="45725"/>
                </a:tc>
                <a:extLst>
                  <a:ext uri="{0D108BD9-81ED-4DB2-BD59-A6C34878D82A}">
                    <a16:rowId xmlns:a16="http://schemas.microsoft.com/office/drawing/2014/main" val="10005"/>
                  </a:ext>
                </a:extLst>
              </a:tr>
            </a:tbl>
          </a:graphicData>
        </a:graphic>
      </p:graphicFrame>
      <p:sp>
        <p:nvSpPr>
          <p:cNvPr id="354" name="Google Shape;354;p21"/>
          <p:cNvSpPr txBox="1"/>
          <p:nvPr/>
        </p:nvSpPr>
        <p:spPr>
          <a:xfrm>
            <a:off x="677334" y="1211024"/>
            <a:ext cx="8596668" cy="748401"/>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For the whole period(~ 70 months)</a:t>
            </a:r>
            <a:endParaRPr/>
          </a:p>
          <a:p>
            <a:pPr marL="342900" marR="0" lvl="0" indent="-220980" algn="l" rtl="0">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p:txBody>
      </p:sp>
      <p:sp>
        <p:nvSpPr>
          <p:cNvPr id="355" name="Google Shape;355;p21"/>
          <p:cNvSpPr/>
          <p:nvPr/>
        </p:nvSpPr>
        <p:spPr>
          <a:xfrm>
            <a:off x="8099141" y="2459829"/>
            <a:ext cx="1708887" cy="3494657"/>
          </a:xfrm>
          <a:prstGeom prst="roundRect">
            <a:avLst>
              <a:gd name="adj" fmla="val 24089"/>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56" name="Google Shape;356;p21"/>
          <p:cNvSpPr txBox="1"/>
          <p:nvPr/>
        </p:nvSpPr>
        <p:spPr>
          <a:xfrm>
            <a:off x="994171" y="1644082"/>
            <a:ext cx="8833685" cy="3805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440"/>
              <a:buFont typeface="Noto Sans Symbols"/>
              <a:buChar char="●"/>
            </a:pPr>
            <a:r>
              <a:rPr lang="en-US" sz="2400">
                <a:solidFill>
                  <a:srgbClr val="3F3F3F"/>
                </a:solidFill>
                <a:latin typeface="Trebuchet MS"/>
                <a:ea typeface="Trebuchet MS"/>
                <a:cs typeface="Trebuchet MS"/>
                <a:sym typeface="Trebuchet MS"/>
              </a:rPr>
              <a:t>Linear Regression for Observed vs. Predicted Value</a:t>
            </a:r>
            <a:endParaRPr/>
          </a:p>
          <a:p>
            <a:pPr marL="800100" marR="0" lvl="1" indent="-220980" algn="l" rtl="0">
              <a:spcBef>
                <a:spcPts val="1000"/>
              </a:spcBef>
              <a:spcAft>
                <a:spcPts val="0"/>
              </a:spcAft>
              <a:buClr>
                <a:schemeClr val="accent1"/>
              </a:buClr>
              <a:buSzPts val="1920"/>
              <a:buFont typeface="Noto Sans Symbols"/>
              <a:buNone/>
            </a:pPr>
            <a:endParaRPr sz="2400" b="0" i="0" u="none" strike="noStrike" cap="none">
              <a:solidFill>
                <a:srgbClr val="3F3F3F"/>
              </a:solidFill>
              <a:latin typeface="Trebuchet MS"/>
              <a:ea typeface="Trebuchet MS"/>
              <a:cs typeface="Trebuchet MS"/>
              <a:sym typeface="Trebuchet MS"/>
            </a:endParaRPr>
          </a:p>
          <a:p>
            <a:pPr marL="342900" marR="0" lvl="0" indent="-251459" algn="l" rtl="0">
              <a:spcBef>
                <a:spcPts val="1000"/>
              </a:spcBef>
              <a:spcAft>
                <a:spcPts val="0"/>
              </a:spcAft>
              <a:buClr>
                <a:schemeClr val="accent1"/>
              </a:buClr>
              <a:buSzPts val="1440"/>
              <a:buFont typeface="Noto Sans Symbols"/>
              <a:buNone/>
            </a:pPr>
            <a:endParaRPr sz="2400">
              <a:solidFill>
                <a:srgbClr val="3F3F3F"/>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22"/>
          <p:cNvPicPr preferRelativeResize="0"/>
          <p:nvPr/>
        </p:nvPicPr>
        <p:blipFill rotWithShape="1">
          <a:blip r:embed="rId3">
            <a:alphaModFix/>
          </a:blip>
          <a:srcRect/>
          <a:stretch/>
        </p:blipFill>
        <p:spPr>
          <a:xfrm>
            <a:off x="2291839" y="2109800"/>
            <a:ext cx="6296107" cy="4084844"/>
          </a:xfrm>
          <a:prstGeom prst="rect">
            <a:avLst/>
          </a:prstGeom>
          <a:noFill/>
          <a:ln>
            <a:noFill/>
          </a:ln>
        </p:spPr>
      </p:pic>
      <p:sp>
        <p:nvSpPr>
          <p:cNvPr id="362" name="Google Shape;362;p22"/>
          <p:cNvSpPr txBox="1"/>
          <p:nvPr/>
        </p:nvSpPr>
        <p:spPr>
          <a:xfrm>
            <a:off x="677333" y="1211025"/>
            <a:ext cx="11079237" cy="996426"/>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Most of the data falls in the first 20 months</a:t>
            </a:r>
            <a:endParaRPr/>
          </a:p>
          <a:p>
            <a:pPr marL="342900" marR="0" lvl="0" indent="-342900" algn="l" rtl="0">
              <a:spcBef>
                <a:spcPts val="100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In reality, the prediction of the first 1 year means a lot.  </a:t>
            </a:r>
            <a:endParaRPr/>
          </a:p>
        </p:txBody>
      </p:sp>
      <p:sp>
        <p:nvSpPr>
          <p:cNvPr id="363" name="Google Shape;363;p22"/>
          <p:cNvSpPr txBox="1">
            <a:spLocks noGrp="1"/>
          </p:cNvSpPr>
          <p:nvPr>
            <p:ph type="title"/>
          </p:nvPr>
        </p:nvSpPr>
        <p:spPr>
          <a:xfrm>
            <a:off x="677334" y="609600"/>
            <a:ext cx="8596668" cy="110947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Result – Internal Validation</a:t>
            </a:r>
            <a:endParaRPr/>
          </a:p>
        </p:txBody>
      </p:sp>
      <p:sp>
        <p:nvSpPr>
          <p:cNvPr id="364" name="Google Shape;364;p22"/>
          <p:cNvSpPr txBox="1"/>
          <p:nvPr/>
        </p:nvSpPr>
        <p:spPr>
          <a:xfrm>
            <a:off x="1303494" y="6189135"/>
            <a:ext cx="8596667" cy="49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920"/>
              <a:buFont typeface="Noto Sans Symbols"/>
              <a:buNone/>
            </a:pPr>
            <a:r>
              <a:rPr lang="en-US" sz="2400">
                <a:solidFill>
                  <a:schemeClr val="accent1"/>
                </a:solidFill>
                <a:latin typeface="Trebuchet MS"/>
                <a:ea typeface="Trebuchet MS"/>
                <a:cs typeface="Trebuchet MS"/>
                <a:sym typeface="Trebuchet MS"/>
              </a:rPr>
              <a:t>Whether our models perform better in the first one year?</a:t>
            </a:r>
            <a:endParaRPr/>
          </a:p>
        </p:txBody>
      </p:sp>
      <p:sp>
        <p:nvSpPr>
          <p:cNvPr id="365" name="Google Shape;365;p22"/>
          <p:cNvSpPr/>
          <p:nvPr/>
        </p:nvSpPr>
        <p:spPr>
          <a:xfrm>
            <a:off x="2954215" y="2358597"/>
            <a:ext cx="1636836" cy="3477911"/>
          </a:xfrm>
          <a:prstGeom prst="roundRect">
            <a:avLst>
              <a:gd name="adj" fmla="val 24089"/>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 calcmode="lin" valueType="num">
                                      <p:cBhvr additive="base">
                                        <p:cTn id="7" dur="500"/>
                                        <p:tgtEl>
                                          <p:spTgt spid="3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3"/>
          <p:cNvSpPr txBox="1"/>
          <p:nvPr/>
        </p:nvSpPr>
        <p:spPr>
          <a:xfrm>
            <a:off x="677334" y="1211024"/>
            <a:ext cx="8596668" cy="74840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For the first one year (~12 months)</a:t>
            </a:r>
            <a:endParaRPr/>
          </a:p>
        </p:txBody>
      </p:sp>
      <p:sp>
        <p:nvSpPr>
          <p:cNvPr id="371" name="Google Shape;371;p23"/>
          <p:cNvSpPr txBox="1">
            <a:spLocks noGrp="1"/>
          </p:cNvSpPr>
          <p:nvPr>
            <p:ph type="title"/>
          </p:nvPr>
        </p:nvSpPr>
        <p:spPr>
          <a:xfrm>
            <a:off x="677334" y="609600"/>
            <a:ext cx="8596668" cy="110947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Result – Internal Validation</a:t>
            </a:r>
            <a:endParaRPr/>
          </a:p>
        </p:txBody>
      </p:sp>
      <p:graphicFrame>
        <p:nvGraphicFramePr>
          <p:cNvPr id="372" name="Google Shape;372;p23"/>
          <p:cNvGraphicFramePr/>
          <p:nvPr/>
        </p:nvGraphicFramePr>
        <p:xfrm>
          <a:off x="797667" y="2344747"/>
          <a:ext cx="3000000" cy="3000000"/>
        </p:xfrm>
        <a:graphic>
          <a:graphicData uri="http://schemas.openxmlformats.org/drawingml/2006/table">
            <a:tbl>
              <a:tblPr firstRow="1" bandRow="1">
                <a:noFill/>
                <a:tableStyleId>{6C41C1F6-A6C5-4D5A-96C7-B8A53CD67250}</a:tableStyleId>
              </a:tblPr>
              <a:tblGrid>
                <a:gridCol w="1429450">
                  <a:extLst>
                    <a:ext uri="{9D8B030D-6E8A-4147-A177-3AD203B41FA5}">
                      <a16:colId xmlns:a16="http://schemas.microsoft.com/office/drawing/2014/main" val="20000"/>
                    </a:ext>
                  </a:extLst>
                </a:gridCol>
                <a:gridCol w="2295850">
                  <a:extLst>
                    <a:ext uri="{9D8B030D-6E8A-4147-A177-3AD203B41FA5}">
                      <a16:colId xmlns:a16="http://schemas.microsoft.com/office/drawing/2014/main" val="20001"/>
                    </a:ext>
                  </a:extLst>
                </a:gridCol>
                <a:gridCol w="2240075">
                  <a:extLst>
                    <a:ext uri="{9D8B030D-6E8A-4147-A177-3AD203B41FA5}">
                      <a16:colId xmlns:a16="http://schemas.microsoft.com/office/drawing/2014/main" val="20002"/>
                    </a:ext>
                  </a:extLst>
                </a:gridCol>
                <a:gridCol w="2122725">
                  <a:extLst>
                    <a:ext uri="{9D8B030D-6E8A-4147-A177-3AD203B41FA5}">
                      <a16:colId xmlns:a16="http://schemas.microsoft.com/office/drawing/2014/main" val="20003"/>
                    </a:ext>
                  </a:extLst>
                </a:gridCol>
                <a:gridCol w="2299250">
                  <a:extLst>
                    <a:ext uri="{9D8B030D-6E8A-4147-A177-3AD203B41FA5}">
                      <a16:colId xmlns:a16="http://schemas.microsoft.com/office/drawing/2014/main" val="20004"/>
                    </a:ext>
                  </a:extLst>
                </a:gridCol>
              </a:tblGrid>
              <a:tr h="676450">
                <a:tc>
                  <a:txBody>
                    <a:bodyPr/>
                    <a:lstStyle/>
                    <a:p>
                      <a:pPr marL="0" marR="0" lvl="0" indent="0" algn="ctr" rtl="0">
                        <a:spcBef>
                          <a:spcPts val="0"/>
                        </a:spcBef>
                        <a:spcAft>
                          <a:spcPts val="0"/>
                        </a:spcAft>
                        <a:buNone/>
                      </a:pPr>
                      <a:endParaRPr sz="2200"/>
                    </a:p>
                  </a:txBody>
                  <a:tcPr marL="91450" marR="91450" marT="45725" marB="45725"/>
                </a:tc>
                <a:tc>
                  <a:txBody>
                    <a:bodyPr/>
                    <a:lstStyle/>
                    <a:p>
                      <a:pPr marL="0" marR="0" lvl="0" indent="0" algn="ctr" rtl="0">
                        <a:spcBef>
                          <a:spcPts val="0"/>
                        </a:spcBef>
                        <a:spcAft>
                          <a:spcPts val="0"/>
                        </a:spcAft>
                        <a:buNone/>
                      </a:pPr>
                      <a:r>
                        <a:rPr lang="en-US" sz="2200"/>
                        <a:t>XGB</a:t>
                      </a:r>
                      <a:endParaRPr/>
                    </a:p>
                  </a:txBody>
                  <a:tcPr marL="91450" marR="91450" marT="45725" marB="45725"/>
                </a:tc>
                <a:tc>
                  <a:txBody>
                    <a:bodyPr/>
                    <a:lstStyle/>
                    <a:p>
                      <a:pPr marL="0" marR="0" lvl="0" indent="0" algn="ctr" rtl="0">
                        <a:spcBef>
                          <a:spcPts val="0"/>
                        </a:spcBef>
                        <a:spcAft>
                          <a:spcPts val="0"/>
                        </a:spcAft>
                        <a:buNone/>
                      </a:pPr>
                      <a:r>
                        <a:rPr lang="en-US" sz="2200"/>
                        <a:t>LGB</a:t>
                      </a:r>
                      <a:endParaRPr/>
                    </a:p>
                    <a:p>
                      <a:pPr marL="0" marR="0" lvl="0" indent="0" algn="ctr" rtl="0">
                        <a:spcBef>
                          <a:spcPts val="0"/>
                        </a:spcBef>
                        <a:spcAft>
                          <a:spcPts val="0"/>
                        </a:spcAft>
                        <a:buNone/>
                      </a:pPr>
                      <a:endParaRPr sz="2200"/>
                    </a:p>
                  </a:txBody>
                  <a:tcPr marL="91450" marR="91450" marT="45725" marB="45725"/>
                </a:tc>
                <a:tc>
                  <a:txBody>
                    <a:bodyPr/>
                    <a:lstStyle/>
                    <a:p>
                      <a:pPr marL="0" marR="0" lvl="0" indent="0" algn="ctr" rtl="0">
                        <a:spcBef>
                          <a:spcPts val="0"/>
                        </a:spcBef>
                        <a:spcAft>
                          <a:spcPts val="0"/>
                        </a:spcAft>
                        <a:buNone/>
                      </a:pPr>
                      <a:r>
                        <a:rPr lang="en-US" sz="2200"/>
                        <a:t>DNN</a:t>
                      </a:r>
                      <a:endParaRPr/>
                    </a:p>
                    <a:p>
                      <a:pPr marL="0" marR="0" lvl="0" indent="0" algn="ctr" rtl="0">
                        <a:spcBef>
                          <a:spcPts val="0"/>
                        </a:spcBef>
                        <a:spcAft>
                          <a:spcPts val="0"/>
                        </a:spcAft>
                        <a:buNone/>
                      </a:pPr>
                      <a:endParaRPr sz="2200"/>
                    </a:p>
                  </a:txBody>
                  <a:tcPr marL="91450" marR="91450" marT="45725" marB="45725"/>
                </a:tc>
                <a:tc>
                  <a:txBody>
                    <a:bodyPr/>
                    <a:lstStyle/>
                    <a:p>
                      <a:pPr marL="0" marR="0" lvl="0" indent="0" algn="ctr" rtl="0">
                        <a:spcBef>
                          <a:spcPts val="0"/>
                        </a:spcBef>
                        <a:spcAft>
                          <a:spcPts val="0"/>
                        </a:spcAft>
                        <a:buNone/>
                      </a:pPr>
                      <a:r>
                        <a:rPr lang="en-US" sz="2200"/>
                        <a:t>Weighted Ensemble</a:t>
                      </a:r>
                      <a:endParaRPr/>
                    </a:p>
                  </a:txBody>
                  <a:tcPr marL="91450" marR="91450" marT="45725" marB="45725"/>
                </a:tc>
                <a:extLst>
                  <a:ext uri="{0D108BD9-81ED-4DB2-BD59-A6C34878D82A}">
                    <a16:rowId xmlns:a16="http://schemas.microsoft.com/office/drawing/2014/main" val="10000"/>
                  </a:ext>
                </a:extLst>
              </a:tr>
              <a:tr h="542750">
                <a:tc>
                  <a:txBody>
                    <a:bodyPr/>
                    <a:lstStyle/>
                    <a:p>
                      <a:pPr marL="0" marR="0" lvl="0" indent="0" algn="ctr" rtl="0">
                        <a:spcBef>
                          <a:spcPts val="0"/>
                        </a:spcBef>
                        <a:spcAft>
                          <a:spcPts val="0"/>
                        </a:spcAft>
                        <a:buNone/>
                      </a:pPr>
                      <a:r>
                        <a:rPr lang="en-US" sz="2200"/>
                        <a:t>R</a:t>
                      </a:r>
                      <a:r>
                        <a:rPr lang="en-US" sz="2200" baseline="30000"/>
                        <a:t>2</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200"/>
                        <a:buFont typeface="Trebuchet MS"/>
                        <a:buNone/>
                      </a:pPr>
                      <a:r>
                        <a:rPr lang="en-US" sz="2200"/>
                        <a:t>0.724(</a:t>
                      </a:r>
                      <a:r>
                        <a:rPr lang="en-US" sz="2200">
                          <a:solidFill>
                            <a:schemeClr val="dk1"/>
                          </a:solidFill>
                          <a:latin typeface="Trebuchet MS"/>
                          <a:ea typeface="Trebuchet MS"/>
                          <a:cs typeface="Trebuchet MS"/>
                          <a:sym typeface="Trebuchet MS"/>
                        </a:rPr>
                        <a:t>⬆️3.13</a:t>
                      </a:r>
                      <a:r>
                        <a:rPr lang="en-US" sz="2200"/>
                        <a:t>%)</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200"/>
                        <a:buFont typeface="Trebuchet MS"/>
                        <a:buNone/>
                      </a:pPr>
                      <a:r>
                        <a:rPr lang="en-US" sz="2200"/>
                        <a:t>0.725(</a:t>
                      </a:r>
                      <a:r>
                        <a:rPr lang="en-US" sz="2200">
                          <a:solidFill>
                            <a:schemeClr val="dk1"/>
                          </a:solidFill>
                          <a:latin typeface="Trebuchet MS"/>
                          <a:ea typeface="Trebuchet MS"/>
                          <a:cs typeface="Trebuchet MS"/>
                          <a:sym typeface="Trebuchet MS"/>
                        </a:rPr>
                        <a:t>⬆️2.98</a:t>
                      </a:r>
                      <a:r>
                        <a:rPr lang="en-US" sz="2200"/>
                        <a:t>%)</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200"/>
                        <a:buFont typeface="Trebuchet MS"/>
                        <a:buNone/>
                      </a:pPr>
                      <a:r>
                        <a:rPr lang="en-US" sz="2200"/>
                        <a:t>0.589(</a:t>
                      </a:r>
                      <a:r>
                        <a:rPr lang="en-US" sz="2200">
                          <a:solidFill>
                            <a:schemeClr val="dk1"/>
                          </a:solidFill>
                          <a:latin typeface="Trebuchet MS"/>
                          <a:ea typeface="Trebuchet MS"/>
                          <a:cs typeface="Trebuchet MS"/>
                          <a:sym typeface="Trebuchet MS"/>
                        </a:rPr>
                        <a:t>⬇️2.81</a:t>
                      </a:r>
                      <a:r>
                        <a:rPr lang="en-US" sz="2200"/>
                        <a:t>%)</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200"/>
                        <a:buFont typeface="Trebuchet MS"/>
                        <a:buNone/>
                      </a:pPr>
                      <a:r>
                        <a:rPr lang="en-US" sz="2200"/>
                        <a:t>0.727(</a:t>
                      </a:r>
                      <a:r>
                        <a:rPr lang="en-US" sz="2200">
                          <a:solidFill>
                            <a:schemeClr val="dk1"/>
                          </a:solidFill>
                          <a:latin typeface="Trebuchet MS"/>
                          <a:ea typeface="Trebuchet MS"/>
                          <a:cs typeface="Trebuchet MS"/>
                          <a:sym typeface="Trebuchet MS"/>
                        </a:rPr>
                        <a:t>⬆️2.97</a:t>
                      </a:r>
                      <a:r>
                        <a:rPr lang="en-US" sz="2200"/>
                        <a:t>%)</a:t>
                      </a:r>
                      <a:endParaRPr/>
                    </a:p>
                  </a:txBody>
                  <a:tcPr marL="91450" marR="91450" marT="45725" marB="45725"/>
                </a:tc>
                <a:extLst>
                  <a:ext uri="{0D108BD9-81ED-4DB2-BD59-A6C34878D82A}">
                    <a16:rowId xmlns:a16="http://schemas.microsoft.com/office/drawing/2014/main" val="10001"/>
                  </a:ext>
                </a:extLst>
              </a:tr>
              <a:tr h="555175">
                <a:tc>
                  <a:txBody>
                    <a:bodyPr/>
                    <a:lstStyle/>
                    <a:p>
                      <a:pPr marL="0" marR="0" lvl="0" indent="0" algn="ctr" rtl="0">
                        <a:spcBef>
                          <a:spcPts val="0"/>
                        </a:spcBef>
                        <a:spcAft>
                          <a:spcPts val="0"/>
                        </a:spcAft>
                        <a:buNone/>
                      </a:pPr>
                      <a:r>
                        <a:rPr lang="en-US" sz="2200"/>
                        <a:t>RMSE</a:t>
                      </a:r>
                      <a:endParaRPr/>
                    </a:p>
                  </a:txBody>
                  <a:tcPr marL="91450" marR="91450" marT="45725" marB="45725"/>
                </a:tc>
                <a:tc>
                  <a:txBody>
                    <a:bodyPr/>
                    <a:lstStyle/>
                    <a:p>
                      <a:pPr marL="0" marR="0" lvl="0" indent="0" algn="ctr" rtl="0">
                        <a:spcBef>
                          <a:spcPts val="0"/>
                        </a:spcBef>
                        <a:spcAft>
                          <a:spcPts val="0"/>
                        </a:spcAft>
                        <a:buNone/>
                      </a:pPr>
                      <a:r>
                        <a:rPr lang="en-US" sz="2200"/>
                        <a:t>4.214(</a:t>
                      </a:r>
                      <a:r>
                        <a:rPr lang="en-US" sz="2200">
                          <a:solidFill>
                            <a:schemeClr val="dk1"/>
                          </a:solidFill>
                          <a:latin typeface="Trebuchet MS"/>
                          <a:ea typeface="Trebuchet MS"/>
                          <a:cs typeface="Trebuchet MS"/>
                          <a:sym typeface="Trebuchet MS"/>
                        </a:rPr>
                        <a:t>⬇️13.93</a:t>
                      </a:r>
                      <a:r>
                        <a:rPr lang="en-US" sz="2200"/>
                        <a:t>%)</a:t>
                      </a:r>
                      <a:endParaRPr/>
                    </a:p>
                  </a:txBody>
                  <a:tcPr marL="91450" marR="91450" marT="45725" marB="45725"/>
                </a:tc>
                <a:tc>
                  <a:txBody>
                    <a:bodyPr/>
                    <a:lstStyle/>
                    <a:p>
                      <a:pPr marL="0" marR="0" lvl="0" indent="0" algn="ctr" rtl="0">
                        <a:spcBef>
                          <a:spcPts val="0"/>
                        </a:spcBef>
                        <a:spcAft>
                          <a:spcPts val="0"/>
                        </a:spcAft>
                        <a:buNone/>
                      </a:pPr>
                      <a:r>
                        <a:rPr lang="en-US" sz="2200"/>
                        <a:t>4.206(</a:t>
                      </a:r>
                      <a:r>
                        <a:rPr lang="en-US" sz="2200">
                          <a:solidFill>
                            <a:schemeClr val="dk1"/>
                          </a:solidFill>
                          <a:latin typeface="Trebuchet MS"/>
                          <a:ea typeface="Trebuchet MS"/>
                          <a:cs typeface="Trebuchet MS"/>
                          <a:sym typeface="Trebuchet MS"/>
                        </a:rPr>
                        <a:t>⬇️13.85</a:t>
                      </a:r>
                      <a:r>
                        <a:rPr lang="en-US" sz="2200"/>
                        <a:t>%)</a:t>
                      </a:r>
                      <a:endParaRPr/>
                    </a:p>
                  </a:txBody>
                  <a:tcPr marL="91450" marR="91450" marT="45725" marB="45725"/>
                </a:tc>
                <a:tc>
                  <a:txBody>
                    <a:bodyPr/>
                    <a:lstStyle/>
                    <a:p>
                      <a:pPr marL="0" marR="0" lvl="0" indent="0" algn="ctr" rtl="0">
                        <a:spcBef>
                          <a:spcPts val="0"/>
                        </a:spcBef>
                        <a:spcAft>
                          <a:spcPts val="0"/>
                        </a:spcAft>
                        <a:buNone/>
                      </a:pPr>
                      <a:r>
                        <a:rPr lang="en-US" sz="2200"/>
                        <a:t>5.140(</a:t>
                      </a:r>
                      <a:r>
                        <a:rPr lang="en-US" sz="2200">
                          <a:solidFill>
                            <a:schemeClr val="dk1"/>
                          </a:solidFill>
                          <a:latin typeface="Trebuchet MS"/>
                          <a:ea typeface="Trebuchet MS"/>
                          <a:cs typeface="Trebuchet MS"/>
                          <a:sym typeface="Trebuchet MS"/>
                        </a:rPr>
                        <a:t>⬆️8.72</a:t>
                      </a:r>
                      <a:r>
                        <a:rPr lang="en-US" sz="2200"/>
                        <a:t>%)</a:t>
                      </a:r>
                      <a:endParaRPr/>
                    </a:p>
                  </a:txBody>
                  <a:tcPr marL="91450" marR="91450" marT="45725" marB="45725"/>
                </a:tc>
                <a:tc>
                  <a:txBody>
                    <a:bodyPr/>
                    <a:lstStyle/>
                    <a:p>
                      <a:pPr marL="0" marR="0" lvl="0" indent="0" algn="ctr" rtl="0">
                        <a:spcBef>
                          <a:spcPts val="0"/>
                        </a:spcBef>
                        <a:spcAft>
                          <a:spcPts val="0"/>
                        </a:spcAft>
                        <a:buNone/>
                      </a:pPr>
                      <a:r>
                        <a:rPr lang="en-US" sz="2200"/>
                        <a:t>4.190(</a:t>
                      </a:r>
                      <a:r>
                        <a:rPr lang="en-US" sz="2200">
                          <a:solidFill>
                            <a:schemeClr val="dk1"/>
                          </a:solidFill>
                          <a:latin typeface="Trebuchet MS"/>
                          <a:ea typeface="Trebuchet MS"/>
                          <a:cs typeface="Trebuchet MS"/>
                          <a:sym typeface="Trebuchet MS"/>
                        </a:rPr>
                        <a:t>⬇️</a:t>
                      </a:r>
                      <a:r>
                        <a:rPr lang="en-US" sz="2200"/>
                        <a:t>13.86%)</a:t>
                      </a:r>
                      <a:endParaRPr/>
                    </a:p>
                  </a:txBody>
                  <a:tcPr marL="91450" marR="91450" marT="45725" marB="45725"/>
                </a:tc>
                <a:extLst>
                  <a:ext uri="{0D108BD9-81ED-4DB2-BD59-A6C34878D82A}">
                    <a16:rowId xmlns:a16="http://schemas.microsoft.com/office/drawing/2014/main" val="10002"/>
                  </a:ext>
                </a:extLst>
              </a:tr>
              <a:tr h="493275">
                <a:tc>
                  <a:txBody>
                    <a:bodyPr/>
                    <a:lstStyle/>
                    <a:p>
                      <a:pPr marL="0" marR="0" lvl="0" indent="0" algn="ctr" rtl="0">
                        <a:spcBef>
                          <a:spcPts val="0"/>
                        </a:spcBef>
                        <a:spcAft>
                          <a:spcPts val="0"/>
                        </a:spcAft>
                        <a:buNone/>
                      </a:pPr>
                      <a:r>
                        <a:rPr lang="en-US" sz="2200"/>
                        <a:t>Intercept</a:t>
                      </a:r>
                      <a:endParaRPr/>
                    </a:p>
                  </a:txBody>
                  <a:tcPr marL="91450" marR="91450" marT="45725" marB="45725"/>
                </a:tc>
                <a:tc>
                  <a:txBody>
                    <a:bodyPr/>
                    <a:lstStyle/>
                    <a:p>
                      <a:pPr marL="0" marR="0" lvl="0" indent="0" algn="ctr" rtl="0">
                        <a:spcBef>
                          <a:spcPts val="0"/>
                        </a:spcBef>
                        <a:spcAft>
                          <a:spcPts val="0"/>
                        </a:spcAft>
                        <a:buNone/>
                      </a:pPr>
                      <a:r>
                        <a:rPr lang="en-US" sz="2200"/>
                        <a:t>0.337</a:t>
                      </a:r>
                      <a:endParaRPr/>
                    </a:p>
                  </a:txBody>
                  <a:tcPr marL="91450" marR="91450" marT="45725" marB="45725"/>
                </a:tc>
                <a:tc>
                  <a:txBody>
                    <a:bodyPr/>
                    <a:lstStyle/>
                    <a:p>
                      <a:pPr marL="0" marR="0" lvl="0" indent="0" algn="ctr" rtl="0">
                        <a:spcBef>
                          <a:spcPts val="0"/>
                        </a:spcBef>
                        <a:spcAft>
                          <a:spcPts val="0"/>
                        </a:spcAft>
                        <a:buNone/>
                      </a:pPr>
                      <a:r>
                        <a:rPr lang="en-US" sz="2200"/>
                        <a:t>0.051</a:t>
                      </a:r>
                      <a:endParaRPr sz="2200"/>
                    </a:p>
                  </a:txBody>
                  <a:tcPr marL="91450" marR="91450" marT="45725" marB="45725"/>
                </a:tc>
                <a:tc>
                  <a:txBody>
                    <a:bodyPr/>
                    <a:lstStyle/>
                    <a:p>
                      <a:pPr marL="0" marR="0" lvl="0" indent="0" algn="ctr" rtl="0">
                        <a:spcBef>
                          <a:spcPts val="0"/>
                        </a:spcBef>
                        <a:spcAft>
                          <a:spcPts val="0"/>
                        </a:spcAft>
                        <a:buNone/>
                      </a:pPr>
                      <a:r>
                        <a:rPr lang="en-US" sz="2200"/>
                        <a:t>4.902</a:t>
                      </a:r>
                      <a:endParaRPr sz="2200"/>
                    </a:p>
                  </a:txBody>
                  <a:tcPr marL="91450" marR="91450" marT="45725" marB="45725"/>
                </a:tc>
                <a:tc>
                  <a:txBody>
                    <a:bodyPr/>
                    <a:lstStyle/>
                    <a:p>
                      <a:pPr marL="0" marR="0" lvl="0" indent="0" algn="ctr" rtl="0">
                        <a:spcBef>
                          <a:spcPts val="0"/>
                        </a:spcBef>
                        <a:spcAft>
                          <a:spcPts val="0"/>
                        </a:spcAft>
                        <a:buNone/>
                      </a:pPr>
                      <a:r>
                        <a:rPr lang="en-US" sz="2200"/>
                        <a:t>-0.049</a:t>
                      </a:r>
                      <a:endParaRPr/>
                    </a:p>
                  </a:txBody>
                  <a:tcPr marL="91450" marR="91450" marT="45725" marB="45725"/>
                </a:tc>
                <a:extLst>
                  <a:ext uri="{0D108BD9-81ED-4DB2-BD59-A6C34878D82A}">
                    <a16:rowId xmlns:a16="http://schemas.microsoft.com/office/drawing/2014/main" val="10003"/>
                  </a:ext>
                </a:extLst>
              </a:tr>
              <a:tr h="455750">
                <a:tc>
                  <a:txBody>
                    <a:bodyPr/>
                    <a:lstStyle/>
                    <a:p>
                      <a:pPr marL="0" marR="0" lvl="0" indent="0" algn="ctr" rtl="0">
                        <a:spcBef>
                          <a:spcPts val="0"/>
                        </a:spcBef>
                        <a:spcAft>
                          <a:spcPts val="0"/>
                        </a:spcAft>
                        <a:buNone/>
                      </a:pPr>
                      <a:r>
                        <a:rPr lang="en-US" sz="2200"/>
                        <a:t>Slope</a:t>
                      </a:r>
                      <a:endParaRPr/>
                    </a:p>
                  </a:txBody>
                  <a:tcPr marL="91450" marR="91450" marT="45725" marB="45725"/>
                </a:tc>
                <a:tc>
                  <a:txBody>
                    <a:bodyPr/>
                    <a:lstStyle/>
                    <a:p>
                      <a:pPr marL="0" marR="0" lvl="0" indent="0" algn="ctr" rtl="0">
                        <a:spcBef>
                          <a:spcPts val="0"/>
                        </a:spcBef>
                        <a:spcAft>
                          <a:spcPts val="0"/>
                        </a:spcAft>
                        <a:buNone/>
                      </a:pPr>
                      <a:r>
                        <a:rPr lang="en-US" sz="2200"/>
                        <a:t>0.991</a:t>
                      </a:r>
                      <a:endParaRPr/>
                    </a:p>
                  </a:txBody>
                  <a:tcPr marL="91450" marR="91450" marT="45725" marB="45725"/>
                </a:tc>
                <a:tc>
                  <a:txBody>
                    <a:bodyPr/>
                    <a:lstStyle/>
                    <a:p>
                      <a:pPr marL="0" marR="0" lvl="0" indent="0" algn="ctr" rtl="0">
                        <a:spcBef>
                          <a:spcPts val="0"/>
                        </a:spcBef>
                        <a:spcAft>
                          <a:spcPts val="0"/>
                        </a:spcAft>
                        <a:buNone/>
                      </a:pPr>
                      <a:r>
                        <a:rPr lang="en-US" sz="2200"/>
                        <a:t>1.000</a:t>
                      </a:r>
                      <a:endParaRPr sz="2200"/>
                    </a:p>
                  </a:txBody>
                  <a:tcPr marL="91450" marR="91450" marT="45725" marB="45725"/>
                </a:tc>
                <a:tc>
                  <a:txBody>
                    <a:bodyPr/>
                    <a:lstStyle/>
                    <a:p>
                      <a:pPr marL="0" marR="0" lvl="0" indent="0" algn="ctr" rtl="0">
                        <a:lnSpc>
                          <a:spcPct val="100000"/>
                        </a:lnSpc>
                        <a:spcBef>
                          <a:spcPts val="0"/>
                        </a:spcBef>
                        <a:spcAft>
                          <a:spcPts val="0"/>
                        </a:spcAft>
                        <a:buClr>
                          <a:schemeClr val="dk1"/>
                        </a:buClr>
                        <a:buSzPts val="2200"/>
                        <a:buFont typeface="Trebuchet MS"/>
                        <a:buNone/>
                      </a:pPr>
                      <a:r>
                        <a:rPr lang="en-US" sz="2200"/>
                        <a:t>0.874</a:t>
                      </a:r>
                      <a:endParaRPr/>
                    </a:p>
                  </a:txBody>
                  <a:tcPr marL="91450" marR="91450" marT="45725" marB="45725"/>
                </a:tc>
                <a:tc>
                  <a:txBody>
                    <a:bodyPr/>
                    <a:lstStyle/>
                    <a:p>
                      <a:pPr marL="0" marR="0" lvl="0" indent="0" algn="ctr" rtl="0">
                        <a:spcBef>
                          <a:spcPts val="0"/>
                        </a:spcBef>
                        <a:spcAft>
                          <a:spcPts val="0"/>
                        </a:spcAft>
                        <a:buNone/>
                      </a:pPr>
                      <a:r>
                        <a:rPr lang="en-US" sz="2200"/>
                        <a:t>1.005</a:t>
                      </a:r>
                      <a:endParaRPr/>
                    </a:p>
                  </a:txBody>
                  <a:tcPr marL="91450" marR="91450" marT="45725" marB="45725"/>
                </a:tc>
                <a:extLst>
                  <a:ext uri="{0D108BD9-81ED-4DB2-BD59-A6C34878D82A}">
                    <a16:rowId xmlns:a16="http://schemas.microsoft.com/office/drawing/2014/main" val="10004"/>
                  </a:ext>
                </a:extLst>
              </a:tr>
              <a:tr h="493275">
                <a:tc>
                  <a:txBody>
                    <a:bodyPr/>
                    <a:lstStyle/>
                    <a:p>
                      <a:pPr marL="0" marR="0" lvl="0" indent="0" algn="ctr" rtl="0">
                        <a:spcBef>
                          <a:spcPts val="0"/>
                        </a:spcBef>
                        <a:spcAft>
                          <a:spcPts val="0"/>
                        </a:spcAft>
                        <a:buNone/>
                      </a:pPr>
                      <a:r>
                        <a:rPr lang="en-US" sz="2200"/>
                        <a:t>Skewness</a:t>
                      </a:r>
                      <a:endParaRPr/>
                    </a:p>
                  </a:txBody>
                  <a:tcPr marL="91450" marR="91450" marT="45725" marB="45725"/>
                </a:tc>
                <a:tc>
                  <a:txBody>
                    <a:bodyPr/>
                    <a:lstStyle/>
                    <a:p>
                      <a:pPr marL="0" marR="0" lvl="0" indent="0" algn="ctr" rtl="0">
                        <a:spcBef>
                          <a:spcPts val="0"/>
                        </a:spcBef>
                        <a:spcAft>
                          <a:spcPts val="0"/>
                        </a:spcAft>
                        <a:buNone/>
                      </a:pPr>
                      <a:r>
                        <a:rPr lang="en-US" sz="2200"/>
                        <a:t>-0.538</a:t>
                      </a:r>
                      <a:endParaRPr/>
                    </a:p>
                  </a:txBody>
                  <a:tcPr marL="91450" marR="91450" marT="45725" marB="45725"/>
                </a:tc>
                <a:tc>
                  <a:txBody>
                    <a:bodyPr/>
                    <a:lstStyle/>
                    <a:p>
                      <a:pPr marL="0" marR="0" lvl="0" indent="0" algn="ctr" rtl="0">
                        <a:spcBef>
                          <a:spcPts val="0"/>
                        </a:spcBef>
                        <a:spcAft>
                          <a:spcPts val="0"/>
                        </a:spcAft>
                        <a:buNone/>
                      </a:pPr>
                      <a:r>
                        <a:rPr lang="en-US" sz="2200"/>
                        <a:t>-0.556</a:t>
                      </a:r>
                      <a:endParaRPr sz="2200"/>
                    </a:p>
                  </a:txBody>
                  <a:tcPr marL="91450" marR="91450" marT="45725" marB="45725"/>
                </a:tc>
                <a:tc>
                  <a:txBody>
                    <a:bodyPr/>
                    <a:lstStyle/>
                    <a:p>
                      <a:pPr marL="0" marR="0" lvl="0" indent="0" algn="ctr" rtl="0">
                        <a:spcBef>
                          <a:spcPts val="0"/>
                        </a:spcBef>
                        <a:spcAft>
                          <a:spcPts val="0"/>
                        </a:spcAft>
                        <a:buNone/>
                      </a:pPr>
                      <a:r>
                        <a:rPr lang="en-US" sz="2200"/>
                        <a:t>2.769</a:t>
                      </a:r>
                      <a:endParaRPr sz="2200"/>
                    </a:p>
                  </a:txBody>
                  <a:tcPr marL="91450" marR="91450" marT="45725" marB="45725"/>
                </a:tc>
                <a:tc>
                  <a:txBody>
                    <a:bodyPr/>
                    <a:lstStyle/>
                    <a:p>
                      <a:pPr marL="0" marR="0" lvl="0" indent="0" algn="ctr" rtl="0">
                        <a:spcBef>
                          <a:spcPts val="0"/>
                        </a:spcBef>
                        <a:spcAft>
                          <a:spcPts val="0"/>
                        </a:spcAft>
                        <a:buNone/>
                      </a:pPr>
                      <a:r>
                        <a:rPr lang="en-US" sz="2200"/>
                        <a:t>-0.488</a:t>
                      </a:r>
                      <a:endParaRPr/>
                    </a:p>
                  </a:txBody>
                  <a:tcPr marL="91450" marR="91450" marT="45725" marB="45725"/>
                </a:tc>
                <a:extLst>
                  <a:ext uri="{0D108BD9-81ED-4DB2-BD59-A6C34878D82A}">
                    <a16:rowId xmlns:a16="http://schemas.microsoft.com/office/drawing/2014/main" val="10005"/>
                  </a:ext>
                </a:extLst>
              </a:tr>
            </a:tbl>
          </a:graphicData>
        </a:graphic>
      </p:graphicFrame>
      <p:sp>
        <p:nvSpPr>
          <p:cNvPr id="373" name="Google Shape;373;p23"/>
          <p:cNvSpPr/>
          <p:nvPr/>
        </p:nvSpPr>
        <p:spPr>
          <a:xfrm>
            <a:off x="8933855" y="2320496"/>
            <a:ext cx="2251155" cy="3326480"/>
          </a:xfrm>
          <a:prstGeom prst="roundRect">
            <a:avLst>
              <a:gd name="adj" fmla="val 24089"/>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74" name="Google Shape;374;p23"/>
          <p:cNvSpPr/>
          <p:nvPr/>
        </p:nvSpPr>
        <p:spPr>
          <a:xfrm>
            <a:off x="6826937" y="2377404"/>
            <a:ext cx="1979608" cy="1811305"/>
          </a:xfrm>
          <a:prstGeom prst="roundRect">
            <a:avLst>
              <a:gd name="adj" fmla="val 24089"/>
            </a:avLst>
          </a:prstGeom>
          <a:no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73"/>
                                        </p:tgtEl>
                                        <p:attrNameLst>
                                          <p:attrName>style.visibility</p:attrName>
                                        </p:attrNameLst>
                                      </p:cBhvr>
                                      <p:to>
                                        <p:strVal val="visible"/>
                                      </p:to>
                                    </p:set>
                                    <p:animEffect transition="in" filter="fade">
                                      <p:cBhvr>
                                        <p:cTn id="11" dur="500"/>
                                        <p:tgtEl>
                                          <p:spTgt spid="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Result – Internal Validation</a:t>
            </a:r>
            <a:endParaRPr/>
          </a:p>
        </p:txBody>
      </p:sp>
      <p:sp>
        <p:nvSpPr>
          <p:cNvPr id="380" name="Google Shape;380;p24"/>
          <p:cNvSpPr txBox="1"/>
          <p:nvPr/>
        </p:nvSpPr>
        <p:spPr>
          <a:xfrm>
            <a:off x="677333" y="1211024"/>
            <a:ext cx="11127525" cy="74840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Compared with the previous work(for the first1 year)</a:t>
            </a:r>
            <a:endParaRPr/>
          </a:p>
        </p:txBody>
      </p:sp>
      <p:pic>
        <p:nvPicPr>
          <p:cNvPr id="381" name="Google Shape;381;p24"/>
          <p:cNvPicPr preferRelativeResize="0"/>
          <p:nvPr/>
        </p:nvPicPr>
        <p:blipFill rotWithShape="1">
          <a:blip r:embed="rId3">
            <a:alphaModFix/>
          </a:blip>
          <a:srcRect t="6650" r="49879" b="3461"/>
          <a:stretch/>
        </p:blipFill>
        <p:spPr>
          <a:xfrm>
            <a:off x="387140" y="1783081"/>
            <a:ext cx="5465019" cy="5074920"/>
          </a:xfrm>
          <a:prstGeom prst="rect">
            <a:avLst/>
          </a:prstGeom>
          <a:noFill/>
          <a:ln>
            <a:noFill/>
          </a:ln>
        </p:spPr>
      </p:pic>
      <p:grpSp>
        <p:nvGrpSpPr>
          <p:cNvPr id="382" name="Google Shape;382;p24"/>
          <p:cNvGrpSpPr/>
          <p:nvPr/>
        </p:nvGrpSpPr>
        <p:grpSpPr>
          <a:xfrm>
            <a:off x="6096000" y="1672506"/>
            <a:ext cx="5708859" cy="5196380"/>
            <a:chOff x="6096000" y="1661620"/>
            <a:chExt cx="5708859" cy="5196380"/>
          </a:xfrm>
        </p:grpSpPr>
        <p:pic>
          <p:nvPicPr>
            <p:cNvPr id="383" name="Google Shape;383;p24"/>
            <p:cNvPicPr preferRelativeResize="0"/>
            <p:nvPr/>
          </p:nvPicPr>
          <p:blipFill rotWithShape="1">
            <a:blip r:embed="rId4">
              <a:alphaModFix/>
            </a:blip>
            <a:srcRect/>
            <a:stretch/>
          </p:blipFill>
          <p:spPr>
            <a:xfrm>
              <a:off x="6096000" y="1661620"/>
              <a:ext cx="5708859" cy="5174608"/>
            </a:xfrm>
            <a:prstGeom prst="rect">
              <a:avLst/>
            </a:prstGeom>
            <a:noFill/>
            <a:ln>
              <a:noFill/>
            </a:ln>
          </p:spPr>
        </p:pic>
        <p:sp>
          <p:nvSpPr>
            <p:cNvPr id="384" name="Google Shape;384;p24"/>
            <p:cNvSpPr txBox="1"/>
            <p:nvPr/>
          </p:nvSpPr>
          <p:spPr>
            <a:xfrm>
              <a:off x="7130408" y="1683392"/>
              <a:ext cx="4287189" cy="28375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280"/>
                <a:buFont typeface="Noto Sans Symbols"/>
                <a:buNone/>
              </a:pPr>
              <a:r>
                <a:rPr lang="en-US" sz="1600">
                  <a:solidFill>
                    <a:srgbClr val="3F3F3F"/>
                  </a:solidFill>
                  <a:latin typeface="Trebuchet MS"/>
                  <a:ea typeface="Trebuchet MS"/>
                  <a:cs typeface="Trebuchet MS"/>
                  <a:sym typeface="Trebuchet MS"/>
                </a:rPr>
                <a:t>Weighted Ensemble: Observed vs. Predicted</a:t>
              </a:r>
              <a:endParaRPr/>
            </a:p>
          </p:txBody>
        </p:sp>
        <p:sp>
          <p:nvSpPr>
            <p:cNvPr id="385" name="Google Shape;385;p24"/>
            <p:cNvSpPr txBox="1"/>
            <p:nvPr/>
          </p:nvSpPr>
          <p:spPr>
            <a:xfrm>
              <a:off x="8522235" y="6574245"/>
              <a:ext cx="1340222" cy="283755"/>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120"/>
                <a:buFont typeface="Noto Sans Symbols"/>
                <a:buNone/>
              </a:pPr>
              <a:r>
                <a:rPr lang="en-US" sz="1400">
                  <a:solidFill>
                    <a:srgbClr val="3F3F3F"/>
                  </a:solidFill>
                  <a:latin typeface="Trebuchet MS"/>
                  <a:ea typeface="Trebuchet MS"/>
                  <a:cs typeface="Trebuchet MS"/>
                  <a:sym typeface="Trebuchet MS"/>
                </a:rPr>
                <a:t>  Predicted</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Result – Bias Analysis</a:t>
            </a:r>
            <a:endParaRPr/>
          </a:p>
        </p:txBody>
      </p:sp>
      <p:sp>
        <p:nvSpPr>
          <p:cNvPr id="391" name="Google Shape;391;p25"/>
          <p:cNvSpPr txBox="1"/>
          <p:nvPr/>
        </p:nvSpPr>
        <p:spPr>
          <a:xfrm>
            <a:off x="677334" y="728245"/>
            <a:ext cx="10505016" cy="4939461"/>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a:p>
            <a:pPr marL="342900" marR="0" lvl="0" indent="-342900" algn="l" rtl="0">
              <a:spcBef>
                <a:spcPts val="100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People pay more attention to the disease development by month</a:t>
            </a:r>
            <a:endParaRPr/>
          </a:p>
        </p:txBody>
      </p:sp>
      <p:grpSp>
        <p:nvGrpSpPr>
          <p:cNvPr id="392" name="Google Shape;392;p25"/>
          <p:cNvGrpSpPr/>
          <p:nvPr/>
        </p:nvGrpSpPr>
        <p:grpSpPr>
          <a:xfrm>
            <a:off x="4975668" y="2599461"/>
            <a:ext cx="5667153" cy="4258539"/>
            <a:chOff x="5905007" y="1854199"/>
            <a:chExt cx="6001243" cy="4723269"/>
          </a:xfrm>
        </p:grpSpPr>
        <p:pic>
          <p:nvPicPr>
            <p:cNvPr id="393" name="Google Shape;393;p25"/>
            <p:cNvPicPr preferRelativeResize="0"/>
            <p:nvPr/>
          </p:nvPicPr>
          <p:blipFill rotWithShape="1">
            <a:blip r:embed="rId3">
              <a:alphaModFix/>
            </a:blip>
            <a:srcRect/>
            <a:stretch/>
          </p:blipFill>
          <p:spPr>
            <a:xfrm>
              <a:off x="6118377" y="1854199"/>
              <a:ext cx="5787873" cy="4417228"/>
            </a:xfrm>
            <a:prstGeom prst="rect">
              <a:avLst/>
            </a:prstGeom>
            <a:noFill/>
            <a:ln>
              <a:noFill/>
            </a:ln>
          </p:spPr>
        </p:pic>
        <p:sp>
          <p:nvSpPr>
            <p:cNvPr id="394" name="Google Shape;394;p25"/>
            <p:cNvSpPr txBox="1"/>
            <p:nvPr/>
          </p:nvSpPr>
          <p:spPr>
            <a:xfrm>
              <a:off x="8193132" y="6248400"/>
              <a:ext cx="2322468" cy="3290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280"/>
                <a:buFont typeface="Noto Sans Symbols"/>
                <a:buNone/>
              </a:pPr>
              <a:r>
                <a:rPr lang="en-US" sz="1600">
                  <a:solidFill>
                    <a:srgbClr val="3F3F3F"/>
                  </a:solidFill>
                  <a:latin typeface="Trebuchet MS"/>
                  <a:ea typeface="Trebuchet MS"/>
                  <a:cs typeface="Trebuchet MS"/>
                  <a:sym typeface="Trebuchet MS"/>
                </a:rPr>
                <a:t>Mean prediction error</a:t>
              </a:r>
              <a:endParaRPr/>
            </a:p>
          </p:txBody>
        </p:sp>
        <p:sp>
          <p:nvSpPr>
            <p:cNvPr id="395" name="Google Shape;395;p25"/>
            <p:cNvSpPr txBox="1"/>
            <p:nvPr/>
          </p:nvSpPr>
          <p:spPr>
            <a:xfrm>
              <a:off x="8593169" y="1854199"/>
              <a:ext cx="1302884" cy="28868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280"/>
                <a:buFont typeface="Noto Sans Symbols"/>
                <a:buNone/>
              </a:pPr>
              <a:r>
                <a:rPr lang="en-US" sz="1600">
                  <a:solidFill>
                    <a:srgbClr val="3F3F3F"/>
                  </a:solidFill>
                  <a:latin typeface="Trebuchet MS"/>
                  <a:ea typeface="Trebuchet MS"/>
                  <a:cs typeface="Trebuchet MS"/>
                  <a:sym typeface="Trebuchet MS"/>
                </a:rPr>
                <a:t>Month 1</a:t>
              </a:r>
              <a:endParaRPr/>
            </a:p>
          </p:txBody>
        </p:sp>
        <p:sp>
          <p:nvSpPr>
            <p:cNvPr id="396" name="Google Shape;396;p25"/>
            <p:cNvSpPr txBox="1"/>
            <p:nvPr/>
          </p:nvSpPr>
          <p:spPr>
            <a:xfrm rot="-5400000">
              <a:off x="5453139" y="3827567"/>
              <a:ext cx="1196479" cy="292744"/>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80000"/>
                </a:lnSpc>
                <a:spcBef>
                  <a:spcPts val="0"/>
                </a:spcBef>
                <a:spcAft>
                  <a:spcPts val="0"/>
                </a:spcAft>
                <a:buClr>
                  <a:schemeClr val="accent1"/>
                </a:buClr>
                <a:buSzPts val="1224"/>
                <a:buFont typeface="Noto Sans Symbols"/>
                <a:buNone/>
              </a:pPr>
              <a:r>
                <a:rPr lang="en-US" sz="1530">
                  <a:solidFill>
                    <a:srgbClr val="3F3F3F"/>
                  </a:solidFill>
                  <a:latin typeface="Trebuchet MS"/>
                  <a:ea typeface="Trebuchet MS"/>
                  <a:cs typeface="Trebuchet MS"/>
                  <a:sym typeface="Trebuchet MS"/>
                </a:rPr>
                <a:t>Frequency</a:t>
              </a:r>
              <a:endParaRPr/>
            </a:p>
          </p:txBody>
        </p:sp>
      </p:grpSp>
      <p:sp>
        <p:nvSpPr>
          <p:cNvPr id="397" name="Google Shape;397;p25"/>
          <p:cNvSpPr txBox="1"/>
          <p:nvPr/>
        </p:nvSpPr>
        <p:spPr>
          <a:xfrm>
            <a:off x="674063" y="2905789"/>
            <a:ext cx="3928907" cy="555324"/>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Bootstrap 10000 times</a:t>
            </a:r>
            <a:endParaRPr/>
          </a:p>
          <a:p>
            <a:pPr marL="342900" marR="0" lvl="0" indent="-220980" algn="l" rtl="0">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p:txBody>
      </p:sp>
      <p:sp>
        <p:nvSpPr>
          <p:cNvPr id="398" name="Google Shape;398;p25"/>
          <p:cNvSpPr txBox="1"/>
          <p:nvPr/>
        </p:nvSpPr>
        <p:spPr>
          <a:xfrm>
            <a:off x="674062" y="3760623"/>
            <a:ext cx="3928907" cy="555324"/>
          </a:xfrm>
          <a:prstGeom prst="rect">
            <a:avLst/>
          </a:prstGeom>
          <a:noFill/>
          <a:ln>
            <a:noFill/>
          </a:ln>
        </p:spPr>
        <p:txBody>
          <a:bodyPr spcFirstLastPara="1" wrap="square" lIns="91425" tIns="45700" rIns="91425" bIns="45700" anchor="t" anchorCtr="0">
            <a:normAutofit fontScale="55000" lnSpcReduction="20000"/>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95% Confidence Interval</a:t>
            </a:r>
            <a:endParaRPr/>
          </a:p>
          <a:p>
            <a:pPr marL="342900" marR="0" lvl="0" indent="-220980" algn="l" rtl="0">
              <a:spcBef>
                <a:spcPts val="1000"/>
              </a:spcBef>
              <a:spcAft>
                <a:spcPts val="0"/>
              </a:spcAft>
              <a:buClr>
                <a:schemeClr val="accent1"/>
              </a:buClr>
              <a:buSzPts val="1920"/>
              <a:buFont typeface="Noto Sans Symbols"/>
              <a:buNone/>
            </a:pPr>
            <a:r>
              <a:rPr lang="en-US" sz="2400">
                <a:solidFill>
                  <a:srgbClr val="3F3F3F"/>
                </a:solidFill>
                <a:latin typeface="Trebuchet MS"/>
                <a:ea typeface="Trebuchet MS"/>
                <a:cs typeface="Trebuchet MS"/>
                <a:sym typeface="Trebuchet MS"/>
              </a:rPr>
              <a:t>(CLT)</a:t>
            </a:r>
            <a:endParaRPr sz="2400">
              <a:solidFill>
                <a:srgbClr val="3F3F3F"/>
              </a:solidFill>
              <a:latin typeface="Trebuchet MS"/>
              <a:ea typeface="Trebuchet MS"/>
              <a:cs typeface="Trebuchet MS"/>
              <a:sym typeface="Trebuchet MS"/>
            </a:endParaRPr>
          </a:p>
        </p:txBody>
      </p:sp>
      <p:sp>
        <p:nvSpPr>
          <p:cNvPr id="399" name="Google Shape;399;p25"/>
          <p:cNvSpPr txBox="1"/>
          <p:nvPr/>
        </p:nvSpPr>
        <p:spPr>
          <a:xfrm>
            <a:off x="674063" y="2050955"/>
            <a:ext cx="8466666" cy="555324"/>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Mean Prediction Error = Observed Value – Predicted Value</a:t>
            </a:r>
            <a:endParaRPr/>
          </a:p>
          <a:p>
            <a:pPr marL="342900" marR="0" lvl="0" indent="-220980" algn="l" rtl="0">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97"/>
                                        </p:tgtEl>
                                        <p:attrNameLst>
                                          <p:attrName>style.visibility</p:attrName>
                                        </p:attrNameLst>
                                      </p:cBhvr>
                                      <p:to>
                                        <p:strVal val="visible"/>
                                      </p:to>
                                    </p:set>
                                    <p:anim calcmode="lin" valueType="num">
                                      <p:cBhvr additive="base">
                                        <p:cTn id="11" dur="500"/>
                                        <p:tgtEl>
                                          <p:spTgt spid="397"/>
                                        </p:tgtEl>
                                        <p:attrNameLst>
                                          <p:attrName>ppt_y</p:attrName>
                                        </p:attrNameLst>
                                      </p:cBhvr>
                                      <p:tavLst>
                                        <p:tav tm="0">
                                          <p:val>
                                            <p:strVal val="#ppt_y+1"/>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392"/>
                                        </p:tgtEl>
                                        <p:attrNameLst>
                                          <p:attrName>style.visibility</p:attrName>
                                        </p:attrNameLst>
                                      </p:cBhvr>
                                      <p:to>
                                        <p:strVal val="visible"/>
                                      </p:to>
                                    </p:set>
                                    <p:anim calcmode="lin" valueType="num">
                                      <p:cBhvr additive="base">
                                        <p:cTn id="14" dur="500"/>
                                        <p:tgtEl>
                                          <p:spTgt spid="39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8"/>
                                        </p:tgtEl>
                                        <p:attrNameLst>
                                          <p:attrName>style.visibility</p:attrName>
                                        </p:attrNameLst>
                                      </p:cBhvr>
                                      <p:to>
                                        <p:strVal val="visible"/>
                                      </p:to>
                                    </p:set>
                                    <p:anim calcmode="lin" valueType="num">
                                      <p:cBhvr additive="base">
                                        <p:cTn id="19" dur="500"/>
                                        <p:tgtEl>
                                          <p:spTgt spid="3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Result – Bias Analysis</a:t>
            </a:r>
            <a:endParaRPr/>
          </a:p>
        </p:txBody>
      </p:sp>
      <p:sp>
        <p:nvSpPr>
          <p:cNvPr id="405" name="Google Shape;405;p26"/>
          <p:cNvSpPr txBox="1"/>
          <p:nvPr/>
        </p:nvSpPr>
        <p:spPr>
          <a:xfrm>
            <a:off x="677334" y="1211024"/>
            <a:ext cx="10505016" cy="748401"/>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Mean Prediction Error Plot for the first 12 months</a:t>
            </a:r>
            <a:endParaRPr/>
          </a:p>
        </p:txBody>
      </p:sp>
      <p:pic>
        <p:nvPicPr>
          <p:cNvPr id="406" name="Google Shape;406;p26"/>
          <p:cNvPicPr preferRelativeResize="0"/>
          <p:nvPr/>
        </p:nvPicPr>
        <p:blipFill rotWithShape="1">
          <a:blip r:embed="rId3">
            <a:alphaModFix/>
          </a:blip>
          <a:srcRect/>
          <a:stretch/>
        </p:blipFill>
        <p:spPr>
          <a:xfrm>
            <a:off x="2793213" y="1590540"/>
            <a:ext cx="5369377" cy="5171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Result – bias analysis</a:t>
            </a:r>
            <a:endParaRPr/>
          </a:p>
        </p:txBody>
      </p:sp>
      <p:sp>
        <p:nvSpPr>
          <p:cNvPr id="412" name="Google Shape;412;p27"/>
          <p:cNvSpPr txBox="1"/>
          <p:nvPr/>
        </p:nvSpPr>
        <p:spPr>
          <a:xfrm>
            <a:off x="677334" y="1211024"/>
            <a:ext cx="8596668" cy="74840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Compared with the previous work</a:t>
            </a:r>
            <a:endParaRPr/>
          </a:p>
        </p:txBody>
      </p:sp>
      <p:pic>
        <p:nvPicPr>
          <p:cNvPr id="413" name="Google Shape;413;p27"/>
          <p:cNvPicPr preferRelativeResize="0"/>
          <p:nvPr/>
        </p:nvPicPr>
        <p:blipFill rotWithShape="1">
          <a:blip r:embed="rId3">
            <a:alphaModFix/>
          </a:blip>
          <a:srcRect/>
          <a:stretch/>
        </p:blipFill>
        <p:spPr>
          <a:xfrm>
            <a:off x="428190" y="1854199"/>
            <a:ext cx="5481653" cy="4723269"/>
          </a:xfrm>
          <a:prstGeom prst="rect">
            <a:avLst/>
          </a:prstGeom>
          <a:noFill/>
          <a:ln>
            <a:noFill/>
          </a:ln>
        </p:spPr>
      </p:pic>
      <p:grpSp>
        <p:nvGrpSpPr>
          <p:cNvPr id="414" name="Google Shape;414;p27"/>
          <p:cNvGrpSpPr/>
          <p:nvPr/>
        </p:nvGrpSpPr>
        <p:grpSpPr>
          <a:xfrm>
            <a:off x="6096657" y="1989861"/>
            <a:ext cx="5834086" cy="4587607"/>
            <a:chOff x="5905007" y="1854199"/>
            <a:chExt cx="6001243" cy="4723269"/>
          </a:xfrm>
        </p:grpSpPr>
        <p:pic>
          <p:nvPicPr>
            <p:cNvPr id="415" name="Google Shape;415;p27"/>
            <p:cNvPicPr preferRelativeResize="0"/>
            <p:nvPr/>
          </p:nvPicPr>
          <p:blipFill rotWithShape="1">
            <a:blip r:embed="rId4">
              <a:alphaModFix/>
            </a:blip>
            <a:srcRect/>
            <a:stretch/>
          </p:blipFill>
          <p:spPr>
            <a:xfrm>
              <a:off x="6118377" y="1854199"/>
              <a:ext cx="5787873" cy="4417228"/>
            </a:xfrm>
            <a:prstGeom prst="rect">
              <a:avLst/>
            </a:prstGeom>
            <a:noFill/>
            <a:ln>
              <a:noFill/>
            </a:ln>
          </p:spPr>
        </p:pic>
        <p:sp>
          <p:nvSpPr>
            <p:cNvPr id="416" name="Google Shape;416;p27"/>
            <p:cNvSpPr txBox="1"/>
            <p:nvPr/>
          </p:nvSpPr>
          <p:spPr>
            <a:xfrm>
              <a:off x="8193132" y="6248400"/>
              <a:ext cx="2322468" cy="32906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280"/>
                <a:buFont typeface="Noto Sans Symbols"/>
                <a:buNone/>
              </a:pPr>
              <a:r>
                <a:rPr lang="en-US" sz="1600">
                  <a:solidFill>
                    <a:srgbClr val="3F3F3F"/>
                  </a:solidFill>
                  <a:latin typeface="Trebuchet MS"/>
                  <a:ea typeface="Trebuchet MS"/>
                  <a:cs typeface="Trebuchet MS"/>
                  <a:sym typeface="Trebuchet MS"/>
                </a:rPr>
                <a:t>Mean prediction error</a:t>
              </a:r>
              <a:endParaRPr/>
            </a:p>
          </p:txBody>
        </p:sp>
        <p:sp>
          <p:nvSpPr>
            <p:cNvPr id="417" name="Google Shape;417;p27"/>
            <p:cNvSpPr txBox="1"/>
            <p:nvPr/>
          </p:nvSpPr>
          <p:spPr>
            <a:xfrm>
              <a:off x="8593169" y="1854199"/>
              <a:ext cx="1302884" cy="28868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280"/>
                <a:buFont typeface="Noto Sans Symbols"/>
                <a:buNone/>
              </a:pPr>
              <a:r>
                <a:rPr lang="en-US" sz="1600">
                  <a:solidFill>
                    <a:srgbClr val="3F3F3F"/>
                  </a:solidFill>
                  <a:latin typeface="Trebuchet MS"/>
                  <a:ea typeface="Trebuchet MS"/>
                  <a:cs typeface="Trebuchet MS"/>
                  <a:sym typeface="Trebuchet MS"/>
                </a:rPr>
                <a:t>Month 1</a:t>
              </a:r>
              <a:endParaRPr/>
            </a:p>
          </p:txBody>
        </p:sp>
        <p:sp>
          <p:nvSpPr>
            <p:cNvPr id="418" name="Google Shape;418;p27"/>
            <p:cNvSpPr txBox="1"/>
            <p:nvPr/>
          </p:nvSpPr>
          <p:spPr>
            <a:xfrm rot="-5400000">
              <a:off x="5453139" y="3827567"/>
              <a:ext cx="1196479" cy="292744"/>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accent1"/>
                </a:buClr>
                <a:buSzPts val="1224"/>
                <a:buFont typeface="Noto Sans Symbols"/>
                <a:buNone/>
              </a:pPr>
              <a:r>
                <a:rPr lang="en-US" sz="1530">
                  <a:solidFill>
                    <a:srgbClr val="3F3F3F"/>
                  </a:solidFill>
                  <a:latin typeface="Trebuchet MS"/>
                  <a:ea typeface="Trebuchet MS"/>
                  <a:cs typeface="Trebuchet MS"/>
                  <a:sym typeface="Trebuchet MS"/>
                </a:rPr>
                <a:t>Frequency</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14"/>
                                        </p:tgtEl>
                                        <p:attrNameLst>
                                          <p:attrName>style.visibility</p:attrName>
                                        </p:attrNameLst>
                                      </p:cBhvr>
                                      <p:to>
                                        <p:strVal val="visible"/>
                                      </p:to>
                                    </p:set>
                                    <p:anim calcmode="lin" valueType="num">
                                      <p:cBhvr additive="base">
                                        <p:cTn id="7" dur="500"/>
                                        <p:tgtEl>
                                          <p:spTgt spid="4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8"/>
          <p:cNvSpPr txBox="1">
            <a:spLocks noGrp="1"/>
          </p:cNvSpPr>
          <p:nvPr>
            <p:ph type="title"/>
          </p:nvPr>
        </p:nvSpPr>
        <p:spPr>
          <a:xfrm>
            <a:off x="677334" y="609600"/>
            <a:ext cx="8596668" cy="1219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Result – External Validation</a:t>
            </a:r>
            <a:endParaRPr/>
          </a:p>
        </p:txBody>
      </p:sp>
      <p:sp>
        <p:nvSpPr>
          <p:cNvPr id="424" name="Google Shape;424;p28"/>
          <p:cNvSpPr txBox="1"/>
          <p:nvPr/>
        </p:nvSpPr>
        <p:spPr>
          <a:xfrm>
            <a:off x="677334" y="1211024"/>
            <a:ext cx="8596668" cy="74840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920"/>
              <a:buFont typeface="Noto Sans Symbols"/>
              <a:buChar char="►"/>
            </a:pPr>
            <a:r>
              <a:rPr lang="en-US" sz="2400">
                <a:solidFill>
                  <a:srgbClr val="3F3F3F"/>
                </a:solidFill>
                <a:latin typeface="Arial"/>
                <a:ea typeface="Arial"/>
                <a:cs typeface="Arial"/>
                <a:sym typeface="Arial"/>
              </a:rPr>
              <a:t>External test data(1538 records for the first 15 months)</a:t>
            </a:r>
            <a:endParaRPr/>
          </a:p>
          <a:p>
            <a:pPr marL="342900" marR="0" lvl="0" indent="-342900" algn="l" rtl="0">
              <a:spcBef>
                <a:spcPts val="1000"/>
              </a:spcBef>
              <a:spcAft>
                <a:spcPts val="0"/>
              </a:spcAft>
              <a:buClr>
                <a:schemeClr val="accent1"/>
              </a:buClr>
              <a:buSzPts val="1920"/>
              <a:buFont typeface="Noto Sans Symbols"/>
              <a:buChar char="►"/>
            </a:pPr>
            <a:r>
              <a:rPr lang="en-US" sz="2400">
                <a:solidFill>
                  <a:srgbClr val="3F3F3F"/>
                </a:solidFill>
                <a:latin typeface="Arial"/>
                <a:ea typeface="Arial"/>
                <a:cs typeface="Arial"/>
                <a:sym typeface="Arial"/>
              </a:rPr>
              <a:t>( &lt; 15 month) validation of model performance </a:t>
            </a:r>
            <a:endParaRPr sz="2400">
              <a:solidFill>
                <a:srgbClr val="3F3F3F"/>
              </a:solidFill>
              <a:latin typeface="Trebuchet MS"/>
              <a:ea typeface="Trebuchet MS"/>
              <a:cs typeface="Trebuchet MS"/>
              <a:sym typeface="Trebuchet MS"/>
            </a:endParaRPr>
          </a:p>
        </p:txBody>
      </p:sp>
      <p:graphicFrame>
        <p:nvGraphicFramePr>
          <p:cNvPr id="425" name="Google Shape;425;p28"/>
          <p:cNvGraphicFramePr/>
          <p:nvPr/>
        </p:nvGraphicFramePr>
        <p:xfrm>
          <a:off x="1373123" y="2942753"/>
          <a:ext cx="3000000" cy="3000000"/>
        </p:xfrm>
        <a:graphic>
          <a:graphicData uri="http://schemas.openxmlformats.org/drawingml/2006/table">
            <a:tbl>
              <a:tblPr firstRow="1" bandRow="1">
                <a:noFill/>
                <a:tableStyleId>{6C41C1F6-A6C5-4D5A-96C7-B8A53CD67250}</a:tableStyleId>
              </a:tblPr>
              <a:tblGrid>
                <a:gridCol w="1110325">
                  <a:extLst>
                    <a:ext uri="{9D8B030D-6E8A-4147-A177-3AD203B41FA5}">
                      <a16:colId xmlns:a16="http://schemas.microsoft.com/office/drawing/2014/main" val="20000"/>
                    </a:ext>
                  </a:extLst>
                </a:gridCol>
                <a:gridCol w="3676450">
                  <a:extLst>
                    <a:ext uri="{9D8B030D-6E8A-4147-A177-3AD203B41FA5}">
                      <a16:colId xmlns:a16="http://schemas.microsoft.com/office/drawing/2014/main" val="20001"/>
                    </a:ext>
                  </a:extLst>
                </a:gridCol>
                <a:gridCol w="3809875">
                  <a:extLst>
                    <a:ext uri="{9D8B030D-6E8A-4147-A177-3AD203B41FA5}">
                      <a16:colId xmlns:a16="http://schemas.microsoft.com/office/drawing/2014/main" val="20002"/>
                    </a:ext>
                  </a:extLst>
                </a:gridCol>
              </a:tblGrid>
              <a:tr h="915150">
                <a:tc>
                  <a:txBody>
                    <a:bodyPr/>
                    <a:lstStyle/>
                    <a:p>
                      <a:pPr marL="0" marR="0" lvl="0" indent="0" algn="ctr" rtl="0">
                        <a:spcBef>
                          <a:spcPts val="0"/>
                        </a:spcBef>
                        <a:spcAft>
                          <a:spcPts val="0"/>
                        </a:spcAft>
                        <a:buNone/>
                      </a:pPr>
                      <a:endParaRPr sz="2200"/>
                    </a:p>
                  </a:txBody>
                  <a:tcPr marL="91450" marR="91450" marT="45725" marB="45725"/>
                </a:tc>
                <a:tc>
                  <a:txBody>
                    <a:bodyPr/>
                    <a:lstStyle/>
                    <a:p>
                      <a:pPr marL="0" marR="0" lvl="0" indent="0" algn="ctr" rtl="0">
                        <a:spcBef>
                          <a:spcPts val="0"/>
                        </a:spcBef>
                        <a:spcAft>
                          <a:spcPts val="0"/>
                        </a:spcAft>
                        <a:buNone/>
                      </a:pPr>
                      <a:r>
                        <a:rPr lang="en-US" sz="2200"/>
                        <a:t>Internal Validation</a:t>
                      </a:r>
                      <a:endParaRPr/>
                    </a:p>
                    <a:p>
                      <a:pPr marL="0" marR="0" lvl="0" indent="0" algn="ctr" rtl="0">
                        <a:spcBef>
                          <a:spcPts val="0"/>
                        </a:spcBef>
                        <a:spcAft>
                          <a:spcPts val="0"/>
                        </a:spcAft>
                        <a:buNone/>
                      </a:pPr>
                      <a:r>
                        <a:rPr lang="en-US" sz="2200"/>
                        <a:t>(sub-dataset: 15 months)</a:t>
                      </a:r>
                      <a:endParaRPr/>
                    </a:p>
                  </a:txBody>
                  <a:tcPr marL="91450" marR="91450" marT="45725" marB="45725"/>
                </a:tc>
                <a:tc>
                  <a:txBody>
                    <a:bodyPr/>
                    <a:lstStyle/>
                    <a:p>
                      <a:pPr marL="0" marR="0" lvl="0" indent="0" algn="ctr" rtl="0">
                        <a:spcBef>
                          <a:spcPts val="0"/>
                        </a:spcBef>
                        <a:spcAft>
                          <a:spcPts val="0"/>
                        </a:spcAft>
                        <a:buNone/>
                      </a:pPr>
                      <a:r>
                        <a:rPr lang="en-US" sz="2200"/>
                        <a:t>External Validation</a:t>
                      </a:r>
                      <a:endParaRPr/>
                    </a:p>
                    <a:p>
                      <a:pPr marL="0" marR="0" lvl="0" indent="0" algn="ctr" rtl="0">
                        <a:spcBef>
                          <a:spcPts val="0"/>
                        </a:spcBef>
                        <a:spcAft>
                          <a:spcPts val="0"/>
                        </a:spcAft>
                        <a:buNone/>
                      </a:pPr>
                      <a:r>
                        <a:rPr lang="en-US" sz="2200"/>
                        <a:t>(full data: 15 months)</a:t>
                      </a:r>
                      <a:endParaRPr/>
                    </a:p>
                  </a:txBody>
                  <a:tcPr marL="91450" marR="91450" marT="45725" marB="45725"/>
                </a:tc>
                <a:extLst>
                  <a:ext uri="{0D108BD9-81ED-4DB2-BD59-A6C34878D82A}">
                    <a16:rowId xmlns:a16="http://schemas.microsoft.com/office/drawing/2014/main" val="10000"/>
                  </a:ext>
                </a:extLst>
              </a:tr>
              <a:tr h="596350">
                <a:tc>
                  <a:txBody>
                    <a:bodyPr/>
                    <a:lstStyle/>
                    <a:p>
                      <a:pPr marL="0" marR="0" lvl="0" indent="0" algn="ctr" rtl="0">
                        <a:spcBef>
                          <a:spcPts val="0"/>
                        </a:spcBef>
                        <a:spcAft>
                          <a:spcPts val="0"/>
                        </a:spcAft>
                        <a:buNone/>
                      </a:pPr>
                      <a:r>
                        <a:rPr lang="en-US" sz="2200"/>
                        <a:t>N</a:t>
                      </a:r>
                      <a:endParaRPr/>
                    </a:p>
                  </a:txBody>
                  <a:tcPr marL="91450" marR="91450" marT="45725" marB="45725"/>
                </a:tc>
                <a:tc>
                  <a:txBody>
                    <a:bodyPr/>
                    <a:lstStyle/>
                    <a:p>
                      <a:pPr marL="0" marR="0" lvl="0" indent="0" algn="ctr" rtl="0">
                        <a:spcBef>
                          <a:spcPts val="0"/>
                        </a:spcBef>
                        <a:spcAft>
                          <a:spcPts val="0"/>
                        </a:spcAft>
                        <a:buNone/>
                      </a:pPr>
                      <a:r>
                        <a:rPr lang="en-US" sz="2200"/>
                        <a:t>28127</a:t>
                      </a:r>
                      <a:endParaRPr/>
                    </a:p>
                  </a:txBody>
                  <a:tcPr marL="91450" marR="91450" marT="45725" marB="45725"/>
                </a:tc>
                <a:tc>
                  <a:txBody>
                    <a:bodyPr/>
                    <a:lstStyle/>
                    <a:p>
                      <a:pPr marL="0" marR="0" lvl="0" indent="0" algn="ctr" rtl="0">
                        <a:spcBef>
                          <a:spcPts val="0"/>
                        </a:spcBef>
                        <a:spcAft>
                          <a:spcPts val="0"/>
                        </a:spcAft>
                        <a:buNone/>
                      </a:pPr>
                      <a:r>
                        <a:rPr lang="en-US" sz="2200"/>
                        <a:t>1538</a:t>
                      </a:r>
                      <a:endParaRPr/>
                    </a:p>
                  </a:txBody>
                  <a:tcPr marL="91450" marR="91450" marT="45725" marB="45725"/>
                </a:tc>
                <a:extLst>
                  <a:ext uri="{0D108BD9-81ED-4DB2-BD59-A6C34878D82A}">
                    <a16:rowId xmlns:a16="http://schemas.microsoft.com/office/drawing/2014/main" val="10001"/>
                  </a:ext>
                </a:extLst>
              </a:tr>
              <a:tr h="596350">
                <a:tc>
                  <a:txBody>
                    <a:bodyPr/>
                    <a:lstStyle/>
                    <a:p>
                      <a:pPr marL="0" marR="0" lvl="0" indent="0" algn="ctr" rtl="0">
                        <a:spcBef>
                          <a:spcPts val="0"/>
                        </a:spcBef>
                        <a:spcAft>
                          <a:spcPts val="0"/>
                        </a:spcAft>
                        <a:buNone/>
                      </a:pPr>
                      <a:r>
                        <a:rPr lang="en-US" sz="2200"/>
                        <a:t>R</a:t>
                      </a:r>
                      <a:r>
                        <a:rPr lang="en-US" sz="2200" baseline="30000"/>
                        <a:t>2</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200"/>
                        <a:buFont typeface="Trebuchet MS"/>
                        <a:buNone/>
                      </a:pPr>
                      <a:r>
                        <a:rPr lang="en-US" sz="2200"/>
                        <a:t>0.713</a:t>
                      </a:r>
                      <a:endParaRPr/>
                    </a:p>
                  </a:txBody>
                  <a:tcPr marL="91450" marR="91450" marT="45725" marB="45725"/>
                </a:tc>
                <a:tc>
                  <a:txBody>
                    <a:bodyPr/>
                    <a:lstStyle/>
                    <a:p>
                      <a:pPr marL="0" marR="0" lvl="0" indent="0" algn="ctr" rtl="0">
                        <a:spcBef>
                          <a:spcPts val="0"/>
                        </a:spcBef>
                        <a:spcAft>
                          <a:spcPts val="0"/>
                        </a:spcAft>
                        <a:buNone/>
                      </a:pPr>
                      <a:r>
                        <a:rPr lang="en-US" sz="2200"/>
                        <a:t>0.717</a:t>
                      </a:r>
                      <a:endParaRPr/>
                    </a:p>
                  </a:txBody>
                  <a:tcPr marL="91450" marR="91450" marT="45725" marB="45725"/>
                </a:tc>
                <a:extLst>
                  <a:ext uri="{0D108BD9-81ED-4DB2-BD59-A6C34878D82A}">
                    <a16:rowId xmlns:a16="http://schemas.microsoft.com/office/drawing/2014/main" val="10002"/>
                  </a:ext>
                </a:extLst>
              </a:tr>
              <a:tr h="596350">
                <a:tc>
                  <a:txBody>
                    <a:bodyPr/>
                    <a:lstStyle/>
                    <a:p>
                      <a:pPr marL="0" marR="0" lvl="0" indent="0" algn="ctr" rtl="0">
                        <a:spcBef>
                          <a:spcPts val="0"/>
                        </a:spcBef>
                        <a:spcAft>
                          <a:spcPts val="0"/>
                        </a:spcAft>
                        <a:buNone/>
                      </a:pPr>
                      <a:r>
                        <a:rPr lang="en-US" sz="2200"/>
                        <a:t>RMSE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200"/>
                        <a:buFont typeface="Trebuchet MS"/>
                        <a:buNone/>
                      </a:pPr>
                      <a:r>
                        <a:rPr lang="en-US" sz="2200"/>
                        <a:t>4.486</a:t>
                      </a:r>
                      <a:endParaRPr/>
                    </a:p>
                  </a:txBody>
                  <a:tcPr marL="91450" marR="91450" marT="45725" marB="45725"/>
                </a:tc>
                <a:tc>
                  <a:txBody>
                    <a:bodyPr/>
                    <a:lstStyle/>
                    <a:p>
                      <a:pPr marL="0" marR="0" lvl="0" indent="0" algn="ctr" rtl="0">
                        <a:spcBef>
                          <a:spcPts val="0"/>
                        </a:spcBef>
                        <a:spcAft>
                          <a:spcPts val="0"/>
                        </a:spcAft>
                        <a:buNone/>
                      </a:pPr>
                      <a:r>
                        <a:rPr lang="en-US" sz="2200"/>
                        <a:t>4.560</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9"/>
        <p:cNvGrpSpPr/>
        <p:nvPr/>
      </p:nvGrpSpPr>
      <p:grpSpPr>
        <a:xfrm>
          <a:off x="0" y="0"/>
          <a:ext cx="0" cy="0"/>
          <a:chOff x="0" y="0"/>
          <a:chExt cx="0" cy="0"/>
        </a:xfrm>
      </p:grpSpPr>
      <p:sp>
        <p:nvSpPr>
          <p:cNvPr id="430" name="Google Shape;430;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Conclusion</a:t>
            </a:r>
            <a:endParaRPr/>
          </a:p>
        </p:txBody>
      </p:sp>
      <p:pic>
        <p:nvPicPr>
          <p:cNvPr id="431" name="Google Shape;431;p29" descr="Gavel"/>
          <p:cNvPicPr preferRelativeResize="0"/>
          <p:nvPr/>
        </p:nvPicPr>
        <p:blipFill rotWithShape="1">
          <a:blip r:embed="rId3">
            <a:alphaModFix/>
          </a:blip>
          <a:srcRect/>
          <a:stretch/>
        </p:blipFill>
        <p:spPr>
          <a:xfrm>
            <a:off x="677334" y="1971013"/>
            <a:ext cx="2915973" cy="2915973"/>
          </a:xfrm>
          <a:prstGeom prst="rect">
            <a:avLst/>
          </a:prstGeom>
          <a:noFill/>
          <a:ln>
            <a:noFill/>
          </a:ln>
        </p:spPr>
      </p:pic>
      <p:sp>
        <p:nvSpPr>
          <p:cNvPr id="432" name="Google Shape;432;p29"/>
          <p:cNvSpPr txBox="1"/>
          <p:nvPr/>
        </p:nvSpPr>
        <p:spPr>
          <a:xfrm>
            <a:off x="3595331" y="1930400"/>
            <a:ext cx="6327145" cy="2814595"/>
          </a:xfrm>
          <a:prstGeom prst="rect">
            <a:avLst/>
          </a:prstGeom>
          <a:noFill/>
          <a:ln>
            <a:noFill/>
          </a:ln>
        </p:spPr>
        <p:txBody>
          <a:bodyPr spcFirstLastPara="1" wrap="square" lIns="91425" tIns="45700" rIns="91425" bIns="45700" anchor="t" anchorCtr="0">
            <a:normAutofit lnSpcReduction="10000"/>
          </a:bodyPr>
          <a:lstStyle/>
          <a:p>
            <a:pPr marL="342900" marR="0" lvl="0" indent="-342900" algn="l" rtl="0">
              <a:lnSpc>
                <a:spcPct val="90000"/>
              </a:lnSpc>
              <a:spcBef>
                <a:spcPts val="0"/>
              </a:spcBef>
              <a:spcAft>
                <a:spcPts val="0"/>
              </a:spcAft>
              <a:buClr>
                <a:schemeClr val="accent1"/>
              </a:buClr>
              <a:buSzPts val="1628"/>
              <a:buFont typeface="Noto Sans Symbols"/>
              <a:buChar char="►"/>
            </a:pPr>
            <a:r>
              <a:rPr lang="en-US" sz="2035">
                <a:solidFill>
                  <a:srgbClr val="3F3F3F"/>
                </a:solidFill>
                <a:latin typeface="Trebuchet MS"/>
                <a:ea typeface="Trebuchet MS"/>
                <a:cs typeface="Trebuchet MS"/>
                <a:sym typeface="Trebuchet MS"/>
              </a:rPr>
              <a:t>Created a collection models trained to predict ALSFRS-R at a wide range of time points</a:t>
            </a:r>
            <a:endParaRPr/>
          </a:p>
          <a:p>
            <a:pPr marL="342900" marR="0" lvl="0" indent="-239522" algn="l" rtl="0">
              <a:lnSpc>
                <a:spcPct val="90000"/>
              </a:lnSpc>
              <a:spcBef>
                <a:spcPts val="1000"/>
              </a:spcBef>
              <a:spcAft>
                <a:spcPts val="0"/>
              </a:spcAft>
              <a:buClr>
                <a:schemeClr val="accent1"/>
              </a:buClr>
              <a:buSzPts val="1628"/>
              <a:buFont typeface="Noto Sans Symbols"/>
              <a:buNone/>
            </a:pPr>
            <a:endParaRPr sz="2035">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ts val="1628"/>
              <a:buFont typeface="Noto Sans Symbols"/>
              <a:buChar char="►"/>
            </a:pPr>
            <a:r>
              <a:rPr lang="en-US" sz="2035">
                <a:solidFill>
                  <a:srgbClr val="3F3F3F"/>
                </a:solidFill>
                <a:latin typeface="Trebuchet MS"/>
                <a:ea typeface="Trebuchet MS"/>
                <a:cs typeface="Trebuchet MS"/>
                <a:sym typeface="Trebuchet MS"/>
              </a:rPr>
              <a:t>Improved the prediction power for the first one year, the best R</a:t>
            </a:r>
            <a:r>
              <a:rPr lang="en-US" sz="2035" baseline="30000">
                <a:solidFill>
                  <a:srgbClr val="3F3F3F"/>
                </a:solidFill>
                <a:latin typeface="Trebuchet MS"/>
                <a:ea typeface="Trebuchet MS"/>
                <a:cs typeface="Trebuchet MS"/>
                <a:sym typeface="Trebuchet MS"/>
              </a:rPr>
              <a:t>2</a:t>
            </a:r>
            <a:r>
              <a:rPr lang="en-US" sz="2035">
                <a:solidFill>
                  <a:srgbClr val="3F3F3F"/>
                </a:solidFill>
                <a:latin typeface="Trebuchet MS"/>
                <a:ea typeface="Trebuchet MS"/>
                <a:cs typeface="Trebuchet MS"/>
                <a:sym typeface="Trebuchet MS"/>
              </a:rPr>
              <a:t> is 0.727 </a:t>
            </a:r>
            <a:endParaRPr/>
          </a:p>
          <a:p>
            <a:pPr marL="0" marR="0" lvl="0" indent="0" algn="l" rtl="0">
              <a:lnSpc>
                <a:spcPct val="90000"/>
              </a:lnSpc>
              <a:spcBef>
                <a:spcPts val="1000"/>
              </a:spcBef>
              <a:spcAft>
                <a:spcPts val="0"/>
              </a:spcAft>
              <a:buClr>
                <a:schemeClr val="accent1"/>
              </a:buClr>
              <a:buSzPts val="1628"/>
              <a:buFont typeface="Noto Sans Symbols"/>
              <a:buNone/>
            </a:pPr>
            <a:endParaRPr sz="2035">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ts val="1628"/>
              <a:buFont typeface="Noto Sans Symbols"/>
              <a:buChar char="►"/>
            </a:pPr>
            <a:r>
              <a:rPr lang="en-US" sz="2035">
                <a:solidFill>
                  <a:srgbClr val="3F3F3F"/>
                </a:solidFill>
                <a:latin typeface="Trebuchet MS"/>
                <a:ea typeface="Trebuchet MS"/>
                <a:cs typeface="Trebuchet MS"/>
                <a:sym typeface="Trebuchet MS"/>
              </a:rPr>
              <a:t>Built package containing seven functions to evaluate the different models in Python</a:t>
            </a:r>
            <a:endParaRPr/>
          </a:p>
          <a:p>
            <a:pPr marL="0" marR="0" lvl="0" indent="0" algn="l" rtl="0">
              <a:lnSpc>
                <a:spcPct val="90000"/>
              </a:lnSpc>
              <a:spcBef>
                <a:spcPts val="1000"/>
              </a:spcBef>
              <a:spcAft>
                <a:spcPts val="0"/>
              </a:spcAft>
              <a:buClr>
                <a:schemeClr val="accent1"/>
              </a:buClr>
              <a:buSzPts val="1628"/>
              <a:buFont typeface="Noto Sans Symbols"/>
              <a:buNone/>
            </a:pPr>
            <a:endParaRPr sz="2035">
              <a:solidFill>
                <a:srgbClr val="3F3F3F"/>
              </a:solidFill>
              <a:latin typeface="Trebuchet MS"/>
              <a:ea typeface="Trebuchet MS"/>
              <a:cs typeface="Trebuchet MS"/>
              <a:sym typeface="Trebuchet MS"/>
            </a:endParaRPr>
          </a:p>
          <a:p>
            <a:pPr marL="342900" marR="0" lvl="0" indent="-239522" algn="l" rtl="0">
              <a:lnSpc>
                <a:spcPct val="90000"/>
              </a:lnSpc>
              <a:spcBef>
                <a:spcPts val="1000"/>
              </a:spcBef>
              <a:spcAft>
                <a:spcPts val="0"/>
              </a:spcAft>
              <a:buClr>
                <a:schemeClr val="accent1"/>
              </a:buClr>
              <a:buSzPts val="1628"/>
              <a:buFont typeface="Noto Sans Symbols"/>
              <a:buNone/>
            </a:pPr>
            <a:endParaRPr sz="2035">
              <a:solidFill>
                <a:srgbClr val="3F3F3F"/>
              </a:solidFill>
              <a:latin typeface="Trebuchet MS"/>
              <a:ea typeface="Trebuchet MS"/>
              <a:cs typeface="Trebuchet MS"/>
              <a:sym typeface="Trebuchet MS"/>
            </a:endParaRPr>
          </a:p>
          <a:p>
            <a:pPr marL="342900" marR="0" lvl="0" indent="-239522" algn="l" rtl="0">
              <a:lnSpc>
                <a:spcPct val="90000"/>
              </a:lnSpc>
              <a:spcBef>
                <a:spcPts val="1000"/>
              </a:spcBef>
              <a:spcAft>
                <a:spcPts val="0"/>
              </a:spcAft>
              <a:buClr>
                <a:schemeClr val="accent1"/>
              </a:buClr>
              <a:buSzPts val="1628"/>
              <a:buFont typeface="Noto Sans Symbols"/>
              <a:buNone/>
            </a:pPr>
            <a:endParaRPr sz="2035">
              <a:solidFill>
                <a:srgbClr val="3F3F3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txBox="1">
            <a:spLocks noGrp="1"/>
          </p:cNvSpPr>
          <p:nvPr>
            <p:ph type="title"/>
          </p:nvPr>
        </p:nvSpPr>
        <p:spPr>
          <a:xfrm>
            <a:off x="677333" y="609600"/>
            <a:ext cx="10572557"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Background —— </a:t>
            </a:r>
            <a:r>
              <a:rPr lang="en-US" sz="3200"/>
              <a:t>Amyotrophic Lateral Sclerosis</a:t>
            </a:r>
            <a:endParaRPr/>
          </a:p>
        </p:txBody>
      </p:sp>
      <p:sp>
        <p:nvSpPr>
          <p:cNvPr id="163" name="Google Shape;163;p3"/>
          <p:cNvSpPr/>
          <p:nvPr/>
        </p:nvSpPr>
        <p:spPr>
          <a:xfrm>
            <a:off x="543339" y="2471509"/>
            <a:ext cx="1928015" cy="754856"/>
          </a:xfrm>
          <a:prstGeom prst="roundRect">
            <a:avLst>
              <a:gd name="adj" fmla="val 16667"/>
            </a:avLst>
          </a:prstGeom>
          <a:gradFill>
            <a:gsLst>
              <a:gs pos="0">
                <a:srgbClr val="4B9ABD"/>
              </a:gs>
              <a:gs pos="78000">
                <a:srgbClr val="2E86A9"/>
              </a:gs>
              <a:gs pos="100000">
                <a:srgbClr val="2E86A9"/>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ALS</a:t>
            </a:r>
            <a:endParaRPr/>
          </a:p>
        </p:txBody>
      </p:sp>
      <p:pic>
        <p:nvPicPr>
          <p:cNvPr id="164" name="Google Shape;164;p3"/>
          <p:cNvPicPr preferRelativeResize="0"/>
          <p:nvPr/>
        </p:nvPicPr>
        <p:blipFill rotWithShape="1">
          <a:blip r:embed="rId3">
            <a:alphaModFix/>
          </a:blip>
          <a:srcRect/>
          <a:stretch/>
        </p:blipFill>
        <p:spPr>
          <a:xfrm>
            <a:off x="7269876" y="1930400"/>
            <a:ext cx="4571982" cy="3047988"/>
          </a:xfrm>
          <a:prstGeom prst="rect">
            <a:avLst/>
          </a:prstGeom>
          <a:noFill/>
          <a:ln>
            <a:noFill/>
          </a:ln>
        </p:spPr>
      </p:pic>
      <p:sp>
        <p:nvSpPr>
          <p:cNvPr id="165" name="Google Shape;165;p3"/>
          <p:cNvSpPr/>
          <p:nvPr/>
        </p:nvSpPr>
        <p:spPr>
          <a:xfrm>
            <a:off x="3651838" y="1546167"/>
            <a:ext cx="3186151" cy="583859"/>
          </a:xfrm>
          <a:prstGeom prst="roundRect">
            <a:avLst>
              <a:gd name="adj" fmla="val 16667"/>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0" i="0" u="none" strike="noStrike" cap="none">
                <a:solidFill>
                  <a:schemeClr val="dk1"/>
                </a:solidFill>
                <a:latin typeface="Trebuchet MS"/>
                <a:ea typeface="Trebuchet MS"/>
                <a:cs typeface="Trebuchet MS"/>
                <a:sym typeface="Trebuchet MS"/>
              </a:rPr>
              <a:t>heterogeneous</a:t>
            </a:r>
            <a:endParaRPr/>
          </a:p>
        </p:txBody>
      </p:sp>
      <p:sp>
        <p:nvSpPr>
          <p:cNvPr id="166" name="Google Shape;166;p3"/>
          <p:cNvSpPr/>
          <p:nvPr/>
        </p:nvSpPr>
        <p:spPr>
          <a:xfrm>
            <a:off x="3651837" y="2471508"/>
            <a:ext cx="3186152" cy="605859"/>
          </a:xfrm>
          <a:prstGeom prst="roundRect">
            <a:avLst>
              <a:gd name="adj" fmla="val 16667"/>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0" i="0" u="none" strike="noStrike" cap="none">
                <a:solidFill>
                  <a:schemeClr val="dk1"/>
                </a:solidFill>
                <a:latin typeface="Trebuchet MS"/>
                <a:ea typeface="Trebuchet MS"/>
                <a:cs typeface="Trebuchet MS"/>
                <a:sym typeface="Trebuchet MS"/>
              </a:rPr>
              <a:t>Live for 3 -5 years</a:t>
            </a:r>
            <a:endParaRPr/>
          </a:p>
        </p:txBody>
      </p:sp>
      <p:sp>
        <p:nvSpPr>
          <p:cNvPr id="167" name="Google Shape;167;p3"/>
          <p:cNvSpPr/>
          <p:nvPr/>
        </p:nvSpPr>
        <p:spPr>
          <a:xfrm>
            <a:off x="3651837" y="3396851"/>
            <a:ext cx="3186152" cy="594634"/>
          </a:xfrm>
          <a:prstGeom prst="roundRect">
            <a:avLst>
              <a:gd name="adj" fmla="val 16667"/>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0" i="0" u="none" strike="noStrike" cap="none">
                <a:solidFill>
                  <a:schemeClr val="dk1"/>
                </a:solidFill>
                <a:latin typeface="Trebuchet MS"/>
                <a:ea typeface="Trebuchet MS"/>
                <a:cs typeface="Trebuchet MS"/>
                <a:sym typeface="Trebuchet MS"/>
              </a:rPr>
              <a:t>Limb/Bulbar onset</a:t>
            </a:r>
            <a:endParaRPr/>
          </a:p>
        </p:txBody>
      </p:sp>
      <p:sp>
        <p:nvSpPr>
          <p:cNvPr id="168" name="Google Shape;168;p3"/>
          <p:cNvSpPr/>
          <p:nvPr/>
        </p:nvSpPr>
        <p:spPr>
          <a:xfrm>
            <a:off x="543339" y="4927601"/>
            <a:ext cx="1954970" cy="754856"/>
          </a:xfrm>
          <a:prstGeom prst="roundRect">
            <a:avLst>
              <a:gd name="adj" fmla="val 16667"/>
            </a:avLst>
          </a:prstGeom>
          <a:gradFill>
            <a:gsLst>
              <a:gs pos="0">
                <a:srgbClr val="4B9ABD"/>
              </a:gs>
              <a:gs pos="78000">
                <a:srgbClr val="2E86A9"/>
              </a:gs>
              <a:gs pos="100000">
                <a:srgbClr val="2E86A9"/>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chemeClr val="lt1"/>
                </a:solidFill>
                <a:latin typeface="Trebuchet MS"/>
                <a:ea typeface="Trebuchet MS"/>
                <a:cs typeface="Trebuchet MS"/>
                <a:sym typeface="Trebuchet MS"/>
              </a:rPr>
              <a:t>ALSFRS-R</a:t>
            </a:r>
            <a:endParaRPr sz="3200" b="0" i="0" u="none" strike="noStrike" cap="none">
              <a:solidFill>
                <a:schemeClr val="lt1"/>
              </a:solidFill>
              <a:latin typeface="Trebuchet MS"/>
              <a:ea typeface="Trebuchet MS"/>
              <a:cs typeface="Trebuchet MS"/>
              <a:sym typeface="Trebuchet MS"/>
            </a:endParaRPr>
          </a:p>
        </p:txBody>
      </p:sp>
      <p:sp>
        <p:nvSpPr>
          <p:cNvPr id="169" name="Google Shape;169;p3"/>
          <p:cNvSpPr/>
          <p:nvPr/>
        </p:nvSpPr>
        <p:spPr>
          <a:xfrm>
            <a:off x="3651837" y="4630284"/>
            <a:ext cx="3186152" cy="594634"/>
          </a:xfrm>
          <a:prstGeom prst="roundRect">
            <a:avLst>
              <a:gd name="adj" fmla="val 16667"/>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0" i="0" u="none" strike="noStrike" cap="none">
                <a:solidFill>
                  <a:schemeClr val="dk1"/>
                </a:solidFill>
                <a:latin typeface="Trebuchet MS"/>
                <a:ea typeface="Trebuchet MS"/>
                <a:cs typeface="Trebuchet MS"/>
                <a:sym typeface="Trebuchet MS"/>
              </a:rPr>
              <a:t>12 Questions</a:t>
            </a:r>
            <a:endParaRPr/>
          </a:p>
        </p:txBody>
      </p:sp>
      <p:sp>
        <p:nvSpPr>
          <p:cNvPr id="170" name="Google Shape;170;p3"/>
          <p:cNvSpPr/>
          <p:nvPr/>
        </p:nvSpPr>
        <p:spPr>
          <a:xfrm>
            <a:off x="3657993" y="5566400"/>
            <a:ext cx="3186152" cy="594634"/>
          </a:xfrm>
          <a:prstGeom prst="roundRect">
            <a:avLst>
              <a:gd name="adj" fmla="val 16667"/>
            </a:avLst>
          </a:prstGeom>
          <a:solidFill>
            <a:schemeClr val="lt1"/>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0" i="0" u="none" strike="noStrike" cap="none">
                <a:solidFill>
                  <a:schemeClr val="dk1"/>
                </a:solidFill>
                <a:latin typeface="Trebuchet MS"/>
                <a:ea typeface="Trebuchet MS"/>
                <a:cs typeface="Trebuchet MS"/>
                <a:sym typeface="Trebuchet MS"/>
              </a:rPr>
              <a:t>[0, 4] * 12 = [0, 48]</a:t>
            </a:r>
            <a:endParaRPr/>
          </a:p>
        </p:txBody>
      </p:sp>
      <p:sp>
        <p:nvSpPr>
          <p:cNvPr id="171" name="Google Shape;171;p3"/>
          <p:cNvSpPr/>
          <p:nvPr/>
        </p:nvSpPr>
        <p:spPr>
          <a:xfrm>
            <a:off x="1338187" y="3745444"/>
            <a:ext cx="413708" cy="1102645"/>
          </a:xfrm>
          <a:prstGeom prst="downArrow">
            <a:avLst>
              <a:gd name="adj1" fmla="val 50000"/>
              <a:gd name="adj2" fmla="val 50000"/>
            </a:avLst>
          </a:prstGeom>
          <a:solidFill>
            <a:schemeClr val="accen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72" name="Google Shape;172;p3"/>
          <p:cNvSpPr txBox="1">
            <a:spLocks noGrp="1"/>
          </p:cNvSpPr>
          <p:nvPr>
            <p:ph type="body" idx="1"/>
          </p:nvPr>
        </p:nvSpPr>
        <p:spPr>
          <a:xfrm>
            <a:off x="269841" y="3356288"/>
            <a:ext cx="2638567" cy="39211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sz="2000"/>
              <a:t>How to evaluate it?</a:t>
            </a:r>
            <a:endParaRPr/>
          </a:p>
        </p:txBody>
      </p:sp>
      <p:sp>
        <p:nvSpPr>
          <p:cNvPr id="173" name="Google Shape;173;p3"/>
          <p:cNvSpPr txBox="1"/>
          <p:nvPr/>
        </p:nvSpPr>
        <p:spPr>
          <a:xfrm>
            <a:off x="8219847" y="3312333"/>
            <a:ext cx="2778497" cy="255138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1920"/>
              <a:buFont typeface="Noto Sans Symbols"/>
              <a:buChar char="►"/>
            </a:pPr>
            <a:r>
              <a:rPr lang="en-US" sz="2400" b="0" i="0" u="none" strike="noStrike" cap="none">
                <a:solidFill>
                  <a:srgbClr val="3F3F3F"/>
                </a:solidFill>
                <a:latin typeface="Trebuchet MS"/>
                <a:ea typeface="Trebuchet MS"/>
                <a:cs typeface="Trebuchet MS"/>
                <a:sym typeface="Trebuchet MS"/>
              </a:rPr>
              <a:t>Speech</a:t>
            </a:r>
            <a:endParaRPr/>
          </a:p>
          <a:p>
            <a:pPr marL="342900" marR="0" lvl="0" indent="-342900" algn="l" rtl="0">
              <a:spcBef>
                <a:spcPts val="1000"/>
              </a:spcBef>
              <a:spcAft>
                <a:spcPts val="0"/>
              </a:spcAft>
              <a:buClr>
                <a:schemeClr val="accent1"/>
              </a:buClr>
              <a:buSzPts val="1920"/>
              <a:buFont typeface="Noto Sans Symbols"/>
              <a:buChar char="►"/>
            </a:pPr>
            <a:r>
              <a:rPr lang="en-US" sz="2400" b="0" i="0" u="none" strike="noStrike" cap="none">
                <a:solidFill>
                  <a:srgbClr val="3F3F3F"/>
                </a:solidFill>
                <a:latin typeface="Trebuchet MS"/>
                <a:ea typeface="Trebuchet MS"/>
                <a:cs typeface="Trebuchet MS"/>
                <a:sym typeface="Trebuchet MS"/>
              </a:rPr>
              <a:t>Salivation</a:t>
            </a:r>
            <a:endParaRPr/>
          </a:p>
          <a:p>
            <a:pPr marL="342900" marR="0" lvl="0" indent="-342900" algn="l" rtl="0">
              <a:spcBef>
                <a:spcPts val="1000"/>
              </a:spcBef>
              <a:spcAft>
                <a:spcPts val="0"/>
              </a:spcAft>
              <a:buClr>
                <a:schemeClr val="accent1"/>
              </a:buClr>
              <a:buSzPts val="1920"/>
              <a:buFont typeface="Noto Sans Symbols"/>
              <a:buChar char="►"/>
            </a:pPr>
            <a:r>
              <a:rPr lang="en-US" sz="2400" b="0" i="0" u="none" strike="noStrike" cap="none">
                <a:solidFill>
                  <a:srgbClr val="3F3F3F"/>
                </a:solidFill>
                <a:latin typeface="Trebuchet MS"/>
                <a:ea typeface="Trebuchet MS"/>
                <a:cs typeface="Trebuchet MS"/>
                <a:sym typeface="Trebuchet MS"/>
              </a:rPr>
              <a:t>Swallowing</a:t>
            </a:r>
            <a:endParaRPr/>
          </a:p>
          <a:p>
            <a:pPr marL="342900" marR="0" lvl="0" indent="-342900" algn="l" rtl="0">
              <a:spcBef>
                <a:spcPts val="1000"/>
              </a:spcBef>
              <a:spcAft>
                <a:spcPts val="0"/>
              </a:spcAft>
              <a:buClr>
                <a:schemeClr val="accent1"/>
              </a:buClr>
              <a:buSzPts val="1920"/>
              <a:buFont typeface="Noto Sans Symbols"/>
              <a:buChar char="►"/>
            </a:pPr>
            <a:r>
              <a:rPr lang="en-US" sz="2400" b="0" i="0" u="none" strike="noStrike" cap="none">
                <a:solidFill>
                  <a:srgbClr val="3F3F3F"/>
                </a:solidFill>
                <a:latin typeface="Trebuchet MS"/>
                <a:ea typeface="Trebuchet MS"/>
                <a:cs typeface="Trebuchet MS"/>
                <a:sym typeface="Trebuchet MS"/>
              </a:rPr>
              <a:t>Handwriting</a:t>
            </a:r>
            <a:endParaRPr/>
          </a:p>
          <a:p>
            <a:pPr marL="342900" marR="0" lvl="0" indent="-342900" algn="l" rtl="0">
              <a:spcBef>
                <a:spcPts val="1000"/>
              </a:spcBef>
              <a:spcAft>
                <a:spcPts val="0"/>
              </a:spcAft>
              <a:buClr>
                <a:schemeClr val="accent1"/>
              </a:buClr>
              <a:buSzPts val="1920"/>
              <a:buFont typeface="Noto Sans Symbols"/>
              <a:buChar char="►"/>
            </a:pPr>
            <a:r>
              <a:rPr lang="en-US" sz="2400" b="0" i="0" u="none" strike="noStrike" cap="none">
                <a:solidFill>
                  <a:srgbClr val="3F3F3F"/>
                </a:solidFill>
                <a:latin typeface="Trebuchet MS"/>
                <a:ea typeface="Trebuchet MS"/>
                <a:cs typeface="Trebuchet MS"/>
                <a:sym typeface="Trebuchet MS"/>
              </a:rPr>
              <a:t>Cutting food</a:t>
            </a:r>
            <a:endParaRPr/>
          </a:p>
          <a:p>
            <a:pPr marL="342900" marR="0" lvl="0" indent="-342900" algn="l" rtl="0">
              <a:spcBef>
                <a:spcPts val="1000"/>
              </a:spcBef>
              <a:spcAft>
                <a:spcPts val="0"/>
              </a:spcAft>
              <a:buClr>
                <a:schemeClr val="accent1"/>
              </a:buClr>
              <a:buSzPts val="1920"/>
              <a:buFont typeface="Noto Sans Symbols"/>
              <a:buChar char="►"/>
            </a:pPr>
            <a:r>
              <a:rPr lang="en-US" sz="2400" b="0" i="0" u="none" strike="noStrike" cap="none">
                <a:solidFill>
                  <a:srgbClr val="3F3F3F"/>
                </a:solidFill>
                <a:latin typeface="Trebuchet MS"/>
                <a:ea typeface="Trebuchet MS"/>
                <a:cs typeface="Trebuchet MS"/>
                <a:sym typeface="Trebuchet MS"/>
              </a:rPr>
              <a:t>……</a:t>
            </a:r>
            <a:endParaRPr/>
          </a:p>
        </p:txBody>
      </p:sp>
      <p:sp>
        <p:nvSpPr>
          <p:cNvPr id="174" name="Google Shape;174;p3"/>
          <p:cNvSpPr/>
          <p:nvPr/>
        </p:nvSpPr>
        <p:spPr>
          <a:xfrm>
            <a:off x="2928403" y="1838096"/>
            <a:ext cx="291547" cy="2031539"/>
          </a:xfrm>
          <a:prstGeom prst="leftBrace">
            <a:avLst>
              <a:gd name="adj1" fmla="val 8333"/>
              <a:gd name="adj2" fmla="val 50000"/>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
        <p:nvSpPr>
          <p:cNvPr id="175" name="Google Shape;175;p3"/>
          <p:cNvSpPr/>
          <p:nvPr/>
        </p:nvSpPr>
        <p:spPr>
          <a:xfrm>
            <a:off x="3010960" y="4848089"/>
            <a:ext cx="208990" cy="1233434"/>
          </a:xfrm>
          <a:prstGeom prst="leftBrace">
            <a:avLst>
              <a:gd name="adj1" fmla="val 8333"/>
              <a:gd name="adj2" fmla="val 50000"/>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gtEl>
                                        <p:attrNameLst>
                                          <p:attrName>style.visibility</p:attrName>
                                        </p:attrNameLst>
                                      </p:cBhvr>
                                      <p:to>
                                        <p:strVal val="visible"/>
                                      </p:to>
                                    </p:set>
                                  </p:childTnLst>
                                </p:cTn>
                              </p:par>
                              <p:par>
                                <p:cTn id="9" presetID="10" presetClass="exit" presetSubtype="0" fill="hold" nodeType="withEffect">
                                  <p:stCondLst>
                                    <p:cond delay="0"/>
                                  </p:stCondLst>
                                  <p:childTnLst>
                                    <p:animEffect transition="out" filter="fade">
                                      <p:cBhvr>
                                        <p:cTn id="10" dur="500"/>
                                        <p:tgtEl>
                                          <p:spTgt spid="164"/>
                                        </p:tgtEl>
                                      </p:cBhvr>
                                    </p:animEffect>
                                    <p:set>
                                      <p:cBhvr>
                                        <p:cTn id="11" dur="1" fill="hold">
                                          <p:stCondLst>
                                            <p:cond delay="500"/>
                                          </p:stCondLst>
                                        </p:cTn>
                                        <p:tgtEl>
                                          <p:spTgt spid="16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72">
                                            <p:txEl>
                                              <p:pRg st="0" end="0"/>
                                            </p:txEl>
                                          </p:spTgt>
                                        </p:tgtEl>
                                        <p:attrNameLst>
                                          <p:attrName>style.visibility</p:attrName>
                                        </p:attrNameLst>
                                      </p:cBhvr>
                                      <p:to>
                                        <p:strVal val="visible"/>
                                      </p:to>
                                    </p:set>
                                    <p:anim calcmode="lin" valueType="num">
                                      <p:cBhvr additive="base">
                                        <p:cTn id="24" dur="500"/>
                                        <p:tgtEl>
                                          <p:spTgt spid="1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1"/>
                                        </p:tgtEl>
                                        <p:attrNameLst>
                                          <p:attrName>style.visibility</p:attrName>
                                        </p:attrNameLst>
                                      </p:cBhvr>
                                      <p:to>
                                        <p:strVal val="visible"/>
                                      </p:to>
                                    </p:set>
                                    <p:animEffect transition="in" filter="fade">
                                      <p:cBhvr>
                                        <p:cTn id="29" dur="500"/>
                                        <p:tgtEl>
                                          <p:spTgt spid="171"/>
                                        </p:tgtEl>
                                      </p:cBhvr>
                                    </p:animEffect>
                                  </p:childTnLst>
                                </p:cTn>
                              </p:par>
                              <p:par>
                                <p:cTn id="30" presetID="10" presetClass="entr" presetSubtype="0" fill="hold" nodeType="withEffect">
                                  <p:stCondLst>
                                    <p:cond delay="0"/>
                                  </p:stCondLst>
                                  <p:childTnLst>
                                    <p:set>
                                      <p:cBhvr>
                                        <p:cTn id="31" dur="1" fill="hold">
                                          <p:stCondLst>
                                            <p:cond delay="0"/>
                                          </p:stCondLst>
                                        </p:cTn>
                                        <p:tgtEl>
                                          <p:spTgt spid="168"/>
                                        </p:tgtEl>
                                        <p:attrNameLst>
                                          <p:attrName>style.visibility</p:attrName>
                                        </p:attrNameLst>
                                      </p:cBhvr>
                                      <p:to>
                                        <p:strVal val="visible"/>
                                      </p:to>
                                    </p:set>
                                    <p:animEffect transition="in" filter="fade">
                                      <p:cBhvr>
                                        <p:cTn id="32" dur="500"/>
                                        <p:tgtEl>
                                          <p:spTgt spid="1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gtEl>
                                        <p:attrNameLst>
                                          <p:attrName>style.visibility</p:attrName>
                                        </p:attrNameLst>
                                      </p:cBhvr>
                                      <p:to>
                                        <p:strVal val="visible"/>
                                      </p:to>
                                    </p:set>
                                    <p:animEffect transition="in" filter="fade">
                                      <p:cBhvr>
                                        <p:cTn id="37" dur="500"/>
                                        <p:tgtEl>
                                          <p:spTgt spid="175"/>
                                        </p:tgtEl>
                                      </p:cBhvr>
                                    </p:animEffect>
                                  </p:childTnLst>
                                </p:cTn>
                              </p:par>
                              <p:par>
                                <p:cTn id="38" presetID="10" presetClass="entr" presetSubtype="0" fill="hold" nodeType="withEffect">
                                  <p:stCondLst>
                                    <p:cond delay="0"/>
                                  </p:stCondLst>
                                  <p:childTnLst>
                                    <p:set>
                                      <p:cBhvr>
                                        <p:cTn id="39" dur="1" fill="hold">
                                          <p:stCondLst>
                                            <p:cond delay="0"/>
                                          </p:stCondLst>
                                        </p:cTn>
                                        <p:tgtEl>
                                          <p:spTgt spid="169"/>
                                        </p:tgtEl>
                                        <p:attrNameLst>
                                          <p:attrName>style.visibility</p:attrName>
                                        </p:attrNameLst>
                                      </p:cBhvr>
                                      <p:to>
                                        <p:strVal val="visible"/>
                                      </p:to>
                                    </p:set>
                                    <p:animEffect transition="in" filter="fade">
                                      <p:cBhvr>
                                        <p:cTn id="40" dur="500"/>
                                        <p:tgtEl>
                                          <p:spTgt spid="169"/>
                                        </p:tgtEl>
                                      </p:cBhvr>
                                    </p:animEffect>
                                  </p:childTnLst>
                                </p:cTn>
                              </p:par>
                              <p:par>
                                <p:cTn id="41" presetID="10" presetClass="entr" presetSubtype="0" fill="hold" nodeType="withEffect">
                                  <p:stCondLst>
                                    <p:cond delay="0"/>
                                  </p:stCondLst>
                                  <p:childTnLst>
                                    <p:set>
                                      <p:cBhvr>
                                        <p:cTn id="42" dur="1" fill="hold">
                                          <p:stCondLst>
                                            <p:cond delay="0"/>
                                          </p:stCondLst>
                                        </p:cTn>
                                        <p:tgtEl>
                                          <p:spTgt spid="170"/>
                                        </p:tgtEl>
                                        <p:attrNameLst>
                                          <p:attrName>style.visibility</p:attrName>
                                        </p:attrNameLst>
                                      </p:cBhvr>
                                      <p:to>
                                        <p:strVal val="visible"/>
                                      </p:to>
                                    </p:set>
                                    <p:animEffect transition="in" filter="fade">
                                      <p:cBhvr>
                                        <p:cTn id="43" dur="500"/>
                                        <p:tgtEl>
                                          <p:spTgt spid="170"/>
                                        </p:tgtEl>
                                      </p:cBhvr>
                                    </p:animEffect>
                                  </p:childTnLst>
                                </p:cTn>
                              </p:par>
                              <p:par>
                                <p:cTn id="44" presetID="1" presetClass="entr" presetSubtype="0" fill="hold" nodeType="withEffect">
                                  <p:stCondLst>
                                    <p:cond delay="0"/>
                                  </p:stCondLst>
                                  <p:childTnLst>
                                    <p:set>
                                      <p:cBhvr>
                                        <p:cTn id="45"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0"/>
          <p:cNvSpPr txBox="1">
            <a:spLocks noGrp="1"/>
          </p:cNvSpPr>
          <p:nvPr>
            <p:ph type="title"/>
          </p:nvPr>
        </p:nvSpPr>
        <p:spPr>
          <a:xfrm>
            <a:off x="677334" y="609600"/>
            <a:ext cx="8596668" cy="1219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Next Steps</a:t>
            </a:r>
            <a:endParaRPr/>
          </a:p>
        </p:txBody>
      </p:sp>
      <p:sp>
        <p:nvSpPr>
          <p:cNvPr id="438" name="Google Shape;438;p30"/>
          <p:cNvSpPr txBox="1">
            <a:spLocks noGrp="1"/>
          </p:cNvSpPr>
          <p:nvPr>
            <p:ph type="body" idx="1"/>
          </p:nvPr>
        </p:nvSpPr>
        <p:spPr>
          <a:xfrm>
            <a:off x="677334" y="1798639"/>
            <a:ext cx="9133416" cy="427831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Before final report</a:t>
            </a:r>
            <a:endParaRPr/>
          </a:p>
          <a:p>
            <a:pPr marL="742950" lvl="1" indent="-285750" algn="l" rtl="0">
              <a:spcBef>
                <a:spcPts val="1000"/>
              </a:spcBef>
              <a:spcAft>
                <a:spcPts val="0"/>
              </a:spcAft>
              <a:buSzPts val="1920"/>
              <a:buFont typeface="Noto Sans Symbols"/>
              <a:buChar char="◆"/>
            </a:pPr>
            <a:r>
              <a:rPr lang="en-US" sz="2400"/>
              <a:t>Fully implement package.</a:t>
            </a:r>
            <a:endParaRPr/>
          </a:p>
          <a:p>
            <a:pPr marL="0" lvl="0" indent="0" algn="l" rtl="0">
              <a:spcBef>
                <a:spcPts val="1000"/>
              </a:spcBef>
              <a:spcAft>
                <a:spcPts val="0"/>
              </a:spcAft>
              <a:buSzPts val="1920"/>
              <a:buNone/>
            </a:pPr>
            <a:endParaRPr sz="2400"/>
          </a:p>
          <a:p>
            <a:pPr marL="0" lvl="0" indent="0" algn="l" rtl="0">
              <a:spcBef>
                <a:spcPts val="1000"/>
              </a:spcBef>
              <a:spcAft>
                <a:spcPts val="0"/>
              </a:spcAft>
              <a:buSzPts val="1920"/>
              <a:buNone/>
            </a:pPr>
            <a:endParaRPr sz="2400"/>
          </a:p>
          <a:p>
            <a:pPr marL="342900" lvl="0" indent="-342900" algn="l" rtl="0">
              <a:spcBef>
                <a:spcPts val="1000"/>
              </a:spcBef>
              <a:spcAft>
                <a:spcPts val="0"/>
              </a:spcAft>
              <a:buSzPts val="1920"/>
              <a:buChar char="►"/>
            </a:pPr>
            <a:r>
              <a:rPr lang="en-US" sz="2400"/>
              <a:t>In the future</a:t>
            </a:r>
            <a:endParaRPr/>
          </a:p>
          <a:p>
            <a:pPr marL="742950" lvl="1" indent="-285750" algn="l" rtl="0">
              <a:spcBef>
                <a:spcPts val="1000"/>
              </a:spcBef>
              <a:spcAft>
                <a:spcPts val="0"/>
              </a:spcAft>
              <a:buSzPts val="1920"/>
              <a:buFont typeface="Noto Sans Symbols"/>
              <a:buChar char="◆"/>
            </a:pPr>
            <a:r>
              <a:rPr lang="en-US" sz="2400"/>
              <a:t>Gather more records.</a:t>
            </a:r>
            <a:endParaRPr/>
          </a:p>
          <a:p>
            <a:pPr marL="0" lvl="0" indent="0" algn="l" rtl="0">
              <a:spcBef>
                <a:spcPts val="1000"/>
              </a:spcBef>
              <a:spcAft>
                <a:spcPts val="0"/>
              </a:spcAft>
              <a:buSzPts val="1920"/>
              <a:buNone/>
            </a:pPr>
            <a:endParaRPr sz="2400"/>
          </a:p>
          <a:p>
            <a:pPr marL="0" lvl="0" indent="0" algn="l" rtl="0">
              <a:spcBef>
                <a:spcPts val="1000"/>
              </a:spcBef>
              <a:spcAft>
                <a:spcPts val="0"/>
              </a:spcAft>
              <a:buSzPts val="1920"/>
              <a:buNone/>
            </a:pP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txBox="1">
            <a:spLocks noGrp="1"/>
          </p:cNvSpPr>
          <p:nvPr>
            <p:ph type="title"/>
          </p:nvPr>
        </p:nvSpPr>
        <p:spPr>
          <a:xfrm>
            <a:off x="677334" y="609600"/>
            <a:ext cx="8596668" cy="6746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Acknowledgement</a:t>
            </a:r>
            <a:endParaRPr/>
          </a:p>
        </p:txBody>
      </p:sp>
      <p:sp>
        <p:nvSpPr>
          <p:cNvPr id="444" name="Google Shape;444;p31"/>
          <p:cNvSpPr txBox="1">
            <a:spLocks noGrp="1"/>
          </p:cNvSpPr>
          <p:nvPr>
            <p:ph type="body" idx="1"/>
          </p:nvPr>
        </p:nvSpPr>
        <p:spPr>
          <a:xfrm>
            <a:off x="677334" y="1472269"/>
            <a:ext cx="8596668" cy="153356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920"/>
              <a:buNone/>
            </a:pPr>
            <a:r>
              <a:rPr lang="en-US" sz="2400"/>
              <a:t>We give special thank to Dr. Ennist, Dr. Taylor, and Mr. Conklin for project opportunity as well as technical support. We also thank Dr. Anand and Eric Wang for suggestions on plots and models. </a:t>
            </a:r>
            <a:endParaRPr/>
          </a:p>
        </p:txBody>
      </p:sp>
      <p:sp>
        <p:nvSpPr>
          <p:cNvPr id="445" name="Google Shape;445;p31"/>
          <p:cNvSpPr/>
          <p:nvPr/>
        </p:nvSpPr>
        <p:spPr>
          <a:xfrm>
            <a:off x="677334" y="3193808"/>
            <a:ext cx="15767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accent1"/>
                </a:solidFill>
                <a:latin typeface="Trebuchet MS"/>
                <a:ea typeface="Trebuchet MS"/>
                <a:cs typeface="Trebuchet MS"/>
                <a:sym typeface="Trebuchet MS"/>
              </a:rPr>
              <a:t>Reference</a:t>
            </a:r>
            <a:endParaRPr/>
          </a:p>
        </p:txBody>
      </p:sp>
      <p:sp>
        <p:nvSpPr>
          <p:cNvPr id="446" name="Google Shape;446;p31"/>
          <p:cNvSpPr txBox="1"/>
          <p:nvPr/>
        </p:nvSpPr>
        <p:spPr>
          <a:xfrm>
            <a:off x="677334" y="3655473"/>
            <a:ext cx="8596668" cy="3011105"/>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440"/>
              <a:buFont typeface="Noto Sans Symbols"/>
              <a:buChar char="►"/>
            </a:pPr>
            <a:r>
              <a:rPr lang="en-US" sz="1800">
                <a:solidFill>
                  <a:srgbClr val="3F3F3F"/>
                </a:solidFill>
                <a:latin typeface="Trebuchet MS"/>
                <a:ea typeface="Trebuchet MS"/>
                <a:cs typeface="Trebuchet MS"/>
                <a:sym typeface="Trebuchet MS"/>
              </a:rPr>
              <a:t>Gareth James, Daniela Witten, Trevor Hastie, Robert Tibshirani. An Introduction to Statistical Learning : with Applications in R. New York :Springer, 2013. Print.</a:t>
            </a:r>
            <a:endParaRPr/>
          </a:p>
          <a:p>
            <a:pPr marL="342900" marR="0" lvl="0" indent="-342900" algn="l" rtl="0">
              <a:spcBef>
                <a:spcPts val="1000"/>
              </a:spcBef>
              <a:spcAft>
                <a:spcPts val="0"/>
              </a:spcAft>
              <a:buClr>
                <a:schemeClr val="accent1"/>
              </a:buClr>
              <a:buSzPts val="1440"/>
              <a:buFont typeface="Noto Sans Symbols"/>
              <a:buChar char="►"/>
            </a:pPr>
            <a:r>
              <a:rPr lang="en-US" sz="1800">
                <a:solidFill>
                  <a:srgbClr val="3F3F3F"/>
                </a:solidFill>
                <a:latin typeface="Trebuchet MS"/>
                <a:ea typeface="Trebuchet MS"/>
                <a:cs typeface="Trebuchet MS"/>
                <a:sym typeface="Trebuchet MS"/>
              </a:rPr>
              <a:t>“Interpretation Guides to Standardized Questionnaires Employed in the ALS CARE Database, Including the:” ALS SF-12, ALSFRS Interpretation Guides, </a:t>
            </a:r>
            <a:r>
              <a:rPr lang="en-US" sz="1800" u="sng">
                <a:solidFill>
                  <a:srgbClr val="3F3F3F"/>
                </a:solidFill>
                <a:latin typeface="Trebuchet MS"/>
                <a:ea typeface="Trebuchet MS"/>
                <a:cs typeface="Trebuchet MS"/>
                <a:sym typeface="Trebuchet MS"/>
                <a:hlinkClick r:id="rId3"/>
              </a:rPr>
              <a:t>www.outcomes-umassmed.org/als/sf12.aspx</a:t>
            </a:r>
            <a:r>
              <a:rPr lang="en-US" sz="1800">
                <a:solidFill>
                  <a:srgbClr val="3F3F3F"/>
                </a:solidFill>
                <a:latin typeface="Trebuchet MS"/>
                <a:ea typeface="Trebuchet MS"/>
                <a:cs typeface="Trebuchet MS"/>
                <a:sym typeface="Trebuchet MS"/>
              </a:rPr>
              <a:t>.</a:t>
            </a:r>
            <a:endParaRPr/>
          </a:p>
          <a:p>
            <a:pPr marL="342900" marR="0" lvl="0" indent="-342900" algn="l" rtl="0">
              <a:spcBef>
                <a:spcPts val="1000"/>
              </a:spcBef>
              <a:spcAft>
                <a:spcPts val="0"/>
              </a:spcAft>
              <a:buClr>
                <a:schemeClr val="accent1"/>
              </a:buClr>
              <a:buSzPts val="1440"/>
              <a:buFont typeface="Noto Sans Symbols"/>
              <a:buChar char="►"/>
            </a:pPr>
            <a:r>
              <a:rPr lang="en-US" sz="1800">
                <a:solidFill>
                  <a:srgbClr val="3F3F3F"/>
                </a:solidFill>
                <a:latin typeface="Trebuchet MS"/>
                <a:ea typeface="Trebuchet MS"/>
                <a:cs typeface="Trebuchet MS"/>
                <a:sym typeface="Trebuchet MS"/>
              </a:rPr>
              <a:t>PRO‐ACT. Pooled resource open‐access als clinical trials database. </a:t>
            </a:r>
            <a:r>
              <a:rPr lang="en-US" sz="1800" u="sng">
                <a:solidFill>
                  <a:srgbClr val="3F3F3F"/>
                </a:solidFill>
                <a:latin typeface="Trebuchet MS"/>
                <a:ea typeface="Trebuchet MS"/>
                <a:cs typeface="Trebuchet MS"/>
                <a:sym typeface="Trebuchet MS"/>
                <a:hlinkClick r:id="rId4"/>
              </a:rPr>
              <a:t>https://nctu.partners.org/ProACT/</a:t>
            </a:r>
            <a:r>
              <a:rPr lang="en-US" sz="1800">
                <a:solidFill>
                  <a:srgbClr val="3F3F3F"/>
                </a:solidFill>
                <a:latin typeface="Trebuchet MS"/>
                <a:ea typeface="Trebuchet MS"/>
                <a:cs typeface="Trebuchet MS"/>
                <a:sym typeface="Trebuchet MS"/>
              </a:rPr>
              <a:t> (Accessed February 21, 2015)</a:t>
            </a:r>
            <a:endParaRPr sz="2400">
              <a:solidFill>
                <a:srgbClr val="3F3F3F"/>
              </a:solidFill>
              <a:latin typeface="Trebuchet MS"/>
              <a:ea typeface="Trebuchet MS"/>
              <a:cs typeface="Trebuchet MS"/>
              <a:sym typeface="Trebuchet MS"/>
            </a:endParaRPr>
          </a:p>
          <a:p>
            <a:pPr marL="0" marR="0" lvl="0" indent="0" algn="l" rtl="0">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0"/>
        <p:cNvGrpSpPr/>
        <p:nvPr/>
      </p:nvGrpSpPr>
      <p:grpSpPr>
        <a:xfrm>
          <a:off x="0" y="0"/>
          <a:ext cx="0" cy="0"/>
          <a:chOff x="0" y="0"/>
          <a:chExt cx="0" cy="0"/>
        </a:xfrm>
      </p:grpSpPr>
      <p:grpSp>
        <p:nvGrpSpPr>
          <p:cNvPr id="451" name="Google Shape;451;p32"/>
          <p:cNvGrpSpPr/>
          <p:nvPr/>
        </p:nvGrpSpPr>
        <p:grpSpPr>
          <a:xfrm>
            <a:off x="0" y="-8467"/>
            <a:ext cx="12192000" cy="6866467"/>
            <a:chOff x="0" y="-8467"/>
            <a:chExt cx="12192000" cy="6866467"/>
          </a:xfrm>
        </p:grpSpPr>
        <p:sp>
          <p:nvSpPr>
            <p:cNvPr id="452" name="Google Shape;452;p32"/>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453" name="Google Shape;453;p32"/>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454" name="Google Shape;454;p32"/>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455" name="Google Shape;455;p3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56" name="Google Shape;456;p3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57" name="Google Shape;457;p32"/>
            <p:cNvSpPr/>
            <p:nvPr/>
          </p:nvSpPr>
          <p:spPr>
            <a:xfrm>
              <a:off x="8932333" y="3048000"/>
              <a:ext cx="3259667" cy="3810000"/>
            </a:xfrm>
            <a:prstGeom prst="triangle">
              <a:avLst>
                <a:gd name="adj" fmla="val 100000"/>
              </a:avLst>
            </a:prstGeom>
            <a:solidFill>
              <a:srgbClr val="266F8B">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266F8B">
                <a:alpha val="49803"/>
              </a:srgbClr>
            </a:solidFill>
            <a:ln>
              <a:noFill/>
            </a:ln>
          </p:spPr>
        </p:sp>
        <p:sp>
          <p:nvSpPr>
            <p:cNvPr id="459" name="Google Shape;459;p3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460" name="Google Shape;460;p3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398F98">
                <a:alpha val="80000"/>
              </a:srgbClr>
            </a:solidFill>
            <a:ln>
              <a:noFill/>
            </a:ln>
          </p:spPr>
        </p:sp>
        <p:sp>
          <p:nvSpPr>
            <p:cNvPr id="461" name="Google Shape;461;p32"/>
            <p:cNvSpPr/>
            <p:nvPr/>
          </p:nvSpPr>
          <p:spPr>
            <a:xfrm>
              <a:off x="10371666" y="3589867"/>
              <a:ext cx="1817159" cy="3268133"/>
            </a:xfrm>
            <a:prstGeom prst="triangle">
              <a:avLst>
                <a:gd name="adj" fmla="val 100000"/>
              </a:avLst>
            </a:prstGeom>
            <a:solidFill>
              <a:srgbClr val="266F8B">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32"/>
          <p:cNvSpPr txBox="1">
            <a:spLocks noGrp="1"/>
          </p:cNvSpPr>
          <p:nvPr>
            <p:ph type="title"/>
          </p:nvPr>
        </p:nvSpPr>
        <p:spPr>
          <a:xfrm>
            <a:off x="985969" y="4553712"/>
            <a:ext cx="8288032" cy="1096316"/>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accent1"/>
              </a:buClr>
              <a:buSzPts val="4800"/>
              <a:buFont typeface="Trebuchet MS"/>
              <a:buNone/>
            </a:pPr>
            <a:r>
              <a:rPr lang="en-US" sz="4800"/>
              <a:t>Question?</a:t>
            </a:r>
            <a:endParaRPr/>
          </a:p>
        </p:txBody>
      </p:sp>
      <p:pic>
        <p:nvPicPr>
          <p:cNvPr id="463" name="Google Shape;463;p32" descr="Chat Bubble"/>
          <p:cNvPicPr preferRelativeResize="0">
            <a:picLocks noGrp="1"/>
          </p:cNvPicPr>
          <p:nvPr>
            <p:ph type="body" idx="1"/>
          </p:nvPr>
        </p:nvPicPr>
        <p:blipFill rotWithShape="1">
          <a:blip r:embed="rId3">
            <a:alphaModFix/>
          </a:blip>
          <a:srcRect/>
          <a:stretch/>
        </p:blipFill>
        <p:spPr>
          <a:xfrm>
            <a:off x="3480259" y="934222"/>
            <a:ext cx="3299450" cy="329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4"/>
          <p:cNvPicPr preferRelativeResize="0"/>
          <p:nvPr/>
        </p:nvPicPr>
        <p:blipFill rotWithShape="1">
          <a:blip r:embed="rId3">
            <a:alphaModFix/>
          </a:blip>
          <a:srcRect/>
          <a:stretch/>
        </p:blipFill>
        <p:spPr>
          <a:xfrm>
            <a:off x="3050392" y="942104"/>
            <a:ext cx="6091215" cy="4973792"/>
          </a:xfrm>
          <a:prstGeom prst="rect">
            <a:avLst/>
          </a:prstGeom>
          <a:noFill/>
          <a:ln>
            <a:noFill/>
          </a:ln>
        </p:spPr>
      </p:pic>
      <p:sp>
        <p:nvSpPr>
          <p:cNvPr id="181" name="Google Shape;181;p4"/>
          <p:cNvSpPr txBox="1">
            <a:spLocks noGrp="1"/>
          </p:cNvSpPr>
          <p:nvPr>
            <p:ph type="title"/>
          </p:nvPr>
        </p:nvSpPr>
        <p:spPr>
          <a:xfrm>
            <a:off x="796206" y="297744"/>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Problem Statement</a:t>
            </a:r>
            <a:endParaRPr/>
          </a:p>
        </p:txBody>
      </p:sp>
      <p:sp>
        <p:nvSpPr>
          <p:cNvPr id="182" name="Google Shape;182;p4"/>
          <p:cNvSpPr/>
          <p:nvPr/>
        </p:nvSpPr>
        <p:spPr>
          <a:xfrm rot="-6583697">
            <a:off x="5758144" y="3031202"/>
            <a:ext cx="398004" cy="643199"/>
          </a:xfrm>
          <a:prstGeom prst="downArrow">
            <a:avLst>
              <a:gd name="adj1" fmla="val 50000"/>
              <a:gd name="adj2" fmla="val 50000"/>
            </a:avLst>
          </a:prstGeom>
          <a:solidFill>
            <a:schemeClr val="accent1"/>
          </a:solidFill>
          <a:ln w="19050" cap="rnd" cmpd="sng">
            <a:solidFill>
              <a:srgbClr val="256C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83" name="Google Shape;183;p4"/>
          <p:cNvSpPr txBox="1"/>
          <p:nvPr/>
        </p:nvSpPr>
        <p:spPr>
          <a:xfrm>
            <a:off x="5362127" y="3573385"/>
            <a:ext cx="1929836" cy="591761"/>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440"/>
              <a:buFont typeface="Noto Sans Symbols"/>
              <a:buNone/>
            </a:pPr>
            <a:r>
              <a:rPr lang="en-US" sz="1800" b="0" i="0" u="none" strike="noStrike" cap="none">
                <a:solidFill>
                  <a:srgbClr val="3F3F3F"/>
                </a:solidFill>
                <a:latin typeface="Trebuchet MS"/>
                <a:ea typeface="Trebuchet MS"/>
                <a:cs typeface="Trebuchet MS"/>
                <a:sym typeface="Trebuchet MS"/>
              </a:rPr>
              <a:t>To be predicted</a:t>
            </a:r>
            <a:endParaRPr/>
          </a:p>
        </p:txBody>
      </p:sp>
      <p:sp>
        <p:nvSpPr>
          <p:cNvPr id="184" name="Google Shape;184;p4"/>
          <p:cNvSpPr txBox="1">
            <a:spLocks noGrp="1"/>
          </p:cNvSpPr>
          <p:nvPr>
            <p:ph type="body" idx="1"/>
          </p:nvPr>
        </p:nvSpPr>
        <p:spPr>
          <a:xfrm>
            <a:off x="1628310" y="5977855"/>
            <a:ext cx="10238316" cy="81341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Goal: To predict functional decline in ALS at a given time.</a:t>
            </a:r>
            <a:endParaRPr/>
          </a:p>
          <a:p>
            <a:pPr marL="342900" lvl="0" indent="-220980" algn="l" rtl="0">
              <a:spcBef>
                <a:spcPts val="1000"/>
              </a:spcBef>
              <a:spcAft>
                <a:spcPts val="0"/>
              </a:spcAft>
              <a:buSzPts val="1920"/>
              <a:buNone/>
            </a:pP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2"/>
                                        </p:tgtEl>
                                        <p:attrNameLst>
                                          <p:attrName>style.visibility</p:attrName>
                                        </p:attrNameLst>
                                      </p:cBhvr>
                                      <p:to>
                                        <p:strVal val="visible"/>
                                      </p:to>
                                    </p:set>
                                    <p:anim calcmode="lin" valueType="num">
                                      <p:cBhvr additive="base">
                                        <p:cTn id="7" dur="500"/>
                                        <p:tgtEl>
                                          <p:spTgt spid="182"/>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83"/>
                                        </p:tgtEl>
                                        <p:attrNameLst>
                                          <p:attrName>style.visibility</p:attrName>
                                        </p:attrNameLst>
                                      </p:cBhvr>
                                      <p:to>
                                        <p:strVal val="visible"/>
                                      </p:to>
                                    </p:set>
                                    <p:anim calcmode="lin" valueType="num">
                                      <p:cBhvr additive="base">
                                        <p:cTn id="11" dur="500"/>
                                        <p:tgtEl>
                                          <p:spTgt spid="1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Data Preprocessing</a:t>
            </a:r>
            <a:br>
              <a:rPr lang="en-US"/>
            </a:br>
            <a:endParaRPr/>
          </a:p>
        </p:txBody>
      </p:sp>
      <p:pic>
        <p:nvPicPr>
          <p:cNvPr id="190" name="Google Shape;190;p5" descr="Database"/>
          <p:cNvPicPr preferRelativeResize="0"/>
          <p:nvPr/>
        </p:nvPicPr>
        <p:blipFill rotWithShape="1">
          <a:blip r:embed="rId3">
            <a:alphaModFix/>
          </a:blip>
          <a:srcRect/>
          <a:stretch/>
        </p:blipFill>
        <p:spPr>
          <a:xfrm>
            <a:off x="817474" y="2159331"/>
            <a:ext cx="2915973" cy="2915973"/>
          </a:xfrm>
          <a:prstGeom prst="rect">
            <a:avLst/>
          </a:prstGeom>
          <a:noFill/>
          <a:ln>
            <a:noFill/>
          </a:ln>
        </p:spPr>
      </p:pic>
      <p:sp>
        <p:nvSpPr>
          <p:cNvPr id="191" name="Google Shape;191;p5"/>
          <p:cNvSpPr txBox="1">
            <a:spLocks noGrp="1"/>
          </p:cNvSpPr>
          <p:nvPr>
            <p:ph type="body" idx="1"/>
          </p:nvPr>
        </p:nvSpPr>
        <p:spPr>
          <a:xfrm>
            <a:off x="4066163" y="2661444"/>
            <a:ext cx="5207839" cy="153511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Data Collection</a:t>
            </a:r>
            <a:endParaRPr/>
          </a:p>
          <a:p>
            <a:pPr marL="342900" lvl="0" indent="-220980" algn="l" rtl="0">
              <a:spcBef>
                <a:spcPts val="1000"/>
              </a:spcBef>
              <a:spcAft>
                <a:spcPts val="0"/>
              </a:spcAft>
              <a:buSzPts val="1920"/>
              <a:buNone/>
            </a:pPr>
            <a:endParaRPr sz="2400"/>
          </a:p>
          <a:p>
            <a:pPr marL="342900" lvl="0" indent="-342900" algn="l" rtl="0">
              <a:spcBef>
                <a:spcPts val="1000"/>
              </a:spcBef>
              <a:spcAft>
                <a:spcPts val="0"/>
              </a:spcAft>
              <a:buSzPts val="1920"/>
              <a:buChar char="►"/>
            </a:pPr>
            <a:r>
              <a:rPr lang="en-US" sz="2400"/>
              <a:t>Data Preparation</a:t>
            </a:r>
            <a:endParaRPr/>
          </a:p>
          <a:p>
            <a:pPr marL="0" lvl="0" indent="0" algn="l" rtl="0">
              <a:spcBef>
                <a:spcPts val="1000"/>
              </a:spcBef>
              <a:spcAft>
                <a:spcPts val="0"/>
              </a:spcAft>
              <a:buSzPts val="192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677334" y="609600"/>
            <a:ext cx="8596668" cy="72016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Data Collection</a:t>
            </a:r>
            <a:endParaRPr/>
          </a:p>
        </p:txBody>
      </p:sp>
      <p:sp>
        <p:nvSpPr>
          <p:cNvPr id="197" name="Google Shape;197;p6"/>
          <p:cNvSpPr txBox="1">
            <a:spLocks noGrp="1"/>
          </p:cNvSpPr>
          <p:nvPr>
            <p:ph type="body" idx="1"/>
          </p:nvPr>
        </p:nvSpPr>
        <p:spPr>
          <a:xfrm>
            <a:off x="677334" y="1491635"/>
            <a:ext cx="10238316" cy="813416"/>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920"/>
              <a:buChar char="►"/>
            </a:pPr>
            <a:r>
              <a:rPr lang="en-US" sz="2400"/>
              <a:t>PRO_ACT: a website provides user with easy access to over 10700 fully de-identified clinical patient records. </a:t>
            </a:r>
            <a:endParaRPr/>
          </a:p>
          <a:p>
            <a:pPr marL="342900" lvl="0" indent="-220980" algn="l" rtl="0">
              <a:lnSpc>
                <a:spcPct val="90000"/>
              </a:lnSpc>
              <a:spcBef>
                <a:spcPts val="1000"/>
              </a:spcBef>
              <a:spcAft>
                <a:spcPts val="0"/>
              </a:spcAft>
              <a:buSzPts val="1920"/>
              <a:buNone/>
            </a:pPr>
            <a:endParaRPr sz="2400"/>
          </a:p>
        </p:txBody>
      </p:sp>
      <p:graphicFrame>
        <p:nvGraphicFramePr>
          <p:cNvPr id="198" name="Google Shape;198;p6"/>
          <p:cNvGraphicFramePr/>
          <p:nvPr/>
        </p:nvGraphicFramePr>
        <p:xfrm>
          <a:off x="898966" y="3186044"/>
          <a:ext cx="3000000" cy="3000000"/>
        </p:xfrm>
        <a:graphic>
          <a:graphicData uri="http://schemas.openxmlformats.org/drawingml/2006/table">
            <a:tbl>
              <a:tblPr>
                <a:noFill/>
                <a:tableStyleId>{E7DB06F6-0486-42D1-A2CE-9AD5BD8562A7}</a:tableStyleId>
              </a:tblPr>
              <a:tblGrid>
                <a:gridCol w="713150">
                  <a:extLst>
                    <a:ext uri="{9D8B030D-6E8A-4147-A177-3AD203B41FA5}">
                      <a16:colId xmlns:a16="http://schemas.microsoft.com/office/drawing/2014/main" val="20000"/>
                    </a:ext>
                  </a:extLst>
                </a:gridCol>
                <a:gridCol w="636275">
                  <a:extLst>
                    <a:ext uri="{9D8B030D-6E8A-4147-A177-3AD203B41FA5}">
                      <a16:colId xmlns:a16="http://schemas.microsoft.com/office/drawing/2014/main" val="20001"/>
                    </a:ext>
                  </a:extLst>
                </a:gridCol>
                <a:gridCol w="1113475">
                  <a:extLst>
                    <a:ext uri="{9D8B030D-6E8A-4147-A177-3AD203B41FA5}">
                      <a16:colId xmlns:a16="http://schemas.microsoft.com/office/drawing/2014/main" val="20002"/>
                    </a:ext>
                  </a:extLst>
                </a:gridCol>
                <a:gridCol w="1033950">
                  <a:extLst>
                    <a:ext uri="{9D8B030D-6E8A-4147-A177-3AD203B41FA5}">
                      <a16:colId xmlns:a16="http://schemas.microsoft.com/office/drawing/2014/main" val="20003"/>
                    </a:ext>
                  </a:extLst>
                </a:gridCol>
                <a:gridCol w="1162300">
                  <a:extLst>
                    <a:ext uri="{9D8B030D-6E8A-4147-A177-3AD203B41FA5}">
                      <a16:colId xmlns:a16="http://schemas.microsoft.com/office/drawing/2014/main" val="20004"/>
                    </a:ext>
                  </a:extLst>
                </a:gridCol>
                <a:gridCol w="1060175">
                  <a:extLst>
                    <a:ext uri="{9D8B030D-6E8A-4147-A177-3AD203B41FA5}">
                      <a16:colId xmlns:a16="http://schemas.microsoft.com/office/drawing/2014/main" val="20005"/>
                    </a:ext>
                  </a:extLst>
                </a:gridCol>
              </a:tblGrid>
              <a:tr h="370100">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pid</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Age</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Gender</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Onset</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alsfrs_r_total_bl</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a:t>
                      </a:r>
                      <a:endParaRPr sz="2000" u="none" strike="noStrike" cap="none"/>
                    </a:p>
                  </a:txBody>
                  <a:tcPr marL="91425" marR="91425" marT="91425" marB="91425"/>
                </a:tc>
                <a:extLst>
                  <a:ext uri="{0D108BD9-81ED-4DB2-BD59-A6C34878D82A}">
                    <a16:rowId xmlns:a16="http://schemas.microsoft.com/office/drawing/2014/main" val="10000"/>
                  </a:ext>
                </a:extLst>
              </a:tr>
              <a:tr h="566325">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1</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40</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0</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limb</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46</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a:t>
                      </a:r>
                      <a:endParaRPr sz="2000" u="none" strike="noStrike" cap="none"/>
                    </a:p>
                  </a:txBody>
                  <a:tcPr marL="91425" marR="91425" marT="91425" marB="91425"/>
                </a:tc>
                <a:extLst>
                  <a:ext uri="{0D108BD9-81ED-4DB2-BD59-A6C34878D82A}">
                    <a16:rowId xmlns:a16="http://schemas.microsoft.com/office/drawing/2014/main" val="10001"/>
                  </a:ext>
                </a:extLst>
              </a:tr>
              <a:tr h="575725">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2</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30</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1</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bulbar</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24</a:t>
                      </a:r>
                      <a:endParaRPr sz="2000" u="none" strike="noStrike" cap="none"/>
                    </a:p>
                  </a:txBody>
                  <a:tcPr marL="91425" marR="91425" marT="91425" marB="91425"/>
                </a:tc>
                <a:tc>
                  <a:txBody>
                    <a:bodyPr/>
                    <a:lstStyle/>
                    <a:p>
                      <a:pPr marL="0" marR="0" lvl="0" indent="0" algn="ctr" rtl="0">
                        <a:spcBef>
                          <a:spcPts val="0"/>
                        </a:spcBef>
                        <a:spcAft>
                          <a:spcPts val="0"/>
                        </a:spcAft>
                        <a:buClr>
                          <a:schemeClr val="dk1"/>
                        </a:buClr>
                        <a:buSzPts val="2000"/>
                        <a:buFont typeface="Trebuchet MS"/>
                        <a:buNone/>
                      </a:pPr>
                      <a:r>
                        <a:rPr lang="en-US" sz="2000" u="none" strike="noStrike" cap="none"/>
                        <a:t>...</a:t>
                      </a:r>
                      <a:endParaRPr sz="2000" u="none" strike="noStrike" cap="none"/>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99" name="Google Shape;199;p6"/>
          <p:cNvGraphicFramePr/>
          <p:nvPr/>
        </p:nvGraphicFramePr>
        <p:xfrm>
          <a:off x="6953250" y="3186044"/>
          <a:ext cx="3000000" cy="3000000"/>
        </p:xfrm>
        <a:graphic>
          <a:graphicData uri="http://schemas.openxmlformats.org/drawingml/2006/table">
            <a:tbl>
              <a:tblPr>
                <a:noFill/>
                <a:tableStyleId>{E7DB06F6-0486-42D1-A2CE-9AD5BD8562A7}</a:tableStyleId>
              </a:tblPr>
              <a:tblGrid>
                <a:gridCol w="1268875">
                  <a:extLst>
                    <a:ext uri="{9D8B030D-6E8A-4147-A177-3AD203B41FA5}">
                      <a16:colId xmlns:a16="http://schemas.microsoft.com/office/drawing/2014/main" val="20000"/>
                    </a:ext>
                  </a:extLst>
                </a:gridCol>
                <a:gridCol w="1268875">
                  <a:extLst>
                    <a:ext uri="{9D8B030D-6E8A-4147-A177-3AD203B41FA5}">
                      <a16:colId xmlns:a16="http://schemas.microsoft.com/office/drawing/2014/main" val="20001"/>
                    </a:ext>
                  </a:extLst>
                </a:gridCol>
                <a:gridCol w="1268875">
                  <a:extLst>
                    <a:ext uri="{9D8B030D-6E8A-4147-A177-3AD203B41FA5}">
                      <a16:colId xmlns:a16="http://schemas.microsoft.com/office/drawing/2014/main" val="20002"/>
                    </a:ext>
                  </a:extLst>
                </a:gridCol>
              </a:tblGrid>
              <a:tr h="447675">
                <a:tc>
                  <a:txBody>
                    <a:bodyPr/>
                    <a:lstStyle/>
                    <a:p>
                      <a:pPr marL="0" marR="0" lvl="0" indent="0" algn="l" rtl="0">
                        <a:spcBef>
                          <a:spcPts val="0"/>
                        </a:spcBef>
                        <a:spcAft>
                          <a:spcPts val="0"/>
                        </a:spcAft>
                        <a:buClr>
                          <a:schemeClr val="dk1"/>
                        </a:buClr>
                        <a:buSzPts val="1800"/>
                        <a:buFont typeface="Trebuchet MS"/>
                        <a:buNone/>
                      </a:pPr>
                      <a:r>
                        <a:rPr lang="en-US" sz="1800" u="none" strike="noStrike" cap="none"/>
                        <a:t>pid</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t</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ALSFRS-R</a:t>
                      </a:r>
                      <a:endParaRPr sz="1800" u="none" strike="noStrike" cap="none"/>
                    </a:p>
                  </a:txBody>
                  <a:tcPr marL="91425" marR="91425" marT="91425" marB="91425"/>
                </a:tc>
                <a:extLst>
                  <a:ext uri="{0D108BD9-81ED-4DB2-BD59-A6C34878D82A}">
                    <a16:rowId xmlns:a16="http://schemas.microsoft.com/office/drawing/2014/main" val="10000"/>
                  </a:ext>
                </a:extLst>
              </a:tr>
              <a:tr h="447675">
                <a:tc>
                  <a:txBody>
                    <a:bodyPr/>
                    <a:lstStyle/>
                    <a:p>
                      <a:pPr marL="0" marR="0" lvl="0" indent="0" algn="l" rtl="0">
                        <a:spcBef>
                          <a:spcPts val="0"/>
                        </a:spcBef>
                        <a:spcAft>
                          <a:spcPts val="0"/>
                        </a:spcAft>
                        <a:buClr>
                          <a:schemeClr val="dk1"/>
                        </a:buClr>
                        <a:buSzPts val="1800"/>
                        <a:buFont typeface="Trebuchet MS"/>
                        <a:buNone/>
                      </a:pPr>
                      <a:r>
                        <a:rPr lang="en-US" sz="1800" u="none" strike="noStrike" cap="none"/>
                        <a:t>1</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0</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46</a:t>
                      </a:r>
                      <a:endParaRPr sz="1800" u="none" strike="noStrike" cap="none"/>
                    </a:p>
                  </a:txBody>
                  <a:tcPr marL="91425" marR="91425" marT="91425" marB="91425"/>
                </a:tc>
                <a:extLst>
                  <a:ext uri="{0D108BD9-81ED-4DB2-BD59-A6C34878D82A}">
                    <a16:rowId xmlns:a16="http://schemas.microsoft.com/office/drawing/2014/main" val="10001"/>
                  </a:ext>
                </a:extLst>
              </a:tr>
              <a:tr h="447675">
                <a:tc>
                  <a:txBody>
                    <a:bodyPr/>
                    <a:lstStyle/>
                    <a:p>
                      <a:pPr marL="0" marR="0" lvl="0" indent="0" algn="l" rtl="0">
                        <a:spcBef>
                          <a:spcPts val="0"/>
                        </a:spcBef>
                        <a:spcAft>
                          <a:spcPts val="0"/>
                        </a:spcAft>
                        <a:buClr>
                          <a:schemeClr val="dk1"/>
                        </a:buClr>
                        <a:buSzPts val="1800"/>
                        <a:buFont typeface="Trebuchet MS"/>
                        <a:buNone/>
                      </a:pPr>
                      <a:r>
                        <a:rPr lang="en-US" sz="1800" u="none" strike="noStrike" cap="none"/>
                        <a:t>1</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20</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44</a:t>
                      </a:r>
                      <a:endParaRPr sz="1800" u="none" strike="noStrike" cap="none"/>
                    </a:p>
                  </a:txBody>
                  <a:tcPr marL="91425" marR="91425" marT="91425" marB="91425"/>
                </a:tc>
                <a:extLst>
                  <a:ext uri="{0D108BD9-81ED-4DB2-BD59-A6C34878D82A}">
                    <a16:rowId xmlns:a16="http://schemas.microsoft.com/office/drawing/2014/main" val="10002"/>
                  </a:ext>
                </a:extLst>
              </a:tr>
              <a:tr h="447675">
                <a:tc>
                  <a:txBody>
                    <a:bodyPr/>
                    <a:lstStyle/>
                    <a:p>
                      <a:pPr marL="0" marR="0" lvl="0" indent="0" algn="l" rtl="0">
                        <a:spcBef>
                          <a:spcPts val="0"/>
                        </a:spcBef>
                        <a:spcAft>
                          <a:spcPts val="0"/>
                        </a:spcAft>
                        <a:buClr>
                          <a:schemeClr val="dk1"/>
                        </a:buClr>
                        <a:buSzPts val="1800"/>
                        <a:buFont typeface="Trebuchet MS"/>
                        <a:buNone/>
                      </a:pPr>
                      <a:r>
                        <a:rPr lang="en-US" sz="1800" u="none" strike="noStrike" cap="none"/>
                        <a:t>1</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67</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42</a:t>
                      </a:r>
                      <a:endParaRPr sz="1800" u="none" strike="noStrike" cap="none"/>
                    </a:p>
                  </a:txBody>
                  <a:tcPr marL="91425" marR="91425" marT="91425" marB="91425"/>
                </a:tc>
                <a:extLst>
                  <a:ext uri="{0D108BD9-81ED-4DB2-BD59-A6C34878D82A}">
                    <a16:rowId xmlns:a16="http://schemas.microsoft.com/office/drawing/2014/main" val="10003"/>
                  </a:ext>
                </a:extLst>
              </a:tr>
              <a:tr h="447675">
                <a:tc>
                  <a:txBody>
                    <a:bodyPr/>
                    <a:lstStyle/>
                    <a:p>
                      <a:pPr marL="0" marR="0" lvl="0" indent="0" algn="l" rtl="0">
                        <a:spcBef>
                          <a:spcPts val="0"/>
                        </a:spcBef>
                        <a:spcAft>
                          <a:spcPts val="0"/>
                        </a:spcAft>
                        <a:buClr>
                          <a:schemeClr val="dk1"/>
                        </a:buClr>
                        <a:buSzPts val="1800"/>
                        <a:buFont typeface="Trebuchet MS"/>
                        <a:buNone/>
                      </a:pPr>
                      <a:r>
                        <a:rPr lang="en-US" sz="1800" u="none" strike="noStrike" cap="none"/>
                        <a:t>2</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0</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24</a:t>
                      </a:r>
                      <a:endParaRPr sz="1800" u="none" strike="noStrike" cap="none"/>
                    </a:p>
                  </a:txBody>
                  <a:tcPr marL="91425" marR="91425" marT="91425" marB="91425"/>
                </a:tc>
                <a:extLst>
                  <a:ext uri="{0D108BD9-81ED-4DB2-BD59-A6C34878D82A}">
                    <a16:rowId xmlns:a16="http://schemas.microsoft.com/office/drawing/2014/main" val="10004"/>
                  </a:ext>
                </a:extLst>
              </a:tr>
              <a:tr h="447675">
                <a:tc>
                  <a:txBody>
                    <a:bodyPr/>
                    <a:lstStyle/>
                    <a:p>
                      <a:pPr marL="0" marR="0" lvl="0" indent="0" algn="l" rtl="0">
                        <a:spcBef>
                          <a:spcPts val="0"/>
                        </a:spcBef>
                        <a:spcAft>
                          <a:spcPts val="0"/>
                        </a:spcAft>
                        <a:buClr>
                          <a:schemeClr val="dk1"/>
                        </a:buClr>
                        <a:buSzPts val="1800"/>
                        <a:buFont typeface="Trebuchet MS"/>
                        <a:buNone/>
                      </a:pPr>
                      <a:r>
                        <a:rPr lang="en-US" sz="1800" u="none" strike="noStrike" cap="none"/>
                        <a:t>2</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34</a:t>
                      </a:r>
                      <a:endParaRPr sz="1800" u="none" strike="noStrike" cap="none"/>
                    </a:p>
                  </a:txBody>
                  <a:tcPr marL="91425" marR="91425" marT="91425" marB="91425"/>
                </a:tc>
                <a:tc>
                  <a:txBody>
                    <a:bodyPr/>
                    <a:lstStyle/>
                    <a:p>
                      <a:pPr marL="0" marR="0" lvl="0" indent="0" algn="l" rtl="0">
                        <a:spcBef>
                          <a:spcPts val="0"/>
                        </a:spcBef>
                        <a:spcAft>
                          <a:spcPts val="0"/>
                        </a:spcAft>
                        <a:buClr>
                          <a:schemeClr val="dk1"/>
                        </a:buClr>
                        <a:buSzPts val="1800"/>
                        <a:buFont typeface="Trebuchet MS"/>
                        <a:buNone/>
                      </a:pPr>
                      <a:r>
                        <a:rPr lang="en-US" sz="1800" u="none" strike="noStrike" cap="none"/>
                        <a:t>21</a:t>
                      </a:r>
                      <a:endParaRPr sz="1800" u="none" strike="noStrike" cap="none"/>
                    </a:p>
                  </a:txBody>
                  <a:tcPr marL="91425" marR="91425" marT="91425" marB="91425"/>
                </a:tc>
                <a:extLst>
                  <a:ext uri="{0D108BD9-81ED-4DB2-BD59-A6C34878D82A}">
                    <a16:rowId xmlns:a16="http://schemas.microsoft.com/office/drawing/2014/main" val="10005"/>
                  </a:ext>
                </a:extLst>
              </a:tr>
            </a:tbl>
          </a:graphicData>
        </a:graphic>
      </p:graphicFrame>
      <p:sp>
        <p:nvSpPr>
          <p:cNvPr id="200" name="Google Shape;200;p6"/>
          <p:cNvSpPr txBox="1"/>
          <p:nvPr/>
        </p:nvSpPr>
        <p:spPr>
          <a:xfrm>
            <a:off x="677334" y="2629387"/>
            <a:ext cx="5628216" cy="247601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920"/>
              <a:buFont typeface="Noto Sans Symbols"/>
              <a:buChar char="►"/>
            </a:pPr>
            <a:r>
              <a:rPr lang="en-US" sz="2400" b="0" i="0" u="none" strike="noStrike" cap="none">
                <a:solidFill>
                  <a:srgbClr val="3F3F3F"/>
                </a:solidFill>
                <a:latin typeface="Trebuchet MS"/>
                <a:ea typeface="Trebuchet MS"/>
                <a:cs typeface="Trebuchet MS"/>
                <a:sym typeface="Trebuchet MS"/>
              </a:rPr>
              <a:t>Baseline data: 10729 rows * 74 cols</a:t>
            </a:r>
            <a:endParaRPr/>
          </a:p>
        </p:txBody>
      </p:sp>
      <p:sp>
        <p:nvSpPr>
          <p:cNvPr id="201" name="Google Shape;201;p6"/>
          <p:cNvSpPr txBox="1"/>
          <p:nvPr/>
        </p:nvSpPr>
        <p:spPr>
          <a:xfrm>
            <a:off x="6352116" y="2629387"/>
            <a:ext cx="5628216" cy="2476013"/>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accent1"/>
              </a:buClr>
              <a:buSzPts val="1920"/>
              <a:buFont typeface="Noto Sans Symbols"/>
              <a:buChar char="►"/>
            </a:pPr>
            <a:r>
              <a:rPr lang="en-US" sz="2400" b="0" i="0" u="none" strike="noStrike" cap="none">
                <a:solidFill>
                  <a:srgbClr val="3F3F3F"/>
                </a:solidFill>
                <a:latin typeface="Trebuchet MS"/>
                <a:ea typeface="Trebuchet MS"/>
                <a:cs typeface="Trebuchet MS"/>
                <a:sym typeface="Trebuchet MS"/>
              </a:rPr>
              <a:t>Endpoint data: 66407 rows * 3 cols</a:t>
            </a:r>
            <a:endParaRPr/>
          </a:p>
        </p:txBody>
      </p:sp>
      <p:sp>
        <p:nvSpPr>
          <p:cNvPr id="202" name="Google Shape;202;p6"/>
          <p:cNvSpPr txBox="1"/>
          <p:nvPr/>
        </p:nvSpPr>
        <p:spPr>
          <a:xfrm>
            <a:off x="677334" y="5319117"/>
            <a:ext cx="5940949" cy="1538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000" b="1">
                <a:solidFill>
                  <a:schemeClr val="dk1"/>
                </a:solidFill>
                <a:latin typeface="Trebuchet MS"/>
                <a:ea typeface="Trebuchet MS"/>
                <a:cs typeface="Trebuchet MS"/>
                <a:sym typeface="Trebuchet MS"/>
              </a:rPr>
              <a:t>alsfrs_r_total_bl</a:t>
            </a:r>
            <a:r>
              <a:rPr lang="en-US" sz="2000">
                <a:solidFill>
                  <a:schemeClr val="dk1"/>
                </a:solidFill>
                <a:latin typeface="Trebuchet MS"/>
                <a:ea typeface="Trebuchet MS"/>
                <a:cs typeface="Trebuchet MS"/>
                <a:sym typeface="Trebuchet MS"/>
              </a:rPr>
              <a:t>: alsfrs_r score at baseline level.</a:t>
            </a:r>
            <a:endParaRPr/>
          </a:p>
          <a:p>
            <a:pPr marL="0" marR="0" lvl="0" indent="0" algn="l" rtl="0">
              <a:spcBef>
                <a:spcPts val="0"/>
              </a:spcBef>
              <a:spcAft>
                <a:spcPts val="0"/>
              </a:spcAft>
              <a:buNone/>
            </a:pPr>
            <a:endParaRPr sz="20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dk1"/>
                </a:solidFill>
                <a:latin typeface="Trebuchet MS"/>
                <a:ea typeface="Trebuchet MS"/>
                <a:cs typeface="Trebuchet MS"/>
                <a:sym typeface="Trebuchet MS"/>
              </a:rPr>
              <a:t>  </a:t>
            </a:r>
            <a:endParaRPr/>
          </a:p>
        </p:txBody>
      </p:sp>
      <p:sp>
        <p:nvSpPr>
          <p:cNvPr id="203" name="Google Shape;203;p6"/>
          <p:cNvSpPr/>
          <p:nvPr/>
        </p:nvSpPr>
        <p:spPr>
          <a:xfrm rot="-1517643">
            <a:off x="6382475" y="3880844"/>
            <a:ext cx="588380" cy="194286"/>
          </a:xfrm>
          <a:prstGeom prst="rightArrow">
            <a:avLst>
              <a:gd name="adj1" fmla="val 50000"/>
              <a:gd name="adj2" fmla="val 50000"/>
            </a:avLst>
          </a:prstGeom>
          <a:gradFill>
            <a:gsLst>
              <a:gs pos="0">
                <a:srgbClr val="4B9ABD"/>
              </a:gs>
              <a:gs pos="78000">
                <a:srgbClr val="2E86A9"/>
              </a:gs>
              <a:gs pos="100000">
                <a:srgbClr val="2E86A9"/>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4" name="Google Shape;204;p6"/>
          <p:cNvSpPr/>
          <p:nvPr/>
        </p:nvSpPr>
        <p:spPr>
          <a:xfrm rot="968835">
            <a:off x="6348293" y="5006250"/>
            <a:ext cx="712588" cy="198301"/>
          </a:xfrm>
          <a:prstGeom prst="rightArrow">
            <a:avLst>
              <a:gd name="adj1" fmla="val 50000"/>
              <a:gd name="adj2" fmla="val 50000"/>
            </a:avLst>
          </a:prstGeom>
          <a:gradFill>
            <a:gsLst>
              <a:gs pos="0">
                <a:srgbClr val="4B9ABD"/>
              </a:gs>
              <a:gs pos="78000">
                <a:srgbClr val="2E86A9"/>
              </a:gs>
              <a:gs pos="100000">
                <a:srgbClr val="2E86A9"/>
              </a:gs>
            </a:gsLst>
            <a:lin ang="5400000" scaled="0"/>
          </a:gradFill>
          <a:ln w="12700" cap="rnd" cmpd="sng">
            <a:solidFill>
              <a:schemeClr val="accent1"/>
            </a:solidFill>
            <a:prstDash val="solid"/>
            <a:round/>
            <a:headEnd type="none" w="sm" len="sm"/>
            <a:tailEnd type="none" w="sm" len="sm"/>
          </a:ln>
          <a:effectLst>
            <a:outerShdw blurRad="38100" dist="254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Data Preparation</a:t>
            </a:r>
            <a:endParaRPr/>
          </a:p>
        </p:txBody>
      </p:sp>
      <p:graphicFrame>
        <p:nvGraphicFramePr>
          <p:cNvPr id="211" name="Google Shape;211;p7"/>
          <p:cNvGraphicFramePr/>
          <p:nvPr/>
        </p:nvGraphicFramePr>
        <p:xfrm>
          <a:off x="798569" y="2010599"/>
          <a:ext cx="3000000" cy="3000000"/>
        </p:xfrm>
        <a:graphic>
          <a:graphicData uri="http://schemas.openxmlformats.org/drawingml/2006/table">
            <a:tbl>
              <a:tblPr>
                <a:noFill/>
                <a:tableStyleId>{E7DB06F6-0486-42D1-A2CE-9AD5BD8562A7}</a:tableStyleId>
              </a:tblPr>
              <a:tblGrid>
                <a:gridCol w="745000">
                  <a:extLst>
                    <a:ext uri="{9D8B030D-6E8A-4147-A177-3AD203B41FA5}">
                      <a16:colId xmlns:a16="http://schemas.microsoft.com/office/drawing/2014/main" val="20000"/>
                    </a:ext>
                  </a:extLst>
                </a:gridCol>
                <a:gridCol w="896450">
                  <a:extLst>
                    <a:ext uri="{9D8B030D-6E8A-4147-A177-3AD203B41FA5}">
                      <a16:colId xmlns:a16="http://schemas.microsoft.com/office/drawing/2014/main" val="20001"/>
                    </a:ext>
                  </a:extLst>
                </a:gridCol>
                <a:gridCol w="1131250">
                  <a:extLst>
                    <a:ext uri="{9D8B030D-6E8A-4147-A177-3AD203B41FA5}">
                      <a16:colId xmlns:a16="http://schemas.microsoft.com/office/drawing/2014/main" val="20002"/>
                    </a:ext>
                  </a:extLst>
                </a:gridCol>
                <a:gridCol w="1341775">
                  <a:extLst>
                    <a:ext uri="{9D8B030D-6E8A-4147-A177-3AD203B41FA5}">
                      <a16:colId xmlns:a16="http://schemas.microsoft.com/office/drawing/2014/main" val="20003"/>
                    </a:ext>
                  </a:extLst>
                </a:gridCol>
                <a:gridCol w="1028625">
                  <a:extLst>
                    <a:ext uri="{9D8B030D-6E8A-4147-A177-3AD203B41FA5}">
                      <a16:colId xmlns:a16="http://schemas.microsoft.com/office/drawing/2014/main" val="20004"/>
                    </a:ext>
                  </a:extLst>
                </a:gridCol>
                <a:gridCol w="1028625">
                  <a:extLst>
                    <a:ext uri="{9D8B030D-6E8A-4147-A177-3AD203B41FA5}">
                      <a16:colId xmlns:a16="http://schemas.microsoft.com/office/drawing/2014/main" val="20005"/>
                    </a:ext>
                  </a:extLst>
                </a:gridCol>
                <a:gridCol w="838600">
                  <a:extLst>
                    <a:ext uri="{9D8B030D-6E8A-4147-A177-3AD203B41FA5}">
                      <a16:colId xmlns:a16="http://schemas.microsoft.com/office/drawing/2014/main" val="20006"/>
                    </a:ext>
                  </a:extLst>
                </a:gridCol>
                <a:gridCol w="1269300">
                  <a:extLst>
                    <a:ext uri="{9D8B030D-6E8A-4147-A177-3AD203B41FA5}">
                      <a16:colId xmlns:a16="http://schemas.microsoft.com/office/drawing/2014/main" val="20007"/>
                    </a:ext>
                  </a:extLst>
                </a:gridCol>
              </a:tblGrid>
              <a:tr h="5407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pid</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Age</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Gender</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onset</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VC</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t</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ALSFRS_R</a:t>
                      </a:r>
                      <a:endParaRPr sz="1800" u="none" strike="noStrike" cap="none"/>
                    </a:p>
                  </a:txBody>
                  <a:tcPr marL="91425" marR="91425" marT="91425" marB="91425"/>
                </a:tc>
                <a:extLst>
                  <a:ext uri="{0D108BD9-81ED-4DB2-BD59-A6C34878D82A}">
                    <a16:rowId xmlns:a16="http://schemas.microsoft.com/office/drawing/2014/main" val="10000"/>
                  </a:ext>
                </a:extLst>
              </a:tr>
              <a:tr h="4778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1</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40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limb</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0.01</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46</a:t>
                      </a:r>
                      <a:endParaRPr sz="1800" u="none" strike="noStrike" cap="none"/>
                    </a:p>
                  </a:txBody>
                  <a:tcPr marL="91425" marR="91425" marT="91425" marB="91425"/>
                </a:tc>
                <a:extLst>
                  <a:ext uri="{0D108BD9-81ED-4DB2-BD59-A6C34878D82A}">
                    <a16:rowId xmlns:a16="http://schemas.microsoft.com/office/drawing/2014/main" val="10001"/>
                  </a:ext>
                </a:extLst>
              </a:tr>
              <a:tr h="4778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1</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40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limb</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0.01</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20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44</a:t>
                      </a:r>
                      <a:endParaRPr sz="1800" u="none" strike="noStrike" cap="none"/>
                    </a:p>
                  </a:txBody>
                  <a:tcPr marL="91425" marR="91425" marT="91425" marB="91425"/>
                </a:tc>
                <a:extLst>
                  <a:ext uri="{0D108BD9-81ED-4DB2-BD59-A6C34878D82A}">
                    <a16:rowId xmlns:a16="http://schemas.microsoft.com/office/drawing/2014/main" val="10002"/>
                  </a:ext>
                </a:extLst>
              </a:tr>
              <a:tr h="4778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1</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40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limb</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0.01</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67</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42</a:t>
                      </a:r>
                      <a:endParaRPr sz="1800" u="none" strike="noStrike" cap="none"/>
                    </a:p>
                  </a:txBody>
                  <a:tcPr marL="91425" marR="91425" marT="91425" marB="91425"/>
                </a:tc>
                <a:extLst>
                  <a:ext uri="{0D108BD9-81ED-4DB2-BD59-A6C34878D82A}">
                    <a16:rowId xmlns:a16="http://schemas.microsoft.com/office/drawing/2014/main" val="10003"/>
                  </a:ext>
                </a:extLst>
              </a:tr>
              <a:tr h="4778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2</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30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1</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bulbar</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0.03</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24</a:t>
                      </a:r>
                      <a:endParaRPr sz="1800" u="none" strike="noStrike" cap="none"/>
                    </a:p>
                  </a:txBody>
                  <a:tcPr marL="91425" marR="91425" marT="91425" marB="91425"/>
                </a:tc>
                <a:extLst>
                  <a:ext uri="{0D108BD9-81ED-4DB2-BD59-A6C34878D82A}">
                    <a16:rowId xmlns:a16="http://schemas.microsoft.com/office/drawing/2014/main" val="10004"/>
                  </a:ext>
                </a:extLst>
              </a:tr>
              <a:tr h="477850">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2</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30</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1</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bulbar</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0.03</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34</a:t>
                      </a:r>
                      <a:endParaRPr sz="1800" u="none" strike="noStrike" cap="none"/>
                    </a:p>
                  </a:txBody>
                  <a:tcPr marL="91425" marR="91425" marT="91425" marB="91425"/>
                </a:tc>
                <a:tc>
                  <a:txBody>
                    <a:bodyPr/>
                    <a:lstStyle/>
                    <a:p>
                      <a:pPr marL="0" marR="0" lvl="0" indent="0" algn="ctr" rtl="0">
                        <a:spcBef>
                          <a:spcPts val="0"/>
                        </a:spcBef>
                        <a:spcAft>
                          <a:spcPts val="0"/>
                        </a:spcAft>
                        <a:buClr>
                          <a:schemeClr val="dk1"/>
                        </a:buClr>
                        <a:buSzPts val="1800"/>
                        <a:buFont typeface="Trebuchet MS"/>
                        <a:buNone/>
                      </a:pPr>
                      <a:r>
                        <a:rPr lang="en-US" sz="1800" u="none" strike="noStrike" cap="none"/>
                        <a:t>21</a:t>
                      </a:r>
                      <a:endParaRPr sz="1800" u="none" strike="noStrike" cap="none"/>
                    </a:p>
                  </a:txBody>
                  <a:tcPr marL="91425" marR="91425" marT="91425" marB="91425"/>
                </a:tc>
                <a:extLst>
                  <a:ext uri="{0D108BD9-81ED-4DB2-BD59-A6C34878D82A}">
                    <a16:rowId xmlns:a16="http://schemas.microsoft.com/office/drawing/2014/main" val="10005"/>
                  </a:ext>
                </a:extLst>
              </a:tr>
            </a:tbl>
          </a:graphicData>
        </a:graphic>
      </p:graphicFrame>
      <p:sp>
        <p:nvSpPr>
          <p:cNvPr id="212" name="Google Shape;212;p7"/>
          <p:cNvSpPr txBox="1">
            <a:spLocks noGrp="1"/>
          </p:cNvSpPr>
          <p:nvPr>
            <p:ph type="body" idx="1"/>
          </p:nvPr>
        </p:nvSpPr>
        <p:spPr>
          <a:xfrm>
            <a:off x="677334" y="1393819"/>
            <a:ext cx="10238316" cy="813416"/>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920"/>
              <a:buChar char="►"/>
            </a:pPr>
            <a:r>
              <a:rPr lang="en-US" sz="2400"/>
              <a:t>Merged data: 66407 rows * 77 columns. </a:t>
            </a:r>
            <a:endParaRPr/>
          </a:p>
        </p:txBody>
      </p:sp>
      <p:sp>
        <p:nvSpPr>
          <p:cNvPr id="213" name="Google Shape;213;p7"/>
          <p:cNvSpPr txBox="1"/>
          <p:nvPr/>
        </p:nvSpPr>
        <p:spPr>
          <a:xfrm>
            <a:off x="1101655" y="5526805"/>
            <a:ext cx="496061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The only changeable feature is </a:t>
            </a:r>
            <a:r>
              <a:rPr lang="en-US" sz="2400" b="1">
                <a:solidFill>
                  <a:srgbClr val="FF0000"/>
                </a:solidFill>
                <a:latin typeface="Trebuchet MS"/>
                <a:ea typeface="Trebuchet MS"/>
                <a:cs typeface="Trebuchet MS"/>
                <a:sym typeface="Trebuchet MS"/>
              </a:rPr>
              <a:t>t</a:t>
            </a:r>
            <a:r>
              <a:rPr lang="en-US" sz="2400">
                <a:solidFill>
                  <a:srgbClr val="FF0000"/>
                </a:solidFill>
                <a:latin typeface="Trebuchet MS"/>
                <a:ea typeface="Trebuchet MS"/>
                <a:cs typeface="Trebuchet MS"/>
                <a:sym typeface="Trebuchet MS"/>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Data Preparation </a:t>
            </a:r>
            <a:endParaRPr/>
          </a:p>
        </p:txBody>
      </p:sp>
      <p:sp>
        <p:nvSpPr>
          <p:cNvPr id="219" name="Google Shape;219;p8"/>
          <p:cNvSpPr txBox="1"/>
          <p:nvPr/>
        </p:nvSpPr>
        <p:spPr>
          <a:xfrm>
            <a:off x="677334" y="1400038"/>
            <a:ext cx="9971616" cy="4848362"/>
          </a:xfrm>
          <a:prstGeom prst="rect">
            <a:avLst/>
          </a:prstGeom>
          <a:noFill/>
          <a:ln>
            <a:noFill/>
          </a:ln>
        </p:spPr>
        <p:txBody>
          <a:bodyPr spcFirstLastPara="1" wrap="square" lIns="91425" tIns="45700" rIns="91425" bIns="45700" anchor="t" anchorCtr="0">
            <a:normAutofit/>
          </a:bodyPr>
          <a:lstStyle/>
          <a:p>
            <a:pPr marL="342900" marR="0" lvl="0" indent="-220980" algn="l" rtl="0">
              <a:lnSpc>
                <a:spcPct val="90000"/>
              </a:lnSpc>
              <a:spcBef>
                <a:spcPts val="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a:p>
            <a:pPr marL="342900" marR="0" lvl="0" indent="-220980" algn="l" rtl="0">
              <a:lnSpc>
                <a:spcPct val="90000"/>
              </a:lnSpc>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a:p>
            <a:pPr marL="342900" marR="0" lvl="0" indent="-220980" algn="l" rtl="0">
              <a:lnSpc>
                <a:spcPct val="90000"/>
              </a:lnSpc>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a:p>
            <a:pPr marL="342900" marR="0" lvl="0" indent="-220980" algn="l" rtl="0">
              <a:lnSpc>
                <a:spcPct val="90000"/>
              </a:lnSpc>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a:p>
            <a:pPr marL="342900" marR="0" lvl="0" indent="-220980" algn="l" rtl="0">
              <a:lnSpc>
                <a:spcPct val="90000"/>
              </a:lnSpc>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a:p>
            <a:pPr marL="342900" marR="0" lvl="0" indent="-220980" algn="l" rtl="0">
              <a:lnSpc>
                <a:spcPct val="90000"/>
              </a:lnSpc>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a:p>
            <a:pPr marL="342900" marR="0" lvl="0" indent="-220980" algn="l" rtl="0">
              <a:lnSpc>
                <a:spcPct val="90000"/>
              </a:lnSpc>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Create several features: Month, onset_age … </a:t>
            </a:r>
            <a:endParaRPr/>
          </a:p>
          <a:p>
            <a:pPr marL="342900" marR="0" lvl="0" indent="-220980" algn="l" rtl="0">
              <a:lnSpc>
                <a:spcPct val="90000"/>
              </a:lnSpc>
              <a:spcBef>
                <a:spcPts val="1000"/>
              </a:spcBef>
              <a:spcAft>
                <a:spcPts val="0"/>
              </a:spcAft>
              <a:buClr>
                <a:schemeClr val="accent1"/>
              </a:buClr>
              <a:buSzPts val="1920"/>
              <a:buFont typeface="Noto Sans Symbols"/>
              <a:buNone/>
            </a:pPr>
            <a:endParaRPr sz="2400">
              <a:solidFill>
                <a:srgbClr val="3F3F3F"/>
              </a:solidFill>
              <a:latin typeface="Trebuchet MS"/>
              <a:ea typeface="Trebuchet MS"/>
              <a:cs typeface="Trebuchet MS"/>
              <a:sym typeface="Trebuchet MS"/>
            </a:endParaRPr>
          </a:p>
          <a:p>
            <a:pPr marL="342900" marR="0" lvl="0" indent="-342900" algn="l" rtl="0">
              <a:lnSpc>
                <a:spcPct val="90000"/>
              </a:lnSpc>
              <a:spcBef>
                <a:spcPts val="1000"/>
              </a:spcBef>
              <a:spcAft>
                <a:spcPts val="0"/>
              </a:spcAft>
              <a:buClr>
                <a:schemeClr val="accent1"/>
              </a:buClr>
              <a:buSzPts val="1920"/>
              <a:buFont typeface="Noto Sans Symbols"/>
              <a:buChar char="►"/>
            </a:pPr>
            <a:r>
              <a:rPr lang="en-US" sz="2400">
                <a:solidFill>
                  <a:srgbClr val="3F3F3F"/>
                </a:solidFill>
                <a:latin typeface="Trebuchet MS"/>
                <a:ea typeface="Trebuchet MS"/>
                <a:cs typeface="Trebuchet MS"/>
                <a:sym typeface="Trebuchet MS"/>
              </a:rPr>
              <a:t>Data dimension: 30236 rows * 74 cols </a:t>
            </a:r>
            <a:endParaRPr sz="2400">
              <a:solidFill>
                <a:srgbClr val="3F3F3F"/>
              </a:solidFill>
              <a:latin typeface="Trebuchet MS"/>
              <a:ea typeface="Trebuchet MS"/>
              <a:cs typeface="Trebuchet MS"/>
              <a:sym typeface="Trebuchet MS"/>
            </a:endParaRPr>
          </a:p>
        </p:txBody>
      </p:sp>
      <p:graphicFrame>
        <p:nvGraphicFramePr>
          <p:cNvPr id="220" name="Google Shape;220;p8"/>
          <p:cNvGraphicFramePr/>
          <p:nvPr/>
        </p:nvGraphicFramePr>
        <p:xfrm>
          <a:off x="799617" y="1785661"/>
          <a:ext cx="3000000" cy="3000000"/>
        </p:xfrm>
        <a:graphic>
          <a:graphicData uri="http://schemas.openxmlformats.org/drawingml/2006/table">
            <a:tbl>
              <a:tblPr firstRow="1" bandRow="1">
                <a:noFill/>
                <a:tableStyleId>{6C41C1F6-A6C5-4D5A-96C7-B8A53CD67250}</a:tableStyleId>
              </a:tblPr>
              <a:tblGrid>
                <a:gridCol w="4995125">
                  <a:extLst>
                    <a:ext uri="{9D8B030D-6E8A-4147-A177-3AD203B41FA5}">
                      <a16:colId xmlns:a16="http://schemas.microsoft.com/office/drawing/2014/main" val="20000"/>
                    </a:ext>
                  </a:extLst>
                </a:gridCol>
                <a:gridCol w="3918425">
                  <a:extLst>
                    <a:ext uri="{9D8B030D-6E8A-4147-A177-3AD203B41FA5}">
                      <a16:colId xmlns:a16="http://schemas.microsoft.com/office/drawing/2014/main" val="20001"/>
                    </a:ext>
                  </a:extLst>
                </a:gridCol>
              </a:tblGrid>
              <a:tr h="567325">
                <a:tc>
                  <a:txBody>
                    <a:bodyPr/>
                    <a:lstStyle/>
                    <a:p>
                      <a:pPr marL="0" marR="0" lvl="0" indent="0" algn="l" rtl="0">
                        <a:spcBef>
                          <a:spcPts val="0"/>
                        </a:spcBef>
                        <a:spcAft>
                          <a:spcPts val="0"/>
                        </a:spcAft>
                        <a:buNone/>
                      </a:pPr>
                      <a:r>
                        <a:rPr lang="en-US" sz="2000" b="0" u="none" strike="noStrike" cap="none"/>
                        <a:t>Response variable missing</a:t>
                      </a:r>
                      <a:endParaRPr sz="2000" b="0"/>
                    </a:p>
                  </a:txBody>
                  <a:tcPr marL="91450" marR="91450" marT="45725" marB="45725"/>
                </a:tc>
                <a:tc>
                  <a:txBody>
                    <a:bodyPr/>
                    <a:lstStyle/>
                    <a:p>
                      <a:pPr marL="0" marR="0" lvl="0" indent="0" algn="l" rtl="0">
                        <a:spcBef>
                          <a:spcPts val="0"/>
                        </a:spcBef>
                        <a:spcAft>
                          <a:spcPts val="0"/>
                        </a:spcAft>
                        <a:buNone/>
                      </a:pPr>
                      <a:r>
                        <a:rPr lang="en-US" sz="2000" b="0"/>
                        <a:t>Delete record</a:t>
                      </a:r>
                      <a:endParaRPr/>
                    </a:p>
                  </a:txBody>
                  <a:tcPr marL="91450" marR="91450" marT="45725" marB="45725"/>
                </a:tc>
                <a:extLst>
                  <a:ext uri="{0D108BD9-81ED-4DB2-BD59-A6C34878D82A}">
                    <a16:rowId xmlns:a16="http://schemas.microsoft.com/office/drawing/2014/main" val="10000"/>
                  </a:ext>
                </a:extLst>
              </a:tr>
              <a:tr h="567325">
                <a:tc>
                  <a:txBody>
                    <a:bodyPr/>
                    <a:lstStyle/>
                    <a:p>
                      <a:pPr marL="0" marR="0" lvl="0" indent="0" algn="l" rtl="0">
                        <a:spcBef>
                          <a:spcPts val="0"/>
                        </a:spcBef>
                        <a:spcAft>
                          <a:spcPts val="0"/>
                        </a:spcAft>
                        <a:buNone/>
                      </a:pPr>
                      <a:r>
                        <a:rPr lang="en-US" sz="2000" b="0"/>
                        <a:t>Feature has over 20% missing value</a:t>
                      </a:r>
                      <a:endParaRPr sz="2000" b="0"/>
                    </a:p>
                  </a:txBody>
                  <a:tcPr marL="91450" marR="91450" marT="45725" marB="45725"/>
                </a:tc>
                <a:tc>
                  <a:txBody>
                    <a:bodyPr/>
                    <a:lstStyle/>
                    <a:p>
                      <a:pPr marL="0" marR="0" lvl="0" indent="0" algn="l" rtl="0">
                        <a:spcBef>
                          <a:spcPts val="0"/>
                        </a:spcBef>
                        <a:spcAft>
                          <a:spcPts val="0"/>
                        </a:spcAft>
                        <a:buNone/>
                      </a:pPr>
                      <a:r>
                        <a:rPr lang="en-US" sz="2000" b="0"/>
                        <a:t>Delete feature</a:t>
                      </a:r>
                      <a:endParaRPr/>
                    </a:p>
                  </a:txBody>
                  <a:tcPr marL="91450" marR="91450" marT="45725" marB="45725"/>
                </a:tc>
                <a:extLst>
                  <a:ext uri="{0D108BD9-81ED-4DB2-BD59-A6C34878D82A}">
                    <a16:rowId xmlns:a16="http://schemas.microsoft.com/office/drawing/2014/main" val="10001"/>
                  </a:ext>
                </a:extLst>
              </a:tr>
              <a:tr h="567325">
                <a:tc>
                  <a:txBody>
                    <a:bodyPr/>
                    <a:lstStyle/>
                    <a:p>
                      <a:pPr marL="0" marR="0" lvl="0" indent="0" algn="l" rtl="0">
                        <a:spcBef>
                          <a:spcPts val="0"/>
                        </a:spcBef>
                        <a:spcAft>
                          <a:spcPts val="0"/>
                        </a:spcAft>
                        <a:buNone/>
                      </a:pPr>
                      <a:r>
                        <a:rPr lang="en-US" sz="2000" b="0"/>
                        <a:t>Continuous feature with missing value</a:t>
                      </a:r>
                      <a:endParaRPr sz="2000" b="0"/>
                    </a:p>
                  </a:txBody>
                  <a:tcPr marL="91450" marR="91450" marT="45725" marB="45725"/>
                </a:tc>
                <a:tc>
                  <a:txBody>
                    <a:bodyPr/>
                    <a:lstStyle/>
                    <a:p>
                      <a:pPr marL="0" marR="0" lvl="0" indent="0" algn="l" rtl="0">
                        <a:spcBef>
                          <a:spcPts val="0"/>
                        </a:spcBef>
                        <a:spcAft>
                          <a:spcPts val="0"/>
                        </a:spcAft>
                        <a:buNone/>
                      </a:pPr>
                      <a:r>
                        <a:rPr lang="en-US" sz="2000" b="0"/>
                        <a:t>Fill in with median value</a:t>
                      </a:r>
                      <a:endParaRPr sz="2000" b="0"/>
                    </a:p>
                  </a:txBody>
                  <a:tcPr marL="91450" marR="91450" marT="45725" marB="45725"/>
                </a:tc>
                <a:extLst>
                  <a:ext uri="{0D108BD9-81ED-4DB2-BD59-A6C34878D82A}">
                    <a16:rowId xmlns:a16="http://schemas.microsoft.com/office/drawing/2014/main" val="10002"/>
                  </a:ext>
                </a:extLst>
              </a:tr>
              <a:tr h="567325">
                <a:tc>
                  <a:txBody>
                    <a:bodyPr/>
                    <a:lstStyle/>
                    <a:p>
                      <a:pPr marL="0" marR="0" lvl="0" indent="0" algn="l" rtl="0">
                        <a:spcBef>
                          <a:spcPts val="0"/>
                        </a:spcBef>
                        <a:spcAft>
                          <a:spcPts val="0"/>
                        </a:spcAft>
                        <a:buNone/>
                      </a:pPr>
                      <a:r>
                        <a:rPr lang="en-US" sz="2000" b="0"/>
                        <a:t>Categorical feature with missing value</a:t>
                      </a:r>
                      <a:endParaRPr sz="2000" b="0"/>
                    </a:p>
                  </a:txBody>
                  <a:tcPr marL="91450" marR="91450" marT="45725" marB="45725"/>
                </a:tc>
                <a:tc>
                  <a:txBody>
                    <a:bodyPr/>
                    <a:lstStyle/>
                    <a:p>
                      <a:pPr marL="0" marR="0" lvl="0" indent="0" algn="l" rtl="0">
                        <a:spcBef>
                          <a:spcPts val="0"/>
                        </a:spcBef>
                        <a:spcAft>
                          <a:spcPts val="0"/>
                        </a:spcAft>
                        <a:buNone/>
                      </a:pPr>
                      <a:r>
                        <a:rPr lang="en-US" sz="2000" b="0"/>
                        <a:t>Fill in with most frequent level</a:t>
                      </a:r>
                      <a:endParaRPr sz="2000" b="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t>Exploratory Analysis</a:t>
            </a:r>
            <a:endParaRPr/>
          </a:p>
        </p:txBody>
      </p:sp>
      <p:pic>
        <p:nvPicPr>
          <p:cNvPr id="226" name="Google Shape;226;p9" descr="Map with pin"/>
          <p:cNvPicPr preferRelativeResize="0"/>
          <p:nvPr/>
        </p:nvPicPr>
        <p:blipFill rotWithShape="1">
          <a:blip r:embed="rId3">
            <a:alphaModFix/>
          </a:blip>
          <a:srcRect/>
          <a:stretch/>
        </p:blipFill>
        <p:spPr>
          <a:xfrm>
            <a:off x="3610581" y="1376341"/>
            <a:ext cx="4578947" cy="4578947"/>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1047</Words>
  <Application>Microsoft Office PowerPoint</Application>
  <PresentationFormat>宽屏</PresentationFormat>
  <Paragraphs>367</Paragraphs>
  <Slides>32</Slides>
  <Notes>32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32</vt:i4>
      </vt:variant>
    </vt:vector>
  </HeadingPairs>
  <TitlesOfParts>
    <vt:vector size="37" baseType="lpstr">
      <vt:lpstr>Noto Sans Symbols</vt:lpstr>
      <vt:lpstr>Arial</vt:lpstr>
      <vt:lpstr>Calibri</vt:lpstr>
      <vt:lpstr>Trebuchet MS</vt:lpstr>
      <vt:lpstr>Facet</vt:lpstr>
      <vt:lpstr>Optimizing disease progression rates in Lou Gehrig Disease(ALS)</vt:lpstr>
      <vt:lpstr>Content</vt:lpstr>
      <vt:lpstr>Background —— Amyotrophic Lateral Sclerosis</vt:lpstr>
      <vt:lpstr>Problem Statement</vt:lpstr>
      <vt:lpstr>Data Preprocessing </vt:lpstr>
      <vt:lpstr>Data Collection</vt:lpstr>
      <vt:lpstr>Data Preparation</vt:lpstr>
      <vt:lpstr>Data Preparation </vt:lpstr>
      <vt:lpstr>Exploratory Analysis</vt:lpstr>
      <vt:lpstr>Exploratory Analysis</vt:lpstr>
      <vt:lpstr>Exploratory Analysis</vt:lpstr>
      <vt:lpstr>Exploratory Analysis</vt:lpstr>
      <vt:lpstr>Exploratory Analysis</vt:lpstr>
      <vt:lpstr>Modeling</vt:lpstr>
      <vt:lpstr>Model Selection</vt:lpstr>
      <vt:lpstr>Tree-based Model: LightGBM &amp; XGBoost</vt:lpstr>
      <vt:lpstr>Tree-based Model: LightGBM &amp; XGBoost</vt:lpstr>
      <vt:lpstr>Deep Neural Network </vt:lpstr>
      <vt:lpstr>Weighted Ensemble</vt:lpstr>
      <vt:lpstr>Result</vt:lpstr>
      <vt:lpstr>Result – Internal Validation</vt:lpstr>
      <vt:lpstr>Result – Internal Validation</vt:lpstr>
      <vt:lpstr>Result – Internal Validation</vt:lpstr>
      <vt:lpstr>Result – Internal Validation</vt:lpstr>
      <vt:lpstr>Result – Bias Analysis</vt:lpstr>
      <vt:lpstr>Result – Bias Analysis</vt:lpstr>
      <vt:lpstr>Result – bias analysis</vt:lpstr>
      <vt:lpstr>Result – External Validation</vt:lpstr>
      <vt:lpstr>Conclusion</vt:lpstr>
      <vt:lpstr>Next Steps</vt:lpstr>
      <vt:lpstr>Acknowledgement</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disease progression rates in Lou Gehrig Disease(ALS)</dc:title>
  <dc:creator>Gu, Xinxin</dc:creator>
  <cp:lastModifiedBy>yonghao duan</cp:lastModifiedBy>
  <cp:revision>1</cp:revision>
  <dcterms:created xsi:type="dcterms:W3CDTF">2019-04-24T04:32:21Z</dcterms:created>
  <dcterms:modified xsi:type="dcterms:W3CDTF">2020-01-16T14:55:16Z</dcterms:modified>
</cp:coreProperties>
</file>