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notesMasterIdLst>
    <p:notesMasterId r:id="rId38"/>
  </p:notesMasterIdLst>
  <p:handoutMasterIdLst>
    <p:handoutMasterId r:id="rId39"/>
  </p:handoutMasterIdLst>
  <p:sldIdLst>
    <p:sldId id="357" r:id="rId2"/>
    <p:sldId id="472" r:id="rId3"/>
    <p:sldId id="495" r:id="rId4"/>
    <p:sldId id="497" r:id="rId5"/>
    <p:sldId id="498" r:id="rId6"/>
    <p:sldId id="499" r:id="rId7"/>
    <p:sldId id="496" r:id="rId8"/>
    <p:sldId id="500" r:id="rId9"/>
    <p:sldId id="501" r:id="rId10"/>
    <p:sldId id="507" r:id="rId11"/>
    <p:sldId id="517" r:id="rId12"/>
    <p:sldId id="508" r:id="rId13"/>
    <p:sldId id="503" r:id="rId14"/>
    <p:sldId id="502" r:id="rId15"/>
    <p:sldId id="504" r:id="rId16"/>
    <p:sldId id="505" r:id="rId17"/>
    <p:sldId id="506" r:id="rId18"/>
    <p:sldId id="509" r:id="rId19"/>
    <p:sldId id="510" r:id="rId20"/>
    <p:sldId id="511" r:id="rId21"/>
    <p:sldId id="512" r:id="rId22"/>
    <p:sldId id="513" r:id="rId23"/>
    <p:sldId id="514" r:id="rId24"/>
    <p:sldId id="515" r:id="rId25"/>
    <p:sldId id="516" r:id="rId26"/>
    <p:sldId id="473" r:id="rId27"/>
    <p:sldId id="518" r:id="rId28"/>
    <p:sldId id="519" r:id="rId29"/>
    <p:sldId id="520" r:id="rId30"/>
    <p:sldId id="521" r:id="rId31"/>
    <p:sldId id="522" r:id="rId32"/>
    <p:sldId id="526" r:id="rId33"/>
    <p:sldId id="527" r:id="rId34"/>
    <p:sldId id="524" r:id="rId35"/>
    <p:sldId id="525" r:id="rId36"/>
    <p:sldId id="523" r:id="rId37"/>
  </p:sldIdLst>
  <p:sldSz cx="10160000" cy="5715000"/>
  <p:notesSz cx="9996488" cy="6865938"/>
  <p:embeddedFontLst>
    <p:embeddedFont>
      <p:font typeface="Calibri Light" panose="020F0302020204030204" pitchFamily="34" charset="0"/>
      <p:regular r:id="rId40"/>
      <p:italic r:id="rId41"/>
    </p:embeddedFon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맑은 고딕 Semilight" panose="020B0502040204020203" pitchFamily="50" charset="-127"/>
      <p:regular r:id="rId46"/>
    </p:embeddedFont>
    <p:embeddedFont>
      <p:font typeface="맑은 고딕" panose="020B0503020000020004" pitchFamily="50" charset="-127"/>
      <p:regular r:id="rId47"/>
      <p:bold r:id="rId48"/>
    </p:embeddedFont>
  </p:embeddedFontLst>
  <p:defaultTextStyle>
    <a:defPPr>
      <a:defRPr lang="ko-KR"/>
    </a:defPPr>
    <a:lvl1pPr marL="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553B"/>
    <a:srgbClr val="F2B134"/>
    <a:srgbClr val="068587"/>
    <a:srgbClr val="AF00AF"/>
    <a:srgbClr val="112F41"/>
    <a:srgbClr val="4FB99F"/>
    <a:srgbClr val="000000"/>
    <a:srgbClr val="EC703C"/>
    <a:srgbClr val="113E41"/>
    <a:srgbClr val="256D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82230" autoAdjust="0"/>
  </p:normalViewPr>
  <p:slideViewPr>
    <p:cSldViewPr snapToGrid="0">
      <p:cViewPr varScale="1">
        <p:scale>
          <a:sx n="86" d="100"/>
          <a:sy n="86" d="100"/>
        </p:scale>
        <p:origin x="111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31426" cy="3444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62751" y="0"/>
            <a:ext cx="4331426" cy="3444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52F76-AF59-42F6-9CE2-B65810388E55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521442"/>
            <a:ext cx="4331426" cy="3444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62751" y="6521442"/>
            <a:ext cx="4331426" cy="3444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7FD9C-73B3-4C39-A58C-D02DB07B14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583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31811" cy="344489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62364" y="1"/>
            <a:ext cx="4331811" cy="344489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r">
              <a:defRPr sz="1300"/>
            </a:lvl1pPr>
          </a:lstStyle>
          <a:p>
            <a:fld id="{75C19CB4-4756-4824-8E84-477C40131107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40050" y="857250"/>
            <a:ext cx="4117975" cy="2317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9" tIns="48180" rIns="96359" bIns="4818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9650" y="3304234"/>
            <a:ext cx="7997189" cy="2703463"/>
          </a:xfrm>
          <a:prstGeom prst="rect">
            <a:avLst/>
          </a:prstGeom>
        </p:spPr>
        <p:txBody>
          <a:bodyPr vert="horz" lIns="96359" tIns="48180" rIns="96359" bIns="4818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521451"/>
            <a:ext cx="4331811" cy="34448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62364" y="6521451"/>
            <a:ext cx="4331811" cy="34448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r">
              <a:defRPr sz="1300"/>
            </a:lvl1pPr>
          </a:lstStyle>
          <a:p>
            <a:fld id="{A6D625BF-EF7C-4F5D-B58E-C92BFFBBF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89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ing-factory.tistory.com/244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ing-factory.tistory.com/249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496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714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145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285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597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2800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hlinkClick r:id="rId3"/>
              </a:rPr>
              <a:t>https://coding-factory.tistory.com/244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3908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hlinkClick r:id="rId3"/>
              </a:rPr>
              <a:t>https://coding-factory.tistory.com/249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8283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5836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9319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653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7019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2101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9454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9185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6579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9113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7614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9186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1322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7166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동일한 소스코드 위에서 어떤 개발자는 버그를 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또 다른 개발자는 새로운 기능 개발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88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7143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이렇게 만들어진 </a:t>
            </a:r>
            <a:r>
              <a:rPr lang="ko-KR" altLang="en-US" dirty="0" err="1" smtClean="0"/>
              <a:t>브랜치는</a:t>
            </a:r>
            <a:r>
              <a:rPr lang="ko-KR" altLang="en-US" dirty="0" smtClean="0"/>
              <a:t> 다른 </a:t>
            </a:r>
            <a:r>
              <a:rPr lang="ko-KR" altLang="en-US" dirty="0" err="1" smtClean="0"/>
              <a:t>브랜치와</a:t>
            </a:r>
            <a:r>
              <a:rPr lang="ko-KR" altLang="en-US" dirty="0" smtClean="0"/>
              <a:t> 병합</a:t>
            </a:r>
            <a:r>
              <a:rPr lang="en-US" altLang="ko-KR" dirty="0" smtClean="0"/>
              <a:t>(Merge)</a:t>
            </a:r>
            <a:br>
              <a:rPr lang="en-US" altLang="ko-KR" dirty="0" smtClean="0"/>
            </a:br>
            <a:r>
              <a:rPr lang="ko-KR" altLang="en-US" dirty="0" smtClean="0"/>
              <a:t>작업한 내용을 다시 새로운 하나의 </a:t>
            </a:r>
            <a:r>
              <a:rPr lang="ko-KR" altLang="en-US" dirty="0" err="1" smtClean="0"/>
              <a:t>브랜치로</a:t>
            </a:r>
            <a:r>
              <a:rPr lang="ko-KR" altLang="en-US" dirty="0" smtClean="0"/>
              <a:t> 모을 수 있음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여러 명이 동시에 작업을 할 때에 다른 사람의 작업에 영향을 주거나 받지 않도록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먼저 메인 </a:t>
            </a:r>
            <a:r>
              <a:rPr lang="ko-KR" altLang="en-US" dirty="0" err="1" smtClean="0"/>
              <a:t>브랜치에서</a:t>
            </a:r>
            <a:r>
              <a:rPr lang="ko-KR" altLang="en-US" dirty="0" smtClean="0"/>
              <a:t> 자신의 작업 전용 </a:t>
            </a:r>
            <a:r>
              <a:rPr lang="ko-KR" altLang="en-US" dirty="0" err="1" smtClean="0"/>
              <a:t>브랜치를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만듧</a:t>
            </a:r>
            <a:endParaRPr lang="ko-KR" altLang="en-US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8854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5074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3025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0544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8635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927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853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420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226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10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179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625BF-EF7C-4F5D-B58E-C92BFFBBF14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860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0" y="935302"/>
            <a:ext cx="7620000" cy="1989667"/>
          </a:xfrm>
        </p:spPr>
        <p:txBody>
          <a:bodyPr anchor="b"/>
          <a:lstStyle>
            <a:lvl1pPr algn="ctr">
              <a:defRPr sz="5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000" y="3001698"/>
            <a:ext cx="7620000" cy="1379802"/>
          </a:xfrm>
        </p:spPr>
        <p:txBody>
          <a:bodyPr/>
          <a:lstStyle>
            <a:lvl1pPr marL="0" indent="0" algn="ctr">
              <a:buNone/>
              <a:defRPr sz="2000"/>
            </a:lvl1pPr>
            <a:lvl2pPr marL="380985" indent="0" algn="ctr">
              <a:buNone/>
              <a:defRPr sz="1667"/>
            </a:lvl2pPr>
            <a:lvl3pPr marL="761970" indent="0" algn="ctr">
              <a:buNone/>
              <a:defRPr sz="1500"/>
            </a:lvl3pPr>
            <a:lvl4pPr marL="1142954" indent="0" algn="ctr">
              <a:buNone/>
              <a:defRPr sz="1333"/>
            </a:lvl4pPr>
            <a:lvl5pPr marL="1523939" indent="0" algn="ctr">
              <a:buNone/>
              <a:defRPr sz="1333"/>
            </a:lvl5pPr>
            <a:lvl6pPr marL="1904924" indent="0" algn="ctr">
              <a:buNone/>
              <a:defRPr sz="1333"/>
            </a:lvl6pPr>
            <a:lvl7pPr marL="2285909" indent="0" algn="ctr">
              <a:buNone/>
              <a:defRPr sz="1333"/>
            </a:lvl7pPr>
            <a:lvl8pPr marL="2666893" indent="0" algn="ctr">
              <a:buNone/>
              <a:defRPr sz="1333"/>
            </a:lvl8pPr>
            <a:lvl9pPr marL="3047878" indent="0" algn="ctr">
              <a:buNone/>
              <a:defRPr sz="1333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676" y="4614736"/>
            <a:ext cx="834358" cy="83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699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326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70750" y="304271"/>
            <a:ext cx="2190750" cy="48431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304271"/>
            <a:ext cx="6445250" cy="484319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626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306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208" y="1424782"/>
            <a:ext cx="8763000" cy="2377281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208" y="3824553"/>
            <a:ext cx="8763000" cy="1250156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0985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358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521354"/>
            <a:ext cx="43180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0" y="1521354"/>
            <a:ext cx="43180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338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3" y="304271"/>
            <a:ext cx="8763000" cy="110463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824" y="1400969"/>
            <a:ext cx="4298156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824" y="2087563"/>
            <a:ext cx="4298156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3500" y="1400969"/>
            <a:ext cx="4319323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3500" y="2087563"/>
            <a:ext cx="4319323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846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3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732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381000"/>
            <a:ext cx="3276864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323" y="822855"/>
            <a:ext cx="5143500" cy="406135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4" y="1714500"/>
            <a:ext cx="3276864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262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381000"/>
            <a:ext cx="3276864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19323" y="822855"/>
            <a:ext cx="5143500" cy="4061354"/>
          </a:xfrm>
        </p:spPr>
        <p:txBody>
          <a:bodyPr anchor="t"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4" y="1714500"/>
            <a:ext cx="3276864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D2B-B161-4A2C-A0F2-324F8DD03E7E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3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8500" y="304271"/>
            <a:ext cx="87630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500" y="1521354"/>
            <a:ext cx="87630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8500" y="5296959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21D2B-B161-4A2C-A0F2-324F8DD03E7E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5500" y="5296959"/>
            <a:ext cx="3429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5500" y="5296959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CAE50-50B2-40D2-B000-2E4CD50A101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5400000">
            <a:off x="-2426654" y="2428214"/>
            <a:ext cx="3876675" cy="7334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 rot="16200000">
            <a:off x="-3203419" y="2428215"/>
            <a:ext cx="3876676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4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761970" rtl="0" eaLnBrk="1" latinLnBrk="1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1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55790" y="4816782"/>
            <a:ext cx="2561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2019 10 </a:t>
            </a:r>
            <a:r>
              <a:rPr lang="en-US" altLang="ko-KR" sz="11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23</a:t>
            </a:r>
            <a:endParaRPr lang="en-US" altLang="ko-KR" sz="1100" b="1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5790" y="568759"/>
            <a:ext cx="59580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ln>
                  <a:solidFill>
                    <a:srgbClr val="ED553B"/>
                  </a:solidFill>
                </a:ln>
                <a:solidFill>
                  <a:srgbClr val="ED553B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Programming with python</a:t>
            </a:r>
            <a:endParaRPr lang="ko-KR" altLang="en-US" sz="2000" dirty="0">
              <a:ln>
                <a:solidFill>
                  <a:srgbClr val="ED553B"/>
                </a:solidFill>
              </a:ln>
              <a:solidFill>
                <a:srgbClr val="ED553B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5790" y="1072815"/>
            <a:ext cx="8793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개발 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환경</a:t>
            </a:r>
            <a:r>
              <a:rPr lang="en-US" altLang="ko-KR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20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깃</a:t>
            </a:r>
            <a:endParaRPr lang="en-US" altLang="ko-KR" sz="20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884558" y="0"/>
            <a:ext cx="0" cy="82080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45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22829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Let’s </a:t>
            </a:r>
            <a:r>
              <a:rPr lang="en-US" altLang="ko-KR" sz="2000" b="1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Git</a:t>
            </a:r>
            <a:r>
              <a:rPr lang="en-US" altLang="ko-KR" sz="20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it (?)</a:t>
            </a:r>
            <a:endParaRPr lang="en-US" altLang="ko-KR" sz="2000" b="1" dirty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8" y="825566"/>
            <a:ext cx="89730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Git</a:t>
            </a:r>
            <a:r>
              <a:rPr lang="ko-KR" altLang="en-US" sz="18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이란</a:t>
            </a:r>
            <a:r>
              <a:rPr lang="en-US" altLang="ko-KR" sz="18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?</a:t>
            </a:r>
            <a:endParaRPr lang="en-US" altLang="ko-KR" sz="1800" b="1" dirty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이러한 작업을 위해서는 </a:t>
            </a:r>
            <a:r>
              <a:rPr lang="en-US" altLang="ko-KR" sz="1400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git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을 다루는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명령어 코드를 알아야 함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</a:b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 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하지만 이 코드를 쉽게 제공하는 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GUI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가 존재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!</a:t>
            </a:r>
            <a:b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</a:b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 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수업에서는 </a:t>
            </a:r>
            <a:r>
              <a:rPr lang="en-US" altLang="ko-KR" sz="1400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sourcetree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를 사용할 것임 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802643" y="2673546"/>
            <a:ext cx="4599305" cy="2481445"/>
            <a:chOff x="267599" y="3112160"/>
            <a:chExt cx="4599305" cy="2481445"/>
          </a:xfrm>
        </p:grpSpPr>
        <p:pic>
          <p:nvPicPr>
            <p:cNvPr id="9218" name="Picture 2" descr="https://t1.daumcdn.net/cfile/tistory/99777D335C80FFEE2C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599" y="3497883"/>
              <a:ext cx="4599305" cy="470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직사각형 18"/>
            <p:cNvSpPr/>
            <p:nvPr/>
          </p:nvSpPr>
          <p:spPr>
            <a:xfrm>
              <a:off x="281014" y="3112160"/>
              <a:ext cx="1768434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300" err="1" smtClean="0">
                  <a:ln>
                    <a:solidFill>
                      <a:schemeClr val="tx1">
                        <a:alpha val="29000"/>
                      </a:schemeClr>
                    </a:solidFill>
                  </a:ln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  <a:sym typeface="Wingdings" panose="05000000000000000000" pitchFamily="2" charset="2"/>
                </a:rPr>
                <a:t>Git</a:t>
              </a:r>
              <a:r>
                <a:rPr lang="en-US" altLang="ko-KR" sz="1300" dirty="0" smtClean="0">
                  <a:ln>
                    <a:solidFill>
                      <a:schemeClr val="tx1">
                        <a:alpha val="29000"/>
                      </a:schemeClr>
                    </a:solidFill>
                  </a:ln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  <a:sym typeface="Wingdings" panose="05000000000000000000" pitchFamily="2" charset="2"/>
                </a:rPr>
                <a:t> </a:t>
              </a:r>
              <a:r>
                <a:rPr lang="ko-KR" altLang="en-US" sz="1300" dirty="0" smtClean="0">
                  <a:ln>
                    <a:solidFill>
                      <a:schemeClr val="tx1">
                        <a:alpha val="29000"/>
                      </a:schemeClr>
                    </a:solidFill>
                  </a:ln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  <a:sym typeface="Wingdings" panose="05000000000000000000" pitchFamily="2" charset="2"/>
                </a:rPr>
                <a:t>명령어들의 예시</a:t>
              </a:r>
              <a:r>
                <a:rPr lang="en-US" altLang="ko-KR" sz="1300" dirty="0" smtClean="0">
                  <a:ln>
                    <a:solidFill>
                      <a:schemeClr val="tx1">
                        <a:alpha val="29000"/>
                      </a:schemeClr>
                    </a:solidFill>
                  </a:ln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  <a:sym typeface="Wingdings" panose="05000000000000000000" pitchFamily="2" charset="2"/>
                </a:rPr>
                <a:t>…</a:t>
              </a:r>
              <a:endParaRPr lang="ko-KR" altLang="en-US" sz="1300" dirty="0"/>
            </a:p>
          </p:txBody>
        </p:sp>
        <p:pic>
          <p:nvPicPr>
            <p:cNvPr id="9220" name="Picture 4" descr="https://t1.daumcdn.net/cfile/tistory/995F133E5C810039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078" y="4061602"/>
              <a:ext cx="4030345" cy="1532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" name="Picture 10" descr="https://pbs.twimg.com/profile_images/907270522492383232/8wgOvccc_400x40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151" y="763653"/>
            <a:ext cx="1278286" cy="1278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17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22829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Let’s </a:t>
            </a:r>
            <a:r>
              <a:rPr lang="en-US" altLang="ko-KR" sz="2000" b="1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Git</a:t>
            </a:r>
            <a:r>
              <a:rPr lang="en-US" altLang="ko-KR" sz="20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it (?)</a:t>
            </a:r>
            <a:endParaRPr lang="en-US" altLang="ko-KR" sz="2000" b="1" dirty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4438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Git</a:t>
            </a:r>
            <a:r>
              <a:rPr lang="ko-KR" altLang="en-US" sz="18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이란</a:t>
            </a:r>
            <a:r>
              <a:rPr lang="en-US" altLang="ko-KR" sz="18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?</a:t>
            </a:r>
            <a:endParaRPr lang="en-US" altLang="ko-KR" sz="1800" b="1" dirty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GUI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를 통한 커밋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797" y="2296694"/>
            <a:ext cx="4745962" cy="302899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221797" y="3112160"/>
            <a:ext cx="2965838" cy="214686"/>
          </a:xfrm>
          <a:prstGeom prst="rect">
            <a:avLst/>
          </a:prstGeom>
          <a:noFill/>
          <a:ln w="28575">
            <a:solidFill>
              <a:srgbClr val="ED55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0313" y="3242439"/>
            <a:ext cx="3076575" cy="135255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492117" y="3914919"/>
            <a:ext cx="650239" cy="680069"/>
          </a:xfrm>
          <a:prstGeom prst="rect">
            <a:avLst/>
          </a:prstGeom>
          <a:noFill/>
          <a:ln w="28575">
            <a:solidFill>
              <a:srgbClr val="ED55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69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22829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Let’s </a:t>
            </a:r>
            <a:r>
              <a:rPr lang="en-US" altLang="ko-KR" sz="2000" b="1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Git</a:t>
            </a:r>
            <a:r>
              <a:rPr lang="en-US" altLang="ko-KR" sz="20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it (?)</a:t>
            </a:r>
            <a:endParaRPr lang="en-US" altLang="ko-KR" sz="2000" b="1" dirty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8012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Git</a:t>
            </a:r>
            <a:r>
              <a:rPr lang="ko-KR" altLang="en-US" sz="18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이란</a:t>
            </a:r>
            <a:r>
              <a:rPr lang="en-US" altLang="ko-KR" sz="18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?</a:t>
            </a:r>
            <a:endParaRPr lang="en-US" altLang="ko-KR" sz="1800" b="1" dirty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커밋을 통해 변경 흔적을 확인할 수 있음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21797" y="3112160"/>
            <a:ext cx="2965838" cy="214686"/>
          </a:xfrm>
          <a:prstGeom prst="rect">
            <a:avLst/>
          </a:prstGeom>
          <a:noFill/>
          <a:ln w="28575">
            <a:solidFill>
              <a:srgbClr val="ED55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971509" y="2560822"/>
            <a:ext cx="8249565" cy="2853575"/>
            <a:chOff x="941029" y="1941062"/>
            <a:chExt cx="8249565" cy="2853575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1029" y="1941062"/>
              <a:ext cx="8249565" cy="2853575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/>
          </p:nvSpPr>
          <p:spPr>
            <a:xfrm>
              <a:off x="2647782" y="2571471"/>
              <a:ext cx="3227417" cy="736272"/>
            </a:xfrm>
            <a:prstGeom prst="rect">
              <a:avLst/>
            </a:prstGeom>
            <a:noFill/>
            <a:ln w="28575">
              <a:solidFill>
                <a:srgbClr val="ED55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39939" y="3922249"/>
              <a:ext cx="4522969" cy="872387"/>
            </a:xfrm>
            <a:prstGeom prst="rect">
              <a:avLst/>
            </a:prstGeom>
            <a:noFill/>
            <a:ln w="28575">
              <a:solidFill>
                <a:srgbClr val="ED55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986855" y="2672320"/>
              <a:ext cx="1064715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300" smtClean="0">
                  <a:ln>
                    <a:solidFill>
                      <a:schemeClr val="tx1">
                        <a:alpha val="29000"/>
                      </a:schemeClr>
                    </a:solidFill>
                  </a:ln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  <a:sym typeface="Wingdings" panose="05000000000000000000" pitchFamily="2" charset="2"/>
                </a:rPr>
                <a:t>지워진 부분</a:t>
              </a:r>
              <a:endParaRPr lang="ko-KR" altLang="en-US" sz="13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419415" y="4066054"/>
              <a:ext cx="1064715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300" dirty="0" smtClean="0">
                  <a:ln>
                    <a:solidFill>
                      <a:schemeClr val="tx1">
                        <a:alpha val="29000"/>
                      </a:schemeClr>
                    </a:solidFill>
                  </a:ln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  <a:sym typeface="Wingdings" panose="05000000000000000000" pitchFamily="2" charset="2"/>
                </a:rPr>
                <a:t>추가된 부분</a:t>
              </a:r>
              <a:endParaRPr lang="ko-KR" altLang="en-US" sz="13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9709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22829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Let’s </a:t>
            </a:r>
            <a:r>
              <a:rPr lang="en-US" altLang="ko-KR" sz="2000" b="1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Git</a:t>
            </a:r>
            <a:r>
              <a:rPr lang="en-US" altLang="ko-KR" sz="20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it (?)</a:t>
            </a:r>
            <a:endParaRPr lang="en-US" altLang="ko-KR" sz="2000" b="1" dirty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Git</a:t>
            </a:r>
            <a:r>
              <a:rPr lang="ko-KR" altLang="en-US" sz="18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이란</a:t>
            </a:r>
            <a:r>
              <a:rPr lang="en-US" altLang="ko-KR" sz="18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?</a:t>
            </a:r>
            <a:endParaRPr lang="en-US" altLang="ko-KR" sz="1800" b="1" dirty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게임처럼 멀티 플레이를 하고 싶다면 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? 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즉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외부의 누군가와 같이 협업하고자 한다면 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?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Git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을 제공하는 </a:t>
            </a:r>
            <a:r>
              <a:rPr lang="ko-KR" altLang="en-US" sz="1400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클라우드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 서버를 사용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!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441321" y="2264227"/>
            <a:ext cx="4780431" cy="3009901"/>
            <a:chOff x="5170654" y="2404606"/>
            <a:chExt cx="4780431" cy="3009901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70654" y="2404606"/>
              <a:ext cx="4780431" cy="3009901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6788423" y="3158578"/>
              <a:ext cx="99738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200" smtClean="0">
                  <a:ln>
                    <a:solidFill>
                      <a:schemeClr val="tx1">
                        <a:alpha val="29000"/>
                      </a:schemeClr>
                    </a:solidFill>
                  </a:ln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  <a:sym typeface="Wingdings" panose="05000000000000000000" pitchFamily="2" charset="2"/>
                </a:rPr>
                <a:t>원격 저장소</a:t>
              </a:r>
              <a:endParaRPr lang="ko-KR" altLang="en-US" sz="12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5575053" y="3018199"/>
            <a:ext cx="4271206" cy="1376604"/>
            <a:chOff x="3000117" y="3609892"/>
            <a:chExt cx="4271206" cy="1376604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6368" y="3609892"/>
              <a:ext cx="936266" cy="936266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8806" y="3609892"/>
              <a:ext cx="936266" cy="936266"/>
            </a:xfrm>
            <a:prstGeom prst="rect">
              <a:avLst/>
            </a:prstGeom>
          </p:spPr>
        </p:pic>
        <p:cxnSp>
          <p:nvCxnSpPr>
            <p:cNvPr id="14" name="직선 화살표 연결선 13"/>
            <p:cNvCxnSpPr/>
            <p:nvPr/>
          </p:nvCxnSpPr>
          <p:spPr>
            <a:xfrm>
              <a:off x="4444779" y="4071067"/>
              <a:ext cx="1430421" cy="0"/>
            </a:xfrm>
            <a:prstGeom prst="straightConnector1">
              <a:avLst/>
            </a:prstGeom>
            <a:ln w="38100">
              <a:solidFill>
                <a:srgbClr val="ED553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/>
            <p:cNvSpPr/>
            <p:nvPr/>
          </p:nvSpPr>
          <p:spPr>
            <a:xfrm>
              <a:off x="3000117" y="4678719"/>
              <a:ext cx="113364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 smtClean="0">
                  <a:ln>
                    <a:solidFill>
                      <a:schemeClr val="tx1">
                        <a:alpha val="29000"/>
                      </a:schemeClr>
                    </a:solidFill>
                  </a:ln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  <a:sym typeface="Wingdings" panose="05000000000000000000" pitchFamily="2" charset="2"/>
                </a:rPr>
                <a:t>원격 저장소</a:t>
              </a:r>
              <a:endParaRPr lang="ko-KR" altLang="en-US" sz="1400" b="1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137679" y="4678719"/>
              <a:ext cx="113364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 dirty="0" smtClean="0">
                  <a:ln>
                    <a:solidFill>
                      <a:schemeClr val="tx1">
                        <a:alpha val="29000"/>
                      </a:schemeClr>
                    </a:solidFill>
                  </a:ln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  <a:sym typeface="Wingdings" panose="05000000000000000000" pitchFamily="2" charset="2"/>
                </a:rPr>
                <a:t>로컬 저장소</a:t>
              </a:r>
              <a:endParaRPr lang="ko-KR" altLang="en-US" sz="1400" b="1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813580" y="3609892"/>
              <a:ext cx="69281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dirty="0" smtClean="0">
                  <a:ln>
                    <a:solidFill>
                      <a:schemeClr val="tx1">
                        <a:alpha val="29000"/>
                      </a:schemeClr>
                    </a:solidFill>
                  </a:ln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  <a:sym typeface="Wingdings" panose="05000000000000000000" pitchFamily="2" charset="2"/>
                </a:rPr>
                <a:t>Clone</a:t>
              </a:r>
              <a:r>
                <a:rPr lang="en-US" altLang="ko-KR" sz="1400" b="1" dirty="0">
                  <a:ln>
                    <a:solidFill>
                      <a:schemeClr val="tx1">
                        <a:alpha val="29000"/>
                      </a:schemeClr>
                    </a:solidFill>
                  </a:ln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  <a:sym typeface="Wingdings" panose="05000000000000000000" pitchFamily="2" charset="2"/>
                </a:rPr>
                <a:t>!</a:t>
              </a:r>
              <a:endParaRPr lang="ko-KR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3204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22829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Let’s </a:t>
            </a:r>
            <a:r>
              <a:rPr lang="en-US" altLang="ko-KR" sz="2000" b="1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Git</a:t>
            </a:r>
            <a:r>
              <a:rPr lang="en-US" altLang="ko-KR" sz="20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it (?)</a:t>
            </a:r>
            <a:endParaRPr lang="en-US" altLang="ko-KR" sz="2000" b="1" dirty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Git</a:t>
            </a:r>
            <a:r>
              <a:rPr lang="ko-KR" altLang="en-US" sz="18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을 제공하는 </a:t>
            </a:r>
            <a:r>
              <a:rPr lang="ko-KR" altLang="en-US" sz="1800" b="1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클라우드</a:t>
            </a:r>
            <a:r>
              <a:rPr lang="ko-KR" altLang="en-US" sz="1800" b="1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8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서버 </a:t>
            </a:r>
            <a:r>
              <a:rPr lang="en-US" altLang="ko-KR" sz="18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800" b="1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github</a:t>
            </a:r>
            <a:endParaRPr lang="en-US" altLang="ko-KR" sz="1800" b="1" dirty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여러 </a:t>
            </a:r>
            <a:r>
              <a:rPr lang="ko-KR" altLang="en-US" sz="1400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클라우드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 서버가 존재하나 </a:t>
            </a:r>
            <a:r>
              <a:rPr lang="en-US" altLang="ko-KR" sz="1400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github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가 가장 많이 사용됨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클라우드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 저장소를 이용하자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!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22" y="2007807"/>
            <a:ext cx="2960013" cy="296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22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22829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Let’s </a:t>
            </a:r>
            <a:r>
              <a:rPr lang="en-US" altLang="ko-KR" sz="2000" b="1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Git</a:t>
            </a:r>
            <a:r>
              <a:rPr lang="en-US" altLang="ko-KR" sz="20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it (?)</a:t>
            </a:r>
            <a:endParaRPr lang="en-US" altLang="ko-KR" sz="2000" b="1" dirty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Git</a:t>
            </a:r>
            <a:r>
              <a:rPr lang="ko-KR" altLang="en-US" sz="18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을 제공하는 </a:t>
            </a:r>
            <a:r>
              <a:rPr lang="ko-KR" altLang="en-US" sz="1800" b="1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클라우드</a:t>
            </a:r>
            <a:r>
              <a:rPr lang="ko-KR" altLang="en-US" sz="1800" b="1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8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서버 </a:t>
            </a:r>
            <a:r>
              <a:rPr lang="en-US" altLang="ko-KR" sz="18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800" b="1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github</a:t>
            </a:r>
            <a:endParaRPr lang="en-US" altLang="ko-KR" sz="1800" b="1" dirty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Github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에 회원가입을 진행하고 처음 화면에서 </a:t>
            </a:r>
            <a:r>
              <a:rPr lang="ko-KR" altLang="en-US" sz="1400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클라우드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 서버 저장소를 만들어보자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09" y="3394832"/>
            <a:ext cx="9464040" cy="190985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l="84274" b="63875"/>
          <a:stretch/>
        </p:blipFill>
        <p:spPr>
          <a:xfrm>
            <a:off x="6248400" y="1798812"/>
            <a:ext cx="2444408" cy="315846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032240" y="3404992"/>
            <a:ext cx="746549" cy="354208"/>
          </a:xfrm>
          <a:prstGeom prst="rect">
            <a:avLst/>
          </a:prstGeom>
          <a:noFill/>
          <a:ln w="28575">
            <a:solidFill>
              <a:srgbClr val="ED55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62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22829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Let’s </a:t>
            </a:r>
            <a:r>
              <a:rPr lang="en-US" altLang="ko-KR" sz="2000" b="1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Git</a:t>
            </a:r>
            <a:r>
              <a:rPr lang="en-US" altLang="ko-KR" sz="20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it (?)</a:t>
            </a:r>
            <a:endParaRPr lang="en-US" altLang="ko-KR" sz="2000" b="1" dirty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Git</a:t>
            </a:r>
            <a:r>
              <a:rPr lang="ko-KR" altLang="en-US" sz="18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을 제공하는 </a:t>
            </a:r>
            <a:r>
              <a:rPr lang="ko-KR" altLang="en-US" sz="1800" b="1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클라우드</a:t>
            </a:r>
            <a:r>
              <a:rPr lang="ko-KR" altLang="en-US" sz="1800" b="1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8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서버 </a:t>
            </a:r>
            <a:r>
              <a:rPr lang="en-US" altLang="ko-KR" sz="18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800" b="1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github</a:t>
            </a:r>
            <a:endParaRPr lang="en-US" altLang="ko-KR" sz="1800" b="1" dirty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Github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에 회원가입을 진행하고 처음 화면에서 </a:t>
            </a:r>
            <a:r>
              <a:rPr lang="ko-KR" altLang="en-US" sz="1400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클라우드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 서버 저장소를 만들어보자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</p:txBody>
      </p:sp>
      <p:pic>
        <p:nvPicPr>
          <p:cNvPr id="7170" name="Picture 2" descr="https://t1.daumcdn.net/cfile/tistory/99C4813A5C80AECA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680" y="1834412"/>
            <a:ext cx="4390339" cy="362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97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22829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Let’s </a:t>
            </a:r>
            <a:r>
              <a:rPr lang="en-US" altLang="ko-KR" sz="2000" b="1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Git</a:t>
            </a:r>
            <a:r>
              <a:rPr lang="en-US" altLang="ko-KR" sz="20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it (?)</a:t>
            </a:r>
            <a:endParaRPr lang="en-US" altLang="ko-KR" sz="2000" b="1" dirty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Git</a:t>
            </a:r>
            <a:r>
              <a:rPr lang="ko-KR" altLang="en-US" sz="18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을 다루는 </a:t>
            </a:r>
            <a:r>
              <a:rPr lang="en-US" altLang="ko-KR" sz="18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GUI </a:t>
            </a:r>
            <a:r>
              <a:rPr lang="en-US" altLang="ko-KR" sz="1800" b="1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sourcetree</a:t>
            </a:r>
            <a:r>
              <a:rPr lang="ko-KR" altLang="en-US" sz="1800" b="1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8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설치</a:t>
            </a:r>
            <a:endParaRPr lang="en-US" altLang="ko-KR" sz="1800" b="1" dirty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Sourcetree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홈페이지에서 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exe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파일 다운로드 진행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</p:txBody>
      </p:sp>
      <p:pic>
        <p:nvPicPr>
          <p:cNvPr id="10242" name="Picture 2" descr="https://t1.daumcdn.net/cfile/tistory/99E5A4335C80B725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171" y="1941062"/>
            <a:ext cx="3217516" cy="307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15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22829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Let’s </a:t>
            </a:r>
            <a:r>
              <a:rPr lang="en-US" altLang="ko-KR" sz="2000" b="1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Git</a:t>
            </a:r>
            <a:r>
              <a:rPr lang="en-US" altLang="ko-KR" sz="20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it (?)</a:t>
            </a:r>
            <a:endParaRPr lang="en-US" altLang="ko-KR" sz="2000" b="1" dirty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Git</a:t>
            </a:r>
            <a:r>
              <a:rPr lang="ko-KR" altLang="en-US" sz="18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을 다루는 </a:t>
            </a:r>
            <a:r>
              <a:rPr lang="en-US" altLang="ko-KR" sz="18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GUI </a:t>
            </a:r>
            <a:r>
              <a:rPr lang="en-US" altLang="ko-KR" sz="1800" b="1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sourcetree</a:t>
            </a:r>
            <a:r>
              <a:rPr lang="ko-KR" altLang="en-US" sz="1800" b="1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8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설치</a:t>
            </a:r>
            <a:endParaRPr lang="en-US" altLang="ko-KR" sz="1800" b="1" dirty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설치 프로그램 실행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</p:txBody>
      </p:sp>
      <p:pic>
        <p:nvPicPr>
          <p:cNvPr id="11266" name="Picture 2" descr="https://t1.daumcdn.net/cfile/tistory/99A4E93B5C80B7B62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996" y="1798812"/>
            <a:ext cx="5777865" cy="351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70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22829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Let’s </a:t>
            </a:r>
            <a:r>
              <a:rPr lang="en-US" altLang="ko-KR" sz="2000" b="1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Git</a:t>
            </a:r>
            <a:r>
              <a:rPr lang="en-US" altLang="ko-KR" sz="20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it (?)</a:t>
            </a:r>
            <a:endParaRPr lang="en-US" altLang="ko-KR" sz="2000" b="1" dirty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Git</a:t>
            </a:r>
            <a:r>
              <a:rPr lang="ko-KR" altLang="en-US" sz="18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을 다루는 </a:t>
            </a:r>
            <a:r>
              <a:rPr lang="en-US" altLang="ko-KR" sz="18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GUI </a:t>
            </a:r>
            <a:r>
              <a:rPr lang="en-US" altLang="ko-KR" sz="1800" b="1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sourcetree</a:t>
            </a:r>
            <a:r>
              <a:rPr lang="ko-KR" altLang="en-US" sz="1800" b="1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8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설치</a:t>
            </a:r>
            <a:endParaRPr lang="en-US" altLang="ko-KR" sz="1800" b="1" dirty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아이디 등록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</p:txBody>
      </p:sp>
      <p:pic>
        <p:nvPicPr>
          <p:cNvPr id="12290" name="Picture 2" descr="https://t1.daumcdn.net/cfile/tistory/993C2D365C80B7C9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55" y="1798812"/>
            <a:ext cx="5899785" cy="358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s://t1.daumcdn.net/cfile/tistory/99FCAA3F5C80B7D62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575" y="1656563"/>
            <a:ext cx="3339465" cy="305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 flipV="1">
            <a:off x="5329530" y="2966720"/>
            <a:ext cx="1239520" cy="218471"/>
          </a:xfrm>
          <a:prstGeom prst="straightConnector1">
            <a:avLst/>
          </a:prstGeom>
          <a:ln w="28575">
            <a:solidFill>
              <a:srgbClr val="ED55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94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22829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Let’s </a:t>
            </a:r>
            <a:r>
              <a:rPr lang="en-US" altLang="ko-KR" sz="2000" b="1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Git</a:t>
            </a:r>
            <a:r>
              <a:rPr lang="en-US" altLang="ko-KR" sz="20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it (?)</a:t>
            </a:r>
            <a:endParaRPr lang="en-US" altLang="ko-KR" sz="2000" b="1" dirty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Git</a:t>
            </a:r>
            <a:r>
              <a:rPr lang="ko-KR" altLang="en-US" sz="18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이란</a:t>
            </a:r>
            <a:r>
              <a:rPr lang="en-US" altLang="ko-KR" sz="18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?</a:t>
            </a:r>
            <a:endParaRPr lang="en-US" altLang="ko-KR" sz="1800" b="1" dirty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슈퍼 </a:t>
            </a:r>
            <a:r>
              <a:rPr lang="ko-KR" altLang="en-US" sz="1400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마리오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 게임을 할 때 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…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endParaRPr lang="en-US" altLang="ko-KR" sz="1400" dirty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118586" y="4882718"/>
            <a:ext cx="7634797" cy="0"/>
          </a:xfrm>
          <a:prstGeom prst="line">
            <a:avLst/>
          </a:prstGeom>
          <a:ln w="38100">
            <a:solidFill>
              <a:srgbClr val="ED55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5056929" y="3684233"/>
            <a:ext cx="949911" cy="11984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006840" y="1766657"/>
            <a:ext cx="949911" cy="31160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67421" y="3826251"/>
            <a:ext cx="743533" cy="743533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 flipV="1">
            <a:off x="7199790" y="1402647"/>
            <a:ext cx="0" cy="834526"/>
          </a:xfrm>
          <a:prstGeom prst="straightConnector1">
            <a:avLst/>
          </a:prstGeom>
          <a:ln w="38100">
            <a:solidFill>
              <a:srgbClr val="0685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8152815" y="4483223"/>
            <a:ext cx="868532" cy="1480"/>
          </a:xfrm>
          <a:prstGeom prst="straightConnector1">
            <a:avLst/>
          </a:prstGeom>
          <a:ln w="38100">
            <a:solidFill>
              <a:srgbClr val="0685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297023" y="1669869"/>
            <a:ext cx="982961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3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위로 진입</a:t>
            </a:r>
            <a:r>
              <a:rPr lang="en-US" altLang="ko-KR" sz="13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!</a:t>
            </a:r>
            <a:endParaRPr lang="ko-KR" altLang="en-US" sz="1300" dirty="0"/>
          </a:p>
        </p:txBody>
      </p:sp>
      <p:sp>
        <p:nvSpPr>
          <p:cNvPr id="18" name="직사각형 17"/>
          <p:cNvSpPr/>
          <p:nvPr/>
        </p:nvSpPr>
        <p:spPr>
          <a:xfrm>
            <a:off x="7820756" y="3991087"/>
            <a:ext cx="94609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3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직진 진입</a:t>
            </a:r>
            <a:r>
              <a:rPr lang="en-US" altLang="ko-KR" sz="13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!</a:t>
            </a:r>
            <a:endParaRPr lang="ko-KR" altLang="en-US" sz="1300" dirty="0"/>
          </a:p>
        </p:txBody>
      </p:sp>
      <p:sp>
        <p:nvSpPr>
          <p:cNvPr id="19" name="직사각형 18"/>
          <p:cNvSpPr/>
          <p:nvPr/>
        </p:nvSpPr>
        <p:spPr>
          <a:xfrm>
            <a:off x="1741621" y="3444057"/>
            <a:ext cx="97334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3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어디 가지</a:t>
            </a:r>
            <a:r>
              <a:rPr lang="en-US" altLang="ko-KR" sz="13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?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62980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22829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Let’s </a:t>
            </a:r>
            <a:r>
              <a:rPr lang="en-US" altLang="ko-KR" sz="2000" b="1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Git</a:t>
            </a:r>
            <a:r>
              <a:rPr lang="en-US" altLang="ko-KR" sz="20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it (?)</a:t>
            </a:r>
            <a:endParaRPr lang="en-US" altLang="ko-KR" sz="2000" b="1" dirty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Git</a:t>
            </a:r>
            <a:r>
              <a:rPr lang="ko-KR" altLang="en-US" sz="18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을 다루는 </a:t>
            </a:r>
            <a:r>
              <a:rPr lang="en-US" altLang="ko-KR" sz="18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GUI </a:t>
            </a:r>
            <a:r>
              <a:rPr lang="en-US" altLang="ko-KR" sz="1800" b="1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sourcetree</a:t>
            </a:r>
            <a:r>
              <a:rPr lang="ko-KR" altLang="en-US" sz="1800" b="1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8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설치</a:t>
            </a:r>
            <a:endParaRPr lang="en-US" altLang="ko-KR" sz="1800" b="1" dirty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설치 진행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</p:txBody>
      </p:sp>
      <p:pic>
        <p:nvPicPr>
          <p:cNvPr id="13316" name="Picture 4" descr="https://t1.daumcdn.net/cfile/tistory/99DA1C3C5C80B7EA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469" y="1798812"/>
            <a:ext cx="6353077" cy="383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44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22829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Let’s </a:t>
            </a:r>
            <a:r>
              <a:rPr lang="en-US" altLang="ko-KR" sz="2000" b="1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Git</a:t>
            </a:r>
            <a:r>
              <a:rPr lang="en-US" altLang="ko-KR" sz="20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it (?)</a:t>
            </a:r>
            <a:endParaRPr lang="en-US" altLang="ko-KR" sz="2000" b="1" dirty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Git</a:t>
            </a:r>
            <a:r>
              <a:rPr lang="ko-KR" altLang="en-US" sz="18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을 다루는 </a:t>
            </a:r>
            <a:r>
              <a:rPr lang="en-US" altLang="ko-KR" sz="18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GUI </a:t>
            </a:r>
            <a:r>
              <a:rPr lang="en-US" altLang="ko-KR" sz="1800" b="1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sourcetree</a:t>
            </a:r>
            <a:r>
              <a:rPr lang="ko-KR" altLang="en-US" sz="1800" b="1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8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설치</a:t>
            </a:r>
            <a:endParaRPr lang="en-US" altLang="ko-KR" sz="1800" b="1" dirty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설치 진행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</p:txBody>
      </p:sp>
      <p:pic>
        <p:nvPicPr>
          <p:cNvPr id="13314" name="Picture 2" descr="https://t1.daumcdn.net/cfile/tistory/997DA7485C80B7FF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682" y="1798812"/>
            <a:ext cx="6038493" cy="3699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16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22829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Let’s </a:t>
            </a:r>
            <a:r>
              <a:rPr lang="en-US" altLang="ko-KR" sz="2000" b="1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Git</a:t>
            </a:r>
            <a:r>
              <a:rPr lang="en-US" altLang="ko-KR" sz="20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it (?)</a:t>
            </a:r>
            <a:endParaRPr lang="en-US" altLang="ko-KR" sz="2000" b="1" dirty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Git</a:t>
            </a:r>
            <a:r>
              <a:rPr lang="ko-KR" altLang="en-US" sz="18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을 다루는 </a:t>
            </a:r>
            <a:r>
              <a:rPr lang="en-US" altLang="ko-KR" sz="18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GUI </a:t>
            </a:r>
            <a:r>
              <a:rPr lang="en-US" altLang="ko-KR" sz="1800" b="1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sourcetree</a:t>
            </a:r>
            <a:r>
              <a:rPr lang="ko-KR" altLang="en-US" sz="1800" b="1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8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설치</a:t>
            </a:r>
            <a:endParaRPr lang="en-US" altLang="ko-KR" sz="1800" b="1" dirty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완료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!</a:t>
            </a:r>
          </a:p>
        </p:txBody>
      </p:sp>
      <p:pic>
        <p:nvPicPr>
          <p:cNvPr id="15362" name="Picture 2" descr="https://t1.daumcdn.net/cfile/tistory/99C2404F5C80B84E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75" y="2205036"/>
            <a:ext cx="7574020" cy="2153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00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22829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Let’s </a:t>
            </a:r>
            <a:r>
              <a:rPr lang="en-US" altLang="ko-KR" sz="2000" b="1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Git</a:t>
            </a:r>
            <a:r>
              <a:rPr lang="en-US" altLang="ko-KR" sz="20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it (?)</a:t>
            </a:r>
            <a:endParaRPr lang="en-US" altLang="ko-KR" sz="2000" b="1" dirty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Github</a:t>
            </a:r>
            <a:r>
              <a:rPr lang="ko-KR" altLang="en-US" sz="18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의 저장소를 </a:t>
            </a:r>
            <a:r>
              <a:rPr lang="en-US" altLang="ko-KR" sz="1800" b="1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sourcetree</a:t>
            </a:r>
            <a:r>
              <a:rPr lang="ko-KR" altLang="en-US" sz="18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를 통해 다루기</a:t>
            </a:r>
            <a:endParaRPr lang="en-US" altLang="ko-KR" sz="1800" b="1" dirty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클라우드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 저장소를 내 컴퓨터로 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clone!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먼저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400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github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저장소의 </a:t>
            </a:r>
            <a:r>
              <a:rPr lang="en-US" altLang="ko-KR" sz="1400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git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주소를 복사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21221" t="41185" r="17112" b="24148"/>
          <a:stretch/>
        </p:blipFill>
        <p:spPr>
          <a:xfrm>
            <a:off x="356819" y="2424724"/>
            <a:ext cx="9489440" cy="300071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207760" y="4185920"/>
            <a:ext cx="3423920" cy="416560"/>
          </a:xfrm>
          <a:prstGeom prst="rect">
            <a:avLst/>
          </a:prstGeom>
          <a:noFill/>
          <a:ln w="38100">
            <a:solidFill>
              <a:srgbClr val="ED55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1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22829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Let’s </a:t>
            </a:r>
            <a:r>
              <a:rPr lang="en-US" altLang="ko-KR" sz="2000" b="1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Git</a:t>
            </a:r>
            <a:r>
              <a:rPr lang="en-US" altLang="ko-KR" sz="20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it (?)</a:t>
            </a:r>
            <a:endParaRPr lang="en-US" altLang="ko-KR" sz="2000" b="1" dirty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Github</a:t>
            </a:r>
            <a:r>
              <a:rPr lang="ko-KR" altLang="en-US" sz="18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의 저장소를 </a:t>
            </a:r>
            <a:r>
              <a:rPr lang="en-US" altLang="ko-KR" sz="1800" b="1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sourcetree</a:t>
            </a:r>
            <a:r>
              <a:rPr lang="ko-KR" altLang="en-US" sz="18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를 통해 다루기</a:t>
            </a:r>
            <a:endParaRPr lang="en-US" altLang="ko-KR" sz="1800" b="1" dirty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복사한 주소를 소스 경로에 입력하고 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clone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진행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322" y="1848258"/>
            <a:ext cx="5341937" cy="356289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222991" y="1979728"/>
            <a:ext cx="1427036" cy="284499"/>
          </a:xfrm>
          <a:prstGeom prst="rect">
            <a:avLst/>
          </a:prstGeom>
          <a:noFill/>
          <a:ln w="38100">
            <a:solidFill>
              <a:srgbClr val="ED55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765399" y="2198370"/>
            <a:ext cx="448360" cy="335280"/>
          </a:xfrm>
          <a:prstGeom prst="rect">
            <a:avLst/>
          </a:prstGeom>
          <a:noFill/>
          <a:ln w="38100">
            <a:solidFill>
              <a:srgbClr val="ED55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761628" y="2758580"/>
            <a:ext cx="3782931" cy="2652572"/>
          </a:xfrm>
          <a:prstGeom prst="rect">
            <a:avLst/>
          </a:prstGeom>
          <a:noFill/>
          <a:ln w="38100">
            <a:solidFill>
              <a:srgbClr val="ED55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70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22829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Let’s </a:t>
            </a:r>
            <a:r>
              <a:rPr lang="en-US" altLang="ko-KR" sz="2000" b="1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Git</a:t>
            </a:r>
            <a:r>
              <a:rPr lang="en-US" altLang="ko-KR" sz="20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it (?)</a:t>
            </a:r>
            <a:endParaRPr lang="en-US" altLang="ko-KR" sz="2000" b="1" dirty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Github</a:t>
            </a:r>
            <a:r>
              <a:rPr lang="ko-KR" altLang="en-US" sz="18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의 저장소를 </a:t>
            </a:r>
            <a:r>
              <a:rPr lang="en-US" altLang="ko-KR" sz="1800" b="1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sourcetree</a:t>
            </a:r>
            <a:r>
              <a:rPr lang="ko-KR" altLang="en-US" sz="18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를 통해 다루기</a:t>
            </a:r>
            <a:endParaRPr lang="en-US" altLang="ko-KR" sz="1800" b="1" dirty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파일 탐색기를 통해 목적지 경로로 가서 원격 저장소에 있던 파일이 저장되었는지 확인</a:t>
            </a:r>
            <a:endParaRPr lang="en-US" altLang="ko-KR" sz="1400" smtClean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519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794000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Commit</a:t>
            </a:r>
            <a:r>
              <a:rPr lang="ko-KR" altLang="en-US" sz="20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을 해보자</a:t>
            </a:r>
            <a:endParaRPr lang="en-US" altLang="ko-KR" sz="2000" b="1" dirty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클라우드</a:t>
            </a:r>
            <a:r>
              <a:rPr lang="ko-KR" altLang="en-US" sz="18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 저장소에 </a:t>
            </a:r>
            <a:r>
              <a:rPr lang="en-US" altLang="ko-KR" sz="18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commit </a:t>
            </a:r>
            <a:r>
              <a:rPr lang="ko-KR" altLang="en-US" sz="18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해보기</a:t>
            </a:r>
            <a:endParaRPr lang="en-US" altLang="ko-KR" sz="1800" b="1" dirty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간단한 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txt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파일과 </a:t>
            </a:r>
            <a:r>
              <a:rPr lang="en-US" altLang="ko-KR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.md </a:t>
            </a:r>
            <a:r>
              <a:rPr lang="ko-KR" altLang="en-US" sz="140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파일을 커밋해보자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4143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1949302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Git</a:t>
            </a:r>
            <a:r>
              <a:rPr lang="ko-KR" altLang="en-US" sz="20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의 기본</a:t>
            </a:r>
            <a:endParaRPr lang="en-US" altLang="ko-KR" sz="2000" b="1" dirty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600" y="825566"/>
            <a:ext cx="4574744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작업 트리</a:t>
            </a:r>
            <a:r>
              <a:rPr lang="en-US" altLang="ko-KR" sz="1800" b="1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(Work tree)</a:t>
            </a:r>
            <a:r>
              <a:rPr lang="ko-KR" altLang="en-US" sz="1800" b="1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와 인덱스</a:t>
            </a:r>
            <a:r>
              <a:rPr lang="en-US" altLang="ko-KR" sz="1800" b="1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(</a:t>
            </a:r>
            <a:r>
              <a:rPr lang="en-US" altLang="ko-KR" sz="18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Index)</a:t>
            </a:r>
            <a:endParaRPr lang="en-US" altLang="ko-KR" sz="1800" b="1" dirty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358775" lvl="1" indent="-176213">
              <a:lnSpc>
                <a:spcPct val="150000"/>
              </a:lnSpc>
              <a:buFontTx/>
              <a:buChar char="-"/>
            </a:pPr>
            <a:r>
              <a:rPr lang="en-US" altLang="ko-KR" sz="1400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Git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작업 디렉토리 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작업 트리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(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Work Tree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)</a:t>
            </a:r>
          </a:p>
          <a:p>
            <a:pPr marL="358775" lvl="1" indent="-176213">
              <a:lnSpc>
                <a:spcPct val="150000"/>
              </a:lnSpc>
              <a:buFontTx/>
              <a:buChar char="-"/>
            </a:pPr>
            <a:r>
              <a:rPr lang="ko-KR" altLang="en-US" sz="1400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커밋을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실행하기 전의 저장소와 작업 트리 사이에 존재하는 공간을 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'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인덱스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‘</a:t>
            </a:r>
            <a:b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</a:b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(stage 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-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스테이징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 한다고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표현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691" y="140958"/>
            <a:ext cx="4974499" cy="236683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b="36691"/>
          <a:stretch/>
        </p:blipFill>
        <p:spPr>
          <a:xfrm>
            <a:off x="1559688" y="2700465"/>
            <a:ext cx="7200523" cy="284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39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1949302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Git</a:t>
            </a:r>
            <a:r>
              <a:rPr lang="ko-KR" altLang="en-US" sz="20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의 기본</a:t>
            </a:r>
            <a:endParaRPr lang="en-US" altLang="ko-KR" sz="2000" b="1" dirty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764767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저장소 </a:t>
            </a:r>
            <a:r>
              <a:rPr lang="ko-KR" altLang="en-US" sz="18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공유하기 </a:t>
            </a:r>
            <a:r>
              <a:rPr lang="en-US" altLang="ko-KR" sz="18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: </a:t>
            </a:r>
            <a:r>
              <a:rPr lang="ko-KR" altLang="en-US" sz="18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원격 </a:t>
            </a:r>
            <a:r>
              <a:rPr lang="ko-KR" altLang="en-US" sz="1800" b="1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저장소에 푸시</a:t>
            </a:r>
            <a:r>
              <a:rPr lang="en-US" altLang="ko-KR" sz="1800" b="1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(Push)</a:t>
            </a:r>
            <a:r>
              <a:rPr lang="ko-KR" altLang="en-US" sz="18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하기</a:t>
            </a:r>
            <a:endParaRPr lang="en-US" altLang="ko-KR" sz="1800" b="1" dirty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358775" lvl="1" indent="-176213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내 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PC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의 로컬 저장소에서 변경된 이력을 원격 저장소에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공유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</a:b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=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로컬 저장소의 변경 이력을 원격 저장소에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업로드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358775" lvl="1" indent="-176213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웹 상의 원격 저장소로 변경된 파일을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업로드 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=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 푸시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(Push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)</a:t>
            </a:r>
          </a:p>
          <a:p>
            <a:pPr marL="358775" lvl="1" indent="-176213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push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를 실행하면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원격 저장소에 내 변경 이력이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업로드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</a:b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 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원격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저장소와 로컬 저장소가 동일한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상태</a:t>
            </a:r>
            <a:endParaRPr lang="en-US" altLang="ko-KR" sz="1400" dirty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651" y="3233723"/>
            <a:ext cx="5219700" cy="195262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9872" y="3533760"/>
            <a:ext cx="3076575" cy="13525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260080" y="4206240"/>
            <a:ext cx="650239" cy="680069"/>
          </a:xfrm>
          <a:prstGeom prst="rect">
            <a:avLst/>
          </a:prstGeom>
          <a:noFill/>
          <a:ln w="28575">
            <a:solidFill>
              <a:srgbClr val="ED55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3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1949302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Git</a:t>
            </a:r>
            <a:r>
              <a:rPr lang="ko-KR" altLang="en-US" sz="20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의 기본</a:t>
            </a:r>
            <a:endParaRPr lang="en-US" altLang="ko-KR" sz="2000" b="1" dirty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628876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저장소 </a:t>
            </a:r>
            <a:r>
              <a:rPr lang="ko-KR" altLang="en-US" sz="18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공유하기 </a:t>
            </a:r>
            <a:r>
              <a:rPr lang="en-US" altLang="ko-KR" sz="18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: </a:t>
            </a:r>
            <a:r>
              <a:rPr lang="ko-KR" altLang="en-US" sz="1800" b="1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원격 저장소에서 풀</a:t>
            </a:r>
            <a:r>
              <a:rPr lang="en-US" altLang="ko-KR" sz="1800" b="1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(Pull)</a:t>
            </a:r>
            <a:r>
              <a:rPr lang="ko-KR" altLang="en-US" sz="18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해오기</a:t>
            </a:r>
            <a:endParaRPr lang="en-US" altLang="ko-KR" sz="1800" b="1" dirty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358775" lvl="1" indent="-176213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원격 저장소를 공유해 여러 사람이 함께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작업 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모두가 같은 원격 저장소에 푸시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(Push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)</a:t>
            </a:r>
          </a:p>
          <a:p>
            <a:pPr marL="358775" lvl="1" indent="-176213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다른 사람이 원격 저장소에 올려놓은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(Push)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변경 내용을 내 로컬 저장소에도 적용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(Pull)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할 필요가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있음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358775" lvl="1" indent="-176213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원격 저장소에서 로컬 저장소로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업데이트 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풀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(Pull)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을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실행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358775" lvl="1" indent="-176213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원격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저장소에서 최신 변경 이력을 다운로드하여 내 로컬 저장소에 그 내용을 적용</a:t>
            </a:r>
            <a:endParaRPr lang="en-US" altLang="ko-KR" sz="1400" dirty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175" y="2910558"/>
            <a:ext cx="5153025" cy="19240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6992" y="3196308"/>
            <a:ext cx="3076575" cy="13525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416800" y="3868788"/>
            <a:ext cx="650239" cy="680069"/>
          </a:xfrm>
          <a:prstGeom prst="rect">
            <a:avLst/>
          </a:prstGeom>
          <a:noFill/>
          <a:ln w="28575">
            <a:solidFill>
              <a:srgbClr val="ED55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58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22829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Let’s </a:t>
            </a:r>
            <a:r>
              <a:rPr lang="en-US" altLang="ko-KR" sz="2000" b="1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Git</a:t>
            </a:r>
            <a:r>
              <a:rPr lang="en-US" altLang="ko-KR" sz="20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it (?)</a:t>
            </a:r>
            <a:endParaRPr lang="en-US" altLang="ko-KR" sz="2000" b="1" dirty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Git</a:t>
            </a:r>
            <a:r>
              <a:rPr lang="ko-KR" altLang="en-US" sz="18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이란</a:t>
            </a:r>
            <a:r>
              <a:rPr lang="en-US" altLang="ko-KR" sz="18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?</a:t>
            </a:r>
            <a:endParaRPr lang="en-US" altLang="ko-KR" sz="1800" b="1" dirty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슈퍼 </a:t>
            </a:r>
            <a:r>
              <a:rPr lang="ko-KR" altLang="en-US" sz="1400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마리오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 게임을 할 때 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…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endParaRPr lang="en-US" altLang="ko-KR" sz="1400" dirty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118586" y="4882718"/>
            <a:ext cx="7634797" cy="0"/>
          </a:xfrm>
          <a:prstGeom prst="line">
            <a:avLst/>
          </a:prstGeom>
          <a:ln w="38100">
            <a:solidFill>
              <a:srgbClr val="ED55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665659" y="3684233"/>
            <a:ext cx="949911" cy="11984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615570" y="1766657"/>
            <a:ext cx="949911" cy="31160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10175" y="3826251"/>
            <a:ext cx="743533" cy="743533"/>
          </a:xfrm>
          <a:prstGeom prst="rect">
            <a:avLst/>
          </a:prstGeom>
        </p:spPr>
      </p:pic>
      <p:cxnSp>
        <p:nvCxnSpPr>
          <p:cNvPr id="15" name="직선 화살표 연결선 14"/>
          <p:cNvCxnSpPr/>
          <p:nvPr/>
        </p:nvCxnSpPr>
        <p:spPr>
          <a:xfrm flipV="1">
            <a:off x="6545957" y="4483223"/>
            <a:ext cx="868532" cy="1480"/>
          </a:xfrm>
          <a:prstGeom prst="straightConnector1">
            <a:avLst/>
          </a:prstGeom>
          <a:ln w="38100">
            <a:solidFill>
              <a:srgbClr val="0685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6213898" y="3991087"/>
            <a:ext cx="94609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3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직진 진입</a:t>
            </a:r>
            <a:r>
              <a:rPr lang="en-US" altLang="ko-KR" sz="13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!</a:t>
            </a:r>
            <a:endParaRPr lang="ko-KR" altLang="en-US" sz="1300" dirty="0"/>
          </a:p>
        </p:txBody>
      </p:sp>
      <p:sp>
        <p:nvSpPr>
          <p:cNvPr id="2" name="곱셈 기호 1"/>
          <p:cNvSpPr/>
          <p:nvPr/>
        </p:nvSpPr>
        <p:spPr>
          <a:xfrm>
            <a:off x="7230748" y="3324688"/>
            <a:ext cx="1797728" cy="1797728"/>
          </a:xfrm>
          <a:prstGeom prst="mathMultiply">
            <a:avLst>
              <a:gd name="adj1" fmla="val 10187"/>
            </a:avLst>
          </a:prstGeom>
          <a:solidFill>
            <a:srgbClr val="F2B1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639064" y="3295674"/>
            <a:ext cx="683200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3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사망 </a:t>
            </a:r>
            <a:r>
              <a:rPr lang="en-US" altLang="ko-KR" sz="13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…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68721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545080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브랜치</a:t>
            </a:r>
            <a:r>
              <a:rPr lang="ko-KR" altLang="en-US" sz="2000" b="1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2000" b="1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(Branch)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5083629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브랜치란</a:t>
            </a:r>
            <a:r>
              <a:rPr lang="en-US" altLang="ko-KR" sz="18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?</a:t>
            </a:r>
            <a:endParaRPr lang="en-US" altLang="ko-KR" sz="1800" b="1" dirty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358775" lvl="1" indent="-176213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소프트웨어 개발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</a:b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개발자들은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동일한 소스코드를 함께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공유하고 다룸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358775" lvl="1" indent="-176213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여러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사람이 동일한 소스코드를 기반으로 서로 다른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작업 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각각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서로 다른 버전의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코드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358775" lvl="1" indent="-176213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여러 개발자들이 동시에 다양한 작업을 할 수 있게 만들어 주는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기능 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브랜치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(Branch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) </a:t>
            </a:r>
          </a:p>
          <a:p>
            <a:pPr marL="358775" lvl="1" indent="-176213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각자 독립적인 작업 영역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저장소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)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안에서 마음대로 소스코드를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변경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358775" lvl="1" indent="-176213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분리된 작업 영역에서 변경된 내용은 나중에 원래의 버전과 비교해서 하나의 새로운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버전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320" y="1894295"/>
            <a:ext cx="4150360" cy="263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75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545080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브랜치</a:t>
            </a:r>
            <a:r>
              <a:rPr lang="ko-KR" altLang="en-US" sz="2000" b="1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2000" b="1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(Branch)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67600" y="825566"/>
            <a:ext cx="449523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브랜치란</a:t>
            </a:r>
            <a:r>
              <a:rPr lang="en-US" altLang="ko-KR" sz="18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?</a:t>
            </a:r>
            <a:endParaRPr lang="en-US" altLang="ko-KR" sz="1800" b="1" dirty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358775" lvl="1" indent="-176213">
              <a:lnSpc>
                <a:spcPct val="150000"/>
              </a:lnSpc>
              <a:buFontTx/>
              <a:buChar char="-"/>
            </a:pP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브랜치란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 독립적으로 어떤 작업을 진행하기 위한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개념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358775" lvl="1" indent="-176213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필요에 의해 만들어지는 각각의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브랜치는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 다른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브랜치의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 영향을 받지 않기 때문에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여러 작업을 동시에 진행할 수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있음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358775" lvl="1" indent="-176213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각자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작업을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진행 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메인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브랜치에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 자신의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브랜치의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 변경 사항을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적용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1576" y="1483875"/>
            <a:ext cx="4817124" cy="386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545080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브랜치</a:t>
            </a:r>
            <a:r>
              <a:rPr lang="ko-KR" altLang="en-US" sz="2000" b="1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2000" b="1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(Branch)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63840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브랜치</a:t>
            </a:r>
            <a:r>
              <a:rPr lang="ko-KR" altLang="en-US" sz="1800" b="1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8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만들기</a:t>
            </a:r>
            <a:endParaRPr lang="en-US" altLang="ko-KR" sz="1800" b="1" dirty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358775" lvl="1" indent="-176213">
              <a:lnSpc>
                <a:spcPct val="150000"/>
              </a:lnSpc>
              <a:buFontTx/>
              <a:buChar char="-"/>
            </a:pPr>
            <a:r>
              <a:rPr lang="en-US" altLang="ko-KR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Git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에서는 작업에 따라 자유롭게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브랜치를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 만들 수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있음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358775" lvl="1" indent="-176213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작업할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팀원들과 어떠한 방식으로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브랜치를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 만들고 통합할 것인지 미리 정해두는 것이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좋음 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효과적으로 관리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161" y="2349817"/>
            <a:ext cx="562927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0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545080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브랜치</a:t>
            </a:r>
            <a:r>
              <a:rPr lang="ko-KR" altLang="en-US" sz="2000" b="1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2000" b="1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(Branch)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62201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브랜치</a:t>
            </a:r>
            <a:r>
              <a:rPr lang="ko-KR" altLang="en-US" sz="1800" b="1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8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전환하기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358775" lvl="1" indent="-176213">
              <a:lnSpc>
                <a:spcPct val="150000"/>
              </a:lnSpc>
              <a:buFontTx/>
              <a:buChar char="-"/>
            </a:pPr>
            <a:r>
              <a:rPr lang="en-US" altLang="ko-KR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Git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에서는 항상 작업할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브랜치를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 미리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선택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358775" lvl="1" indent="-176213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처음에 </a:t>
            </a:r>
            <a:r>
              <a:rPr lang="en-US" altLang="ko-KR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Git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을 설치하게 되면 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'master'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브랜치가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선택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358775" lvl="1" indent="-176213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현재 선택된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브랜치가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 아닌 다른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브랜치에서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 작업하고 싶을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때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</a:b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  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'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체크아웃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(checkout)'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명령어를 실행하여 원하는 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브랜치로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 전환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75" y="2910558"/>
            <a:ext cx="5305425" cy="24574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r="65086"/>
          <a:stretch/>
        </p:blipFill>
        <p:spPr>
          <a:xfrm>
            <a:off x="6727506" y="3100106"/>
            <a:ext cx="2384425" cy="10001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rcRect l="35955" r="22836"/>
          <a:stretch/>
        </p:blipFill>
        <p:spPr>
          <a:xfrm>
            <a:off x="6512560" y="4139283"/>
            <a:ext cx="2814319" cy="100012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908800" y="3459215"/>
            <a:ext cx="863600" cy="279666"/>
          </a:xfrm>
          <a:prstGeom prst="rect">
            <a:avLst/>
          </a:prstGeom>
          <a:noFill/>
          <a:ln w="28575">
            <a:solidFill>
              <a:srgbClr val="ED55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98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1949302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Git</a:t>
            </a:r>
            <a:r>
              <a:rPr lang="ko-KR" altLang="en-US" sz="20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의 기본</a:t>
            </a:r>
            <a:endParaRPr lang="en-US" altLang="ko-KR" sz="2000" b="1" dirty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600" y="825566"/>
            <a:ext cx="38591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변경 이력의 </a:t>
            </a:r>
            <a:r>
              <a:rPr lang="ko-KR" altLang="en-US" sz="18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통합 </a:t>
            </a:r>
            <a:r>
              <a:rPr lang="en-US" altLang="ko-KR" sz="18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: </a:t>
            </a:r>
            <a:r>
              <a:rPr lang="ko-KR" altLang="en-US" sz="1800" b="1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충돌 </a:t>
            </a:r>
            <a:r>
              <a:rPr lang="ko-KR" altLang="en-US" sz="18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해결하기</a:t>
            </a:r>
            <a:endParaRPr lang="en-US" altLang="ko-KR" sz="1800" b="1" dirty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358775" lvl="1" indent="-176213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병합 기능 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Git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에서 변경한 부분을 자동으로 통합해 주는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기능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358775" lvl="1" indent="-176213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경우에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따라 자동으로 병합할 수 없는 경우도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있음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</a:b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 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원격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저장소와 로컬 저장소 양쪽에서 파일의 동일한 부분을 변경한 경우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358775" lvl="1" indent="-176213">
              <a:lnSpc>
                <a:spcPct val="150000"/>
              </a:lnSpc>
              <a:buFontTx/>
              <a:buChar char="-"/>
            </a:pPr>
            <a:r>
              <a:rPr lang="en-US" altLang="ko-KR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Git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은 충돌이 발생한 파일 내용을 아래 그림처럼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표시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</a:b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 이 부분을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우리가 직접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수정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293161" y="1607418"/>
            <a:ext cx="5758166" cy="3219024"/>
            <a:chOff x="2528618" y="2768308"/>
            <a:chExt cx="4954438" cy="2769711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28618" y="2768308"/>
              <a:ext cx="4944912" cy="1381911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38144" y="4178794"/>
              <a:ext cx="4944912" cy="1359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534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545080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브랜치</a:t>
            </a:r>
            <a:r>
              <a:rPr lang="ko-KR" altLang="en-US" sz="2000" b="1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2000" b="1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(Branch)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46473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브랜치에서의 </a:t>
            </a:r>
            <a:r>
              <a:rPr lang="ko-KR" altLang="en-US" sz="1800" b="1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작업 흐름 </a:t>
            </a:r>
            <a:r>
              <a:rPr lang="ko-KR" altLang="en-US" sz="18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예시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52" y="2120265"/>
            <a:ext cx="4199255" cy="126116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32" y="3467454"/>
            <a:ext cx="4097187" cy="157788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7340" y="357578"/>
            <a:ext cx="4217987" cy="170137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7340" y="2120265"/>
            <a:ext cx="4415922" cy="172220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7708" y="3903788"/>
            <a:ext cx="4167619" cy="167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33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 rot="1108055">
            <a:off x="3741796" y="561214"/>
            <a:ext cx="4236996" cy="4266598"/>
            <a:chOff x="-133855" y="767519"/>
            <a:chExt cx="2778202" cy="2797612"/>
          </a:xfrm>
        </p:grpSpPr>
        <p:sp>
          <p:nvSpPr>
            <p:cNvPr id="33" name="이등변 삼각형 32"/>
            <p:cNvSpPr/>
            <p:nvPr/>
          </p:nvSpPr>
          <p:spPr>
            <a:xfrm rot="1615403">
              <a:off x="-133855" y="767519"/>
              <a:ext cx="2159368" cy="2660824"/>
            </a:xfrm>
            <a:prstGeom prst="triangle">
              <a:avLst/>
            </a:prstGeom>
            <a:solidFill>
              <a:srgbClr val="F2B1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이등변 삼각형 33"/>
            <p:cNvSpPr/>
            <p:nvPr/>
          </p:nvSpPr>
          <p:spPr>
            <a:xfrm rot="5400000">
              <a:off x="276896" y="1197679"/>
              <a:ext cx="2090556" cy="2644347"/>
            </a:xfrm>
            <a:prstGeom prst="triangle">
              <a:avLst/>
            </a:prstGeom>
            <a:solidFill>
              <a:srgbClr val="ED55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354365" y="2884298"/>
            <a:ext cx="1742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ln>
                  <a:solidFill>
                    <a:schemeClr val="bg1">
                      <a:alpha val="29000"/>
                    </a:schemeClr>
                  </a:solidFill>
                </a:ln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Q &amp; A</a:t>
            </a:r>
            <a:endParaRPr lang="ko-KR" altLang="en-US" sz="4000" b="1" dirty="0">
              <a:ln>
                <a:solidFill>
                  <a:schemeClr val="bg1">
                    <a:alpha val="29000"/>
                  </a:schemeClr>
                </a:solidFill>
              </a:ln>
              <a:solidFill>
                <a:schemeClr val="bg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873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22829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Let’s </a:t>
            </a:r>
            <a:r>
              <a:rPr lang="en-US" altLang="ko-KR" sz="2000" b="1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Git</a:t>
            </a:r>
            <a:r>
              <a:rPr lang="en-US" altLang="ko-KR" sz="20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it (?)</a:t>
            </a:r>
            <a:endParaRPr lang="en-US" altLang="ko-KR" sz="2000" b="1" dirty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Git</a:t>
            </a:r>
            <a:r>
              <a:rPr lang="ko-KR" altLang="en-US" sz="18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이란</a:t>
            </a:r>
            <a:r>
              <a:rPr lang="en-US" altLang="ko-KR" sz="18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?</a:t>
            </a:r>
            <a:endParaRPr lang="en-US" altLang="ko-KR" sz="1800" b="1" dirty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슈퍼 </a:t>
            </a:r>
            <a:r>
              <a:rPr lang="ko-KR" altLang="en-US" sz="1400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마리오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 게임을 할 때 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…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endParaRPr lang="en-US" altLang="ko-KR" sz="1400" dirty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118586" y="4882718"/>
            <a:ext cx="7634797" cy="0"/>
          </a:xfrm>
          <a:prstGeom prst="line">
            <a:avLst/>
          </a:prstGeom>
          <a:ln w="38100">
            <a:solidFill>
              <a:srgbClr val="ED55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67421" y="3826251"/>
            <a:ext cx="743533" cy="743533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506784" y="3444057"/>
            <a:ext cx="144302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3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처음부터 다시 </a:t>
            </a:r>
            <a:r>
              <a:rPr lang="en-US" altLang="ko-KR" sz="13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… 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57155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22829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Let’s </a:t>
            </a:r>
            <a:r>
              <a:rPr lang="en-US" altLang="ko-KR" sz="2000" b="1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Git</a:t>
            </a:r>
            <a:r>
              <a:rPr lang="en-US" altLang="ko-KR" sz="20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it (?)</a:t>
            </a:r>
            <a:endParaRPr lang="en-US" altLang="ko-KR" sz="2000" b="1" dirty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Git</a:t>
            </a:r>
            <a:r>
              <a:rPr lang="ko-KR" altLang="en-US" sz="18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이란</a:t>
            </a:r>
            <a:r>
              <a:rPr lang="en-US" altLang="ko-KR" sz="18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?</a:t>
            </a:r>
            <a:endParaRPr lang="en-US" altLang="ko-KR" sz="1800" b="1" dirty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슈퍼 </a:t>
            </a:r>
            <a:r>
              <a:rPr lang="ko-KR" altLang="en-US" sz="1400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마리오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 게임을 할 때 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…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endParaRPr lang="en-US" altLang="ko-KR" sz="1400" dirty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615570" y="3923931"/>
            <a:ext cx="6137813" cy="0"/>
          </a:xfrm>
          <a:prstGeom prst="line">
            <a:avLst/>
          </a:prstGeom>
          <a:ln w="38100">
            <a:solidFill>
              <a:srgbClr val="ED55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665659" y="4546851"/>
            <a:ext cx="949911" cy="9351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615570" y="3923931"/>
            <a:ext cx="949911" cy="15580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25259" y="2929245"/>
            <a:ext cx="743533" cy="743533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6925148" y="2398668"/>
            <a:ext cx="779380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300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클리어</a:t>
            </a:r>
            <a:r>
              <a:rPr lang="ko-KR" altLang="en-US" sz="13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3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!</a:t>
            </a:r>
            <a:endParaRPr lang="ko-KR" altLang="en-US" sz="1300" dirty="0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1148101" y="3821975"/>
            <a:ext cx="0" cy="834526"/>
          </a:xfrm>
          <a:prstGeom prst="straightConnector1">
            <a:avLst/>
          </a:prstGeom>
          <a:ln w="38100">
            <a:solidFill>
              <a:srgbClr val="0685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245334" y="4089197"/>
            <a:ext cx="982961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3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위로 진입</a:t>
            </a:r>
            <a:r>
              <a:rPr lang="en-US" altLang="ko-KR" sz="13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!</a:t>
            </a:r>
            <a:endParaRPr lang="ko-KR" altLang="en-US" sz="13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822" y="3175979"/>
            <a:ext cx="610614" cy="61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2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22829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Let’s </a:t>
            </a:r>
            <a:r>
              <a:rPr lang="en-US" altLang="ko-KR" sz="2000" b="1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Git</a:t>
            </a:r>
            <a:r>
              <a:rPr lang="en-US" altLang="ko-KR" sz="20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it (?)</a:t>
            </a:r>
            <a:endParaRPr lang="en-US" altLang="ko-KR" sz="2000" b="1" dirty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Git</a:t>
            </a:r>
            <a:r>
              <a:rPr lang="ko-KR" altLang="en-US" sz="18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이란</a:t>
            </a:r>
            <a:r>
              <a:rPr lang="en-US" altLang="ko-KR" sz="18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?</a:t>
            </a:r>
            <a:endParaRPr lang="en-US" altLang="ko-KR" sz="1800" b="1" dirty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슈퍼 </a:t>
            </a:r>
            <a:r>
              <a:rPr lang="ko-KR" altLang="en-US" sz="1400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마리오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 게임을 할 때 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…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endParaRPr lang="en-US" altLang="ko-KR" sz="1400" dirty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118586" y="4882718"/>
            <a:ext cx="7634797" cy="0"/>
          </a:xfrm>
          <a:prstGeom prst="line">
            <a:avLst/>
          </a:prstGeom>
          <a:ln w="38100">
            <a:solidFill>
              <a:srgbClr val="ED55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5056929" y="3684233"/>
            <a:ext cx="949911" cy="11984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006840" y="1766657"/>
            <a:ext cx="949911" cy="31160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06504" y="3826251"/>
            <a:ext cx="743533" cy="743533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 flipV="1">
            <a:off x="7199790" y="1402647"/>
            <a:ext cx="0" cy="834526"/>
          </a:xfrm>
          <a:prstGeom prst="straightConnector1">
            <a:avLst/>
          </a:prstGeom>
          <a:ln w="38100">
            <a:solidFill>
              <a:srgbClr val="0685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8152815" y="4483223"/>
            <a:ext cx="868532" cy="1480"/>
          </a:xfrm>
          <a:prstGeom prst="straightConnector1">
            <a:avLst/>
          </a:prstGeom>
          <a:ln w="38100">
            <a:solidFill>
              <a:srgbClr val="0685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297023" y="1669869"/>
            <a:ext cx="982961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3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위로 진입</a:t>
            </a:r>
            <a:r>
              <a:rPr lang="en-US" altLang="ko-KR" sz="13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!</a:t>
            </a:r>
            <a:endParaRPr lang="ko-KR" altLang="en-US" sz="1300" dirty="0"/>
          </a:p>
        </p:txBody>
      </p:sp>
      <p:sp>
        <p:nvSpPr>
          <p:cNvPr id="18" name="직사각형 17"/>
          <p:cNvSpPr/>
          <p:nvPr/>
        </p:nvSpPr>
        <p:spPr>
          <a:xfrm>
            <a:off x="7820756" y="3991087"/>
            <a:ext cx="94609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3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직진 진입</a:t>
            </a:r>
            <a:r>
              <a:rPr lang="en-US" altLang="ko-KR" sz="13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!</a:t>
            </a:r>
            <a:endParaRPr lang="ko-KR" altLang="en-US" sz="1300" dirty="0"/>
          </a:p>
        </p:txBody>
      </p:sp>
      <p:sp>
        <p:nvSpPr>
          <p:cNvPr id="19" name="직사각형 18"/>
          <p:cNvSpPr/>
          <p:nvPr/>
        </p:nvSpPr>
        <p:spPr>
          <a:xfrm>
            <a:off x="4338751" y="2301552"/>
            <a:ext cx="1436356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3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친구랑 둘이 동시에 다른 위치로 갈 수는 없을까</a:t>
            </a:r>
            <a:r>
              <a:rPr lang="en-US" altLang="ko-KR" sz="13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?</a:t>
            </a:r>
            <a:endParaRPr lang="ko-KR" altLang="en-US" sz="13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75577" y="1364917"/>
            <a:ext cx="743533" cy="74353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67421" y="3826251"/>
            <a:ext cx="743533" cy="743533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791981" y="3177341"/>
            <a:ext cx="244650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3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저장포인트가</a:t>
            </a:r>
            <a:r>
              <a:rPr lang="en-US" altLang="ko-KR" sz="13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/>
            </a:r>
            <a:br>
              <a:rPr lang="en-US" altLang="ko-KR" sz="13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</a:br>
            <a:r>
              <a:rPr lang="ko-KR" altLang="en-US" sz="13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여기에 있으면 좋을 것 같은데</a:t>
            </a:r>
            <a:r>
              <a:rPr lang="en-US" altLang="ko-KR" sz="13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?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97795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22829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Let’s </a:t>
            </a:r>
            <a:r>
              <a:rPr lang="en-US" altLang="ko-KR" sz="2000" b="1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Git</a:t>
            </a:r>
            <a:r>
              <a:rPr lang="en-US" altLang="ko-KR" sz="20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it (?)</a:t>
            </a:r>
            <a:endParaRPr lang="en-US" altLang="ko-KR" sz="2000" b="1" dirty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Git</a:t>
            </a:r>
            <a:r>
              <a:rPr lang="ko-KR" altLang="en-US" sz="18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이란</a:t>
            </a:r>
            <a:r>
              <a:rPr lang="en-US" altLang="ko-KR" sz="18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?</a:t>
            </a:r>
            <a:endParaRPr lang="en-US" altLang="ko-KR" sz="1800" b="1" dirty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슈퍼 </a:t>
            </a:r>
            <a:r>
              <a:rPr lang="ko-KR" altLang="en-US" sz="1400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마리오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 게임을 할 때 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…</a:t>
            </a: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endParaRPr lang="en-US" altLang="ko-KR" sz="1400" dirty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</p:txBody>
      </p:sp>
      <p:pic>
        <p:nvPicPr>
          <p:cNvPr id="1026" name="Picture 2" descr="http://ian-albert.com/games/super_mario_bros_maps/mario-2-1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64" y="3515557"/>
            <a:ext cx="9914646" cy="650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/>
          <p:cNvCxnSpPr/>
          <p:nvPr/>
        </p:nvCxnSpPr>
        <p:spPr>
          <a:xfrm>
            <a:off x="923278" y="3258104"/>
            <a:ext cx="0" cy="506027"/>
          </a:xfrm>
          <a:prstGeom prst="line">
            <a:avLst/>
          </a:prstGeom>
          <a:ln w="28575">
            <a:solidFill>
              <a:srgbClr val="ED55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029418" y="2636667"/>
            <a:ext cx="0" cy="960268"/>
          </a:xfrm>
          <a:prstGeom prst="line">
            <a:avLst/>
          </a:prstGeom>
          <a:ln w="28575">
            <a:solidFill>
              <a:srgbClr val="ED55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5943601" y="4077808"/>
            <a:ext cx="0" cy="911442"/>
          </a:xfrm>
          <a:prstGeom prst="line">
            <a:avLst/>
          </a:prstGeom>
          <a:ln w="28575">
            <a:solidFill>
              <a:srgbClr val="ED55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3885461" y="3999388"/>
            <a:ext cx="0" cy="911442"/>
          </a:xfrm>
          <a:prstGeom prst="line">
            <a:avLst/>
          </a:prstGeom>
          <a:ln w="28575">
            <a:solidFill>
              <a:srgbClr val="ED55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9337830" y="3845507"/>
            <a:ext cx="0" cy="911442"/>
          </a:xfrm>
          <a:prstGeom prst="line">
            <a:avLst/>
          </a:prstGeom>
          <a:ln w="28575">
            <a:solidFill>
              <a:srgbClr val="ED55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9185" y="2894700"/>
            <a:ext cx="247215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3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오후 </a:t>
            </a:r>
            <a:r>
              <a:rPr lang="en-US" altLang="ko-KR" sz="13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6</a:t>
            </a:r>
            <a:r>
              <a:rPr lang="ko-KR" altLang="en-US" sz="13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시 </a:t>
            </a:r>
            <a:r>
              <a:rPr lang="en-US" altLang="ko-KR" sz="13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: </a:t>
            </a:r>
            <a:r>
              <a:rPr lang="ko-KR" altLang="en-US" sz="13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위로 가서 버섯 얻음</a:t>
            </a:r>
            <a:r>
              <a:rPr lang="en-US" altLang="ko-KR" sz="13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!</a:t>
            </a:r>
            <a:endParaRPr lang="ko-KR" altLang="en-US" sz="1300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2701771" y="2638151"/>
            <a:ext cx="0" cy="960268"/>
          </a:xfrm>
          <a:prstGeom prst="line">
            <a:avLst/>
          </a:prstGeom>
          <a:ln w="28575">
            <a:solidFill>
              <a:srgbClr val="ED55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741490" y="2291884"/>
            <a:ext cx="1922321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3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오후 </a:t>
            </a:r>
            <a:r>
              <a:rPr lang="en-US" altLang="ko-KR" sz="13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7</a:t>
            </a:r>
            <a:r>
              <a:rPr lang="ko-KR" altLang="en-US" sz="13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시 </a:t>
            </a:r>
            <a:r>
              <a:rPr lang="en-US" altLang="ko-KR" sz="13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: </a:t>
            </a:r>
            <a:r>
              <a:rPr lang="ko-KR" altLang="en-US" sz="13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맨 위로 접근</a:t>
            </a:r>
            <a:endParaRPr lang="ko-KR" altLang="en-US" sz="1300" dirty="0"/>
          </a:p>
        </p:txBody>
      </p:sp>
      <p:sp>
        <p:nvSpPr>
          <p:cNvPr id="28" name="직사각형 27"/>
          <p:cNvSpPr/>
          <p:nvPr/>
        </p:nvSpPr>
        <p:spPr>
          <a:xfrm>
            <a:off x="2273982" y="5088697"/>
            <a:ext cx="1830950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3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오후 </a:t>
            </a:r>
            <a:r>
              <a:rPr lang="en-US" altLang="ko-KR" sz="13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8</a:t>
            </a:r>
            <a:r>
              <a:rPr lang="ko-KR" altLang="en-US" sz="13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시 </a:t>
            </a:r>
            <a:r>
              <a:rPr lang="en-US" altLang="ko-KR" sz="13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: </a:t>
            </a:r>
            <a:r>
              <a:rPr lang="ko-KR" altLang="en-US" sz="13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아래로 접근</a:t>
            </a:r>
            <a:endParaRPr lang="ko-KR" altLang="en-US" sz="1300" dirty="0"/>
          </a:p>
        </p:txBody>
      </p:sp>
      <p:sp>
        <p:nvSpPr>
          <p:cNvPr id="29" name="직사각형 28"/>
          <p:cNvSpPr/>
          <p:nvPr/>
        </p:nvSpPr>
        <p:spPr>
          <a:xfrm>
            <a:off x="5407309" y="2264227"/>
            <a:ext cx="172835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3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오후 </a:t>
            </a:r>
            <a:r>
              <a:rPr lang="en-US" altLang="ko-KR" sz="13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10</a:t>
            </a:r>
            <a:r>
              <a:rPr lang="ko-KR" altLang="en-US" sz="13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시 </a:t>
            </a:r>
            <a:r>
              <a:rPr lang="en-US" altLang="ko-KR" sz="13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: </a:t>
            </a:r>
            <a:r>
              <a:rPr lang="ko-KR" altLang="en-US" sz="13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위로 접근</a:t>
            </a:r>
            <a:endParaRPr lang="ko-KR" altLang="en-US" sz="1300" dirty="0"/>
          </a:p>
        </p:txBody>
      </p:sp>
      <p:sp>
        <p:nvSpPr>
          <p:cNvPr id="30" name="직사각형 29"/>
          <p:cNvSpPr/>
          <p:nvPr/>
        </p:nvSpPr>
        <p:spPr>
          <a:xfrm>
            <a:off x="4994031" y="5088697"/>
            <a:ext cx="1830950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3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오후 </a:t>
            </a:r>
            <a:r>
              <a:rPr lang="en-US" altLang="ko-KR" sz="13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9</a:t>
            </a:r>
            <a:r>
              <a:rPr lang="ko-KR" altLang="en-US" sz="13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시 </a:t>
            </a:r>
            <a:r>
              <a:rPr lang="en-US" altLang="ko-KR" sz="13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: </a:t>
            </a:r>
            <a:r>
              <a:rPr lang="ko-KR" altLang="en-US" sz="13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아래로 접근</a:t>
            </a:r>
            <a:endParaRPr lang="ko-KR" altLang="en-US" sz="1300" dirty="0"/>
          </a:p>
        </p:txBody>
      </p:sp>
      <p:sp>
        <p:nvSpPr>
          <p:cNvPr id="31" name="직사각형 30"/>
          <p:cNvSpPr/>
          <p:nvPr/>
        </p:nvSpPr>
        <p:spPr>
          <a:xfrm>
            <a:off x="7989753" y="4896910"/>
            <a:ext cx="1489510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3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오후 </a:t>
            </a:r>
            <a:r>
              <a:rPr lang="en-US" altLang="ko-KR" sz="13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11</a:t>
            </a:r>
            <a:r>
              <a:rPr lang="ko-KR" altLang="en-US" sz="13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시 </a:t>
            </a:r>
            <a:r>
              <a:rPr lang="en-US" altLang="ko-KR" sz="13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: </a:t>
            </a:r>
            <a:r>
              <a:rPr lang="ko-KR" altLang="en-US" sz="1300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클리어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36413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22829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Let’s </a:t>
            </a:r>
            <a:r>
              <a:rPr lang="en-US" altLang="ko-KR" sz="2000" b="1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Git</a:t>
            </a:r>
            <a:r>
              <a:rPr lang="en-US" altLang="ko-KR" sz="20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it (?)</a:t>
            </a:r>
            <a:endParaRPr lang="en-US" altLang="ko-KR" sz="2000" b="1" dirty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Git</a:t>
            </a:r>
            <a:r>
              <a:rPr lang="ko-KR" altLang="en-US" sz="18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이란</a:t>
            </a:r>
            <a:r>
              <a:rPr lang="en-US" altLang="ko-KR" sz="18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?</a:t>
            </a:r>
            <a:endParaRPr lang="en-US" altLang="ko-KR" sz="1800" b="1" dirty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게임을 할 때 저장 포인트 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= </a:t>
            </a:r>
            <a:r>
              <a:rPr lang="en-US" altLang="ko-KR" sz="1400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git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의 파일 저장 포인트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변화를 기록해 두어 나중에 어떤 일을 했는지 돌아볼 수 있음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과거의 특정 부분에서 무언가를 해보고 싶을 때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</a:b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  </a:t>
            </a:r>
            <a:r>
              <a:rPr lang="en-US" altLang="ko-KR" sz="1400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git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을 써라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7859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0" y="683316"/>
            <a:ext cx="2228295" cy="0"/>
          </a:xfrm>
          <a:prstGeom prst="line">
            <a:avLst/>
          </a:prstGeom>
          <a:ln w="28575">
            <a:solidFill>
              <a:srgbClr val="ED553B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413" y="140957"/>
            <a:ext cx="555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Let’s </a:t>
            </a:r>
            <a:r>
              <a:rPr lang="en-US" altLang="ko-KR" sz="2000" b="1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Git</a:t>
            </a:r>
            <a:r>
              <a:rPr lang="en-US" altLang="ko-KR" sz="20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it (?)</a:t>
            </a:r>
            <a:endParaRPr lang="en-US" altLang="ko-KR" sz="2000" b="1" dirty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7599" y="825566"/>
            <a:ext cx="957866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Git</a:t>
            </a:r>
            <a:r>
              <a:rPr lang="ko-KR" altLang="en-US" sz="18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이란</a:t>
            </a:r>
            <a:r>
              <a:rPr lang="en-US" altLang="ko-KR" sz="1800" b="1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?</a:t>
            </a:r>
            <a:endParaRPr lang="en-US" altLang="ko-KR" sz="1800" b="1" dirty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en-US" altLang="ko-KR" sz="1400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Git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이란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소스코드를 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효과적으로 관리하기 위해 개발된 </a:t>
            </a:r>
            <a:r>
              <a:rPr lang="en-US" altLang="ko-KR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'</a:t>
            </a:r>
            <a:r>
              <a:rPr lang="ko-KR" altLang="en-US" sz="1400" dirty="0" err="1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분산형</a:t>
            </a:r>
            <a:r>
              <a:rPr lang="ko-KR" altLang="en-US" sz="1400" dirty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 버전 관리 시스템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‘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449263" lvl="1" indent="-182563">
              <a:lnSpc>
                <a:spcPct val="150000"/>
              </a:lnSpc>
              <a:buFontTx/>
              <a:buChar char="-"/>
              <a:tabLst>
                <a:tab pos="182563" algn="l"/>
                <a:tab pos="449263" algn="l"/>
              </a:tabLst>
            </a:pP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게임에서 저장했던 것처럼 파일 상태를 저장할 수 있는데 이를 </a:t>
            </a:r>
            <a:r>
              <a:rPr lang="en-US" altLang="ko-KR" sz="1400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git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에서는 </a:t>
            </a:r>
            <a:r>
              <a:rPr lang="ko-KR" altLang="en-US" sz="1400" dirty="0" err="1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커밋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commit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이라고 </a:t>
            </a:r>
            <a:r>
              <a:rPr lang="ko-KR" altLang="en-US" sz="1400" dirty="0" smtClean="0">
                <a:ln>
                  <a:solidFill>
                    <a:schemeClr val="tx1">
                      <a:alpha val="29000"/>
                    </a:schemeClr>
                  </a:solidFill>
                </a:ln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함</a:t>
            </a:r>
            <a:endParaRPr lang="en-US" altLang="ko-KR" sz="1400" dirty="0" smtClean="0">
              <a:ln>
                <a:solidFill>
                  <a:schemeClr val="tx1">
                    <a:alpha val="29000"/>
                  </a:schemeClr>
                </a:solidFill>
              </a:ln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078" y="2949134"/>
            <a:ext cx="6578386" cy="21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5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163061</TotalTime>
  <Words>889</Words>
  <Application>Microsoft Office PowerPoint</Application>
  <PresentationFormat>사용자 지정</PresentationFormat>
  <Paragraphs>193</Paragraphs>
  <Slides>36</Slides>
  <Notes>35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3" baseType="lpstr">
      <vt:lpstr>Calibri Light</vt:lpstr>
      <vt:lpstr>Wingdings</vt:lpstr>
      <vt:lpstr>Calibri</vt:lpstr>
      <vt:lpstr>맑은 고딕 Semilight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SISDDK13</dc:creator>
  <cp:lastModifiedBy>Windows 사용자</cp:lastModifiedBy>
  <cp:revision>9048</cp:revision>
  <cp:lastPrinted>2017-05-12T04:33:51Z</cp:lastPrinted>
  <dcterms:created xsi:type="dcterms:W3CDTF">2016-12-25T12:14:15Z</dcterms:created>
  <dcterms:modified xsi:type="dcterms:W3CDTF">2019-10-22T13:01:48Z</dcterms:modified>
</cp:coreProperties>
</file>