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9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104" d="100"/>
          <a:sy n="104" d="100"/>
        </p:scale>
        <p:origin x="-84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CD9B4-D9CD-4D63-B55C-EC6A757F5CB9}" type="datetimeFigureOut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906E7-465F-4903-AA72-678A3C0B8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E758-57F8-430D-AD93-9A16B0BD56E1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296144" cy="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38AE-45AD-4284-9385-53BE53C6BA0E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2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9C51-A262-498F-A3BB-76C8EE8EE452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09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8961-FC25-4869-AE8F-5313CEEA39CA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3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A789-2868-4E29-A4CF-666DC90BBE87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6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3BD9-F990-481B-9077-8B15F9C3D8C2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4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B6A6-72ED-48CA-A44D-85499A6DE17F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30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098A-11FA-4F93-B4EE-1AEDF5FD4D10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8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5A06-50C0-4800-AAF0-683113BBB795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8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B022-0C5D-4D66-A0C2-440C967989F1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4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A1B0-3B0E-4120-AA1E-DC83B5C4508F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0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73AC-5BBF-4C9F-9E2F-42D628A16F65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9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836712"/>
            <a:ext cx="8640960" cy="5904656"/>
          </a:xfrm>
          <a:prstGeom prst="roundRect">
            <a:avLst>
              <a:gd name="adj" fmla="val 4209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5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C8961-FC25-4869-AE8F-5313CEEA39CA}" type="datetime1">
              <a:rPr lang="ko-KR" altLang="en-US" smtClean="0"/>
              <a:t>2014-07-16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44208" y="0"/>
            <a:ext cx="269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0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HTML5</a:t>
            </a:r>
            <a:r>
              <a:rPr lang="en-US" altLang="ko-KR" sz="1400" b="0" i="1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1400" b="0" i="1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웹 프로그래밍</a:t>
            </a:r>
            <a:endParaRPr lang="ko-KR" altLang="en-US" sz="1400" b="0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168747"/>
            <a:ext cx="7020272" cy="531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/>
                </a:gs>
                <a:gs pos="62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7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bg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10. jQuery </a:t>
            </a:r>
            <a:r>
              <a:rPr lang="ko-KR" altLang="en-US" sz="3200" dirty="0" smtClean="0"/>
              <a:t>기초</a:t>
            </a:r>
            <a:endParaRPr lang="ko-KR" altLang="en-US" sz="3200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고급 </a:t>
            </a:r>
            <a:r>
              <a:rPr lang="ko-KR" altLang="en-US" dirty="0" err="1" smtClean="0"/>
              <a:t>셀렉터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sibling </a:t>
            </a:r>
            <a:r>
              <a:rPr lang="ko-KR" altLang="en-US" dirty="0" err="1" smtClean="0"/>
              <a:t>셀렉터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/>
              <a:t>현재 요소 다음에 오면서 같은 레벨을 가진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형제 요소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</a:t>
            </a:r>
            <a:r>
              <a:rPr lang="en-US" altLang="ko-KR" dirty="0" smtClean="0"/>
              <a:t>1 ~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2</a:t>
            </a:r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/>
              <a:t>) $('</a:t>
            </a:r>
            <a:r>
              <a:rPr lang="en-US" altLang="ko-KR" dirty="0" err="1"/>
              <a:t>ul~table</a:t>
            </a:r>
            <a:r>
              <a:rPr lang="en-US" altLang="ko-KR" dirty="0"/>
              <a:t>').</a:t>
            </a:r>
            <a:r>
              <a:rPr lang="en-US" altLang="ko-KR" dirty="0" err="1"/>
              <a:t>css</a:t>
            </a:r>
            <a:r>
              <a:rPr lang="en-US" altLang="ko-KR" dirty="0"/>
              <a:t>('color', 'red</a:t>
            </a:r>
            <a:r>
              <a:rPr lang="en-US" altLang="ko-KR" dirty="0" smtClean="0"/>
              <a:t>')</a:t>
            </a:r>
          </a:p>
          <a:p>
            <a:pPr marL="457200" lvl="1" indent="0">
              <a:buNone/>
            </a:pPr>
            <a:endParaRPr lang="en-US" altLang="ko-KR" dirty="0"/>
          </a:p>
          <a:p>
            <a:pPr indent="-285750"/>
            <a:r>
              <a:rPr lang="en-US" altLang="ko-KR" dirty="0" smtClean="0"/>
              <a:t>adjacent </a:t>
            </a:r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pPr lvl="1"/>
            <a:r>
              <a:rPr lang="ko-KR" altLang="en-US" dirty="0"/>
              <a:t>현재 요소의 동생 요소들 중에서 바로 다음에 오는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첫 </a:t>
            </a:r>
            <a:r>
              <a:rPr lang="ko-KR" altLang="en-US" dirty="0"/>
              <a:t>번째 </a:t>
            </a:r>
            <a:r>
              <a:rPr lang="ko-KR" altLang="en-US" dirty="0" smtClean="0"/>
              <a:t>동생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</a:t>
            </a:r>
            <a:r>
              <a:rPr lang="en-US" altLang="ko-KR" dirty="0" smtClean="0"/>
              <a:t>1 +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2</a:t>
            </a:r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/>
              <a:t>) $('</a:t>
            </a:r>
            <a:r>
              <a:rPr lang="en-US" altLang="ko-KR" dirty="0" err="1"/>
              <a:t>ul+table</a:t>
            </a:r>
            <a:r>
              <a:rPr lang="en-US" altLang="ko-KR" dirty="0"/>
              <a:t>').</a:t>
            </a:r>
            <a:r>
              <a:rPr lang="en-US" altLang="ko-KR" dirty="0" err="1"/>
              <a:t>css</a:t>
            </a:r>
            <a:r>
              <a:rPr lang="en-US" altLang="ko-KR" dirty="0"/>
              <a:t>('color', 'red</a:t>
            </a:r>
            <a:r>
              <a:rPr lang="en-US" altLang="ko-KR" dirty="0" smtClean="0"/>
              <a:t>')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4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셀렉터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attribute </a:t>
            </a:r>
            <a:r>
              <a:rPr lang="ko-KR" altLang="en-US" dirty="0" err="1" smtClean="0"/>
              <a:t>셀렉터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값을 체크해서 요소 선택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/>
              <a:t>해당 속성이 있는 </a:t>
            </a:r>
            <a:r>
              <a:rPr lang="ko-KR" altLang="en-US" dirty="0" smtClean="0"/>
              <a:t>요소 선택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/>
              <a:t>) $(‘ </a:t>
            </a:r>
            <a:r>
              <a:rPr lang="en-US" altLang="ko-KR" dirty="0" smtClean="0"/>
              <a:t>a[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]’)  </a:t>
            </a:r>
            <a:r>
              <a:rPr lang="en-US" altLang="ko-KR" sz="1400" dirty="0" smtClean="0">
                <a:solidFill>
                  <a:srgbClr val="0070C0"/>
                </a:solidFill>
              </a:rPr>
              <a:t>&lt;</a:t>
            </a:r>
            <a:r>
              <a:rPr lang="en-US" altLang="ko-KR" sz="1400" dirty="0">
                <a:solidFill>
                  <a:srgbClr val="0070C0"/>
                </a:solidFill>
              </a:rPr>
              <a:t>a&gt; </a:t>
            </a:r>
            <a:r>
              <a:rPr lang="ko-KR" altLang="en-US" sz="1400" dirty="0">
                <a:solidFill>
                  <a:srgbClr val="0070C0"/>
                </a:solidFill>
              </a:rPr>
              <a:t>태그 중에서 “</a:t>
            </a:r>
            <a:r>
              <a:rPr lang="en-US" altLang="ko-KR" sz="1400" dirty="0" err="1">
                <a:solidFill>
                  <a:srgbClr val="0070C0"/>
                </a:solidFill>
              </a:rPr>
              <a:t>href</a:t>
            </a:r>
            <a:r>
              <a:rPr lang="en-US" altLang="ko-KR" sz="1400" dirty="0">
                <a:solidFill>
                  <a:srgbClr val="0070C0"/>
                </a:solidFill>
              </a:rPr>
              <a:t>”</a:t>
            </a:r>
            <a:r>
              <a:rPr lang="ko-KR" altLang="en-US" sz="1400" dirty="0">
                <a:solidFill>
                  <a:srgbClr val="0070C0"/>
                </a:solidFill>
              </a:rPr>
              <a:t>라는 속성이 있는 </a:t>
            </a:r>
            <a:r>
              <a:rPr lang="ko-KR" altLang="en-US" sz="1400" dirty="0" smtClean="0">
                <a:solidFill>
                  <a:srgbClr val="0070C0"/>
                </a:solidFill>
              </a:rPr>
              <a:t>요소 선택 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=</a:t>
            </a:r>
            <a:r>
              <a:rPr lang="ko-KR" altLang="en-US" dirty="0"/>
              <a:t>값</a:t>
            </a:r>
            <a:r>
              <a:rPr lang="en-US" altLang="ko-KR" dirty="0"/>
              <a:t>]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속성이 주어진 값에 일치하는 </a:t>
            </a:r>
            <a:r>
              <a:rPr lang="ko-KR" altLang="en-US" dirty="0" smtClean="0"/>
              <a:t>요소 선택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/>
              <a:t>) $(‘ </a:t>
            </a:r>
            <a:r>
              <a:rPr lang="en-US" altLang="ko-KR" dirty="0" smtClean="0"/>
              <a:t>a[target</a:t>
            </a:r>
            <a:r>
              <a:rPr lang="en-US" altLang="ko-KR" dirty="0"/>
              <a:t>="_</a:t>
            </a:r>
            <a:r>
              <a:rPr lang="en-US" altLang="ko-KR" dirty="0" smtClean="0"/>
              <a:t>blank"]’)  </a:t>
            </a:r>
            <a:r>
              <a:rPr lang="en-US" altLang="ko-KR" sz="1400" dirty="0" smtClean="0">
                <a:solidFill>
                  <a:srgbClr val="0070C0"/>
                </a:solidFill>
              </a:rPr>
              <a:t>&lt;</a:t>
            </a:r>
            <a:r>
              <a:rPr lang="en-US" altLang="ko-KR" sz="1400" dirty="0">
                <a:solidFill>
                  <a:srgbClr val="0070C0"/>
                </a:solidFill>
              </a:rPr>
              <a:t>a&gt; </a:t>
            </a:r>
            <a:r>
              <a:rPr lang="ko-KR" altLang="en-US" sz="1400" dirty="0">
                <a:solidFill>
                  <a:srgbClr val="0070C0"/>
                </a:solidFill>
              </a:rPr>
              <a:t>태그의 </a:t>
            </a:r>
            <a:r>
              <a:rPr lang="en-US" altLang="ko-KR" sz="1400" dirty="0">
                <a:solidFill>
                  <a:srgbClr val="0070C0"/>
                </a:solidFill>
              </a:rPr>
              <a:t>target </a:t>
            </a:r>
            <a:r>
              <a:rPr lang="ko-KR" altLang="en-US" sz="1400" dirty="0">
                <a:solidFill>
                  <a:srgbClr val="0070C0"/>
                </a:solidFill>
              </a:rPr>
              <a:t>속성값이 정확히 “</a:t>
            </a:r>
            <a:r>
              <a:rPr lang="en-US" altLang="ko-KR" sz="1400" dirty="0">
                <a:solidFill>
                  <a:srgbClr val="0070C0"/>
                </a:solidFill>
              </a:rPr>
              <a:t>_blank”</a:t>
            </a:r>
            <a:r>
              <a:rPr lang="ko-KR" altLang="en-US" sz="1400" dirty="0">
                <a:solidFill>
                  <a:srgbClr val="0070C0"/>
                </a:solidFill>
              </a:rPr>
              <a:t>인 </a:t>
            </a:r>
            <a:r>
              <a:rPr lang="ko-KR" altLang="en-US" sz="1400" dirty="0" smtClean="0">
                <a:solidFill>
                  <a:srgbClr val="0070C0"/>
                </a:solidFill>
              </a:rPr>
              <a:t>요소 선택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sz="1400" dirty="0">
              <a:solidFill>
                <a:srgbClr val="0070C0"/>
              </a:solidFill>
            </a:endParaRPr>
          </a:p>
          <a:p>
            <a:pPr indent="-285750"/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$=</a:t>
            </a:r>
            <a:r>
              <a:rPr lang="ko-KR" altLang="en-US" dirty="0"/>
              <a:t>값</a:t>
            </a:r>
            <a:r>
              <a:rPr lang="en-US" altLang="ko-KR" dirty="0"/>
              <a:t>]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속성이 </a:t>
            </a:r>
            <a:r>
              <a:rPr lang="ko-KR" altLang="en-US" dirty="0"/>
              <a:t>주어진 값으로 끝나는 </a:t>
            </a:r>
            <a:r>
              <a:rPr lang="ko-KR" altLang="en-US" dirty="0" smtClean="0"/>
              <a:t>요소 선택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$(‘</a:t>
            </a:r>
            <a:r>
              <a:rPr lang="en-US" altLang="ko-KR" dirty="0"/>
              <a:t>a[</a:t>
            </a:r>
            <a:r>
              <a:rPr lang="en-US" altLang="ko-KR" dirty="0" err="1"/>
              <a:t>href</a:t>
            </a:r>
            <a:r>
              <a:rPr lang="en-US" altLang="ko-KR" dirty="0"/>
              <a:t>$=“pdf</a:t>
            </a:r>
            <a:r>
              <a:rPr lang="en-US" altLang="ko-KR" dirty="0" smtClean="0"/>
              <a:t>”]’)  </a:t>
            </a:r>
            <a:r>
              <a:rPr lang="ko-KR" altLang="en-US" sz="1400" dirty="0" smtClean="0">
                <a:solidFill>
                  <a:srgbClr val="0070C0"/>
                </a:solidFill>
              </a:rPr>
              <a:t>링크하는 </a:t>
            </a:r>
            <a:r>
              <a:rPr lang="ko-KR" altLang="en-US" sz="1400" dirty="0">
                <a:solidFill>
                  <a:srgbClr val="0070C0"/>
                </a:solidFill>
              </a:rPr>
              <a:t>값의 확장자가 </a:t>
            </a:r>
            <a:r>
              <a:rPr lang="en-US" altLang="ko-KR" sz="1400" dirty="0">
                <a:solidFill>
                  <a:srgbClr val="0070C0"/>
                </a:solidFill>
              </a:rPr>
              <a:t>pdf</a:t>
            </a:r>
            <a:r>
              <a:rPr lang="ko-KR" altLang="en-US" sz="1400" dirty="0">
                <a:solidFill>
                  <a:srgbClr val="0070C0"/>
                </a:solidFill>
              </a:rPr>
              <a:t>인 </a:t>
            </a:r>
            <a:r>
              <a:rPr lang="ko-KR" altLang="en-US" sz="1400" dirty="0" smtClean="0">
                <a:solidFill>
                  <a:srgbClr val="0070C0"/>
                </a:solidFill>
              </a:rPr>
              <a:t>요소 선택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indent="-285750"/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^=</a:t>
            </a:r>
            <a:r>
              <a:rPr lang="ko-KR" altLang="en-US" dirty="0"/>
              <a:t>값</a:t>
            </a:r>
            <a:r>
              <a:rPr lang="en-US" altLang="ko-KR" dirty="0"/>
              <a:t>]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속성이 </a:t>
            </a:r>
            <a:r>
              <a:rPr lang="ko-KR" altLang="en-US" dirty="0"/>
              <a:t>주어진 값으로 시작하는 </a:t>
            </a:r>
            <a:r>
              <a:rPr lang="ko-KR" altLang="en-US" dirty="0" smtClean="0"/>
              <a:t>요소 선택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$(‘</a:t>
            </a:r>
            <a:r>
              <a:rPr lang="en-US" altLang="ko-KR" dirty="0"/>
              <a:t>a[</a:t>
            </a:r>
            <a:r>
              <a:rPr lang="en-US" altLang="ko-KR" dirty="0" err="1"/>
              <a:t>href</a:t>
            </a:r>
            <a:r>
              <a:rPr lang="en-US" altLang="ko-KR" dirty="0"/>
              <a:t>^=“mailto:”]’) </a:t>
            </a:r>
            <a:r>
              <a:rPr lang="ko-KR" altLang="en-US" sz="1400" dirty="0">
                <a:solidFill>
                  <a:srgbClr val="0070C0"/>
                </a:solidFill>
              </a:rPr>
              <a:t>링크하는 값이 </a:t>
            </a:r>
            <a:r>
              <a:rPr lang="en-US" altLang="ko-KR" sz="1400" dirty="0">
                <a:solidFill>
                  <a:srgbClr val="0070C0"/>
                </a:solidFill>
              </a:rPr>
              <a:t>mailto:</a:t>
            </a:r>
            <a:r>
              <a:rPr lang="ko-KR" altLang="en-US" sz="1400" dirty="0">
                <a:solidFill>
                  <a:srgbClr val="0070C0"/>
                </a:solidFill>
              </a:rPr>
              <a:t>로 시작하는 </a:t>
            </a:r>
            <a:r>
              <a:rPr lang="ko-KR" altLang="en-US" sz="1400" dirty="0" smtClean="0">
                <a:solidFill>
                  <a:srgbClr val="0070C0"/>
                </a:solidFill>
              </a:rPr>
              <a:t>요소 선택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9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셀렉터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위치에 따른 </a:t>
            </a:r>
            <a:r>
              <a:rPr lang="ko-KR" altLang="en-US" dirty="0" err="1" smtClean="0"/>
              <a:t>셀렉터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:first, :last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해당 </a:t>
            </a:r>
            <a:r>
              <a:rPr lang="ko-KR" altLang="en-US" dirty="0"/>
              <a:t>요소의 첫 번째 </a:t>
            </a:r>
            <a:r>
              <a:rPr lang="ko-KR" altLang="en-US" dirty="0" smtClean="0"/>
              <a:t>요소나 </a:t>
            </a:r>
            <a:r>
              <a:rPr lang="ko-KR" altLang="en-US" dirty="0"/>
              <a:t>마지막 </a:t>
            </a:r>
            <a:r>
              <a:rPr lang="ko-KR" altLang="en-US" dirty="0" smtClean="0"/>
              <a:t>요소 선택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:first-child, :</a:t>
            </a:r>
            <a:r>
              <a:rPr lang="en-US" altLang="ko-KR" dirty="0" smtClean="0"/>
              <a:t>last-child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첫 번째 자식이나 마지막 자식이 되는 요소를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only-child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:only-child</a:t>
            </a:r>
            <a:r>
              <a:rPr lang="ko-KR" altLang="en-US" dirty="0"/>
              <a:t>는 형제 요소가 없는 </a:t>
            </a:r>
            <a:r>
              <a:rPr lang="ko-KR" altLang="en-US" dirty="0" smtClean="0"/>
              <a:t>항목 선택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r>
              <a:rPr lang="en-US" altLang="ko-KR" dirty="0"/>
              <a:t>nth-child(n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여러 항목들 중에서 </a:t>
            </a:r>
            <a:r>
              <a:rPr lang="en-US" altLang="ko-KR" dirty="0"/>
              <a:t>n</a:t>
            </a:r>
            <a:r>
              <a:rPr lang="ko-KR" altLang="en-US" dirty="0"/>
              <a:t>번째 있는 </a:t>
            </a:r>
            <a:r>
              <a:rPr lang="ko-KR" altLang="en-US" dirty="0" smtClean="0"/>
              <a:t>요소 선택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nth-child(even</a:t>
            </a:r>
            <a:r>
              <a:rPr lang="en-US" altLang="ko-KR" dirty="0"/>
              <a:t>), nth-child(odd)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짝수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홀수 번째 요소 선택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r>
              <a:rPr lang="en-US" altLang="ko-KR" dirty="0"/>
              <a:t>nth-child(</a:t>
            </a:r>
            <a:r>
              <a:rPr lang="ko-KR" altLang="en-US" dirty="0"/>
              <a:t>수식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요소의 위치를 수식으로 표현할 수도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5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ko-KR" altLang="en-US" smtClean="0"/>
              <a:t>학습목표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jQuery</a:t>
            </a:r>
            <a:r>
              <a:rPr lang="ko-KR" altLang="en-US" sz="2400" dirty="0" smtClean="0"/>
              <a:t>가 무엇인지 살펴보고 </a:t>
            </a:r>
            <a:r>
              <a:rPr lang="ko-KR" altLang="en-US" sz="2400" dirty="0" err="1" smtClean="0"/>
              <a:t>다운로드하거나</a:t>
            </a:r>
            <a:r>
              <a:rPr lang="ko-KR" altLang="en-US" sz="2400" dirty="0" smtClean="0"/>
              <a:t> 링크해서 사용하는 방법을 알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jQuery </a:t>
            </a:r>
            <a:r>
              <a:rPr lang="ko-KR" altLang="en-US" sz="2400" dirty="0" smtClean="0"/>
              <a:t>문서를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만들고 간단한</a:t>
            </a:r>
            <a:r>
              <a:rPr lang="en-US" altLang="ko-KR" sz="2400" dirty="0" smtClean="0"/>
              <a:t> jQuery </a:t>
            </a:r>
            <a:r>
              <a:rPr lang="ko-KR" altLang="en-US" sz="2400" dirty="0" smtClean="0"/>
              <a:t>구문을 사용할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jQuery</a:t>
            </a:r>
            <a:r>
              <a:rPr lang="ko-KR" altLang="en-US" sz="2400" dirty="0" smtClean="0"/>
              <a:t>의 기본 </a:t>
            </a:r>
            <a:r>
              <a:rPr lang="ko-KR" altLang="en-US" sz="2400" dirty="0" err="1" smtClean="0"/>
              <a:t>셀렉터</a:t>
            </a:r>
            <a:r>
              <a:rPr lang="en-US" altLang="ko-KR" sz="2400" dirty="0" smtClean="0"/>
              <a:t>(selector)</a:t>
            </a:r>
            <a:r>
              <a:rPr lang="ko-KR" altLang="en-US" sz="2400" dirty="0" smtClean="0"/>
              <a:t>를 이해할 수 있고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두 가지 웹 요소 사이의 관계를 이용한 </a:t>
            </a:r>
            <a:r>
              <a:rPr lang="ko-KR" altLang="en-US" sz="2400" dirty="0" err="1" smtClean="0"/>
              <a:t>셀렉터도</a:t>
            </a:r>
            <a:r>
              <a:rPr lang="ko-KR" altLang="en-US" sz="2400" dirty="0" smtClean="0"/>
              <a:t> 알 수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웹 요소의 특정한 속성 값이나 위치에 따라 요소를 선택하는 고급 </a:t>
            </a:r>
            <a:r>
              <a:rPr lang="ko-KR" altLang="en-US" sz="2400" dirty="0" err="1" smtClean="0"/>
              <a:t>셀렉터를</a:t>
            </a:r>
            <a:r>
              <a:rPr lang="ko-KR" altLang="en-US" sz="2400" dirty="0" smtClean="0"/>
              <a:t> 이해할 수 있다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0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jQuery</a:t>
            </a:r>
            <a:r>
              <a:rPr lang="ko-KR" altLang="en-US" dirty="0" smtClean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</a:t>
            </a:r>
            <a:r>
              <a:rPr lang="ko-KR" altLang="en-US" dirty="0"/>
              <a:t>라이브러리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 library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자바스크립트로 </a:t>
            </a:r>
            <a:r>
              <a:rPr lang="ko-KR" altLang="en-US" dirty="0"/>
              <a:t>길게 작성해야 하는 소스를 간단히 하나의 </a:t>
            </a:r>
            <a:r>
              <a:rPr lang="ko-KR" altLang="en-US" dirty="0" err="1"/>
              <a:t>메서드</a:t>
            </a:r>
            <a:r>
              <a:rPr lang="en-US" altLang="ko-KR" dirty="0"/>
              <a:t>(method)</a:t>
            </a:r>
            <a:r>
              <a:rPr lang="ko-KR" altLang="en-US" dirty="0"/>
              <a:t>로 줄여서 작성할 수 있게 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/>
              <a:t>개발자들이 주로 사용하는 자바스크립트 라이브러리는 </a:t>
            </a:r>
            <a:r>
              <a:rPr lang="en-US" altLang="ko-KR" dirty="0"/>
              <a:t>jQuery</a:t>
            </a:r>
            <a:r>
              <a:rPr lang="ko-KR" altLang="en-US" dirty="0"/>
              <a:t>를 비롯해 </a:t>
            </a:r>
            <a:r>
              <a:rPr lang="en-US" altLang="ko-KR" dirty="0"/>
              <a:t>Prototype</a:t>
            </a:r>
            <a:r>
              <a:rPr lang="ko-KR" altLang="en-US" dirty="0"/>
              <a:t>이나 </a:t>
            </a:r>
            <a:r>
              <a:rPr lang="en-US" altLang="ko-KR" dirty="0"/>
              <a:t>Dojo, </a:t>
            </a:r>
            <a:r>
              <a:rPr lang="en-US" altLang="ko-KR" dirty="0" err="1"/>
              <a:t>MooTools</a:t>
            </a:r>
            <a:r>
              <a:rPr lang="en-US" altLang="ko-KR" dirty="0"/>
              <a:t> </a:t>
            </a:r>
            <a:r>
              <a:rPr lang="ko-KR" altLang="en-US" dirty="0"/>
              <a:t>등 여러 가지가 있는데</a:t>
            </a:r>
            <a:r>
              <a:rPr lang="en-US" altLang="ko-KR" dirty="0"/>
              <a:t>, </a:t>
            </a:r>
            <a:r>
              <a:rPr lang="ko-KR" altLang="en-US" dirty="0"/>
              <a:t>개발자마다 자신의 스타 일에 맞는 것을 골라 사용할 수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jQuery</a:t>
            </a:r>
            <a:r>
              <a:rPr lang="ko-KR" altLang="en-US" dirty="0" smtClean="0"/>
              <a:t>를 선택한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상대적으로 소스 파일 크기가 작다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사이트에서 사용하고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배우기 쉽다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플러그인이</a:t>
            </a:r>
            <a:r>
              <a:rPr lang="ko-KR" altLang="en-US" dirty="0" smtClean="0"/>
              <a:t> 풍부하다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8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jQuery</a:t>
            </a:r>
            <a:r>
              <a:rPr lang="ko-KR" altLang="en-US" dirty="0" smtClean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jQuery</a:t>
            </a:r>
            <a:r>
              <a:rPr lang="ko-KR" altLang="en-US" dirty="0" smtClean="0"/>
              <a:t>로 할 수 있는 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크로스브라우저 스크립트가 가능하다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HTML DOM</a:t>
            </a:r>
            <a:r>
              <a:rPr lang="ko-KR" altLang="en-US" dirty="0" smtClean="0"/>
              <a:t>을 제어할 수 있다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CSS</a:t>
            </a:r>
            <a:r>
              <a:rPr lang="ko-KR" altLang="en-US" dirty="0" smtClean="0"/>
              <a:t>를 제어할 수 있다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각종 효과와 애니메이션을 만들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Ajax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지원한다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소스 파일의 두 가지 버전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일반 버전 </a:t>
            </a:r>
            <a:r>
              <a:rPr lang="en-US" altLang="ko-KR" dirty="0"/>
              <a:t>: </a:t>
            </a:r>
            <a:r>
              <a:rPr lang="ko-KR" altLang="en-US" dirty="0"/>
              <a:t> 압축되지 않은 </a:t>
            </a:r>
            <a:r>
              <a:rPr lang="en-US" altLang="ko-KR" dirty="0"/>
              <a:t>jQuery </a:t>
            </a:r>
            <a:r>
              <a:rPr lang="ko-KR" altLang="en-US" dirty="0"/>
              <a:t>소스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. </a:t>
            </a:r>
            <a:r>
              <a:rPr lang="ko-KR" altLang="en-US" dirty="0"/>
              <a:t>주석이 달려 있고 소스를 읽기 좋게 여백이 포함되어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jquery-1.9.1.js </a:t>
            </a:r>
            <a:r>
              <a:rPr lang="ko-KR" altLang="en-US" dirty="0" smtClean="0"/>
              <a:t>처럼 파일 확장자가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최소화 버전 </a:t>
            </a:r>
            <a:r>
              <a:rPr lang="en-US" altLang="ko-KR" dirty="0"/>
              <a:t>: jQuery </a:t>
            </a:r>
            <a:r>
              <a:rPr lang="ko-KR" altLang="en-US" dirty="0"/>
              <a:t>소스 파일에서 주석이나 여백 등을 모두 제외하고 </a:t>
            </a:r>
            <a:r>
              <a:rPr lang="ko-KR" altLang="en-US" dirty="0" smtClean="0"/>
              <a:t>만들어진 파일로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크기가 작다</a:t>
            </a:r>
            <a:r>
              <a:rPr lang="en-US" altLang="ko-KR" dirty="0" smtClean="0"/>
              <a:t>. </a:t>
            </a:r>
            <a:r>
              <a:rPr lang="ko-KR" altLang="en-US" dirty="0"/>
              <a:t>파일 이름은 </a:t>
            </a:r>
            <a:r>
              <a:rPr lang="en-US" altLang="ko-KR" dirty="0"/>
              <a:t>jquery-1.9.1.min.js</a:t>
            </a:r>
            <a:r>
              <a:rPr lang="ko-KR" altLang="en-US" dirty="0"/>
              <a:t>처럼 </a:t>
            </a:r>
            <a:r>
              <a:rPr lang="ko-KR" altLang="en-US" dirty="0" err="1"/>
              <a:t>확장자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앞에 </a:t>
            </a:r>
            <a:r>
              <a:rPr lang="en-US" altLang="ko-KR" dirty="0"/>
              <a:t>.min</a:t>
            </a:r>
            <a:r>
              <a:rPr lang="ko-KR" altLang="en-US" dirty="0"/>
              <a:t>이 </a:t>
            </a:r>
            <a:r>
              <a:rPr lang="ko-KR" altLang="en-US" dirty="0" smtClean="0"/>
              <a:t>추가된다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5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jQuery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다운로드한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사용하기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다운로드한</a:t>
            </a:r>
            <a:r>
              <a:rPr lang="ko-KR" altLang="en-US" dirty="0" smtClean="0"/>
              <a:t>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파일은 </a:t>
            </a:r>
            <a:r>
              <a:rPr lang="en-US" altLang="ko-KR" dirty="0" smtClean="0"/>
              <a:t>&lt;</a:t>
            </a:r>
            <a:r>
              <a:rPr lang="en-US" altLang="ko-KR" dirty="0"/>
              <a:t>head&gt; </a:t>
            </a:r>
            <a:r>
              <a:rPr lang="ko-KR" altLang="en-US" dirty="0"/>
              <a:t>태그 안에 </a:t>
            </a:r>
            <a:r>
              <a:rPr lang="en-US" altLang="ko-KR" dirty="0"/>
              <a:t>&lt;script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</a:t>
            </a:r>
            <a:r>
              <a:rPr lang="ko-KR" altLang="en-US" dirty="0"/>
              <a:t>사용해서 </a:t>
            </a:r>
            <a:r>
              <a:rPr lang="ko-KR" altLang="en-US" dirty="0" smtClean="0"/>
              <a:t>링크한다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최소화 </a:t>
            </a:r>
            <a:r>
              <a:rPr lang="ko-KR" altLang="en-US" dirty="0"/>
              <a:t>버전 </a:t>
            </a:r>
            <a:r>
              <a:rPr lang="en-US" altLang="ko-KR" dirty="0"/>
              <a:t>: &lt;script </a:t>
            </a:r>
            <a:r>
              <a:rPr lang="en-US" altLang="ko-KR" dirty="0" err="1"/>
              <a:t>src</a:t>
            </a:r>
            <a:r>
              <a:rPr lang="en-US" altLang="ko-KR" dirty="0"/>
              <a:t>="jquery-1.9.1.min.js"&gt;&lt;/script&gt;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 </a:t>
            </a:r>
            <a:r>
              <a:rPr lang="ko-KR" altLang="en-US" dirty="0"/>
              <a:t>버전 </a:t>
            </a:r>
            <a:r>
              <a:rPr lang="en-US" altLang="ko-KR" dirty="0"/>
              <a:t>: &lt;script </a:t>
            </a:r>
            <a:r>
              <a:rPr lang="en-US" altLang="ko-KR" dirty="0" err="1"/>
              <a:t>src</a:t>
            </a:r>
            <a:r>
              <a:rPr lang="en-US" altLang="ko-KR" dirty="0"/>
              <a:t>="query-1.9.1.js"&gt;&lt;/script&gt;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CDN(Content Delivery Network)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소스 파일을 </a:t>
            </a:r>
            <a:r>
              <a:rPr lang="ko-KR" altLang="en-US" dirty="0" err="1" smtClean="0"/>
              <a:t>다운로드하지</a:t>
            </a:r>
            <a:r>
              <a:rPr lang="ko-KR" altLang="en-US" dirty="0" smtClean="0"/>
              <a:t> 않고 웹 상에서 링크해서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곳에서 </a:t>
            </a:r>
            <a:r>
              <a:rPr lang="en-US" altLang="ko-KR" dirty="0" smtClean="0"/>
              <a:t>CDN </a:t>
            </a:r>
            <a:r>
              <a:rPr lang="ko-KR" altLang="en-US" dirty="0" smtClean="0"/>
              <a:t>서비스 제공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en-US" altLang="ko-KR" dirty="0" err="1" smtClean="0"/>
              <a:t>MediaTemple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• </a:t>
            </a:r>
            <a:r>
              <a:rPr lang="ko-KR" altLang="en-US" dirty="0"/>
              <a:t>최소화 버전 </a:t>
            </a:r>
            <a:r>
              <a:rPr lang="en-US" altLang="ko-KR" dirty="0"/>
              <a:t>: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="http://code.jquery.com/jquery-1.9.1.min.js"&gt;&lt;/script&gt; • </a:t>
            </a:r>
            <a:r>
              <a:rPr lang="ko-KR" altLang="en-US" dirty="0"/>
              <a:t>일반 버전 </a:t>
            </a:r>
            <a:r>
              <a:rPr lang="en-US" altLang="ko-KR" dirty="0"/>
              <a:t>: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="http://code.jquery.com/jquery-1.9.1.js"&gt;&lt;/script&gt;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22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기본 구문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$(</a:t>
            </a:r>
            <a:r>
              <a:rPr lang="en-US" altLang="ko-KR" dirty="0"/>
              <a:t>document).ready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/>
              <a:t>웹 문서가 완전 </a:t>
            </a:r>
            <a:r>
              <a:rPr lang="ko-KR" altLang="en-US" dirty="0" err="1"/>
              <a:t>로드되어</a:t>
            </a:r>
            <a:r>
              <a:rPr lang="ko-KR" altLang="en-US" dirty="0"/>
              <a:t> </a:t>
            </a:r>
            <a:r>
              <a:rPr lang="ko-KR" altLang="en-US" dirty="0" smtClean="0"/>
              <a:t>스크립트를 </a:t>
            </a:r>
            <a:r>
              <a:rPr lang="ko-KR" altLang="en-US" dirty="0"/>
              <a:t>실행할 수 있게 </a:t>
            </a:r>
            <a:r>
              <a:rPr lang="ko-KR" altLang="en-US" dirty="0" smtClean="0"/>
              <a:t>준비되었는지 체크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준비되었으면 </a:t>
            </a:r>
            <a:r>
              <a:rPr lang="en-US" altLang="ko-KR" dirty="0"/>
              <a:t>ready(function(){....})</a:t>
            </a:r>
            <a:r>
              <a:rPr lang="ko-KR" altLang="en-US" dirty="0"/>
              <a:t>의 </a:t>
            </a:r>
            <a:r>
              <a:rPr lang="ko-KR" altLang="en-US" dirty="0" smtClean="0"/>
              <a:t>괄호 </a:t>
            </a:r>
            <a:r>
              <a:rPr lang="ko-KR" altLang="en-US" dirty="0"/>
              <a:t>안에 정의된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r>
              <a:rPr lang="en-US" altLang="ko-KR" dirty="0"/>
              <a:t>jQuery </a:t>
            </a:r>
            <a:r>
              <a:rPr lang="ko-KR" altLang="en-US" dirty="0"/>
              <a:t>소스를 작성할 </a:t>
            </a:r>
            <a:r>
              <a:rPr lang="ko-KR" altLang="en-US" dirty="0" smtClean="0"/>
              <a:t>때 </a:t>
            </a:r>
            <a:r>
              <a:rPr lang="ko-KR" altLang="en-US" dirty="0"/>
              <a:t>주의할 사항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jQuery </a:t>
            </a:r>
            <a:r>
              <a:rPr lang="ko-KR" altLang="en-US" dirty="0" smtClean="0"/>
              <a:t>소스 파이를 </a:t>
            </a:r>
            <a:r>
              <a:rPr lang="ko-KR" altLang="en-US" dirty="0"/>
              <a:t>링크하는 </a:t>
            </a:r>
            <a:r>
              <a:rPr lang="en-US" altLang="ko-KR" dirty="0"/>
              <a:t>&lt;script&gt; </a:t>
            </a:r>
            <a:r>
              <a:rPr lang="ko-KR" altLang="en-US" dirty="0"/>
              <a:t>태그가 다른 </a:t>
            </a:r>
            <a:r>
              <a:rPr lang="en-US" altLang="ko-KR" dirty="0"/>
              <a:t>&lt;script&gt; </a:t>
            </a:r>
            <a:r>
              <a:rPr lang="ko-KR" altLang="en-US" dirty="0"/>
              <a:t>태그보다 </a:t>
            </a:r>
            <a:r>
              <a:rPr lang="ko-KR" altLang="en-US" dirty="0" smtClean="0"/>
              <a:t>먼저와야 </a:t>
            </a:r>
            <a:r>
              <a:rPr lang="ko-KR" altLang="en-US" dirty="0"/>
              <a:t>한다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② </a:t>
            </a:r>
            <a:r>
              <a:rPr lang="ko-KR" altLang="en-US" dirty="0"/>
              <a:t>웹 문서의 스타일을 정의하는 </a:t>
            </a:r>
            <a:r>
              <a:rPr lang="en-US" altLang="ko-KR" dirty="0"/>
              <a:t>&lt;style&gt; </a:t>
            </a:r>
            <a:r>
              <a:rPr lang="ko-KR" altLang="en-US" dirty="0"/>
              <a:t>태그는 </a:t>
            </a:r>
            <a:r>
              <a:rPr lang="en-US" altLang="ko-KR" dirty="0"/>
              <a:t>jQuery </a:t>
            </a:r>
            <a:r>
              <a:rPr lang="ko-KR" altLang="en-US" dirty="0"/>
              <a:t>소스가 있는 </a:t>
            </a:r>
            <a:r>
              <a:rPr lang="en-US" altLang="ko-KR" dirty="0"/>
              <a:t>&lt;script&gt; </a:t>
            </a:r>
            <a:r>
              <a:rPr lang="ko-KR" altLang="en-US" dirty="0"/>
              <a:t>태그보다 먼저 와야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4340658" cy="188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36846"/>
            <a:ext cx="3024336" cy="166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2549" y="198001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또는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2572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jQuery</a:t>
            </a:r>
            <a:r>
              <a:rPr lang="ko-KR" altLang="en-US" dirty="0" smtClean="0"/>
              <a:t>에서 웹 요소를 가져오는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요소 가져오기  </a:t>
            </a:r>
            <a:r>
              <a:rPr lang="en-US" altLang="ko-KR" dirty="0" smtClean="0"/>
              <a:t>: $(‘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’)</a:t>
            </a:r>
          </a:p>
          <a:p>
            <a:pPr marL="457200" lvl="1" indent="0">
              <a:buNone/>
            </a:pPr>
            <a:endParaRPr lang="en-US" altLang="ko-KR" dirty="0"/>
          </a:p>
          <a:p>
            <a:pPr indent="-285750"/>
            <a:endParaRPr lang="en-US" altLang="ko-KR" dirty="0"/>
          </a:p>
          <a:p>
            <a:pPr indent="-285750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5601444" cy="451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37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셀렉터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pPr lvl="1"/>
            <a:r>
              <a:rPr lang="ko-KR" altLang="en-US" dirty="0"/>
              <a:t>웹 요소를 삽입할 때 </a:t>
            </a:r>
            <a:r>
              <a:rPr lang="en-US" altLang="ko-KR" dirty="0"/>
              <a:t>id</a:t>
            </a:r>
            <a:r>
              <a:rPr lang="ko-KR" altLang="en-US" dirty="0"/>
              <a:t>를 지정했다면 </a:t>
            </a:r>
            <a:r>
              <a:rPr lang="en-US" altLang="ko-KR" dirty="0"/>
              <a:t>jQuery</a:t>
            </a:r>
            <a:r>
              <a:rPr lang="ko-KR" altLang="en-US" dirty="0"/>
              <a:t>에서 </a:t>
            </a:r>
            <a:r>
              <a:rPr lang="en-US" altLang="ko-KR" dirty="0"/>
              <a:t>id </a:t>
            </a:r>
            <a:r>
              <a:rPr lang="ko-KR" altLang="en-US" dirty="0" err="1" smtClean="0"/>
              <a:t>셀렉터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$(‘#id’)</a:t>
            </a:r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myImg</a:t>
            </a:r>
            <a:r>
              <a:rPr lang="en-US" altLang="ko-KR" dirty="0" smtClean="0"/>
              <a:t> = $(‘#sky’);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class </a:t>
            </a:r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요소에 접근할 때 각 요소에 지정된 클래스 이름을 보고 </a:t>
            </a:r>
            <a:r>
              <a:rPr lang="ko-KR" altLang="en-US" dirty="0" smtClean="0"/>
              <a:t>식별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요소에 </a:t>
            </a:r>
            <a:r>
              <a:rPr lang="ko-KR" altLang="en-US" dirty="0"/>
              <a:t>한꺼번에 같은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smtClean="0"/>
              <a:t>적용하려고 </a:t>
            </a:r>
            <a:r>
              <a:rPr lang="ko-KR" altLang="en-US" dirty="0"/>
              <a:t>할 때 사용할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$(‘.class’) </a:t>
            </a:r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$(‘.</a:t>
            </a:r>
            <a:r>
              <a:rPr lang="en-US" altLang="ko-KR" dirty="0" err="1" smtClean="0"/>
              <a:t>dayNight</a:t>
            </a:r>
            <a:r>
              <a:rPr lang="en-US" altLang="ko-KR" dirty="0" smtClean="0"/>
              <a:t>’).hide()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indent="-285750"/>
            <a:r>
              <a:rPr lang="ko-KR" altLang="en-US" dirty="0" smtClean="0"/>
              <a:t>태그 </a:t>
            </a:r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 이름을 보고 웹 요소 식별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$(‘</a:t>
            </a:r>
            <a:r>
              <a:rPr lang="ko-KR" altLang="en-US" dirty="0" smtClean="0"/>
              <a:t>태그이름</a:t>
            </a:r>
            <a:r>
              <a:rPr lang="en-US" altLang="ko-KR" dirty="0" smtClean="0"/>
              <a:t>’)</a:t>
            </a:r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$(‘p’).hide();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고급 </a:t>
            </a:r>
            <a:r>
              <a:rPr lang="ko-KR" altLang="en-US" dirty="0" err="1" smtClean="0"/>
              <a:t>셀렉터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유니버셜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셀렉터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전체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$(‘*’)</a:t>
            </a:r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$(‘*’).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(‘color’, ‘#222’);</a:t>
            </a:r>
          </a:p>
          <a:p>
            <a:pPr marL="457200" lvl="1" indent="0">
              <a:buNone/>
            </a:pPr>
            <a:endParaRPr lang="en-US" altLang="ko-KR" dirty="0"/>
          </a:p>
          <a:p>
            <a:pPr indent="-285750"/>
            <a:r>
              <a:rPr lang="en-US" altLang="ko-KR" dirty="0" smtClean="0"/>
              <a:t>descendant </a:t>
            </a:r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태그의 하위에 있는 모든 자손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</a:t>
            </a:r>
            <a:r>
              <a:rPr lang="en-US" altLang="ko-KR" dirty="0" smtClean="0"/>
              <a:t>1 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2</a:t>
            </a:r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/>
              <a:t>) $('#container p').</a:t>
            </a:r>
            <a:r>
              <a:rPr lang="en-US" altLang="ko-KR" dirty="0" err="1"/>
              <a:t>css</a:t>
            </a:r>
            <a:r>
              <a:rPr lang="en-US" altLang="ko-KR" dirty="0"/>
              <a:t>('color', 'red</a:t>
            </a:r>
            <a:r>
              <a:rPr lang="en-US" altLang="ko-KR" dirty="0" smtClean="0"/>
              <a:t>')</a:t>
            </a:r>
          </a:p>
          <a:p>
            <a:pPr indent="-285750"/>
            <a:endParaRPr lang="en-US" altLang="ko-KR" dirty="0" smtClean="0"/>
          </a:p>
          <a:p>
            <a:pPr indent="-285750"/>
            <a:r>
              <a:rPr lang="en-US" altLang="ko-KR" dirty="0" smtClean="0"/>
              <a:t>child </a:t>
            </a:r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특</a:t>
            </a:r>
            <a:r>
              <a:rPr lang="ko-KR" altLang="en-US" dirty="0"/>
              <a:t> 정 태그의 </a:t>
            </a:r>
            <a:r>
              <a:rPr lang="ko-KR" altLang="en-US" dirty="0" smtClean="0"/>
              <a:t>자식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자신과 </a:t>
            </a:r>
            <a:r>
              <a:rPr lang="ko-KR" altLang="en-US" dirty="0"/>
              <a:t>직접 연결된 직계 자손을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</a:t>
            </a:r>
            <a:r>
              <a:rPr lang="en-US" altLang="ko-KR" dirty="0" smtClean="0"/>
              <a:t>1 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2</a:t>
            </a:r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/>
              <a:t>) $('#container &gt; p').</a:t>
            </a:r>
            <a:r>
              <a:rPr lang="en-US" altLang="ko-KR" dirty="0" err="1"/>
              <a:t>css</a:t>
            </a:r>
            <a:r>
              <a:rPr lang="en-US" altLang="ko-KR" dirty="0"/>
              <a:t>('color', 'red')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인피니티북스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32934"/>
      </p:ext>
    </p:extLst>
  </p:cSld>
  <p:clrMapOvr>
    <a:masterClrMapping/>
  </p:clrMapOvr>
</p:sld>
</file>

<file path=ppt/theme/theme1.xml><?xml version="1.0" encoding="utf-8"?>
<a:theme xmlns:a="http://schemas.openxmlformats.org/drawingml/2006/main" name="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01" id="{7E6B9F6A-1125-4B06-AE58-3CDEF66C7AF8}" vid="{6FD06779-F94E-4C4A-B497-9D12D30A22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</Template>
  <TotalTime>3589</TotalTime>
  <Words>882</Words>
  <Application>Microsoft Office PowerPoint</Application>
  <PresentationFormat>화면 슬라이드 쇼(4:3)</PresentationFormat>
  <Paragraphs>148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04</vt:lpstr>
      <vt:lpstr>10. jQuery 기초</vt:lpstr>
      <vt:lpstr>학습목표</vt:lpstr>
      <vt:lpstr>jQuery란?</vt:lpstr>
      <vt:lpstr>jQuery란?</vt:lpstr>
      <vt:lpstr>jQuery란</vt:lpstr>
      <vt:lpstr>jQuery 기본 구문</vt:lpstr>
      <vt:lpstr>jQuery에서 웹 요소를 가져오는 방법</vt:lpstr>
      <vt:lpstr>jQuery 기본 셀렉터</vt:lpstr>
      <vt:lpstr>jQuery 고급 셀렉터</vt:lpstr>
      <vt:lpstr>jQuery 고급 셀렉터</vt:lpstr>
      <vt:lpstr>jQuery 기타 셀렉터 – attribute 셀렉터</vt:lpstr>
      <vt:lpstr>jQuery 기타 셀렉터 – 위치에 따른 셀렉터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04. 세미나 접수를 위한 폼 만들기</dc:title>
  <dc:creator>Kyunghee Ko</dc:creator>
  <cp:lastModifiedBy>s</cp:lastModifiedBy>
  <cp:revision>75</cp:revision>
  <dcterms:created xsi:type="dcterms:W3CDTF">2013-12-08T10:23:42Z</dcterms:created>
  <dcterms:modified xsi:type="dcterms:W3CDTF">2014-07-15T23:17:47Z</dcterms:modified>
</cp:coreProperties>
</file>