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DA42-BC55-7017-5AA7-9EEA168EA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5C560-312A-9032-E589-BD1834B60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03A4-7010-4B77-BE0F-C4F9A910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F9B0-26C1-4F5F-049B-FC72AFFB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1EC7-3106-356B-18EC-91383E52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8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20C3-0531-B48B-EF1C-5A5559B8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1C540-FC93-E676-9EDF-75E9A1E46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8C9EB-9A8A-4819-4EBA-B109C864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6250-1E98-34A1-E497-6578B6CE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A9476-E71D-B496-7FA8-D558E56C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F5D36-D33B-6D9E-99D9-5A62515F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A578B-32FA-763C-A4FF-AAFEBE046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4B9F-C618-5283-9042-AEEA5369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83894-14A0-163A-7B83-0AC21E8A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A7DC7-4F27-DBA0-A8DF-2D43E4EB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AFC2-1E68-BC59-5538-EDF6005A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5B7D-7B67-508D-9B75-19DE1799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B1EF-05B5-63B8-2631-6A22A32E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DA52E-1892-E5A5-8E94-C2478828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03F5-2926-5775-EFE4-92B8C21F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690E-EBBA-4F31-D349-7FBC034A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F6250-6FF6-3B7A-5E3E-962D7CBA8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B2DE-4371-526B-3E02-A2D7291E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CC1A3-F251-56EF-F65A-7A11D2C3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64D74-EE4A-F291-E0F8-69CE9E26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F7B8-E73B-19B9-3618-9AFE1E06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A420-E233-1B73-BB10-85296A5E5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DE98B-6B27-84EA-4C98-B394B43EF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D4FA7-A108-DFF7-55DD-CEA9EB40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2124D-CFBB-A78E-A7FD-1581568B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0068-27CD-C7BB-ABDD-BCAF4D9A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EC8A-2C79-20CC-EB3B-4106CA7F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07C9-0FE6-475B-804B-406A91EF1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E6683-1768-F4FD-953B-8508A4B85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97829-F759-A145-5AC4-138346CA6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48712-6CA9-56F0-F168-C9FA0A260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3CE70-DF9A-C10D-B76E-9E816DF0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94D49-49C0-1638-45C5-FBD55D78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EB5BA-FECE-5A7E-A7FD-C58F8E69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1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4BEA-2793-59CC-E5EB-B4AD4D06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24E1F-CCE9-2E30-B9DB-3ED15034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FC42E-9E67-05EA-95E7-34F3959B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BDF0C-6A84-5DE6-677C-464B7F97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7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E8C13-2D1B-DBCD-8B40-EE2A2DBE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A3151-DCB7-D4F3-FFAE-AC5C6738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70813-2572-2CFF-B075-E9754959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9610-4976-D6E7-3FA2-35C3D288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5930-39FF-EDC4-B934-7CBAA0DE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EE1F0-204B-437C-DEAE-3EEB00EC4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9FFDC-1E12-BA32-7F87-4C3AF25D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039D0-700A-6923-2A8B-980E9F03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9731A-54D4-C143-B41E-A2FE0EED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5E2F-6940-EFE4-D78A-8B1A893C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92365-69A9-ED06-CF35-F009E402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78655-1E43-E087-9DE3-0DEB90C6B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7C819-22D7-C97D-D072-9900E1BF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8CAD-F540-42C4-9FB5-A4C751C0EE1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BF79D-40D1-01E5-2C45-C10FC2B4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843E2-350A-0083-133A-264368AC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18365-6591-EC01-1599-3D0A2396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5106-7ABA-D625-F2EE-D3B8D7BE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7A320-B7FE-9587-B1FA-07ACE04CD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38CAD-F540-42C4-9FB5-A4C751C0EE1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620CF-2412-A211-A24F-783EC51B9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4E61-5534-AD4B-480E-8A42EB45E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1C5D4-490D-4C23-A35D-5F0341FD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9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254DF-88D6-171D-592B-D12B395C8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Running Apache Web Server as container 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(with persistent mounting)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D6ECB-84FA-A9EB-D6C4-BCC56AE34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Group 4</a:t>
            </a:r>
            <a:endParaRPr lang="en-US"/>
          </a:p>
          <a:p>
            <a:pPr algn="l"/>
            <a:r>
              <a:rPr lang="en-US" dirty="0"/>
              <a:t>Norman </a:t>
            </a:r>
            <a:r>
              <a:rPr lang="en-US" dirty="0" err="1"/>
              <a:t>Dzulkarnaen</a:t>
            </a:r>
            <a:r>
              <a:rPr lang="en-US" dirty="0"/>
              <a:t> Bin Omar, </a:t>
            </a:r>
            <a:r>
              <a:rPr lang="en-US" dirty="0" err="1"/>
              <a:t>Syahrul</a:t>
            </a:r>
            <a:r>
              <a:rPr lang="en-US" dirty="0"/>
              <a:t> Afiq Bin Suran, Desmond Koh Ti Yong, Chong </a:t>
            </a:r>
            <a:r>
              <a:rPr lang="en-US" dirty="0" err="1"/>
              <a:t>Nyuk</a:t>
            </a:r>
            <a:r>
              <a:rPr lang="en-US" dirty="0"/>
              <a:t> Thong, Chan Yong Hoow, Chua Boon Kheng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3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D6535-4341-ACA7-CED7-C5BAFFBA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E41D-C379-FED8-1DCB-7F884F8D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Installation, Configuration and Test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214C85-A6AD-07C3-010B-5967C050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Next, point our VM’s browser to 192.168.0.106:8080.  You should be presented with the page we created previously.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F311E48-3B7D-0ACC-E01E-B84A0DD2B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220" y="741391"/>
            <a:ext cx="7068536" cy="40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5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D84C8-2850-BBE5-2488-31007168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713C-9E47-1263-37EC-7ADE3A086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After setting up a VM, the next question is to ask the most efficient method to add services and software so that the VM can be useful to the users.</a:t>
            </a:r>
          </a:p>
          <a:p>
            <a:r>
              <a:rPr lang="en-US" sz="2400"/>
              <a:t>Containers isolate the software and manage its fundamental dependencies, enabling it to run consistently across various environments. </a:t>
            </a:r>
          </a:p>
          <a:p>
            <a:r>
              <a:rPr lang="en-US" sz="2400"/>
              <a:t>This capability grants users the flexibility of portability and the ability to create multiple instances of the software as needed, all while efficiently utilizing resources.</a:t>
            </a:r>
          </a:p>
        </p:txBody>
      </p:sp>
    </p:spTree>
    <p:extLst>
      <p:ext uri="{BB962C8B-B14F-4D97-AF65-F5344CB8AC3E}">
        <p14:creationId xmlns:p14="http://schemas.microsoft.com/office/powerpoint/2010/main" val="10061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5C13E2-9F3C-CA83-0A34-8C8B3DD38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3A91E-B0F9-39AB-D379-17BEB529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16D5-978B-B6E3-3E70-D620093D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How to set up Apache Web Server in a Docker Container. </a:t>
            </a:r>
          </a:p>
          <a:p>
            <a:r>
              <a:rPr lang="en-US" sz="2400"/>
              <a:t>Link: https://www.tecmint.com/install-apache-web-server-in-a-docker-container/</a:t>
            </a:r>
          </a:p>
        </p:txBody>
      </p:sp>
    </p:spTree>
    <p:extLst>
      <p:ext uri="{BB962C8B-B14F-4D97-AF65-F5344CB8AC3E}">
        <p14:creationId xmlns:p14="http://schemas.microsoft.com/office/powerpoint/2010/main" val="355581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E0380-3135-E677-3806-26B142A4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5AD0-5917-695C-BD3E-799AE29D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The age of virtualization has done a lot for allowing system admin and developers to build and experiment from their computers as if they were different systems. </a:t>
            </a:r>
          </a:p>
          <a:p>
            <a:r>
              <a:rPr lang="en-US" sz="2000"/>
              <a:t>We can run a Linux virtual machine from our Windows PC to test the functionality of a service like Apache Web Server running on a Linux OS. </a:t>
            </a:r>
          </a:p>
          <a:p>
            <a:r>
              <a:rPr lang="en-US" sz="2000"/>
              <a:t>It is far cheaper and easier to run a virtual machine than it is to buy a whole new computer.</a:t>
            </a:r>
          </a:p>
        </p:txBody>
      </p:sp>
    </p:spTree>
    <p:extLst>
      <p:ext uri="{BB962C8B-B14F-4D97-AF65-F5344CB8AC3E}">
        <p14:creationId xmlns:p14="http://schemas.microsoft.com/office/powerpoint/2010/main" val="280037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D9642-8E37-49E8-8F6A-5E11EBAE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Problems existing with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26AA-E45E-D9E9-7FF7-49463702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Compatibility of each service with the libraries and dependencies of OS (One service requires version X of OS library. Another service – version Y of same library)</a:t>
            </a:r>
          </a:p>
          <a:p>
            <a:r>
              <a:rPr lang="en-US" sz="2000"/>
              <a:t>Every time version of any service updates, you might need to recheck compatibilities with underlying OS infrastructure</a:t>
            </a:r>
          </a:p>
          <a:p>
            <a:r>
              <a:rPr lang="en-US" sz="2000"/>
              <a:t>Virtual machines OS may take up large drive memory space and CPU computing resources.</a:t>
            </a:r>
          </a:p>
        </p:txBody>
      </p:sp>
    </p:spTree>
    <p:extLst>
      <p:ext uri="{BB962C8B-B14F-4D97-AF65-F5344CB8AC3E}">
        <p14:creationId xmlns:p14="http://schemas.microsoft.com/office/powerpoint/2010/main" val="285977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93ABF-45C7-E8E8-A4B4-2B245EFD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Benefits / Problem Solved by Container Technology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018D-8E40-67DE-505C-141D2066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Consistency Across Environments: Developers can "build once, run anywhere," ensuring the same application works the same way in different environments, from local development to production.</a:t>
            </a:r>
          </a:p>
          <a:p>
            <a:r>
              <a:rPr lang="en-US" sz="2000"/>
              <a:t>Speed: Containers are fast to start and stop, making them ideal for testing and deploying pipelines.</a:t>
            </a:r>
          </a:p>
          <a:p>
            <a:r>
              <a:rPr lang="en-US" sz="2000"/>
              <a:t>Efficient Use of Resources: Since containers share the host system's resources more effectively than virtual machines, they reduce overhead and allow for greater density in deployments.</a:t>
            </a:r>
          </a:p>
        </p:txBody>
      </p:sp>
    </p:spTree>
    <p:extLst>
      <p:ext uri="{BB962C8B-B14F-4D97-AF65-F5344CB8AC3E}">
        <p14:creationId xmlns:p14="http://schemas.microsoft.com/office/powerpoint/2010/main" val="198874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956FF-6F1A-F390-33D3-C616BC6D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Installation, Configuration and Test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5389-0E5E-1B70-466B-95F0BB2B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First, start our VM. Install Docker using the following curl command, which will download and run a shell script that will add the Docker repository to our system and install the package.</a:t>
            </a:r>
          </a:p>
          <a:p>
            <a:pPr lvl="1"/>
            <a:r>
              <a:rPr lang="en-US" sz="2000"/>
              <a:t>curl -fsSL https://get.docker.com | sh</a:t>
            </a:r>
          </a:p>
          <a:p>
            <a:pPr marL="0" indent="0">
              <a:buNone/>
            </a:pPr>
            <a:r>
              <a:rPr lang="en-US" sz="2000"/>
              <a:t>Next, use the systemctl command to start the Docker service, enable it to start during reboots, and check its status.</a:t>
            </a:r>
          </a:p>
          <a:p>
            <a:pPr lvl="1"/>
            <a:r>
              <a:rPr lang="sv-SE" sz="2000"/>
              <a:t>systemctl start docker</a:t>
            </a:r>
          </a:p>
          <a:p>
            <a:pPr lvl="1"/>
            <a:r>
              <a:rPr lang="sv-SE" sz="2000"/>
              <a:t>systemctl enable docker</a:t>
            </a:r>
          </a:p>
          <a:p>
            <a:pPr lvl="1"/>
            <a:r>
              <a:rPr lang="sv-SE" sz="2000"/>
              <a:t>systemctl status docker</a:t>
            </a:r>
          </a:p>
          <a:p>
            <a:endParaRPr lang="en-US" sz="2000">
              <a:highlight>
                <a:srgbClr val="808080"/>
              </a:highlight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5415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25DB-55AF-FB45-7040-E166E94B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Installation, Configuration and Test Scenarios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4467FB-2ADB-0CC4-1016-6D64870BC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543" y="1542992"/>
            <a:ext cx="6711317" cy="37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2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FCA827-B4A6-8A7A-64B9-143067BDF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992B4-F68F-7131-DACA-8A80D0F8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Installation, Configuration and Test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3BDC89-FE1E-2865-6016-5843AD75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We will run an Apache 2.4 container and name it “</a:t>
            </a:r>
            <a:r>
              <a:rPr lang="en-US" sz="2000" b="1"/>
              <a:t>student-web</a:t>
            </a:r>
            <a:r>
              <a:rPr lang="en-US" sz="2000"/>
              <a:t>”, from the terminal. We will get an image called </a:t>
            </a:r>
            <a:r>
              <a:rPr lang="en-US" sz="2000" b="1"/>
              <a:t>httpd:2.4</a:t>
            </a:r>
            <a:r>
              <a:rPr lang="en-US" sz="2000"/>
              <a:t> from Docker Hub.</a:t>
            </a:r>
          </a:p>
          <a:p>
            <a:pPr marL="0" indent="0">
              <a:buNone/>
            </a:pPr>
            <a:r>
              <a:rPr lang="en-US" sz="2000"/>
              <a:t>Our plan is to have requests made to our IP address on port </a:t>
            </a:r>
            <a:r>
              <a:rPr lang="en-US" sz="2000" b="1"/>
              <a:t>8080</a:t>
            </a:r>
            <a:r>
              <a:rPr lang="en-US" sz="2000"/>
              <a:t> be redirected to port </a:t>
            </a:r>
            <a:r>
              <a:rPr lang="en-US" sz="2000" b="1"/>
              <a:t>80</a:t>
            </a:r>
            <a:r>
              <a:rPr lang="en-US" sz="2000"/>
              <a:t> on the container.</a:t>
            </a:r>
          </a:p>
          <a:p>
            <a:pPr marL="0" indent="0">
              <a:buNone/>
            </a:pPr>
            <a:r>
              <a:rPr lang="en-US" sz="2000"/>
              <a:t>We map /home/student/website/ to the /usr/local/apache2/htdocs/ on the container. The command is as follows:</a:t>
            </a:r>
          </a:p>
          <a:p>
            <a:pPr lvl="1"/>
            <a:r>
              <a:rPr lang="en-US" sz="2000"/>
              <a:t>sudo docker run -dit --name student-web -p 8080:80 -v /home/student/website/:/usr/local/apache2/htdocs/ httpd:2.4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4927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F92BCF-B437-AB54-8C4B-ADC7B66E8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7554-8FDE-8065-B6BF-E70C0914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Installation, Configuration and Test Scenarios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FD22C8C-4835-56FE-40E4-98C3B9998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543" y="1526214"/>
            <a:ext cx="6711317" cy="38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4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D6F48E-62AD-02AC-ABFD-C8CF3945E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4791-83BF-D277-482A-74133B5D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Installation, Configuration and Test Scenarios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667932-36C4-EEA4-BB67-53902A1A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Now we create a simple web page html file named index.html inside the /home/user/website directory using vi editor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vi /home/student/website/index.html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722EA-CC17-9630-97B2-3B9F94AE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02" y="1032972"/>
            <a:ext cx="6815136" cy="38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1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665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Running Apache Web Server as container  (with persistent mounting)</vt:lpstr>
      <vt:lpstr>Introduction</vt:lpstr>
      <vt:lpstr>Problems existing with Virtual Machines</vt:lpstr>
      <vt:lpstr>Benefits / Problem Solved by Container Technology </vt:lpstr>
      <vt:lpstr>Installation, Configuration and Test Scenarios</vt:lpstr>
      <vt:lpstr>Installation, Configuration and Test Scenarios</vt:lpstr>
      <vt:lpstr>Installation, Configuration and Test Scenarios</vt:lpstr>
      <vt:lpstr>Installation, Configuration and Test Scenarios</vt:lpstr>
      <vt:lpstr>Installation, Configuration and Test Scenarios</vt:lpstr>
      <vt:lpstr>Installation, Configuration and Test Scenarios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 Yong Hoow</dc:creator>
  <cp:lastModifiedBy>Chan Yong Hoow</cp:lastModifiedBy>
  <cp:revision>4</cp:revision>
  <dcterms:created xsi:type="dcterms:W3CDTF">2025-01-31T15:03:58Z</dcterms:created>
  <dcterms:modified xsi:type="dcterms:W3CDTF">2025-02-09T05:05:50Z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f8e180-8f22-4ead-b44a-2d560df875da_Enabled">
    <vt:lpwstr>true</vt:lpwstr>
  </property>
  <property fmtid="{D5CDD505-2E9C-101B-9397-08002B2CF9AE}" pid="3" name="MSIP_Label_3ef8e180-8f22-4ead-b44a-2d560df875da_SetDate">
    <vt:lpwstr>2025-01-31T15:36:39Z</vt:lpwstr>
  </property>
  <property fmtid="{D5CDD505-2E9C-101B-9397-08002B2CF9AE}" pid="4" name="MSIP_Label_3ef8e180-8f22-4ead-b44a-2d560df875da_Method">
    <vt:lpwstr>Privileged</vt:lpwstr>
  </property>
  <property fmtid="{D5CDD505-2E9C-101B-9397-08002B2CF9AE}" pid="5" name="MSIP_Label_3ef8e180-8f22-4ead-b44a-2d560df875da_Name">
    <vt:lpwstr>Public</vt:lpwstr>
  </property>
  <property fmtid="{D5CDD505-2E9C-101B-9397-08002B2CF9AE}" pid="6" name="MSIP_Label_3ef8e180-8f22-4ead-b44a-2d560df875da_SiteId">
    <vt:lpwstr>64991f7f-44d6-4d8c-9cd4-7862e8cb94c6</vt:lpwstr>
  </property>
  <property fmtid="{D5CDD505-2E9C-101B-9397-08002B2CF9AE}" pid="7" name="MSIP_Label_3ef8e180-8f22-4ead-b44a-2d560df875da_ActionId">
    <vt:lpwstr>a7a64eaf-a687-46de-acd1-1ad792cf91ae</vt:lpwstr>
  </property>
  <property fmtid="{D5CDD505-2E9C-101B-9397-08002B2CF9AE}" pid="8" name="MSIP_Label_3ef8e180-8f22-4ead-b44a-2d560df875da_ContentBits">
    <vt:lpwstr>0</vt:lpwstr>
  </property>
</Properties>
</file>