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Picture 2">
            <a:extLst>
              <a:ext uri="{FF2B5EF4-FFF2-40B4-BE49-F238E27FC236}">
                <a16:creationId xmlns:a16="http://schemas.microsoft.com/office/drawing/2014/main" id="{9FBB3149-8289-4060-BB01-ED3047C53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0" name="Group 119">
            <a:extLst>
              <a:ext uri="{FF2B5EF4-FFF2-40B4-BE49-F238E27FC236}">
                <a16:creationId xmlns:a16="http://schemas.microsoft.com/office/drawing/2014/main" id="{3BAEF7DA-43C4-4736-B5A3-B48E6125AB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A909436B-313B-4D27-BD55-E8303EF45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33" name="Rectangle 5">
                <a:extLst>
                  <a:ext uri="{FF2B5EF4-FFF2-40B4-BE49-F238E27FC236}">
                    <a16:creationId xmlns:a16="http://schemas.microsoft.com/office/drawing/2014/main" id="{758BC0E2-32D9-41ED-907C-DA3C4A698E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34" name="Freeform 6">
                <a:extLst>
                  <a:ext uri="{FF2B5EF4-FFF2-40B4-BE49-F238E27FC236}">
                    <a16:creationId xmlns:a16="http://schemas.microsoft.com/office/drawing/2014/main" id="{41E486E5-1757-4896-A762-4D0BE33091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35" name="Freeform 7">
                <a:extLst>
                  <a:ext uri="{FF2B5EF4-FFF2-40B4-BE49-F238E27FC236}">
                    <a16:creationId xmlns:a16="http://schemas.microsoft.com/office/drawing/2014/main" id="{5812B4BD-11B4-43E6-B3D0-1F424A9FD8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36" name="Freeform 8">
                <a:extLst>
                  <a:ext uri="{FF2B5EF4-FFF2-40B4-BE49-F238E27FC236}">
                    <a16:creationId xmlns:a16="http://schemas.microsoft.com/office/drawing/2014/main" id="{6A0E1D38-C2A3-42C9-920D-F40319CE16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37" name="Freeform 9">
                <a:extLst>
                  <a:ext uri="{FF2B5EF4-FFF2-40B4-BE49-F238E27FC236}">
                    <a16:creationId xmlns:a16="http://schemas.microsoft.com/office/drawing/2014/main" id="{3FAF6AF3-9B01-4BEB-BB6B-08B3485119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38" name="Freeform 10">
                <a:extLst>
                  <a:ext uri="{FF2B5EF4-FFF2-40B4-BE49-F238E27FC236}">
                    <a16:creationId xmlns:a16="http://schemas.microsoft.com/office/drawing/2014/main" id="{53F7FADA-61E9-4AAB-BED8-D6FD1BB545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39" name="Freeform 11">
                <a:extLst>
                  <a:ext uri="{FF2B5EF4-FFF2-40B4-BE49-F238E27FC236}">
                    <a16:creationId xmlns:a16="http://schemas.microsoft.com/office/drawing/2014/main" id="{46419F9F-3EEC-45FF-98BB-4F20D5347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40" name="Freeform 12">
                <a:extLst>
                  <a:ext uri="{FF2B5EF4-FFF2-40B4-BE49-F238E27FC236}">
                    <a16:creationId xmlns:a16="http://schemas.microsoft.com/office/drawing/2014/main" id="{1E081BCD-31AF-4E94-966D-497357D221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41" name="Freeform 13">
                <a:extLst>
                  <a:ext uri="{FF2B5EF4-FFF2-40B4-BE49-F238E27FC236}">
                    <a16:creationId xmlns:a16="http://schemas.microsoft.com/office/drawing/2014/main" id="{5082EAA7-B95F-462F-8307-2C9EC1C35A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42" name="Freeform 14">
                <a:extLst>
                  <a:ext uri="{FF2B5EF4-FFF2-40B4-BE49-F238E27FC236}">
                    <a16:creationId xmlns:a16="http://schemas.microsoft.com/office/drawing/2014/main" id="{E9A57125-4B73-448E-B7B7-94380A928D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43" name="Freeform 15">
                <a:extLst>
                  <a:ext uri="{FF2B5EF4-FFF2-40B4-BE49-F238E27FC236}">
                    <a16:creationId xmlns:a16="http://schemas.microsoft.com/office/drawing/2014/main" id="{7290E834-81F0-42A1-B66B-33D4580573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44" name="Line 16">
                <a:extLst>
                  <a:ext uri="{FF2B5EF4-FFF2-40B4-BE49-F238E27FC236}">
                    <a16:creationId xmlns:a16="http://schemas.microsoft.com/office/drawing/2014/main" id="{C9FA5563-6ED2-4EAC-A8ED-DF71850ACD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45" name="Freeform 17">
                <a:extLst>
                  <a:ext uri="{FF2B5EF4-FFF2-40B4-BE49-F238E27FC236}">
                    <a16:creationId xmlns:a16="http://schemas.microsoft.com/office/drawing/2014/main" id="{50479572-5CA3-41F4-8BDC-F039335C2C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46" name="Freeform 18">
                <a:extLst>
                  <a:ext uri="{FF2B5EF4-FFF2-40B4-BE49-F238E27FC236}">
                    <a16:creationId xmlns:a16="http://schemas.microsoft.com/office/drawing/2014/main" id="{4156CB6F-DF65-4A51-A840-7A4177BDF6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47" name="Freeform 19">
                <a:extLst>
                  <a:ext uri="{FF2B5EF4-FFF2-40B4-BE49-F238E27FC236}">
                    <a16:creationId xmlns:a16="http://schemas.microsoft.com/office/drawing/2014/main" id="{9252974F-88C0-4CAA-A42D-E94E2B7A6D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48" name="Freeform 20">
                <a:extLst>
                  <a:ext uri="{FF2B5EF4-FFF2-40B4-BE49-F238E27FC236}">
                    <a16:creationId xmlns:a16="http://schemas.microsoft.com/office/drawing/2014/main" id="{DE3974B2-2875-4AFE-A30A-6EE823E579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49" name="Rectangle 21">
                <a:extLst>
                  <a:ext uri="{FF2B5EF4-FFF2-40B4-BE49-F238E27FC236}">
                    <a16:creationId xmlns:a16="http://schemas.microsoft.com/office/drawing/2014/main" id="{948A52FE-E1B0-4297-BBBE-C860B4E3D3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50" name="Freeform 22">
                <a:extLst>
                  <a:ext uri="{FF2B5EF4-FFF2-40B4-BE49-F238E27FC236}">
                    <a16:creationId xmlns:a16="http://schemas.microsoft.com/office/drawing/2014/main" id="{C6E71B5D-6B02-417C-A0CF-4447C55F27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51" name="Freeform 23">
                <a:extLst>
                  <a:ext uri="{FF2B5EF4-FFF2-40B4-BE49-F238E27FC236}">
                    <a16:creationId xmlns:a16="http://schemas.microsoft.com/office/drawing/2014/main" id="{0FB94710-B373-451B-84A2-947DDB4564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52" name="Freeform 24">
                <a:extLst>
                  <a:ext uri="{FF2B5EF4-FFF2-40B4-BE49-F238E27FC236}">
                    <a16:creationId xmlns:a16="http://schemas.microsoft.com/office/drawing/2014/main" id="{4E47778B-FD55-4A2C-A53F-E548158C89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53" name="Freeform 25">
                <a:extLst>
                  <a:ext uri="{FF2B5EF4-FFF2-40B4-BE49-F238E27FC236}">
                    <a16:creationId xmlns:a16="http://schemas.microsoft.com/office/drawing/2014/main" id="{DA2A4F49-8FC4-4F12-8707-A6CC117E58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54" name="Freeform 26">
                <a:extLst>
                  <a:ext uri="{FF2B5EF4-FFF2-40B4-BE49-F238E27FC236}">
                    <a16:creationId xmlns:a16="http://schemas.microsoft.com/office/drawing/2014/main" id="{2293D140-51FA-484D-8464-785D8FD3DD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55" name="Freeform 27">
                <a:extLst>
                  <a:ext uri="{FF2B5EF4-FFF2-40B4-BE49-F238E27FC236}">
                    <a16:creationId xmlns:a16="http://schemas.microsoft.com/office/drawing/2014/main" id="{AA66B21A-3C7F-426E-9C38-C0D6AEF130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56" name="Freeform 28">
                <a:extLst>
                  <a:ext uri="{FF2B5EF4-FFF2-40B4-BE49-F238E27FC236}">
                    <a16:creationId xmlns:a16="http://schemas.microsoft.com/office/drawing/2014/main" id="{F22F8B0E-04B8-4D29-9E19-CACDAE6AB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57" name="Freeform 29">
                <a:extLst>
                  <a:ext uri="{FF2B5EF4-FFF2-40B4-BE49-F238E27FC236}">
                    <a16:creationId xmlns:a16="http://schemas.microsoft.com/office/drawing/2014/main" id="{E0D8C2CC-1759-4605-B3C9-DA4B1EF250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58" name="Freeform 30">
                <a:extLst>
                  <a:ext uri="{FF2B5EF4-FFF2-40B4-BE49-F238E27FC236}">
                    <a16:creationId xmlns:a16="http://schemas.microsoft.com/office/drawing/2014/main" id="{547A4BC3-AA95-4A78-AC23-65A4CE843B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59" name="Freeform 31">
                <a:extLst>
                  <a:ext uri="{FF2B5EF4-FFF2-40B4-BE49-F238E27FC236}">
                    <a16:creationId xmlns:a16="http://schemas.microsoft.com/office/drawing/2014/main" id="{93059BC9-C7C3-41F9-8BBA-7BF49FF602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F335FE01-8192-4D2A-93F8-2F680F728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23" name="Freeform 32">
                <a:extLst>
                  <a:ext uri="{FF2B5EF4-FFF2-40B4-BE49-F238E27FC236}">
                    <a16:creationId xmlns:a16="http://schemas.microsoft.com/office/drawing/2014/main" id="{A150A82A-9896-4D5B-BAA5-0A7ECD0789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24" name="Freeform 33">
                <a:extLst>
                  <a:ext uri="{FF2B5EF4-FFF2-40B4-BE49-F238E27FC236}">
                    <a16:creationId xmlns:a16="http://schemas.microsoft.com/office/drawing/2014/main" id="{82641EF7-9CDB-40BE-A964-13F866165C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25" name="Freeform 34">
                <a:extLst>
                  <a:ext uri="{FF2B5EF4-FFF2-40B4-BE49-F238E27FC236}">
                    <a16:creationId xmlns:a16="http://schemas.microsoft.com/office/drawing/2014/main" id="{A1D1CF16-B5BD-4021-9BA9-637569FC80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26" name="Freeform 35">
                <a:extLst>
                  <a:ext uri="{FF2B5EF4-FFF2-40B4-BE49-F238E27FC236}">
                    <a16:creationId xmlns:a16="http://schemas.microsoft.com/office/drawing/2014/main" id="{FF13F72C-CC27-48A0-AC55-686AB9153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27" name="Freeform 36">
                <a:extLst>
                  <a:ext uri="{FF2B5EF4-FFF2-40B4-BE49-F238E27FC236}">
                    <a16:creationId xmlns:a16="http://schemas.microsoft.com/office/drawing/2014/main" id="{0EC3BA8B-33ED-483D-935C-170AD0C4DC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28" name="Freeform 37">
                <a:extLst>
                  <a:ext uri="{FF2B5EF4-FFF2-40B4-BE49-F238E27FC236}">
                    <a16:creationId xmlns:a16="http://schemas.microsoft.com/office/drawing/2014/main" id="{C4C451E6-48CE-4642-B51D-FE44840872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29" name="Freeform 38">
                <a:extLst>
                  <a:ext uri="{FF2B5EF4-FFF2-40B4-BE49-F238E27FC236}">
                    <a16:creationId xmlns:a16="http://schemas.microsoft.com/office/drawing/2014/main" id="{0F88F098-E44C-4A45-AE2B-595A7B8527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30" name="Freeform 39">
                <a:extLst>
                  <a:ext uri="{FF2B5EF4-FFF2-40B4-BE49-F238E27FC236}">
                    <a16:creationId xmlns:a16="http://schemas.microsoft.com/office/drawing/2014/main" id="{5B782B5D-8B67-4CD5-A0B3-8067BBB328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31" name="Freeform 40">
                <a:extLst>
                  <a:ext uri="{FF2B5EF4-FFF2-40B4-BE49-F238E27FC236}">
                    <a16:creationId xmlns:a16="http://schemas.microsoft.com/office/drawing/2014/main" id="{897A4906-0942-4CD6-840D-0915E0C4D0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32" name="Rectangle 41">
                <a:extLst>
                  <a:ext uri="{FF2B5EF4-FFF2-40B4-BE49-F238E27FC236}">
                    <a16:creationId xmlns:a16="http://schemas.microsoft.com/office/drawing/2014/main" id="{D1131789-2DD5-462E-9FC9-E25021F5CF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</p:grpSp>
      <p:sp useBgFill="1">
        <p:nvSpPr>
          <p:cNvPr id="161" name="Rectangle 160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3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5" name="Group 164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66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67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68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69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70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71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72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73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74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75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76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77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78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79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80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81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82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83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84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85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86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87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88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89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90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91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92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8E43B06-5512-251B-1A40-19BD3A58B0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1411" y="748240"/>
            <a:ext cx="9906000" cy="11170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br>
              <a:rPr lang="en-US" sz="2200" dirty="0"/>
            </a:br>
            <a:endParaRPr lang="en-US" sz="2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FF0255-6FFC-0ED7-9069-275E07BB88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0762" y="3558380"/>
            <a:ext cx="9840911" cy="28067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2800" b="1" cap="none" dirty="0">
                <a:ln w="22225">
                  <a:solidFill>
                    <a:srgbClr val="0070C0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BY</a:t>
            </a:r>
          </a:p>
          <a:p>
            <a:pPr algn="ctr"/>
            <a:r>
              <a:rPr lang="en-US" sz="2800" b="1" cap="none" dirty="0">
                <a:ln w="22225">
                  <a:solidFill>
                    <a:srgbClr val="0070C0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Aajith</a:t>
            </a:r>
          </a:p>
          <a:p>
            <a:pPr algn="ctr"/>
            <a:r>
              <a:rPr lang="en-US" sz="2800" b="1" cap="none" dirty="0">
                <a:ln w="22225">
                  <a:solidFill>
                    <a:srgbClr val="0070C0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Yong </a:t>
            </a:r>
            <a:r>
              <a:rPr lang="en-US" sz="2800" b="1" cap="none">
                <a:ln w="22225">
                  <a:solidFill>
                    <a:srgbClr val="0070C0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hoow</a:t>
            </a:r>
            <a:endParaRPr lang="en-US" sz="2800" b="1" cap="none" dirty="0">
              <a:ln w="22225">
                <a:solidFill>
                  <a:srgbClr val="0070C0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en-US" sz="2800" b="1" cap="none" dirty="0">
                <a:ln w="22225">
                  <a:solidFill>
                    <a:srgbClr val="0070C0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Raj</a:t>
            </a:r>
          </a:p>
        </p:txBody>
      </p: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195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96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97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98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99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00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01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02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03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04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71A2CA55-6619-311F-9BFD-AD4AC498A19C}"/>
              </a:ext>
            </a:extLst>
          </p:cNvPr>
          <p:cNvSpPr/>
          <p:nvPr/>
        </p:nvSpPr>
        <p:spPr>
          <a:xfrm>
            <a:off x="2324451" y="456406"/>
            <a:ext cx="7396492" cy="25853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Cloud Computing Security</a:t>
            </a:r>
            <a:b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Case Study Presentation</a:t>
            </a:r>
          </a:p>
        </p:txBody>
      </p:sp>
    </p:spTree>
    <p:extLst>
      <p:ext uri="{BB962C8B-B14F-4D97-AF65-F5344CB8AC3E}">
        <p14:creationId xmlns:p14="http://schemas.microsoft.com/office/powerpoint/2010/main" val="19210785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Picture 2">
            <a:extLst>
              <a:ext uri="{FF2B5EF4-FFF2-40B4-BE49-F238E27FC236}">
                <a16:creationId xmlns:a16="http://schemas.microsoft.com/office/drawing/2014/main" id="{9FBB3149-8289-4060-BB01-ED3047C53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7" name="Group 96">
            <a:extLst>
              <a:ext uri="{FF2B5EF4-FFF2-40B4-BE49-F238E27FC236}">
                <a16:creationId xmlns:a16="http://schemas.microsoft.com/office/drawing/2014/main" id="{3BAEF7DA-43C4-4736-B5A3-B48E6125AB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909436B-313B-4D27-BD55-E8303EF45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98" name="Rectangle 5">
                <a:extLst>
                  <a:ext uri="{FF2B5EF4-FFF2-40B4-BE49-F238E27FC236}">
                    <a16:creationId xmlns:a16="http://schemas.microsoft.com/office/drawing/2014/main" id="{758BC0E2-32D9-41ED-907C-DA3C4A698E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99" name="Freeform 6">
                <a:extLst>
                  <a:ext uri="{FF2B5EF4-FFF2-40B4-BE49-F238E27FC236}">
                    <a16:creationId xmlns:a16="http://schemas.microsoft.com/office/drawing/2014/main" id="{41E486E5-1757-4896-A762-4D0BE33091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00" name="Freeform 7">
                <a:extLst>
                  <a:ext uri="{FF2B5EF4-FFF2-40B4-BE49-F238E27FC236}">
                    <a16:creationId xmlns:a16="http://schemas.microsoft.com/office/drawing/2014/main" id="{5812B4BD-11B4-43E6-B3D0-1F424A9FD8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01" name="Freeform 8">
                <a:extLst>
                  <a:ext uri="{FF2B5EF4-FFF2-40B4-BE49-F238E27FC236}">
                    <a16:creationId xmlns:a16="http://schemas.microsoft.com/office/drawing/2014/main" id="{6A0E1D38-C2A3-42C9-920D-F40319CE16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02" name="Freeform 9">
                <a:extLst>
                  <a:ext uri="{FF2B5EF4-FFF2-40B4-BE49-F238E27FC236}">
                    <a16:creationId xmlns:a16="http://schemas.microsoft.com/office/drawing/2014/main" id="{3FAF6AF3-9B01-4BEB-BB6B-08B3485119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03" name="Freeform 10">
                <a:extLst>
                  <a:ext uri="{FF2B5EF4-FFF2-40B4-BE49-F238E27FC236}">
                    <a16:creationId xmlns:a16="http://schemas.microsoft.com/office/drawing/2014/main" id="{53F7FADA-61E9-4AAB-BED8-D6FD1BB545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04" name="Freeform 11">
                <a:extLst>
                  <a:ext uri="{FF2B5EF4-FFF2-40B4-BE49-F238E27FC236}">
                    <a16:creationId xmlns:a16="http://schemas.microsoft.com/office/drawing/2014/main" id="{46419F9F-3EEC-45FF-98BB-4F20D5347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05" name="Freeform 12">
                <a:extLst>
                  <a:ext uri="{FF2B5EF4-FFF2-40B4-BE49-F238E27FC236}">
                    <a16:creationId xmlns:a16="http://schemas.microsoft.com/office/drawing/2014/main" id="{1E081BCD-31AF-4E94-966D-497357D221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06" name="Freeform 13">
                <a:extLst>
                  <a:ext uri="{FF2B5EF4-FFF2-40B4-BE49-F238E27FC236}">
                    <a16:creationId xmlns:a16="http://schemas.microsoft.com/office/drawing/2014/main" id="{5082EAA7-B95F-462F-8307-2C9EC1C35A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07" name="Freeform 14">
                <a:extLst>
                  <a:ext uri="{FF2B5EF4-FFF2-40B4-BE49-F238E27FC236}">
                    <a16:creationId xmlns:a16="http://schemas.microsoft.com/office/drawing/2014/main" id="{E9A57125-4B73-448E-B7B7-94380A928D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08" name="Freeform 15">
                <a:extLst>
                  <a:ext uri="{FF2B5EF4-FFF2-40B4-BE49-F238E27FC236}">
                    <a16:creationId xmlns:a16="http://schemas.microsoft.com/office/drawing/2014/main" id="{7290E834-81F0-42A1-B66B-33D4580573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09" name="Line 16">
                <a:extLst>
                  <a:ext uri="{FF2B5EF4-FFF2-40B4-BE49-F238E27FC236}">
                    <a16:creationId xmlns:a16="http://schemas.microsoft.com/office/drawing/2014/main" id="{C9FA5563-6ED2-4EAC-A8ED-DF71850ACD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10" name="Freeform 17">
                <a:extLst>
                  <a:ext uri="{FF2B5EF4-FFF2-40B4-BE49-F238E27FC236}">
                    <a16:creationId xmlns:a16="http://schemas.microsoft.com/office/drawing/2014/main" id="{50479572-5CA3-41F4-8BDC-F039335C2C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11" name="Freeform 18">
                <a:extLst>
                  <a:ext uri="{FF2B5EF4-FFF2-40B4-BE49-F238E27FC236}">
                    <a16:creationId xmlns:a16="http://schemas.microsoft.com/office/drawing/2014/main" id="{4156CB6F-DF65-4A51-A840-7A4177BDF6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12" name="Freeform 19">
                <a:extLst>
                  <a:ext uri="{FF2B5EF4-FFF2-40B4-BE49-F238E27FC236}">
                    <a16:creationId xmlns:a16="http://schemas.microsoft.com/office/drawing/2014/main" id="{9252974F-88C0-4CAA-A42D-E94E2B7A6D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13" name="Freeform 20">
                <a:extLst>
                  <a:ext uri="{FF2B5EF4-FFF2-40B4-BE49-F238E27FC236}">
                    <a16:creationId xmlns:a16="http://schemas.microsoft.com/office/drawing/2014/main" id="{DE3974B2-2875-4AFE-A30A-6EE823E579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14" name="Rectangle 21">
                <a:extLst>
                  <a:ext uri="{FF2B5EF4-FFF2-40B4-BE49-F238E27FC236}">
                    <a16:creationId xmlns:a16="http://schemas.microsoft.com/office/drawing/2014/main" id="{948A52FE-E1B0-4297-BBBE-C860B4E3D3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15" name="Freeform 22">
                <a:extLst>
                  <a:ext uri="{FF2B5EF4-FFF2-40B4-BE49-F238E27FC236}">
                    <a16:creationId xmlns:a16="http://schemas.microsoft.com/office/drawing/2014/main" id="{C6E71B5D-6B02-417C-A0CF-4447C55F27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16" name="Freeform 23">
                <a:extLst>
                  <a:ext uri="{FF2B5EF4-FFF2-40B4-BE49-F238E27FC236}">
                    <a16:creationId xmlns:a16="http://schemas.microsoft.com/office/drawing/2014/main" id="{0FB94710-B373-451B-84A2-947DDB4564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17" name="Freeform 24">
                <a:extLst>
                  <a:ext uri="{FF2B5EF4-FFF2-40B4-BE49-F238E27FC236}">
                    <a16:creationId xmlns:a16="http://schemas.microsoft.com/office/drawing/2014/main" id="{4E47778B-FD55-4A2C-A53F-E548158C89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18" name="Freeform 25">
                <a:extLst>
                  <a:ext uri="{FF2B5EF4-FFF2-40B4-BE49-F238E27FC236}">
                    <a16:creationId xmlns:a16="http://schemas.microsoft.com/office/drawing/2014/main" id="{DA2A4F49-8FC4-4F12-8707-A6CC117E58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19" name="Freeform 26">
                <a:extLst>
                  <a:ext uri="{FF2B5EF4-FFF2-40B4-BE49-F238E27FC236}">
                    <a16:creationId xmlns:a16="http://schemas.microsoft.com/office/drawing/2014/main" id="{2293D140-51FA-484D-8464-785D8FD3DD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20" name="Freeform 27">
                <a:extLst>
                  <a:ext uri="{FF2B5EF4-FFF2-40B4-BE49-F238E27FC236}">
                    <a16:creationId xmlns:a16="http://schemas.microsoft.com/office/drawing/2014/main" id="{AA66B21A-3C7F-426E-9C38-C0D6AEF130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21" name="Freeform 28">
                <a:extLst>
                  <a:ext uri="{FF2B5EF4-FFF2-40B4-BE49-F238E27FC236}">
                    <a16:creationId xmlns:a16="http://schemas.microsoft.com/office/drawing/2014/main" id="{F22F8B0E-04B8-4D29-9E19-CACDAE6AB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22" name="Freeform 29">
                <a:extLst>
                  <a:ext uri="{FF2B5EF4-FFF2-40B4-BE49-F238E27FC236}">
                    <a16:creationId xmlns:a16="http://schemas.microsoft.com/office/drawing/2014/main" id="{E0D8C2CC-1759-4605-B3C9-DA4B1EF250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23" name="Freeform 30">
                <a:extLst>
                  <a:ext uri="{FF2B5EF4-FFF2-40B4-BE49-F238E27FC236}">
                    <a16:creationId xmlns:a16="http://schemas.microsoft.com/office/drawing/2014/main" id="{547A4BC3-AA95-4A78-AC23-65A4CE843B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24" name="Freeform 31">
                <a:extLst>
                  <a:ext uri="{FF2B5EF4-FFF2-40B4-BE49-F238E27FC236}">
                    <a16:creationId xmlns:a16="http://schemas.microsoft.com/office/drawing/2014/main" id="{93059BC9-C7C3-41F9-8BBA-7BF49FF602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335FE01-8192-4D2A-93F8-2F680F728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25" name="Freeform 32">
                <a:extLst>
                  <a:ext uri="{FF2B5EF4-FFF2-40B4-BE49-F238E27FC236}">
                    <a16:creationId xmlns:a16="http://schemas.microsoft.com/office/drawing/2014/main" id="{A150A82A-9896-4D5B-BAA5-0A7ECD0789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26" name="Freeform 33">
                <a:extLst>
                  <a:ext uri="{FF2B5EF4-FFF2-40B4-BE49-F238E27FC236}">
                    <a16:creationId xmlns:a16="http://schemas.microsoft.com/office/drawing/2014/main" id="{82641EF7-9CDB-40BE-A964-13F866165C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27" name="Freeform 34">
                <a:extLst>
                  <a:ext uri="{FF2B5EF4-FFF2-40B4-BE49-F238E27FC236}">
                    <a16:creationId xmlns:a16="http://schemas.microsoft.com/office/drawing/2014/main" id="{A1D1CF16-B5BD-4021-9BA9-637569FC80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28" name="Freeform 35">
                <a:extLst>
                  <a:ext uri="{FF2B5EF4-FFF2-40B4-BE49-F238E27FC236}">
                    <a16:creationId xmlns:a16="http://schemas.microsoft.com/office/drawing/2014/main" id="{FF13F72C-CC27-48A0-AC55-686AB9153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29" name="Freeform 36">
                <a:extLst>
                  <a:ext uri="{FF2B5EF4-FFF2-40B4-BE49-F238E27FC236}">
                    <a16:creationId xmlns:a16="http://schemas.microsoft.com/office/drawing/2014/main" id="{0EC3BA8B-33ED-483D-935C-170AD0C4DC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30" name="Freeform 37">
                <a:extLst>
                  <a:ext uri="{FF2B5EF4-FFF2-40B4-BE49-F238E27FC236}">
                    <a16:creationId xmlns:a16="http://schemas.microsoft.com/office/drawing/2014/main" id="{C4C451E6-48CE-4642-B51D-FE44840872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31" name="Freeform 38">
                <a:extLst>
                  <a:ext uri="{FF2B5EF4-FFF2-40B4-BE49-F238E27FC236}">
                    <a16:creationId xmlns:a16="http://schemas.microsoft.com/office/drawing/2014/main" id="{0F88F098-E44C-4A45-AE2B-595A7B8527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32" name="Freeform 39">
                <a:extLst>
                  <a:ext uri="{FF2B5EF4-FFF2-40B4-BE49-F238E27FC236}">
                    <a16:creationId xmlns:a16="http://schemas.microsoft.com/office/drawing/2014/main" id="{5B782B5D-8B67-4CD5-A0B3-8067BBB328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33" name="Freeform 40">
                <a:extLst>
                  <a:ext uri="{FF2B5EF4-FFF2-40B4-BE49-F238E27FC236}">
                    <a16:creationId xmlns:a16="http://schemas.microsoft.com/office/drawing/2014/main" id="{897A4906-0942-4CD6-840D-0915E0C4D0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34" name="Rectangle 41">
                <a:extLst>
                  <a:ext uri="{FF2B5EF4-FFF2-40B4-BE49-F238E27FC236}">
                    <a16:creationId xmlns:a16="http://schemas.microsoft.com/office/drawing/2014/main" id="{D1131789-2DD5-462E-9FC9-E25021F5CF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</p:grpSp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6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7" name="Group 136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8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39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40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41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42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43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44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45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46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47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48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49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50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51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52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53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54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55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56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57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58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59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60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61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62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81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63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935D7A2-BC5B-C225-D0FC-1BBEC6A055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1411" y="748240"/>
            <a:ext cx="9906000" cy="1117073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4000" dirty="0"/>
              <a:t>Phase 2:AWS Setup and Migration (Weeks 5-12)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9A6134-6F67-7FCD-7CA4-112F3D5264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6500" y="2249487"/>
            <a:ext cx="9840911" cy="35417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lvl="0" indent="-342900">
              <a:lnSpc>
                <a:spcPct val="110000"/>
              </a:lnSpc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b="1" dirty="0">
                <a:solidFill>
                  <a:schemeClr val="tx1"/>
                </a:solidFill>
                <a:effectLst/>
              </a:rPr>
              <a:t>Create an AWS account</a:t>
            </a:r>
            <a:r>
              <a:rPr lang="en-US" dirty="0">
                <a:solidFill>
                  <a:schemeClr val="tx1"/>
                </a:solidFill>
                <a:effectLst/>
              </a:rPr>
              <a:t>: Set up an AWS account and configure the necessary IAM roles, users, and permissions.</a:t>
            </a:r>
          </a:p>
          <a:p>
            <a:pPr marL="457200" lvl="0" indent="-342900">
              <a:lnSpc>
                <a:spcPct val="110000"/>
              </a:lnSpc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b="1" dirty="0">
                <a:solidFill>
                  <a:schemeClr val="tx1"/>
                </a:solidFill>
                <a:effectLst/>
              </a:rPr>
              <a:t>Provision AWS resources</a:t>
            </a:r>
            <a:r>
              <a:rPr lang="en-US" dirty="0">
                <a:solidFill>
                  <a:schemeClr val="tx1"/>
                </a:solidFill>
                <a:effectLst/>
              </a:rPr>
              <a:t>: Create and configure AWS resources, such as EC2 instances, S3 buckets, and RDS databases, for migrated workloads.</a:t>
            </a:r>
          </a:p>
          <a:p>
            <a:pPr marL="457200" lvl="0" indent="-342900">
              <a:lnSpc>
                <a:spcPct val="110000"/>
              </a:lnSpc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b="1" dirty="0">
                <a:solidFill>
                  <a:schemeClr val="tx1"/>
                </a:solidFill>
                <a:effectLst/>
              </a:rPr>
              <a:t>Migrate workloads</a:t>
            </a:r>
            <a:r>
              <a:rPr lang="en-US" dirty="0">
                <a:solidFill>
                  <a:schemeClr val="tx1"/>
                </a:solidFill>
                <a:effectLst/>
              </a:rPr>
              <a:t>: Migrate identified workloads to AWS, using tools like AWS Migration Hub, AWS Database Migration Service, or third-party migration tools.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effectLst/>
              </a:rPr>
              <a:t> Configure security and monitoring</a:t>
            </a:r>
            <a:r>
              <a:rPr lang="en-US" dirty="0">
                <a:solidFill>
                  <a:schemeClr val="tx1"/>
                </a:solidFill>
                <a:effectLst/>
              </a:rPr>
              <a:t>: Set up security groups, monitoring     tools (e.g., CloudWatch), and logging mechanisms for AWS resources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165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66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67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68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69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70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71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72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73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74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7198641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D3996E-91C3-2AAC-7215-10CA2557D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 fontScale="90000"/>
          </a:bodyPr>
          <a:lstStyle/>
          <a:p>
            <a:pPr algn="ctr"/>
            <a:r>
              <a:rPr lang="en-SG" sz="4000" dirty="0"/>
              <a:t>Phase 3: </a:t>
            </a:r>
            <a:r>
              <a:rPr lang="en-US" sz="4000" dirty="0"/>
              <a:t>On-Premises Setup and Integration (Weeks 13-20)</a:t>
            </a:r>
            <a:endParaRPr lang="en-SG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5F0A7-9778-BACC-1D1F-1026B7FBC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2249487"/>
            <a:ext cx="9840911" cy="3541714"/>
          </a:xfrm>
        </p:spPr>
        <p:txBody>
          <a:bodyPr anchor="t">
            <a:normAutofit/>
          </a:bodyPr>
          <a:lstStyle/>
          <a:p>
            <a:pPr>
              <a:tabLst>
                <a:tab pos="457200" algn="l"/>
              </a:tabLst>
            </a:pPr>
            <a:r>
              <a:rPr lang="en-SG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Upgrade on-premises infrastructure</a:t>
            </a:r>
            <a:r>
              <a:rPr lang="en-SG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: Upgrade or replace existing on-premises infrastructure to ensure compatibility with AWS services and meet business requirements.</a:t>
            </a:r>
            <a:endParaRPr lang="en-SG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tabLst>
                <a:tab pos="457200" algn="l"/>
              </a:tabLst>
            </a:pPr>
            <a:r>
              <a:rPr lang="en-SG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Configure hybrid connectivity</a:t>
            </a:r>
            <a:r>
              <a:rPr lang="en-SG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: Establish a secure and reliable connection between on-premises infrastructure and AWS using VPN, Direct Connect, or other connectivity options.</a:t>
            </a:r>
            <a:endParaRPr lang="en-SG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tabLst>
                <a:tab pos="457200" algn="l"/>
              </a:tabLst>
            </a:pPr>
            <a:r>
              <a:rPr lang="en-SG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Integrate on-premises and AWS services</a:t>
            </a:r>
            <a:r>
              <a:rPr lang="en-SG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: Integrate on-premises services with AWS services, such as using AWS Storage Gateway or AWS Outposts.</a:t>
            </a:r>
            <a:endParaRPr lang="en-SG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tabLst>
                <a:tab pos="457200" algn="l"/>
              </a:tabLst>
            </a:pPr>
            <a:r>
              <a:rPr lang="en-SG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Implement unified monitoring and management</a:t>
            </a:r>
            <a:r>
              <a:rPr lang="en-SG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: Set up unified monitoring and management tools to oversee both on-premises and AWS resources.</a:t>
            </a:r>
            <a:endParaRPr lang="en-SG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SG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14956230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39B56E4-7286-353A-1774-DDADD8B99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 fontScale="90000"/>
          </a:bodyPr>
          <a:lstStyle/>
          <a:p>
            <a:pPr algn="ctr"/>
            <a:r>
              <a:rPr lang="en-SG" sz="4000" dirty="0"/>
              <a:t>Phase 4: </a:t>
            </a:r>
            <a:r>
              <a:rPr lang="en-US" sz="4000" dirty="0"/>
              <a:t>Optimization and Maintenance (After Week 20)</a:t>
            </a:r>
            <a:endParaRPr lang="en-SG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99EFC-2C1E-4549-B319-3099DE4CC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2249487"/>
            <a:ext cx="9840911" cy="3541714"/>
          </a:xfrm>
        </p:spPr>
        <p:txBody>
          <a:bodyPr anchor="t">
            <a:normAutofit/>
          </a:bodyPr>
          <a:lstStyle/>
          <a:p>
            <a:pPr>
              <a:tabLst>
                <a:tab pos="457200" algn="l"/>
              </a:tabLst>
            </a:pPr>
            <a:r>
              <a:rPr lang="en-SG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Monitor and optimize costs</a:t>
            </a:r>
            <a:r>
              <a:rPr lang="en-SG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: Use AWS Cost Explorer to track costs, identify optimization opportunities, and implement cost-saving measures.</a:t>
            </a:r>
            <a:endParaRPr lang="en-SG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tabLst>
                <a:tab pos="457200" algn="l"/>
              </a:tabLst>
            </a:pPr>
            <a:r>
              <a:rPr lang="en-SG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Continuously monitor performance</a:t>
            </a:r>
            <a:r>
              <a:rPr lang="en-SG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: Monitor performance metrics, identify bottlenecks, and optimize resources as needed.</a:t>
            </a:r>
            <a:endParaRPr lang="en-SG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tabLst>
                <a:tab pos="457200" algn="l"/>
              </a:tabLst>
            </a:pPr>
            <a:r>
              <a:rPr lang="en-SG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Maintain security and compliance</a:t>
            </a:r>
            <a:r>
              <a:rPr lang="en-SG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: Regularly review and update security policies, ensure compliance with regulatory requirements, and perform security audits.</a:t>
            </a:r>
            <a:endParaRPr lang="en-SG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SG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24064278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9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1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2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3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4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5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6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7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8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9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0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1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2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3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4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5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6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7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8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9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0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1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2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3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64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67" name="Rectangle 66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8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0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73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SG"/>
            </a:p>
          </p:txBody>
        </p:sp>
        <p:sp>
          <p:nvSpPr>
            <p:cNvPr id="74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SG"/>
            </a:p>
          </p:txBody>
        </p:sp>
        <p:sp>
          <p:nvSpPr>
            <p:cNvPr id="75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SG"/>
            </a:p>
          </p:txBody>
        </p:sp>
        <p:sp>
          <p:nvSpPr>
            <p:cNvPr id="76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SG"/>
            </a:p>
          </p:txBody>
        </p:sp>
        <p:sp>
          <p:nvSpPr>
            <p:cNvPr id="77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SG"/>
            </a:p>
          </p:txBody>
        </p:sp>
        <p:sp>
          <p:nvSpPr>
            <p:cNvPr id="78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SG"/>
            </a:p>
          </p:txBody>
        </p:sp>
        <p:sp>
          <p:nvSpPr>
            <p:cNvPr id="79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SG"/>
            </a:p>
          </p:txBody>
        </p:sp>
        <p:sp>
          <p:nvSpPr>
            <p:cNvPr id="80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SG"/>
            </a:p>
          </p:txBody>
        </p:sp>
        <p:sp>
          <p:nvSpPr>
            <p:cNvPr id="81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SG"/>
            </a:p>
          </p:txBody>
        </p:sp>
        <p:sp>
          <p:nvSpPr>
            <p:cNvPr id="82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SG"/>
            </a:p>
          </p:txBody>
        </p:sp>
        <p:sp>
          <p:nvSpPr>
            <p:cNvPr id="83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SG"/>
            </a:p>
          </p:txBody>
        </p:sp>
        <p:sp>
          <p:nvSpPr>
            <p:cNvPr id="84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SG"/>
            </a:p>
          </p:txBody>
        </p:sp>
        <p:sp>
          <p:nvSpPr>
            <p:cNvPr id="85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SG"/>
            </a:p>
          </p:txBody>
        </p:sp>
        <p:sp>
          <p:nvSpPr>
            <p:cNvPr id="86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SG"/>
            </a:p>
          </p:txBody>
        </p:sp>
        <p:sp>
          <p:nvSpPr>
            <p:cNvPr id="87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SG"/>
            </a:p>
          </p:txBody>
        </p:sp>
        <p:sp>
          <p:nvSpPr>
            <p:cNvPr id="88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SG"/>
            </a:p>
          </p:txBody>
        </p:sp>
        <p:sp>
          <p:nvSpPr>
            <p:cNvPr id="89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SG"/>
            </a:p>
          </p:txBody>
        </p:sp>
        <p:sp>
          <p:nvSpPr>
            <p:cNvPr id="90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SG"/>
            </a:p>
          </p:txBody>
        </p:sp>
        <p:sp>
          <p:nvSpPr>
            <p:cNvPr id="91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SG"/>
            </a:p>
          </p:txBody>
        </p:sp>
        <p:sp>
          <p:nvSpPr>
            <p:cNvPr id="92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11BABB4E-EBD5-3AD6-C74F-5F5CC850C61A}"/>
              </a:ext>
            </a:extLst>
          </p:cNvPr>
          <p:cNvSpPr/>
          <p:nvPr/>
        </p:nvSpPr>
        <p:spPr>
          <a:xfrm>
            <a:off x="2667000" y="2328334"/>
            <a:ext cx="6858000" cy="13678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cap="all" spc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+mj-lt"/>
                <a:ea typeface="+mj-ea"/>
                <a:cs typeface="+mj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275528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67F1076-E916-91FA-976C-79D788E42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en-SG" sz="400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144AE-E08B-5E6A-7FD2-D86A92919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2249487"/>
            <a:ext cx="9840911" cy="3541714"/>
          </a:xfrm>
        </p:spPr>
        <p:txBody>
          <a:bodyPr anchor="t">
            <a:normAutofit/>
          </a:bodyPr>
          <a:lstStyle/>
          <a:p>
            <a:r>
              <a:rPr lang="en-US" dirty="0"/>
              <a:t>AWS has commercial regions globally across multiple continents (North America, Europe, Asia, Australia, Africa, and South America).</a:t>
            </a:r>
          </a:p>
          <a:p>
            <a:r>
              <a:rPr lang="en-US" dirty="0"/>
              <a:t>Regions cater to diverse customer needs and preferences.</a:t>
            </a:r>
          </a:p>
          <a:p>
            <a:r>
              <a:rPr lang="en-US" dirty="0"/>
              <a:t>Separate Availability Zones for web tier, application tier and data tier .</a:t>
            </a:r>
            <a:endParaRPr lang="en-SG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13342417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F33FDB8-4317-70DD-54EA-8A22AA80C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en-SG" sz="3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What AWS services are included?</a:t>
            </a:r>
            <a:br>
              <a:rPr lang="en-SG" sz="3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SG" sz="37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92160-BAE9-75F8-664E-C401C4EAD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2249487"/>
            <a:ext cx="9840911" cy="3541714"/>
          </a:xfrm>
        </p:spPr>
        <p:txBody>
          <a:bodyPr anchor="t">
            <a:normAutofit/>
          </a:bodyPr>
          <a:lstStyle/>
          <a:p>
            <a:pPr marL="342900" lvl="0" indent="-342900">
              <a:lnSpc>
                <a:spcPct val="11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SG" sz="1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Web Tier</a:t>
            </a:r>
            <a:endParaRPr lang="en-SG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00100" lvl="1" indent="-342900">
              <a:lnSpc>
                <a:spcPct val="11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SG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Amazon Load Balancer: Distribute traffic to web servers</a:t>
            </a:r>
          </a:p>
          <a:p>
            <a:pPr marL="800100" lvl="1" indent="-342900">
              <a:lnSpc>
                <a:spcPct val="11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SG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Auto Scaling group: Ensure scalability and availability</a:t>
            </a:r>
          </a:p>
          <a:p>
            <a:pPr marL="342900" lvl="0" indent="-342900">
              <a:lnSpc>
                <a:spcPct val="11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SG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Application Tier</a:t>
            </a:r>
            <a:endParaRPr lang="en-SG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00100" lvl="1" indent="-342900">
              <a:lnSpc>
                <a:spcPct val="11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SG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Internal Load Balancer: Routes traffic from web tier to app servers</a:t>
            </a:r>
            <a:endParaRPr lang="en-SG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00100" lvl="1" indent="-342900">
              <a:lnSpc>
                <a:spcPct val="11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SG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Auto Scaling group: Dynamically adjust app server count</a:t>
            </a:r>
            <a:endParaRPr lang="en-SG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1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SG" sz="1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Data Tier</a:t>
            </a:r>
          </a:p>
          <a:p>
            <a:pPr marL="800100" lvl="1" indent="-342900">
              <a:lnSpc>
                <a:spcPct val="11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SG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Multi Availabi</a:t>
            </a:r>
            <a:r>
              <a:rPr lang="en-SG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lity Zone: High availability for relational databases</a:t>
            </a:r>
            <a:endParaRPr lang="en-SG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1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SG" sz="1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Migration</a:t>
            </a:r>
          </a:p>
          <a:p>
            <a:pPr marL="800100" lvl="1" indent="-342900">
              <a:lnSpc>
                <a:spcPct val="11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SG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Transit Gateway: Connects AWS environment to on-premises infrastructure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1517164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Picture 2">
            <a:extLst>
              <a:ext uri="{FF2B5EF4-FFF2-40B4-BE49-F238E27FC236}">
                <a16:creationId xmlns:a16="http://schemas.microsoft.com/office/drawing/2014/main" id="{EA8ADA9F-99E3-4964-8962-1118D1439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9" name="Group 188">
            <a:extLst>
              <a:ext uri="{FF2B5EF4-FFF2-40B4-BE49-F238E27FC236}">
                <a16:creationId xmlns:a16="http://schemas.microsoft.com/office/drawing/2014/main" id="{366C3164-AA9F-47E3-913A-4F002BC0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23FFBAC2-26D2-48B6-B2AA-34AEA0E79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90" name="Rectangle 5">
                <a:extLst>
                  <a:ext uri="{FF2B5EF4-FFF2-40B4-BE49-F238E27FC236}">
                    <a16:creationId xmlns:a16="http://schemas.microsoft.com/office/drawing/2014/main" id="{9B164BCB-27D3-4B8C-AC13-0A6F461082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91" name="Freeform 6">
                <a:extLst>
                  <a:ext uri="{FF2B5EF4-FFF2-40B4-BE49-F238E27FC236}">
                    <a16:creationId xmlns:a16="http://schemas.microsoft.com/office/drawing/2014/main" id="{10B247BE-F4A2-4259-9B20-FB9A555D2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92" name="Freeform 7">
                <a:extLst>
                  <a:ext uri="{FF2B5EF4-FFF2-40B4-BE49-F238E27FC236}">
                    <a16:creationId xmlns:a16="http://schemas.microsoft.com/office/drawing/2014/main" id="{39322C5A-DB6D-4B28-8C1C-1B1E89678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93" name="Freeform 8">
                <a:extLst>
                  <a:ext uri="{FF2B5EF4-FFF2-40B4-BE49-F238E27FC236}">
                    <a16:creationId xmlns:a16="http://schemas.microsoft.com/office/drawing/2014/main" id="{67009B08-E345-4516-96EC-ED0AB1F30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94" name="Freeform 9">
                <a:extLst>
                  <a:ext uri="{FF2B5EF4-FFF2-40B4-BE49-F238E27FC236}">
                    <a16:creationId xmlns:a16="http://schemas.microsoft.com/office/drawing/2014/main" id="{DFE2793C-165C-4635-A26E-C569C8E0C5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95" name="Freeform 10">
                <a:extLst>
                  <a:ext uri="{FF2B5EF4-FFF2-40B4-BE49-F238E27FC236}">
                    <a16:creationId xmlns:a16="http://schemas.microsoft.com/office/drawing/2014/main" id="{ECDFEF2C-7B0A-41A1-BB61-C92CB3E3A7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96" name="Freeform 11">
                <a:extLst>
                  <a:ext uri="{FF2B5EF4-FFF2-40B4-BE49-F238E27FC236}">
                    <a16:creationId xmlns:a16="http://schemas.microsoft.com/office/drawing/2014/main" id="{0012A396-1946-4B40-AA39-0790157CE9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97" name="Freeform 12">
                <a:extLst>
                  <a:ext uri="{FF2B5EF4-FFF2-40B4-BE49-F238E27FC236}">
                    <a16:creationId xmlns:a16="http://schemas.microsoft.com/office/drawing/2014/main" id="{CD6C6024-F73D-4991-97B9-BE53FF24E3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98" name="Freeform 13">
                <a:extLst>
                  <a:ext uri="{FF2B5EF4-FFF2-40B4-BE49-F238E27FC236}">
                    <a16:creationId xmlns:a16="http://schemas.microsoft.com/office/drawing/2014/main" id="{5977EDD1-3D10-43FA-B800-7A7C8112B7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99" name="Freeform 14">
                <a:extLst>
                  <a:ext uri="{FF2B5EF4-FFF2-40B4-BE49-F238E27FC236}">
                    <a16:creationId xmlns:a16="http://schemas.microsoft.com/office/drawing/2014/main" id="{D37988CF-9FC6-48F5-82F8-D2EB0178A3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00" name="Freeform 15">
                <a:extLst>
                  <a:ext uri="{FF2B5EF4-FFF2-40B4-BE49-F238E27FC236}">
                    <a16:creationId xmlns:a16="http://schemas.microsoft.com/office/drawing/2014/main" id="{EC5BB05B-491C-414A-91C3-B1CAB785A8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01" name="Line 16">
                <a:extLst>
                  <a:ext uri="{FF2B5EF4-FFF2-40B4-BE49-F238E27FC236}">
                    <a16:creationId xmlns:a16="http://schemas.microsoft.com/office/drawing/2014/main" id="{F3180CB6-F8D2-4596-B6CB-F9CEF5D389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02" name="Freeform 17">
                <a:extLst>
                  <a:ext uri="{FF2B5EF4-FFF2-40B4-BE49-F238E27FC236}">
                    <a16:creationId xmlns:a16="http://schemas.microsoft.com/office/drawing/2014/main" id="{DF338DD3-80F8-4F68-AC7C-361ABF2A9B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03" name="Freeform 18">
                <a:extLst>
                  <a:ext uri="{FF2B5EF4-FFF2-40B4-BE49-F238E27FC236}">
                    <a16:creationId xmlns:a16="http://schemas.microsoft.com/office/drawing/2014/main" id="{9666E4DB-B855-4A4E-BB50-1880738C11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04" name="Freeform 19">
                <a:extLst>
                  <a:ext uri="{FF2B5EF4-FFF2-40B4-BE49-F238E27FC236}">
                    <a16:creationId xmlns:a16="http://schemas.microsoft.com/office/drawing/2014/main" id="{F570FD9C-B435-4EF1-962C-621F1261AA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05" name="Freeform 20">
                <a:extLst>
                  <a:ext uri="{FF2B5EF4-FFF2-40B4-BE49-F238E27FC236}">
                    <a16:creationId xmlns:a16="http://schemas.microsoft.com/office/drawing/2014/main" id="{E236AF0B-3BDC-43C3-8FFC-2A94121E94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06" name="Rectangle 21">
                <a:extLst>
                  <a:ext uri="{FF2B5EF4-FFF2-40B4-BE49-F238E27FC236}">
                    <a16:creationId xmlns:a16="http://schemas.microsoft.com/office/drawing/2014/main" id="{3BA2C208-5097-4497-AA2C-ADDDAB48B6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07" name="Freeform 22">
                <a:extLst>
                  <a:ext uri="{FF2B5EF4-FFF2-40B4-BE49-F238E27FC236}">
                    <a16:creationId xmlns:a16="http://schemas.microsoft.com/office/drawing/2014/main" id="{6A45DD96-8D07-43CA-B036-6FDA880A17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08" name="Freeform 23">
                <a:extLst>
                  <a:ext uri="{FF2B5EF4-FFF2-40B4-BE49-F238E27FC236}">
                    <a16:creationId xmlns:a16="http://schemas.microsoft.com/office/drawing/2014/main" id="{AF7F7CBB-E154-4CD5-9ED0-D5DDC1DFEA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09" name="Freeform 24">
                <a:extLst>
                  <a:ext uri="{FF2B5EF4-FFF2-40B4-BE49-F238E27FC236}">
                    <a16:creationId xmlns:a16="http://schemas.microsoft.com/office/drawing/2014/main" id="{EFF4AB16-41DD-4877-8C28-ED78F4CA7F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10" name="Freeform 25">
                <a:extLst>
                  <a:ext uri="{FF2B5EF4-FFF2-40B4-BE49-F238E27FC236}">
                    <a16:creationId xmlns:a16="http://schemas.microsoft.com/office/drawing/2014/main" id="{30BCBD5D-92EB-487E-B1D0-F9000D45D1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11" name="Freeform 26">
                <a:extLst>
                  <a:ext uri="{FF2B5EF4-FFF2-40B4-BE49-F238E27FC236}">
                    <a16:creationId xmlns:a16="http://schemas.microsoft.com/office/drawing/2014/main" id="{DA07BDB8-9827-4EBF-9B99-6C503EA0BC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12" name="Freeform 27">
                <a:extLst>
                  <a:ext uri="{FF2B5EF4-FFF2-40B4-BE49-F238E27FC236}">
                    <a16:creationId xmlns:a16="http://schemas.microsoft.com/office/drawing/2014/main" id="{7F41FB05-1B3F-450A-A1A7-8C8BD182A5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13" name="Freeform 28">
                <a:extLst>
                  <a:ext uri="{FF2B5EF4-FFF2-40B4-BE49-F238E27FC236}">
                    <a16:creationId xmlns:a16="http://schemas.microsoft.com/office/drawing/2014/main" id="{0629E219-1F32-41C1-B921-05E4561179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14" name="Freeform 29">
                <a:extLst>
                  <a:ext uri="{FF2B5EF4-FFF2-40B4-BE49-F238E27FC236}">
                    <a16:creationId xmlns:a16="http://schemas.microsoft.com/office/drawing/2014/main" id="{8081FB28-486E-4C09-9D15-0B2657B56F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15" name="Freeform 30">
                <a:extLst>
                  <a:ext uri="{FF2B5EF4-FFF2-40B4-BE49-F238E27FC236}">
                    <a16:creationId xmlns:a16="http://schemas.microsoft.com/office/drawing/2014/main" id="{CB547EFB-F29D-4336-9644-0AE7A94EA4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16" name="Freeform 31">
                <a:extLst>
                  <a:ext uri="{FF2B5EF4-FFF2-40B4-BE49-F238E27FC236}">
                    <a16:creationId xmlns:a16="http://schemas.microsoft.com/office/drawing/2014/main" id="{BB2793F4-FAD7-459A-BC46-06BB1D4FAA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FC01589C-0235-4B21-B264-777746D4D5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7" name="Freeform 32">
                <a:extLst>
                  <a:ext uri="{FF2B5EF4-FFF2-40B4-BE49-F238E27FC236}">
                    <a16:creationId xmlns:a16="http://schemas.microsoft.com/office/drawing/2014/main" id="{678F5669-8CE7-445E-8D54-49C5E2013B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18" name="Freeform 33">
                <a:extLst>
                  <a:ext uri="{FF2B5EF4-FFF2-40B4-BE49-F238E27FC236}">
                    <a16:creationId xmlns:a16="http://schemas.microsoft.com/office/drawing/2014/main" id="{E93A3F8E-D876-485E-9EDC-43E315DE1E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19" name="Freeform 34">
                <a:extLst>
                  <a:ext uri="{FF2B5EF4-FFF2-40B4-BE49-F238E27FC236}">
                    <a16:creationId xmlns:a16="http://schemas.microsoft.com/office/drawing/2014/main" id="{B4F848A6-931A-4CC9-9B29-C7A9CEA3AC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20" name="Freeform 35">
                <a:extLst>
                  <a:ext uri="{FF2B5EF4-FFF2-40B4-BE49-F238E27FC236}">
                    <a16:creationId xmlns:a16="http://schemas.microsoft.com/office/drawing/2014/main" id="{5C4204D4-6782-4DB1-8FF8-86CC698AF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21" name="Freeform 36">
                <a:extLst>
                  <a:ext uri="{FF2B5EF4-FFF2-40B4-BE49-F238E27FC236}">
                    <a16:creationId xmlns:a16="http://schemas.microsoft.com/office/drawing/2014/main" id="{3907C583-5764-43DC-8AF9-992D3472F6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22" name="Freeform 37">
                <a:extLst>
                  <a:ext uri="{FF2B5EF4-FFF2-40B4-BE49-F238E27FC236}">
                    <a16:creationId xmlns:a16="http://schemas.microsoft.com/office/drawing/2014/main" id="{56CE3D6E-1121-4EF2-9DFB-7F3937FCCD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23" name="Freeform 38">
                <a:extLst>
                  <a:ext uri="{FF2B5EF4-FFF2-40B4-BE49-F238E27FC236}">
                    <a16:creationId xmlns:a16="http://schemas.microsoft.com/office/drawing/2014/main" id="{3AEB7245-E197-4AE5-BCFC-7821E49EFE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24" name="Freeform 39">
                <a:extLst>
                  <a:ext uri="{FF2B5EF4-FFF2-40B4-BE49-F238E27FC236}">
                    <a16:creationId xmlns:a16="http://schemas.microsoft.com/office/drawing/2014/main" id="{801E9C76-F4FB-4C4D-9350-B526F294E0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25" name="Freeform 40">
                <a:extLst>
                  <a:ext uri="{FF2B5EF4-FFF2-40B4-BE49-F238E27FC236}">
                    <a16:creationId xmlns:a16="http://schemas.microsoft.com/office/drawing/2014/main" id="{F9C0C5DE-6C8C-4CD0-9C91-6A132A06DA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26" name="Rectangle 41">
                <a:extLst>
                  <a:ext uri="{FF2B5EF4-FFF2-40B4-BE49-F238E27FC236}">
                    <a16:creationId xmlns:a16="http://schemas.microsoft.com/office/drawing/2014/main" id="{955A7039-8B66-4CF0-8048-0AD0F4A5B8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</p:grpSp>
      <p:pic>
        <p:nvPicPr>
          <p:cNvPr id="186" name="Picture 2">
            <a:extLst>
              <a:ext uri="{FF2B5EF4-FFF2-40B4-BE49-F238E27FC236}">
                <a16:creationId xmlns:a16="http://schemas.microsoft.com/office/drawing/2014/main" id="{6D651BB0-1DFD-4941-83DD-704006F6B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8" name="Round Diagonal Corner Rectangle 6">
            <a:extLst>
              <a:ext uri="{FF2B5EF4-FFF2-40B4-BE49-F238E27FC236}">
                <a16:creationId xmlns:a16="http://schemas.microsoft.com/office/drawing/2014/main" id="{3D66C6E3-EBD2-40B7-8FD8-D6D2250FC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0544" y="808057"/>
            <a:ext cx="10227733" cy="5234394"/>
          </a:xfrm>
          <a:prstGeom prst="round2DiagRect">
            <a:avLst>
              <a:gd name="adj1" fmla="val 6185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diagram of a cloud&#10;&#10;AI-generated content may be incorrect.">
            <a:extLst>
              <a:ext uri="{FF2B5EF4-FFF2-40B4-BE49-F238E27FC236}">
                <a16:creationId xmlns:a16="http://schemas.microsoft.com/office/drawing/2014/main" id="{D1DB2961-32E5-808D-C8C4-483600F62C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0737" y="1390650"/>
            <a:ext cx="8010525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715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6BC8E1-183B-5197-C5F5-2ADAD41B4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br>
              <a:rPr lang="en-US" sz="2200"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lang="en-US" sz="2200">
                <a:latin typeface="Arial" panose="020B0604020202020204" pitchFamily="34" charset="0"/>
                <a:ea typeface="Times New Roman" panose="02020603050405020304" pitchFamily="18" charset="0"/>
              </a:rPr>
              <a:t>Task 2A: Advantage and Disadvantage</a:t>
            </a:r>
            <a:br>
              <a:rPr lang="en-US" sz="2200">
                <a:latin typeface="Arial" panose="020B0604020202020204" pitchFamily="34" charset="0"/>
                <a:ea typeface="Times New Roman" panose="02020603050405020304" pitchFamily="18" charset="0"/>
              </a:rPr>
            </a:br>
            <a:endParaRPr lang="en-SG" sz="2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4E08B-8DB7-D700-8EF6-E75FCFB21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2249487"/>
            <a:ext cx="9840911" cy="3541714"/>
          </a:xfrm>
        </p:spPr>
        <p:txBody>
          <a:bodyPr anchor="t">
            <a:normAutofit/>
          </a:bodyPr>
          <a:lstStyle/>
          <a:p>
            <a:pPr>
              <a:lnSpc>
                <a:spcPct val="110000"/>
              </a:lnSpc>
            </a:pPr>
            <a:br>
              <a:rPr lang="en-US" sz="1700"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lang="en-US" sz="1700">
                <a:latin typeface="Arial" panose="020B0604020202020204" pitchFamily="34" charset="0"/>
                <a:ea typeface="Times New Roman" panose="02020603050405020304" pitchFamily="18" charset="0"/>
              </a:rPr>
              <a:t>Benefits of AWS:</a:t>
            </a:r>
          </a:p>
          <a:p>
            <a:pPr>
              <a:lnSpc>
                <a:spcPct val="110000"/>
              </a:lnSpc>
            </a:pPr>
            <a:r>
              <a:rPr lang="en-US" sz="1700">
                <a:latin typeface="Arial" panose="020B0604020202020204" pitchFamily="34" charset="0"/>
                <a:ea typeface="Times New Roman" panose="02020603050405020304" pitchFamily="18" charset="0"/>
              </a:rPr>
              <a:t>User-friendly: Simple to utilize with rapid and secure access, extensive documentation, and video instructions.</a:t>
            </a:r>
          </a:p>
          <a:p>
            <a:pPr>
              <a:lnSpc>
                <a:spcPct val="110000"/>
              </a:lnSpc>
            </a:pPr>
            <a:r>
              <a:rPr lang="en-US" sz="1700">
                <a:latin typeface="Arial" panose="020B0604020202020204" pitchFamily="34" charset="0"/>
                <a:ea typeface="Times New Roman" panose="02020603050405020304" pitchFamily="18" charset="0"/>
              </a:rPr>
              <a:t>Flexible: Allows use of familiar web application platforms, programming languages, and operating systems.</a:t>
            </a:r>
          </a:p>
          <a:p>
            <a:pPr>
              <a:lnSpc>
                <a:spcPct val="110000"/>
              </a:lnSpc>
            </a:pPr>
            <a:r>
              <a:rPr lang="en-US" sz="1700">
                <a:latin typeface="Arial" panose="020B0604020202020204" pitchFamily="34" charset="0"/>
                <a:ea typeface="Times New Roman" panose="02020603050405020304" pitchFamily="18" charset="0"/>
              </a:rPr>
              <a:t>Secure: Offers end-to-end security strategy with multiple tiers of data monitoring and protection.</a:t>
            </a:r>
          </a:p>
          <a:p>
            <a:pPr>
              <a:lnSpc>
                <a:spcPct val="110000"/>
              </a:lnSpc>
            </a:pPr>
            <a:r>
              <a:rPr lang="en-US" sz="1700">
                <a:latin typeface="Arial" panose="020B0604020202020204" pitchFamily="34" charset="0"/>
                <a:ea typeface="Times New Roman" panose="02020603050405020304" pitchFamily="18" charset="0"/>
              </a:rPr>
              <a:t>Cost-effective: Pay-as-you-go pricing model, no-commitment service, and cheaper than traditional computing methods.</a:t>
            </a:r>
            <a:endParaRPr lang="en-SG" sz="170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27612316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7678C-EC04-510C-8F8D-22936F5A7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2249487"/>
            <a:ext cx="9840911" cy="3541714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200"/>
              <a:t>Disadvantages of AWS:</a:t>
            </a:r>
          </a:p>
          <a:p>
            <a:pPr>
              <a:lnSpc>
                <a:spcPct val="110000"/>
              </a:lnSpc>
            </a:pPr>
            <a:r>
              <a:rPr lang="en-US" sz="2200"/>
              <a:t>Limitations: Resource limits, particularly with EC2 and security, can be restrictive.</a:t>
            </a:r>
          </a:p>
          <a:p>
            <a:pPr>
              <a:lnSpc>
                <a:spcPct val="110000"/>
              </a:lnSpc>
            </a:pPr>
            <a:r>
              <a:rPr lang="en-US" sz="2200"/>
              <a:t>Lack of Experts: Shortage of professionals knowledgeable about AWS can make it difficult for companies to find suitable experts.</a:t>
            </a:r>
          </a:p>
          <a:p>
            <a:pPr>
              <a:lnSpc>
                <a:spcPct val="110000"/>
              </a:lnSpc>
            </a:pPr>
            <a:r>
              <a:rPr lang="en-US" sz="2200"/>
              <a:t>Price Variations: Service prices vary by region, and technical support costs can impact monthly bills.</a:t>
            </a:r>
          </a:p>
          <a:p>
            <a:pPr>
              <a:lnSpc>
                <a:spcPct val="110000"/>
              </a:lnSpc>
            </a:pPr>
            <a:r>
              <a:rPr lang="en-US" sz="2200"/>
              <a:t>General Issues: Temporary downtime and server issues can occur due to power loss or network connectivity problems.</a:t>
            </a:r>
            <a:endParaRPr lang="en-SG" sz="220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11095399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187C98E-1ED4-A18A-BBAF-E25CDF0AC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en-SG" sz="3700"/>
              <a:t>Task 2B: Identify </a:t>
            </a:r>
            <a:r>
              <a:rPr lang="en-US" sz="370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risks, analyze, and propose mitigating measures </a:t>
            </a:r>
            <a:endParaRPr lang="en-SG" sz="37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02DBC-B1EC-8F82-4FAB-C2E0CF91C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2249487"/>
            <a:ext cx="9840911" cy="3541714"/>
          </a:xfrm>
        </p:spPr>
        <p:txBody>
          <a:bodyPr anchor="t">
            <a:normAutofit/>
          </a:bodyPr>
          <a:lstStyle/>
          <a:p>
            <a:r>
              <a:rPr lang="en-US" dirty="0"/>
              <a:t>Compromised Access Credentials: Unauthorized access to AWS resources due to stolen or leaked credentials. Mitigating measures include MFA, regular credential rotation, and secure storage.</a:t>
            </a:r>
          </a:p>
          <a:p>
            <a:r>
              <a:rPr lang="en-US" dirty="0"/>
              <a:t>Misconfigured S3 Buckets: Data breaches due to publicly accessible or overly permissive S3 buckets. Mitigating measures include automated configuration validation, secure access controls, and encryption.</a:t>
            </a:r>
            <a:endParaRPr lang="en-SG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40552066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E4840-9300-ACC5-282E-E46EEAE1F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2249487"/>
            <a:ext cx="9840911" cy="3541714"/>
          </a:xfrm>
        </p:spPr>
        <p:txBody>
          <a:bodyPr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000"/>
              <a:t>Excessive IAM Permissions: Unauthorized access to AWS resources due to excessive IAM permissions. Mitigating measures include least privilege access, IAM role-based access control, and regular review of IAM policies.</a:t>
            </a:r>
          </a:p>
          <a:p>
            <a:pPr>
              <a:lnSpc>
                <a:spcPct val="110000"/>
              </a:lnSpc>
            </a:pPr>
            <a:r>
              <a:rPr lang="en-US" sz="2000"/>
              <a:t>Insecure APIs: Exploitation of insecure APIs leading to data breaches or security incidents. Mitigating measures include API Gateway, API security controls, and regular security testing.</a:t>
            </a:r>
          </a:p>
          <a:p>
            <a:pPr>
              <a:lnSpc>
                <a:spcPct val="110000"/>
              </a:lnSpc>
            </a:pPr>
            <a:r>
              <a:rPr lang="en-US" sz="2000"/>
              <a:t>Insufficient Logging and Monitoring: Inability to detect and respond to security incidents due to lack of logging and monitoring. Mitigating measures include enabling CloudTrail, CloudWatch, and regular log analysis.</a:t>
            </a:r>
          </a:p>
          <a:p>
            <a:pPr>
              <a:lnSpc>
                <a:spcPct val="110000"/>
              </a:lnSpc>
            </a:pPr>
            <a:endParaRPr lang="en-SG" sz="200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14179221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1F62623-49C4-9033-233D-59FBB8A39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en-SG" sz="2800" dirty="0"/>
              <a:t>Task 2C: </a:t>
            </a:r>
            <a:r>
              <a:rPr lang="en-US" sz="2800" dirty="0"/>
              <a:t>Establish a roadmap to implement AWS cloud computing and on-premises set up in the organization.</a:t>
            </a:r>
            <a:endParaRPr lang="en-SG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07D08-6DFD-833C-6FA8-EE893853D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2249487"/>
            <a:ext cx="9840911" cy="3541714"/>
          </a:xfrm>
        </p:spPr>
        <p:txBody>
          <a:bodyPr anchor="t">
            <a:normAutofit/>
          </a:bodyPr>
          <a:lstStyle/>
          <a:p>
            <a:pPr>
              <a:lnSpc>
                <a:spcPct val="110000"/>
              </a:lnSpc>
              <a:tabLst>
                <a:tab pos="457200" algn="l"/>
              </a:tabLst>
            </a:pPr>
            <a:r>
              <a:rPr lang="en-SG" sz="1700" b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Inventory existing infrastructure</a:t>
            </a:r>
            <a:r>
              <a:rPr lang="en-SG" sz="170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: Document current on-premises infrastructure, including servers, storage, and network equipment.</a:t>
            </a:r>
          </a:p>
          <a:p>
            <a:pPr>
              <a:lnSpc>
                <a:spcPct val="110000"/>
              </a:lnSpc>
              <a:tabLst>
                <a:tab pos="457200" algn="l"/>
              </a:tabLst>
            </a:pPr>
            <a:r>
              <a:rPr lang="en-SG" sz="1700" b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Identify workloads for migration</a:t>
            </a:r>
            <a:r>
              <a:rPr lang="en-SG" sz="170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: Determine which applications and workloads can be migrated to AWS, considering factors like security, compliance, and performance requirements.</a:t>
            </a:r>
            <a:endParaRPr lang="en-SG" sz="17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10000"/>
              </a:lnSpc>
              <a:tabLst>
                <a:tab pos="457200" algn="l"/>
              </a:tabLst>
            </a:pPr>
            <a:r>
              <a:rPr lang="en-US" sz="170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Define security and compliance requirements: Establish security policies, compliance requirements, and data governance frameworks for both on-premises and cloud environments.</a:t>
            </a:r>
          </a:p>
          <a:p>
            <a:pPr>
              <a:lnSpc>
                <a:spcPct val="110000"/>
              </a:lnSpc>
              <a:tabLst>
                <a:tab pos="457200" algn="l"/>
              </a:tabLst>
            </a:pPr>
            <a:r>
              <a:rPr lang="en-US" sz="170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Develop a cloud strategy: Outline operation aims, cost optimization strategies, and performance metrics for the hybrid cloud setup.</a:t>
            </a:r>
          </a:p>
          <a:p>
            <a:pPr>
              <a:lnSpc>
                <a:spcPct val="110000"/>
              </a:lnSpc>
              <a:tabLst>
                <a:tab pos="457200" algn="l"/>
              </a:tabLst>
            </a:pPr>
            <a:endParaRPr lang="en-SG" sz="170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lvl="0" indent="0">
              <a:lnSpc>
                <a:spcPct val="110000"/>
              </a:lnSpc>
              <a:buNone/>
              <a:tabLst>
                <a:tab pos="457200" algn="l"/>
              </a:tabLst>
            </a:pPr>
            <a:endParaRPr lang="en-SG" sz="170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10000"/>
              </a:lnSpc>
              <a:buFont typeface="+mj-lt"/>
              <a:buAutoNum type="arabicPeriod"/>
              <a:tabLst>
                <a:tab pos="457200" algn="l"/>
              </a:tabLst>
            </a:pPr>
            <a:endParaRPr lang="en-SG" sz="17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en-SG" sz="1700" b="1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en-SG" sz="1700" b="1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en-SG" sz="1700" b="1">
              <a:latin typeface="Arial" panose="020B0604020202020204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en-SG" sz="170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30761241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b540304-b73e-4c16-a854-1086b46d2c7a">
      <Terms xmlns="http://schemas.microsoft.com/office/infopath/2007/PartnerControls"/>
    </lcf76f155ced4ddcb4097134ff3c332f>
    <TaxCatchAll xmlns="8b16f5e9-2271-48a2-bbef-4f88210898d6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C3B7DF8A426E4D8B5EBD742C96DABB" ma:contentTypeVersion="11" ma:contentTypeDescription="Create a new document." ma:contentTypeScope="" ma:versionID="1b626736691866567878967505e3acb4">
  <xsd:schema xmlns:xsd="http://www.w3.org/2001/XMLSchema" xmlns:xs="http://www.w3.org/2001/XMLSchema" xmlns:p="http://schemas.microsoft.com/office/2006/metadata/properties" xmlns:ns2="8b540304-b73e-4c16-a854-1086b46d2c7a" xmlns:ns3="8b16f5e9-2271-48a2-bbef-4f88210898d6" targetNamespace="http://schemas.microsoft.com/office/2006/metadata/properties" ma:root="true" ma:fieldsID="1805a4bd4954f2b1c41d0a4aa8a16293" ns2:_="" ns3:_="">
    <xsd:import namespace="8b540304-b73e-4c16-a854-1086b46d2c7a"/>
    <xsd:import namespace="8b16f5e9-2271-48a2-bbef-4f88210898d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b540304-b73e-4c16-a854-1086b46d2c7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2315cba9-4c6c-4a95-b7eb-0b2b90fe884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b16f5e9-2271-48a2-bbef-4f88210898d6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920f0dca-9caa-41e0-b17e-f7031f8aa0dc}" ma:internalName="TaxCatchAll" ma:showField="CatchAllData" ma:web="8b16f5e9-2271-48a2-bbef-4f88210898d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A6CAE2D-0A96-49CC-9FA9-C8F0E1839718}">
  <ds:schemaRefs>
    <ds:schemaRef ds:uri="http://schemas.microsoft.com/office/2006/metadata/properties"/>
    <ds:schemaRef ds:uri="http://schemas.microsoft.com/office/infopath/2007/PartnerControls"/>
    <ds:schemaRef ds:uri="8b540304-b73e-4c16-a854-1086b46d2c7a"/>
    <ds:schemaRef ds:uri="8b16f5e9-2271-48a2-bbef-4f88210898d6"/>
  </ds:schemaRefs>
</ds:datastoreItem>
</file>

<file path=customXml/itemProps2.xml><?xml version="1.0" encoding="utf-8"?>
<ds:datastoreItem xmlns:ds="http://schemas.openxmlformats.org/officeDocument/2006/customXml" ds:itemID="{4EBB0DC5-2AFE-4B2E-9D20-C54174DADDA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b540304-b73e-4c16-a854-1086b46d2c7a"/>
    <ds:schemaRef ds:uri="8b16f5e9-2271-48a2-bbef-4f88210898d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3E7A06B-50F4-42D3-8A29-06237C0D25E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101</TotalTime>
  <Words>854</Words>
  <Application>Microsoft Office PowerPoint</Application>
  <PresentationFormat>Widescreen</PresentationFormat>
  <Paragraphs>63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Symbol</vt:lpstr>
      <vt:lpstr>Times New Roman</vt:lpstr>
      <vt:lpstr>Tw Cen MT</vt:lpstr>
      <vt:lpstr>Circuit</vt:lpstr>
      <vt:lpstr> </vt:lpstr>
      <vt:lpstr>Introduction</vt:lpstr>
      <vt:lpstr>What AWS services are included? </vt:lpstr>
      <vt:lpstr>PowerPoint Presentation</vt:lpstr>
      <vt:lpstr> Task 2A: Advantage and Disadvantage </vt:lpstr>
      <vt:lpstr>PowerPoint Presentation</vt:lpstr>
      <vt:lpstr>Task 2B: Identify risks, analyze, and propose mitigating measures </vt:lpstr>
      <vt:lpstr>PowerPoint Presentation</vt:lpstr>
      <vt:lpstr>Task 2C: Establish a roadmap to implement AWS cloud computing and on-premises set up in the organization.</vt:lpstr>
      <vt:lpstr>Phase 2:AWS Setup and Migration (Weeks 5-12)</vt:lpstr>
      <vt:lpstr>Phase 3: On-Premises Setup and Integration (Weeks 13-20)</vt:lpstr>
      <vt:lpstr>Phase 4: Optimization and Maintenance (After Week 20)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MATHANRAJ S/O PANEERSELVAM</dc:creator>
  <cp:lastModifiedBy>Chan Yong Hoow (SUSS)</cp:lastModifiedBy>
  <cp:revision>4</cp:revision>
  <dcterms:created xsi:type="dcterms:W3CDTF">2025-05-24T07:00:12Z</dcterms:created>
  <dcterms:modified xsi:type="dcterms:W3CDTF">2025-06-08T03:45:56Z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0x01010050C3B7DF8A426E4D8B5EBD742C96DABB</vt:lpwstr>
  </property>
</Properties>
</file>