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77" r:id="rId4"/>
    <p:sldId id="270" r:id="rId5"/>
    <p:sldId id="268" r:id="rId6"/>
    <p:sldId id="273" r:id="rId7"/>
    <p:sldId id="278" r:id="rId8"/>
    <p:sldId id="274" r:id="rId9"/>
    <p:sldId id="275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F0BF0A"/>
    <a:srgbClr val="D8BA3C"/>
    <a:srgbClr val="D3AA2E"/>
    <a:srgbClr val="D3AA2C"/>
    <a:srgbClr val="DCC748"/>
    <a:srgbClr val="DABF4A"/>
    <a:srgbClr val="B8835C"/>
    <a:srgbClr val="E4B79C"/>
    <a:srgbClr val="E6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E04-AB08-4F4C-A40E-4A98C8670B61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8A8B-BB35-4B2C-9B37-B4941AB30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ec2-user@ec2-13-125-251-231.ap-northeast-2.compute.amazonaw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086600" y="0"/>
            <a:ext cx="5105400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92913" y="748357"/>
            <a:ext cx="959139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66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Bold" panose="020B0600000101010101"/>
                <a:cs typeface="Segoe UI Black" panose="020B0A02040204020203" pitchFamily="34" charset="0"/>
              </a:rPr>
              <a:t>AMAZON  </a:t>
            </a:r>
            <a:r>
              <a:rPr lang="en-US" altLang="ko-KR" sz="66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Bold" panose="020B0600000101010101"/>
                <a:cs typeface="Segoe UI Black" panose="020B0A02040204020203" pitchFamily="34" charset="0"/>
              </a:rPr>
              <a:t>WebService</a:t>
            </a:r>
            <a:endParaRPr lang="ru-RU" altLang="ko-KR" sz="6600" spc="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Bold" panose="020B0600000101010101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389495" y="5467224"/>
            <a:ext cx="3150870" cy="37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BY. Kim Yong Hwan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389495" y="5124501"/>
            <a:ext cx="3150870" cy="3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2018 – 05 - 12 </a:t>
            </a:r>
            <a:endParaRPr lang="en-US" altLang="ko-KR" sz="1200" spc="3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 생성 및 세팅 </a:t>
            </a:r>
            <a:r>
              <a:rPr lang="en-US" altLang="ko-KR" sz="1400" dirty="0" smtClean="0"/>
              <a:t>(EC2)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87" y="4315167"/>
            <a:ext cx="6199236" cy="203773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42975" y="1286721"/>
            <a:ext cx="3895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7. EC2 </a:t>
            </a:r>
            <a:r>
              <a:rPr lang="ko-KR" altLang="en-US" dirty="0" smtClean="0"/>
              <a:t>설정에서 </a:t>
            </a:r>
            <a:r>
              <a:rPr lang="en-US" altLang="ko-KR" dirty="0" smtClean="0"/>
              <a:t>8070</a:t>
            </a:r>
            <a:r>
              <a:rPr lang="ko-KR" altLang="en-US" dirty="0" smtClean="0"/>
              <a:t>포트 </a:t>
            </a:r>
            <a:r>
              <a:rPr lang="ko-KR" altLang="en-US" dirty="0" smtClean="0"/>
              <a:t>열어주기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보안그룹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인바운드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규칙추가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87" y="873597"/>
            <a:ext cx="6199236" cy="30236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42975" y="3031524"/>
            <a:ext cx="42594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8. Tomcat 8.5 </a:t>
            </a:r>
            <a:r>
              <a:rPr lang="ko-KR" altLang="en-US" dirty="0" err="1" smtClean="0"/>
              <a:t>서버설정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8070 </a:t>
            </a:r>
            <a:r>
              <a:rPr lang="ko-KR" altLang="en-US" dirty="0" smtClean="0"/>
              <a:t>포트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cd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/local/tomcat8/</a:t>
            </a:r>
            <a:r>
              <a:rPr lang="en-US" altLang="ko-KR" dirty="0" err="1" smtClean="0"/>
              <a:t>conf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server.xml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4718955"/>
            <a:ext cx="3752850" cy="1485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3966" y="4763586"/>
            <a:ext cx="679268" cy="16546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378"/>
          <p:cNvSpPr>
            <a:spLocks noEditPoints="1"/>
          </p:cNvSpPr>
          <p:nvPr/>
        </p:nvSpPr>
        <p:spPr bwMode="auto">
          <a:xfrm flipH="1">
            <a:off x="6270023" y="3050035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34824" y="2922173"/>
            <a:ext cx="489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서버 생성 및 세팅</a:t>
            </a:r>
            <a:r>
              <a:rPr lang="en-US" altLang="ko-KR" sz="2000" dirty="0" smtClean="0"/>
              <a:t>(RDS)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39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</a:t>
            </a:r>
            <a:r>
              <a:rPr lang="en-US" altLang="ko-KR" sz="1400" dirty="0"/>
              <a:t>DB </a:t>
            </a:r>
            <a:r>
              <a:rPr lang="ko-KR" altLang="en-US" sz="1400" dirty="0"/>
              <a:t>서버 생성 및 세팅</a:t>
            </a:r>
            <a:r>
              <a:rPr lang="en-US" altLang="ko-KR" sz="1400" dirty="0"/>
              <a:t>(RDS)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45392"/>
          <a:stretch/>
        </p:blipFill>
        <p:spPr>
          <a:xfrm>
            <a:off x="5256864" y="911208"/>
            <a:ext cx="5817949" cy="2611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65" y="3930162"/>
            <a:ext cx="5817949" cy="25787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942975" y="1286721"/>
            <a:ext cx="330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AWS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RDS </a:t>
            </a:r>
            <a:r>
              <a:rPr lang="ko-KR" altLang="en-US" dirty="0" smtClean="0"/>
              <a:t>검색 및 실행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42975" y="2643667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Oracle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instance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42975" y="4000613"/>
            <a:ext cx="3344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설정을 통해 </a:t>
            </a:r>
            <a:r>
              <a:rPr lang="en-US" altLang="ko-KR" dirty="0" smtClean="0"/>
              <a:t>ID/Pw </a:t>
            </a:r>
            <a:r>
              <a:rPr lang="ko-KR" altLang="en-US" dirty="0" smtClean="0"/>
              <a:t>값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(DB </a:t>
            </a:r>
            <a:r>
              <a:rPr lang="ko-KR" altLang="en-US" dirty="0" smtClean="0"/>
              <a:t>접속 권한</a:t>
            </a:r>
            <a:r>
              <a:rPr lang="en-US" altLang="ko-KR" dirty="0"/>
              <a:t> </a:t>
            </a:r>
            <a:r>
              <a:rPr lang="en-US" altLang="ko-KR" dirty="0" smtClean="0"/>
              <a:t>ex. Scott/tiger)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0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 생성 및 세팅 </a:t>
            </a:r>
            <a:r>
              <a:rPr lang="en-US" altLang="ko-KR" sz="1400" dirty="0" smtClean="0"/>
              <a:t>(EC2)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84000" y="3360911"/>
            <a:ext cx="7061545" cy="2809875"/>
            <a:chOff x="571499" y="2824162"/>
            <a:chExt cx="9105900" cy="28098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99" y="2824162"/>
              <a:ext cx="9105900" cy="2809875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3569677" y="4554415"/>
              <a:ext cx="50819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556238" y="4554415"/>
              <a:ext cx="1793631" cy="369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r="35376"/>
          <a:stretch/>
        </p:blipFill>
        <p:spPr>
          <a:xfrm>
            <a:off x="4684000" y="1526345"/>
            <a:ext cx="7061545" cy="15309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2925" y="1740036"/>
            <a:ext cx="362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생성이 완료된 뒤 연결 탭 확인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42925" y="3571767"/>
            <a:ext cx="374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리소스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378"/>
          <p:cNvSpPr>
            <a:spLocks noEditPoints="1"/>
          </p:cNvSpPr>
          <p:nvPr/>
        </p:nvSpPr>
        <p:spPr bwMode="auto">
          <a:xfrm flipH="1">
            <a:off x="6270023" y="3050035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0990" y="2932221"/>
            <a:ext cx="357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Java Web</a:t>
            </a:r>
            <a:r>
              <a:rPr lang="ko-KR" altLang="en-US" sz="2000" dirty="0" smtClean="0"/>
              <a:t>프로젝트 배포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33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4. Java Web</a:t>
            </a:r>
            <a:r>
              <a:rPr lang="ko-KR" altLang="en-US" sz="1400"/>
              <a:t>프로젝트 배포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42925" y="1182684"/>
            <a:ext cx="5832687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FileZilla 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Ec2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*.war</a:t>
            </a:r>
            <a:r>
              <a:rPr lang="ko-KR" altLang="en-US" dirty="0" smtClean="0"/>
              <a:t>파일로 배포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War </a:t>
            </a:r>
            <a:r>
              <a:rPr lang="ko-KR" altLang="en-US" dirty="0" smtClean="0"/>
              <a:t>파일 배포를 위한 복사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step06.war 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/share/tomcat8/</a:t>
            </a:r>
            <a:r>
              <a:rPr lang="en-US" altLang="ko-KR" dirty="0" err="1" smtClean="0"/>
              <a:t>webapps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Eclipse 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server.xml </a:t>
            </a:r>
            <a:r>
              <a:rPr lang="ko-KR" altLang="en-US" dirty="0" smtClean="0"/>
              <a:t>파일에서 아래 항목 복사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ec2 tomcat8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server.xml</a:t>
            </a:r>
            <a:r>
              <a:rPr lang="ko-KR" altLang="en-US" dirty="0" smtClean="0"/>
              <a:t>에 복사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/</a:t>
            </a:r>
            <a:r>
              <a:rPr lang="en-US" altLang="ko-KR" dirty="0" smtClean="0"/>
              <a:t>step06_CP/</a:t>
            </a:r>
            <a:r>
              <a:rPr lang="en-US" altLang="ko-KR" dirty="0" err="1" smtClean="0"/>
              <a:t>connectionTest.jsp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실행이 안된다</a:t>
            </a:r>
            <a:r>
              <a:rPr lang="en-US" altLang="ko-KR" dirty="0" smtClean="0"/>
              <a:t>!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문제 해결을 위해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파일 검색을 통한 문제 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sudo</a:t>
            </a:r>
            <a:r>
              <a:rPr lang="en-US" altLang="ko-KR" dirty="0" smtClean="0"/>
              <a:t> –I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/share/tomcat8/logs </a:t>
            </a:r>
            <a:r>
              <a:rPr lang="ko-KR" altLang="en-US" dirty="0" smtClean="0"/>
              <a:t>폴더 내 </a:t>
            </a:r>
            <a:r>
              <a:rPr lang="en-US" altLang="ko-KR" dirty="0" err="1" smtClean="0"/>
              <a:t>catalina.out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47" y="1598398"/>
            <a:ext cx="4711338" cy="43621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834" t="40838" r="44561" b="9757"/>
          <a:stretch/>
        </p:blipFill>
        <p:spPr>
          <a:xfrm>
            <a:off x="942975" y="3462550"/>
            <a:ext cx="4477974" cy="2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4. Java Web</a:t>
            </a:r>
            <a:r>
              <a:rPr lang="ko-KR" altLang="en-US" sz="1400"/>
              <a:t>프로젝트 배포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42925" y="1740036"/>
            <a:ext cx="5035353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server.xml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 </a:t>
            </a:r>
            <a:r>
              <a:rPr lang="en-US" altLang="ko-KR" dirty="0"/>
              <a:t>resource </a:t>
            </a:r>
            <a:r>
              <a:rPr lang="ko-KR" altLang="en-US" dirty="0"/>
              <a:t>파일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/share/tomcat8/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/server.xml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7. Log</a:t>
            </a:r>
            <a:r>
              <a:rPr lang="ko-KR" altLang="en-US" dirty="0" smtClean="0"/>
              <a:t>상의 문제를 확인 후 필요한 </a:t>
            </a:r>
            <a:r>
              <a:rPr lang="en-US" altLang="ko-KR" dirty="0" smtClean="0"/>
              <a:t>lib</a:t>
            </a:r>
            <a:r>
              <a:rPr lang="ko-KR" altLang="en-US" dirty="0" smtClean="0"/>
              <a:t>파일 다운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tomcat DBCP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 Lib</a:t>
            </a:r>
            <a:r>
              <a:rPr lang="ko-KR" altLang="en-US" dirty="0" smtClean="0"/>
              <a:t>폴더 내에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 포함 하여 재 배포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392091" y="1740036"/>
            <a:ext cx="5294811" cy="2656116"/>
            <a:chOff x="571499" y="2824162"/>
            <a:chExt cx="9105900" cy="28098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99" y="2824162"/>
              <a:ext cx="9105900" cy="2809875"/>
            </a:xfrm>
            <a:prstGeom prst="rect">
              <a:avLst/>
            </a:prstGeom>
          </p:spPr>
        </p:pic>
        <p:cxnSp>
          <p:nvCxnSpPr>
            <p:cNvPr id="10" name="직선 연결선 9"/>
            <p:cNvCxnSpPr/>
            <p:nvPr/>
          </p:nvCxnSpPr>
          <p:spPr>
            <a:xfrm>
              <a:off x="3569677" y="4554415"/>
              <a:ext cx="508195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556238" y="4554415"/>
              <a:ext cx="1793631" cy="369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6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33925" cy="68580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625740" y="2831271"/>
            <a:ext cx="5232759" cy="9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48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감사합니다</a:t>
            </a:r>
            <a:r>
              <a:rPr lang="en-US" altLang="ko-KR" sz="4800" spc="300" dirty="0" smtClean="0">
                <a:solidFill>
                  <a:srgbClr val="FFCB0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.</a:t>
            </a:r>
            <a:endParaRPr lang="ru-RU" altLang="ko-KR" sz="4800" spc="300" dirty="0">
              <a:solidFill>
                <a:srgbClr val="FFCB0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9" name="Freeform 257"/>
          <p:cNvSpPr>
            <a:spLocks/>
          </p:cNvSpPr>
          <p:nvPr/>
        </p:nvSpPr>
        <p:spPr bwMode="auto">
          <a:xfrm>
            <a:off x="702609" y="5264204"/>
            <a:ext cx="218783" cy="234544"/>
          </a:xfrm>
          <a:custGeom>
            <a:avLst/>
            <a:gdLst>
              <a:gd name="T0" fmla="*/ 301 w 344"/>
              <a:gd name="T1" fmla="*/ 0 h 344"/>
              <a:gd name="T2" fmla="*/ 43 w 344"/>
              <a:gd name="T3" fmla="*/ 0 h 344"/>
              <a:gd name="T4" fmla="*/ 0 w 344"/>
              <a:gd name="T5" fmla="*/ 43 h 344"/>
              <a:gd name="T6" fmla="*/ 0 w 344"/>
              <a:gd name="T7" fmla="*/ 301 h 344"/>
              <a:gd name="T8" fmla="*/ 43 w 344"/>
              <a:gd name="T9" fmla="*/ 344 h 344"/>
              <a:gd name="T10" fmla="*/ 173 w 344"/>
              <a:gd name="T11" fmla="*/ 344 h 344"/>
              <a:gd name="T12" fmla="*/ 173 w 344"/>
              <a:gd name="T13" fmla="*/ 221 h 344"/>
              <a:gd name="T14" fmla="*/ 132 w 344"/>
              <a:gd name="T15" fmla="*/ 221 h 344"/>
              <a:gd name="T16" fmla="*/ 132 w 344"/>
              <a:gd name="T17" fmla="*/ 167 h 344"/>
              <a:gd name="T18" fmla="*/ 173 w 344"/>
              <a:gd name="T19" fmla="*/ 167 h 344"/>
              <a:gd name="T20" fmla="*/ 173 w 344"/>
              <a:gd name="T21" fmla="*/ 140 h 344"/>
              <a:gd name="T22" fmla="*/ 243 w 344"/>
              <a:gd name="T23" fmla="*/ 66 h 344"/>
              <a:gd name="T24" fmla="*/ 281 w 344"/>
              <a:gd name="T25" fmla="*/ 66 h 344"/>
              <a:gd name="T26" fmla="*/ 281 w 344"/>
              <a:gd name="T27" fmla="*/ 127 h 344"/>
              <a:gd name="T28" fmla="*/ 247 w 344"/>
              <a:gd name="T29" fmla="*/ 127 h 344"/>
              <a:gd name="T30" fmla="*/ 236 w 344"/>
              <a:gd name="T31" fmla="*/ 139 h 344"/>
              <a:gd name="T32" fmla="*/ 236 w 344"/>
              <a:gd name="T33" fmla="*/ 167 h 344"/>
              <a:gd name="T34" fmla="*/ 281 w 344"/>
              <a:gd name="T35" fmla="*/ 167 h 344"/>
              <a:gd name="T36" fmla="*/ 281 w 344"/>
              <a:gd name="T37" fmla="*/ 221 h 344"/>
              <a:gd name="T38" fmla="*/ 236 w 344"/>
              <a:gd name="T39" fmla="*/ 221 h 344"/>
              <a:gd name="T40" fmla="*/ 236 w 344"/>
              <a:gd name="T41" fmla="*/ 344 h 344"/>
              <a:gd name="T42" fmla="*/ 301 w 344"/>
              <a:gd name="T43" fmla="*/ 344 h 344"/>
              <a:gd name="T44" fmla="*/ 344 w 344"/>
              <a:gd name="T45" fmla="*/ 301 h 344"/>
              <a:gd name="T46" fmla="*/ 344 w 344"/>
              <a:gd name="T47" fmla="*/ 43 h 344"/>
              <a:gd name="T48" fmla="*/ 301 w 344"/>
              <a:gd name="T4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4">
                <a:moveTo>
                  <a:pt x="301" y="0"/>
                </a:move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25"/>
                  <a:pt x="19" y="344"/>
                  <a:pt x="43" y="344"/>
                </a:cubicBezTo>
                <a:cubicBezTo>
                  <a:pt x="173" y="344"/>
                  <a:pt x="173" y="344"/>
                  <a:pt x="173" y="344"/>
                </a:cubicBezTo>
                <a:cubicBezTo>
                  <a:pt x="173" y="221"/>
                  <a:pt x="173" y="221"/>
                  <a:pt x="173" y="221"/>
                </a:cubicBezTo>
                <a:cubicBezTo>
                  <a:pt x="132" y="221"/>
                  <a:pt x="132" y="221"/>
                  <a:pt x="132" y="221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73" y="167"/>
                  <a:pt x="173" y="167"/>
                  <a:pt x="173" y="167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3" y="98"/>
                  <a:pt x="204" y="66"/>
                  <a:pt x="243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81" y="127"/>
                  <a:pt x="281" y="127"/>
                  <a:pt x="281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38" y="127"/>
                  <a:pt x="236" y="132"/>
                  <a:pt x="236" y="139"/>
                </a:cubicBezTo>
                <a:cubicBezTo>
                  <a:pt x="236" y="167"/>
                  <a:pt x="236" y="167"/>
                  <a:pt x="236" y="167"/>
                </a:cubicBezTo>
                <a:cubicBezTo>
                  <a:pt x="281" y="167"/>
                  <a:pt x="281" y="167"/>
                  <a:pt x="281" y="167"/>
                </a:cubicBezTo>
                <a:cubicBezTo>
                  <a:pt x="281" y="221"/>
                  <a:pt x="281" y="221"/>
                  <a:pt x="281" y="221"/>
                </a:cubicBezTo>
                <a:cubicBezTo>
                  <a:pt x="236" y="221"/>
                  <a:pt x="236" y="221"/>
                  <a:pt x="236" y="221"/>
                </a:cubicBezTo>
                <a:cubicBezTo>
                  <a:pt x="236" y="344"/>
                  <a:pt x="236" y="344"/>
                  <a:pt x="236" y="344"/>
                </a:cubicBezTo>
                <a:cubicBezTo>
                  <a:pt x="301" y="344"/>
                  <a:pt x="301" y="344"/>
                  <a:pt x="301" y="344"/>
                </a:cubicBezTo>
                <a:cubicBezTo>
                  <a:pt x="324" y="344"/>
                  <a:pt x="344" y="325"/>
                  <a:pt x="344" y="301"/>
                </a:cubicBezTo>
                <a:cubicBezTo>
                  <a:pt x="344" y="43"/>
                  <a:pt x="344" y="43"/>
                  <a:pt x="344" y="43"/>
                </a:cubicBezTo>
                <a:cubicBezTo>
                  <a:pt x="344" y="19"/>
                  <a:pt x="324" y="0"/>
                  <a:pt x="3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Freeform 92"/>
          <p:cNvSpPr>
            <a:spLocks/>
          </p:cNvSpPr>
          <p:nvPr/>
        </p:nvSpPr>
        <p:spPr bwMode="auto">
          <a:xfrm>
            <a:off x="67976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43575" y="3762375"/>
            <a:ext cx="3150870" cy="3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부족하지만 예쁘게 봐주세요 </a:t>
            </a:r>
            <a:r>
              <a:rPr lang="en-US" altLang="ko-KR" sz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:-)</a:t>
            </a:r>
            <a:endParaRPr lang="en-US" altLang="ko-KR" sz="1200" spc="3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Freeform 378"/>
          <p:cNvSpPr>
            <a:spLocks noEditPoints="1"/>
          </p:cNvSpPr>
          <p:nvPr/>
        </p:nvSpPr>
        <p:spPr bwMode="auto">
          <a:xfrm flipH="1">
            <a:off x="6286239" y="2728822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51040" y="2600960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서버 생성 및 세팅 </a:t>
            </a:r>
            <a:r>
              <a:rPr lang="en-US" altLang="ko-KR" dirty="0" smtClean="0"/>
              <a:t>(EC2)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4" name="Freeform 378"/>
          <p:cNvSpPr>
            <a:spLocks noEditPoints="1"/>
          </p:cNvSpPr>
          <p:nvPr/>
        </p:nvSpPr>
        <p:spPr bwMode="auto">
          <a:xfrm flipH="1">
            <a:off x="6296399" y="4069942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61200" y="3942080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서버 생성 및 세팅</a:t>
            </a:r>
            <a:r>
              <a:rPr lang="en-US" altLang="ko-KR" dirty="0" smtClean="0"/>
              <a:t>(RDS)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8" name="Freeform 378"/>
          <p:cNvSpPr>
            <a:spLocks noEditPoints="1"/>
          </p:cNvSpPr>
          <p:nvPr/>
        </p:nvSpPr>
        <p:spPr bwMode="auto">
          <a:xfrm flipH="1">
            <a:off x="6316719" y="5390742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1520" y="5262880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Java Web</a:t>
            </a:r>
            <a:r>
              <a:rPr lang="ko-KR" altLang="en-US" dirty="0" smtClean="0"/>
              <a:t>프로젝트 배포</a:t>
            </a:r>
            <a:endParaRPr lang="ko-KR" altLang="en-US" dirty="0"/>
          </a:p>
        </p:txBody>
      </p:sp>
      <p:sp>
        <p:nvSpPr>
          <p:cNvPr id="60" name="Freeform 378"/>
          <p:cNvSpPr>
            <a:spLocks noEditPoints="1"/>
          </p:cNvSpPr>
          <p:nvPr/>
        </p:nvSpPr>
        <p:spPr bwMode="auto">
          <a:xfrm flipH="1">
            <a:off x="6296399" y="1336902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061200" y="1209040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Amazon Web Service </a:t>
            </a:r>
            <a:r>
              <a:rPr lang="ko-KR" altLang="en-US" dirty="0" smtClean="0"/>
              <a:t>가입 및 권한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6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reeform 378"/>
          <p:cNvSpPr>
            <a:spLocks noEditPoints="1"/>
          </p:cNvSpPr>
          <p:nvPr/>
        </p:nvSpPr>
        <p:spPr bwMode="auto">
          <a:xfrm flipH="1">
            <a:off x="6041422" y="3042610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576646" y="2914748"/>
            <a:ext cx="512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Amazon Web Service </a:t>
            </a:r>
            <a:r>
              <a:rPr lang="ko-KR" altLang="en-US" sz="2000" dirty="0" smtClean="0"/>
              <a:t>가입 및 권한 부여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2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7927814" y="1573981"/>
            <a:ext cx="3099914" cy="4022999"/>
            <a:chOff x="-1" y="0"/>
            <a:chExt cx="2500315" cy="3244407"/>
          </a:xfrm>
        </p:grpSpPr>
        <p:pic>
          <p:nvPicPr>
            <p:cNvPr id="34" name="Picture 26" descr="pic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60" t="11380" r="39871" b="33804"/>
            <a:stretch>
              <a:fillRect/>
            </a:stretch>
          </p:blipFill>
          <p:spPr bwMode="auto">
            <a:xfrm>
              <a:off x="153987" y="241267"/>
              <a:ext cx="2209802" cy="2819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-1" y="0"/>
              <a:ext cx="2500315" cy="3244407"/>
              <a:chOff x="-1" y="0"/>
              <a:chExt cx="2500315" cy="3244407"/>
            </a:xfrm>
          </p:grpSpPr>
          <p:sp>
            <p:nvSpPr>
              <p:cNvPr id="37" name="AutoShape 28"/>
              <p:cNvSpPr>
                <a:spLocks/>
              </p:cNvSpPr>
              <p:nvPr/>
            </p:nvSpPr>
            <p:spPr bwMode="auto">
              <a:xfrm>
                <a:off x="-1" y="0"/>
                <a:ext cx="2500315" cy="3244407"/>
              </a:xfrm>
              <a:custGeom>
                <a:avLst/>
                <a:gdLst>
                  <a:gd name="T0" fmla="*/ 1250158 w 21600"/>
                  <a:gd name="T1" fmla="*/ 1622204 h 21600"/>
                  <a:gd name="T2" fmla="*/ 1250158 w 21600"/>
                  <a:gd name="T3" fmla="*/ 1622204 h 21600"/>
                  <a:gd name="T4" fmla="*/ 1250158 w 21600"/>
                  <a:gd name="T5" fmla="*/ 1622204 h 21600"/>
                  <a:gd name="T6" fmla="*/ 1250158 w 21600"/>
                  <a:gd name="T7" fmla="*/ 162220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492" y="0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494" y="0"/>
                      <a:pt x="0" y="380"/>
                      <a:pt x="0" y="852"/>
                    </a:cubicBezTo>
                    <a:cubicBezTo>
                      <a:pt x="0" y="20747"/>
                      <a:pt x="0" y="20747"/>
                      <a:pt x="0" y="20747"/>
                    </a:cubicBezTo>
                    <a:cubicBezTo>
                      <a:pt x="0" y="21219"/>
                      <a:pt x="494" y="21600"/>
                      <a:pt x="1107" y="21600"/>
                    </a:cubicBezTo>
                    <a:cubicBezTo>
                      <a:pt x="20492" y="21600"/>
                      <a:pt x="20492" y="21600"/>
                      <a:pt x="20492" y="21600"/>
                    </a:cubicBezTo>
                    <a:cubicBezTo>
                      <a:pt x="21105" y="21600"/>
                      <a:pt x="21599" y="21219"/>
                      <a:pt x="21599" y="20747"/>
                    </a:cubicBezTo>
                    <a:cubicBezTo>
                      <a:pt x="21599" y="852"/>
                      <a:pt x="21599" y="852"/>
                      <a:pt x="21599" y="852"/>
                    </a:cubicBezTo>
                    <a:cubicBezTo>
                      <a:pt x="21599" y="380"/>
                      <a:pt x="21105" y="0"/>
                      <a:pt x="20492" y="0"/>
                    </a:cubicBezTo>
                    <a:close/>
                    <a:moveTo>
                      <a:pt x="19521" y="19697"/>
                    </a:moveTo>
                    <a:cubicBezTo>
                      <a:pt x="2129" y="19697"/>
                      <a:pt x="2129" y="19697"/>
                      <a:pt x="2129" y="19697"/>
                    </a:cubicBezTo>
                    <a:cubicBezTo>
                      <a:pt x="2129" y="1837"/>
                      <a:pt x="2129" y="1837"/>
                      <a:pt x="2129" y="1837"/>
                    </a:cubicBezTo>
                    <a:cubicBezTo>
                      <a:pt x="19521" y="1837"/>
                      <a:pt x="19521" y="1837"/>
                      <a:pt x="19521" y="1837"/>
                    </a:cubicBezTo>
                    <a:lnTo>
                      <a:pt x="19521" y="196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  <p:sp>
            <p:nvSpPr>
              <p:cNvPr id="38" name="AutoShape 29"/>
              <p:cNvSpPr>
                <a:spLocks/>
              </p:cNvSpPr>
              <p:nvPr/>
            </p:nvSpPr>
            <p:spPr bwMode="auto">
              <a:xfrm>
                <a:off x="1175147" y="3017377"/>
                <a:ext cx="178023" cy="176023"/>
              </a:xfrm>
              <a:custGeom>
                <a:avLst/>
                <a:gdLst>
                  <a:gd name="T0" fmla="*/ 89007 w 19679"/>
                  <a:gd name="T1" fmla="*/ 96603 h 19679"/>
                  <a:gd name="T2" fmla="*/ 89007 w 19679"/>
                  <a:gd name="T3" fmla="*/ 96603 h 19679"/>
                  <a:gd name="T4" fmla="*/ 89007 w 19679"/>
                  <a:gd name="T5" fmla="*/ 96603 h 19679"/>
                  <a:gd name="T6" fmla="*/ 89007 w 19679"/>
                  <a:gd name="T7" fmla="*/ 96603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  <p:sp>
            <p:nvSpPr>
              <p:cNvPr id="39" name="AutoShape 30"/>
              <p:cNvSpPr>
                <a:spLocks/>
              </p:cNvSpPr>
              <p:nvPr/>
            </p:nvSpPr>
            <p:spPr bwMode="auto">
              <a:xfrm>
                <a:off x="1228153" y="110013"/>
                <a:ext cx="50007" cy="48007"/>
              </a:xfrm>
              <a:custGeom>
                <a:avLst/>
                <a:gdLst>
                  <a:gd name="T0" fmla="*/ 25002 w 19679"/>
                  <a:gd name="T1" fmla="*/ 26347 h 19679"/>
                  <a:gd name="T2" fmla="*/ 25002 w 19679"/>
                  <a:gd name="T3" fmla="*/ 26347 h 19679"/>
                  <a:gd name="T4" fmla="*/ 25002 w 19679"/>
                  <a:gd name="T5" fmla="*/ 26347 h 19679"/>
                  <a:gd name="T6" fmla="*/ 25002 w 19679"/>
                  <a:gd name="T7" fmla="*/ 26347 h 1967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44444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4798"/>
              </a:p>
            </p:txBody>
          </p:sp>
        </p:grpSp>
        <p:sp>
          <p:nvSpPr>
            <p:cNvPr id="36" name="AutoShape 31"/>
            <p:cNvSpPr>
              <a:spLocks/>
            </p:cNvSpPr>
            <p:nvPr/>
          </p:nvSpPr>
          <p:spPr bwMode="auto">
            <a:xfrm rot="10800000">
              <a:off x="1050063" y="11017"/>
              <a:ext cx="1434406" cy="2316481"/>
            </a:xfrm>
            <a:custGeom>
              <a:avLst/>
              <a:gdLst>
                <a:gd name="T0" fmla="*/ 717203 w 21600"/>
                <a:gd name="T1" fmla="*/ 1158241 h 21600"/>
                <a:gd name="T2" fmla="*/ 717203 w 21600"/>
                <a:gd name="T3" fmla="*/ 1158241 h 21600"/>
                <a:gd name="T4" fmla="*/ 717203 w 21600"/>
                <a:gd name="T5" fmla="*/ 1158241 h 21600"/>
                <a:gd name="T6" fmla="*/ 717203 w 21600"/>
                <a:gd name="T7" fmla="*/ 115824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0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2F2F2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4798"/>
            </a:p>
          </p:txBody>
        </p:sp>
      </p:grpSp>
      <p:sp>
        <p:nvSpPr>
          <p:cNvPr id="41" name="AutoShape 33"/>
          <p:cNvSpPr>
            <a:spLocks/>
          </p:cNvSpPr>
          <p:nvPr/>
        </p:nvSpPr>
        <p:spPr bwMode="auto">
          <a:xfrm>
            <a:off x="8394278" y="4557770"/>
            <a:ext cx="946703" cy="1865853"/>
          </a:xfrm>
          <a:custGeom>
            <a:avLst/>
            <a:gdLst>
              <a:gd name="T0" fmla="*/ 381373 w 21442"/>
              <a:gd name="T1" fmla="*/ 752476 h 21600"/>
              <a:gd name="T2" fmla="*/ 381373 w 21442"/>
              <a:gd name="T3" fmla="*/ 752476 h 21600"/>
              <a:gd name="T4" fmla="*/ 381373 w 21442"/>
              <a:gd name="T5" fmla="*/ 752476 h 21600"/>
              <a:gd name="T6" fmla="*/ 381373 w 21442"/>
              <a:gd name="T7" fmla="*/ 75247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42" h="21600">
                <a:moveTo>
                  <a:pt x="1659" y="11288"/>
                </a:moveTo>
                <a:cubicBezTo>
                  <a:pt x="1659" y="11288"/>
                  <a:pt x="1659" y="11288"/>
                  <a:pt x="1659" y="11288"/>
                </a:cubicBezTo>
                <a:cubicBezTo>
                  <a:pt x="2729" y="13025"/>
                  <a:pt x="2729" y="13025"/>
                  <a:pt x="2729" y="13025"/>
                </a:cubicBezTo>
                <a:cubicBezTo>
                  <a:pt x="4226" y="15250"/>
                  <a:pt x="6792" y="15901"/>
                  <a:pt x="8289" y="16118"/>
                </a:cubicBezTo>
                <a:cubicBezTo>
                  <a:pt x="7647" y="21600"/>
                  <a:pt x="7647" y="21600"/>
                  <a:pt x="7647" y="21600"/>
                </a:cubicBezTo>
                <a:cubicBezTo>
                  <a:pt x="18768" y="21600"/>
                  <a:pt x="18768" y="21600"/>
                  <a:pt x="18768" y="21600"/>
                </a:cubicBezTo>
                <a:cubicBezTo>
                  <a:pt x="17913" y="15901"/>
                  <a:pt x="17913" y="15901"/>
                  <a:pt x="17913" y="15901"/>
                </a:cubicBezTo>
                <a:cubicBezTo>
                  <a:pt x="19838" y="15413"/>
                  <a:pt x="21441" y="14110"/>
                  <a:pt x="21441" y="11234"/>
                </a:cubicBezTo>
                <a:cubicBezTo>
                  <a:pt x="21441" y="8194"/>
                  <a:pt x="21441" y="8194"/>
                  <a:pt x="21441" y="8194"/>
                </a:cubicBezTo>
                <a:cubicBezTo>
                  <a:pt x="21441" y="7597"/>
                  <a:pt x="20479" y="7109"/>
                  <a:pt x="19303" y="7109"/>
                </a:cubicBezTo>
                <a:cubicBezTo>
                  <a:pt x="19089" y="7109"/>
                  <a:pt x="19089" y="7109"/>
                  <a:pt x="19089" y="7109"/>
                </a:cubicBezTo>
                <a:cubicBezTo>
                  <a:pt x="18768" y="7109"/>
                  <a:pt x="18447" y="7218"/>
                  <a:pt x="18234" y="7380"/>
                </a:cubicBezTo>
                <a:cubicBezTo>
                  <a:pt x="18127" y="6892"/>
                  <a:pt x="17378" y="6566"/>
                  <a:pt x="16523" y="6566"/>
                </a:cubicBezTo>
                <a:cubicBezTo>
                  <a:pt x="15026" y="6566"/>
                  <a:pt x="15026" y="6566"/>
                  <a:pt x="15026" y="6566"/>
                </a:cubicBezTo>
                <a:cubicBezTo>
                  <a:pt x="14598" y="6566"/>
                  <a:pt x="14277" y="6675"/>
                  <a:pt x="14063" y="6838"/>
                </a:cubicBezTo>
                <a:cubicBezTo>
                  <a:pt x="13956" y="6512"/>
                  <a:pt x="13422" y="6241"/>
                  <a:pt x="12673" y="6241"/>
                </a:cubicBezTo>
                <a:cubicBezTo>
                  <a:pt x="10855" y="6241"/>
                  <a:pt x="10855" y="6241"/>
                  <a:pt x="10855" y="6241"/>
                </a:cubicBezTo>
                <a:cubicBezTo>
                  <a:pt x="10321" y="6241"/>
                  <a:pt x="10000" y="6404"/>
                  <a:pt x="9893" y="6621"/>
                </a:cubicBezTo>
                <a:cubicBezTo>
                  <a:pt x="9679" y="922"/>
                  <a:pt x="9679" y="922"/>
                  <a:pt x="9679" y="922"/>
                </a:cubicBezTo>
                <a:cubicBezTo>
                  <a:pt x="9679" y="434"/>
                  <a:pt x="9144" y="0"/>
                  <a:pt x="8075" y="0"/>
                </a:cubicBezTo>
                <a:cubicBezTo>
                  <a:pt x="7541" y="0"/>
                  <a:pt x="7541" y="0"/>
                  <a:pt x="7541" y="0"/>
                </a:cubicBezTo>
                <a:cubicBezTo>
                  <a:pt x="6578" y="0"/>
                  <a:pt x="5937" y="434"/>
                  <a:pt x="5937" y="922"/>
                </a:cubicBezTo>
                <a:cubicBezTo>
                  <a:pt x="5723" y="9877"/>
                  <a:pt x="5723" y="9877"/>
                  <a:pt x="5723" y="9877"/>
                </a:cubicBezTo>
                <a:cubicBezTo>
                  <a:pt x="5723" y="10800"/>
                  <a:pt x="5723" y="10800"/>
                  <a:pt x="5723" y="10800"/>
                </a:cubicBezTo>
                <a:cubicBezTo>
                  <a:pt x="4974" y="9660"/>
                  <a:pt x="4974" y="9660"/>
                  <a:pt x="4974" y="9660"/>
                </a:cubicBezTo>
                <a:cubicBezTo>
                  <a:pt x="4440" y="8846"/>
                  <a:pt x="2836" y="8249"/>
                  <a:pt x="1125" y="8249"/>
                </a:cubicBezTo>
                <a:cubicBezTo>
                  <a:pt x="804" y="8249"/>
                  <a:pt x="804" y="8249"/>
                  <a:pt x="804" y="8249"/>
                </a:cubicBezTo>
                <a:cubicBezTo>
                  <a:pt x="269" y="8249"/>
                  <a:pt x="-158" y="8520"/>
                  <a:pt x="55" y="8791"/>
                </a:cubicBezTo>
                <a:lnTo>
                  <a:pt x="1659" y="11288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en-US" sz="4798"/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1295580" y="1367372"/>
            <a:ext cx="33087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Why AWS?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432464" y="2386136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Shape 388"/>
          <p:cNvSpPr/>
          <p:nvPr/>
        </p:nvSpPr>
        <p:spPr>
          <a:xfrm>
            <a:off x="1295580" y="2782173"/>
            <a:ext cx="5629950" cy="12419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Autofit/>
          </a:bodyPr>
          <a:lstStyle/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 된 </a:t>
            </a:r>
            <a:r>
              <a:rPr lang="en-US" altLang="ko-KR" sz="1400" dirty="0" smtClean="0"/>
              <a:t>Web Application</a:t>
            </a:r>
            <a:r>
              <a:rPr lang="ko-KR" altLang="en-US" sz="1400" dirty="0" smtClean="0"/>
              <a:t>을 가상의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</a:t>
            </a:r>
            <a:r>
              <a:rPr lang="en-US" altLang="ko-KR" sz="1400" dirty="0"/>
              <a:t> (Linux, Window) </a:t>
            </a:r>
            <a:r>
              <a:rPr lang="ko-KR" altLang="en-US" sz="1400" dirty="0" smtClean="0"/>
              <a:t>를 활용함으로써 어느곳에서나 접속 할 수 있도록 서비스</a:t>
            </a:r>
            <a:endParaRPr lang="en-US" altLang="ko-KR" sz="1400" dirty="0" smtClean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Java, .NET, Node.js, PHP, Ruby, Python, Go, </a:t>
            </a:r>
            <a:r>
              <a:rPr lang="ko-KR" altLang="en-US" sz="1400" dirty="0"/>
              <a:t>및 </a:t>
            </a:r>
            <a:r>
              <a:rPr lang="en-US" sz="1400" dirty="0" smtClean="0"/>
              <a:t>Docker </a:t>
            </a:r>
            <a:r>
              <a:rPr lang="ko-KR" altLang="en-US" sz="1400" dirty="0" smtClean="0"/>
              <a:t>등의 다양한 어플리케이션 배포 가능</a:t>
            </a:r>
            <a:endParaRPr lang="en-US" altLang="ko-KR" sz="1400" dirty="0" smtClean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12</a:t>
            </a:r>
            <a:r>
              <a:rPr lang="ko-KR" altLang="en-US" sz="1400" dirty="0" smtClean="0"/>
              <a:t>개월까지 일부 기능에 대해서 무료로 사용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규모가 큰 프로젝트 활용이나 일정 수준 이상의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사용은 </a:t>
            </a:r>
            <a:r>
              <a:rPr lang="ko-KR" altLang="en-US" sz="1400" dirty="0" err="1" smtClean="0"/>
              <a:t>과금</a:t>
            </a:r>
            <a:r>
              <a:rPr lang="ko-KR" altLang="en-US" sz="1400" dirty="0" smtClean="0"/>
              <a:t> 진행</a:t>
            </a:r>
            <a:endParaRPr sz="1400" dirty="0"/>
          </a:p>
        </p:txBody>
      </p:sp>
      <p:sp>
        <p:nvSpPr>
          <p:cNvPr id="45" name="AutoShape 34"/>
          <p:cNvSpPr>
            <a:spLocks/>
          </p:cNvSpPr>
          <p:nvPr/>
        </p:nvSpPr>
        <p:spPr bwMode="auto">
          <a:xfrm>
            <a:off x="8677817" y="4589832"/>
            <a:ext cx="113124" cy="127923"/>
          </a:xfrm>
          <a:custGeom>
            <a:avLst/>
            <a:gdLst>
              <a:gd name="T0" fmla="*/ 42070 w 21600"/>
              <a:gd name="T1" fmla="*/ 47626 h 21600"/>
              <a:gd name="T2" fmla="*/ 42070 w 21600"/>
              <a:gd name="T3" fmla="*/ 47626 h 21600"/>
              <a:gd name="T4" fmla="*/ 42070 w 21600"/>
              <a:gd name="T5" fmla="*/ 47626 h 21600"/>
              <a:gd name="T6" fmla="*/ 42070 w 21600"/>
              <a:gd name="T7" fmla="*/ 4762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21600" y="9503"/>
                  <a:pt x="21600" y="9503"/>
                  <a:pt x="21600" y="9503"/>
                </a:cubicBezTo>
                <a:cubicBezTo>
                  <a:pt x="21600" y="4320"/>
                  <a:pt x="17672" y="0"/>
                  <a:pt x="11781" y="0"/>
                </a:cubicBezTo>
                <a:cubicBezTo>
                  <a:pt x="8836" y="0"/>
                  <a:pt x="8836" y="0"/>
                  <a:pt x="8836" y="0"/>
                </a:cubicBezTo>
                <a:cubicBezTo>
                  <a:pt x="2945" y="0"/>
                  <a:pt x="0" y="4320"/>
                  <a:pt x="0" y="9503"/>
                </a:cubicBezTo>
                <a:cubicBezTo>
                  <a:pt x="0" y="21600"/>
                  <a:pt x="0" y="21600"/>
                  <a:pt x="0" y="21600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FFF1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595"/>
          </a:p>
        </p:txBody>
      </p:sp>
      <p:sp>
        <p:nvSpPr>
          <p:cNvPr id="16" name="직사각형 15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2509" y="211465"/>
            <a:ext cx="489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Amazon Web Service </a:t>
            </a:r>
            <a:r>
              <a:rPr lang="ko-KR" altLang="en-US" sz="1400" dirty="0" smtClean="0"/>
              <a:t>가입 및 권한 부여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0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42509" y="211465"/>
            <a:ext cx="489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Amazon Web Service </a:t>
            </a:r>
            <a:r>
              <a:rPr lang="ko-KR" altLang="en-US" sz="1400" dirty="0" smtClean="0"/>
              <a:t>가입 및 권한 부여</a:t>
            </a:r>
            <a:endParaRPr lang="ko-KR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778000" y="1259836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AWS </a:t>
            </a:r>
            <a:r>
              <a:rPr lang="ko-KR" altLang="en-US" dirty="0" smtClean="0"/>
              <a:t>페이지 접속 및 회원가입 진행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65697" y="1862570"/>
            <a:ext cx="271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https://aws.amazon.com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000" y="2413719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IAM </a:t>
            </a:r>
            <a:r>
              <a:rPr lang="ko-KR" altLang="en-US" dirty="0" smtClean="0"/>
              <a:t>설정하기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265697" y="2932475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EC2, RDS </a:t>
            </a:r>
            <a:r>
              <a:rPr lang="ko-KR" altLang="en-US" dirty="0" smtClean="0"/>
              <a:t>권한 부여하기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580657" y="3450635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EC2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활용 가능토록 설정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73641" y="3968205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65696" y="4498371"/>
            <a:ext cx="47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서버에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환경을 통해 접속하기 위해 활용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9283" y="5235299"/>
            <a:ext cx="775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FileZilla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61338" y="5765465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서버에 파일을 업로드 하기 위해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 생성 및 세팅 </a:t>
            </a:r>
            <a:r>
              <a:rPr lang="en-US" altLang="ko-KR" sz="1400" dirty="0" smtClean="0"/>
              <a:t>(EC2)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78000" y="1386992"/>
            <a:ext cx="7752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1. 24</a:t>
            </a:r>
            <a:r>
              <a:rPr lang="ko-KR" altLang="en-US" dirty="0" smtClean="0"/>
              <a:t>시간 이전에 회원가입 신청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지역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3. EC2 </a:t>
            </a:r>
            <a:r>
              <a:rPr lang="ko-KR" altLang="en-US" dirty="0" smtClean="0"/>
              <a:t>서버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  EC2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 </a:t>
            </a:r>
          </a:p>
          <a:p>
            <a:r>
              <a:rPr lang="en-US" altLang="ko-KR" dirty="0" smtClean="0"/>
              <a:t>   - </a:t>
            </a:r>
            <a:r>
              <a:rPr lang="en-US" altLang="ko-KR" dirty="0"/>
              <a:t>Elastic compute </a:t>
            </a:r>
            <a:r>
              <a:rPr lang="en-US" altLang="ko-KR" dirty="0" smtClean="0"/>
              <a:t>cloud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en-US" altLang="ko-KR" dirty="0"/>
              <a:t>Auto Scaling </a:t>
            </a:r>
          </a:p>
          <a:p>
            <a:r>
              <a:rPr lang="en-US" altLang="ko-KR" dirty="0" smtClean="0"/>
              <a:t>   - </a:t>
            </a:r>
            <a:r>
              <a:rPr lang="en-US" altLang="ko-KR" dirty="0"/>
              <a:t>AWS Elastic Beanstalk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>   크기 </a:t>
            </a:r>
            <a:r>
              <a:rPr lang="ko-KR" altLang="en-US" dirty="0"/>
              <a:t>조정 가능한 컴퓨팅 파워</a:t>
            </a:r>
          </a:p>
          <a:p>
            <a:r>
              <a:rPr lang="ko-KR" altLang="en-US" dirty="0" smtClean="0"/>
              <a:t>   컴퓨팅 </a:t>
            </a:r>
            <a:r>
              <a:rPr lang="ko-KR" altLang="en-US" dirty="0"/>
              <a:t>리소스에 대한 완벽한 제어</a:t>
            </a:r>
          </a:p>
          <a:p>
            <a:r>
              <a:rPr lang="ko-KR" altLang="en-US" dirty="0" smtClean="0"/>
              <a:t>   새로운 </a:t>
            </a:r>
            <a:r>
              <a:rPr lang="ko-KR" altLang="en-US" dirty="0"/>
              <a:t>서버 인스턴스 확보 및 부팅 </a:t>
            </a:r>
            <a:r>
              <a:rPr lang="en-US" altLang="ko-KR" dirty="0"/>
              <a:t>- </a:t>
            </a:r>
            <a:r>
              <a:rPr lang="ko-KR" altLang="en-US" dirty="0"/>
              <a:t>시간을 몇 분으로 단축</a:t>
            </a:r>
          </a:p>
          <a:p>
            <a:r>
              <a:rPr lang="ko-KR" altLang="en-US" dirty="0" smtClean="0"/>
              <a:t>   사용한 </a:t>
            </a:r>
            <a:r>
              <a:rPr lang="ko-KR" altLang="en-US" dirty="0"/>
              <a:t>용량만큼만 </a:t>
            </a:r>
            <a:r>
              <a:rPr lang="ko-KR" altLang="en-US" dirty="0" smtClean="0"/>
              <a:t>지불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49" name="Freeform 378"/>
          <p:cNvSpPr>
            <a:spLocks noEditPoints="1"/>
          </p:cNvSpPr>
          <p:nvPr/>
        </p:nvSpPr>
        <p:spPr bwMode="auto">
          <a:xfrm flipH="1">
            <a:off x="6277447" y="3089307"/>
            <a:ext cx="178049" cy="164483"/>
          </a:xfrm>
          <a:custGeom>
            <a:avLst/>
            <a:gdLst>
              <a:gd name="T0" fmla="*/ 158 w 159"/>
              <a:gd name="T1" fmla="*/ 46 h 146"/>
              <a:gd name="T2" fmla="*/ 124 w 159"/>
              <a:gd name="T3" fmla="*/ 141 h 146"/>
              <a:gd name="T4" fmla="*/ 25 w 159"/>
              <a:gd name="T5" fmla="*/ 146 h 146"/>
              <a:gd name="T6" fmla="*/ 2 w 159"/>
              <a:gd name="T7" fmla="*/ 128 h 146"/>
              <a:gd name="T8" fmla="*/ 2 w 159"/>
              <a:gd name="T9" fmla="*/ 113 h 146"/>
              <a:gd name="T10" fmla="*/ 2 w 159"/>
              <a:gd name="T11" fmla="*/ 108 h 146"/>
              <a:gd name="T12" fmla="*/ 3 w 159"/>
              <a:gd name="T13" fmla="*/ 104 h 146"/>
              <a:gd name="T14" fmla="*/ 6 w 159"/>
              <a:gd name="T15" fmla="*/ 100 h 146"/>
              <a:gd name="T16" fmla="*/ 13 w 159"/>
              <a:gd name="T17" fmla="*/ 82 h 146"/>
              <a:gd name="T18" fmla="*/ 13 w 159"/>
              <a:gd name="T19" fmla="*/ 77 h 146"/>
              <a:gd name="T20" fmla="*/ 16 w 159"/>
              <a:gd name="T21" fmla="*/ 72 h 146"/>
              <a:gd name="T22" fmla="*/ 22 w 159"/>
              <a:gd name="T23" fmla="*/ 55 h 146"/>
              <a:gd name="T24" fmla="*/ 22 w 159"/>
              <a:gd name="T25" fmla="*/ 49 h 146"/>
              <a:gd name="T26" fmla="*/ 26 w 159"/>
              <a:gd name="T27" fmla="*/ 44 h 146"/>
              <a:gd name="T28" fmla="*/ 33 w 159"/>
              <a:gd name="T29" fmla="*/ 27 h 146"/>
              <a:gd name="T30" fmla="*/ 33 w 159"/>
              <a:gd name="T31" fmla="*/ 22 h 146"/>
              <a:gd name="T32" fmla="*/ 35 w 159"/>
              <a:gd name="T33" fmla="*/ 18 h 146"/>
              <a:gd name="T34" fmla="*/ 38 w 159"/>
              <a:gd name="T35" fmla="*/ 13 h 146"/>
              <a:gd name="T36" fmla="*/ 41 w 159"/>
              <a:gd name="T37" fmla="*/ 7 h 146"/>
              <a:gd name="T38" fmla="*/ 46 w 159"/>
              <a:gd name="T39" fmla="*/ 1 h 146"/>
              <a:gd name="T40" fmla="*/ 53 w 159"/>
              <a:gd name="T41" fmla="*/ 1 h 146"/>
              <a:gd name="T42" fmla="*/ 58 w 159"/>
              <a:gd name="T43" fmla="*/ 0 h 146"/>
              <a:gd name="T44" fmla="*/ 141 w 159"/>
              <a:gd name="T45" fmla="*/ 6 h 146"/>
              <a:gd name="T46" fmla="*/ 117 w 159"/>
              <a:gd name="T47" fmla="*/ 104 h 146"/>
              <a:gd name="T48" fmla="*/ 98 w 159"/>
              <a:gd name="T49" fmla="*/ 121 h 146"/>
              <a:gd name="T50" fmla="*/ 12 w 159"/>
              <a:gd name="T51" fmla="*/ 123 h 146"/>
              <a:gd name="T52" fmla="*/ 26 w 159"/>
              <a:gd name="T53" fmla="*/ 133 h 146"/>
              <a:gd name="T54" fmla="*/ 118 w 159"/>
              <a:gd name="T55" fmla="*/ 132 h 146"/>
              <a:gd name="T56" fmla="*/ 150 w 159"/>
              <a:gd name="T57" fmla="*/ 35 h 146"/>
              <a:gd name="T58" fmla="*/ 156 w 159"/>
              <a:gd name="T59" fmla="*/ 33 h 146"/>
              <a:gd name="T60" fmla="*/ 48 w 159"/>
              <a:gd name="T61" fmla="*/ 60 h 146"/>
              <a:gd name="T62" fmla="*/ 107 w 159"/>
              <a:gd name="T63" fmla="*/ 61 h 146"/>
              <a:gd name="T64" fmla="*/ 111 w 159"/>
              <a:gd name="T65" fmla="*/ 58 h 146"/>
              <a:gd name="T66" fmla="*/ 113 w 159"/>
              <a:gd name="T67" fmla="*/ 50 h 146"/>
              <a:gd name="T68" fmla="*/ 53 w 159"/>
              <a:gd name="T69" fmla="*/ 49 h 146"/>
              <a:gd name="T70" fmla="*/ 49 w 159"/>
              <a:gd name="T71" fmla="*/ 52 h 146"/>
              <a:gd name="T72" fmla="*/ 55 w 159"/>
              <a:gd name="T73" fmla="*/ 34 h 146"/>
              <a:gd name="T74" fmla="*/ 57 w 159"/>
              <a:gd name="T75" fmla="*/ 37 h 146"/>
              <a:gd name="T76" fmla="*/ 117 w 159"/>
              <a:gd name="T77" fmla="*/ 36 h 146"/>
              <a:gd name="T78" fmla="*/ 121 w 159"/>
              <a:gd name="T79" fmla="*/ 28 h 146"/>
              <a:gd name="T80" fmla="*/ 119 w 159"/>
              <a:gd name="T81" fmla="*/ 25 h 146"/>
              <a:gd name="T82" fmla="*/ 59 w 159"/>
              <a:gd name="T83" fmla="*/ 25 h 146"/>
              <a:gd name="T84" fmla="*/ 55 w 159"/>
              <a:gd name="T85" fmla="*/ 3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9" h="146">
                <a:moveTo>
                  <a:pt x="156" y="33"/>
                </a:moveTo>
                <a:cubicBezTo>
                  <a:pt x="158" y="37"/>
                  <a:pt x="159" y="41"/>
                  <a:pt x="158" y="46"/>
                </a:cubicBezTo>
                <a:cubicBezTo>
                  <a:pt x="132" y="131"/>
                  <a:pt x="132" y="131"/>
                  <a:pt x="132" y="131"/>
                </a:cubicBezTo>
                <a:cubicBezTo>
                  <a:pt x="130" y="135"/>
                  <a:pt x="128" y="139"/>
                  <a:pt x="124" y="141"/>
                </a:cubicBezTo>
                <a:cubicBezTo>
                  <a:pt x="121" y="144"/>
                  <a:pt x="117" y="146"/>
                  <a:pt x="113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1" y="146"/>
                  <a:pt x="16" y="144"/>
                  <a:pt x="11" y="140"/>
                </a:cubicBezTo>
                <a:cubicBezTo>
                  <a:pt x="7" y="137"/>
                  <a:pt x="4" y="133"/>
                  <a:pt x="2" y="128"/>
                </a:cubicBezTo>
                <a:cubicBezTo>
                  <a:pt x="1" y="124"/>
                  <a:pt x="0" y="120"/>
                  <a:pt x="2" y="116"/>
                </a:cubicBezTo>
                <a:cubicBezTo>
                  <a:pt x="2" y="116"/>
                  <a:pt x="2" y="115"/>
                  <a:pt x="2" y="113"/>
                </a:cubicBezTo>
                <a:cubicBezTo>
                  <a:pt x="2" y="112"/>
                  <a:pt x="2" y="111"/>
                  <a:pt x="3" y="110"/>
                </a:cubicBezTo>
                <a:cubicBezTo>
                  <a:pt x="3" y="109"/>
                  <a:pt x="2" y="109"/>
                  <a:pt x="2" y="108"/>
                </a:cubicBezTo>
                <a:cubicBezTo>
                  <a:pt x="2" y="107"/>
                  <a:pt x="2" y="106"/>
                  <a:pt x="2" y="106"/>
                </a:cubicBezTo>
                <a:cubicBezTo>
                  <a:pt x="2" y="105"/>
                  <a:pt x="2" y="105"/>
                  <a:pt x="3" y="104"/>
                </a:cubicBezTo>
                <a:cubicBezTo>
                  <a:pt x="3" y="103"/>
                  <a:pt x="4" y="103"/>
                  <a:pt x="4" y="102"/>
                </a:cubicBezTo>
                <a:cubicBezTo>
                  <a:pt x="5" y="101"/>
                  <a:pt x="5" y="100"/>
                  <a:pt x="6" y="100"/>
                </a:cubicBezTo>
                <a:cubicBezTo>
                  <a:pt x="7" y="97"/>
                  <a:pt x="9" y="94"/>
                  <a:pt x="10" y="91"/>
                </a:cubicBezTo>
                <a:cubicBezTo>
                  <a:pt x="11" y="88"/>
                  <a:pt x="12" y="85"/>
                  <a:pt x="13" y="82"/>
                </a:cubicBezTo>
                <a:cubicBezTo>
                  <a:pt x="13" y="82"/>
                  <a:pt x="13" y="81"/>
                  <a:pt x="13" y="80"/>
                </a:cubicBezTo>
                <a:cubicBezTo>
                  <a:pt x="13" y="78"/>
                  <a:pt x="13" y="77"/>
                  <a:pt x="13" y="77"/>
                </a:cubicBezTo>
                <a:cubicBezTo>
                  <a:pt x="13" y="76"/>
                  <a:pt x="14" y="75"/>
                  <a:pt x="15" y="74"/>
                </a:cubicBezTo>
                <a:cubicBezTo>
                  <a:pt x="15" y="73"/>
                  <a:pt x="16" y="72"/>
                  <a:pt x="16" y="72"/>
                </a:cubicBezTo>
                <a:cubicBezTo>
                  <a:pt x="17" y="70"/>
                  <a:pt x="19" y="67"/>
                  <a:pt x="20" y="63"/>
                </a:cubicBezTo>
                <a:cubicBezTo>
                  <a:pt x="21" y="60"/>
                  <a:pt x="22" y="57"/>
                  <a:pt x="22" y="55"/>
                </a:cubicBezTo>
                <a:cubicBezTo>
                  <a:pt x="23" y="54"/>
                  <a:pt x="22" y="53"/>
                  <a:pt x="22" y="52"/>
                </a:cubicBezTo>
                <a:cubicBezTo>
                  <a:pt x="22" y="50"/>
                  <a:pt x="22" y="49"/>
                  <a:pt x="22" y="49"/>
                </a:cubicBezTo>
                <a:cubicBezTo>
                  <a:pt x="23" y="48"/>
                  <a:pt x="23" y="47"/>
                  <a:pt x="24" y="46"/>
                </a:cubicBezTo>
                <a:cubicBezTo>
                  <a:pt x="25" y="45"/>
                  <a:pt x="26" y="44"/>
                  <a:pt x="26" y="44"/>
                </a:cubicBezTo>
                <a:cubicBezTo>
                  <a:pt x="28" y="43"/>
                  <a:pt x="29" y="40"/>
                  <a:pt x="30" y="36"/>
                </a:cubicBezTo>
                <a:cubicBezTo>
                  <a:pt x="32" y="32"/>
                  <a:pt x="33" y="29"/>
                  <a:pt x="33" y="27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4"/>
                  <a:pt x="32" y="23"/>
                  <a:pt x="33" y="22"/>
                </a:cubicBezTo>
                <a:cubicBezTo>
                  <a:pt x="33" y="22"/>
                  <a:pt x="33" y="21"/>
                  <a:pt x="33" y="20"/>
                </a:cubicBezTo>
                <a:cubicBezTo>
                  <a:pt x="34" y="20"/>
                  <a:pt x="34" y="19"/>
                  <a:pt x="35" y="18"/>
                </a:cubicBezTo>
                <a:cubicBezTo>
                  <a:pt x="36" y="17"/>
                  <a:pt x="36" y="17"/>
                  <a:pt x="37" y="16"/>
                </a:cubicBezTo>
                <a:cubicBezTo>
                  <a:pt x="37" y="16"/>
                  <a:pt x="38" y="15"/>
                  <a:pt x="38" y="13"/>
                </a:cubicBezTo>
                <a:cubicBezTo>
                  <a:pt x="39" y="12"/>
                  <a:pt x="39" y="11"/>
                  <a:pt x="40" y="10"/>
                </a:cubicBezTo>
                <a:cubicBezTo>
                  <a:pt x="40" y="9"/>
                  <a:pt x="41" y="8"/>
                  <a:pt x="41" y="7"/>
                </a:cubicBezTo>
                <a:cubicBezTo>
                  <a:pt x="42" y="5"/>
                  <a:pt x="42" y="4"/>
                  <a:pt x="43" y="4"/>
                </a:cubicBezTo>
                <a:cubicBezTo>
                  <a:pt x="44" y="3"/>
                  <a:pt x="45" y="2"/>
                  <a:pt x="46" y="1"/>
                </a:cubicBezTo>
                <a:cubicBezTo>
                  <a:pt x="47" y="1"/>
                  <a:pt x="48" y="0"/>
                  <a:pt x="49" y="0"/>
                </a:cubicBezTo>
                <a:cubicBezTo>
                  <a:pt x="50" y="0"/>
                  <a:pt x="52" y="0"/>
                  <a:pt x="53" y="1"/>
                </a:cubicBezTo>
                <a:cubicBezTo>
                  <a:pt x="53" y="1"/>
                  <a:pt x="53" y="1"/>
                  <a:pt x="53" y="1"/>
                </a:cubicBezTo>
                <a:cubicBezTo>
                  <a:pt x="56" y="1"/>
                  <a:pt x="57" y="0"/>
                  <a:pt x="5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8" y="2"/>
                  <a:pt x="141" y="6"/>
                </a:cubicBezTo>
                <a:cubicBezTo>
                  <a:pt x="143" y="9"/>
                  <a:pt x="144" y="13"/>
                  <a:pt x="143" y="18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4" y="111"/>
                  <a:pt x="112" y="116"/>
                  <a:pt x="110" y="118"/>
                </a:cubicBezTo>
                <a:cubicBezTo>
                  <a:pt x="108" y="120"/>
                  <a:pt x="104" y="121"/>
                  <a:pt x="98" y="121"/>
                </a:cubicBezTo>
                <a:cubicBezTo>
                  <a:pt x="16" y="121"/>
                  <a:pt x="16" y="121"/>
                  <a:pt x="16" y="121"/>
                </a:cubicBezTo>
                <a:cubicBezTo>
                  <a:pt x="14" y="121"/>
                  <a:pt x="13" y="122"/>
                  <a:pt x="12" y="123"/>
                </a:cubicBezTo>
                <a:cubicBezTo>
                  <a:pt x="11" y="124"/>
                  <a:pt x="11" y="125"/>
                  <a:pt x="12" y="127"/>
                </a:cubicBezTo>
                <a:cubicBezTo>
                  <a:pt x="13" y="131"/>
                  <a:pt x="18" y="133"/>
                  <a:pt x="26" y="133"/>
                </a:cubicBezTo>
                <a:cubicBezTo>
                  <a:pt x="113" y="133"/>
                  <a:pt x="113" y="133"/>
                  <a:pt x="113" y="133"/>
                </a:cubicBezTo>
                <a:cubicBezTo>
                  <a:pt x="115" y="133"/>
                  <a:pt x="116" y="133"/>
                  <a:pt x="118" y="132"/>
                </a:cubicBezTo>
                <a:cubicBezTo>
                  <a:pt x="120" y="131"/>
                  <a:pt x="121" y="130"/>
                  <a:pt x="121" y="128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33"/>
                  <a:pt x="150" y="32"/>
                  <a:pt x="150" y="29"/>
                </a:cubicBezTo>
                <a:cubicBezTo>
                  <a:pt x="153" y="30"/>
                  <a:pt x="155" y="32"/>
                  <a:pt x="156" y="33"/>
                </a:cubicBezTo>
                <a:close/>
                <a:moveTo>
                  <a:pt x="47" y="58"/>
                </a:moveTo>
                <a:cubicBezTo>
                  <a:pt x="47" y="59"/>
                  <a:pt x="47" y="59"/>
                  <a:pt x="48" y="60"/>
                </a:cubicBezTo>
                <a:cubicBezTo>
                  <a:pt x="48" y="61"/>
                  <a:pt x="49" y="61"/>
                  <a:pt x="49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8" y="61"/>
                  <a:pt x="109" y="61"/>
                  <a:pt x="109" y="60"/>
                </a:cubicBezTo>
                <a:cubicBezTo>
                  <a:pt x="110" y="59"/>
                  <a:pt x="111" y="59"/>
                  <a:pt x="111" y="58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2" y="49"/>
                  <a:pt x="112" y="49"/>
                  <a:pt x="111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53" y="49"/>
                  <a:pt x="52" y="49"/>
                  <a:pt x="51" y="50"/>
                </a:cubicBezTo>
                <a:cubicBezTo>
                  <a:pt x="50" y="50"/>
                  <a:pt x="50" y="51"/>
                  <a:pt x="49" y="52"/>
                </a:cubicBezTo>
                <a:lnTo>
                  <a:pt x="47" y="58"/>
                </a:lnTo>
                <a:close/>
                <a:moveTo>
                  <a:pt x="55" y="34"/>
                </a:moveTo>
                <a:cubicBezTo>
                  <a:pt x="55" y="34"/>
                  <a:pt x="55" y="35"/>
                  <a:pt x="55" y="36"/>
                </a:cubicBezTo>
                <a:cubicBezTo>
                  <a:pt x="56" y="36"/>
                  <a:pt x="56" y="37"/>
                  <a:pt x="57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6" y="37"/>
                  <a:pt x="116" y="36"/>
                  <a:pt x="117" y="36"/>
                </a:cubicBezTo>
                <a:cubicBezTo>
                  <a:pt x="118" y="35"/>
                  <a:pt x="119" y="34"/>
                  <a:pt x="119" y="34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7"/>
                  <a:pt x="121" y="26"/>
                  <a:pt x="121" y="25"/>
                </a:cubicBezTo>
                <a:cubicBezTo>
                  <a:pt x="120" y="25"/>
                  <a:pt x="120" y="25"/>
                  <a:pt x="119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5"/>
                  <a:pt x="60" y="25"/>
                  <a:pt x="59" y="25"/>
                </a:cubicBezTo>
                <a:cubicBezTo>
                  <a:pt x="58" y="26"/>
                  <a:pt x="58" y="27"/>
                  <a:pt x="57" y="28"/>
                </a:cubicBezTo>
                <a:lnTo>
                  <a:pt x="55" y="3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1122860" y="2322412"/>
            <a:ext cx="33087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PROJECT</a:t>
            </a:r>
          </a:p>
          <a:p>
            <a:pPr eaLnBrk="1" hangingPunct="1"/>
            <a:r>
              <a:rPr lang="en-US" altLang="ko-KR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STEPS</a:t>
            </a:r>
            <a:endParaRPr lang="ru-RU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259744" y="3846270"/>
            <a:ext cx="1666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42248" y="2961445"/>
            <a:ext cx="446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서버 생성 및 세팅 </a:t>
            </a:r>
            <a:r>
              <a:rPr lang="en-US" altLang="ko-KR" sz="2000" dirty="0" smtClean="0"/>
              <a:t>(EC2)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53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 생성 및 세팅 </a:t>
            </a:r>
            <a:r>
              <a:rPr lang="en-US" altLang="ko-KR" sz="1400" dirty="0" smtClean="0"/>
              <a:t>(EC2)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51577" y="1342348"/>
            <a:ext cx="77520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키페어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sz="1600" dirty="0" smtClean="0"/>
              <a:t>*.</a:t>
            </a:r>
            <a:r>
              <a:rPr lang="en-US" altLang="ko-KR" sz="1600" dirty="0" err="1" smtClean="0"/>
              <a:t>pem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반드시 백업해 두고 활용해야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생성된 인스턴스에 접속하기 위해선 항상 </a:t>
            </a:r>
            <a:r>
              <a:rPr lang="en-US" altLang="ko-KR" sz="1600" dirty="0" err="1" smtClean="0"/>
              <a:t>pem</a:t>
            </a:r>
            <a:r>
              <a:rPr lang="ko-KR" altLang="en-US" sz="1600" dirty="0" smtClean="0"/>
              <a:t>파일이 필요하다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생성된 인스턴스에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r>
              <a:rPr lang="en-US" altLang="ko-KR" sz="1600" dirty="0" smtClean="0"/>
              <a:t>Ex)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/c/0.AWS/key/</a:t>
            </a:r>
            <a:r>
              <a:rPr lang="en-US" altLang="ko-KR" sz="1600" dirty="0" err="1"/>
              <a:t>mykey.pem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hlinkClick r:id="rId2"/>
              </a:rPr>
              <a:t>ec2-user@ec2-13-125-251-231.ap-northeast-2.compute.amazonaws.com</a:t>
            </a:r>
            <a:endParaRPr lang="en-US" altLang="ko-KR" sz="16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yum update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FileZillar</a:t>
            </a:r>
            <a:r>
              <a:rPr lang="ko-KR" altLang="en-US" dirty="0" smtClean="0"/>
              <a:t>를 활용하여 접속이 원활히 되는지 확인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추후 개발된 </a:t>
            </a:r>
            <a:r>
              <a:rPr lang="en-US" altLang="ko-KR" sz="1600" dirty="0" smtClean="0"/>
              <a:t>Java package </a:t>
            </a:r>
            <a:r>
              <a:rPr lang="ko-KR" altLang="en-US" sz="1600" dirty="0" smtClean="0"/>
              <a:t>복사에 활용</a:t>
            </a:r>
            <a:endParaRPr lang="en-US" altLang="ko-KR" sz="1600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사이트 관리 연결을 로그온 방식을 </a:t>
            </a:r>
            <a:r>
              <a:rPr lang="ko-KR" altLang="en-US" sz="1600" dirty="0" err="1" smtClean="0"/>
              <a:t>키파일로</a:t>
            </a:r>
            <a:r>
              <a:rPr lang="ko-KR" altLang="en-US" sz="1600" dirty="0" smtClean="0"/>
              <a:t> 변경하여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사용자에는 </a:t>
            </a:r>
            <a:r>
              <a:rPr lang="en-US" altLang="ko-KR" sz="1600" dirty="0" smtClean="0"/>
              <a:t>ec2-user </a:t>
            </a:r>
            <a:r>
              <a:rPr lang="ko-KR" altLang="en-US" sz="1600" dirty="0" smtClean="0"/>
              <a:t>호스트에는 위에 </a:t>
            </a:r>
            <a:r>
              <a:rPr lang="en-US" altLang="ko-KR" sz="1600" dirty="0" smtClean="0"/>
              <a:t>@</a:t>
            </a:r>
            <a:r>
              <a:rPr lang="ko-KR" altLang="en-US" sz="1600" dirty="0" smtClean="0"/>
              <a:t>뒤에 항목을 입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력하여 사용</a:t>
            </a:r>
            <a:endParaRPr lang="en-US" altLang="ko-KR" sz="1600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745" r="1970" b="1666"/>
          <a:stretch/>
        </p:blipFill>
        <p:spPr>
          <a:xfrm>
            <a:off x="7217059" y="2991407"/>
            <a:ext cx="4173195" cy="33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582490"/>
            <a:ext cx="1085849" cy="371475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0024" y="561550"/>
            <a:ext cx="7429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 page</a:t>
            </a:r>
            <a:endParaRPr lang="en-US" altLang="ko-KR" sz="13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536234" y="582490"/>
            <a:ext cx="3573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36234" y="253773"/>
            <a:ext cx="347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서버 생성 및 세팅 </a:t>
            </a:r>
            <a:r>
              <a:rPr lang="en-US" altLang="ko-KR" sz="1400" dirty="0" smtClean="0"/>
              <a:t>(EC2)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512570" y="885613"/>
            <a:ext cx="77520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JAVA1.8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Tomcat8.5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yum list java</a:t>
            </a:r>
            <a:r>
              <a:rPr lang="en-US" altLang="ko-KR" sz="1600" dirty="0" smtClean="0"/>
              <a:t>* -</a:t>
            </a:r>
            <a:r>
              <a:rPr lang="ko-KR" altLang="en-US" sz="1600" dirty="0" smtClean="0"/>
              <a:t>자바 패키지 검색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yum install </a:t>
            </a:r>
            <a:r>
              <a:rPr lang="en-US" altLang="ko-KR" sz="1600" dirty="0" smtClean="0"/>
              <a:t>java-1.8.0-openjdk.x86_64 </a:t>
            </a:r>
            <a:r>
              <a:rPr lang="en-US" altLang="ko-KR" sz="1600" dirty="0"/>
              <a:t>-</a:t>
            </a:r>
            <a:r>
              <a:rPr lang="ko-KR" altLang="en-US" sz="1600" dirty="0"/>
              <a:t>자바 패키지 </a:t>
            </a:r>
            <a:r>
              <a:rPr lang="ko-KR" altLang="en-US" sz="1600" dirty="0" smtClean="0"/>
              <a:t>인스톨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yum remove </a:t>
            </a:r>
            <a:r>
              <a:rPr lang="en-US" altLang="ko-KR" sz="1600" dirty="0" smtClean="0"/>
              <a:t>java-1.7.0 – </a:t>
            </a:r>
            <a:r>
              <a:rPr lang="ko-KR" altLang="en-US" sz="1600" dirty="0" smtClean="0"/>
              <a:t>구 버전 삭제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alternatives </a:t>
            </a:r>
            <a:r>
              <a:rPr lang="en-US" altLang="ko-KR" sz="1600" dirty="0" smtClean="0"/>
              <a:t>–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java – </a:t>
            </a:r>
            <a:r>
              <a:rPr lang="ko-KR" altLang="en-US" sz="1600" dirty="0" smtClean="0"/>
              <a:t>자바 버전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Java –version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버전확인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yum list </a:t>
            </a:r>
            <a:r>
              <a:rPr lang="en-US" altLang="ko-KR" sz="1600" dirty="0" smtClean="0"/>
              <a:t>tomcat8*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yum install tomcat8.noarch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ko-KR" sz="1600" dirty="0" smtClean="0"/>
              <a:t>Sudo yum install </a:t>
            </a:r>
            <a:r>
              <a:rPr lang="en-US" altLang="ko-KR" dirty="0" smtClean="0"/>
              <a:t>tomcat8-webapps.noarch, admin </a:t>
            </a:r>
            <a:r>
              <a:rPr lang="ko-KR" altLang="en-US" dirty="0" smtClean="0"/>
              <a:t>설치</a:t>
            </a:r>
            <a:r>
              <a:rPr lang="fr-FR" altLang="ko-KR" dirty="0"/>
              <a:t/>
            </a:r>
            <a:br>
              <a:rPr lang="fr-FR" altLang="ko-KR" dirty="0"/>
            </a:br>
            <a:endParaRPr lang="en-US" altLang="ko-KR" dirty="0" smtClean="0"/>
          </a:p>
          <a:p>
            <a:r>
              <a:rPr lang="en-US" altLang="ko-KR" dirty="0"/>
              <a:t>6</a:t>
            </a:r>
            <a:r>
              <a:rPr lang="en-US" altLang="ko-KR" dirty="0" smtClean="0"/>
              <a:t>. JAVA, Tomcat8.5 PATH</a:t>
            </a:r>
            <a:r>
              <a:rPr lang="ko-KR" altLang="en-US" dirty="0" smtClean="0"/>
              <a:t>설정하기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sudo</a:t>
            </a:r>
            <a:r>
              <a:rPr lang="en-US" altLang="ko-KR" sz="1600" dirty="0"/>
              <a:t> vi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/profile </a:t>
            </a:r>
            <a:r>
              <a:rPr lang="ko-KR" altLang="en-US" sz="1600" dirty="0" smtClean="0"/>
              <a:t>로 실행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PATH=$PATH:$JAVA_HOME/bin:$CATALINA_HOME/bin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export JAVA_HOME=/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/lib/</a:t>
            </a:r>
            <a:r>
              <a:rPr lang="en-US" altLang="ko-KR" sz="1600" dirty="0" err="1" smtClean="0"/>
              <a:t>jvm</a:t>
            </a:r>
            <a:r>
              <a:rPr lang="en-US" altLang="ko-KR" sz="1600" dirty="0" smtClean="0"/>
              <a:t>/jre-1.8.0-openjdk.x86_64/bin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export CATALINA_HOME=/</a:t>
            </a:r>
            <a:r>
              <a:rPr lang="en-US" altLang="ko-KR" sz="1600" dirty="0" err="1" smtClean="0"/>
              <a:t>usr</a:t>
            </a:r>
            <a:r>
              <a:rPr lang="en-US" altLang="ko-KR" sz="1600" dirty="0" smtClean="0"/>
              <a:t>/share/tomcat8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export </a:t>
            </a:r>
            <a:r>
              <a:rPr lang="en-US" altLang="ko-KR" sz="1600" dirty="0" smtClean="0"/>
              <a:t>CLASSPATH</a:t>
            </a:r>
            <a:r>
              <a:rPr lang="en-US" altLang="ko-KR" sz="1600" dirty="0"/>
              <a:t>=.:$JAVA_HOME/</a:t>
            </a:r>
            <a:r>
              <a:rPr lang="en-US" altLang="ko-KR" sz="1600" dirty="0" err="1"/>
              <a:t>jre</a:t>
            </a:r>
            <a:r>
              <a:rPr lang="en-US" altLang="ko-KR" sz="1600" dirty="0"/>
              <a:t>/lib/</a:t>
            </a:r>
            <a:r>
              <a:rPr lang="en-US" altLang="ko-KR" sz="1600" dirty="0" err="1"/>
              <a:t>ext</a:t>
            </a:r>
            <a:r>
              <a:rPr lang="en-US" altLang="ko-KR" sz="1600" dirty="0"/>
              <a:t>:$JAVA_HOME/lib/tools.jar:$CATALINA_HOME/lib/jsp-api.jar:$CATALINA_HOME/lib/servlet-api.jar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source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/profile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5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485</Words>
  <Application>Microsoft Office PowerPoint</Application>
  <PresentationFormat>와이드스크린</PresentationFormat>
  <Paragraphs>144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</cp:lastModifiedBy>
  <cp:revision>114</cp:revision>
  <dcterms:created xsi:type="dcterms:W3CDTF">2017-09-09T13:40:14Z</dcterms:created>
  <dcterms:modified xsi:type="dcterms:W3CDTF">2018-05-06T09:55:17Z</dcterms:modified>
</cp:coreProperties>
</file>