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748DF-EB75-4C51-BCE0-2B324BA3E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3A9A7-EB86-4DCA-90A8-884040B9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B0AD6-57D5-4FDE-A02B-B3100202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C14AC-5FF4-48CE-80EE-67BA300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951AB-BD89-4351-91E5-B8C41D24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4D1FC-CA52-414C-92E2-18940F16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AE9EC1-E681-419E-81CA-A79B1799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FBF99-2B18-482C-8C86-2DDB30D6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B1E3-58A3-4BD3-9CA0-8F81A049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3220A-CD5F-4C64-8955-CB5BE34E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31E1B3-B633-4885-8413-CC463690C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70D37-7899-4911-BE2F-C0BED5CE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C3E9-F0AA-4999-922B-FFFE853D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25F82-F742-4ECD-B8F3-E7E6517B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F223E-F1D2-4660-AF5E-5FD2F0E4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F69B3-55E4-43AB-9F87-0FE7FEBC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87023-AB7F-49A1-8B80-33360A96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4087B-89A1-4358-87B2-C598391C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8427F-509D-4D9B-9E1D-79DB2A2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A526A-FBF9-4DF1-AF78-1023AF6C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19D77-11F4-4B63-9F6C-A7CF03EF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0AFED-B84B-4721-B6EC-9FA84CDA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F9DFD-DAA7-4864-851A-7A364D6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E3645-EC34-4CCF-895B-DE056505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A4F8D-891B-4D24-9191-B67B333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F784-21B7-44ED-9277-6B8A678E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7229D-AD43-4349-8FB1-9A7457526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BFEB4-EF47-479E-A96F-46F7F6D5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69E3D-1C7E-4854-B0FE-0C238D1C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53182-3B24-43FC-97B9-4349FCA1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A7666-12EE-4040-B720-8461173F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FE09-5861-43AF-9EDA-56C5DEE7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DC2FE-FF6B-4AFA-A998-0DB5BF78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309B0-0ED6-48CE-A4D8-6494CBD6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35A6E-E052-4B2D-BD2D-609F1EB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1E995-AC89-422D-BEB0-522C42EE1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6B3D6-7A9E-45B5-B88B-5A7C7DFE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A2593-2B52-467B-84EC-3DE271F8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914A3-870D-4B52-8DA4-491CAEB1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8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5448-2306-4C2B-89C3-03991185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39C37-8A68-4C62-944C-52A90473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985B31-4A6A-4C43-8D5E-42D6C0EC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57FBA-C1B1-4A5E-B5C9-3CE65149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4FA0F5-8175-4550-917B-E0661A5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F6583-902A-4A06-9C63-1CF37607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EFC47-D4F8-4E20-A75F-5E6F539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1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40947-3F8C-442F-A6DC-6AFB71A6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81FD8-13C7-4E62-91A6-9A493711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EDB54-773C-425B-9A5E-7F4B2398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591FD-721B-43BC-972C-2B3FCCE3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C9496-3514-4D34-A1C2-6B73A34A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776D2-9649-4E21-AB0C-D98A1B92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20F6-FD80-4DD0-8654-1B3CD738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2373C-B947-475E-9694-38E04F325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738C-DB21-40A7-83A1-5F2CF042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57927-61DD-49D6-82EC-59073684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B8474-39EB-4DCA-980A-E77E3E90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05E8E-F9F8-41E0-81C4-E349F019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4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88CAB5-DF36-42D8-91AF-47C6BB66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39D0F-4774-4386-A201-B0F1B296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3DFC7-DADF-45DC-8F4B-DA29D2A55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23CE-96FF-4BC4-A595-A6836DD3BFE2}" type="datetimeFigureOut">
              <a:rPr lang="ko-KR" altLang="en-US" smtClean="0"/>
              <a:t>2021-09-29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AA612-A45D-4494-8F6E-0F1EA9CF5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306AC-959B-4BCC-A617-17128982A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BB25-5992-4C03-B4C4-2AC90397D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47A8073-E7D7-42BC-BB5E-CB7DFAEFFED3}"/>
              </a:ext>
            </a:extLst>
          </p:cNvPr>
          <p:cNvSpPr/>
          <p:nvPr/>
        </p:nvSpPr>
        <p:spPr>
          <a:xfrm>
            <a:off x="4993343" y="699246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17B8453A-21FB-416D-9890-796F19A8F7FD}"/>
              </a:ext>
            </a:extLst>
          </p:cNvPr>
          <p:cNvSpPr/>
          <p:nvPr/>
        </p:nvSpPr>
        <p:spPr>
          <a:xfrm>
            <a:off x="3048001" y="19543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9ABE8287-C3C3-4E3B-841B-E5FA2EA5E151}"/>
              </a:ext>
            </a:extLst>
          </p:cNvPr>
          <p:cNvSpPr/>
          <p:nvPr/>
        </p:nvSpPr>
        <p:spPr>
          <a:xfrm>
            <a:off x="1609520" y="3263151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C9A0903E-B1F9-4602-A8AD-190D2D061FFD}"/>
              </a:ext>
            </a:extLst>
          </p:cNvPr>
          <p:cNvSpPr/>
          <p:nvPr/>
        </p:nvSpPr>
        <p:spPr>
          <a:xfrm>
            <a:off x="4177555" y="3263151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F62CF0F2-72EE-44CE-BBCB-C1F4DE890EEA}"/>
              </a:ext>
            </a:extLst>
          </p:cNvPr>
          <p:cNvSpPr/>
          <p:nvPr/>
        </p:nvSpPr>
        <p:spPr>
          <a:xfrm>
            <a:off x="6678708" y="1954305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D6848705-80F6-4698-A5FA-7C7CDF45E3C8}"/>
              </a:ext>
            </a:extLst>
          </p:cNvPr>
          <p:cNvSpPr/>
          <p:nvPr/>
        </p:nvSpPr>
        <p:spPr>
          <a:xfrm>
            <a:off x="5443646" y="3263151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0FDB5239-9B00-4C71-9E8E-59BDBBA7A010}"/>
              </a:ext>
            </a:extLst>
          </p:cNvPr>
          <p:cNvSpPr/>
          <p:nvPr/>
        </p:nvSpPr>
        <p:spPr>
          <a:xfrm>
            <a:off x="7835158" y="3263151"/>
            <a:ext cx="932330" cy="932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AB0C41-BC01-4B5C-9D9D-88E71AF8106F}"/>
              </a:ext>
            </a:extLst>
          </p:cNvPr>
          <p:cNvCxnSpPr>
            <a:stCxn id="10" idx="3"/>
            <a:endCxn id="44" idx="7"/>
          </p:cNvCxnSpPr>
          <p:nvPr/>
        </p:nvCxnSpPr>
        <p:spPr>
          <a:xfrm flipH="1">
            <a:off x="3843794" y="1495039"/>
            <a:ext cx="1286086" cy="595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7FBCF65-49F4-4822-9750-86BC6257E0A4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2405313" y="2750098"/>
            <a:ext cx="779225" cy="64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A76F2E8-B3F5-45D8-8F15-8E557D7E3F23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3843794" y="2750098"/>
            <a:ext cx="470298" cy="64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0A1078D-4E2D-4ECF-8D60-EB40FDDD0837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6239439" y="2750098"/>
            <a:ext cx="575806" cy="64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067D592-D11E-46CE-A2BB-4B934AC6A24B}"/>
              </a:ext>
            </a:extLst>
          </p:cNvPr>
          <p:cNvCxnSpPr>
            <a:cxnSpLocks/>
            <a:stCxn id="49" idx="5"/>
            <a:endCxn id="54" idx="1"/>
          </p:cNvCxnSpPr>
          <p:nvPr/>
        </p:nvCxnSpPr>
        <p:spPr>
          <a:xfrm>
            <a:off x="7474501" y="2750098"/>
            <a:ext cx="497194" cy="64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D021C69-DE06-4DBE-B49B-10D5C1CD6CDC}"/>
              </a:ext>
            </a:extLst>
          </p:cNvPr>
          <p:cNvCxnSpPr>
            <a:cxnSpLocks/>
            <a:stCxn id="10" idx="5"/>
            <a:endCxn id="49" idx="1"/>
          </p:cNvCxnSpPr>
          <p:nvPr/>
        </p:nvCxnSpPr>
        <p:spPr>
          <a:xfrm>
            <a:off x="5789136" y="1495039"/>
            <a:ext cx="1026109" cy="595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2D1DFBA-F403-4F6E-A1B4-36E58C730F8B}"/>
              </a:ext>
            </a:extLst>
          </p:cNvPr>
          <p:cNvSpPr txBox="1"/>
          <p:nvPr/>
        </p:nvSpPr>
        <p:spPr>
          <a:xfrm>
            <a:off x="1522208" y="869181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</a:t>
            </a:r>
            <a:r>
              <a:rPr lang="ko-KR" altLang="en-US"/>
              <a:t>보다 작은 왼쪽 서브트리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93FD14-5E9C-4637-835E-D0910BE5E26D}"/>
              </a:ext>
            </a:extLst>
          </p:cNvPr>
          <p:cNvSpPr txBox="1"/>
          <p:nvPr/>
        </p:nvSpPr>
        <p:spPr>
          <a:xfrm>
            <a:off x="6302190" y="869181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</a:t>
            </a:r>
            <a:r>
              <a:rPr lang="ko-KR" altLang="en-US"/>
              <a:t>보다 큰 오른쪽 서브트리</a:t>
            </a:r>
          </a:p>
        </p:txBody>
      </p:sp>
    </p:spTree>
    <p:extLst>
      <p:ext uri="{BB962C8B-B14F-4D97-AF65-F5344CB8AC3E}">
        <p14:creationId xmlns:p14="http://schemas.microsoft.com/office/powerpoint/2010/main" val="201330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수정</a:t>
            </a:r>
            <a:r>
              <a:rPr lang="en-US" altLang="ko-KR"/>
              <a:t>(Update)</a:t>
            </a:r>
            <a:endParaRPr lang="ko-KR" altLang="en-US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13715F7-41D6-43BC-A038-97A1526FC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14944"/>
              </p:ext>
            </p:extLst>
          </p:nvPr>
        </p:nvGraphicFramePr>
        <p:xfrm>
          <a:off x="337670" y="2513418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C55271-CDC0-4C13-AB5F-232BF28EA324}"/>
              </a:ext>
            </a:extLst>
          </p:cNvPr>
          <p:cNvSpPr txBox="1"/>
          <p:nvPr/>
        </p:nvSpPr>
        <p:spPr>
          <a:xfrm>
            <a:off x="337670" y="754082"/>
            <a:ext cx="8268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현재 최소 힙 트리는 최소 힙 원칙에 위배가 되므로 부모 노드와 비교하면서</a:t>
            </a:r>
            <a:endParaRPr lang="en-US" altLang="ko-KR"/>
          </a:p>
          <a:p>
            <a:r>
              <a:rPr lang="ko-KR" altLang="en-US"/>
              <a:t>부모 노드의 값이 자식 노드의 값보다 작을때까지 값 교환을 수행합니다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자식 노드</a:t>
            </a:r>
            <a:r>
              <a:rPr lang="en-US" altLang="ko-KR"/>
              <a:t>(15)</a:t>
            </a:r>
            <a:r>
              <a:rPr lang="ko-KR" altLang="en-US"/>
              <a:t>와 부모 노드</a:t>
            </a:r>
            <a:r>
              <a:rPr lang="en-US" altLang="ko-KR"/>
              <a:t>(20)</a:t>
            </a:r>
            <a:r>
              <a:rPr lang="ko-KR" altLang="en-US"/>
              <a:t>의 값을 비교한 결과 부모 노드가 더 크므로</a:t>
            </a:r>
            <a:endParaRPr lang="en-US" altLang="ko-KR"/>
          </a:p>
          <a:p>
            <a:r>
              <a:rPr lang="ko-KR" altLang="en-US"/>
              <a:t>값 교환 수행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3525016-D7AB-4A4B-86E7-ED0A7BE4FC61}"/>
              </a:ext>
            </a:extLst>
          </p:cNvPr>
          <p:cNvSpPr/>
          <p:nvPr/>
        </p:nvSpPr>
        <p:spPr>
          <a:xfrm>
            <a:off x="5692427" y="4109865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1AB5B2F5-850A-4AC1-8FFA-131B6DD015F2}"/>
              </a:ext>
            </a:extLst>
          </p:cNvPr>
          <p:cNvSpPr/>
          <p:nvPr/>
        </p:nvSpPr>
        <p:spPr>
          <a:xfrm>
            <a:off x="2959319" y="33256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811341E7-8F73-4E33-9D67-FF06AAC05F92}"/>
              </a:ext>
            </a:extLst>
          </p:cNvPr>
          <p:cNvSpPr/>
          <p:nvPr/>
        </p:nvSpPr>
        <p:spPr>
          <a:xfrm>
            <a:off x="1121552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2B1DAB40-307F-4C05-B96A-387AF4E1E8EB}"/>
              </a:ext>
            </a:extLst>
          </p:cNvPr>
          <p:cNvSpPr/>
          <p:nvPr/>
        </p:nvSpPr>
        <p:spPr>
          <a:xfrm>
            <a:off x="243014" y="5190328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4A26BEC4-952C-4C25-9A6D-3304A622C178}"/>
              </a:ext>
            </a:extLst>
          </p:cNvPr>
          <p:cNvSpPr/>
          <p:nvPr/>
        </p:nvSpPr>
        <p:spPr>
          <a:xfrm>
            <a:off x="1901484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154F8D61-93BC-4290-BF64-5F3684E387F7}"/>
              </a:ext>
            </a:extLst>
          </p:cNvPr>
          <p:cNvSpPr/>
          <p:nvPr/>
        </p:nvSpPr>
        <p:spPr>
          <a:xfrm>
            <a:off x="446538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4561C52E-C5CA-40D6-80C9-F12B3543F2CD}"/>
              </a:ext>
            </a:extLst>
          </p:cNvPr>
          <p:cNvSpPr/>
          <p:nvPr/>
        </p:nvSpPr>
        <p:spPr>
          <a:xfrm>
            <a:off x="358684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44286D8-3339-4ED8-942D-E369A887D80E}"/>
              </a:ext>
            </a:extLst>
          </p:cNvPr>
          <p:cNvSpPr/>
          <p:nvPr/>
        </p:nvSpPr>
        <p:spPr>
          <a:xfrm>
            <a:off x="524531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909122-9ABB-44A9-9507-4BD61224905E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1657181" y="386129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4A3DCC-5DCF-4F0F-89F2-E4691155AB26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3494948" y="3861299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53B1111-6031-4835-A5A2-5CDD00173C51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778643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5B64C1B-D6C9-436C-B849-5BB4F56D6711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7181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B3C3AC-BC28-40FD-89C2-7162960B37C4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412247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F25E32-650B-4D46-8A48-5FD3BC9850B4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5001014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7239FE2-61E7-48FE-996F-43CF10ACBD29}"/>
              </a:ext>
            </a:extLst>
          </p:cNvPr>
          <p:cNvSpPr/>
          <p:nvPr/>
        </p:nvSpPr>
        <p:spPr>
          <a:xfrm>
            <a:off x="9127359" y="33256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90F3C66-0D83-4750-A1A0-8D0953B57BC3}"/>
              </a:ext>
            </a:extLst>
          </p:cNvPr>
          <p:cNvSpPr/>
          <p:nvPr/>
        </p:nvSpPr>
        <p:spPr>
          <a:xfrm>
            <a:off x="7289592" y="4231105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E5F87CFF-CF67-476C-BBD1-B526AE6D6E64}"/>
              </a:ext>
            </a:extLst>
          </p:cNvPr>
          <p:cNvSpPr/>
          <p:nvPr/>
        </p:nvSpPr>
        <p:spPr>
          <a:xfrm>
            <a:off x="6411054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C0B59A3E-F0AF-4CE3-A629-E26F469DBF74}"/>
              </a:ext>
            </a:extLst>
          </p:cNvPr>
          <p:cNvSpPr/>
          <p:nvPr/>
        </p:nvSpPr>
        <p:spPr>
          <a:xfrm>
            <a:off x="8069524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B4CEA3A5-6EBC-4D7B-A981-C31316989129}"/>
              </a:ext>
            </a:extLst>
          </p:cNvPr>
          <p:cNvSpPr/>
          <p:nvPr/>
        </p:nvSpPr>
        <p:spPr>
          <a:xfrm>
            <a:off x="1063342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9CA59FBB-090C-407E-B442-9A560A2D983C}"/>
              </a:ext>
            </a:extLst>
          </p:cNvPr>
          <p:cNvSpPr/>
          <p:nvPr/>
        </p:nvSpPr>
        <p:spPr>
          <a:xfrm>
            <a:off x="975488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1185A46D-B791-4405-B8C0-13B5ADFFA7AB}"/>
              </a:ext>
            </a:extLst>
          </p:cNvPr>
          <p:cNvSpPr/>
          <p:nvPr/>
        </p:nvSpPr>
        <p:spPr>
          <a:xfrm>
            <a:off x="1141335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DF2108-F692-4198-9AD3-BD13BA3EDADD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825221" y="386129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69BC314-CF21-48B9-9926-4C39B9096107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9662988" y="3861299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C00737-544F-4755-A160-0B4386AC6DFB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6946683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401FCBE-3E2E-4BC1-91BE-5A4B2934B75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7825221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E35A9F-8374-4C38-810B-D906DEE9855A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1029051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A761F5-8629-4EC3-BE7E-485768C5E80E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11169054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CC64BC-8284-4126-808C-508E7C5192AB}"/>
              </a:ext>
            </a:extLst>
          </p:cNvPr>
          <p:cNvSpPr txBox="1"/>
          <p:nvPr/>
        </p:nvSpPr>
        <p:spPr>
          <a:xfrm>
            <a:off x="5684632" y="363540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swap(3,1)</a:t>
            </a:r>
          </a:p>
        </p:txBody>
      </p:sp>
    </p:spTree>
    <p:extLst>
      <p:ext uri="{BB962C8B-B14F-4D97-AF65-F5344CB8AC3E}">
        <p14:creationId xmlns:p14="http://schemas.microsoft.com/office/powerpoint/2010/main" val="373065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수정</a:t>
            </a:r>
            <a:r>
              <a:rPr lang="en-US" altLang="ko-KR"/>
              <a:t>(Update)</a:t>
            </a:r>
            <a:endParaRPr lang="ko-KR" altLang="en-US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13715F7-41D6-43BC-A038-97A1526FC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32928"/>
              </p:ext>
            </p:extLst>
          </p:nvPr>
        </p:nvGraphicFramePr>
        <p:xfrm>
          <a:off x="337670" y="1756605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C55271-CDC0-4C13-AB5F-232BF28EA324}"/>
              </a:ext>
            </a:extLst>
          </p:cNvPr>
          <p:cNvSpPr txBox="1"/>
          <p:nvPr/>
        </p:nvSpPr>
        <p:spPr>
          <a:xfrm>
            <a:off x="337670" y="754082"/>
            <a:ext cx="692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다시 자식 노드</a:t>
            </a:r>
            <a:r>
              <a:rPr lang="en-US" altLang="ko-KR"/>
              <a:t>(15)</a:t>
            </a:r>
            <a:r>
              <a:rPr lang="ko-KR" altLang="en-US"/>
              <a:t>와 부모 노드</a:t>
            </a:r>
            <a:r>
              <a:rPr lang="en-US" altLang="ko-KR"/>
              <a:t>(10) </a:t>
            </a:r>
            <a:r>
              <a:rPr lang="ko-KR" altLang="en-US"/>
              <a:t>값 비교 결과 </a:t>
            </a:r>
            <a:r>
              <a:rPr lang="en-US" altLang="ko-KR"/>
              <a:t>(Final)</a:t>
            </a:r>
          </a:p>
          <a:p>
            <a:r>
              <a:rPr lang="ko-KR" altLang="en-US"/>
              <a:t>부모 노드가 자식 노드보다 값이 작으므로 값 교환 수행하지 않음</a:t>
            </a: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7239FE2-61E7-48FE-996F-43CF10ACBD29}"/>
              </a:ext>
            </a:extLst>
          </p:cNvPr>
          <p:cNvSpPr/>
          <p:nvPr/>
        </p:nvSpPr>
        <p:spPr>
          <a:xfrm>
            <a:off x="5782236" y="33256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90F3C66-0D83-4750-A1A0-8D0953B57BC3}"/>
              </a:ext>
            </a:extLst>
          </p:cNvPr>
          <p:cNvSpPr/>
          <p:nvPr/>
        </p:nvSpPr>
        <p:spPr>
          <a:xfrm>
            <a:off x="3944469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E5F87CFF-CF67-476C-BBD1-B526AE6D6E64}"/>
              </a:ext>
            </a:extLst>
          </p:cNvPr>
          <p:cNvSpPr/>
          <p:nvPr/>
        </p:nvSpPr>
        <p:spPr>
          <a:xfrm>
            <a:off x="3065931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C0B59A3E-F0AF-4CE3-A629-E26F469DBF74}"/>
              </a:ext>
            </a:extLst>
          </p:cNvPr>
          <p:cNvSpPr/>
          <p:nvPr/>
        </p:nvSpPr>
        <p:spPr>
          <a:xfrm>
            <a:off x="4724401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B4CEA3A5-6EBC-4D7B-A981-C31316989129}"/>
              </a:ext>
            </a:extLst>
          </p:cNvPr>
          <p:cNvSpPr/>
          <p:nvPr/>
        </p:nvSpPr>
        <p:spPr>
          <a:xfrm>
            <a:off x="7288302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9CA59FBB-090C-407E-B442-9A560A2D983C}"/>
              </a:ext>
            </a:extLst>
          </p:cNvPr>
          <p:cNvSpPr/>
          <p:nvPr/>
        </p:nvSpPr>
        <p:spPr>
          <a:xfrm>
            <a:off x="6409764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1185A46D-B791-4405-B8C0-13B5ADFFA7AB}"/>
              </a:ext>
            </a:extLst>
          </p:cNvPr>
          <p:cNvSpPr/>
          <p:nvPr/>
        </p:nvSpPr>
        <p:spPr>
          <a:xfrm>
            <a:off x="8068234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DF2108-F692-4198-9AD3-BD13BA3EDADD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4480098" y="386129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69BC314-CF21-48B9-9926-4C39B9096107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6317865" y="3861299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C00737-544F-4755-A160-0B4386AC6DFB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3601560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401FCBE-3E2E-4BC1-91BE-5A4B2934B75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4480098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E35A9F-8374-4C38-810B-D906DEE9855A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6945393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A761F5-8629-4EC3-BE7E-485768C5E80E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7823931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4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6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8372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추출</a:t>
            </a:r>
            <a:r>
              <a:rPr lang="en-US" altLang="ko-KR"/>
              <a:t>(extract)</a:t>
            </a:r>
          </a:p>
          <a:p>
            <a:r>
              <a:rPr lang="ko-KR" altLang="en-US"/>
              <a:t>최소 힙 추출 기능은 최소 힙 트리의 루트 노드를 제거 및 반환하는 기능입니다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extractMin()</a:t>
            </a:r>
          </a:p>
          <a:p>
            <a:pPr marL="800100" lvl="1" indent="-342900">
              <a:buAutoNum type="arabicPeriod"/>
            </a:pPr>
            <a:r>
              <a:rPr lang="ko-KR" altLang="en-US"/>
              <a:t>루트 노드</a:t>
            </a:r>
            <a:r>
              <a:rPr lang="en-US" altLang="ko-KR"/>
              <a:t>(10) </a:t>
            </a:r>
            <a:r>
              <a:rPr lang="ko-KR" altLang="en-US"/>
              <a:t>값을 변수에 따로 저장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최소 힙 트리의 마지막 노드</a:t>
            </a:r>
            <a:r>
              <a:rPr lang="en-US" altLang="ko-KR"/>
              <a:t>(70)</a:t>
            </a:r>
            <a:r>
              <a:rPr lang="ko-KR" altLang="en-US"/>
              <a:t>를 루트 노드에 저장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MinHeapify(0) </a:t>
            </a:r>
            <a:r>
              <a:rPr lang="ko-KR" altLang="en-US"/>
              <a:t>수행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22932"/>
              </p:ext>
            </p:extLst>
          </p:nvPr>
        </p:nvGraphicFramePr>
        <p:xfrm>
          <a:off x="337670" y="2454024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46874B6-72C3-4CAA-B4CE-E941A9B67328}"/>
              </a:ext>
            </a:extLst>
          </p:cNvPr>
          <p:cNvSpPr/>
          <p:nvPr/>
        </p:nvSpPr>
        <p:spPr>
          <a:xfrm>
            <a:off x="2931459" y="33256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7AF6C099-94B3-43D1-9A93-B6ABF40B5F96}"/>
              </a:ext>
            </a:extLst>
          </p:cNvPr>
          <p:cNvSpPr/>
          <p:nvPr/>
        </p:nvSpPr>
        <p:spPr>
          <a:xfrm>
            <a:off x="1093692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FBE49A31-314A-4107-84AD-CA7EE2952591}"/>
              </a:ext>
            </a:extLst>
          </p:cNvPr>
          <p:cNvSpPr/>
          <p:nvPr/>
        </p:nvSpPr>
        <p:spPr>
          <a:xfrm>
            <a:off x="215154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4FFDDFE0-938B-4287-B6E6-08004562BD3E}"/>
              </a:ext>
            </a:extLst>
          </p:cNvPr>
          <p:cNvSpPr/>
          <p:nvPr/>
        </p:nvSpPr>
        <p:spPr>
          <a:xfrm>
            <a:off x="1873624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7F007F6A-427A-4942-9B5D-37D15BB09E89}"/>
              </a:ext>
            </a:extLst>
          </p:cNvPr>
          <p:cNvSpPr/>
          <p:nvPr/>
        </p:nvSpPr>
        <p:spPr>
          <a:xfrm>
            <a:off x="443752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F3AC806A-0B9B-453E-BEB7-A5AD91F39639}"/>
              </a:ext>
            </a:extLst>
          </p:cNvPr>
          <p:cNvSpPr/>
          <p:nvPr/>
        </p:nvSpPr>
        <p:spPr>
          <a:xfrm>
            <a:off x="355898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BA4F9A3A-1322-42EE-ACB2-28E7540C582B}"/>
              </a:ext>
            </a:extLst>
          </p:cNvPr>
          <p:cNvSpPr/>
          <p:nvPr/>
        </p:nvSpPr>
        <p:spPr>
          <a:xfrm>
            <a:off x="521745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564FE9-A508-4BEA-A34C-354239B5F603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629321" y="386129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F51A30-4FB4-4C2B-8B44-1BE850090BF8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67088" y="3861299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700EBF-5A22-43B1-8198-BCFD1E618F6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50783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05E683-0AD2-441D-A83B-6AEE2D075E6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1629321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7E0437-DA63-47AF-9850-A3C5F605B33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09461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556F72-8700-4624-B378-6C6A1DA2D04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4973154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6B0005E-8809-4099-A8F7-85411202A047}"/>
              </a:ext>
            </a:extLst>
          </p:cNvPr>
          <p:cNvSpPr/>
          <p:nvPr/>
        </p:nvSpPr>
        <p:spPr>
          <a:xfrm>
            <a:off x="5692427" y="4109865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DFEB432-158B-4B77-B9CA-6B22C95C1FA9}"/>
              </a:ext>
            </a:extLst>
          </p:cNvPr>
          <p:cNvSpPr/>
          <p:nvPr/>
        </p:nvSpPr>
        <p:spPr>
          <a:xfrm>
            <a:off x="753705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548378C-9E84-40A0-A526-278E2E7C2FEF}"/>
              </a:ext>
            </a:extLst>
          </p:cNvPr>
          <p:cNvSpPr/>
          <p:nvPr/>
        </p:nvSpPr>
        <p:spPr>
          <a:xfrm>
            <a:off x="665851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C9D047B-2ABD-43B5-AD25-6F01DEE0B899}"/>
              </a:ext>
            </a:extLst>
          </p:cNvPr>
          <p:cNvSpPr/>
          <p:nvPr/>
        </p:nvSpPr>
        <p:spPr>
          <a:xfrm>
            <a:off x="831698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CB4F851-55FC-4D8F-B4BB-763623176E24}"/>
              </a:ext>
            </a:extLst>
          </p:cNvPr>
          <p:cNvSpPr/>
          <p:nvPr/>
        </p:nvSpPr>
        <p:spPr>
          <a:xfrm>
            <a:off x="10322821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237C665-90C0-4693-9CEC-5616E8A0BE2E}"/>
              </a:ext>
            </a:extLst>
          </p:cNvPr>
          <p:cNvSpPr/>
          <p:nvPr/>
        </p:nvSpPr>
        <p:spPr>
          <a:xfrm>
            <a:off x="9444283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CC7171-FF2A-4AB9-9380-8F6298DDC15C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719414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005090-D96C-4CC8-9E61-9ECC1D81ABBD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8072684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03529B-347D-4402-83D3-BA9F79F83E85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9979912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97E073B9-7CE4-413F-9198-F33E9DF571AA}"/>
              </a:ext>
            </a:extLst>
          </p:cNvPr>
          <p:cNvSpPr/>
          <p:nvPr/>
        </p:nvSpPr>
        <p:spPr>
          <a:xfrm>
            <a:off x="8944515" y="3325670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3153CF8-820A-45F9-9F92-379ED83642EC}"/>
              </a:ext>
            </a:extLst>
          </p:cNvPr>
          <p:cNvCxnSpPr>
            <a:cxnSpLocks/>
            <a:stCxn id="33" idx="5"/>
            <a:endCxn id="24" idx="0"/>
          </p:cNvCxnSpPr>
          <p:nvPr/>
        </p:nvCxnSpPr>
        <p:spPr>
          <a:xfrm>
            <a:off x="9480144" y="3861299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3C3123-56EF-486F-B99B-747AABB2248B}"/>
              </a:ext>
            </a:extLst>
          </p:cNvPr>
          <p:cNvCxnSpPr>
            <a:cxnSpLocks/>
            <a:stCxn id="33" idx="3"/>
            <a:endCxn id="21" idx="7"/>
          </p:cNvCxnSpPr>
          <p:nvPr/>
        </p:nvCxnSpPr>
        <p:spPr>
          <a:xfrm flipH="1">
            <a:off x="8072684" y="3861299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0B74C8-0451-4E82-BC3E-A305355D7D08}"/>
              </a:ext>
            </a:extLst>
          </p:cNvPr>
          <p:cNvSpPr txBox="1"/>
          <p:nvPr/>
        </p:nvSpPr>
        <p:spPr>
          <a:xfrm>
            <a:off x="5493875" y="36394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extractMin()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9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871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추출</a:t>
            </a:r>
            <a:r>
              <a:rPr lang="en-US" altLang="ko-KR"/>
              <a:t>(extract)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마지막 노드</a:t>
            </a:r>
            <a:r>
              <a:rPr lang="en-US" altLang="ko-KR"/>
              <a:t>(index=7)</a:t>
            </a:r>
            <a:r>
              <a:rPr lang="ko-KR" altLang="en-US"/>
              <a:t>는 삭제 및 루트 노드에 대하여 최소 힙 원칙을 위배하므로</a:t>
            </a:r>
            <a:endParaRPr lang="en-US" altLang="ko-KR"/>
          </a:p>
          <a:p>
            <a:r>
              <a:rPr lang="ko-KR" altLang="en-US"/>
              <a:t>루트 노드에 힙 조정</a:t>
            </a:r>
            <a:r>
              <a:rPr lang="en-US" altLang="ko-KR"/>
              <a:t>(MinHeapify(0)) </a:t>
            </a:r>
            <a:r>
              <a:rPr lang="ko-KR" altLang="en-US"/>
              <a:t>수행하고 저장된 기존 루트 노드</a:t>
            </a:r>
            <a:r>
              <a:rPr lang="en-US" altLang="ko-KR"/>
              <a:t>(10)</a:t>
            </a:r>
            <a:r>
              <a:rPr lang="ko-KR" altLang="en-US"/>
              <a:t>는 반환</a:t>
            </a:r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27250"/>
              </p:ext>
            </p:extLst>
          </p:nvPr>
        </p:nvGraphicFramePr>
        <p:xfrm>
          <a:off x="337670" y="1756605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DFEB432-158B-4B77-B9CA-6B22C95C1FA9}"/>
              </a:ext>
            </a:extLst>
          </p:cNvPr>
          <p:cNvSpPr/>
          <p:nvPr/>
        </p:nvSpPr>
        <p:spPr>
          <a:xfrm>
            <a:off x="342225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548378C-9E84-40A0-A526-278E2E7C2FEF}"/>
              </a:ext>
            </a:extLst>
          </p:cNvPr>
          <p:cNvSpPr/>
          <p:nvPr/>
        </p:nvSpPr>
        <p:spPr>
          <a:xfrm>
            <a:off x="254371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C9D047B-2ABD-43B5-AD25-6F01DEE0B899}"/>
              </a:ext>
            </a:extLst>
          </p:cNvPr>
          <p:cNvSpPr/>
          <p:nvPr/>
        </p:nvSpPr>
        <p:spPr>
          <a:xfrm>
            <a:off x="420218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CB4F851-55FC-4D8F-B4BB-763623176E24}"/>
              </a:ext>
            </a:extLst>
          </p:cNvPr>
          <p:cNvSpPr/>
          <p:nvPr/>
        </p:nvSpPr>
        <p:spPr>
          <a:xfrm>
            <a:off x="6208021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237C665-90C0-4693-9CEC-5616E8A0BE2E}"/>
              </a:ext>
            </a:extLst>
          </p:cNvPr>
          <p:cNvSpPr/>
          <p:nvPr/>
        </p:nvSpPr>
        <p:spPr>
          <a:xfrm>
            <a:off x="5329483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CC7171-FF2A-4AB9-9380-8F6298DDC15C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307934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005090-D96C-4CC8-9E61-9ECC1D81ABBD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3957884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03529B-347D-4402-83D3-BA9F79F83E85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5865112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97E073B9-7CE4-413F-9198-F33E9DF571AA}"/>
              </a:ext>
            </a:extLst>
          </p:cNvPr>
          <p:cNvSpPr/>
          <p:nvPr/>
        </p:nvSpPr>
        <p:spPr>
          <a:xfrm>
            <a:off x="4829715" y="3325670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3153CF8-820A-45F9-9F92-379ED83642EC}"/>
              </a:ext>
            </a:extLst>
          </p:cNvPr>
          <p:cNvCxnSpPr>
            <a:cxnSpLocks/>
            <a:stCxn id="33" idx="5"/>
            <a:endCxn id="24" idx="0"/>
          </p:cNvCxnSpPr>
          <p:nvPr/>
        </p:nvCxnSpPr>
        <p:spPr>
          <a:xfrm>
            <a:off x="5365344" y="3861299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3C3123-56EF-486F-B99B-747AABB2248B}"/>
              </a:ext>
            </a:extLst>
          </p:cNvPr>
          <p:cNvCxnSpPr>
            <a:cxnSpLocks/>
            <a:stCxn id="33" idx="3"/>
            <a:endCxn id="21" idx="7"/>
          </p:cNvCxnSpPr>
          <p:nvPr/>
        </p:nvCxnSpPr>
        <p:spPr>
          <a:xfrm flipH="1">
            <a:off x="3957884" y="3861299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4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4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8760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조정</a:t>
            </a:r>
            <a:r>
              <a:rPr lang="en-US" altLang="ko-KR"/>
              <a:t>(heapify)</a:t>
            </a:r>
          </a:p>
          <a:p>
            <a:r>
              <a:rPr lang="ko-KR" altLang="en-US"/>
              <a:t>최소 힙 조정이란 특정한 서브 트리</a:t>
            </a:r>
            <a:r>
              <a:rPr lang="en-US" altLang="ko-KR"/>
              <a:t>(</a:t>
            </a:r>
            <a:r>
              <a:rPr lang="ko-KR" altLang="en-US"/>
              <a:t>전체 트리도 또하나의 서브트리</a:t>
            </a:r>
            <a:r>
              <a:rPr lang="en-US" altLang="ko-KR"/>
              <a:t>)</a:t>
            </a:r>
            <a:r>
              <a:rPr lang="ko-KR" altLang="en-US"/>
              <a:t>의 루트 노드를</a:t>
            </a:r>
            <a:endParaRPr lang="en-US" altLang="ko-KR"/>
          </a:p>
          <a:p>
            <a:r>
              <a:rPr lang="ko-KR" altLang="en-US"/>
              <a:t>기준으로 서브트리의 가장 작은 값과 교환하는 기능입니다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1. MinHeapify(0)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69937"/>
              </p:ext>
            </p:extLst>
          </p:nvPr>
        </p:nvGraphicFramePr>
        <p:xfrm>
          <a:off x="337670" y="1756605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DFEB432-158B-4B77-B9CA-6B22C95C1FA9}"/>
              </a:ext>
            </a:extLst>
          </p:cNvPr>
          <p:cNvSpPr/>
          <p:nvPr/>
        </p:nvSpPr>
        <p:spPr>
          <a:xfrm>
            <a:off x="342225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548378C-9E84-40A0-A526-278E2E7C2FEF}"/>
              </a:ext>
            </a:extLst>
          </p:cNvPr>
          <p:cNvSpPr/>
          <p:nvPr/>
        </p:nvSpPr>
        <p:spPr>
          <a:xfrm>
            <a:off x="254371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C9D047B-2ABD-43B5-AD25-6F01DEE0B899}"/>
              </a:ext>
            </a:extLst>
          </p:cNvPr>
          <p:cNvSpPr/>
          <p:nvPr/>
        </p:nvSpPr>
        <p:spPr>
          <a:xfrm>
            <a:off x="420218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CB4F851-55FC-4D8F-B4BB-763623176E24}"/>
              </a:ext>
            </a:extLst>
          </p:cNvPr>
          <p:cNvSpPr/>
          <p:nvPr/>
        </p:nvSpPr>
        <p:spPr>
          <a:xfrm>
            <a:off x="6208021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237C665-90C0-4693-9CEC-5616E8A0BE2E}"/>
              </a:ext>
            </a:extLst>
          </p:cNvPr>
          <p:cNvSpPr/>
          <p:nvPr/>
        </p:nvSpPr>
        <p:spPr>
          <a:xfrm>
            <a:off x="5329483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CC7171-FF2A-4AB9-9380-8F6298DDC15C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307934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005090-D96C-4CC8-9E61-9ECC1D81ABBD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3957884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03529B-347D-4402-83D3-BA9F79F83E85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5865112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97E073B9-7CE4-413F-9198-F33E9DF571AA}"/>
              </a:ext>
            </a:extLst>
          </p:cNvPr>
          <p:cNvSpPr/>
          <p:nvPr/>
        </p:nvSpPr>
        <p:spPr>
          <a:xfrm>
            <a:off x="4829715" y="3325670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3153CF8-820A-45F9-9F92-379ED83642EC}"/>
              </a:ext>
            </a:extLst>
          </p:cNvPr>
          <p:cNvCxnSpPr>
            <a:cxnSpLocks/>
            <a:stCxn id="33" idx="5"/>
            <a:endCxn id="24" idx="0"/>
          </p:cNvCxnSpPr>
          <p:nvPr/>
        </p:nvCxnSpPr>
        <p:spPr>
          <a:xfrm>
            <a:off x="5365344" y="3861299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3C3123-56EF-486F-B99B-747AABB2248B}"/>
              </a:ext>
            </a:extLst>
          </p:cNvPr>
          <p:cNvCxnSpPr>
            <a:cxnSpLocks/>
            <a:stCxn id="33" idx="3"/>
            <a:endCxn id="21" idx="7"/>
          </p:cNvCxnSpPr>
          <p:nvPr/>
        </p:nvCxnSpPr>
        <p:spPr>
          <a:xfrm flipH="1">
            <a:off x="3957884" y="3861299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7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7821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조정</a:t>
            </a:r>
            <a:r>
              <a:rPr lang="en-US" altLang="ko-KR"/>
              <a:t>(heapify)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왼쪽 자식</a:t>
            </a:r>
            <a:r>
              <a:rPr lang="en-US" altLang="ko-KR"/>
              <a:t> </a:t>
            </a:r>
            <a:r>
              <a:rPr lang="ko-KR" altLang="en-US"/>
              <a:t>노드</a:t>
            </a:r>
            <a:r>
              <a:rPr lang="en-US" altLang="ko-KR"/>
              <a:t>(15)</a:t>
            </a:r>
            <a:r>
              <a:rPr lang="ko-KR" altLang="en-US"/>
              <a:t>와 오른쪽 자식 노드</a:t>
            </a:r>
            <a:r>
              <a:rPr lang="en-US" altLang="ko-KR"/>
              <a:t>(30)</a:t>
            </a:r>
            <a:r>
              <a:rPr lang="ko-KR" altLang="en-US"/>
              <a:t>를 둘다 비교해서 가장 작은 </a:t>
            </a:r>
            <a:endParaRPr lang="en-US" altLang="ko-KR"/>
          </a:p>
          <a:p>
            <a:r>
              <a:rPr lang="ko-KR" altLang="en-US"/>
              <a:t>노드와 값을 교환한다</a:t>
            </a:r>
            <a:r>
              <a:rPr lang="en-US" altLang="ko-KR"/>
              <a:t>.</a:t>
            </a:r>
          </a:p>
          <a:p>
            <a:r>
              <a:rPr lang="ko-KR" altLang="en-US"/>
              <a:t>비교결과 왼쪽 자식 노드</a:t>
            </a:r>
            <a:r>
              <a:rPr lang="en-US" altLang="ko-KR"/>
              <a:t>(15)</a:t>
            </a:r>
            <a:r>
              <a:rPr lang="ko-KR" altLang="en-US"/>
              <a:t>와 값을 교환한다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3. MinHeapify(1) </a:t>
            </a:r>
            <a:r>
              <a:rPr lang="ko-KR" altLang="en-US"/>
              <a:t>수행</a:t>
            </a:r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42164"/>
              </p:ext>
            </p:extLst>
          </p:nvPr>
        </p:nvGraphicFramePr>
        <p:xfrm>
          <a:off x="337670" y="247403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DFEB432-158B-4B77-B9CA-6B22C95C1FA9}"/>
              </a:ext>
            </a:extLst>
          </p:cNvPr>
          <p:cNvSpPr/>
          <p:nvPr/>
        </p:nvSpPr>
        <p:spPr>
          <a:xfrm>
            <a:off x="130658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548378C-9E84-40A0-A526-278E2E7C2FEF}"/>
              </a:ext>
            </a:extLst>
          </p:cNvPr>
          <p:cNvSpPr/>
          <p:nvPr/>
        </p:nvSpPr>
        <p:spPr>
          <a:xfrm>
            <a:off x="42804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C9D047B-2ABD-43B5-AD25-6F01DEE0B899}"/>
              </a:ext>
            </a:extLst>
          </p:cNvPr>
          <p:cNvSpPr/>
          <p:nvPr/>
        </p:nvSpPr>
        <p:spPr>
          <a:xfrm>
            <a:off x="208651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CB4F851-55FC-4D8F-B4BB-763623176E24}"/>
              </a:ext>
            </a:extLst>
          </p:cNvPr>
          <p:cNvSpPr/>
          <p:nvPr/>
        </p:nvSpPr>
        <p:spPr>
          <a:xfrm>
            <a:off x="4092351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237C665-90C0-4693-9CEC-5616E8A0BE2E}"/>
              </a:ext>
            </a:extLst>
          </p:cNvPr>
          <p:cNvSpPr/>
          <p:nvPr/>
        </p:nvSpPr>
        <p:spPr>
          <a:xfrm>
            <a:off x="3213813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CC7171-FF2A-4AB9-9380-8F6298DDC15C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96367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005090-D96C-4CC8-9E61-9ECC1D81ABBD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1842214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03529B-347D-4402-83D3-BA9F79F83E85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3749442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97E073B9-7CE4-413F-9198-F33E9DF571AA}"/>
              </a:ext>
            </a:extLst>
          </p:cNvPr>
          <p:cNvSpPr/>
          <p:nvPr/>
        </p:nvSpPr>
        <p:spPr>
          <a:xfrm>
            <a:off x="2714045" y="3325670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3153CF8-820A-45F9-9F92-379ED83642EC}"/>
              </a:ext>
            </a:extLst>
          </p:cNvPr>
          <p:cNvCxnSpPr>
            <a:cxnSpLocks/>
            <a:stCxn id="33" idx="5"/>
            <a:endCxn id="24" idx="0"/>
          </p:cNvCxnSpPr>
          <p:nvPr/>
        </p:nvCxnSpPr>
        <p:spPr>
          <a:xfrm>
            <a:off x="3249674" y="3861299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3C3123-56EF-486F-B99B-747AABB2248B}"/>
              </a:ext>
            </a:extLst>
          </p:cNvPr>
          <p:cNvCxnSpPr>
            <a:cxnSpLocks/>
            <a:stCxn id="33" idx="3"/>
            <a:endCxn id="21" idx="7"/>
          </p:cNvCxnSpPr>
          <p:nvPr/>
        </p:nvCxnSpPr>
        <p:spPr>
          <a:xfrm flipH="1">
            <a:off x="1842214" y="3861299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C23EC47-E686-4D43-B166-CAFCE526F3D5}"/>
              </a:ext>
            </a:extLst>
          </p:cNvPr>
          <p:cNvSpPr/>
          <p:nvPr/>
        </p:nvSpPr>
        <p:spPr>
          <a:xfrm>
            <a:off x="4948451" y="4224111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B10AFD9-9C6B-42DE-9DD4-02DF7F328DC4}"/>
              </a:ext>
            </a:extLst>
          </p:cNvPr>
          <p:cNvSpPr/>
          <p:nvPr/>
        </p:nvSpPr>
        <p:spPr>
          <a:xfrm>
            <a:off x="7064254" y="4231105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DE75FE8-9EFA-4645-B396-F20771F92D3A}"/>
              </a:ext>
            </a:extLst>
          </p:cNvPr>
          <p:cNvSpPr/>
          <p:nvPr/>
        </p:nvSpPr>
        <p:spPr>
          <a:xfrm>
            <a:off x="6185716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3E6DA0BD-D5E9-4E08-B1F5-16980A1FA4EC}"/>
              </a:ext>
            </a:extLst>
          </p:cNvPr>
          <p:cNvSpPr/>
          <p:nvPr/>
        </p:nvSpPr>
        <p:spPr>
          <a:xfrm>
            <a:off x="7844186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0D9C428F-BA19-4E47-914A-91CB096711A3}"/>
              </a:ext>
            </a:extLst>
          </p:cNvPr>
          <p:cNvSpPr/>
          <p:nvPr/>
        </p:nvSpPr>
        <p:spPr>
          <a:xfrm>
            <a:off x="9850020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4D506FC-E8DD-4AB2-B557-26CB40C0771F}"/>
              </a:ext>
            </a:extLst>
          </p:cNvPr>
          <p:cNvSpPr/>
          <p:nvPr/>
        </p:nvSpPr>
        <p:spPr>
          <a:xfrm>
            <a:off x="8971482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89B3D0-00B5-41B7-81F9-9299DB9C07EF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6721345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F9980C-706F-4677-AD33-FD9E3B673D41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7599883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DEE9ED-7B6B-4432-BADB-376C9861094C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9507111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23A2A9D6-50CE-4EC3-86A0-3FFBABBB348E}"/>
              </a:ext>
            </a:extLst>
          </p:cNvPr>
          <p:cNvSpPr/>
          <p:nvPr/>
        </p:nvSpPr>
        <p:spPr>
          <a:xfrm>
            <a:off x="8471714" y="33256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607F7D-8E8F-40F1-8336-B15490DFA61C}"/>
              </a:ext>
            </a:extLst>
          </p:cNvPr>
          <p:cNvCxnSpPr>
            <a:cxnSpLocks/>
            <a:stCxn id="32" idx="5"/>
            <a:endCxn id="19" idx="0"/>
          </p:cNvCxnSpPr>
          <p:nvPr/>
        </p:nvCxnSpPr>
        <p:spPr>
          <a:xfrm>
            <a:off x="9007343" y="3861299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25CCF4-241F-42A6-A21F-6F2C3ED3DBC8}"/>
              </a:ext>
            </a:extLst>
          </p:cNvPr>
          <p:cNvCxnSpPr>
            <a:cxnSpLocks/>
            <a:stCxn id="32" idx="3"/>
            <a:endCxn id="16" idx="7"/>
          </p:cNvCxnSpPr>
          <p:nvPr/>
        </p:nvCxnSpPr>
        <p:spPr>
          <a:xfrm flipH="1">
            <a:off x="7599883" y="3861299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FA89ED-D011-472D-B8E3-28B43115C621}"/>
              </a:ext>
            </a:extLst>
          </p:cNvPr>
          <p:cNvSpPr txBox="1"/>
          <p:nvPr/>
        </p:nvSpPr>
        <p:spPr>
          <a:xfrm>
            <a:off x="4885773" y="372281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swap(1,0)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7821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조정</a:t>
            </a:r>
            <a:r>
              <a:rPr lang="en-US" altLang="ko-KR"/>
              <a:t>(heapify)</a:t>
            </a:r>
          </a:p>
          <a:p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루트 노드</a:t>
            </a:r>
            <a:r>
              <a:rPr lang="en-US" altLang="ko-KR"/>
              <a:t>(70)</a:t>
            </a:r>
            <a:r>
              <a:rPr lang="ko-KR" altLang="en-US"/>
              <a:t>을 기준으로 왼쪽 자식 노드</a:t>
            </a:r>
            <a:r>
              <a:rPr lang="en-US" altLang="ko-KR"/>
              <a:t>(20)</a:t>
            </a:r>
            <a:r>
              <a:rPr lang="ko-KR" altLang="en-US"/>
              <a:t>과 오른쪽 자식 노드</a:t>
            </a:r>
            <a:r>
              <a:rPr lang="en-US" altLang="ko-KR"/>
              <a:t>(50)</a:t>
            </a:r>
            <a:r>
              <a:rPr lang="ko-KR" altLang="en-US"/>
              <a:t>을</a:t>
            </a:r>
            <a:endParaRPr lang="en-US" altLang="ko-KR"/>
          </a:p>
          <a:p>
            <a:r>
              <a:rPr lang="ko-KR" altLang="en-US"/>
              <a:t>비교하여 둘 중 가장 작은 노드와 값을 교환한다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비교결과</a:t>
            </a:r>
            <a:r>
              <a:rPr lang="en-US" altLang="ko-KR"/>
              <a:t>, </a:t>
            </a:r>
            <a:r>
              <a:rPr lang="ko-KR" altLang="en-US"/>
              <a:t>왼쪽 자식 노드</a:t>
            </a:r>
            <a:r>
              <a:rPr lang="en-US" altLang="ko-KR"/>
              <a:t>(20)</a:t>
            </a:r>
            <a:r>
              <a:rPr lang="ko-KR" altLang="en-US"/>
              <a:t>가 가장 작으므로 값을 교환한다</a:t>
            </a:r>
            <a:r>
              <a:rPr lang="en-US" altLang="ko-KR"/>
              <a:t>.</a:t>
            </a:r>
          </a:p>
          <a:p>
            <a:r>
              <a:rPr lang="en-US" altLang="ko-KR"/>
              <a:t>5. MinHeapify(3) </a:t>
            </a:r>
            <a:r>
              <a:rPr lang="ko-KR" altLang="en-US"/>
              <a:t>수행</a:t>
            </a:r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06283"/>
              </p:ext>
            </p:extLst>
          </p:nvPr>
        </p:nvGraphicFramePr>
        <p:xfrm>
          <a:off x="337670" y="2474031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C23EC47-E686-4D43-B166-CAFCE526F3D5}"/>
              </a:ext>
            </a:extLst>
          </p:cNvPr>
          <p:cNvSpPr/>
          <p:nvPr/>
        </p:nvSpPr>
        <p:spPr>
          <a:xfrm>
            <a:off x="4948451" y="4224111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B10AFD9-9C6B-42DE-9DD4-02DF7F328DC4}"/>
              </a:ext>
            </a:extLst>
          </p:cNvPr>
          <p:cNvSpPr/>
          <p:nvPr/>
        </p:nvSpPr>
        <p:spPr>
          <a:xfrm>
            <a:off x="1335869" y="4231105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DE75FE8-9EFA-4645-B396-F20771F92D3A}"/>
              </a:ext>
            </a:extLst>
          </p:cNvPr>
          <p:cNvSpPr/>
          <p:nvPr/>
        </p:nvSpPr>
        <p:spPr>
          <a:xfrm>
            <a:off x="457331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3E6DA0BD-D5E9-4E08-B1F5-16980A1FA4EC}"/>
              </a:ext>
            </a:extLst>
          </p:cNvPr>
          <p:cNvSpPr/>
          <p:nvPr/>
        </p:nvSpPr>
        <p:spPr>
          <a:xfrm>
            <a:off x="2115801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0D9C428F-BA19-4E47-914A-91CB096711A3}"/>
              </a:ext>
            </a:extLst>
          </p:cNvPr>
          <p:cNvSpPr/>
          <p:nvPr/>
        </p:nvSpPr>
        <p:spPr>
          <a:xfrm>
            <a:off x="4121635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4D506FC-E8DD-4AB2-B557-26CB40C0771F}"/>
              </a:ext>
            </a:extLst>
          </p:cNvPr>
          <p:cNvSpPr/>
          <p:nvPr/>
        </p:nvSpPr>
        <p:spPr>
          <a:xfrm>
            <a:off x="3243097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89B3D0-00B5-41B7-81F9-9299DB9C07EF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992960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F9980C-706F-4677-AD33-FD9E3B673D41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1871498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DEE9ED-7B6B-4432-BADB-376C9861094C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3778726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23A2A9D6-50CE-4EC3-86A0-3FFBABBB348E}"/>
              </a:ext>
            </a:extLst>
          </p:cNvPr>
          <p:cNvSpPr/>
          <p:nvPr/>
        </p:nvSpPr>
        <p:spPr>
          <a:xfrm>
            <a:off x="2743329" y="33256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607F7D-8E8F-40F1-8336-B15490DFA61C}"/>
              </a:ext>
            </a:extLst>
          </p:cNvPr>
          <p:cNvCxnSpPr>
            <a:cxnSpLocks/>
            <a:stCxn id="32" idx="5"/>
            <a:endCxn id="19" idx="0"/>
          </p:cNvCxnSpPr>
          <p:nvPr/>
        </p:nvCxnSpPr>
        <p:spPr>
          <a:xfrm>
            <a:off x="3278958" y="3861299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25CCF4-241F-42A6-A21F-6F2C3ED3DBC8}"/>
              </a:ext>
            </a:extLst>
          </p:cNvPr>
          <p:cNvCxnSpPr>
            <a:cxnSpLocks/>
            <a:stCxn id="32" idx="3"/>
            <a:endCxn id="16" idx="7"/>
          </p:cNvCxnSpPr>
          <p:nvPr/>
        </p:nvCxnSpPr>
        <p:spPr>
          <a:xfrm flipH="1">
            <a:off x="1871498" y="3861299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58D78676-ABF7-42E4-9127-7172655A3D14}"/>
              </a:ext>
            </a:extLst>
          </p:cNvPr>
          <p:cNvSpPr/>
          <p:nvPr/>
        </p:nvSpPr>
        <p:spPr>
          <a:xfrm>
            <a:off x="7099921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A0366BE8-FAF3-47D2-8987-4686EBB57110}"/>
              </a:ext>
            </a:extLst>
          </p:cNvPr>
          <p:cNvSpPr/>
          <p:nvPr/>
        </p:nvSpPr>
        <p:spPr>
          <a:xfrm>
            <a:off x="6221383" y="5190328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623C085E-F4A8-4E6D-8F6D-4028ACC1A0B2}"/>
              </a:ext>
            </a:extLst>
          </p:cNvPr>
          <p:cNvSpPr/>
          <p:nvPr/>
        </p:nvSpPr>
        <p:spPr>
          <a:xfrm>
            <a:off x="7879853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8C753EA0-4233-4435-9D59-77480714BC91}"/>
              </a:ext>
            </a:extLst>
          </p:cNvPr>
          <p:cNvSpPr/>
          <p:nvPr/>
        </p:nvSpPr>
        <p:spPr>
          <a:xfrm>
            <a:off x="9885687" y="423110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7E5C4241-6CF1-400D-98CE-8DF7CA0E1CA7}"/>
              </a:ext>
            </a:extLst>
          </p:cNvPr>
          <p:cNvSpPr/>
          <p:nvPr/>
        </p:nvSpPr>
        <p:spPr>
          <a:xfrm>
            <a:off x="9007149" y="5190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AA5F8BB-463F-439F-88BD-6CF155BB7CBD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6757012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9C9D26F-9500-40FA-A3A2-31ABD6CFAF4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7635550" y="476673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742412-E8AA-4247-A9B3-1E894086BF22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9542778" y="476673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464E0070-E39F-4DE8-8146-3AB700F48501}"/>
              </a:ext>
            </a:extLst>
          </p:cNvPr>
          <p:cNvSpPr/>
          <p:nvPr/>
        </p:nvSpPr>
        <p:spPr>
          <a:xfrm>
            <a:off x="8507381" y="33256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35FE2B2-394C-4B3E-A0E4-EBAC768ECF34}"/>
              </a:ext>
            </a:extLst>
          </p:cNvPr>
          <p:cNvCxnSpPr>
            <a:cxnSpLocks/>
            <a:stCxn id="46" idx="5"/>
            <a:endCxn id="41" idx="0"/>
          </p:cNvCxnSpPr>
          <p:nvPr/>
        </p:nvCxnSpPr>
        <p:spPr>
          <a:xfrm>
            <a:off x="9043010" y="3861299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2333CA6-1BD5-48E7-AFAB-9973FFA9F46D}"/>
              </a:ext>
            </a:extLst>
          </p:cNvPr>
          <p:cNvCxnSpPr>
            <a:cxnSpLocks/>
            <a:stCxn id="46" idx="3"/>
            <a:endCxn id="38" idx="7"/>
          </p:cNvCxnSpPr>
          <p:nvPr/>
        </p:nvCxnSpPr>
        <p:spPr>
          <a:xfrm flipH="1">
            <a:off x="7635550" y="3861299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D786AC-1C10-448E-9BA1-60D75AC4C08D}"/>
              </a:ext>
            </a:extLst>
          </p:cNvPr>
          <p:cNvSpPr txBox="1"/>
          <p:nvPr/>
        </p:nvSpPr>
        <p:spPr>
          <a:xfrm>
            <a:off x="4885773" y="372281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swap(3,1)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0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7294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조정</a:t>
            </a:r>
            <a:r>
              <a:rPr lang="en-US" altLang="ko-KR"/>
              <a:t>(heapify)</a:t>
            </a:r>
          </a:p>
          <a:p>
            <a:endParaRPr lang="en-US" altLang="ko-KR"/>
          </a:p>
          <a:p>
            <a:r>
              <a:rPr lang="en-US" altLang="ko-KR"/>
              <a:t>6. MinHeapify(3) </a:t>
            </a:r>
            <a:r>
              <a:rPr lang="ko-KR" altLang="en-US"/>
              <a:t>수행 결과 리프 노드이므로 실행을 종료한다</a:t>
            </a:r>
            <a:r>
              <a:rPr lang="en-US" altLang="ko-KR"/>
              <a:t>. (final)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34347"/>
              </p:ext>
            </p:extLst>
          </p:nvPr>
        </p:nvGraphicFramePr>
        <p:xfrm>
          <a:off x="337670" y="1517092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58D78676-ABF7-42E4-9127-7172655A3D14}"/>
              </a:ext>
            </a:extLst>
          </p:cNvPr>
          <p:cNvSpPr/>
          <p:nvPr/>
        </p:nvSpPr>
        <p:spPr>
          <a:xfrm>
            <a:off x="3926415" y="357668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A0366BE8-FAF3-47D2-8987-4686EBB57110}"/>
              </a:ext>
            </a:extLst>
          </p:cNvPr>
          <p:cNvSpPr/>
          <p:nvPr/>
        </p:nvSpPr>
        <p:spPr>
          <a:xfrm>
            <a:off x="3047877" y="4535904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623C085E-F4A8-4E6D-8F6D-4028ACC1A0B2}"/>
              </a:ext>
            </a:extLst>
          </p:cNvPr>
          <p:cNvSpPr/>
          <p:nvPr/>
        </p:nvSpPr>
        <p:spPr>
          <a:xfrm>
            <a:off x="4706347" y="4535904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8C753EA0-4233-4435-9D59-77480714BC91}"/>
              </a:ext>
            </a:extLst>
          </p:cNvPr>
          <p:cNvSpPr/>
          <p:nvPr/>
        </p:nvSpPr>
        <p:spPr>
          <a:xfrm>
            <a:off x="6712181" y="357668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7E5C4241-6CF1-400D-98CE-8DF7CA0E1CA7}"/>
              </a:ext>
            </a:extLst>
          </p:cNvPr>
          <p:cNvSpPr/>
          <p:nvPr/>
        </p:nvSpPr>
        <p:spPr>
          <a:xfrm>
            <a:off x="5833643" y="4535904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AA5F8BB-463F-439F-88BD-6CF155BB7CBD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3583506" y="4112310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9C9D26F-9500-40FA-A3A2-31ABD6CFAF4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4462044" y="4112310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742412-E8AA-4247-A9B3-1E894086BF22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6369272" y="4112310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464E0070-E39F-4DE8-8146-3AB700F48501}"/>
              </a:ext>
            </a:extLst>
          </p:cNvPr>
          <p:cNvSpPr/>
          <p:nvPr/>
        </p:nvSpPr>
        <p:spPr>
          <a:xfrm>
            <a:off x="5333875" y="267124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35FE2B2-394C-4B3E-A0E4-EBAC768ECF34}"/>
              </a:ext>
            </a:extLst>
          </p:cNvPr>
          <p:cNvCxnSpPr>
            <a:cxnSpLocks/>
            <a:stCxn id="46" idx="5"/>
            <a:endCxn id="41" idx="0"/>
          </p:cNvCxnSpPr>
          <p:nvPr/>
        </p:nvCxnSpPr>
        <p:spPr>
          <a:xfrm>
            <a:off x="5869504" y="3206875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2333CA6-1BD5-48E7-AFAB-9973FFA9F46D}"/>
              </a:ext>
            </a:extLst>
          </p:cNvPr>
          <p:cNvCxnSpPr>
            <a:cxnSpLocks/>
            <a:stCxn id="46" idx="3"/>
            <a:endCxn id="38" idx="7"/>
          </p:cNvCxnSpPr>
          <p:nvPr/>
        </p:nvCxnSpPr>
        <p:spPr>
          <a:xfrm flipH="1">
            <a:off x="4462044" y="3206875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F504C1-42C3-4548-A320-E996E61C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75935"/>
              </p:ext>
            </p:extLst>
          </p:nvPr>
        </p:nvGraphicFramePr>
        <p:xfrm>
          <a:off x="337670" y="1383054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2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삽입</a:t>
            </a:r>
            <a:r>
              <a:rPr lang="en-US" altLang="ko-KR"/>
              <a:t>(Insert)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38600-D67B-443D-94FE-80368395F6C3}"/>
              </a:ext>
            </a:extLst>
          </p:cNvPr>
          <p:cNvSpPr txBox="1"/>
          <p:nvPr/>
        </p:nvSpPr>
        <p:spPr>
          <a:xfrm>
            <a:off x="337670" y="825799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초기 구성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050411B-FE17-494A-B51B-FCB51D765644}"/>
              </a:ext>
            </a:extLst>
          </p:cNvPr>
          <p:cNvSpPr/>
          <p:nvPr/>
        </p:nvSpPr>
        <p:spPr>
          <a:xfrm>
            <a:off x="4733367" y="2312657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CECF631-10B6-4003-8B52-9C1BFCFC351F}"/>
              </a:ext>
            </a:extLst>
          </p:cNvPr>
          <p:cNvSpPr/>
          <p:nvPr/>
        </p:nvSpPr>
        <p:spPr>
          <a:xfrm>
            <a:off x="2895600" y="3218092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C772B74B-073E-4D39-BC9E-E5A9AD8C3E42}"/>
              </a:ext>
            </a:extLst>
          </p:cNvPr>
          <p:cNvSpPr/>
          <p:nvPr/>
        </p:nvSpPr>
        <p:spPr>
          <a:xfrm>
            <a:off x="2017062" y="417731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F7EA854C-E06F-4B53-9446-975CB43EEB33}"/>
              </a:ext>
            </a:extLst>
          </p:cNvPr>
          <p:cNvSpPr/>
          <p:nvPr/>
        </p:nvSpPr>
        <p:spPr>
          <a:xfrm>
            <a:off x="3675532" y="417731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27C6D6A-B549-465E-AF8D-43207AA66187}"/>
              </a:ext>
            </a:extLst>
          </p:cNvPr>
          <p:cNvSpPr/>
          <p:nvPr/>
        </p:nvSpPr>
        <p:spPr>
          <a:xfrm>
            <a:off x="6239433" y="3218092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B66CFD4B-06A6-4F26-A43F-0A5EC9998E7C}"/>
              </a:ext>
            </a:extLst>
          </p:cNvPr>
          <p:cNvSpPr/>
          <p:nvPr/>
        </p:nvSpPr>
        <p:spPr>
          <a:xfrm>
            <a:off x="5360895" y="417731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2BB65F0C-545E-4DFA-81A5-66E4E48D84A9}"/>
              </a:ext>
            </a:extLst>
          </p:cNvPr>
          <p:cNvSpPr/>
          <p:nvPr/>
        </p:nvSpPr>
        <p:spPr>
          <a:xfrm>
            <a:off x="7019365" y="417731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158D16-1133-4C94-917C-17E25F7BD285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3431229" y="2848286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556BC5-0AD8-4FB8-89E0-71B90F6283FE}"/>
              </a:ext>
            </a:extLst>
          </p:cNvPr>
          <p:cNvCxnSpPr>
            <a:cxnSpLocks/>
            <a:stCxn id="8" idx="5"/>
            <a:endCxn id="15" idx="1"/>
          </p:cNvCxnSpPr>
          <p:nvPr/>
        </p:nvCxnSpPr>
        <p:spPr>
          <a:xfrm>
            <a:off x="5268996" y="2848286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A9788F-78AD-4C8C-8F39-5113959BFEDB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2552691" y="3753721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F2FA2A-0A78-48E9-8EBB-0A5C1A0FFC49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3431229" y="3753721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49EC4A-184A-41F7-AE27-31EBEF51B170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5896524" y="3753721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6D84D2-05A5-4FB5-95BD-1A1520F309E8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6775062" y="3753721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2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9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119824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삭제</a:t>
            </a:r>
            <a:r>
              <a:rPr lang="en-US" altLang="ko-KR"/>
              <a:t>(delete)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deleteKey(1) : 1</a:t>
            </a:r>
            <a:r>
              <a:rPr lang="ko-KR" altLang="en-US"/>
              <a:t>번째 노드</a:t>
            </a:r>
            <a:r>
              <a:rPr lang="en-US" altLang="ko-KR"/>
              <a:t>(20)</a:t>
            </a:r>
            <a:r>
              <a:rPr lang="ko-KR" altLang="en-US"/>
              <a:t>를 제거합니다</a:t>
            </a:r>
            <a:r>
              <a:rPr lang="en-US" altLang="ko-KR"/>
              <a:t>. </a:t>
            </a:r>
            <a:r>
              <a:rPr lang="ko-KR" altLang="en-US"/>
              <a:t>최소힙의 </a:t>
            </a:r>
            <a:r>
              <a:rPr lang="en-US" altLang="ko-KR"/>
              <a:t>delete</a:t>
            </a:r>
            <a:r>
              <a:rPr lang="ko-KR" altLang="en-US"/>
              <a:t>는 두 단계를 거칩니다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decreaseKey(1, Integer.MIN_VALUE) : 1</a:t>
            </a:r>
            <a:r>
              <a:rPr lang="ko-KR" altLang="en-US"/>
              <a:t>번째 노드</a:t>
            </a:r>
            <a:r>
              <a:rPr lang="en-US" altLang="ko-KR"/>
              <a:t>(20)</a:t>
            </a:r>
            <a:r>
              <a:rPr lang="ko-KR" altLang="en-US"/>
              <a:t>를 정수의 최솟값으로 수정하고 루트 노드로 이동시킴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extractMin() : 1</a:t>
            </a:r>
            <a:r>
              <a:rPr lang="ko-KR" altLang="en-US"/>
              <a:t>번 기능 수행후 루트 노드로 이동된 </a:t>
            </a:r>
            <a:r>
              <a:rPr lang="en-US" altLang="ko-KR"/>
              <a:t>1</a:t>
            </a:r>
            <a:r>
              <a:rPr lang="ko-KR" altLang="en-US"/>
              <a:t>번째 노드</a:t>
            </a:r>
            <a:r>
              <a:rPr lang="en-US" altLang="ko-KR"/>
              <a:t>(20)</a:t>
            </a:r>
            <a:r>
              <a:rPr lang="ko-KR" altLang="en-US"/>
              <a:t>를 추출하고 마지막 노드</a:t>
            </a:r>
            <a:r>
              <a:rPr lang="en-US" altLang="ko-KR"/>
              <a:t>(60)</a:t>
            </a:r>
            <a:r>
              <a:rPr lang="ko-KR" altLang="en-US"/>
              <a:t>을</a:t>
            </a:r>
            <a:endParaRPr lang="en-US" altLang="ko-KR"/>
          </a:p>
          <a:p>
            <a:pPr lvl="1"/>
            <a:r>
              <a:rPr lang="ko-KR" altLang="en-US"/>
              <a:t>루트 노드로 이동시키고 </a:t>
            </a:r>
            <a:r>
              <a:rPr lang="en-US" altLang="ko-KR"/>
              <a:t>MinHeapify(0)</a:t>
            </a:r>
            <a:r>
              <a:rPr lang="ko-KR" altLang="en-US"/>
              <a:t>을 수행하여 최소 힙 조정을 수행합니다</a:t>
            </a:r>
            <a:r>
              <a:rPr lang="en-US" altLang="ko-KR"/>
              <a:t>.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99255"/>
              </p:ext>
            </p:extLst>
          </p:nvPr>
        </p:nvGraphicFramePr>
        <p:xfrm>
          <a:off x="337670" y="2700433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58D78676-ABF7-42E4-9127-7172655A3D14}"/>
              </a:ext>
            </a:extLst>
          </p:cNvPr>
          <p:cNvSpPr/>
          <p:nvPr/>
        </p:nvSpPr>
        <p:spPr>
          <a:xfrm>
            <a:off x="1302139" y="4760022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A0366BE8-FAF3-47D2-8987-4686EBB57110}"/>
              </a:ext>
            </a:extLst>
          </p:cNvPr>
          <p:cNvSpPr/>
          <p:nvPr/>
        </p:nvSpPr>
        <p:spPr>
          <a:xfrm>
            <a:off x="423601" y="571924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623C085E-F4A8-4E6D-8F6D-4028ACC1A0B2}"/>
              </a:ext>
            </a:extLst>
          </p:cNvPr>
          <p:cNvSpPr/>
          <p:nvPr/>
        </p:nvSpPr>
        <p:spPr>
          <a:xfrm>
            <a:off x="2082071" y="571924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8C753EA0-4233-4435-9D59-77480714BC91}"/>
              </a:ext>
            </a:extLst>
          </p:cNvPr>
          <p:cNvSpPr/>
          <p:nvPr/>
        </p:nvSpPr>
        <p:spPr>
          <a:xfrm>
            <a:off x="4087905" y="4760022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7E5C4241-6CF1-400D-98CE-8DF7CA0E1CA7}"/>
              </a:ext>
            </a:extLst>
          </p:cNvPr>
          <p:cNvSpPr/>
          <p:nvPr/>
        </p:nvSpPr>
        <p:spPr>
          <a:xfrm>
            <a:off x="3209367" y="571924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AA5F8BB-463F-439F-88BD-6CF155BB7CBD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959230" y="5295651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9C9D26F-9500-40FA-A3A2-31ABD6CFAF4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1837768" y="5295651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742412-E8AA-4247-A9B3-1E894086BF22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3744996" y="5295651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464E0070-E39F-4DE8-8146-3AB700F48501}"/>
              </a:ext>
            </a:extLst>
          </p:cNvPr>
          <p:cNvSpPr/>
          <p:nvPr/>
        </p:nvSpPr>
        <p:spPr>
          <a:xfrm>
            <a:off x="2709599" y="3854587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35FE2B2-394C-4B3E-A0E4-EBAC768ECF34}"/>
              </a:ext>
            </a:extLst>
          </p:cNvPr>
          <p:cNvCxnSpPr>
            <a:cxnSpLocks/>
            <a:stCxn id="46" idx="5"/>
            <a:endCxn id="41" idx="0"/>
          </p:cNvCxnSpPr>
          <p:nvPr/>
        </p:nvCxnSpPr>
        <p:spPr>
          <a:xfrm>
            <a:off x="3245228" y="4390216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2333CA6-1BD5-48E7-AFAB-9973FFA9F46D}"/>
              </a:ext>
            </a:extLst>
          </p:cNvPr>
          <p:cNvCxnSpPr>
            <a:cxnSpLocks/>
            <a:stCxn id="46" idx="3"/>
            <a:endCxn id="38" idx="7"/>
          </p:cNvCxnSpPr>
          <p:nvPr/>
        </p:nvCxnSpPr>
        <p:spPr>
          <a:xfrm flipH="1">
            <a:off x="1837768" y="4390216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74199F-C35D-49C8-B9D6-3CB13C320B7F}"/>
              </a:ext>
            </a:extLst>
          </p:cNvPr>
          <p:cNvSpPr/>
          <p:nvPr/>
        </p:nvSpPr>
        <p:spPr>
          <a:xfrm>
            <a:off x="4944005" y="4760022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48D7F886-1E03-4060-8F96-20FB270F69B1}"/>
              </a:ext>
            </a:extLst>
          </p:cNvPr>
          <p:cNvSpPr/>
          <p:nvPr/>
        </p:nvSpPr>
        <p:spPr>
          <a:xfrm>
            <a:off x="6880378" y="4760022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MIN</a:t>
            </a:r>
            <a:endParaRPr lang="ko-KR" altLang="en-US" sz="105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385C3B1-923B-44CA-B430-ECD313D30BBD}"/>
              </a:ext>
            </a:extLst>
          </p:cNvPr>
          <p:cNvSpPr/>
          <p:nvPr/>
        </p:nvSpPr>
        <p:spPr>
          <a:xfrm>
            <a:off x="6001840" y="571924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93532E1C-07C2-4476-B6E3-A541F2F66CD8}"/>
              </a:ext>
            </a:extLst>
          </p:cNvPr>
          <p:cNvSpPr/>
          <p:nvPr/>
        </p:nvSpPr>
        <p:spPr>
          <a:xfrm>
            <a:off x="7660310" y="571924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F68BB56A-7D3D-4DAD-A0AB-AB4681EAC50D}"/>
              </a:ext>
            </a:extLst>
          </p:cNvPr>
          <p:cNvSpPr/>
          <p:nvPr/>
        </p:nvSpPr>
        <p:spPr>
          <a:xfrm>
            <a:off x="9666144" y="4760022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530372BB-E5D6-4FED-9194-08186D7DFAE4}"/>
              </a:ext>
            </a:extLst>
          </p:cNvPr>
          <p:cNvSpPr/>
          <p:nvPr/>
        </p:nvSpPr>
        <p:spPr>
          <a:xfrm>
            <a:off x="8787606" y="571924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5582BB-4E52-421C-B2CA-C5ADBC7F6084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6537469" y="5295651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D695D8-4698-457A-BE7E-184313ABD79F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7416007" y="5295651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AE11C6-CFA8-4484-AD6D-5E72F0DCA34B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9323235" y="5295651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17597CD-847D-4A86-8EC6-99341670830B}"/>
              </a:ext>
            </a:extLst>
          </p:cNvPr>
          <p:cNvSpPr/>
          <p:nvPr/>
        </p:nvSpPr>
        <p:spPr>
          <a:xfrm>
            <a:off x="8287838" y="3854587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50893C9-F36F-419F-8EB7-450EA253963B}"/>
              </a:ext>
            </a:extLst>
          </p:cNvPr>
          <p:cNvCxnSpPr>
            <a:cxnSpLocks/>
            <a:stCxn id="25" idx="5"/>
            <a:endCxn id="20" idx="0"/>
          </p:cNvCxnSpPr>
          <p:nvPr/>
        </p:nvCxnSpPr>
        <p:spPr>
          <a:xfrm>
            <a:off x="8823467" y="4390216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7C3D6D-2B15-4D79-ABD2-FECA692DD216}"/>
              </a:ext>
            </a:extLst>
          </p:cNvPr>
          <p:cNvCxnSpPr>
            <a:cxnSpLocks/>
            <a:stCxn id="25" idx="3"/>
            <a:endCxn id="17" idx="7"/>
          </p:cNvCxnSpPr>
          <p:nvPr/>
        </p:nvCxnSpPr>
        <p:spPr>
          <a:xfrm flipH="1">
            <a:off x="7416007" y="4390216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6A1B44-40FC-4CEA-9C80-F5B2158E7021}"/>
              </a:ext>
            </a:extLst>
          </p:cNvPr>
          <p:cNvSpPr txBox="1"/>
          <p:nvPr/>
        </p:nvSpPr>
        <p:spPr>
          <a:xfrm>
            <a:off x="9166376" y="2688315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MIN : </a:t>
            </a:r>
            <a:r>
              <a:rPr lang="ko-KR" altLang="en-US"/>
              <a:t>정수의 최솟값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07578F-7CB5-4018-8E8B-A8B7B8BAD0B3}"/>
              </a:ext>
            </a:extLst>
          </p:cNvPr>
          <p:cNvSpPr txBox="1"/>
          <p:nvPr/>
        </p:nvSpPr>
        <p:spPr>
          <a:xfrm>
            <a:off x="3904163" y="4106180"/>
            <a:ext cx="386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decreaseKey(1, Integer.MIN_VALUE)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6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228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삭제</a:t>
            </a:r>
            <a:r>
              <a:rPr lang="en-US" altLang="ko-KR"/>
              <a:t>(delete)</a:t>
            </a:r>
          </a:p>
          <a:p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11831"/>
              </p:ext>
            </p:extLst>
          </p:nvPr>
        </p:nvGraphicFramePr>
        <p:xfrm>
          <a:off x="337670" y="926994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MIN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48D7F886-1E03-4060-8F96-20FB270F69B1}"/>
              </a:ext>
            </a:extLst>
          </p:cNvPr>
          <p:cNvSpPr/>
          <p:nvPr/>
        </p:nvSpPr>
        <p:spPr>
          <a:xfrm>
            <a:off x="1358119" y="2986583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MIN</a:t>
            </a:r>
            <a:endParaRPr lang="ko-KR" altLang="en-US" sz="105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385C3B1-923B-44CA-B430-ECD313D30BBD}"/>
              </a:ext>
            </a:extLst>
          </p:cNvPr>
          <p:cNvSpPr/>
          <p:nvPr/>
        </p:nvSpPr>
        <p:spPr>
          <a:xfrm>
            <a:off x="479581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93532E1C-07C2-4476-B6E3-A541F2F66CD8}"/>
              </a:ext>
            </a:extLst>
          </p:cNvPr>
          <p:cNvSpPr/>
          <p:nvPr/>
        </p:nvSpPr>
        <p:spPr>
          <a:xfrm>
            <a:off x="2138051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F68BB56A-7D3D-4DAD-A0AB-AB4681EAC50D}"/>
              </a:ext>
            </a:extLst>
          </p:cNvPr>
          <p:cNvSpPr/>
          <p:nvPr/>
        </p:nvSpPr>
        <p:spPr>
          <a:xfrm>
            <a:off x="4143885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530372BB-E5D6-4FED-9194-08186D7DFAE4}"/>
              </a:ext>
            </a:extLst>
          </p:cNvPr>
          <p:cNvSpPr/>
          <p:nvPr/>
        </p:nvSpPr>
        <p:spPr>
          <a:xfrm>
            <a:off x="3265347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5582BB-4E52-421C-B2CA-C5ADBC7F6084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1015210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D695D8-4698-457A-BE7E-184313ABD79F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893748" y="3522212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AE11C6-CFA8-4484-AD6D-5E72F0DCA34B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3800976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17597CD-847D-4A86-8EC6-99341670830B}"/>
              </a:ext>
            </a:extLst>
          </p:cNvPr>
          <p:cNvSpPr/>
          <p:nvPr/>
        </p:nvSpPr>
        <p:spPr>
          <a:xfrm>
            <a:off x="2765579" y="208114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50893C9-F36F-419F-8EB7-450EA253963B}"/>
              </a:ext>
            </a:extLst>
          </p:cNvPr>
          <p:cNvCxnSpPr>
            <a:cxnSpLocks/>
            <a:stCxn id="25" idx="5"/>
            <a:endCxn id="20" idx="0"/>
          </p:cNvCxnSpPr>
          <p:nvPr/>
        </p:nvCxnSpPr>
        <p:spPr>
          <a:xfrm>
            <a:off x="3301208" y="2616777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7C3D6D-2B15-4D79-ABD2-FECA692DD216}"/>
              </a:ext>
            </a:extLst>
          </p:cNvPr>
          <p:cNvCxnSpPr>
            <a:cxnSpLocks/>
            <a:stCxn id="25" idx="3"/>
            <a:endCxn id="17" idx="7"/>
          </p:cNvCxnSpPr>
          <p:nvPr/>
        </p:nvCxnSpPr>
        <p:spPr>
          <a:xfrm flipH="1">
            <a:off x="1893748" y="2616777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6A1B44-40FC-4CEA-9C80-F5B2158E7021}"/>
              </a:ext>
            </a:extLst>
          </p:cNvPr>
          <p:cNvSpPr txBox="1"/>
          <p:nvPr/>
        </p:nvSpPr>
        <p:spPr>
          <a:xfrm>
            <a:off x="9166376" y="91487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MIN : </a:t>
            </a:r>
            <a:r>
              <a:rPr lang="ko-KR" altLang="en-US"/>
              <a:t>정수의 최솟값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32D18D0-B0AD-4D0A-85D5-CB9401E8D094}"/>
              </a:ext>
            </a:extLst>
          </p:cNvPr>
          <p:cNvSpPr/>
          <p:nvPr/>
        </p:nvSpPr>
        <p:spPr>
          <a:xfrm>
            <a:off x="4999985" y="2986583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576323BF-B7AE-421E-B1C0-4F6A52E9AA71}"/>
              </a:ext>
            </a:extLst>
          </p:cNvPr>
          <p:cNvSpPr/>
          <p:nvPr/>
        </p:nvSpPr>
        <p:spPr>
          <a:xfrm>
            <a:off x="6781766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DC7F5D51-5EE9-4C7D-B1D6-6C2A158AF0C8}"/>
              </a:ext>
            </a:extLst>
          </p:cNvPr>
          <p:cNvSpPr/>
          <p:nvPr/>
        </p:nvSpPr>
        <p:spPr>
          <a:xfrm>
            <a:off x="5903228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490C81BC-7337-4749-B668-5DCC77F24D09}"/>
              </a:ext>
            </a:extLst>
          </p:cNvPr>
          <p:cNvSpPr/>
          <p:nvPr/>
        </p:nvSpPr>
        <p:spPr>
          <a:xfrm>
            <a:off x="7561698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0411CE85-96B3-423C-9B8E-06A9A903EE1F}"/>
              </a:ext>
            </a:extLst>
          </p:cNvPr>
          <p:cNvSpPr/>
          <p:nvPr/>
        </p:nvSpPr>
        <p:spPr>
          <a:xfrm>
            <a:off x="9567532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9F36D9C-DE45-4900-B12D-ADE86C52020F}"/>
              </a:ext>
            </a:extLst>
          </p:cNvPr>
          <p:cNvSpPr/>
          <p:nvPr/>
        </p:nvSpPr>
        <p:spPr>
          <a:xfrm>
            <a:off x="8688994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B371EB-6584-4D3D-93FC-5A90C562E7BB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6438857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82E45D-8CEC-46A6-A5BD-317F628D6583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7317395" y="3522212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BB5009-E314-499C-BAD8-A0F17BF7A4D2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9224623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3FD76B5-7EA1-4750-913D-C2531AA76FFB}"/>
              </a:ext>
            </a:extLst>
          </p:cNvPr>
          <p:cNvSpPr/>
          <p:nvPr/>
        </p:nvSpPr>
        <p:spPr>
          <a:xfrm>
            <a:off x="8189226" y="2081148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MIN</a:t>
            </a:r>
            <a:endParaRPr lang="ko-KR" altLang="en-US" sz="105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79DEFEA-6569-4114-A858-387382ACA5DA}"/>
              </a:ext>
            </a:extLst>
          </p:cNvPr>
          <p:cNvCxnSpPr>
            <a:cxnSpLocks/>
            <a:stCxn id="37" idx="5"/>
            <a:endCxn id="32" idx="0"/>
          </p:cNvCxnSpPr>
          <p:nvPr/>
        </p:nvCxnSpPr>
        <p:spPr>
          <a:xfrm>
            <a:off x="8724855" y="2616777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20F431-5515-4F86-B29A-539F1C6622AF}"/>
              </a:ext>
            </a:extLst>
          </p:cNvPr>
          <p:cNvCxnSpPr>
            <a:cxnSpLocks/>
            <a:stCxn id="37" idx="3"/>
            <a:endCxn id="29" idx="7"/>
          </p:cNvCxnSpPr>
          <p:nvPr/>
        </p:nvCxnSpPr>
        <p:spPr>
          <a:xfrm flipH="1">
            <a:off x="7317395" y="2616777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778EC63-D167-401E-BBA0-73961257D48D}"/>
              </a:ext>
            </a:extLst>
          </p:cNvPr>
          <p:cNvSpPr txBox="1"/>
          <p:nvPr/>
        </p:nvSpPr>
        <p:spPr>
          <a:xfrm>
            <a:off x="4951074" y="247829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swap(1,0)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228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삭제</a:t>
            </a:r>
            <a:r>
              <a:rPr lang="en-US" altLang="ko-KR"/>
              <a:t>(delete)</a:t>
            </a:r>
          </a:p>
          <a:p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28480"/>
              </p:ext>
            </p:extLst>
          </p:nvPr>
        </p:nvGraphicFramePr>
        <p:xfrm>
          <a:off x="337670" y="926994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6A1B44-40FC-4CEA-9C80-F5B2158E7021}"/>
              </a:ext>
            </a:extLst>
          </p:cNvPr>
          <p:cNvSpPr txBox="1"/>
          <p:nvPr/>
        </p:nvSpPr>
        <p:spPr>
          <a:xfrm>
            <a:off x="9166376" y="91487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MIN : </a:t>
            </a:r>
            <a:r>
              <a:rPr lang="ko-KR" altLang="en-US"/>
              <a:t>정수의 최솟값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32D18D0-B0AD-4D0A-85D5-CB9401E8D094}"/>
              </a:ext>
            </a:extLst>
          </p:cNvPr>
          <p:cNvSpPr/>
          <p:nvPr/>
        </p:nvSpPr>
        <p:spPr>
          <a:xfrm>
            <a:off x="4999985" y="2986583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576323BF-B7AE-421E-B1C0-4F6A52E9AA71}"/>
              </a:ext>
            </a:extLst>
          </p:cNvPr>
          <p:cNvSpPr/>
          <p:nvPr/>
        </p:nvSpPr>
        <p:spPr>
          <a:xfrm>
            <a:off x="1098142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DC7F5D51-5EE9-4C7D-B1D6-6C2A158AF0C8}"/>
              </a:ext>
            </a:extLst>
          </p:cNvPr>
          <p:cNvSpPr/>
          <p:nvPr/>
        </p:nvSpPr>
        <p:spPr>
          <a:xfrm>
            <a:off x="219604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490C81BC-7337-4749-B668-5DCC77F24D09}"/>
              </a:ext>
            </a:extLst>
          </p:cNvPr>
          <p:cNvSpPr/>
          <p:nvPr/>
        </p:nvSpPr>
        <p:spPr>
          <a:xfrm>
            <a:off x="1878074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0411CE85-96B3-423C-9B8E-06A9A903EE1F}"/>
              </a:ext>
            </a:extLst>
          </p:cNvPr>
          <p:cNvSpPr/>
          <p:nvPr/>
        </p:nvSpPr>
        <p:spPr>
          <a:xfrm>
            <a:off x="3883908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9F36D9C-DE45-4900-B12D-ADE86C52020F}"/>
              </a:ext>
            </a:extLst>
          </p:cNvPr>
          <p:cNvSpPr/>
          <p:nvPr/>
        </p:nvSpPr>
        <p:spPr>
          <a:xfrm>
            <a:off x="3005370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B371EB-6584-4D3D-93FC-5A90C562E7BB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755233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82E45D-8CEC-46A6-A5BD-317F628D6583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633771" y="3522212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BB5009-E314-499C-BAD8-A0F17BF7A4D2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540999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93FD76B5-7EA1-4750-913D-C2531AA76FFB}"/>
              </a:ext>
            </a:extLst>
          </p:cNvPr>
          <p:cNvSpPr/>
          <p:nvPr/>
        </p:nvSpPr>
        <p:spPr>
          <a:xfrm>
            <a:off x="2505602" y="2081148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MIN</a:t>
            </a:r>
            <a:endParaRPr lang="ko-KR" altLang="en-US" sz="105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79DEFEA-6569-4114-A858-387382ACA5DA}"/>
              </a:ext>
            </a:extLst>
          </p:cNvPr>
          <p:cNvCxnSpPr>
            <a:cxnSpLocks/>
            <a:stCxn id="37" idx="5"/>
            <a:endCxn id="32" idx="0"/>
          </p:cNvCxnSpPr>
          <p:nvPr/>
        </p:nvCxnSpPr>
        <p:spPr>
          <a:xfrm>
            <a:off x="3041231" y="2616777"/>
            <a:ext cx="1156441" cy="369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20F431-5515-4F86-B29A-539F1C6622AF}"/>
              </a:ext>
            </a:extLst>
          </p:cNvPr>
          <p:cNvCxnSpPr>
            <a:cxnSpLocks/>
            <a:stCxn id="37" idx="3"/>
            <a:endCxn id="29" idx="7"/>
          </p:cNvCxnSpPr>
          <p:nvPr/>
        </p:nvCxnSpPr>
        <p:spPr>
          <a:xfrm flipH="1">
            <a:off x="1633771" y="2616777"/>
            <a:ext cx="963730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87BDF933-0650-4714-8F58-B06D5896D033}"/>
              </a:ext>
            </a:extLst>
          </p:cNvPr>
          <p:cNvSpPr/>
          <p:nvPr/>
        </p:nvSpPr>
        <p:spPr>
          <a:xfrm>
            <a:off x="6900632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D35E3F8D-E24B-4A04-AC0A-11C814919753}"/>
              </a:ext>
            </a:extLst>
          </p:cNvPr>
          <p:cNvSpPr/>
          <p:nvPr/>
        </p:nvSpPr>
        <p:spPr>
          <a:xfrm>
            <a:off x="6022094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AC24993-DD28-43A5-8AD3-60EAF12E6064}"/>
              </a:ext>
            </a:extLst>
          </p:cNvPr>
          <p:cNvSpPr/>
          <p:nvPr/>
        </p:nvSpPr>
        <p:spPr>
          <a:xfrm>
            <a:off x="7680564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2539E36-2CA2-4CA8-A76B-FCB2ADD7DB0B}"/>
              </a:ext>
            </a:extLst>
          </p:cNvPr>
          <p:cNvSpPr/>
          <p:nvPr/>
        </p:nvSpPr>
        <p:spPr>
          <a:xfrm>
            <a:off x="9686398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2630F59F-EACA-4D8C-A9C2-CE91DD4E8B58}"/>
              </a:ext>
            </a:extLst>
          </p:cNvPr>
          <p:cNvSpPr/>
          <p:nvPr/>
        </p:nvSpPr>
        <p:spPr>
          <a:xfrm>
            <a:off x="8304771" y="2220101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31F141-765A-4ECD-BB05-27BD0497EE1B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6557723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0DCA839-9C00-4801-819C-F8EFE5CF0C4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7436261" y="3522212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B48B697-08E6-4C8A-A084-A14F5C305B6E}"/>
              </a:ext>
            </a:extLst>
          </p:cNvPr>
          <p:cNvCxnSpPr>
            <a:cxnSpLocks/>
            <a:stCxn id="42" idx="5"/>
            <a:endCxn id="41" idx="0"/>
          </p:cNvCxnSpPr>
          <p:nvPr/>
        </p:nvCxnSpPr>
        <p:spPr>
          <a:xfrm>
            <a:off x="8840400" y="2755730"/>
            <a:ext cx="1159762" cy="23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814390-5DC6-4DE3-A999-AAA98B3399BD}"/>
              </a:ext>
            </a:extLst>
          </p:cNvPr>
          <p:cNvCxnSpPr>
            <a:cxnSpLocks/>
            <a:stCxn id="42" idx="3"/>
            <a:endCxn id="38" idx="7"/>
          </p:cNvCxnSpPr>
          <p:nvPr/>
        </p:nvCxnSpPr>
        <p:spPr>
          <a:xfrm flipH="1">
            <a:off x="7436261" y="2755730"/>
            <a:ext cx="960409" cy="3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7E69E4B-B61C-4940-8986-D63D68C1DB93}"/>
              </a:ext>
            </a:extLst>
          </p:cNvPr>
          <p:cNvSpPr txBox="1"/>
          <p:nvPr/>
        </p:nvSpPr>
        <p:spPr>
          <a:xfrm>
            <a:off x="4755740" y="243368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extractMin()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18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C8CA2-FC45-4B75-AD4D-A2C4F1FAE0F2}"/>
              </a:ext>
            </a:extLst>
          </p:cNvPr>
          <p:cNvSpPr txBox="1"/>
          <p:nvPr/>
        </p:nvSpPr>
        <p:spPr>
          <a:xfrm>
            <a:off x="337670" y="268545"/>
            <a:ext cx="228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삭제</a:t>
            </a:r>
            <a:r>
              <a:rPr lang="en-US" altLang="ko-KR"/>
              <a:t>(delete)</a:t>
            </a:r>
          </a:p>
          <a:p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3FAB91-7FD0-4D6C-B9FD-5E5D8ADC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00813"/>
              </p:ext>
            </p:extLst>
          </p:nvPr>
        </p:nvGraphicFramePr>
        <p:xfrm>
          <a:off x="337670" y="926994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32D18D0-B0AD-4D0A-85D5-CB9401E8D094}"/>
              </a:ext>
            </a:extLst>
          </p:cNvPr>
          <p:cNvSpPr/>
          <p:nvPr/>
        </p:nvSpPr>
        <p:spPr>
          <a:xfrm>
            <a:off x="4999985" y="2986583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87BDF933-0650-4714-8F58-B06D5896D033}"/>
              </a:ext>
            </a:extLst>
          </p:cNvPr>
          <p:cNvSpPr/>
          <p:nvPr/>
        </p:nvSpPr>
        <p:spPr>
          <a:xfrm>
            <a:off x="1372327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D35E3F8D-E24B-4A04-AC0A-11C814919753}"/>
              </a:ext>
            </a:extLst>
          </p:cNvPr>
          <p:cNvSpPr/>
          <p:nvPr/>
        </p:nvSpPr>
        <p:spPr>
          <a:xfrm>
            <a:off x="493789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AC24993-DD28-43A5-8AD3-60EAF12E6064}"/>
              </a:ext>
            </a:extLst>
          </p:cNvPr>
          <p:cNvSpPr/>
          <p:nvPr/>
        </p:nvSpPr>
        <p:spPr>
          <a:xfrm>
            <a:off x="2152259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2539E36-2CA2-4CA8-A76B-FCB2ADD7DB0B}"/>
              </a:ext>
            </a:extLst>
          </p:cNvPr>
          <p:cNvSpPr/>
          <p:nvPr/>
        </p:nvSpPr>
        <p:spPr>
          <a:xfrm>
            <a:off x="4158093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2630F59F-EACA-4D8C-A9C2-CE91DD4E8B58}"/>
              </a:ext>
            </a:extLst>
          </p:cNvPr>
          <p:cNvSpPr/>
          <p:nvPr/>
        </p:nvSpPr>
        <p:spPr>
          <a:xfrm>
            <a:off x="2776466" y="2220101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31F141-765A-4ECD-BB05-27BD0497EE1B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1029418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0DCA839-9C00-4801-819C-F8EFE5CF0C4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1907956" y="3522212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B48B697-08E6-4C8A-A084-A14F5C305B6E}"/>
              </a:ext>
            </a:extLst>
          </p:cNvPr>
          <p:cNvCxnSpPr>
            <a:cxnSpLocks/>
            <a:stCxn id="42" idx="5"/>
            <a:endCxn id="41" idx="0"/>
          </p:cNvCxnSpPr>
          <p:nvPr/>
        </p:nvCxnSpPr>
        <p:spPr>
          <a:xfrm>
            <a:off x="3312095" y="2755730"/>
            <a:ext cx="1159762" cy="23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814390-5DC6-4DE3-A999-AAA98B3399BD}"/>
              </a:ext>
            </a:extLst>
          </p:cNvPr>
          <p:cNvCxnSpPr>
            <a:cxnSpLocks/>
            <a:stCxn id="42" idx="3"/>
            <a:endCxn id="38" idx="7"/>
          </p:cNvCxnSpPr>
          <p:nvPr/>
        </p:nvCxnSpPr>
        <p:spPr>
          <a:xfrm flipH="1">
            <a:off x="1907956" y="2755730"/>
            <a:ext cx="960409" cy="3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7E69E4B-B61C-4940-8986-D63D68C1DB93}"/>
              </a:ext>
            </a:extLst>
          </p:cNvPr>
          <p:cNvSpPr txBox="1"/>
          <p:nvPr/>
        </p:nvSpPr>
        <p:spPr>
          <a:xfrm>
            <a:off x="4755740" y="2433684"/>
            <a:ext cx="164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MinHeapify(0)</a:t>
            </a:r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99BA7AD3-472A-4A4A-94DF-15D5C5138D47}"/>
              </a:ext>
            </a:extLst>
          </p:cNvPr>
          <p:cNvSpPr/>
          <p:nvPr/>
        </p:nvSpPr>
        <p:spPr>
          <a:xfrm>
            <a:off x="7346757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617EEAFC-210C-418E-A260-8C8D22886F62}"/>
              </a:ext>
            </a:extLst>
          </p:cNvPr>
          <p:cNvSpPr/>
          <p:nvPr/>
        </p:nvSpPr>
        <p:spPr>
          <a:xfrm>
            <a:off x="6468219" y="3945806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99E85D36-826C-491B-B685-B81AA7134C53}"/>
              </a:ext>
            </a:extLst>
          </p:cNvPr>
          <p:cNvSpPr/>
          <p:nvPr/>
        </p:nvSpPr>
        <p:spPr>
          <a:xfrm>
            <a:off x="8126689" y="3945806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CD6E8309-D82D-49AF-8CAF-68C94548CF81}"/>
              </a:ext>
            </a:extLst>
          </p:cNvPr>
          <p:cNvSpPr/>
          <p:nvPr/>
        </p:nvSpPr>
        <p:spPr>
          <a:xfrm>
            <a:off x="10132523" y="298658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51BEADD4-D96C-4C24-9945-6FEC9D85407D}"/>
              </a:ext>
            </a:extLst>
          </p:cNvPr>
          <p:cNvSpPr/>
          <p:nvPr/>
        </p:nvSpPr>
        <p:spPr>
          <a:xfrm>
            <a:off x="8750896" y="222010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4E01731-75C3-4FAD-8853-8036166986B8}"/>
              </a:ext>
            </a:extLst>
          </p:cNvPr>
          <p:cNvCxnSpPr>
            <a:cxnSpLocks/>
            <a:stCxn id="27" idx="3"/>
            <a:endCxn id="45" idx="7"/>
          </p:cNvCxnSpPr>
          <p:nvPr/>
        </p:nvCxnSpPr>
        <p:spPr>
          <a:xfrm flipH="1">
            <a:off x="7003848" y="3522212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15C4EAF-41F2-4E8A-9020-D9F14014DCB2}"/>
              </a:ext>
            </a:extLst>
          </p:cNvPr>
          <p:cNvCxnSpPr>
            <a:cxnSpLocks/>
            <a:stCxn id="27" idx="5"/>
            <a:endCxn id="46" idx="1"/>
          </p:cNvCxnSpPr>
          <p:nvPr/>
        </p:nvCxnSpPr>
        <p:spPr>
          <a:xfrm>
            <a:off x="7882386" y="3522212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8AE32D-0B5A-42DF-807E-3AE22F9FB308}"/>
              </a:ext>
            </a:extLst>
          </p:cNvPr>
          <p:cNvCxnSpPr>
            <a:cxnSpLocks/>
            <a:stCxn id="53" idx="5"/>
            <a:endCxn id="52" idx="0"/>
          </p:cNvCxnSpPr>
          <p:nvPr/>
        </p:nvCxnSpPr>
        <p:spPr>
          <a:xfrm>
            <a:off x="9286525" y="2755730"/>
            <a:ext cx="1159762" cy="23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CDE883E-12CB-44AC-8FDB-55F8C4DF64BE}"/>
              </a:ext>
            </a:extLst>
          </p:cNvPr>
          <p:cNvCxnSpPr>
            <a:cxnSpLocks/>
            <a:stCxn id="53" idx="3"/>
            <a:endCxn id="27" idx="7"/>
          </p:cNvCxnSpPr>
          <p:nvPr/>
        </p:nvCxnSpPr>
        <p:spPr>
          <a:xfrm flipH="1">
            <a:off x="7882386" y="2755730"/>
            <a:ext cx="960409" cy="3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F504C1-42C3-4548-A320-E996E61C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56502"/>
              </p:ext>
            </p:extLst>
          </p:nvPr>
        </p:nvGraphicFramePr>
        <p:xfrm>
          <a:off x="337670" y="1831290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2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삽입</a:t>
            </a:r>
            <a:r>
              <a:rPr lang="en-US" altLang="ko-KR"/>
              <a:t>(Insert)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38600-D67B-443D-94FE-80368395F6C3}"/>
              </a:ext>
            </a:extLst>
          </p:cNvPr>
          <p:cNvSpPr txBox="1"/>
          <p:nvPr/>
        </p:nvSpPr>
        <p:spPr>
          <a:xfrm>
            <a:off x="337670" y="825799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Insert(15)</a:t>
            </a:r>
          </a:p>
          <a:p>
            <a:r>
              <a:rPr lang="ko-KR" altLang="en-US"/>
              <a:t>최소 힙의 마지막 자리</a:t>
            </a:r>
            <a:r>
              <a:rPr lang="en-US" altLang="ko-KR"/>
              <a:t>(7)</a:t>
            </a:r>
            <a:r>
              <a:rPr lang="ko-KR" altLang="en-US"/>
              <a:t>에 </a:t>
            </a:r>
            <a:r>
              <a:rPr lang="en-US" altLang="ko-KR"/>
              <a:t>15 </a:t>
            </a:r>
            <a:r>
              <a:rPr lang="ko-KR" altLang="en-US"/>
              <a:t>삽입</a:t>
            </a:r>
            <a:endParaRPr lang="en-US" altLang="ko-KR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B568389-15BB-49ED-A854-684378807BD7}"/>
              </a:ext>
            </a:extLst>
          </p:cNvPr>
          <p:cNvSpPr/>
          <p:nvPr/>
        </p:nvSpPr>
        <p:spPr>
          <a:xfrm>
            <a:off x="9135038" y="276089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4314AE4-05FC-4763-A8FF-4E82686CF80A}"/>
              </a:ext>
            </a:extLst>
          </p:cNvPr>
          <p:cNvSpPr/>
          <p:nvPr/>
        </p:nvSpPr>
        <p:spPr>
          <a:xfrm>
            <a:off x="7297271" y="3666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5C02267-64C8-43DA-9511-4862C765B32D}"/>
              </a:ext>
            </a:extLst>
          </p:cNvPr>
          <p:cNvSpPr/>
          <p:nvPr/>
        </p:nvSpPr>
        <p:spPr>
          <a:xfrm>
            <a:off x="6418733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68791D4-60AA-43C4-BB4C-D6B48FB7002D}"/>
              </a:ext>
            </a:extLst>
          </p:cNvPr>
          <p:cNvSpPr/>
          <p:nvPr/>
        </p:nvSpPr>
        <p:spPr>
          <a:xfrm>
            <a:off x="8077203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0B2061C-E634-4303-A37C-826AAE21E800}"/>
              </a:ext>
            </a:extLst>
          </p:cNvPr>
          <p:cNvSpPr/>
          <p:nvPr/>
        </p:nvSpPr>
        <p:spPr>
          <a:xfrm>
            <a:off x="10641104" y="3666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C12A1AF-F9F5-4EE2-B5D0-A9240F17BA15}"/>
              </a:ext>
            </a:extLst>
          </p:cNvPr>
          <p:cNvSpPr/>
          <p:nvPr/>
        </p:nvSpPr>
        <p:spPr>
          <a:xfrm>
            <a:off x="9762566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E3DBE73-AC03-475D-BA64-A0CCADFF074C}"/>
              </a:ext>
            </a:extLst>
          </p:cNvPr>
          <p:cNvSpPr/>
          <p:nvPr/>
        </p:nvSpPr>
        <p:spPr>
          <a:xfrm>
            <a:off x="11421036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2C37AB-257E-4E22-8C23-2879CD5212BB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7832900" y="3296522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512FC9-E570-47E6-B689-5D8D81B533CC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9670667" y="3296522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094695-AB2A-41E7-BBD5-1F2F5B10B71C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6954362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131743-4CFB-4BE0-918B-D9AFB4C7FA44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7832900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B96ABC-E58F-4CA1-BD4A-130BF3081A4F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298195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B914A1-FCA5-4270-8B5C-1DD8549B6101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1176733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859C9AB-3D75-411E-B931-007FD8610ED4}"/>
              </a:ext>
            </a:extLst>
          </p:cNvPr>
          <p:cNvSpPr/>
          <p:nvPr/>
        </p:nvSpPr>
        <p:spPr>
          <a:xfrm>
            <a:off x="5629839" y="5620633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9DD892-9791-4C58-B80B-310C877A9922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6165468" y="5161180"/>
            <a:ext cx="345164" cy="551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F7821426-E7A7-4F74-9602-0DFF51D94A33}"/>
              </a:ext>
            </a:extLst>
          </p:cNvPr>
          <p:cNvSpPr/>
          <p:nvPr/>
        </p:nvSpPr>
        <p:spPr>
          <a:xfrm>
            <a:off x="2804835" y="276089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3BD8F85-F391-4E5A-9268-4FF039F1695F}"/>
              </a:ext>
            </a:extLst>
          </p:cNvPr>
          <p:cNvSpPr/>
          <p:nvPr/>
        </p:nvSpPr>
        <p:spPr>
          <a:xfrm>
            <a:off x="967068" y="3666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2BF9F1B0-5EB9-4351-A1A3-FBD6D1AC3D8E}"/>
              </a:ext>
            </a:extLst>
          </p:cNvPr>
          <p:cNvSpPr/>
          <p:nvPr/>
        </p:nvSpPr>
        <p:spPr>
          <a:xfrm>
            <a:off x="88530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D377749B-54D6-454D-B3EA-C4B084692DAC}"/>
              </a:ext>
            </a:extLst>
          </p:cNvPr>
          <p:cNvSpPr/>
          <p:nvPr/>
        </p:nvSpPr>
        <p:spPr>
          <a:xfrm>
            <a:off x="1747000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032E6FBF-0802-452B-BF71-BACC1B7FE484}"/>
              </a:ext>
            </a:extLst>
          </p:cNvPr>
          <p:cNvSpPr/>
          <p:nvPr/>
        </p:nvSpPr>
        <p:spPr>
          <a:xfrm>
            <a:off x="4310901" y="3666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769CEB9E-E302-485A-AC26-FEE45F1B4023}"/>
              </a:ext>
            </a:extLst>
          </p:cNvPr>
          <p:cNvSpPr/>
          <p:nvPr/>
        </p:nvSpPr>
        <p:spPr>
          <a:xfrm>
            <a:off x="3432363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2E5C093E-AA97-4C56-B300-22EFB1A861AA}"/>
              </a:ext>
            </a:extLst>
          </p:cNvPr>
          <p:cNvSpPr/>
          <p:nvPr/>
        </p:nvSpPr>
        <p:spPr>
          <a:xfrm>
            <a:off x="5090833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50787C-E4A1-4E17-9046-75900C8203D6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1502697" y="3296522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225E0F3-475A-427E-A99A-2C81D894E4AA}"/>
              </a:ext>
            </a:extLst>
          </p:cNvPr>
          <p:cNvCxnSpPr>
            <a:cxnSpLocks/>
            <a:stCxn id="36" idx="5"/>
            <a:endCxn id="40" idx="1"/>
          </p:cNvCxnSpPr>
          <p:nvPr/>
        </p:nvCxnSpPr>
        <p:spPr>
          <a:xfrm>
            <a:off x="3340464" y="3296522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71043D-CFBA-4734-A8D9-D7B569760CFE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624159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5317310-7808-4406-A05F-F0B531946678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1502697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FDD773-8814-4CE4-B474-66DFF6752560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3967992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43126A-3D65-4A9C-8988-03984CFA2493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846530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965EC2F-DDA3-45BC-A525-9CDB89C0F223}"/>
              </a:ext>
            </a:extLst>
          </p:cNvPr>
          <p:cNvSpPr/>
          <p:nvPr/>
        </p:nvSpPr>
        <p:spPr>
          <a:xfrm>
            <a:off x="5532352" y="3640515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91AA1B-8B93-4AAD-9CAE-1E8376B9777D}"/>
              </a:ext>
            </a:extLst>
          </p:cNvPr>
          <p:cNvSpPr txBox="1"/>
          <p:nvPr/>
        </p:nvSpPr>
        <p:spPr>
          <a:xfrm>
            <a:off x="5450546" y="3208810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Insert(15)</a:t>
            </a:r>
          </a:p>
        </p:txBody>
      </p:sp>
    </p:spTree>
    <p:extLst>
      <p:ext uri="{BB962C8B-B14F-4D97-AF65-F5344CB8AC3E}">
        <p14:creationId xmlns:p14="http://schemas.microsoft.com/office/powerpoint/2010/main" val="10031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F504C1-42C3-4548-A320-E996E61C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38955"/>
              </p:ext>
            </p:extLst>
          </p:nvPr>
        </p:nvGraphicFramePr>
        <p:xfrm>
          <a:off x="337670" y="1831290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2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삽입</a:t>
            </a:r>
            <a:r>
              <a:rPr lang="en-US" altLang="ko-KR"/>
              <a:t>(Insert)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38600-D67B-443D-94FE-80368395F6C3}"/>
              </a:ext>
            </a:extLst>
          </p:cNvPr>
          <p:cNvSpPr txBox="1"/>
          <p:nvPr/>
        </p:nvSpPr>
        <p:spPr>
          <a:xfrm>
            <a:off x="337670" y="825799"/>
            <a:ext cx="757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새로 삽입한 노드</a:t>
            </a:r>
            <a:r>
              <a:rPr lang="en-US" altLang="ko-KR"/>
              <a:t>(15)</a:t>
            </a:r>
            <a:r>
              <a:rPr lang="ko-KR" altLang="en-US"/>
              <a:t>와 부모 노드</a:t>
            </a:r>
            <a:r>
              <a:rPr lang="en-US" altLang="ko-KR"/>
              <a:t>(40)</a:t>
            </a:r>
            <a:r>
              <a:rPr lang="ko-KR" altLang="en-US"/>
              <a:t>의 값을 비교</a:t>
            </a:r>
            <a:r>
              <a:rPr lang="en-US" altLang="ko-KR"/>
              <a:t>,</a:t>
            </a:r>
          </a:p>
          <a:p>
            <a:r>
              <a:rPr lang="ko-KR" altLang="en-US"/>
              <a:t>비교 결과 부모 노드</a:t>
            </a:r>
            <a:r>
              <a:rPr lang="en-US" altLang="ko-KR"/>
              <a:t>(40)</a:t>
            </a:r>
            <a:r>
              <a:rPr lang="ko-KR" altLang="en-US"/>
              <a:t>의 값이 더 크므로 자식 노드</a:t>
            </a:r>
            <a:r>
              <a:rPr lang="en-US" altLang="ko-KR"/>
              <a:t>(15)</a:t>
            </a:r>
            <a:r>
              <a:rPr lang="ko-KR" altLang="en-US"/>
              <a:t>와 값 교환 수행</a:t>
            </a:r>
            <a:endParaRPr lang="en-US" altLang="ko-KR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B568389-15BB-49ED-A854-684378807BD7}"/>
              </a:ext>
            </a:extLst>
          </p:cNvPr>
          <p:cNvSpPr/>
          <p:nvPr/>
        </p:nvSpPr>
        <p:spPr>
          <a:xfrm>
            <a:off x="3747249" y="276089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4314AE4-05FC-4763-A8FF-4E82686CF80A}"/>
              </a:ext>
            </a:extLst>
          </p:cNvPr>
          <p:cNvSpPr/>
          <p:nvPr/>
        </p:nvSpPr>
        <p:spPr>
          <a:xfrm>
            <a:off x="1909482" y="3666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5C02267-64C8-43DA-9511-4862C765B32D}"/>
              </a:ext>
            </a:extLst>
          </p:cNvPr>
          <p:cNvSpPr/>
          <p:nvPr/>
        </p:nvSpPr>
        <p:spPr>
          <a:xfrm>
            <a:off x="1030944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68791D4-60AA-43C4-BB4C-D6B48FB7002D}"/>
              </a:ext>
            </a:extLst>
          </p:cNvPr>
          <p:cNvSpPr/>
          <p:nvPr/>
        </p:nvSpPr>
        <p:spPr>
          <a:xfrm>
            <a:off x="2689414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2C37AB-257E-4E22-8C23-2879CD5212BB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2445111" y="3296522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094695-AB2A-41E7-BBD5-1F2F5B10B71C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566573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131743-4CFB-4BE0-918B-D9AFB4C7FA44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445111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859C9AB-3D75-411E-B931-007FD8610ED4}"/>
              </a:ext>
            </a:extLst>
          </p:cNvPr>
          <p:cNvSpPr/>
          <p:nvPr/>
        </p:nvSpPr>
        <p:spPr>
          <a:xfrm>
            <a:off x="242050" y="5620633"/>
            <a:ext cx="627528" cy="62752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9DD892-9791-4C58-B80B-310C877A9922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777679" y="5161180"/>
            <a:ext cx="345164" cy="551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14C7D84-7A2F-409E-9038-C68422D4257C}"/>
              </a:ext>
            </a:extLst>
          </p:cNvPr>
          <p:cNvSpPr/>
          <p:nvPr/>
        </p:nvSpPr>
        <p:spPr>
          <a:xfrm>
            <a:off x="4578709" y="4201957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C1CCE1E-1E37-4856-B26A-A2320D6B33B4}"/>
              </a:ext>
            </a:extLst>
          </p:cNvPr>
          <p:cNvSpPr/>
          <p:nvPr/>
        </p:nvSpPr>
        <p:spPr>
          <a:xfrm>
            <a:off x="9296402" y="276089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1B7E8E62-B4CF-4F76-A41C-1529FB46A5EC}"/>
              </a:ext>
            </a:extLst>
          </p:cNvPr>
          <p:cNvSpPr/>
          <p:nvPr/>
        </p:nvSpPr>
        <p:spPr>
          <a:xfrm>
            <a:off x="7458635" y="3666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F8716AD-2CC8-4A84-8AC3-CC6951F1319A}"/>
              </a:ext>
            </a:extLst>
          </p:cNvPr>
          <p:cNvSpPr/>
          <p:nvPr/>
        </p:nvSpPr>
        <p:spPr>
          <a:xfrm>
            <a:off x="6580097" y="4625551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C5412E87-0500-4962-A9C4-96C03C7F3056}"/>
              </a:ext>
            </a:extLst>
          </p:cNvPr>
          <p:cNvSpPr/>
          <p:nvPr/>
        </p:nvSpPr>
        <p:spPr>
          <a:xfrm>
            <a:off x="8238567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1312F6-3368-4170-824B-0F40305AFF53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7994264" y="3296522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F2BDC9-A225-4DE3-B383-BE7CD56ACBDD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7115726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0BA70F-AECD-497B-82AD-82CF284F200A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7994264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3E95F089-7E13-4852-A84F-CC323073EF81}"/>
              </a:ext>
            </a:extLst>
          </p:cNvPr>
          <p:cNvSpPr/>
          <p:nvPr/>
        </p:nvSpPr>
        <p:spPr>
          <a:xfrm>
            <a:off x="5791203" y="562063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C34045-6FC5-435D-B9AF-0B176E29B901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6326832" y="5161180"/>
            <a:ext cx="345164" cy="551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A30ADF-A706-4A1D-89D3-9E0425700031}"/>
              </a:ext>
            </a:extLst>
          </p:cNvPr>
          <p:cNvSpPr txBox="1"/>
          <p:nvPr/>
        </p:nvSpPr>
        <p:spPr>
          <a:xfrm>
            <a:off x="4447987" y="373334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swap(7,3)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2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F504C1-42C3-4548-A320-E996E61C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71043"/>
              </p:ext>
            </p:extLst>
          </p:nvPr>
        </p:nvGraphicFramePr>
        <p:xfrm>
          <a:off x="337670" y="1831290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2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삽입</a:t>
            </a:r>
            <a:r>
              <a:rPr lang="en-US" altLang="ko-KR"/>
              <a:t>(Insert)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38600-D67B-443D-94FE-80368395F6C3}"/>
              </a:ext>
            </a:extLst>
          </p:cNvPr>
          <p:cNvSpPr txBox="1"/>
          <p:nvPr/>
        </p:nvSpPr>
        <p:spPr>
          <a:xfrm>
            <a:off x="337670" y="825799"/>
            <a:ext cx="757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다시 자식 노드</a:t>
            </a:r>
            <a:r>
              <a:rPr lang="en-US" altLang="ko-KR"/>
              <a:t>(15)</a:t>
            </a:r>
            <a:r>
              <a:rPr lang="ko-KR" altLang="en-US"/>
              <a:t> 값과 부모 노드</a:t>
            </a:r>
            <a:r>
              <a:rPr lang="en-US" altLang="ko-KR"/>
              <a:t>(20)</a:t>
            </a:r>
            <a:r>
              <a:rPr lang="ko-KR" altLang="en-US"/>
              <a:t> 값과 비교 수행</a:t>
            </a:r>
            <a:endParaRPr lang="en-US" altLang="ko-KR"/>
          </a:p>
          <a:p>
            <a:r>
              <a:rPr lang="ko-KR" altLang="en-US"/>
              <a:t>비교 결과 부모 노드</a:t>
            </a:r>
            <a:r>
              <a:rPr lang="en-US" altLang="ko-KR"/>
              <a:t>(20)</a:t>
            </a:r>
            <a:r>
              <a:rPr lang="ko-KR" altLang="en-US"/>
              <a:t>의 값이 더 크므로 자식 노드</a:t>
            </a:r>
            <a:r>
              <a:rPr lang="en-US" altLang="ko-KR"/>
              <a:t>(15)</a:t>
            </a:r>
            <a:r>
              <a:rPr lang="ko-KR" altLang="en-US"/>
              <a:t>와 값 교환 수행</a:t>
            </a:r>
            <a:endParaRPr lang="en-US" altLang="ko-KR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B568389-15BB-49ED-A854-684378807BD7}"/>
              </a:ext>
            </a:extLst>
          </p:cNvPr>
          <p:cNvSpPr/>
          <p:nvPr/>
        </p:nvSpPr>
        <p:spPr>
          <a:xfrm>
            <a:off x="3747249" y="276089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4314AE4-05FC-4763-A8FF-4E82686CF80A}"/>
              </a:ext>
            </a:extLst>
          </p:cNvPr>
          <p:cNvSpPr/>
          <p:nvPr/>
        </p:nvSpPr>
        <p:spPr>
          <a:xfrm>
            <a:off x="1909482" y="366632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5C02267-64C8-43DA-9511-4862C765B32D}"/>
              </a:ext>
            </a:extLst>
          </p:cNvPr>
          <p:cNvSpPr/>
          <p:nvPr/>
        </p:nvSpPr>
        <p:spPr>
          <a:xfrm>
            <a:off x="1030944" y="4625551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68791D4-60AA-43C4-BB4C-D6B48FB7002D}"/>
              </a:ext>
            </a:extLst>
          </p:cNvPr>
          <p:cNvSpPr/>
          <p:nvPr/>
        </p:nvSpPr>
        <p:spPr>
          <a:xfrm>
            <a:off x="2689414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2C37AB-257E-4E22-8C23-2879CD5212BB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2445111" y="3296522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094695-AB2A-41E7-BBD5-1F2F5B10B71C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566573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131743-4CFB-4BE0-918B-D9AFB4C7FA44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445111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859C9AB-3D75-411E-B931-007FD8610ED4}"/>
              </a:ext>
            </a:extLst>
          </p:cNvPr>
          <p:cNvSpPr/>
          <p:nvPr/>
        </p:nvSpPr>
        <p:spPr>
          <a:xfrm>
            <a:off x="242050" y="562063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9DD892-9791-4C58-B80B-310C877A9922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777679" y="5161180"/>
            <a:ext cx="345164" cy="551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14C7D84-7A2F-409E-9038-C68422D4257C}"/>
              </a:ext>
            </a:extLst>
          </p:cNvPr>
          <p:cNvSpPr/>
          <p:nvPr/>
        </p:nvSpPr>
        <p:spPr>
          <a:xfrm>
            <a:off x="4578709" y="4201957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C1CCE1E-1E37-4856-B26A-A2320D6B33B4}"/>
              </a:ext>
            </a:extLst>
          </p:cNvPr>
          <p:cNvSpPr/>
          <p:nvPr/>
        </p:nvSpPr>
        <p:spPr>
          <a:xfrm>
            <a:off x="9296402" y="276089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1B7E8E62-B4CF-4F76-A41C-1529FB46A5EC}"/>
              </a:ext>
            </a:extLst>
          </p:cNvPr>
          <p:cNvSpPr/>
          <p:nvPr/>
        </p:nvSpPr>
        <p:spPr>
          <a:xfrm>
            <a:off x="7458635" y="3666328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F8716AD-2CC8-4A84-8AC3-CC6951F1319A}"/>
              </a:ext>
            </a:extLst>
          </p:cNvPr>
          <p:cNvSpPr/>
          <p:nvPr/>
        </p:nvSpPr>
        <p:spPr>
          <a:xfrm>
            <a:off x="6580097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C5412E87-0500-4962-A9C4-96C03C7F3056}"/>
              </a:ext>
            </a:extLst>
          </p:cNvPr>
          <p:cNvSpPr/>
          <p:nvPr/>
        </p:nvSpPr>
        <p:spPr>
          <a:xfrm>
            <a:off x="8238567" y="4625551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1312F6-3368-4170-824B-0F40305AFF53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7994264" y="3296522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F2BDC9-A225-4DE3-B383-BE7CD56ACBDD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7115726" y="4201957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0BA70F-AECD-497B-82AD-82CF284F200A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7994264" y="4201957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3E95F089-7E13-4852-A84F-CC323073EF81}"/>
              </a:ext>
            </a:extLst>
          </p:cNvPr>
          <p:cNvSpPr/>
          <p:nvPr/>
        </p:nvSpPr>
        <p:spPr>
          <a:xfrm>
            <a:off x="5791203" y="5620633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C34045-6FC5-435D-B9AF-0B176E29B901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6326832" y="5161180"/>
            <a:ext cx="345164" cy="551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B9D35B-5BA8-4D49-9613-704BA3F7E1D5}"/>
              </a:ext>
            </a:extLst>
          </p:cNvPr>
          <p:cNvSpPr txBox="1"/>
          <p:nvPr/>
        </p:nvSpPr>
        <p:spPr>
          <a:xfrm>
            <a:off x="4447987" y="373334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swap(3,1)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F504C1-42C3-4548-A320-E996E61C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96656"/>
              </p:ext>
            </p:extLst>
          </p:nvPr>
        </p:nvGraphicFramePr>
        <p:xfrm>
          <a:off x="337670" y="1831290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2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삽입</a:t>
            </a:r>
            <a:r>
              <a:rPr lang="en-US" altLang="ko-KR"/>
              <a:t>(Insert)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38600-D67B-443D-94FE-80368395F6C3}"/>
              </a:ext>
            </a:extLst>
          </p:cNvPr>
          <p:cNvSpPr txBox="1"/>
          <p:nvPr/>
        </p:nvSpPr>
        <p:spPr>
          <a:xfrm>
            <a:off x="337670" y="825799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다시 자식 노드</a:t>
            </a:r>
            <a:r>
              <a:rPr lang="en-US" altLang="ko-KR"/>
              <a:t>(15)</a:t>
            </a:r>
            <a:r>
              <a:rPr lang="ko-KR" altLang="en-US"/>
              <a:t> 값과 부모 노드</a:t>
            </a:r>
            <a:r>
              <a:rPr lang="en-US" altLang="ko-KR"/>
              <a:t>(10)</a:t>
            </a:r>
            <a:r>
              <a:rPr lang="ko-KR" altLang="en-US"/>
              <a:t> 값과 비교 수행 </a:t>
            </a:r>
            <a:r>
              <a:rPr lang="en-US" altLang="ko-KR"/>
              <a:t>(Final)</a:t>
            </a:r>
          </a:p>
          <a:p>
            <a:r>
              <a:rPr lang="ko-KR" altLang="en-US"/>
              <a:t>비교결과 부모 노드</a:t>
            </a:r>
            <a:r>
              <a:rPr lang="en-US" altLang="ko-KR"/>
              <a:t>(10)</a:t>
            </a:r>
            <a:r>
              <a:rPr lang="ko-KR" altLang="en-US"/>
              <a:t>의 값이 자식 노드</a:t>
            </a:r>
            <a:r>
              <a:rPr lang="en-US" altLang="ko-KR"/>
              <a:t>(15) </a:t>
            </a:r>
            <a:r>
              <a:rPr lang="ko-KR" altLang="en-US"/>
              <a:t>값보다 작으므로 값 교환 수행하지 않음</a:t>
            </a:r>
            <a:endParaRPr lang="en-US" altLang="ko-KR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C1CCE1E-1E37-4856-B26A-A2320D6B33B4}"/>
              </a:ext>
            </a:extLst>
          </p:cNvPr>
          <p:cNvSpPr/>
          <p:nvPr/>
        </p:nvSpPr>
        <p:spPr>
          <a:xfrm>
            <a:off x="7073155" y="293213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1B7E8E62-B4CF-4F76-A41C-1529FB46A5EC}"/>
              </a:ext>
            </a:extLst>
          </p:cNvPr>
          <p:cNvSpPr/>
          <p:nvPr/>
        </p:nvSpPr>
        <p:spPr>
          <a:xfrm>
            <a:off x="5235388" y="383756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F8716AD-2CC8-4A84-8AC3-CC6951F1319A}"/>
              </a:ext>
            </a:extLst>
          </p:cNvPr>
          <p:cNvSpPr/>
          <p:nvPr/>
        </p:nvSpPr>
        <p:spPr>
          <a:xfrm>
            <a:off x="4356850" y="479678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C5412E87-0500-4962-A9C4-96C03C7F3056}"/>
              </a:ext>
            </a:extLst>
          </p:cNvPr>
          <p:cNvSpPr/>
          <p:nvPr/>
        </p:nvSpPr>
        <p:spPr>
          <a:xfrm>
            <a:off x="6015320" y="479678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1312F6-3368-4170-824B-0F40305AFF53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5771017" y="346775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F2BDC9-A225-4DE3-B383-BE7CD56ACBDD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4892479" y="437319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0BA70F-AECD-497B-82AD-82CF284F200A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5771017" y="437319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3E95F089-7E13-4852-A84F-CC323073EF81}"/>
              </a:ext>
            </a:extLst>
          </p:cNvPr>
          <p:cNvSpPr/>
          <p:nvPr/>
        </p:nvSpPr>
        <p:spPr>
          <a:xfrm>
            <a:off x="3567956" y="579187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C34045-6FC5-435D-B9AF-0B176E29B901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103585" y="5332417"/>
            <a:ext cx="345164" cy="551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9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92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수정</a:t>
            </a:r>
            <a:r>
              <a:rPr lang="en-US" altLang="ko-KR"/>
              <a:t>(Update)</a:t>
            </a:r>
            <a:endParaRPr lang="ko-KR" altLang="en-US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13715F7-41D6-43BC-A038-97A1526FC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87250"/>
              </p:ext>
            </p:extLst>
          </p:nvPr>
        </p:nvGraphicFramePr>
        <p:xfrm>
          <a:off x="337670" y="1348738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C55271-CDC0-4C13-AB5F-232BF28EA324}"/>
              </a:ext>
            </a:extLst>
          </p:cNvPr>
          <p:cNvSpPr txBox="1"/>
          <p:nvPr/>
        </p:nvSpPr>
        <p:spPr>
          <a:xfrm>
            <a:off x="337670" y="75408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초기 구성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F83B1C87-7F0E-40F2-8CBA-DC285CB3B6BF}"/>
              </a:ext>
            </a:extLst>
          </p:cNvPr>
          <p:cNvSpPr/>
          <p:nvPr/>
        </p:nvSpPr>
        <p:spPr>
          <a:xfrm>
            <a:off x="4733367" y="224094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5C4C960-4A13-47AE-BE5D-D86F4D71E9EA}"/>
              </a:ext>
            </a:extLst>
          </p:cNvPr>
          <p:cNvSpPr/>
          <p:nvPr/>
        </p:nvSpPr>
        <p:spPr>
          <a:xfrm>
            <a:off x="2895600" y="314637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9EDBC4C9-45F4-4FED-848B-C032EF85E3BA}"/>
              </a:ext>
            </a:extLst>
          </p:cNvPr>
          <p:cNvSpPr/>
          <p:nvPr/>
        </p:nvSpPr>
        <p:spPr>
          <a:xfrm>
            <a:off x="2017062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F4114E85-7097-4047-ABB1-0EA141427939}"/>
              </a:ext>
            </a:extLst>
          </p:cNvPr>
          <p:cNvSpPr/>
          <p:nvPr/>
        </p:nvSpPr>
        <p:spPr>
          <a:xfrm>
            <a:off x="3675532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F0CD7636-290E-4A62-B10B-17962C924F61}"/>
              </a:ext>
            </a:extLst>
          </p:cNvPr>
          <p:cNvSpPr/>
          <p:nvPr/>
        </p:nvSpPr>
        <p:spPr>
          <a:xfrm>
            <a:off x="6239433" y="314637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95F99C7-8689-4218-A978-93A045188A99}"/>
              </a:ext>
            </a:extLst>
          </p:cNvPr>
          <p:cNvSpPr/>
          <p:nvPr/>
        </p:nvSpPr>
        <p:spPr>
          <a:xfrm>
            <a:off x="5360895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47871CF0-BE37-4038-8C0B-83192BD43730}"/>
              </a:ext>
            </a:extLst>
          </p:cNvPr>
          <p:cNvSpPr/>
          <p:nvPr/>
        </p:nvSpPr>
        <p:spPr>
          <a:xfrm>
            <a:off x="7019365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07BB66-425D-494F-A675-0A64A06F2595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3431229" y="277656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51ED7B-34C9-4DD4-AD11-928E4A852EF1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5268996" y="2776569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5F382D-87A6-4999-9932-BC9B8BC4F7F6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552691" y="368200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A02AA11-3111-40A1-B59F-FC36E5AA3618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3431229" y="368200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C91540-5A19-4FCC-9773-455CCEB981B9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5896524" y="368200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9DE927-FC1E-44BF-9529-AF4C96EDB549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6775062" y="368200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19A42E-A972-4AD4-B8D9-6F69FF6F5DAD}"/>
              </a:ext>
            </a:extLst>
          </p:cNvPr>
          <p:cNvSpPr txBox="1"/>
          <p:nvPr/>
        </p:nvSpPr>
        <p:spPr>
          <a:xfrm>
            <a:off x="337670" y="268545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최소 힙 수정</a:t>
            </a:r>
            <a:r>
              <a:rPr lang="en-US" altLang="ko-KR"/>
              <a:t>(Update)</a:t>
            </a:r>
            <a:endParaRPr lang="ko-KR" altLang="en-US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13715F7-41D6-43BC-A038-97A1526FC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20036"/>
              </p:ext>
            </p:extLst>
          </p:nvPr>
        </p:nvGraphicFramePr>
        <p:xfrm>
          <a:off x="337670" y="1348738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977641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4125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18595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28570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6288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72367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0889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75077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76349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98310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5259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990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C55271-CDC0-4C13-AB5F-232BF28EA324}"/>
              </a:ext>
            </a:extLst>
          </p:cNvPr>
          <p:cNvSpPr txBox="1"/>
          <p:nvPr/>
        </p:nvSpPr>
        <p:spPr>
          <a:xfrm>
            <a:off x="337670" y="754082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decreaseKey(3, 15)</a:t>
            </a:r>
          </a:p>
          <a:p>
            <a:r>
              <a:rPr lang="ko-KR" altLang="en-US"/>
              <a:t>노드</a:t>
            </a:r>
            <a:r>
              <a:rPr lang="en-US" altLang="ko-KR"/>
              <a:t>(40)</a:t>
            </a:r>
            <a:r>
              <a:rPr lang="ko-KR" altLang="en-US"/>
              <a:t>의 값을 </a:t>
            </a:r>
            <a:r>
              <a:rPr lang="en-US" altLang="ko-KR"/>
              <a:t>15</a:t>
            </a:r>
            <a:r>
              <a:rPr lang="ko-KR" altLang="en-US"/>
              <a:t>로 변경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F83B1C87-7F0E-40F2-8CBA-DC285CB3B6BF}"/>
              </a:ext>
            </a:extLst>
          </p:cNvPr>
          <p:cNvSpPr/>
          <p:nvPr/>
        </p:nvSpPr>
        <p:spPr>
          <a:xfrm>
            <a:off x="2948104" y="224094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5C4C960-4A13-47AE-BE5D-D86F4D71E9EA}"/>
              </a:ext>
            </a:extLst>
          </p:cNvPr>
          <p:cNvSpPr/>
          <p:nvPr/>
        </p:nvSpPr>
        <p:spPr>
          <a:xfrm>
            <a:off x="1110337" y="314637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9EDBC4C9-45F4-4FED-848B-C032EF85E3BA}"/>
              </a:ext>
            </a:extLst>
          </p:cNvPr>
          <p:cNvSpPr/>
          <p:nvPr/>
        </p:nvSpPr>
        <p:spPr>
          <a:xfrm>
            <a:off x="231799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F4114E85-7097-4047-ABB1-0EA141427939}"/>
              </a:ext>
            </a:extLst>
          </p:cNvPr>
          <p:cNvSpPr/>
          <p:nvPr/>
        </p:nvSpPr>
        <p:spPr>
          <a:xfrm>
            <a:off x="1890269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F0CD7636-290E-4A62-B10B-17962C924F61}"/>
              </a:ext>
            </a:extLst>
          </p:cNvPr>
          <p:cNvSpPr/>
          <p:nvPr/>
        </p:nvSpPr>
        <p:spPr>
          <a:xfrm>
            <a:off x="4454170" y="314637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95F99C7-8689-4218-A978-93A045188A99}"/>
              </a:ext>
            </a:extLst>
          </p:cNvPr>
          <p:cNvSpPr/>
          <p:nvPr/>
        </p:nvSpPr>
        <p:spPr>
          <a:xfrm>
            <a:off x="3575632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47871CF0-BE37-4038-8C0B-83192BD43730}"/>
              </a:ext>
            </a:extLst>
          </p:cNvPr>
          <p:cNvSpPr/>
          <p:nvPr/>
        </p:nvSpPr>
        <p:spPr>
          <a:xfrm>
            <a:off x="5234102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07BB66-425D-494F-A675-0A64A06F2595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1645966" y="277656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51ED7B-34C9-4DD4-AD11-928E4A852EF1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3483733" y="2776569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5F382D-87A6-4999-9932-BC9B8BC4F7F6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767428" y="368200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A02AA11-3111-40A1-B59F-FC36E5AA3618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645966" y="368200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C91540-5A19-4FCC-9773-455CCEB981B9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4111261" y="368200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9DE927-FC1E-44BF-9529-AF4C96EDB549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4989799" y="368200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3525016-D7AB-4A4B-86E7-ED0A7BE4FC61}"/>
              </a:ext>
            </a:extLst>
          </p:cNvPr>
          <p:cNvSpPr/>
          <p:nvPr/>
        </p:nvSpPr>
        <p:spPr>
          <a:xfrm>
            <a:off x="5692427" y="3025135"/>
            <a:ext cx="1057835" cy="51549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1AB5B2F5-850A-4AC1-8FFA-131B6DD015F2}"/>
              </a:ext>
            </a:extLst>
          </p:cNvPr>
          <p:cNvSpPr/>
          <p:nvPr/>
        </p:nvSpPr>
        <p:spPr>
          <a:xfrm>
            <a:off x="9073248" y="2240940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811341E7-8F73-4E33-9D67-FF06AAC05F92}"/>
              </a:ext>
            </a:extLst>
          </p:cNvPr>
          <p:cNvSpPr/>
          <p:nvPr/>
        </p:nvSpPr>
        <p:spPr>
          <a:xfrm>
            <a:off x="7235481" y="314637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2B1DAB40-307F-4C05-B96A-387AF4E1E8EB}"/>
              </a:ext>
            </a:extLst>
          </p:cNvPr>
          <p:cNvSpPr/>
          <p:nvPr/>
        </p:nvSpPr>
        <p:spPr>
          <a:xfrm>
            <a:off x="6356943" y="4105598"/>
            <a:ext cx="627528" cy="62752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4A26BEC4-952C-4C25-9A6D-3304A622C178}"/>
              </a:ext>
            </a:extLst>
          </p:cNvPr>
          <p:cNvSpPr/>
          <p:nvPr/>
        </p:nvSpPr>
        <p:spPr>
          <a:xfrm>
            <a:off x="8015413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154F8D61-93BC-4290-BF64-5F3684E387F7}"/>
              </a:ext>
            </a:extLst>
          </p:cNvPr>
          <p:cNvSpPr/>
          <p:nvPr/>
        </p:nvSpPr>
        <p:spPr>
          <a:xfrm>
            <a:off x="10579314" y="3146375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4561C52E-C5CA-40D6-80C9-F12B3543F2CD}"/>
              </a:ext>
            </a:extLst>
          </p:cNvPr>
          <p:cNvSpPr/>
          <p:nvPr/>
        </p:nvSpPr>
        <p:spPr>
          <a:xfrm>
            <a:off x="9700776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60</a:t>
            </a:r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44286D8-3339-4ED8-942D-E369A887D80E}"/>
              </a:ext>
            </a:extLst>
          </p:cNvPr>
          <p:cNvSpPr/>
          <p:nvPr/>
        </p:nvSpPr>
        <p:spPr>
          <a:xfrm>
            <a:off x="11359246" y="4105598"/>
            <a:ext cx="627528" cy="6275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70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909122-9ABB-44A9-9507-4BD61224905E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7771110" y="2776569"/>
            <a:ext cx="1394037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4A3DCC-5DCF-4F0F-89F2-E4691155AB26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9608877" y="2776569"/>
            <a:ext cx="1062336" cy="4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53B1111-6031-4835-A5A2-5CDD00173C51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6892572" y="368200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5B64C1B-D6C9-436C-B849-5BB4F56D6711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7771110" y="368200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B3C3AC-BC28-40FD-89C2-7162960B37C4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10236405" y="3682004"/>
            <a:ext cx="434808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F25E32-650B-4D46-8A48-5FD3BC9850B4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11114943" y="3682004"/>
            <a:ext cx="336202" cy="515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87A15A-49EA-4AED-8CB2-88CB7ECC48BD}"/>
              </a:ext>
            </a:extLst>
          </p:cNvPr>
          <p:cNvSpPr txBox="1"/>
          <p:nvPr/>
        </p:nvSpPr>
        <p:spPr>
          <a:xfrm>
            <a:off x="5201605" y="2534306"/>
            <a:ext cx="21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decreaseKey(3, 15)</a:t>
            </a:r>
          </a:p>
        </p:txBody>
      </p:sp>
    </p:spTree>
    <p:extLst>
      <p:ext uri="{BB962C8B-B14F-4D97-AF65-F5344CB8AC3E}">
        <p14:creationId xmlns:p14="http://schemas.microsoft.com/office/powerpoint/2010/main" val="182938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1271</Words>
  <Application>Microsoft Office PowerPoint</Application>
  <PresentationFormat>와이드스크린</PresentationFormat>
  <Paragraphs>639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김용환</dc:creator>
  <cp:lastModifiedBy>김용환</cp:lastModifiedBy>
  <cp:revision>15</cp:revision>
  <dcterms:created xsi:type="dcterms:W3CDTF">2021-09-23T00:05:03Z</dcterms:created>
  <dcterms:modified xsi:type="dcterms:W3CDTF">2021-09-29T03:20:26Z</dcterms:modified>
</cp:coreProperties>
</file>