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rts/chart1.xml" ContentType="application/vnd.openxmlformats-officedocument.drawingml.chart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2.xml" ContentType="application/vnd.openxmlformats-officedocument.drawingml.chart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68" r:id="rId2"/>
    <p:sldId id="257" r:id="rId3"/>
    <p:sldId id="271" r:id="rId4"/>
    <p:sldId id="262" r:id="rId5"/>
    <p:sldId id="258" r:id="rId6"/>
    <p:sldId id="259" r:id="rId7"/>
    <p:sldId id="301" r:id="rId8"/>
    <p:sldId id="265" r:id="rId9"/>
    <p:sldId id="297" r:id="rId10"/>
    <p:sldId id="302" r:id="rId11"/>
    <p:sldId id="314" r:id="rId12"/>
    <p:sldId id="303" r:id="rId13"/>
    <p:sldId id="266" r:id="rId14"/>
    <p:sldId id="269" r:id="rId15"/>
    <p:sldId id="287" r:id="rId16"/>
    <p:sldId id="288" r:id="rId17"/>
    <p:sldId id="289" r:id="rId18"/>
    <p:sldId id="311" r:id="rId19"/>
    <p:sldId id="293" r:id="rId20"/>
    <p:sldId id="315" r:id="rId21"/>
    <p:sldId id="294" r:id="rId22"/>
    <p:sldId id="272" r:id="rId23"/>
    <p:sldId id="310" r:id="rId24"/>
    <p:sldId id="312" r:id="rId25"/>
    <p:sldId id="283" r:id="rId26"/>
    <p:sldId id="296" r:id="rId27"/>
    <p:sldId id="305" r:id="rId28"/>
    <p:sldId id="304" r:id="rId29"/>
    <p:sldId id="306" r:id="rId30"/>
    <p:sldId id="307" r:id="rId31"/>
    <p:sldId id="308" r:id="rId32"/>
    <p:sldId id="276" r:id="rId33"/>
    <p:sldId id="270" r:id="rId34"/>
    <p:sldId id="278" r:id="rId35"/>
    <p:sldId id="282" r:id="rId36"/>
    <p:sldId id="298" r:id="rId37"/>
    <p:sldId id="316" r:id="rId38"/>
    <p:sldId id="267" r:id="rId39"/>
    <p:sldId id="313" r:id="rId40"/>
    <p:sldId id="280" r:id="rId41"/>
    <p:sldId id="28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08" autoAdjust="0"/>
  </p:normalViewPr>
  <p:slideViewPr>
    <p:cSldViewPr>
      <p:cViewPr varScale="1">
        <p:scale>
          <a:sx n="64" d="100"/>
          <a:sy n="64" d="100"/>
        </p:scale>
        <p:origin x="-2130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ream32\Desktop\ldx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odream32\Desktop\ld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Sheet1!$A$1:$AC$1</c:f>
              <c:strCache>
                <c:ptCount val="29"/>
                <c:pt idx="0">
                  <c:v>perlbench</c:v>
                </c:pt>
                <c:pt idx="1">
                  <c:v>bzip2</c:v>
                </c:pt>
                <c:pt idx="2">
                  <c:v>gcc</c:v>
                </c:pt>
                <c:pt idx="3">
                  <c:v>mcf</c:v>
                </c:pt>
                <c:pt idx="4">
                  <c:v>gobmk</c:v>
                </c:pt>
                <c:pt idx="5">
                  <c:v>hmmer</c:v>
                </c:pt>
                <c:pt idx="6">
                  <c:v>sjeng</c:v>
                </c:pt>
                <c:pt idx="7">
                  <c:v>libquantum</c:v>
                </c:pt>
                <c:pt idx="8">
                  <c:v>h264ref</c:v>
                </c:pt>
                <c:pt idx="9">
                  <c:v>omnetpp</c:v>
                </c:pt>
                <c:pt idx="10">
                  <c:v>astar</c:v>
                </c:pt>
                <c:pt idx="11">
                  <c:v>xalancbmk</c:v>
                </c:pt>
                <c:pt idx="12">
                  <c:v>firefox</c:v>
                </c:pt>
                <c:pt idx="13">
                  <c:v>lynx</c:v>
                </c:pt>
                <c:pt idx="14">
                  <c:v>nginx</c:v>
                </c:pt>
                <c:pt idx="15">
                  <c:v>tnftp</c:v>
                </c:pt>
                <c:pt idx="16">
                  <c:v>sysstat</c:v>
                </c:pt>
                <c:pt idx="17">
                  <c:v>gif2png</c:v>
                </c:pt>
                <c:pt idx="18">
                  <c:v>mp3info</c:v>
                </c:pt>
                <c:pt idx="19">
                  <c:v>prozilla</c:v>
                </c:pt>
                <c:pt idx="20">
                  <c:v>yopsweb</c:v>
                </c:pt>
                <c:pt idx="21">
                  <c:v>ngircd</c:v>
                </c:pt>
                <c:pt idx="22">
                  <c:v>gocr</c:v>
                </c:pt>
                <c:pt idx="23">
                  <c:v>apache</c:v>
                </c:pt>
                <c:pt idx="24">
                  <c:v>pbzip2</c:v>
                </c:pt>
                <c:pt idx="25">
                  <c:v>pigz</c:v>
                </c:pt>
                <c:pt idx="26">
                  <c:v>axel</c:v>
                </c:pt>
                <c:pt idx="27">
                  <c:v>x264</c:v>
                </c:pt>
                <c:pt idx="28">
                  <c:v>Average</c:v>
                </c:pt>
              </c:strCache>
            </c:strRef>
          </c:cat>
          <c:val>
            <c:numRef>
              <c:f>Sheet1!$A$2:$AC$2</c:f>
              <c:numCache>
                <c:formatCode>0.00%</c:formatCode>
                <c:ptCount val="29"/>
                <c:pt idx="0">
                  <c:v>1.5599999999999999E-2</c:v>
                </c:pt>
                <c:pt idx="1">
                  <c:v>2.3999999999999998E-3</c:v>
                </c:pt>
                <c:pt idx="2">
                  <c:v>6.9999999999999999E-4</c:v>
                </c:pt>
                <c:pt idx="3">
                  <c:v>1.32E-2</c:v>
                </c:pt>
                <c:pt idx="4">
                  <c:v>2.2000000000000001E-3</c:v>
                </c:pt>
                <c:pt idx="5">
                  <c:v>3.5900000000000001E-2</c:v>
                </c:pt>
                <c:pt idx="6">
                  <c:v>1.2999999999999999E-3</c:v>
                </c:pt>
                <c:pt idx="7">
                  <c:v>1.0800000000000001E-2</c:v>
                </c:pt>
                <c:pt idx="8">
                  <c:v>8.9999999999999998E-4</c:v>
                </c:pt>
                <c:pt idx="9">
                  <c:v>8.9999999999999998E-4</c:v>
                </c:pt>
                <c:pt idx="10">
                  <c:v>4.7000000000000002E-3</c:v>
                </c:pt>
                <c:pt idx="11">
                  <c:v>1E-4</c:v>
                </c:pt>
                <c:pt idx="12">
                  <c:v>1E-4</c:v>
                </c:pt>
                <c:pt idx="13">
                  <c:v>6.9199999999999998E-2</c:v>
                </c:pt>
                <c:pt idx="14">
                  <c:v>4.2700000000000002E-2</c:v>
                </c:pt>
                <c:pt idx="15">
                  <c:v>6.3100000000000003E-2</c:v>
                </c:pt>
                <c:pt idx="16">
                  <c:v>6.9400000000000003E-2</c:v>
                </c:pt>
                <c:pt idx="17">
                  <c:v>7.7600000000000002E-2</c:v>
                </c:pt>
                <c:pt idx="18">
                  <c:v>8.3400000000000002E-2</c:v>
                </c:pt>
                <c:pt idx="19">
                  <c:v>8.1900000000000001E-2</c:v>
                </c:pt>
                <c:pt idx="20">
                  <c:v>5.9299999999999999E-2</c:v>
                </c:pt>
                <c:pt idx="21">
                  <c:v>6.7000000000000004E-2</c:v>
                </c:pt>
                <c:pt idx="22">
                  <c:v>5.4800000000000001E-2</c:v>
                </c:pt>
                <c:pt idx="23">
                  <c:v>6.1000000000000004E-3</c:v>
                </c:pt>
                <c:pt idx="24">
                  <c:v>6.7400000000000002E-2</c:v>
                </c:pt>
                <c:pt idx="25">
                  <c:v>5.8500000000000003E-2</c:v>
                </c:pt>
                <c:pt idx="26">
                  <c:v>8.2400000000000001E-2</c:v>
                </c:pt>
                <c:pt idx="27">
                  <c:v>1.2999999999999999E-2</c:v>
                </c:pt>
                <c:pt idx="28">
                  <c:v>3.516428571428571E-2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3853184"/>
        <c:axId val="125012608"/>
      </c:barChart>
      <c:catAx>
        <c:axId val="93853184"/>
        <c:scaling>
          <c:orientation val="minMax"/>
        </c:scaling>
        <c:delete val="0"/>
        <c:axPos val="b"/>
        <c:majorTickMark val="out"/>
        <c:minorTickMark val="none"/>
        <c:tickLblPos val="nextTo"/>
        <c:crossAx val="125012608"/>
        <c:crosses val="autoZero"/>
        <c:auto val="1"/>
        <c:lblAlgn val="ctr"/>
        <c:lblOffset val="100"/>
        <c:noMultiLvlLbl val="0"/>
      </c:catAx>
      <c:valAx>
        <c:axId val="125012608"/>
        <c:scaling>
          <c:orientation val="minMax"/>
          <c:max val="0.16000000000000003"/>
          <c:min val="0"/>
        </c:scaling>
        <c:delete val="0"/>
        <c:axPos val="l"/>
        <c:majorGridlines/>
        <c:numFmt formatCode="0%" sourceLinked="0"/>
        <c:majorTickMark val="out"/>
        <c:minorTickMark val="none"/>
        <c:tickLblPos val="nextTo"/>
        <c:crossAx val="93853184"/>
        <c:crosses val="autoZero"/>
        <c:crossBetween val="between"/>
      </c:valAx>
    </c:plotArea>
    <c:plotVisOnly val="1"/>
    <c:dispBlanksAs val="zero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LDX</c:v>
                </c:pt>
              </c:strCache>
            </c:strRef>
          </c:tx>
          <c:invertIfNegative val="0"/>
          <c:cat>
            <c:strRef>
              <c:f>Sheet2!$B$1:$W$1</c:f>
              <c:strCache>
                <c:ptCount val="22"/>
                <c:pt idx="0">
                  <c:v>gcc</c:v>
                </c:pt>
                <c:pt idx="1">
                  <c:v>perlbench</c:v>
                </c:pt>
                <c:pt idx="2">
                  <c:v>bzip2</c:v>
                </c:pt>
                <c:pt idx="3">
                  <c:v>mcf</c:v>
                </c:pt>
                <c:pt idx="4">
                  <c:v>gobmk</c:v>
                </c:pt>
                <c:pt idx="5">
                  <c:v>hmmer</c:v>
                </c:pt>
                <c:pt idx="6">
                  <c:v>sjeng</c:v>
                </c:pt>
                <c:pt idx="7">
                  <c:v>libquantum</c:v>
                </c:pt>
                <c:pt idx="8">
                  <c:v>h264ref</c:v>
                </c:pt>
                <c:pt idx="9">
                  <c:v>omnetpp</c:v>
                </c:pt>
                <c:pt idx="10">
                  <c:v>astar</c:v>
                </c:pt>
                <c:pt idx="11">
                  <c:v>xalancbmk</c:v>
                </c:pt>
                <c:pt idx="12">
                  <c:v>lynx</c:v>
                </c:pt>
                <c:pt idx="13">
                  <c:v>nginx</c:v>
                </c:pt>
                <c:pt idx="14">
                  <c:v>tnftp</c:v>
                </c:pt>
                <c:pt idx="15">
                  <c:v>sysstat</c:v>
                </c:pt>
                <c:pt idx="16">
                  <c:v>gif2png</c:v>
                </c:pt>
                <c:pt idx="17">
                  <c:v>mp3info</c:v>
                </c:pt>
                <c:pt idx="18">
                  <c:v>prozilla</c:v>
                </c:pt>
                <c:pt idx="19">
                  <c:v>yopsweb</c:v>
                </c:pt>
                <c:pt idx="20">
                  <c:v>ngircd</c:v>
                </c:pt>
                <c:pt idx="21">
                  <c:v>gocr</c:v>
                </c:pt>
              </c:strCache>
            </c:strRef>
          </c:cat>
          <c:val>
            <c:numRef>
              <c:f>Sheet2!$B$2:$W$2</c:f>
              <c:numCache>
                <c:formatCode>General</c:formatCode>
                <c:ptCount val="22"/>
                <c:pt idx="0">
                  <c:v>3</c:v>
                </c:pt>
                <c:pt idx="1">
                  <c:v>1</c:v>
                </c:pt>
                <c:pt idx="2">
                  <c:v>7</c:v>
                </c:pt>
                <c:pt idx="3">
                  <c:v>12</c:v>
                </c:pt>
                <c:pt idx="4">
                  <c:v>68</c:v>
                </c:pt>
                <c:pt idx="5">
                  <c:v>17</c:v>
                </c:pt>
                <c:pt idx="6">
                  <c:v>83</c:v>
                </c:pt>
                <c:pt idx="7">
                  <c:v>4</c:v>
                </c:pt>
                <c:pt idx="8">
                  <c:v>28</c:v>
                </c:pt>
                <c:pt idx="9">
                  <c:v>24</c:v>
                </c:pt>
                <c:pt idx="10">
                  <c:v>16</c:v>
                </c:pt>
                <c:pt idx="11">
                  <c:v>45</c:v>
                </c:pt>
                <c:pt idx="12">
                  <c:v>5</c:v>
                </c:pt>
                <c:pt idx="13">
                  <c:v>10</c:v>
                </c:pt>
                <c:pt idx="14">
                  <c:v>5</c:v>
                </c:pt>
                <c:pt idx="15">
                  <c:v>6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TAINTGRIND</c:v>
                </c:pt>
              </c:strCache>
            </c:strRef>
          </c:tx>
          <c:invertIfNegative val="0"/>
          <c:cat>
            <c:strRef>
              <c:f>Sheet2!$B$1:$W$1</c:f>
              <c:strCache>
                <c:ptCount val="22"/>
                <c:pt idx="0">
                  <c:v>gcc</c:v>
                </c:pt>
                <c:pt idx="1">
                  <c:v>perlbench</c:v>
                </c:pt>
                <c:pt idx="2">
                  <c:v>bzip2</c:v>
                </c:pt>
                <c:pt idx="3">
                  <c:v>mcf</c:v>
                </c:pt>
                <c:pt idx="4">
                  <c:v>gobmk</c:v>
                </c:pt>
                <c:pt idx="5">
                  <c:v>hmmer</c:v>
                </c:pt>
                <c:pt idx="6">
                  <c:v>sjeng</c:v>
                </c:pt>
                <c:pt idx="7">
                  <c:v>libquantum</c:v>
                </c:pt>
                <c:pt idx="8">
                  <c:v>h264ref</c:v>
                </c:pt>
                <c:pt idx="9">
                  <c:v>omnetpp</c:v>
                </c:pt>
                <c:pt idx="10">
                  <c:v>astar</c:v>
                </c:pt>
                <c:pt idx="11">
                  <c:v>xalancbmk</c:v>
                </c:pt>
                <c:pt idx="12">
                  <c:v>lynx</c:v>
                </c:pt>
                <c:pt idx="13">
                  <c:v>nginx</c:v>
                </c:pt>
                <c:pt idx="14">
                  <c:v>tnftp</c:v>
                </c:pt>
                <c:pt idx="15">
                  <c:v>sysstat</c:v>
                </c:pt>
                <c:pt idx="16">
                  <c:v>gif2png</c:v>
                </c:pt>
                <c:pt idx="17">
                  <c:v>mp3info</c:v>
                </c:pt>
                <c:pt idx="18">
                  <c:v>prozilla</c:v>
                </c:pt>
                <c:pt idx="19">
                  <c:v>yopsweb</c:v>
                </c:pt>
                <c:pt idx="20">
                  <c:v>ngircd</c:v>
                </c:pt>
                <c:pt idx="21">
                  <c:v>gocr</c:v>
                </c:pt>
              </c:strCache>
            </c:strRef>
          </c:cat>
          <c:val>
            <c:numRef>
              <c:f>Sheet2!$B$3:$W$3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4</c:v>
                </c:pt>
                <c:pt idx="4">
                  <c:v>39</c:v>
                </c:pt>
                <c:pt idx="5">
                  <c:v>4</c:v>
                </c:pt>
                <c:pt idx="6">
                  <c:v>8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3</c:v>
                </c:pt>
                <c:pt idx="11">
                  <c:v>21</c:v>
                </c:pt>
                <c:pt idx="12">
                  <c:v>3</c:v>
                </c:pt>
                <c:pt idx="13">
                  <c:v>5</c:v>
                </c:pt>
                <c:pt idx="14">
                  <c:v>2</c:v>
                </c:pt>
                <c:pt idx="15">
                  <c:v>3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LIBDFT</c:v>
                </c:pt>
              </c:strCache>
            </c:strRef>
          </c:tx>
          <c:invertIfNegative val="0"/>
          <c:cat>
            <c:strRef>
              <c:f>Sheet2!$B$1:$W$1</c:f>
              <c:strCache>
                <c:ptCount val="22"/>
                <c:pt idx="0">
                  <c:v>gcc</c:v>
                </c:pt>
                <c:pt idx="1">
                  <c:v>perlbench</c:v>
                </c:pt>
                <c:pt idx="2">
                  <c:v>bzip2</c:v>
                </c:pt>
                <c:pt idx="3">
                  <c:v>mcf</c:v>
                </c:pt>
                <c:pt idx="4">
                  <c:v>gobmk</c:v>
                </c:pt>
                <c:pt idx="5">
                  <c:v>hmmer</c:v>
                </c:pt>
                <c:pt idx="6">
                  <c:v>sjeng</c:v>
                </c:pt>
                <c:pt idx="7">
                  <c:v>libquantum</c:v>
                </c:pt>
                <c:pt idx="8">
                  <c:v>h264ref</c:v>
                </c:pt>
                <c:pt idx="9">
                  <c:v>omnetpp</c:v>
                </c:pt>
                <c:pt idx="10">
                  <c:v>astar</c:v>
                </c:pt>
                <c:pt idx="11">
                  <c:v>xalancbmk</c:v>
                </c:pt>
                <c:pt idx="12">
                  <c:v>lynx</c:v>
                </c:pt>
                <c:pt idx="13">
                  <c:v>nginx</c:v>
                </c:pt>
                <c:pt idx="14">
                  <c:v>tnftp</c:v>
                </c:pt>
                <c:pt idx="15">
                  <c:v>sysstat</c:v>
                </c:pt>
                <c:pt idx="16">
                  <c:v>gif2png</c:v>
                </c:pt>
                <c:pt idx="17">
                  <c:v>mp3info</c:v>
                </c:pt>
                <c:pt idx="18">
                  <c:v>prozilla</c:v>
                </c:pt>
                <c:pt idx="19">
                  <c:v>yopsweb</c:v>
                </c:pt>
                <c:pt idx="20">
                  <c:v>ngircd</c:v>
                </c:pt>
                <c:pt idx="21">
                  <c:v>gocr</c:v>
                </c:pt>
              </c:strCache>
            </c:strRef>
          </c:cat>
          <c:val>
            <c:numRef>
              <c:f>Sheet2!$B$4:$W$4</c:f>
              <c:numCache>
                <c:formatCode>General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3</c:v>
                </c:pt>
                <c:pt idx="4">
                  <c:v>39</c:v>
                </c:pt>
                <c:pt idx="5">
                  <c:v>4</c:v>
                </c:pt>
                <c:pt idx="6">
                  <c:v>6</c:v>
                </c:pt>
                <c:pt idx="7">
                  <c:v>2</c:v>
                </c:pt>
                <c:pt idx="8">
                  <c:v>3</c:v>
                </c:pt>
                <c:pt idx="9">
                  <c:v>2</c:v>
                </c:pt>
                <c:pt idx="10">
                  <c:v>3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7179776"/>
        <c:axId val="127181568"/>
      </c:barChart>
      <c:catAx>
        <c:axId val="127179776"/>
        <c:scaling>
          <c:orientation val="minMax"/>
        </c:scaling>
        <c:delete val="0"/>
        <c:axPos val="b"/>
        <c:majorTickMark val="out"/>
        <c:minorTickMark val="none"/>
        <c:tickLblPos val="nextTo"/>
        <c:crossAx val="127181568"/>
        <c:crosses val="autoZero"/>
        <c:auto val="1"/>
        <c:lblAlgn val="ctr"/>
        <c:lblOffset val="100"/>
        <c:noMultiLvlLbl val="0"/>
      </c:catAx>
      <c:valAx>
        <c:axId val="1271815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27179776"/>
        <c:crosses val="autoZero"/>
        <c:crossBetween val="between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8E4A3-2A26-43EE-A768-1D4D97C72185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0847A-704E-45B8-87E8-C4A89AA3A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22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543C4-4111-403E-808E-9ACE8DF8321D}" type="datetimeFigureOut">
              <a:rPr lang="en-US" smtClean="0"/>
              <a:t>4/3/2016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76296-46FC-45C6-B415-15E9130D8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80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afternoon and welcome back</a:t>
            </a:r>
          </a:p>
          <a:p>
            <a:r>
              <a:rPr lang="en-US" dirty="0" smtClean="0"/>
              <a:t>My</a:t>
            </a:r>
            <a:r>
              <a:rPr lang="en-US" baseline="0" dirty="0" smtClean="0"/>
              <a:t> name is </a:t>
            </a:r>
            <a:r>
              <a:rPr lang="en-US" baseline="0" dirty="0" err="1" smtClean="0"/>
              <a:t>Yonghwi</a:t>
            </a:r>
            <a:r>
              <a:rPr lang="en-US" baseline="0" dirty="0" smtClean="0"/>
              <a:t> Kwon from </a:t>
            </a:r>
            <a:r>
              <a:rPr lang="en-US" baseline="0" dirty="0" err="1" smtClean="0"/>
              <a:t>purdue</a:t>
            </a:r>
            <a:r>
              <a:rPr lang="en-US" baseline="0" dirty="0" smtClean="0"/>
              <a:t> university, </a:t>
            </a:r>
            <a:r>
              <a:rPr lang="en-US" baseline="0" dirty="0" smtClean="0"/>
              <a:t>today I am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present </a:t>
            </a:r>
            <a:r>
              <a:rPr lang="en-US" baseline="0" dirty="0" smtClean="0"/>
              <a:t>LDX, Lightweight dual execution for causality inference</a:t>
            </a:r>
          </a:p>
          <a:p>
            <a:r>
              <a:rPr lang="en-US" baseline="0" dirty="0" smtClean="0"/>
              <a:t>This is a join work with Purdue University and Simon Fraser University.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3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let’s see what will happen without</a:t>
            </a:r>
            <a:r>
              <a:rPr lang="en-US" baseline="0" dirty="0" smtClean="0"/>
              <a:t> the alignment.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the left, we have two executions with fine-grained </a:t>
            </a:r>
            <a:r>
              <a:rPr lang="en-US" baseline="0" dirty="0" smtClean="0"/>
              <a:t>alignment we just saw.</a:t>
            </a:r>
            <a:endParaRPr lang="en-US" baseline="0" dirty="0" smtClean="0"/>
          </a:p>
          <a:p>
            <a:r>
              <a:rPr lang="en-US" baseline="0" dirty="0" smtClean="0"/>
              <a:t>And now, </a:t>
            </a:r>
            <a:r>
              <a:rPr lang="en-US" baseline="0" dirty="0" smtClean="0"/>
              <a:t>I will </a:t>
            </a:r>
            <a:r>
              <a:rPr lang="en-US" baseline="0" dirty="0" smtClean="0"/>
              <a:t>show </a:t>
            </a:r>
            <a:r>
              <a:rPr lang="en-US" baseline="0" dirty="0" smtClean="0"/>
              <a:t>two executions without fine-grained alignment on the right side.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both call read() system call, and we mutate the input in the slave.</a:t>
            </a:r>
          </a:p>
          <a:p>
            <a:r>
              <a:rPr lang="en-US" baseline="0" dirty="0" smtClean="0"/>
              <a:t>Because we mutate the input, the slave takes a different path, </a:t>
            </a:r>
            <a:r>
              <a:rPr lang="en-US" baseline="0" dirty="0" smtClean="0"/>
              <a:t>the slave calls </a:t>
            </a:r>
            <a:r>
              <a:rPr lang="en-US" baseline="0" dirty="0" smtClean="0"/>
              <a:t>read() while the master calls time().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the slave does not know whether there will be read() system call in the future in the master execution.</a:t>
            </a:r>
          </a:p>
          <a:p>
            <a:r>
              <a:rPr lang="en-US" baseline="0" dirty="0" smtClean="0"/>
              <a:t>If there will be, the slave should wait and </a:t>
            </a:r>
            <a:r>
              <a:rPr lang="en-US" baseline="0" dirty="0" smtClean="0"/>
              <a:t>copy the </a:t>
            </a:r>
            <a:r>
              <a:rPr lang="en-US" baseline="0" dirty="0" smtClean="0"/>
              <a:t>result from the master.</a:t>
            </a:r>
          </a:p>
          <a:p>
            <a:r>
              <a:rPr lang="en-US" baseline="0" dirty="0" smtClean="0"/>
              <a:t>If there will be no read() call, then the slave should execute this read() system call and proceed.</a:t>
            </a:r>
          </a:p>
          <a:p>
            <a:r>
              <a:rPr lang="en-US" baseline="0" dirty="0" smtClean="0"/>
              <a:t>So, at this point, the slave is not able to decide whether it should wait, or proceed.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8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let’s assume that the slave decides to proceed.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8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Then the slave calls time() system call.</a:t>
            </a:r>
          </a:p>
          <a:p>
            <a:r>
              <a:rPr lang="en-US" baseline="0" dirty="0" smtClean="0"/>
              <a:t>At this moment, the slave sees there is a time() system call in the master.</a:t>
            </a:r>
          </a:p>
          <a:p>
            <a:r>
              <a:rPr lang="en-US" baseline="0" dirty="0" smtClean="0"/>
              <a:t>So it copies the value from the call. But indeed, that is a wrong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Later the master calls another time(), the slave should copy the outcome of this second time() system call which is 2000.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Later both call write() but with different arguments. So the causality detected, but this is a false positive because it copied a wrong value 1000 before.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Finally, both call send() system call with different argument. and this is correct causality caused by mutation.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here, we observe that without fine grained alignment, the execution can get stuck because it may not be able to decide whether it needs to wait or proceed.</a:t>
            </a:r>
          </a:p>
          <a:p>
            <a:r>
              <a:rPr lang="en-US" baseline="0" dirty="0" smtClean="0"/>
              <a:t>Also, a false positive can be caused due to misalignment of system calls.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8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achieve such alignment,</a:t>
            </a:r>
            <a:r>
              <a:rPr lang="en-US" baseline="0" dirty="0" smtClean="0"/>
              <a:t> we develop an algorithm which maintains a counter during the execution.</a:t>
            </a:r>
          </a:p>
          <a:p>
            <a:r>
              <a:rPr lang="en-US" baseline="0" dirty="0" smtClean="0"/>
              <a:t>The counter essentially represents the current progress of the execution. </a:t>
            </a:r>
          </a:p>
          <a:p>
            <a:r>
              <a:rPr lang="en-US" baseline="0" dirty="0" smtClean="0"/>
              <a:t>For example, during execution, if the counter value is 10 in the master, and 9 is the slave, it means the master is ahead of the slave. So, the master should wait until the slave catches up.</a:t>
            </a:r>
          </a:p>
          <a:p>
            <a:endParaRPr lang="en-US" dirty="0" smtClean="0"/>
          </a:p>
          <a:p>
            <a:r>
              <a:rPr lang="en-US" dirty="0" smtClean="0"/>
              <a:t>Such property of</a:t>
            </a:r>
            <a:r>
              <a:rPr lang="en-US" baseline="0" dirty="0" smtClean="0"/>
              <a:t> the counter holds even when executions are in different paths.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Using the counter, we can align two executions, and it makes two executions share most system calls correctly, facilitating parallel executions, eventually minimize the overhead.</a:t>
            </a:r>
          </a:p>
          <a:p>
            <a:r>
              <a:rPr lang="en-US" baseline="0" dirty="0" smtClean="0"/>
              <a:t>Also, it helps to avoid false positives caused by misalignment.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45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I will explain how our algorithm works in detail using an example.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small program consists of two functions, main and Raise.</a:t>
            </a:r>
          </a:p>
          <a:p>
            <a:r>
              <a:rPr lang="en-US" baseline="0" dirty="0" smtClean="0"/>
              <a:t>The program calculates a salary raise for a person.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system calls that need alignments are the ones with red texts, read, open, send, and write.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let me explain the program in detail.</a:t>
            </a:r>
            <a:endParaRPr lang="en-US" baseline="0" dirty="0" smtClean="0"/>
          </a:p>
          <a:p>
            <a:r>
              <a:rPr lang="en-US" baseline="0" dirty="0" smtClean="0"/>
              <a:t>The program first reads name, title, and the current salary of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depending on the title,</a:t>
            </a:r>
          </a:p>
          <a:p>
            <a:r>
              <a:rPr lang="en-US" baseline="0" dirty="0" smtClean="0"/>
              <a:t>It has different logic to calculate the raise.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Firsrt</a:t>
            </a:r>
            <a:r>
              <a:rPr lang="en-US" baseline="0" dirty="0" smtClean="0"/>
              <a:t>, if the title is </a:t>
            </a:r>
            <a:r>
              <a:rPr lang="en-US" baseline="0" dirty="0" smtClean="0"/>
              <a:t>STAFF, </a:t>
            </a:r>
            <a:r>
              <a:rPr lang="en-US" baseline="0" dirty="0" smtClean="0"/>
              <a:t>it will call Raise function with the person’s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the Raise function, </a:t>
            </a:r>
          </a:p>
          <a:p>
            <a:r>
              <a:rPr lang="en-US" baseline="0" dirty="0" smtClean="0"/>
              <a:t>it opens a file that contains information about the person, and then read the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it compares the current salary</a:t>
            </a:r>
            <a:r>
              <a:rPr lang="en-US" baseline="0" dirty="0" smtClean="0"/>
              <a:t> and if it is bigger than 200 thousands, then it will write the 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the Raise function returned, it reads department</a:t>
            </a:r>
            <a:r>
              <a:rPr lang="en-US" baseline="0" dirty="0" smtClean="0"/>
              <a:t> information, and adds some bonus depending on the department.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</a:t>
            </a:r>
            <a:r>
              <a:rPr lang="en-US" baseline="0" dirty="0" smtClean="0"/>
              <a:t> I start to talk about technical details, I want to talk about “causality inference”</a:t>
            </a:r>
          </a:p>
          <a:p>
            <a:r>
              <a:rPr lang="en-US" baseline="0" dirty="0" smtClean="0"/>
              <a:t>Causality inference is essentially answering a question “is an event A causally dependent on an event B?”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fact, we have such questions all the time.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me give you an example.</a:t>
            </a:r>
          </a:p>
          <a:p>
            <a:r>
              <a:rPr lang="en-US" baseline="0" dirty="0" smtClean="0"/>
              <a:t>I am a heavy coffee drinker, </a:t>
            </a:r>
            <a:r>
              <a:rPr lang="en-US" baseline="0" dirty="0" smtClean="0"/>
              <a:t>and </a:t>
            </a:r>
            <a:r>
              <a:rPr lang="en-US" baseline="0" dirty="0" smtClean="0"/>
              <a:t>sometimes I have too much coffee, and I can’t sleep.</a:t>
            </a:r>
          </a:p>
          <a:p>
            <a:r>
              <a:rPr lang="en-US" baseline="0" dirty="0" smtClean="0"/>
              <a:t>Then, the next day, because I didn’t get enough sleep, and can’t wake up.</a:t>
            </a:r>
          </a:p>
          <a:p>
            <a:r>
              <a:rPr lang="en-US" baseline="0" dirty="0" smtClean="0"/>
              <a:t>So, I drink more coffee to wake up.</a:t>
            </a:r>
          </a:p>
          <a:p>
            <a:r>
              <a:rPr lang="en-US" baseline="0" dirty="0" smtClean="0"/>
              <a:t>This goes on and on making a caffeine causality loop.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simple example, the question I want to answer is “is my insomnia causally dependent on coffee?”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93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title is </a:t>
            </a:r>
            <a:r>
              <a:rPr lang="en-US" dirty="0" smtClean="0"/>
              <a:t>MANAGER, </a:t>
            </a:r>
            <a:r>
              <a:rPr lang="en-US" dirty="0" smtClean="0"/>
              <a:t>then the</a:t>
            </a:r>
            <a:r>
              <a:rPr lang="en-US" baseline="0" dirty="0" smtClean="0"/>
              <a:t> program adds a constant to the raise.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Lastly, it will call time() to get a timestamp.</a:t>
            </a:r>
          </a:p>
          <a:p>
            <a:r>
              <a:rPr lang="en-US" baseline="0" dirty="0" smtClean="0"/>
              <a:t>Then, the program composes a string that consists of name, raise and the timestamp, and sends it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this is a control flow graph of the code.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I will show how we instrument the program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we identify all system calls need alignments, and put the </a:t>
            </a:r>
            <a:r>
              <a:rPr lang="en-US" baseline="0" dirty="0" smtClean="0"/>
              <a:t>counter increment before </a:t>
            </a:r>
            <a:r>
              <a:rPr lang="en-US" baseline="0" dirty="0" smtClean="0"/>
              <a:t>such system calls.</a:t>
            </a:r>
          </a:p>
          <a:p>
            <a:r>
              <a:rPr lang="en-US" baseline="0" dirty="0" smtClean="0"/>
              <a:t>In this example, you can see we instrument before read(), send() open() and write() system calls.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here, we have a predicate and along one path, there is a counter increment. But, on the other path, there is no increment. </a:t>
            </a:r>
          </a:p>
          <a:p>
            <a:r>
              <a:rPr lang="en-US" baseline="0" dirty="0" smtClean="0"/>
              <a:t>This will cause different counter values at the merge point of the predicate depending on the path.</a:t>
            </a:r>
          </a:p>
          <a:p>
            <a:r>
              <a:rPr lang="en-US" baseline="0" dirty="0" smtClean="0"/>
              <a:t>So, we instrument additional counter increment </a:t>
            </a:r>
            <a:r>
              <a:rPr lang="en-US" baseline="0" dirty="0" smtClean="0"/>
              <a:t>on </a:t>
            </a:r>
            <a:r>
              <a:rPr lang="en-US" baseline="0" dirty="0" smtClean="0"/>
              <a:t>the other path. </a:t>
            </a:r>
          </a:p>
          <a:p>
            <a:r>
              <a:rPr lang="en-US" baseline="0" dirty="0" smtClean="0"/>
              <a:t>Now you can see, along any path, the counter value at the merged point are the same.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this happens on the main function. In this </a:t>
            </a:r>
            <a:r>
              <a:rPr lang="en-US" baseline="0" dirty="0" smtClean="0"/>
              <a:t>predicate, </a:t>
            </a:r>
            <a:r>
              <a:rPr lang="en-US" baseline="0" dirty="0" smtClean="0"/>
              <a:t>the merge point is the time system call.</a:t>
            </a:r>
          </a:p>
          <a:p>
            <a:r>
              <a:rPr lang="en-US" baseline="0" dirty="0" smtClean="0"/>
              <a:t>And on one path, we have Raise function, that increases the counter by 3. Also, there is a read system call on the path. So the counter </a:t>
            </a:r>
          </a:p>
          <a:p>
            <a:r>
              <a:rPr lang="en-US" baseline="0" dirty="0" smtClean="0"/>
              <a:t>is increased by 4 on this path. </a:t>
            </a:r>
          </a:p>
          <a:p>
            <a:r>
              <a:rPr lang="en-US" baseline="0" dirty="0" smtClean="0"/>
              <a:t>To have the same counter value at the merge point along any path, we compensate the counter value on the other path. We increase the counter by 4.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</a:t>
            </a:r>
            <a:r>
              <a:rPr lang="en-US" baseline="0" dirty="0" smtClean="0"/>
              <a:t> me show how the counter helps to align two executions at runtime.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we start from the entry of the main().</a:t>
            </a:r>
          </a:p>
          <a:p>
            <a:r>
              <a:rPr lang="en-US" baseline="0" dirty="0" smtClean="0"/>
              <a:t>The master execution and its counter are reds, and the slave execution and its counter are blues.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it starts with counter 0. </a:t>
            </a:r>
          </a:p>
          <a:p>
            <a:r>
              <a:rPr lang="en-US" baseline="0" dirty="0" smtClean="0"/>
              <a:t>Then, both execute read system call with counter value 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we modify the title to </a:t>
            </a:r>
            <a:r>
              <a:rPr lang="en-US" baseline="0" dirty="0" smtClean="0"/>
              <a:t>MANAGER in </a:t>
            </a:r>
            <a:r>
              <a:rPr lang="en-US" baseline="0" dirty="0" smtClean="0"/>
              <a:t>the slave execution, the slave takes the else branch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There is no system call in this path, so it </a:t>
            </a:r>
            <a:r>
              <a:rPr lang="en-US" baseline="0" dirty="0" smtClean="0"/>
              <a:t>increases the counter, and reaches the time system call with the counter value 6.</a:t>
            </a:r>
          </a:p>
          <a:p>
            <a:r>
              <a:rPr lang="en-US" baseline="0" dirty="0" smtClean="0"/>
              <a:t>At this point, the slave waits the master execution until it catches up so that it can copy the outcome of the time system call from the master.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the slave execution is waiting, and the master execution </a:t>
            </a:r>
            <a:r>
              <a:rPr lang="en-US" baseline="0" dirty="0" smtClean="0"/>
              <a:t>is catching </a:t>
            </a:r>
            <a:r>
              <a:rPr lang="en-US" baseline="0" dirty="0" smtClean="0"/>
              <a:t>up. </a:t>
            </a:r>
          </a:p>
          <a:p>
            <a:r>
              <a:rPr lang="en-US" baseline="0" dirty="0" smtClean="0"/>
              <a:t>In the master execution, the title is </a:t>
            </a:r>
            <a:r>
              <a:rPr lang="en-US" baseline="0" dirty="0" smtClean="0"/>
              <a:t>STAFF, </a:t>
            </a:r>
            <a:r>
              <a:rPr lang="en-US" baseline="0" dirty="0" smtClean="0"/>
              <a:t>so it takes the true branch. Then it calls Raise function and calls open, and read, also write().</a:t>
            </a:r>
          </a:p>
          <a:p>
            <a:r>
              <a:rPr lang="en-US" baseline="0" dirty="0" smtClean="0"/>
              <a:t>then it returns back to the main function, and executes read system call with the counter 5. </a:t>
            </a:r>
          </a:p>
          <a:p>
            <a:r>
              <a:rPr lang="en-US" baseline="0" dirty="0" smtClean="0"/>
              <a:t>Then now it reaches the time system call with the counter value 6. </a:t>
            </a:r>
          </a:p>
          <a:p>
            <a:r>
              <a:rPr lang="en-US" baseline="0" dirty="0" smtClean="0"/>
              <a:t>Now the LDX knows that they both aligned and the master shares the outcome of time system call to the slave.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both are aligned, they can concurrently proceed execution, and they call send system call in this example.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previous examples do not have loops.</a:t>
            </a:r>
          </a:p>
          <a:p>
            <a:r>
              <a:rPr lang="en-US" baseline="0" dirty="0" smtClean="0"/>
              <a:t>Now let me explain how we handle </a:t>
            </a:r>
            <a:r>
              <a:rPr lang="en-US" baseline="0" dirty="0" smtClean="0"/>
              <a:t>them.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On the left, it is an example program that contains a for loop. Within the for loop, it has a read system call guarded by a predicate.</a:t>
            </a:r>
          </a:p>
          <a:p>
            <a:r>
              <a:rPr lang="en-US" baseline="0" dirty="0" smtClean="0"/>
              <a:t>After the loop, there is a send() system call.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 the right, it is a control flow graph of the code.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First of all, we instrument edges except loop exit </a:t>
            </a:r>
            <a:r>
              <a:rPr lang="en-US" baseline="0" dirty="0" smtClean="0"/>
              <a:t>and </a:t>
            </a:r>
            <a:r>
              <a:rPr lang="en-US" baseline="0" dirty="0" smtClean="0"/>
              <a:t>back edges.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we instrument before the first read(), and the second read(), as well as false branch of the guarding predicate, to compensate the counter.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Then we notice that, within the loop, </a:t>
            </a:r>
            <a:r>
              <a:rPr lang="en-US" baseline="0" dirty="0" smtClean="0"/>
              <a:t>the value of </a:t>
            </a:r>
            <a:r>
              <a:rPr lang="en-US" baseline="0" dirty="0" err="1" smtClean="0"/>
              <a:t>cnt</a:t>
            </a:r>
            <a:r>
              <a:rPr lang="en-US" baseline="0" dirty="0" smtClean="0"/>
              <a:t> is not bounded.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handle this, we instrument to synchronize at the back edge of the loop and subtract all the accumulated counter value within the loop.</a:t>
            </a:r>
          </a:p>
          <a:p>
            <a:r>
              <a:rPr lang="en-US" baseline="0" dirty="0" smtClean="0"/>
              <a:t>By doing so, the </a:t>
            </a:r>
            <a:r>
              <a:rPr lang="en-US" baseline="0" dirty="0" err="1" smtClean="0"/>
              <a:t>cnt</a:t>
            </a:r>
            <a:r>
              <a:rPr lang="en-US" baseline="0" dirty="0" smtClean="0"/>
              <a:t> value at the beginning of the loop is always same.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for the loop exit edge, we increment the counter value so that all system calls beyond the loop will have bigger counter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Intuitively, this makes sure that the counter value before the loop is always smaller than the value in the loop.</a:t>
            </a:r>
          </a:p>
          <a:p>
            <a:r>
              <a:rPr lang="en-US" baseline="0" dirty="0" smtClean="0"/>
              <a:t>That is 0 and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answer</a:t>
            </a:r>
            <a:r>
              <a:rPr lang="en-US" baseline="0" dirty="0" smtClean="0"/>
              <a:t> the question, we have two options.</a:t>
            </a:r>
          </a:p>
          <a:p>
            <a:r>
              <a:rPr lang="en-US" baseline="0" dirty="0" smtClean="0"/>
              <a:t>First, you can go to a hospital, meet a doctor, and let doctor inspect your body.</a:t>
            </a:r>
          </a:p>
          <a:p>
            <a:r>
              <a:rPr lang="en-US" baseline="0" dirty="0" smtClean="0"/>
              <a:t>This may take a long time, as you may need to do some </a:t>
            </a:r>
            <a:r>
              <a:rPr lang="en-US" baseline="0" dirty="0" smtClean="0"/>
              <a:t>tests </a:t>
            </a:r>
            <a:r>
              <a:rPr lang="en-US" baseline="0" dirty="0" smtClean="0"/>
              <a:t>in the hospital.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Second, you can stop drinking coffee for few days, and see whether that solves the problem.</a:t>
            </a:r>
          </a:p>
          <a:p>
            <a:r>
              <a:rPr lang="en-US" baseline="0" dirty="0" smtClean="0"/>
              <a:t>The second way is intuitive and fast, and essentially it is how our solution works in a nutshell.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938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Also, the value in the loop is always bigger then the value before the loop. That is 1 and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Lastly, the counter value after the loop is always bigger than the counter value in the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745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we have</a:t>
            </a:r>
            <a:r>
              <a:rPr lang="en-US" baseline="0" dirty="0" smtClean="0"/>
              <a:t> other challenges.</a:t>
            </a:r>
          </a:p>
          <a:p>
            <a:r>
              <a:rPr lang="en-US" baseline="0" dirty="0" smtClean="0"/>
              <a:t>We handle recursive calls in a similar way. </a:t>
            </a:r>
          </a:p>
          <a:p>
            <a:r>
              <a:rPr lang="en-US" baseline="0" dirty="0" smtClean="0"/>
              <a:t>We identify recursive calls and returns and apply the algorithm similar to the loop. Essentially these calls and returns correspond to loop edges.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we handle indirect function calls using a stack to push / pop the current counter value.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multithreading applications, we also share the outcomes of the </a:t>
            </a:r>
            <a:r>
              <a:rPr lang="en-US" baseline="0" dirty="0" err="1" smtClean="0"/>
              <a:t>pthread</a:t>
            </a:r>
            <a:r>
              <a:rPr lang="en-US" baseline="0" dirty="0" smtClean="0"/>
              <a:t> library functions.</a:t>
            </a:r>
          </a:p>
          <a:p>
            <a:r>
              <a:rPr lang="en-US" baseline="0" dirty="0" smtClean="0"/>
              <a:t>This essentially shares the scheduling decision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we have lightweight system resource tainting to handle different states of resources because they may cause execution differences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960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</a:t>
            </a:r>
            <a:r>
              <a:rPr lang="en-US" baseline="0" dirty="0" smtClean="0"/>
              <a:t> implement our system as an </a:t>
            </a:r>
            <a:r>
              <a:rPr lang="en-US" baseline="0" dirty="0" err="1" smtClean="0"/>
              <a:t>llvm</a:t>
            </a:r>
            <a:r>
              <a:rPr lang="en-US" baseline="0" dirty="0" smtClean="0"/>
              <a:t> pass.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also implemented runtime supports as a library that intercepts system calls.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major limitations are that we require source code, and we may consume 2 times more resources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Because we need to run two execution concurrently.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507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evaluated LDX</a:t>
            </a:r>
            <a:r>
              <a:rPr lang="en-US" baseline="0" dirty="0" smtClean="0"/>
              <a:t> on 24 programs, 12 from SPEC2006 and 12 real world applications.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graph shows the performance overhead. We measure the overhead with mutation and without mutation.</a:t>
            </a:r>
          </a:p>
          <a:p>
            <a:r>
              <a:rPr lang="en-US" baseline="0" dirty="0" smtClean="0"/>
              <a:t>As you can see, there are not much differences, meaning that LDX handles path differences caused by mutations fairly well.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average runtime overhead is 6.08%.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57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Also we measure </a:t>
            </a:r>
            <a:r>
              <a:rPr lang="en-US" dirty="0" smtClean="0"/>
              <a:t>how </a:t>
            </a:r>
            <a:r>
              <a:rPr lang="en-US" dirty="0" smtClean="0"/>
              <a:t>many instructions we instrumented in the target application.</a:t>
            </a:r>
          </a:p>
          <a:p>
            <a:r>
              <a:rPr lang="en-US" dirty="0" smtClean="0"/>
              <a:t>This graph shows the result.</a:t>
            </a:r>
          </a:p>
          <a:p>
            <a:r>
              <a:rPr lang="en-US" dirty="0" smtClean="0"/>
              <a:t>Y </a:t>
            </a:r>
            <a:r>
              <a:rPr lang="en-US" dirty="0" smtClean="0"/>
              <a:t>axis represents</a:t>
            </a:r>
            <a:r>
              <a:rPr lang="en-US" baseline="0" dirty="0" smtClean="0"/>
              <a:t> percentage of the number of instrumented instruction with respect to the total number of instruction of the program.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you can see, in all cases it is less than 10%. Also, during the execution, that 10% of instrumented instruction are not all executed.</a:t>
            </a:r>
          </a:p>
          <a:p>
            <a:r>
              <a:rPr lang="en-US" baseline="0" dirty="0" smtClean="0"/>
              <a:t>This is because there are many instrumentation on error handling/exception handler which are often not executed at runtime.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the average is only 3.52% which is fairly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571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also evaluated effectiveness.</a:t>
            </a:r>
          </a:p>
          <a:p>
            <a:r>
              <a:rPr lang="en-US" baseline="0" dirty="0" smtClean="0"/>
              <a:t>We mutate inputs for each program and observe the output differences.</a:t>
            </a:r>
          </a:p>
          <a:p>
            <a:r>
              <a:rPr lang="en-US" baseline="0" dirty="0" smtClean="0"/>
              <a:t>For network programs, we mutate network packet contents, or cookies.</a:t>
            </a:r>
          </a:p>
          <a:p>
            <a:r>
              <a:rPr lang="en-US" baseline="0" dirty="0" smtClean="0"/>
              <a:t>For file utilities, we mutate inputs files </a:t>
            </a:r>
          </a:p>
          <a:p>
            <a:r>
              <a:rPr lang="en-US" baseline="0" dirty="0" smtClean="0"/>
              <a:t>For compilers, we mutate the contents of source code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also we evaluate effectiveness of vulnerability detection by mutating inputs from untrusted sources such as input files and network packets. </a:t>
            </a:r>
          </a:p>
          <a:p>
            <a:r>
              <a:rPr lang="en-US" baseline="0" dirty="0" smtClean="0"/>
              <a:t>In this case, we observe indirect jump target addresses and parameters of memory management functions such as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57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also compare LDX with other taint analysis tools such as TAINTGRIND, AND LIBDFT.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source system calls, that read secrets, </a:t>
            </a:r>
            <a:r>
              <a:rPr lang="en-US" baseline="0" dirty="0" smtClean="0"/>
              <a:t>for LDX, we </a:t>
            </a:r>
            <a:r>
              <a:rPr lang="en-US" baseline="0" dirty="0" smtClean="0"/>
              <a:t>mutate inputs, and for the </a:t>
            </a:r>
            <a:r>
              <a:rPr lang="en-US" baseline="0" dirty="0" err="1" smtClean="0"/>
              <a:t>taintgrind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libdft</a:t>
            </a:r>
            <a:r>
              <a:rPr lang="en-US" baseline="0" dirty="0" smtClean="0"/>
              <a:t>, we taint inputs.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sink system calls, we check differences between the master and the slave.</a:t>
            </a:r>
          </a:p>
          <a:p>
            <a:r>
              <a:rPr lang="en-US" baseline="0" dirty="0" smtClean="0"/>
              <a:t>For the </a:t>
            </a:r>
            <a:r>
              <a:rPr lang="en-US" baseline="0" dirty="0" err="1" smtClean="0"/>
              <a:t>taintgrind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libdft</a:t>
            </a:r>
            <a:r>
              <a:rPr lang="en-US" baseline="0" dirty="0" smtClean="0"/>
              <a:t>, we check the taint tags at the sink system calls.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57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axis is</a:t>
            </a:r>
            <a:r>
              <a:rPr lang="en-US" baseline="0" dirty="0" smtClean="0"/>
              <a:t> each program and </a:t>
            </a:r>
            <a:r>
              <a:rPr lang="en-US" dirty="0" smtClean="0"/>
              <a:t>y axis is the</a:t>
            </a:r>
            <a:r>
              <a:rPr lang="en-US" baseline="0" dirty="0" smtClean="0"/>
              <a:t> number of sinks detected.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Blue bars represent LDX, reds are </a:t>
            </a:r>
            <a:r>
              <a:rPr lang="en-US" baseline="0" dirty="0" err="1" smtClean="0"/>
              <a:t>taintgrind</a:t>
            </a:r>
            <a:r>
              <a:rPr lang="en-US" baseline="0" dirty="0" smtClean="0"/>
              <a:t>, and greens are </a:t>
            </a:r>
            <a:r>
              <a:rPr lang="en-US" baseline="0" dirty="0" err="1" smtClean="0"/>
              <a:t>libdft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you can see LDX detects most sinks. Other tools </a:t>
            </a:r>
            <a:r>
              <a:rPr lang="en-US" baseline="0" dirty="0" smtClean="0"/>
              <a:t>miss many </a:t>
            </a:r>
            <a:r>
              <a:rPr lang="en-US" baseline="0" dirty="0" smtClean="0"/>
              <a:t>sinks because they are caused by control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571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SME splits an execution into multiple ones for different security levels: </a:t>
            </a:r>
          </a:p>
          <a:p>
            <a:r>
              <a:rPr lang="en-US" dirty="0" smtClean="0"/>
              <a:t>the low execution does the public outputs and the high execution does the conﬁdential outputs. </a:t>
            </a:r>
          </a:p>
          <a:p>
            <a:r>
              <a:rPr lang="en-US" dirty="0" smtClean="0"/>
              <a:t>It blocks or terminates when the two</a:t>
            </a:r>
            <a:r>
              <a:rPr lang="en-US" baseline="0" dirty="0" smtClean="0"/>
              <a:t> </a:t>
            </a:r>
            <a:r>
              <a:rPr lang="en-US" dirty="0" smtClean="0"/>
              <a:t>executions diverge.</a:t>
            </a:r>
          </a:p>
          <a:p>
            <a:r>
              <a:rPr lang="en-US" dirty="0" smtClean="0"/>
              <a:t>LDX focuses</a:t>
            </a:r>
            <a:r>
              <a:rPr lang="en-US" baseline="0" dirty="0" smtClean="0"/>
              <a:t> on causality inference and tolerates execution divergence.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Execution replication duplicates multiple execution to support n-version programming.</a:t>
            </a:r>
          </a:p>
          <a:p>
            <a:r>
              <a:rPr lang="en-US" baseline="0" dirty="0" smtClean="0"/>
              <a:t>But they run executions without fine-grained alignment.</a:t>
            </a:r>
          </a:p>
          <a:p>
            <a:r>
              <a:rPr lang="en-US" baseline="0" dirty="0" smtClean="0"/>
              <a:t>Execution replay reruns applications to identify vulnerabilities and bugs. </a:t>
            </a:r>
          </a:p>
          <a:p>
            <a:r>
              <a:rPr lang="en-US" baseline="0" dirty="0" smtClean="0"/>
              <a:t>LDX in </a:t>
            </a:r>
            <a:r>
              <a:rPr lang="en-US" baseline="0" dirty="0" err="1" smtClean="0"/>
              <a:t>constrast</a:t>
            </a:r>
            <a:r>
              <a:rPr lang="en-US" baseline="0" dirty="0" smtClean="0"/>
              <a:t>, focuses on </a:t>
            </a:r>
            <a:r>
              <a:rPr lang="en-US" baseline="0" dirty="0" err="1" smtClean="0"/>
              <a:t>alignmentment</a:t>
            </a:r>
            <a:r>
              <a:rPr lang="en-US" baseline="0" dirty="0" smtClean="0"/>
              <a:t> of two executions to tolerate non-determinism in real time</a:t>
            </a:r>
            <a:r>
              <a:rPr lang="en-US" baseline="0" dirty="0" smtClean="0"/>
              <a:t>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Great,</a:t>
            </a:r>
            <a:r>
              <a:rPr lang="en-US" baseline="0" dirty="0" smtClean="0"/>
              <a:t> </a:t>
            </a:r>
            <a:r>
              <a:rPr lang="en-US" dirty="0" smtClean="0"/>
              <a:t>let’s come back</a:t>
            </a:r>
            <a:r>
              <a:rPr lang="en-US" baseline="0" dirty="0" smtClean="0"/>
              <a:t> to the computer world.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When it comes down to the computer, the question “is an event A causally dependent on an event B”,</a:t>
            </a:r>
          </a:p>
          <a:p>
            <a:r>
              <a:rPr lang="en-US" baseline="0" dirty="0" smtClean="0"/>
              <a:t>Becomes </a:t>
            </a:r>
          </a:p>
          <a:p>
            <a:r>
              <a:rPr lang="en-US" baseline="0" dirty="0" smtClean="0"/>
              <a:t>“is this file created because of a network request?”</a:t>
            </a:r>
          </a:p>
          <a:p>
            <a:r>
              <a:rPr lang="en-US" baseline="0" dirty="0" smtClean="0"/>
              <a:t>Or </a:t>
            </a:r>
          </a:p>
          <a:p>
            <a:r>
              <a:rPr lang="en-US" baseline="0" dirty="0" smtClean="0"/>
              <a:t>“Is this outgoing packet containing any contents of file?”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And, such questions are common in taint analysis and 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8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here comes the taint analysis.</a:t>
            </a:r>
          </a:p>
          <a:p>
            <a:r>
              <a:rPr lang="en-US" dirty="0" smtClean="0"/>
              <a:t>Taint analysis basically </a:t>
            </a:r>
            <a:r>
              <a:rPr lang="en-US" dirty="0" smtClean="0"/>
              <a:t>taints </a:t>
            </a:r>
            <a:r>
              <a:rPr lang="en-US" dirty="0" smtClean="0"/>
              <a:t>inputs with tags, and propagate the tags during</a:t>
            </a:r>
            <a:r>
              <a:rPr lang="en-US" baseline="0" dirty="0" smtClean="0"/>
              <a:t> the program execution.</a:t>
            </a:r>
          </a:p>
          <a:p>
            <a:r>
              <a:rPr lang="en-US" baseline="0" dirty="0" smtClean="0"/>
              <a:t>It works great, but, </a:t>
            </a:r>
            <a:r>
              <a:rPr lang="en-US" baseline="0" dirty="0" smtClean="0"/>
              <a:t>there are two problems.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it is difficult to handle control dependency which is implicit flow. Here </a:t>
            </a:r>
            <a:r>
              <a:rPr lang="en-US" baseline="0" dirty="0" smtClean="0"/>
              <a:t>is an example. </a:t>
            </a:r>
            <a:endParaRPr lang="en-US" baseline="0" dirty="0" smtClean="0"/>
          </a:p>
          <a:p>
            <a:r>
              <a:rPr lang="en-US" baseline="0" dirty="0" smtClean="0"/>
              <a:t>This </a:t>
            </a:r>
            <a:r>
              <a:rPr lang="en-US" baseline="0" dirty="0" smtClean="0"/>
              <a:t>program reads input from </a:t>
            </a:r>
            <a:r>
              <a:rPr lang="en-US" baseline="0" dirty="0" err="1" smtClean="0"/>
              <a:t>secret_profile</a:t>
            </a:r>
            <a:r>
              <a:rPr lang="en-US" baseline="0" dirty="0" smtClean="0"/>
              <a:t>. But the input is not directly propagated to the output.</a:t>
            </a:r>
          </a:p>
          <a:p>
            <a:r>
              <a:rPr lang="en-US" baseline="0" dirty="0" smtClean="0"/>
              <a:t>It compares the input with a constant M and changes the output. So, there is no data dependency between input and output.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such taint analysis tools track each individual instruction to taint and propagate tags, which is too expensive.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62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 here comes our solution, LDX:</a:t>
            </a:r>
            <a:r>
              <a:rPr lang="en-US" baseline="0" dirty="0" smtClean="0"/>
              <a:t> Lightweight Dual Execution.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we run two executions of a program</a:t>
            </a:r>
          </a:p>
          <a:p>
            <a:r>
              <a:rPr lang="en-US" baseline="0" dirty="0" smtClean="0"/>
              <a:t>We call one execution a master execution and another one a slave execution.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During the execution, we mutate input in the slave execution, at source system calls.</a:t>
            </a:r>
          </a:p>
          <a:p>
            <a:r>
              <a:rPr lang="en-US" baseline="0" dirty="0" smtClean="0"/>
              <a:t>Source system calls are the ones that read secrets.</a:t>
            </a:r>
          </a:p>
          <a:p>
            <a:r>
              <a:rPr lang="en-US" baseline="0" dirty="0" smtClean="0"/>
              <a:t>You can see the master gets the </a:t>
            </a:r>
            <a:r>
              <a:rPr lang="en-US" baseline="0" dirty="0" err="1" smtClean="0"/>
              <a:t>pwd</a:t>
            </a:r>
            <a:r>
              <a:rPr lang="en-US" baseline="0" dirty="0" smtClean="0"/>
              <a:t> and the slave gets </a:t>
            </a:r>
            <a:r>
              <a:rPr lang="en-US" baseline="0" dirty="0" err="1" smtClean="0"/>
              <a:t>abc</a:t>
            </a:r>
            <a:r>
              <a:rPr lang="en-US" baseline="0" dirty="0" smtClean="0"/>
              <a:t> for inputs.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then all other system calls that are not the source are shared between two executions to </a:t>
            </a:r>
            <a:r>
              <a:rPr lang="en-US" baseline="0" dirty="0" smtClean="0"/>
              <a:t>minimize </a:t>
            </a:r>
            <a:r>
              <a:rPr lang="en-US" baseline="0" dirty="0" smtClean="0"/>
              <a:t>non-determinism.</a:t>
            </a:r>
          </a:p>
          <a:p>
            <a:r>
              <a:rPr lang="en-US" baseline="0" dirty="0" smtClean="0"/>
              <a:t>Here we can see, both executions get the same result from time().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later, when the sink system calls are executed, we check whether the arguments are same.</a:t>
            </a:r>
          </a:p>
          <a:p>
            <a:r>
              <a:rPr lang="en-US" baseline="0" dirty="0" smtClean="0"/>
              <a:t>Here, the sink system calls are the ones that may send out secrets to outside.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example, the first write system calls have the same output. So, no causality here.</a:t>
            </a:r>
          </a:p>
          <a:p>
            <a:r>
              <a:rPr lang="en-US" baseline="0" dirty="0" smtClean="0"/>
              <a:t>But, the send system calls in this example have different arguments because they are from the read() system calls that we mutated.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</a:t>
            </a:r>
            <a:r>
              <a:rPr lang="en-US" baseline="0" dirty="0" smtClean="0"/>
              <a:t> is very important to share the outcomes of system calls that are not the sources to minimize non-determinism.</a:t>
            </a:r>
          </a:p>
          <a:p>
            <a:r>
              <a:rPr lang="en-US" baseline="0" dirty="0" smtClean="0"/>
              <a:t>Otherwise, such non-determinism may affect the causality inference.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me give you an example.</a:t>
            </a:r>
          </a:p>
          <a:p>
            <a:r>
              <a:rPr lang="en-US" baseline="0" dirty="0" smtClean="0"/>
              <a:t>It is the same example, except that the returns of time() system calls are not shared.</a:t>
            </a:r>
          </a:p>
          <a:p>
            <a:r>
              <a:rPr lang="en-US" baseline="0" dirty="0" smtClean="0"/>
              <a:t>Here the master gets 1000, and the slave gets 2000.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Later, it causes different arguments in the </a:t>
            </a:r>
            <a:r>
              <a:rPr lang="en-US" baseline="0" dirty="0" smtClean="0"/>
              <a:t>write() </a:t>
            </a:r>
            <a:r>
              <a:rPr lang="en-US" baseline="0" dirty="0" smtClean="0"/>
              <a:t>system </a:t>
            </a:r>
            <a:r>
              <a:rPr lang="en-US" baseline="0" dirty="0" smtClean="0"/>
              <a:t>calls. </a:t>
            </a:r>
            <a:r>
              <a:rPr lang="en-US" baseline="0" dirty="0" smtClean="0"/>
              <a:t>But this causality is wrong, and it is a false positive.</a:t>
            </a:r>
          </a:p>
          <a:p>
            <a:r>
              <a:rPr lang="en-US" baseline="0" dirty="0" smtClean="0"/>
              <a:t>Because it is not from the input we mutated.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example, it detects two causalities, but only one the send() system call is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666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idea of running multiple executions, mutating inputs and observing output</a:t>
            </a:r>
            <a:r>
              <a:rPr lang="en-US" baseline="0" dirty="0" smtClean="0"/>
              <a:t> differences to infer causality is not new.</a:t>
            </a:r>
          </a:p>
          <a:p>
            <a:r>
              <a:rPr lang="en-US" baseline="0" dirty="0" err="1" smtClean="0"/>
              <a:t>TightLip</a:t>
            </a:r>
            <a:r>
              <a:rPr lang="en-US" baseline="0" dirty="0" smtClean="0"/>
              <a:t>, VARAN, [add more references...] And many other works follow the same idea.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the essence of our proposed system is our novel algorithm to align executions.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Unfortunately, most previous </a:t>
            </a:r>
            <a:r>
              <a:rPr lang="en-US" baseline="0" dirty="0" smtClean="0"/>
              <a:t>systems rely on heuristics to align system calls.</a:t>
            </a:r>
          </a:p>
          <a:p>
            <a:r>
              <a:rPr lang="en-US" baseline="0" dirty="0" smtClean="0"/>
              <a:t>Aligning executions is very important because without the alignment, it is difficult to tolerate system call differences.</a:t>
            </a:r>
          </a:p>
          <a:p>
            <a:r>
              <a:rPr lang="en-US" baseline="0" dirty="0" smtClean="0"/>
              <a:t>This </a:t>
            </a:r>
            <a:r>
              <a:rPr lang="en-US" baseline="0" dirty="0" smtClean="0"/>
              <a:t>also can cause false positives.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61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 me give you an example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Here, I</a:t>
            </a:r>
            <a:r>
              <a:rPr lang="en-US" baseline="0" dirty="0" smtClean="0"/>
              <a:t> will show two executions with fine-grained alignment.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</a:t>
            </a:r>
            <a:r>
              <a:rPr lang="en-US" baseline="0" dirty="0" smtClean="0"/>
              <a:t> the left side, we have the master execution, and on the right side, we have the slave execution.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they both call read() system call. And because it is a source, we mutate </a:t>
            </a:r>
            <a:r>
              <a:rPr lang="en-US" baseline="0" dirty="0" smtClean="0"/>
              <a:t>input </a:t>
            </a:r>
            <a:r>
              <a:rPr lang="en-US" baseline="0" dirty="0" smtClean="0"/>
              <a:t>in the slave.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</a:t>
            </a:r>
            <a:r>
              <a:rPr lang="en-US" baseline="0" dirty="0" smtClean="0"/>
              <a:t>, since we mutated the input in the slave execution, the slave takes different execution paths from the master, leading different system call invocation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r>
              <a:rPr lang="en-US" baseline="0" dirty="0" smtClean="0"/>
              <a:t>The master calls time() and the slave calls read(). </a:t>
            </a:r>
          </a:p>
          <a:p>
            <a:r>
              <a:rPr lang="en-US" baseline="0" dirty="0" smtClean="0"/>
              <a:t>And </a:t>
            </a:r>
            <a:r>
              <a:rPr lang="en-US" baseline="0" dirty="0" smtClean="0"/>
              <a:t>it is important to mention that such </a:t>
            </a:r>
            <a:r>
              <a:rPr lang="en-US" baseline="0" dirty="0" smtClean="0"/>
              <a:t>differences can be </a:t>
            </a:r>
            <a:r>
              <a:rPr lang="en-US" baseline="0" dirty="0" smtClean="0"/>
              <a:t>very complex </a:t>
            </a:r>
            <a:r>
              <a:rPr lang="en-US" baseline="0" dirty="0" smtClean="0"/>
              <a:t>in practice.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that both master and slave call time().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both call write() with the same parameter.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Lastly, both call send() with different parameters as we mutated the input.</a:t>
            </a:r>
          </a:p>
          <a:p>
            <a:endParaRPr lang="en-US" dirty="0" smtClean="0"/>
          </a:p>
          <a:p>
            <a:r>
              <a:rPr lang="en-US" dirty="0" smtClean="0"/>
              <a:t>So, </a:t>
            </a:r>
            <a:r>
              <a:rPr lang="en-US" baseline="0" dirty="0" smtClean="0"/>
              <a:t>in this example, there is one causality detected.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76296-46FC-45C6-B415-15E9130D8C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6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DB19-95D2-43BC-8421-5F22003829E8}" type="datetime1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7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54BBD-FC2E-4DAC-8658-F318F2BFCAFF}" type="datetime1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5905D-A4C4-434B-98FA-3FE413446955}" type="datetime1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7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0800000">
            <a:off x="0" y="6172200"/>
            <a:ext cx="9144000" cy="685800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  <a:gs pos="100000">
                <a:schemeClr val="bg1"/>
              </a:gs>
              <a:gs pos="74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  <a:gs pos="100000">
                <a:schemeClr val="bg1"/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EBE18-04E2-41D4-A4D2-FEBC2192A4F8}" type="datetime1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371600"/>
            <a:ext cx="914400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7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07E8-0A4A-4167-8509-4467A9D0797E}" type="datetime1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3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0B581-D742-4010-A18B-7467FA0EE6D1}" type="datetime1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4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C9D1-F301-44A7-8C18-84E1527B2716}" type="datetime1">
              <a:rPr lang="en-US" smtClean="0"/>
              <a:t>4/3/2016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8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EFD1E-9E8C-41FC-8B88-D22EA1D0F545}" type="datetime1">
              <a:rPr lang="en-US" smtClean="0"/>
              <a:t>4/3/2016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7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0ADBF-F384-4D89-9CDE-F753039281C0}" type="datetime1">
              <a:rPr lang="en-US" smtClean="0"/>
              <a:t>4/3/2016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9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9E170-A6DB-4926-92A4-9806F0FB26A7}" type="datetime1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CE87-0CA2-49A7-ABDB-CF3BB04F090E}" type="datetime1">
              <a:rPr lang="en-US" smtClean="0"/>
              <a:t>4/3/2016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4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ED83D-4FE6-404A-B618-4483A7464BF8}" type="datetime1">
              <a:rPr lang="en-US" smtClean="0"/>
              <a:t>4/3/2016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3FF52-99D2-4F81-931E-B6DE17CDC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LDX</a:t>
            </a:r>
            <a:r>
              <a:rPr lang="en-US" dirty="0"/>
              <a:t>: Lightweight dual execution for 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dirty="0"/>
              <a:t>Causality Inference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066800" y="3886200"/>
            <a:ext cx="7086600" cy="1752600"/>
          </a:xfrm>
        </p:spPr>
        <p:txBody>
          <a:bodyPr>
            <a:noAutofit/>
          </a:bodyPr>
          <a:lstStyle/>
          <a:p>
            <a:r>
              <a:rPr lang="en-US" sz="2000" dirty="0" err="1" smtClean="0">
                <a:solidFill>
                  <a:schemeClr val="tx1"/>
                </a:solidFill>
              </a:rPr>
              <a:t>Yonghwi</a:t>
            </a:r>
            <a:r>
              <a:rPr lang="en-US" sz="2000" dirty="0" smtClean="0">
                <a:solidFill>
                  <a:schemeClr val="tx1"/>
                </a:solidFill>
              </a:rPr>
              <a:t> Kwon</a:t>
            </a:r>
            <a:r>
              <a:rPr lang="en-US" sz="2000" baseline="30000" dirty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Dohyeong</a:t>
            </a:r>
            <a:r>
              <a:rPr lang="en-US" sz="2000" dirty="0" smtClean="0">
                <a:solidFill>
                  <a:schemeClr val="tx1"/>
                </a:solidFill>
              </a:rPr>
              <a:t> Kim</a:t>
            </a:r>
            <a:r>
              <a:rPr lang="en-US" sz="2000" baseline="30000" dirty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, Nick. W. Sumner</a:t>
            </a:r>
            <a:r>
              <a:rPr lang="en-US" sz="2000" baseline="30000" dirty="0" smtClean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Kyungtae</a:t>
            </a:r>
            <a:r>
              <a:rPr lang="en-US" sz="2000" dirty="0" smtClean="0">
                <a:solidFill>
                  <a:schemeClr val="tx1"/>
                </a:solidFill>
              </a:rPr>
              <a:t> Kim</a:t>
            </a:r>
            <a:r>
              <a:rPr lang="en-US" sz="2000" baseline="30000" dirty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, Brendan Saltaformaggio</a:t>
            </a:r>
            <a:r>
              <a:rPr lang="en-US" sz="2000" baseline="30000" dirty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Xiangyu</a:t>
            </a:r>
            <a:r>
              <a:rPr lang="en-US" sz="2000" dirty="0" smtClean="0">
                <a:solidFill>
                  <a:schemeClr val="tx1"/>
                </a:solidFill>
              </a:rPr>
              <a:t> Zhang</a:t>
            </a:r>
            <a:r>
              <a:rPr lang="en-US" sz="2000" baseline="30000" dirty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</a:rPr>
              <a:t>Dongyan</a:t>
            </a:r>
            <a:r>
              <a:rPr lang="en-US" sz="2000" dirty="0" smtClean="0">
                <a:solidFill>
                  <a:schemeClr val="tx1"/>
                </a:solidFill>
              </a:rPr>
              <a:t> Xu</a:t>
            </a:r>
            <a:r>
              <a:rPr lang="en-US" sz="2000" baseline="30000" dirty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endParaRPr lang="en-US" sz="1000" dirty="0" smtClean="0">
              <a:solidFill>
                <a:schemeClr val="tx1"/>
              </a:solidFill>
            </a:endParaRPr>
          </a:p>
          <a:p>
            <a:r>
              <a:rPr lang="en-US" sz="1800" baseline="30000" dirty="0" smtClean="0">
                <a:solidFill>
                  <a:schemeClr val="tx1"/>
                </a:solidFill>
              </a:rPr>
              <a:t>1</a:t>
            </a:r>
            <a:r>
              <a:rPr lang="en-US" sz="1800" dirty="0" smtClean="0">
                <a:solidFill>
                  <a:schemeClr val="tx1"/>
                </a:solidFill>
              </a:rPr>
              <a:t>Department of Computer Science, Purdue University</a:t>
            </a:r>
          </a:p>
          <a:p>
            <a:r>
              <a:rPr lang="en-US" sz="1800" baseline="30000" dirty="0" smtClean="0">
                <a:solidFill>
                  <a:schemeClr val="tx1"/>
                </a:solidFill>
              </a:rPr>
              <a:t>2</a:t>
            </a:r>
            <a:r>
              <a:rPr lang="en-US" sz="1800" dirty="0" smtClean="0">
                <a:solidFill>
                  <a:schemeClr val="tx1"/>
                </a:solidFill>
              </a:rPr>
              <a:t>School of Computing Science, </a:t>
            </a:r>
            <a:r>
              <a:rPr lang="en-US" sz="1800" dirty="0">
                <a:solidFill>
                  <a:schemeClr val="tx1"/>
                </a:solidFill>
              </a:rPr>
              <a:t>Simon </a:t>
            </a:r>
            <a:r>
              <a:rPr lang="en-US" sz="1800" dirty="0" smtClean="0">
                <a:solidFill>
                  <a:schemeClr val="tx1"/>
                </a:solidFill>
              </a:rPr>
              <a:t>Fraser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1</a:t>
            </a:fld>
            <a:endParaRPr lang="en-US" dirty="0"/>
          </a:p>
        </p:txBody>
      </p:sp>
      <p:pic>
        <p:nvPicPr>
          <p:cNvPr id="2050" name="Picture 2" descr="https://www.cs.purdue.edu/homes/sunil/images/newlogo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832" y="5943600"/>
            <a:ext cx="17526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upload.wikimedia.org/wikipedia/commons/thumb/b/b7/SFU-block-logo.svg/400px-SFU-block-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032" y="5943600"/>
            <a:ext cx="114300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21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Standing on the Shoulders of Giants: 6 APIs for instant SaaS Suc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4000292" cy="228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5029200" y="2057400"/>
            <a:ext cx="4267200" cy="24384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6096000" cy="1143000"/>
          </a:xfrm>
        </p:spPr>
        <p:txBody>
          <a:bodyPr>
            <a:noAutofit/>
          </a:bodyPr>
          <a:lstStyle/>
          <a:p>
            <a:r>
              <a:rPr lang="en-US" sz="3200" b="1" i="1" dirty="0" smtClean="0"/>
              <a:t>Without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r>
              <a:rPr lang="en-US" sz="3200" dirty="0" smtClean="0"/>
              <a:t>fine-grained </a:t>
            </a:r>
            <a:r>
              <a:rPr lang="en-US" sz="3200" b="1" dirty="0" smtClean="0"/>
              <a:t>alignment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program, user interface, windo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16" y="1603177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ogram, user interface, windo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083" y="1603177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48116" y="1371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Master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71883" y="1371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Slave</a:t>
            </a:r>
            <a:endParaRPr lang="en-US" sz="1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2209800"/>
            <a:ext cx="157651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pwd</a:t>
            </a:r>
            <a:r>
              <a:rPr lang="en-US" sz="1600" b="1" dirty="0" smtClean="0">
                <a:solidFill>
                  <a:srgbClr val="0070C0"/>
                </a:solidFill>
              </a:rPr>
              <a:t>…”</a:t>
            </a:r>
            <a:r>
              <a:rPr lang="en-US" sz="1600" dirty="0" smtClean="0">
                <a:solidFill>
                  <a:srgbClr val="0070C0"/>
                </a:solidFill>
              </a:rPr>
              <a:t> = read(secret);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9716" y="2209800"/>
            <a:ext cx="164756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abc</a:t>
            </a:r>
            <a:r>
              <a:rPr lang="en-US" sz="1600" b="1" dirty="0" smtClean="0">
                <a:solidFill>
                  <a:srgbClr val="0070C0"/>
                </a:solidFill>
              </a:rPr>
              <a:t>…” </a:t>
            </a:r>
            <a:r>
              <a:rPr lang="en-US" sz="1600" dirty="0" smtClean="0">
                <a:solidFill>
                  <a:srgbClr val="0070C0"/>
                </a:solidFill>
              </a:rPr>
              <a:t>= read(secret);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19716" y="2938046"/>
            <a:ext cx="164756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“…” </a:t>
            </a:r>
            <a:r>
              <a:rPr lang="en-US" sz="1600" dirty="0" smtClean="0">
                <a:solidFill>
                  <a:schemeClr val="tx1"/>
                </a:solidFill>
              </a:rPr>
              <a:t>= read(user);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10</a:t>
            </a:fld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667000" y="2938132"/>
            <a:ext cx="15765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1000 </a:t>
            </a:r>
            <a:r>
              <a:rPr lang="en-US" sz="1600" dirty="0" smtClean="0">
                <a:solidFill>
                  <a:schemeClr val="tx1"/>
                </a:solidFill>
              </a:rPr>
              <a:t>= time()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2938046"/>
            <a:ext cx="2819400" cy="10243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Should I </a:t>
            </a:r>
            <a:r>
              <a:rPr lang="en-US" sz="2000" b="1" i="1" u="sng" dirty="0" smtClean="0"/>
              <a:t>wait</a:t>
            </a:r>
            <a:r>
              <a:rPr lang="en-US" sz="2000" b="1" dirty="0" smtClean="0"/>
              <a:t> to see the corresponding </a:t>
            </a:r>
            <a:r>
              <a:rPr lang="en-US" sz="2000" b="1" dirty="0" err="1" smtClean="0"/>
              <a:t>syscall</a:t>
            </a:r>
            <a:r>
              <a:rPr lang="en-US" sz="2000" b="1" dirty="0" smtClean="0"/>
              <a:t> in the future? or </a:t>
            </a:r>
            <a:r>
              <a:rPr lang="en-US" sz="2000" b="1" i="1" u="sng" dirty="0" smtClean="0"/>
              <a:t>proceed</a:t>
            </a:r>
            <a:r>
              <a:rPr lang="en-US" sz="2000" b="1" dirty="0" smtClean="0"/>
              <a:t>?</a:t>
            </a:r>
            <a:endParaRPr lang="en-US" sz="2000" b="1" dirty="0"/>
          </a:p>
        </p:txBody>
      </p:sp>
      <p:sp>
        <p:nvSpPr>
          <p:cNvPr id="42" name="Rectangle 41"/>
          <p:cNvSpPr/>
          <p:nvPr/>
        </p:nvSpPr>
        <p:spPr>
          <a:xfrm>
            <a:off x="2590800" y="2884881"/>
            <a:ext cx="3429000" cy="1153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319716" y="3297763"/>
            <a:ext cx="1647565" cy="664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Will read() be in the future?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5032" y="2209800"/>
            <a:ext cx="106611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pwd</a:t>
            </a:r>
            <a:r>
              <a:rPr lang="en-US" sz="1600" b="1" dirty="0" smtClean="0">
                <a:solidFill>
                  <a:srgbClr val="0070C0"/>
                </a:solidFill>
              </a:rPr>
              <a:t>…”</a:t>
            </a:r>
            <a:r>
              <a:rPr lang="en-US" sz="1600" dirty="0" smtClean="0">
                <a:solidFill>
                  <a:srgbClr val="0070C0"/>
                </a:solidFill>
              </a:rPr>
              <a:t> = read(...);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8032" y="2209800"/>
            <a:ext cx="111416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abc</a:t>
            </a:r>
            <a:r>
              <a:rPr lang="en-US" sz="1600" b="1" dirty="0" smtClean="0">
                <a:solidFill>
                  <a:srgbClr val="0070C0"/>
                </a:solidFill>
              </a:rPr>
              <a:t>…” </a:t>
            </a:r>
            <a:r>
              <a:rPr lang="en-US" sz="1600" dirty="0" smtClean="0">
                <a:solidFill>
                  <a:srgbClr val="0070C0"/>
                </a:solidFill>
              </a:rPr>
              <a:t>= read(...);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5032" y="3944629"/>
            <a:ext cx="106611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time()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48032" y="3944629"/>
            <a:ext cx="111416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time()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432" y="4401570"/>
            <a:ext cx="53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1551432" y="4414096"/>
            <a:ext cx="53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408432" y="5193862"/>
            <a:ext cx="53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1552832" y="5193862"/>
            <a:ext cx="53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1248032" y="2830655"/>
            <a:ext cx="111416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“…” </a:t>
            </a:r>
            <a:r>
              <a:rPr lang="en-US" sz="1600" dirty="0" smtClean="0">
                <a:solidFill>
                  <a:schemeClr val="tx1"/>
                </a:solidFill>
              </a:rPr>
              <a:t>= read(user);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5032" y="5528846"/>
            <a:ext cx="106611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send(...);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5033" y="4730954"/>
            <a:ext cx="106612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write(...);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48033" y="4728224"/>
            <a:ext cx="111416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write(...);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8032" y="5528846"/>
            <a:ext cx="111416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send(...);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032" y="3411229"/>
            <a:ext cx="106611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time()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9" name="Picture 2" descr="program, user interface, windo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91" y="160019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program, user interface, windo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32" y="160019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257091" y="133715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Master</a:t>
            </a:r>
            <a:endParaRPr lang="en-US" sz="14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1476632" y="136862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Slave</a:t>
            </a:r>
            <a:endParaRPr lang="en-US" sz="1400" b="1" i="1" dirty="0"/>
          </a:p>
        </p:txBody>
      </p:sp>
      <p:sp>
        <p:nvSpPr>
          <p:cNvPr id="44" name="Title 1"/>
          <p:cNvSpPr txBox="1">
            <a:spLocks/>
          </p:cNvSpPr>
          <p:nvPr/>
        </p:nvSpPr>
        <p:spPr>
          <a:xfrm>
            <a:off x="76200" y="274638"/>
            <a:ext cx="228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</a:t>
            </a:r>
            <a:r>
              <a:rPr lang="en-US" sz="3200" dirty="0" smtClean="0"/>
              <a:t>ine-grained </a:t>
            </a:r>
            <a:r>
              <a:rPr lang="en-US" sz="3200" b="1" dirty="0" smtClean="0"/>
              <a:t>alignment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426356" y="0"/>
            <a:ext cx="94507" cy="69027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878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12" grpId="0" animBg="1"/>
      <p:bldP spid="45" grpId="0" animBg="1"/>
      <p:bldP spid="65" grpId="0" animBg="1"/>
      <p:bldP spid="3" grpId="0" animBg="1"/>
      <p:bldP spid="42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Standing on the Shoulders of Giants: 6 APIs for instant SaaS Suc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4000292" cy="228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5029200" y="2057400"/>
            <a:ext cx="4267200" cy="24384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ogram, user interface, windo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16" y="1603177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ogram, user interface, windo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083" y="1603177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48116" y="1371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Master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71883" y="1371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Slave</a:t>
            </a:r>
            <a:endParaRPr lang="en-US" sz="1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2209800"/>
            <a:ext cx="157651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pwd</a:t>
            </a:r>
            <a:r>
              <a:rPr lang="en-US" sz="1600" b="1" dirty="0" smtClean="0">
                <a:solidFill>
                  <a:srgbClr val="0070C0"/>
                </a:solidFill>
              </a:rPr>
              <a:t>…”</a:t>
            </a:r>
            <a:r>
              <a:rPr lang="en-US" sz="1600" dirty="0" smtClean="0">
                <a:solidFill>
                  <a:srgbClr val="0070C0"/>
                </a:solidFill>
              </a:rPr>
              <a:t> = read(secret);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9716" y="2209800"/>
            <a:ext cx="164756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abc</a:t>
            </a:r>
            <a:r>
              <a:rPr lang="en-US" sz="1600" b="1" dirty="0" smtClean="0">
                <a:solidFill>
                  <a:srgbClr val="0070C0"/>
                </a:solidFill>
              </a:rPr>
              <a:t>…” </a:t>
            </a:r>
            <a:r>
              <a:rPr lang="en-US" sz="1600" dirty="0" smtClean="0">
                <a:solidFill>
                  <a:srgbClr val="0070C0"/>
                </a:solidFill>
              </a:rPr>
              <a:t>= read(secret);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19716" y="2938046"/>
            <a:ext cx="164756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“…” </a:t>
            </a:r>
            <a:r>
              <a:rPr lang="en-US" sz="1600" dirty="0" smtClean="0">
                <a:solidFill>
                  <a:schemeClr val="tx1"/>
                </a:solidFill>
              </a:rPr>
              <a:t>= read(user);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11</a:t>
            </a:fld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667000" y="2938132"/>
            <a:ext cx="15765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1000 </a:t>
            </a:r>
            <a:r>
              <a:rPr lang="en-US" sz="1600" dirty="0" smtClean="0">
                <a:solidFill>
                  <a:schemeClr val="tx1"/>
                </a:solidFill>
              </a:rPr>
              <a:t>= time()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05032" y="2209800"/>
            <a:ext cx="106611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pwd</a:t>
            </a:r>
            <a:r>
              <a:rPr lang="en-US" sz="1600" b="1" dirty="0" smtClean="0">
                <a:solidFill>
                  <a:srgbClr val="0070C0"/>
                </a:solidFill>
              </a:rPr>
              <a:t>…”</a:t>
            </a:r>
            <a:r>
              <a:rPr lang="en-US" sz="1600" dirty="0" smtClean="0">
                <a:solidFill>
                  <a:srgbClr val="0070C0"/>
                </a:solidFill>
              </a:rPr>
              <a:t> = read(...);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48032" y="2209800"/>
            <a:ext cx="111416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abc</a:t>
            </a:r>
            <a:r>
              <a:rPr lang="en-US" sz="1600" b="1" dirty="0" smtClean="0">
                <a:solidFill>
                  <a:srgbClr val="0070C0"/>
                </a:solidFill>
              </a:rPr>
              <a:t>…” </a:t>
            </a:r>
            <a:r>
              <a:rPr lang="en-US" sz="1600" dirty="0" smtClean="0">
                <a:solidFill>
                  <a:srgbClr val="0070C0"/>
                </a:solidFill>
              </a:rPr>
              <a:t>= read(...);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032" y="3943234"/>
            <a:ext cx="106611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time()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48032" y="3943234"/>
            <a:ext cx="111416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time()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8432" y="4400175"/>
            <a:ext cx="53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1551432" y="4412701"/>
            <a:ext cx="53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408432" y="5192467"/>
            <a:ext cx="53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1552832" y="5192467"/>
            <a:ext cx="53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1248032" y="2829260"/>
            <a:ext cx="111416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“…” </a:t>
            </a:r>
            <a:r>
              <a:rPr lang="en-US" sz="1600" dirty="0" smtClean="0">
                <a:solidFill>
                  <a:schemeClr val="tx1"/>
                </a:solidFill>
              </a:rPr>
              <a:t>= read(user);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5032" y="5528846"/>
            <a:ext cx="106611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send(...);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5033" y="4729559"/>
            <a:ext cx="106612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write(...);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48033" y="4726829"/>
            <a:ext cx="111416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write(...);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48032" y="5528846"/>
            <a:ext cx="111416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send(...);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5032" y="3409834"/>
            <a:ext cx="106611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time()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9" name="Picture 2" descr="program, user interface, windo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91" y="160019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program, user interface, windo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32" y="160019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57091" y="133715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Master</a:t>
            </a:r>
            <a:endParaRPr 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476632" y="136862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Slave</a:t>
            </a:r>
            <a:endParaRPr lang="en-US" sz="1400" b="1" i="1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2426356" y="0"/>
            <a:ext cx="94507" cy="69027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6096000" cy="1143000"/>
          </a:xfrm>
        </p:spPr>
        <p:txBody>
          <a:bodyPr>
            <a:noAutofit/>
          </a:bodyPr>
          <a:lstStyle/>
          <a:p>
            <a:r>
              <a:rPr lang="en-US" sz="3200" b="1" i="1" dirty="0" smtClean="0"/>
              <a:t>Without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r>
              <a:rPr lang="en-US" sz="3200" dirty="0" smtClean="0"/>
              <a:t>fine-grained </a:t>
            </a:r>
            <a:r>
              <a:rPr lang="en-US" sz="3200" b="1" dirty="0" smtClean="0"/>
              <a:t>alignment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76200" y="274638"/>
            <a:ext cx="228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</a:t>
            </a:r>
            <a:r>
              <a:rPr lang="en-US" sz="3200" dirty="0" smtClean="0"/>
              <a:t>ine-grained </a:t>
            </a:r>
            <a:r>
              <a:rPr lang="en-US" sz="3200" b="1" dirty="0" smtClean="0"/>
              <a:t>alignment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15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Standing on the Shoulders of Giants: 6 APIs for instant SaaS Suc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4000292" cy="228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5029200" y="2057400"/>
            <a:ext cx="4267200" cy="24384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ogram, user interface, windo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316" y="1603177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ogram, user interface, windo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083" y="1603177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48116" y="1371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Master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71883" y="1371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Slave</a:t>
            </a:r>
            <a:endParaRPr lang="en-US" sz="1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2209800"/>
            <a:ext cx="157651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pwd</a:t>
            </a:r>
            <a:r>
              <a:rPr lang="en-US" sz="1600" b="1" dirty="0" smtClean="0">
                <a:solidFill>
                  <a:srgbClr val="0070C0"/>
                </a:solidFill>
              </a:rPr>
              <a:t>…”</a:t>
            </a:r>
            <a:r>
              <a:rPr lang="en-US" sz="1600" dirty="0" smtClean="0">
                <a:solidFill>
                  <a:srgbClr val="0070C0"/>
                </a:solidFill>
              </a:rPr>
              <a:t> = read(secret);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19716" y="2209800"/>
            <a:ext cx="164756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abc</a:t>
            </a:r>
            <a:r>
              <a:rPr lang="en-US" sz="1600" b="1" dirty="0" smtClean="0">
                <a:solidFill>
                  <a:srgbClr val="0070C0"/>
                </a:solidFill>
              </a:rPr>
              <a:t>…” </a:t>
            </a:r>
            <a:r>
              <a:rPr lang="en-US" sz="1600" dirty="0" smtClean="0">
                <a:solidFill>
                  <a:srgbClr val="0070C0"/>
                </a:solidFill>
              </a:rPr>
              <a:t>= read(secret);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7000" y="3886200"/>
            <a:ext cx="15765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2000 </a:t>
            </a:r>
            <a:r>
              <a:rPr lang="en-US" sz="1600" dirty="0" smtClean="0">
                <a:solidFill>
                  <a:schemeClr val="tx1"/>
                </a:solidFill>
              </a:rPr>
              <a:t>= time()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9717" y="3429000"/>
            <a:ext cx="164756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1000 </a:t>
            </a:r>
            <a:r>
              <a:rPr lang="en-US" sz="1600" dirty="0" smtClean="0">
                <a:solidFill>
                  <a:schemeClr val="tx1"/>
                </a:solidFill>
              </a:rPr>
              <a:t>= time()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71683" y="4343400"/>
            <a:ext cx="790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748083" y="4343400"/>
            <a:ext cx="790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3071683" y="5124735"/>
            <a:ext cx="790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4748083" y="5124735"/>
            <a:ext cx="790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4319716" y="2938046"/>
            <a:ext cx="164756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“…” </a:t>
            </a:r>
            <a:r>
              <a:rPr lang="en-US" sz="1600" dirty="0" smtClean="0">
                <a:solidFill>
                  <a:schemeClr val="tx1"/>
                </a:solidFill>
              </a:rPr>
              <a:t>= read(user);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67000" y="5485143"/>
            <a:ext cx="157651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send(“…</a:t>
            </a:r>
            <a:r>
              <a:rPr lang="en-US" sz="1600" b="1" dirty="0" err="1" smtClean="0">
                <a:solidFill>
                  <a:srgbClr val="FF0000"/>
                </a:solidFill>
              </a:rPr>
              <a:t>pwd</a:t>
            </a:r>
            <a:r>
              <a:rPr lang="en-US" sz="1600" dirty="0" smtClean="0">
                <a:solidFill>
                  <a:srgbClr val="FF0000"/>
                </a:solidFill>
              </a:rPr>
              <a:t>...”);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67000" y="4650930"/>
            <a:ext cx="157651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write(“</a:t>
            </a:r>
            <a:r>
              <a:rPr lang="en-US" sz="1600" b="1" dirty="0" smtClean="0">
                <a:solidFill>
                  <a:srgbClr val="FF0000"/>
                </a:solidFill>
              </a:rPr>
              <a:t>2000</a:t>
            </a:r>
            <a:r>
              <a:rPr lang="en-US" sz="1600" dirty="0" smtClean="0">
                <a:solidFill>
                  <a:srgbClr val="FF0000"/>
                </a:solidFill>
              </a:rPr>
              <a:t>...”);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19717" y="4648200"/>
            <a:ext cx="1647565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write(“</a:t>
            </a:r>
            <a:r>
              <a:rPr lang="en-US" sz="1600" b="1" dirty="0" smtClean="0">
                <a:solidFill>
                  <a:srgbClr val="FF0000"/>
                </a:solidFill>
              </a:rPr>
              <a:t>1000</a:t>
            </a:r>
            <a:r>
              <a:rPr lang="en-US" sz="1600" dirty="0" smtClean="0">
                <a:solidFill>
                  <a:srgbClr val="FF0000"/>
                </a:solidFill>
              </a:rPr>
              <a:t>...”);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19716" y="5485143"/>
            <a:ext cx="164756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send(“…</a:t>
            </a:r>
            <a:r>
              <a:rPr lang="en-US" sz="1600" b="1" dirty="0" err="1" smtClean="0">
                <a:solidFill>
                  <a:srgbClr val="FF0000"/>
                </a:solidFill>
              </a:rPr>
              <a:t>abc</a:t>
            </a:r>
            <a:r>
              <a:rPr lang="en-US" sz="1600" dirty="0" smtClean="0">
                <a:solidFill>
                  <a:srgbClr val="FF0000"/>
                </a:solidFill>
              </a:rPr>
              <a:t>...”);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12</a:t>
            </a:fld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667000" y="2938132"/>
            <a:ext cx="15765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1000 </a:t>
            </a:r>
            <a:r>
              <a:rPr lang="en-US" sz="1600" dirty="0" smtClean="0">
                <a:solidFill>
                  <a:schemeClr val="tx1"/>
                </a:solidFill>
              </a:rPr>
              <a:t>= time()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6553200" y="5485143"/>
            <a:ext cx="2438400" cy="34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Causality Detected</a:t>
            </a:r>
            <a:endParaRPr lang="en-US" sz="1400" b="1" dirty="0"/>
          </a:p>
        </p:txBody>
      </p:sp>
      <p:pic>
        <p:nvPicPr>
          <p:cNvPr id="40" name="Picture 2" descr="check, done, 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319" y="5450681"/>
            <a:ext cx="533400" cy="41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 rot="554607">
            <a:off x="2753222" y="2990930"/>
            <a:ext cx="3132989" cy="7409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553200" y="3429000"/>
            <a:ext cx="2438400" cy="3477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Copies a wrong value “1000”</a:t>
            </a:r>
            <a:endParaRPr lang="en-US" sz="1400" b="1" dirty="0"/>
          </a:p>
        </p:txBody>
      </p:sp>
      <p:sp>
        <p:nvSpPr>
          <p:cNvPr id="33" name="Oval 32"/>
          <p:cNvSpPr/>
          <p:nvPr/>
        </p:nvSpPr>
        <p:spPr>
          <a:xfrm rot="20912787">
            <a:off x="2752705" y="3440026"/>
            <a:ext cx="3132989" cy="7409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53200" y="3886200"/>
            <a:ext cx="2438400" cy="3477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Should copy 2000 instead</a:t>
            </a:r>
            <a:endParaRPr lang="en-US" sz="1400" b="1" dirty="0"/>
          </a:p>
        </p:txBody>
      </p:sp>
      <p:sp>
        <p:nvSpPr>
          <p:cNvPr id="36" name="Rectangle 35"/>
          <p:cNvSpPr/>
          <p:nvPr/>
        </p:nvSpPr>
        <p:spPr>
          <a:xfrm>
            <a:off x="6553200" y="4495800"/>
            <a:ext cx="2438400" cy="5842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Causality Detected</a:t>
            </a:r>
          </a:p>
          <a:p>
            <a:pPr algn="ctr"/>
            <a:r>
              <a:rPr lang="en-US" sz="1400" b="1" dirty="0" smtClean="0"/>
              <a:t>- False positive -</a:t>
            </a:r>
            <a:endParaRPr lang="en-US" sz="1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05032" y="2209800"/>
            <a:ext cx="106611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pwd</a:t>
            </a:r>
            <a:r>
              <a:rPr lang="en-US" sz="1600" b="1" dirty="0" smtClean="0">
                <a:solidFill>
                  <a:srgbClr val="0070C0"/>
                </a:solidFill>
              </a:rPr>
              <a:t>…”</a:t>
            </a:r>
            <a:r>
              <a:rPr lang="en-US" sz="1600" dirty="0" smtClean="0">
                <a:solidFill>
                  <a:srgbClr val="0070C0"/>
                </a:solidFill>
              </a:rPr>
              <a:t> = read(...);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48032" y="2209800"/>
            <a:ext cx="1114167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abc</a:t>
            </a:r>
            <a:r>
              <a:rPr lang="en-US" sz="1600" b="1" dirty="0" smtClean="0">
                <a:solidFill>
                  <a:srgbClr val="0070C0"/>
                </a:solidFill>
              </a:rPr>
              <a:t>…” </a:t>
            </a:r>
            <a:r>
              <a:rPr lang="en-US" sz="1600" dirty="0" smtClean="0">
                <a:solidFill>
                  <a:srgbClr val="0070C0"/>
                </a:solidFill>
              </a:rPr>
              <a:t>= read(...);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05032" y="3943234"/>
            <a:ext cx="106611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time()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48032" y="3943234"/>
            <a:ext cx="111416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time()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8432" y="4400175"/>
            <a:ext cx="53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1551432" y="4412701"/>
            <a:ext cx="53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408432" y="5192467"/>
            <a:ext cx="53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49" name="TextBox 48"/>
          <p:cNvSpPr txBox="1"/>
          <p:nvPr/>
        </p:nvSpPr>
        <p:spPr>
          <a:xfrm>
            <a:off x="1552832" y="5192467"/>
            <a:ext cx="534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50" name="TextBox 49"/>
          <p:cNvSpPr txBox="1"/>
          <p:nvPr/>
        </p:nvSpPr>
        <p:spPr>
          <a:xfrm>
            <a:off x="1248032" y="2829260"/>
            <a:ext cx="111416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“…” </a:t>
            </a:r>
            <a:r>
              <a:rPr lang="en-US" sz="1600" dirty="0" smtClean="0">
                <a:solidFill>
                  <a:schemeClr val="tx1"/>
                </a:solidFill>
              </a:rPr>
              <a:t>= read(user);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5032" y="5528846"/>
            <a:ext cx="106611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send(...);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5033" y="4729559"/>
            <a:ext cx="1066120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write(...);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248033" y="4726829"/>
            <a:ext cx="111416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write(...);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48032" y="5528846"/>
            <a:ext cx="111416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send(...);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5032" y="3409834"/>
            <a:ext cx="106611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time()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9" name="Picture 2" descr="program, user interface, windo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91" y="160019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 descr="program, user interface, windo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832" y="160019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57091" y="133715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Master</a:t>
            </a:r>
            <a:endParaRPr lang="en-US" sz="14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1476632" y="1368622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Slave</a:t>
            </a:r>
            <a:endParaRPr lang="en-US" sz="1400" b="1" i="1" dirty="0"/>
          </a:p>
        </p:txBody>
      </p:sp>
      <p:cxnSp>
        <p:nvCxnSpPr>
          <p:cNvPr id="66" name="Straight Connector 65"/>
          <p:cNvCxnSpPr/>
          <p:nvPr/>
        </p:nvCxnSpPr>
        <p:spPr>
          <a:xfrm>
            <a:off x="2426356" y="0"/>
            <a:ext cx="94507" cy="690273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itle 1"/>
          <p:cNvSpPr>
            <a:spLocks noGrp="1"/>
          </p:cNvSpPr>
          <p:nvPr>
            <p:ph type="title"/>
          </p:nvPr>
        </p:nvSpPr>
        <p:spPr>
          <a:xfrm>
            <a:off x="2590800" y="274638"/>
            <a:ext cx="6096000" cy="1143000"/>
          </a:xfrm>
        </p:spPr>
        <p:txBody>
          <a:bodyPr>
            <a:noAutofit/>
          </a:bodyPr>
          <a:lstStyle/>
          <a:p>
            <a:r>
              <a:rPr lang="en-US" sz="3200" b="1" i="1" dirty="0" smtClean="0"/>
              <a:t>Without</a:t>
            </a:r>
            <a:r>
              <a:rPr lang="en-US" sz="3200" b="1" dirty="0" smtClean="0"/>
              <a:t> </a:t>
            </a:r>
            <a:br>
              <a:rPr lang="en-US" sz="3200" b="1" dirty="0" smtClean="0"/>
            </a:br>
            <a:r>
              <a:rPr lang="en-US" sz="3200" dirty="0" smtClean="0"/>
              <a:t>fine-grained </a:t>
            </a:r>
            <a:r>
              <a:rPr lang="en-US" sz="3200" b="1" dirty="0" smtClean="0"/>
              <a:t>alignment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76200" y="274638"/>
            <a:ext cx="2286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</a:t>
            </a:r>
            <a:r>
              <a:rPr lang="en-US" sz="3200" dirty="0" smtClean="0"/>
              <a:t>ine-grained </a:t>
            </a:r>
            <a:r>
              <a:rPr lang="en-US" sz="3200" b="1" dirty="0" smtClean="0"/>
              <a:t>alignment</a:t>
            </a:r>
            <a:endParaRPr lang="en-US" sz="3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1" name="Picture 2" descr="close, delete, error, exit, false, incorrect, remov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419" y="4557388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56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/>
      <p:bldP spid="18" grpId="0"/>
      <p:bldP spid="38" grpId="0"/>
      <p:bldP spid="39" grpId="0"/>
      <p:bldP spid="48" grpId="0" animBg="1"/>
      <p:bldP spid="52" grpId="0" animBg="1"/>
      <p:bldP spid="56" grpId="0" animBg="1"/>
      <p:bldP spid="58" grpId="0" animBg="1"/>
      <p:bldP spid="78" grpId="0" animBg="1"/>
      <p:bldP spid="5" grpId="0" animBg="1"/>
      <p:bldP spid="5" grpId="1" animBg="1"/>
      <p:bldP spid="32" grpId="0" animBg="1"/>
      <p:bldP spid="33" grpId="0" animBg="1"/>
      <p:bldP spid="34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Lightweight Dual </a:t>
            </a:r>
            <a:r>
              <a:rPr lang="en-US" b="1" dirty="0" err="1" smtClean="0"/>
              <a:t>eXecution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dirty="0" smtClean="0"/>
              <a:t>for Causality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Align two executions systematically</a:t>
            </a:r>
          </a:p>
          <a:p>
            <a:pPr lvl="1"/>
            <a:r>
              <a:rPr lang="en-US" dirty="0" smtClean="0"/>
              <a:t>Maintaining </a:t>
            </a:r>
            <a:r>
              <a:rPr lang="en-US" i="1" dirty="0" smtClean="0">
                <a:solidFill>
                  <a:srgbClr val="7030A0"/>
                </a:solidFill>
              </a:rPr>
              <a:t>a counter </a:t>
            </a:r>
            <a:r>
              <a:rPr lang="en-US" dirty="0" smtClean="0"/>
              <a:t>in each execution which represents “</a:t>
            </a:r>
            <a:r>
              <a:rPr lang="en-US" b="1" i="1" dirty="0" smtClean="0">
                <a:solidFill>
                  <a:srgbClr val="7030A0"/>
                </a:solidFill>
              </a:rPr>
              <a:t>progress of the execution</a:t>
            </a:r>
            <a:r>
              <a:rPr lang="en-US" dirty="0" smtClean="0"/>
              <a:t>”</a:t>
            </a:r>
          </a:p>
          <a:p>
            <a:pPr lvl="1"/>
            <a:r>
              <a:rPr lang="en-US" i="1" dirty="0" smtClean="0"/>
              <a:t>An execution with </a:t>
            </a:r>
            <a:r>
              <a:rPr lang="en-US" b="1" i="1" dirty="0" smtClean="0">
                <a:solidFill>
                  <a:srgbClr val="7030A0"/>
                </a:solidFill>
              </a:rPr>
              <a:t>#10 </a:t>
            </a:r>
            <a:r>
              <a:rPr lang="en-US" b="1" i="1" dirty="0" smtClean="0"/>
              <a:t>is ahead of another execution with </a:t>
            </a:r>
            <a:r>
              <a:rPr lang="en-US" b="1" i="1" dirty="0" smtClean="0">
                <a:solidFill>
                  <a:srgbClr val="7030A0"/>
                </a:solidFill>
              </a:rPr>
              <a:t>#9</a:t>
            </a:r>
            <a:r>
              <a:rPr lang="en-US" b="1" i="1" dirty="0" smtClean="0"/>
              <a:t> </a:t>
            </a:r>
            <a:r>
              <a:rPr lang="en-US" i="1" dirty="0" smtClean="0"/>
              <a:t>even if they are in </a:t>
            </a:r>
            <a:r>
              <a:rPr lang="en-US" b="1" i="1" dirty="0" smtClean="0"/>
              <a:t>different paths</a:t>
            </a:r>
          </a:p>
          <a:p>
            <a:pPr lvl="2"/>
            <a:r>
              <a:rPr lang="en-US" i="1" dirty="0" smtClean="0"/>
              <a:t>An execution that is ahead of another will wait.</a:t>
            </a:r>
          </a:p>
          <a:p>
            <a:endParaRPr lang="en-US" dirty="0" smtClean="0"/>
          </a:p>
          <a:p>
            <a:r>
              <a:rPr lang="en-US" dirty="0" smtClean="0"/>
              <a:t>This makes two executions</a:t>
            </a:r>
          </a:p>
          <a:p>
            <a:pPr lvl="1"/>
            <a:r>
              <a:rPr lang="en-US" dirty="0" smtClean="0"/>
              <a:t>Efficiently aligned, share most system calls</a:t>
            </a:r>
          </a:p>
          <a:p>
            <a:pPr lvl="2"/>
            <a:r>
              <a:rPr lang="en-US" dirty="0" smtClean="0"/>
              <a:t>Facilitate parallel execution</a:t>
            </a:r>
          </a:p>
          <a:p>
            <a:pPr lvl="1"/>
            <a:r>
              <a:rPr lang="en-US" dirty="0" smtClean="0"/>
              <a:t>Avoid false positives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0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main</a:t>
            </a:r>
            <a:r>
              <a:rPr lang="en-US" sz="1800" dirty="0" smtClean="0"/>
              <a:t>()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stdin</a:t>
            </a:r>
            <a:r>
              <a:rPr lang="en-US" sz="1800" dirty="0" smtClean="0"/>
              <a:t>, </a:t>
            </a:r>
            <a:r>
              <a:rPr lang="en-US" sz="1800" i="1" dirty="0" smtClean="0"/>
              <a:t>&amp;name</a:t>
            </a:r>
            <a:r>
              <a:rPr lang="en-US" sz="1800" dirty="0" smtClean="0"/>
              <a:t>, </a:t>
            </a:r>
            <a:r>
              <a:rPr lang="en-US" sz="1800" i="1" dirty="0" smtClean="0"/>
              <a:t>&amp;title</a:t>
            </a:r>
            <a:r>
              <a:rPr lang="en-US" sz="1800" dirty="0" smtClean="0"/>
              <a:t>, </a:t>
            </a:r>
            <a:r>
              <a:rPr lang="en-US" sz="1800" i="1" dirty="0" smtClean="0"/>
              <a:t>&amp;salary</a:t>
            </a:r>
            <a:r>
              <a:rPr lang="en-US" sz="1800" dirty="0" smtClean="0"/>
              <a:t>, ...  );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i="1" dirty="0" smtClean="0"/>
              <a:t>if</a:t>
            </a:r>
            <a:r>
              <a:rPr lang="en-US" sz="1800" dirty="0" smtClean="0"/>
              <a:t> ( title == STAFF ) {          </a:t>
            </a:r>
            <a:br>
              <a:rPr lang="en-US" sz="1800" dirty="0" smtClean="0"/>
            </a:br>
            <a:r>
              <a:rPr lang="en-US" sz="1800" dirty="0" smtClean="0"/>
              <a:t>        raise = </a:t>
            </a:r>
            <a:r>
              <a:rPr lang="en-US" sz="1800" b="1" dirty="0" smtClean="0">
                <a:solidFill>
                  <a:srgbClr val="7030A0"/>
                </a:solidFill>
              </a:rPr>
              <a:t>Raise</a:t>
            </a:r>
            <a:r>
              <a:rPr lang="en-US" sz="1800" dirty="0" smtClean="0"/>
              <a:t>(name, salary);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  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stdin</a:t>
            </a:r>
            <a:r>
              <a:rPr lang="en-US" sz="1800" dirty="0" smtClean="0"/>
              <a:t>, &amp;department</a:t>
            </a:r>
            <a:r>
              <a:rPr lang="en-US" sz="1800" dirty="0"/>
              <a:t> </a:t>
            </a:r>
            <a:r>
              <a:rPr lang="en-US" sz="1800" dirty="0" smtClean="0"/>
              <a:t>); </a:t>
            </a:r>
            <a:br>
              <a:rPr lang="en-US" sz="1800" dirty="0" smtClean="0"/>
            </a:br>
            <a:r>
              <a:rPr lang="en-US" sz="1800" dirty="0" smtClean="0"/>
              <a:t>        raise += BONUS[department];</a:t>
            </a:r>
            <a:br>
              <a:rPr lang="en-US" sz="1800" dirty="0" smtClean="0"/>
            </a:br>
            <a:r>
              <a:rPr lang="en-US" sz="1800" dirty="0" smtClean="0"/>
              <a:t>    } </a:t>
            </a:r>
            <a:r>
              <a:rPr lang="en-US" sz="1800" i="1" dirty="0" smtClean="0"/>
              <a:t>else if </a:t>
            </a:r>
            <a:r>
              <a:rPr lang="en-US" sz="1800" dirty="0" smtClean="0"/>
              <a:t>( title == MANAGER ) {</a:t>
            </a:r>
          </a:p>
          <a:p>
            <a:pPr marL="0" indent="0">
              <a:buNone/>
            </a:pPr>
            <a:r>
              <a:rPr lang="en-US" sz="1800" i="1" dirty="0" smtClean="0"/>
              <a:t>        </a:t>
            </a:r>
            <a:r>
              <a:rPr lang="en-US" sz="1800" dirty="0" smtClean="0"/>
              <a:t>raise += 2000;</a:t>
            </a:r>
          </a:p>
          <a:p>
            <a:pPr marL="0" indent="0">
              <a:buNone/>
            </a:pPr>
            <a:r>
              <a:rPr lang="en-US" sz="1800" dirty="0" smtClean="0"/>
              <a:t>    } </a:t>
            </a:r>
            <a:r>
              <a:rPr lang="en-US" sz="1800" i="1" dirty="0" smtClean="0"/>
              <a:t>else </a:t>
            </a:r>
            <a:r>
              <a:rPr lang="en-US" sz="1800" dirty="0" smtClean="0"/>
              <a:t>...</a:t>
            </a:r>
            <a:br>
              <a:rPr lang="en-US" sz="1800" dirty="0" smtClean="0"/>
            </a:b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ts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FF0000"/>
                </a:solidFill>
              </a:rPr>
              <a:t>time</a:t>
            </a:r>
            <a:r>
              <a:rPr lang="en-US" sz="1800" dirty="0" smtClean="0"/>
              <a:t>();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sprintf</a:t>
            </a:r>
            <a:r>
              <a:rPr lang="en-US" sz="1800" dirty="0" smtClean="0"/>
              <a:t>( </a:t>
            </a:r>
            <a:r>
              <a:rPr lang="en-US" sz="1800" dirty="0" err="1" smtClean="0"/>
              <a:t>buf</a:t>
            </a:r>
            <a:r>
              <a:rPr lang="en-US" sz="1800" dirty="0" smtClean="0"/>
              <a:t>, ..., </a:t>
            </a:r>
            <a:r>
              <a:rPr lang="en-US" sz="1800" i="1" dirty="0" smtClean="0"/>
              <a:t>&amp;name, &amp;raise, &amp;</a:t>
            </a:r>
            <a:r>
              <a:rPr lang="en-US" sz="1800" i="1" dirty="0" err="1" smtClean="0"/>
              <a:t>ts</a:t>
            </a:r>
            <a:r>
              <a:rPr lang="en-US" sz="1800" dirty="0" smtClean="0"/>
              <a:t> 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send</a:t>
            </a:r>
            <a:r>
              <a:rPr lang="en-US" sz="1800" dirty="0" smtClean="0"/>
              <a:t>( s, </a:t>
            </a:r>
            <a:r>
              <a:rPr lang="en-US" sz="1800" dirty="0" err="1" smtClean="0"/>
              <a:t>buf</a:t>
            </a:r>
            <a:r>
              <a:rPr lang="en-US" sz="1800" dirty="0" smtClean="0"/>
              <a:t> );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...</a:t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768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Raise</a:t>
            </a:r>
            <a:r>
              <a:rPr lang="en-US" sz="1800" dirty="0" smtClean="0"/>
              <a:t>( name, salary 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fin = </a:t>
            </a:r>
            <a:r>
              <a:rPr lang="en-US" sz="1800" b="1" dirty="0" smtClean="0">
                <a:solidFill>
                  <a:srgbClr val="FF0000"/>
                </a:solidFill>
              </a:rPr>
              <a:t>open</a:t>
            </a:r>
            <a:r>
              <a:rPr lang="en-US" sz="1800" dirty="0" smtClean="0"/>
              <a:t>( name, ... 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 fin, &amp;rate );</a:t>
            </a:r>
          </a:p>
          <a:p>
            <a:pPr marL="0" indent="0">
              <a:buNone/>
            </a:pPr>
            <a:r>
              <a:rPr lang="en-US" sz="1800" i="1" dirty="0" smtClean="0"/>
              <a:t>    if </a:t>
            </a:r>
            <a:r>
              <a:rPr lang="en-US" sz="1800" dirty="0"/>
              <a:t>( salary &gt; 200000 ) </a:t>
            </a:r>
            <a:br>
              <a:rPr lang="en-US" sz="1800" dirty="0"/>
            </a:br>
            <a:r>
              <a:rPr lang="en-US" sz="1800" dirty="0" smtClean="0"/>
              <a:t>         </a:t>
            </a:r>
            <a:r>
              <a:rPr lang="en-US" sz="1800" b="1" dirty="0" smtClean="0">
                <a:solidFill>
                  <a:srgbClr val="FF0000"/>
                </a:solidFill>
              </a:rPr>
              <a:t>write</a:t>
            </a:r>
            <a:r>
              <a:rPr lang="en-US" sz="1800" dirty="0"/>
              <a:t>( </a:t>
            </a:r>
            <a:r>
              <a:rPr lang="en-US" sz="1800" dirty="0" err="1"/>
              <a:t>stdout</a:t>
            </a:r>
            <a:r>
              <a:rPr lang="en-US" sz="1800" dirty="0"/>
              <a:t>, name 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i="1" dirty="0" smtClean="0"/>
              <a:t>  </a:t>
            </a:r>
            <a:r>
              <a:rPr lang="en-US" sz="1800" dirty="0" smtClean="0"/>
              <a:t>return  salary*rate;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131370"/>
            <a:ext cx="4114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443876"/>
            <a:ext cx="4114800" cy="2842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inputs (name, title, salary)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- Example</a:t>
            </a:r>
            <a:br>
              <a:rPr lang="en-US" dirty="0" smtClean="0"/>
            </a:br>
            <a:r>
              <a:rPr lang="en-US" sz="2700" dirty="0" smtClean="0"/>
              <a:t>Computing the counter for fine-grained alignment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91050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main</a:t>
            </a:r>
            <a:r>
              <a:rPr lang="en-US" sz="1800" dirty="0" smtClean="0"/>
              <a:t>()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stdin</a:t>
            </a:r>
            <a:r>
              <a:rPr lang="en-US" sz="1800" dirty="0" smtClean="0"/>
              <a:t>, </a:t>
            </a:r>
            <a:r>
              <a:rPr lang="en-US" sz="1800" i="1" dirty="0" smtClean="0"/>
              <a:t>&amp;name</a:t>
            </a:r>
            <a:r>
              <a:rPr lang="en-US" sz="1800" dirty="0" smtClean="0"/>
              <a:t>, </a:t>
            </a:r>
            <a:r>
              <a:rPr lang="en-US" sz="1800" i="1" dirty="0" smtClean="0"/>
              <a:t>&amp;title</a:t>
            </a:r>
            <a:r>
              <a:rPr lang="en-US" sz="1800" dirty="0" smtClean="0"/>
              <a:t>, </a:t>
            </a:r>
            <a:r>
              <a:rPr lang="en-US" sz="1800" i="1" dirty="0" smtClean="0"/>
              <a:t>&amp;salary</a:t>
            </a:r>
            <a:r>
              <a:rPr lang="en-US" sz="1800" dirty="0" smtClean="0"/>
              <a:t>, ...  );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i="1" dirty="0" smtClean="0"/>
              <a:t>if</a:t>
            </a:r>
            <a:r>
              <a:rPr lang="en-US" sz="1800" dirty="0" smtClean="0"/>
              <a:t> ( title == STAFF ) {          </a:t>
            </a:r>
            <a:br>
              <a:rPr lang="en-US" sz="1800" dirty="0" smtClean="0"/>
            </a:br>
            <a:r>
              <a:rPr lang="en-US" sz="1800" dirty="0" smtClean="0"/>
              <a:t>        raise = </a:t>
            </a:r>
            <a:r>
              <a:rPr lang="en-US" sz="1800" b="1" dirty="0" smtClean="0">
                <a:solidFill>
                  <a:srgbClr val="7030A0"/>
                </a:solidFill>
              </a:rPr>
              <a:t>Raise</a:t>
            </a:r>
            <a:r>
              <a:rPr lang="en-US" sz="1800" dirty="0" smtClean="0"/>
              <a:t>(name, salary);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  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stdin</a:t>
            </a:r>
            <a:r>
              <a:rPr lang="en-US" sz="1800" dirty="0" smtClean="0"/>
              <a:t>, &amp;department</a:t>
            </a:r>
            <a:r>
              <a:rPr lang="en-US" sz="1800" dirty="0"/>
              <a:t> </a:t>
            </a:r>
            <a:r>
              <a:rPr lang="en-US" sz="1800" dirty="0" smtClean="0"/>
              <a:t>); </a:t>
            </a:r>
            <a:br>
              <a:rPr lang="en-US" sz="1800" dirty="0" smtClean="0"/>
            </a:br>
            <a:r>
              <a:rPr lang="en-US" sz="1800" dirty="0" smtClean="0"/>
              <a:t>        raise += BONUS[department];</a:t>
            </a:r>
            <a:br>
              <a:rPr lang="en-US" sz="1800" dirty="0" smtClean="0"/>
            </a:br>
            <a:r>
              <a:rPr lang="en-US" sz="1800" dirty="0" smtClean="0"/>
              <a:t>    } </a:t>
            </a:r>
            <a:r>
              <a:rPr lang="en-US" sz="1800" i="1" dirty="0" smtClean="0"/>
              <a:t>else if </a:t>
            </a:r>
            <a:r>
              <a:rPr lang="en-US" sz="1800" dirty="0" smtClean="0"/>
              <a:t>( title == MANAGER ) {</a:t>
            </a:r>
          </a:p>
          <a:p>
            <a:pPr marL="0" indent="0">
              <a:buNone/>
            </a:pPr>
            <a:r>
              <a:rPr lang="en-US" sz="1800" i="1" dirty="0" smtClean="0"/>
              <a:t>        </a:t>
            </a:r>
            <a:r>
              <a:rPr lang="en-US" sz="1800" dirty="0" smtClean="0"/>
              <a:t>raise += 2000;</a:t>
            </a:r>
          </a:p>
          <a:p>
            <a:pPr marL="0" indent="0">
              <a:buNone/>
            </a:pPr>
            <a:r>
              <a:rPr lang="en-US" sz="1800" dirty="0" smtClean="0"/>
              <a:t>    } </a:t>
            </a:r>
            <a:r>
              <a:rPr lang="en-US" sz="1800" i="1" dirty="0" smtClean="0"/>
              <a:t>else </a:t>
            </a:r>
            <a:r>
              <a:rPr lang="en-US" sz="1800" dirty="0" smtClean="0"/>
              <a:t>...</a:t>
            </a:r>
            <a:br>
              <a:rPr lang="en-US" sz="1800" dirty="0" smtClean="0"/>
            </a:b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ts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FF0000"/>
                </a:solidFill>
              </a:rPr>
              <a:t>time</a:t>
            </a:r>
            <a:r>
              <a:rPr lang="en-US" sz="1800" dirty="0" smtClean="0"/>
              <a:t>();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sprintf</a:t>
            </a:r>
            <a:r>
              <a:rPr lang="en-US" sz="1800" dirty="0" smtClean="0"/>
              <a:t>( </a:t>
            </a:r>
            <a:r>
              <a:rPr lang="en-US" sz="1800" dirty="0" err="1" smtClean="0"/>
              <a:t>buf</a:t>
            </a:r>
            <a:r>
              <a:rPr lang="en-US" sz="1800" dirty="0" smtClean="0"/>
              <a:t>, ..., </a:t>
            </a:r>
            <a:r>
              <a:rPr lang="en-US" sz="1800" i="1" dirty="0" smtClean="0"/>
              <a:t>&amp;name, &amp;raise, &amp;</a:t>
            </a:r>
            <a:r>
              <a:rPr lang="en-US" sz="1800" i="1" dirty="0" err="1" smtClean="0"/>
              <a:t>ts</a:t>
            </a:r>
            <a:r>
              <a:rPr lang="en-US" sz="1800" dirty="0" smtClean="0"/>
              <a:t> 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send</a:t>
            </a:r>
            <a:r>
              <a:rPr lang="en-US" sz="1800" dirty="0" smtClean="0"/>
              <a:t>( s, </a:t>
            </a:r>
            <a:r>
              <a:rPr lang="en-US" sz="1800" dirty="0" err="1" smtClean="0"/>
              <a:t>buf</a:t>
            </a:r>
            <a:r>
              <a:rPr lang="en-US" sz="1800" dirty="0" smtClean="0"/>
              <a:t> );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...</a:t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768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Raise</a:t>
            </a:r>
            <a:r>
              <a:rPr lang="en-US" sz="1800" dirty="0" smtClean="0"/>
              <a:t>( name, salary 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fin = </a:t>
            </a:r>
            <a:r>
              <a:rPr lang="en-US" sz="1800" b="1" dirty="0" smtClean="0">
                <a:solidFill>
                  <a:srgbClr val="FF0000"/>
                </a:solidFill>
              </a:rPr>
              <a:t>open</a:t>
            </a:r>
            <a:r>
              <a:rPr lang="en-US" sz="1800" dirty="0" smtClean="0"/>
              <a:t>( name, ... 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 fin, &amp;rate );</a:t>
            </a:r>
          </a:p>
          <a:p>
            <a:pPr marL="0" indent="0">
              <a:buNone/>
            </a:pPr>
            <a:r>
              <a:rPr lang="en-US" sz="1800" i="1" dirty="0" smtClean="0"/>
              <a:t>    if </a:t>
            </a:r>
            <a:r>
              <a:rPr lang="en-US" sz="1800" dirty="0"/>
              <a:t>( salary &gt; 200000 ) </a:t>
            </a:r>
            <a:br>
              <a:rPr lang="en-US" sz="1800" dirty="0"/>
            </a:br>
            <a:r>
              <a:rPr lang="en-US" sz="1800" dirty="0" smtClean="0"/>
              <a:t>         </a:t>
            </a:r>
            <a:r>
              <a:rPr lang="en-US" sz="1800" b="1" dirty="0" smtClean="0">
                <a:solidFill>
                  <a:srgbClr val="FF0000"/>
                </a:solidFill>
              </a:rPr>
              <a:t>write</a:t>
            </a:r>
            <a:r>
              <a:rPr lang="en-US" sz="1800" dirty="0"/>
              <a:t>( </a:t>
            </a:r>
            <a:r>
              <a:rPr lang="en-US" sz="1800" dirty="0" err="1"/>
              <a:t>stdout</a:t>
            </a:r>
            <a:r>
              <a:rPr lang="en-US" sz="1800" dirty="0"/>
              <a:t>, name 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i="1" dirty="0" smtClean="0"/>
              <a:t>  </a:t>
            </a:r>
            <a:r>
              <a:rPr lang="en-US" sz="1800" dirty="0" smtClean="0"/>
              <a:t>return  salary*rate;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638746"/>
            <a:ext cx="4114800" cy="185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362200"/>
            <a:ext cx="4114800" cy="2842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Calculate “raise” depending on the title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- Example</a:t>
            </a:r>
            <a:br>
              <a:rPr lang="en-US" dirty="0" smtClean="0"/>
            </a:br>
            <a:r>
              <a:rPr lang="en-US" sz="2700" dirty="0" smtClean="0"/>
              <a:t>Computing the counter for fine-grained alignment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46351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main</a:t>
            </a:r>
            <a:r>
              <a:rPr lang="en-US" sz="1800" dirty="0" smtClean="0"/>
              <a:t>()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stdin</a:t>
            </a:r>
            <a:r>
              <a:rPr lang="en-US" sz="1800" dirty="0" smtClean="0"/>
              <a:t>, </a:t>
            </a:r>
            <a:r>
              <a:rPr lang="en-US" sz="1800" i="1" dirty="0" smtClean="0"/>
              <a:t>&amp;name</a:t>
            </a:r>
            <a:r>
              <a:rPr lang="en-US" sz="1800" dirty="0" smtClean="0"/>
              <a:t>, </a:t>
            </a:r>
            <a:r>
              <a:rPr lang="en-US" sz="1800" i="1" dirty="0" smtClean="0"/>
              <a:t>&amp;title</a:t>
            </a:r>
            <a:r>
              <a:rPr lang="en-US" sz="1800" dirty="0" smtClean="0"/>
              <a:t>, </a:t>
            </a:r>
            <a:r>
              <a:rPr lang="en-US" sz="1800" i="1" dirty="0" smtClean="0"/>
              <a:t>&amp;salary</a:t>
            </a:r>
            <a:r>
              <a:rPr lang="en-US" sz="1800" dirty="0" smtClean="0"/>
              <a:t>, ...  );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i="1" dirty="0" smtClean="0"/>
              <a:t>if</a:t>
            </a:r>
            <a:r>
              <a:rPr lang="en-US" sz="1800" dirty="0" smtClean="0"/>
              <a:t> ( title == STAFF ) {          </a:t>
            </a:r>
            <a:br>
              <a:rPr lang="en-US" sz="1800" dirty="0" smtClean="0"/>
            </a:br>
            <a:r>
              <a:rPr lang="en-US" sz="1800" dirty="0" smtClean="0"/>
              <a:t>        raise = </a:t>
            </a:r>
            <a:r>
              <a:rPr lang="en-US" sz="1800" b="1" dirty="0" smtClean="0">
                <a:solidFill>
                  <a:srgbClr val="7030A0"/>
                </a:solidFill>
              </a:rPr>
              <a:t>Raise</a:t>
            </a:r>
            <a:r>
              <a:rPr lang="en-US" sz="1800" dirty="0" smtClean="0"/>
              <a:t>(name, salary);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  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stdin</a:t>
            </a:r>
            <a:r>
              <a:rPr lang="en-US" sz="1800" dirty="0" smtClean="0"/>
              <a:t>, &amp;department</a:t>
            </a:r>
            <a:r>
              <a:rPr lang="en-US" sz="1800" dirty="0"/>
              <a:t> </a:t>
            </a:r>
            <a:r>
              <a:rPr lang="en-US" sz="1800" dirty="0" smtClean="0"/>
              <a:t>); </a:t>
            </a:r>
            <a:br>
              <a:rPr lang="en-US" sz="1800" dirty="0" smtClean="0"/>
            </a:br>
            <a:r>
              <a:rPr lang="en-US" sz="1800" dirty="0" smtClean="0"/>
              <a:t>        raise += BONUS[department];</a:t>
            </a:r>
            <a:br>
              <a:rPr lang="en-US" sz="1800" dirty="0" smtClean="0"/>
            </a:br>
            <a:r>
              <a:rPr lang="en-US" sz="1800" dirty="0" smtClean="0"/>
              <a:t>    } </a:t>
            </a:r>
            <a:r>
              <a:rPr lang="en-US" sz="1800" i="1" dirty="0" smtClean="0"/>
              <a:t>else if </a:t>
            </a:r>
            <a:r>
              <a:rPr lang="en-US" sz="1800" dirty="0" smtClean="0"/>
              <a:t>( title == MANAGER ) {</a:t>
            </a:r>
          </a:p>
          <a:p>
            <a:pPr marL="0" indent="0">
              <a:buNone/>
            </a:pPr>
            <a:r>
              <a:rPr lang="en-US" sz="1800" i="1" dirty="0" smtClean="0"/>
              <a:t>        </a:t>
            </a:r>
            <a:r>
              <a:rPr lang="en-US" sz="1800" dirty="0" smtClean="0"/>
              <a:t>raise += 2000;</a:t>
            </a:r>
          </a:p>
          <a:p>
            <a:pPr marL="0" indent="0">
              <a:buNone/>
            </a:pPr>
            <a:r>
              <a:rPr lang="en-US" sz="1800" dirty="0" smtClean="0"/>
              <a:t>    } </a:t>
            </a:r>
            <a:r>
              <a:rPr lang="en-US" sz="1800" i="1" dirty="0" smtClean="0"/>
              <a:t>else </a:t>
            </a:r>
            <a:r>
              <a:rPr lang="en-US" sz="1800" dirty="0" smtClean="0"/>
              <a:t>...</a:t>
            </a:r>
            <a:br>
              <a:rPr lang="en-US" sz="1800" dirty="0" smtClean="0"/>
            </a:b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ts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FF0000"/>
                </a:solidFill>
              </a:rPr>
              <a:t>time</a:t>
            </a:r>
            <a:r>
              <a:rPr lang="en-US" sz="1800" dirty="0" smtClean="0"/>
              <a:t>();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sprintf</a:t>
            </a:r>
            <a:r>
              <a:rPr lang="en-US" sz="1800" dirty="0" smtClean="0"/>
              <a:t>( </a:t>
            </a:r>
            <a:r>
              <a:rPr lang="en-US" sz="1800" dirty="0" err="1" smtClean="0"/>
              <a:t>buf</a:t>
            </a:r>
            <a:r>
              <a:rPr lang="en-US" sz="1800" dirty="0" smtClean="0"/>
              <a:t>, ..., </a:t>
            </a:r>
            <a:r>
              <a:rPr lang="en-US" sz="1800" i="1" dirty="0" smtClean="0"/>
              <a:t>&amp;name, &amp;raise, &amp;</a:t>
            </a:r>
            <a:r>
              <a:rPr lang="en-US" sz="1800" i="1" dirty="0" err="1" smtClean="0"/>
              <a:t>ts</a:t>
            </a:r>
            <a:r>
              <a:rPr lang="en-US" sz="1800" dirty="0" smtClean="0"/>
              <a:t> 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send</a:t>
            </a:r>
            <a:r>
              <a:rPr lang="en-US" sz="1800" dirty="0" smtClean="0"/>
              <a:t>( s, </a:t>
            </a:r>
            <a:r>
              <a:rPr lang="en-US" sz="1800" dirty="0" err="1" smtClean="0"/>
              <a:t>buf</a:t>
            </a:r>
            <a:r>
              <a:rPr lang="en-US" sz="1800" dirty="0" smtClean="0"/>
              <a:t> );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...</a:t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768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Raise</a:t>
            </a:r>
            <a:r>
              <a:rPr lang="en-US" sz="1800" dirty="0" smtClean="0"/>
              <a:t>( name, salary 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fin = </a:t>
            </a:r>
            <a:r>
              <a:rPr lang="en-US" sz="1800" b="1" dirty="0" smtClean="0">
                <a:solidFill>
                  <a:srgbClr val="FF0000"/>
                </a:solidFill>
              </a:rPr>
              <a:t>open</a:t>
            </a:r>
            <a:r>
              <a:rPr lang="en-US" sz="1800" dirty="0" smtClean="0"/>
              <a:t>( name, ... 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 fin, &amp;rate );</a:t>
            </a:r>
          </a:p>
          <a:p>
            <a:pPr marL="0" indent="0">
              <a:buNone/>
            </a:pPr>
            <a:r>
              <a:rPr lang="en-US" sz="1800" i="1" dirty="0" smtClean="0"/>
              <a:t>    if </a:t>
            </a:r>
            <a:r>
              <a:rPr lang="en-US" sz="1800" dirty="0"/>
              <a:t>( salary &gt; 200000 ) </a:t>
            </a:r>
            <a:br>
              <a:rPr lang="en-US" sz="1800" dirty="0"/>
            </a:br>
            <a:r>
              <a:rPr lang="en-US" sz="1800" dirty="0" smtClean="0"/>
              <a:t>         </a:t>
            </a:r>
            <a:r>
              <a:rPr lang="en-US" sz="1800" b="1" dirty="0" smtClean="0">
                <a:solidFill>
                  <a:srgbClr val="FF0000"/>
                </a:solidFill>
              </a:rPr>
              <a:t>write</a:t>
            </a:r>
            <a:r>
              <a:rPr lang="en-US" sz="1800" dirty="0"/>
              <a:t>( </a:t>
            </a:r>
            <a:r>
              <a:rPr lang="en-US" sz="1800" dirty="0" err="1"/>
              <a:t>stdout</a:t>
            </a:r>
            <a:r>
              <a:rPr lang="en-US" sz="1800" dirty="0"/>
              <a:t>, name 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i="1" dirty="0" smtClean="0"/>
              <a:t>  </a:t>
            </a:r>
            <a:r>
              <a:rPr lang="en-US" sz="1800" dirty="0" smtClean="0"/>
              <a:t>return  salary*rate;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2895600"/>
            <a:ext cx="4114800" cy="28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3177365"/>
            <a:ext cx="5029200" cy="2842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Raise with </a:t>
            </a:r>
            <a:r>
              <a:rPr lang="en-US" b="1" i="1" dirty="0" smtClean="0"/>
              <a:t>name</a:t>
            </a:r>
            <a:r>
              <a:rPr lang="en-US" dirty="0" smtClean="0"/>
              <a:t> if the title is STAFF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- Example</a:t>
            </a:r>
            <a:br>
              <a:rPr lang="en-US" dirty="0" smtClean="0"/>
            </a:br>
            <a:r>
              <a:rPr lang="en-US" sz="2700" dirty="0" smtClean="0"/>
              <a:t>Computing the counter for fine-grained alignment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868909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main</a:t>
            </a:r>
            <a:r>
              <a:rPr lang="en-US" sz="1800" dirty="0" smtClean="0"/>
              <a:t>()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stdin</a:t>
            </a:r>
            <a:r>
              <a:rPr lang="en-US" sz="1800" dirty="0" smtClean="0"/>
              <a:t>, </a:t>
            </a:r>
            <a:r>
              <a:rPr lang="en-US" sz="1800" i="1" dirty="0" smtClean="0"/>
              <a:t>&amp;name</a:t>
            </a:r>
            <a:r>
              <a:rPr lang="en-US" sz="1800" dirty="0" smtClean="0"/>
              <a:t>, </a:t>
            </a:r>
            <a:r>
              <a:rPr lang="en-US" sz="1800" i="1" dirty="0" smtClean="0"/>
              <a:t>&amp;title</a:t>
            </a:r>
            <a:r>
              <a:rPr lang="en-US" sz="1800" dirty="0" smtClean="0"/>
              <a:t>, </a:t>
            </a:r>
            <a:r>
              <a:rPr lang="en-US" sz="1800" i="1" dirty="0" smtClean="0"/>
              <a:t>&amp;salary</a:t>
            </a:r>
            <a:r>
              <a:rPr lang="en-US" sz="1800" dirty="0" smtClean="0"/>
              <a:t>, ...  );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i="1" dirty="0" smtClean="0"/>
              <a:t>if</a:t>
            </a:r>
            <a:r>
              <a:rPr lang="en-US" sz="1800" dirty="0" smtClean="0"/>
              <a:t> ( title == STAFF ) {          </a:t>
            </a:r>
            <a:br>
              <a:rPr lang="en-US" sz="1800" dirty="0" smtClean="0"/>
            </a:br>
            <a:r>
              <a:rPr lang="en-US" sz="1800" dirty="0" smtClean="0"/>
              <a:t>        raise = </a:t>
            </a:r>
            <a:r>
              <a:rPr lang="en-US" sz="1800" b="1" dirty="0" smtClean="0">
                <a:solidFill>
                  <a:srgbClr val="7030A0"/>
                </a:solidFill>
              </a:rPr>
              <a:t>Raise</a:t>
            </a:r>
            <a:r>
              <a:rPr lang="en-US" sz="1800" dirty="0" smtClean="0"/>
              <a:t>(name, salary);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  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stdin</a:t>
            </a:r>
            <a:r>
              <a:rPr lang="en-US" sz="1800" dirty="0" smtClean="0"/>
              <a:t>, &amp;department</a:t>
            </a:r>
            <a:r>
              <a:rPr lang="en-US" sz="1800" dirty="0"/>
              <a:t> </a:t>
            </a:r>
            <a:r>
              <a:rPr lang="en-US" sz="1800" dirty="0" smtClean="0"/>
              <a:t>); </a:t>
            </a:r>
            <a:br>
              <a:rPr lang="en-US" sz="1800" dirty="0" smtClean="0"/>
            </a:br>
            <a:r>
              <a:rPr lang="en-US" sz="1800" dirty="0" smtClean="0"/>
              <a:t>        raise += BONUS[department];</a:t>
            </a:r>
            <a:br>
              <a:rPr lang="en-US" sz="1800" dirty="0" smtClean="0"/>
            </a:br>
            <a:r>
              <a:rPr lang="en-US" sz="1800" dirty="0" smtClean="0"/>
              <a:t>    } </a:t>
            </a:r>
            <a:r>
              <a:rPr lang="en-US" sz="1800" i="1" dirty="0" smtClean="0"/>
              <a:t>else if </a:t>
            </a:r>
            <a:r>
              <a:rPr lang="en-US" sz="1800" dirty="0" smtClean="0"/>
              <a:t>( title == MANAGER ) {</a:t>
            </a:r>
          </a:p>
          <a:p>
            <a:pPr marL="0" indent="0">
              <a:buNone/>
            </a:pPr>
            <a:r>
              <a:rPr lang="en-US" sz="1800" i="1" dirty="0" smtClean="0"/>
              <a:t>        </a:t>
            </a:r>
            <a:r>
              <a:rPr lang="en-US" sz="1800" dirty="0" smtClean="0"/>
              <a:t>raise += 2000;</a:t>
            </a:r>
          </a:p>
          <a:p>
            <a:pPr marL="0" indent="0">
              <a:buNone/>
            </a:pPr>
            <a:r>
              <a:rPr lang="en-US" sz="1800" dirty="0" smtClean="0"/>
              <a:t>    } </a:t>
            </a:r>
            <a:r>
              <a:rPr lang="en-US" sz="1800" i="1" dirty="0" smtClean="0"/>
              <a:t>else </a:t>
            </a:r>
            <a:r>
              <a:rPr lang="en-US" sz="1800" dirty="0" smtClean="0"/>
              <a:t>...</a:t>
            </a:r>
            <a:br>
              <a:rPr lang="en-US" sz="1800" dirty="0" smtClean="0"/>
            </a:b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ts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FF0000"/>
                </a:solidFill>
              </a:rPr>
              <a:t>time</a:t>
            </a:r>
            <a:r>
              <a:rPr lang="en-US" sz="1800" dirty="0" smtClean="0"/>
              <a:t>();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sprintf</a:t>
            </a:r>
            <a:r>
              <a:rPr lang="en-US" sz="1800" dirty="0" smtClean="0"/>
              <a:t>( </a:t>
            </a:r>
            <a:r>
              <a:rPr lang="en-US" sz="1800" dirty="0" err="1" smtClean="0"/>
              <a:t>buf</a:t>
            </a:r>
            <a:r>
              <a:rPr lang="en-US" sz="1800" dirty="0" smtClean="0"/>
              <a:t>, ..., </a:t>
            </a:r>
            <a:r>
              <a:rPr lang="en-US" sz="1800" i="1" dirty="0" smtClean="0"/>
              <a:t>&amp;name, &amp;raise, &amp;</a:t>
            </a:r>
            <a:r>
              <a:rPr lang="en-US" sz="1800" i="1" dirty="0" err="1" smtClean="0"/>
              <a:t>ts</a:t>
            </a:r>
            <a:r>
              <a:rPr lang="en-US" sz="1800" dirty="0" smtClean="0"/>
              <a:t> 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send</a:t>
            </a:r>
            <a:r>
              <a:rPr lang="en-US" sz="1800" dirty="0" smtClean="0"/>
              <a:t>( s, </a:t>
            </a:r>
            <a:r>
              <a:rPr lang="en-US" sz="1800" dirty="0" err="1" smtClean="0"/>
              <a:t>buf</a:t>
            </a:r>
            <a:r>
              <a:rPr lang="en-US" sz="1800" dirty="0" smtClean="0"/>
              <a:t> );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...</a:t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768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Raise</a:t>
            </a:r>
            <a:r>
              <a:rPr lang="en-US" sz="1800" dirty="0" smtClean="0"/>
              <a:t>( name, salary 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fin = </a:t>
            </a:r>
            <a:r>
              <a:rPr lang="en-US" sz="1800" b="1" dirty="0" smtClean="0">
                <a:solidFill>
                  <a:srgbClr val="FF0000"/>
                </a:solidFill>
              </a:rPr>
              <a:t>open</a:t>
            </a:r>
            <a:r>
              <a:rPr lang="en-US" sz="1800" dirty="0" smtClean="0"/>
              <a:t>( name, ... 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 fin, &amp;rate );</a:t>
            </a:r>
          </a:p>
          <a:p>
            <a:pPr marL="0" indent="0">
              <a:buNone/>
            </a:pPr>
            <a:r>
              <a:rPr lang="en-US" sz="1800" i="1" dirty="0" smtClean="0"/>
              <a:t>    if </a:t>
            </a:r>
            <a:r>
              <a:rPr lang="en-US" sz="1800" dirty="0"/>
              <a:t>( salary &gt; 200000 ) </a:t>
            </a:r>
            <a:br>
              <a:rPr lang="en-US" sz="1800" dirty="0"/>
            </a:br>
            <a:r>
              <a:rPr lang="en-US" sz="1800" dirty="0" smtClean="0"/>
              <a:t>         </a:t>
            </a:r>
            <a:r>
              <a:rPr lang="en-US" sz="1800" b="1" dirty="0" smtClean="0">
                <a:solidFill>
                  <a:srgbClr val="FF0000"/>
                </a:solidFill>
              </a:rPr>
              <a:t>write</a:t>
            </a:r>
            <a:r>
              <a:rPr lang="en-US" sz="1800" dirty="0"/>
              <a:t>( </a:t>
            </a:r>
            <a:r>
              <a:rPr lang="en-US" sz="1800" dirty="0" err="1"/>
              <a:t>stdout</a:t>
            </a:r>
            <a:r>
              <a:rPr lang="en-US" sz="1800" dirty="0"/>
              <a:t>, name 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i="1" dirty="0" smtClean="0"/>
              <a:t>  </a:t>
            </a:r>
            <a:r>
              <a:rPr lang="en-US" sz="1800" dirty="0" smtClean="0"/>
              <a:t>return  salary*rate;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2235372"/>
            <a:ext cx="2819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29200" y="2844972"/>
            <a:ext cx="3962400" cy="2842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and read “rate” from the given file</a:t>
            </a:r>
            <a:endParaRPr lang="en-US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- Example</a:t>
            </a:r>
            <a:br>
              <a:rPr lang="en-US" dirty="0" smtClean="0"/>
            </a:br>
            <a:r>
              <a:rPr lang="en-US" sz="2700" dirty="0" smtClean="0"/>
              <a:t>Computing the counter for fine-grained alignment</a:t>
            </a:r>
            <a:endParaRPr lang="en-US" sz="2700" dirty="0"/>
          </a:p>
        </p:txBody>
      </p:sp>
      <p:sp>
        <p:nvSpPr>
          <p:cNvPr id="12" name="Rectangle 11"/>
          <p:cNvSpPr/>
          <p:nvPr/>
        </p:nvSpPr>
        <p:spPr>
          <a:xfrm>
            <a:off x="533400" y="2895600"/>
            <a:ext cx="4114800" cy="28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main</a:t>
            </a:r>
            <a:r>
              <a:rPr lang="en-US" sz="1800" dirty="0" smtClean="0"/>
              <a:t>()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stdin</a:t>
            </a:r>
            <a:r>
              <a:rPr lang="en-US" sz="1800" dirty="0" smtClean="0"/>
              <a:t>, </a:t>
            </a:r>
            <a:r>
              <a:rPr lang="en-US" sz="1800" i="1" dirty="0" smtClean="0"/>
              <a:t>&amp;name</a:t>
            </a:r>
            <a:r>
              <a:rPr lang="en-US" sz="1800" dirty="0" smtClean="0"/>
              <a:t>, </a:t>
            </a:r>
            <a:r>
              <a:rPr lang="en-US" sz="1800" i="1" dirty="0" smtClean="0"/>
              <a:t>&amp;title</a:t>
            </a:r>
            <a:r>
              <a:rPr lang="en-US" sz="1800" dirty="0" smtClean="0"/>
              <a:t>, </a:t>
            </a:r>
            <a:r>
              <a:rPr lang="en-US" sz="1800" i="1" dirty="0" smtClean="0"/>
              <a:t>&amp;salary</a:t>
            </a:r>
            <a:r>
              <a:rPr lang="en-US" sz="1800" dirty="0" smtClean="0"/>
              <a:t>, ...  );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i="1" dirty="0" smtClean="0"/>
              <a:t>if</a:t>
            </a:r>
            <a:r>
              <a:rPr lang="en-US" sz="1800" dirty="0" smtClean="0"/>
              <a:t> ( title == STAFF ) {          </a:t>
            </a:r>
            <a:br>
              <a:rPr lang="en-US" sz="1800" dirty="0" smtClean="0"/>
            </a:br>
            <a:r>
              <a:rPr lang="en-US" sz="1800" dirty="0" smtClean="0"/>
              <a:t>        raise = </a:t>
            </a:r>
            <a:r>
              <a:rPr lang="en-US" sz="1800" b="1" dirty="0" smtClean="0">
                <a:solidFill>
                  <a:srgbClr val="7030A0"/>
                </a:solidFill>
              </a:rPr>
              <a:t>Raise</a:t>
            </a:r>
            <a:r>
              <a:rPr lang="en-US" sz="1800" dirty="0" smtClean="0"/>
              <a:t>(name, salary);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  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stdin</a:t>
            </a:r>
            <a:r>
              <a:rPr lang="en-US" sz="1800" dirty="0" smtClean="0"/>
              <a:t>, &amp;department</a:t>
            </a:r>
            <a:r>
              <a:rPr lang="en-US" sz="1800" dirty="0"/>
              <a:t> </a:t>
            </a:r>
            <a:r>
              <a:rPr lang="en-US" sz="1800" dirty="0" smtClean="0"/>
              <a:t>); </a:t>
            </a:r>
            <a:br>
              <a:rPr lang="en-US" sz="1800" dirty="0" smtClean="0"/>
            </a:br>
            <a:r>
              <a:rPr lang="en-US" sz="1800" dirty="0" smtClean="0"/>
              <a:t>        raise += BONUS[department];</a:t>
            </a:r>
            <a:br>
              <a:rPr lang="en-US" sz="1800" dirty="0" smtClean="0"/>
            </a:br>
            <a:r>
              <a:rPr lang="en-US" sz="1800" dirty="0" smtClean="0"/>
              <a:t>    } </a:t>
            </a:r>
            <a:r>
              <a:rPr lang="en-US" sz="1800" i="1" dirty="0" smtClean="0"/>
              <a:t>else if </a:t>
            </a:r>
            <a:r>
              <a:rPr lang="en-US" sz="1800" dirty="0" smtClean="0"/>
              <a:t>( title == MANAGER ) {</a:t>
            </a:r>
          </a:p>
          <a:p>
            <a:pPr marL="0" indent="0">
              <a:buNone/>
            </a:pPr>
            <a:r>
              <a:rPr lang="en-US" sz="1800" i="1" dirty="0" smtClean="0"/>
              <a:t>        </a:t>
            </a:r>
            <a:r>
              <a:rPr lang="en-US" sz="1800" dirty="0" smtClean="0"/>
              <a:t>raise += 2000;</a:t>
            </a:r>
          </a:p>
          <a:p>
            <a:pPr marL="0" indent="0">
              <a:buNone/>
            </a:pPr>
            <a:r>
              <a:rPr lang="en-US" sz="1800" dirty="0" smtClean="0"/>
              <a:t>    } </a:t>
            </a:r>
            <a:r>
              <a:rPr lang="en-US" sz="1800" i="1" dirty="0" smtClean="0"/>
              <a:t>else </a:t>
            </a:r>
            <a:r>
              <a:rPr lang="en-US" sz="1800" dirty="0" smtClean="0"/>
              <a:t>...</a:t>
            </a:r>
            <a:br>
              <a:rPr lang="en-US" sz="1800" dirty="0" smtClean="0"/>
            </a:b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ts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FF0000"/>
                </a:solidFill>
              </a:rPr>
              <a:t>time</a:t>
            </a:r>
            <a:r>
              <a:rPr lang="en-US" sz="1800" dirty="0" smtClean="0"/>
              <a:t>();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sprintf</a:t>
            </a:r>
            <a:r>
              <a:rPr lang="en-US" sz="1800" dirty="0" smtClean="0"/>
              <a:t>( </a:t>
            </a:r>
            <a:r>
              <a:rPr lang="en-US" sz="1800" dirty="0" err="1" smtClean="0"/>
              <a:t>buf</a:t>
            </a:r>
            <a:r>
              <a:rPr lang="en-US" sz="1800" dirty="0" smtClean="0"/>
              <a:t>, ..., </a:t>
            </a:r>
            <a:r>
              <a:rPr lang="en-US" sz="1800" i="1" dirty="0" smtClean="0"/>
              <a:t>&amp;name, &amp;raise, &amp;</a:t>
            </a:r>
            <a:r>
              <a:rPr lang="en-US" sz="1800" i="1" dirty="0" err="1" smtClean="0"/>
              <a:t>ts</a:t>
            </a:r>
            <a:r>
              <a:rPr lang="en-US" sz="1800" dirty="0" smtClean="0"/>
              <a:t> 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send</a:t>
            </a:r>
            <a:r>
              <a:rPr lang="en-US" sz="1800" dirty="0" smtClean="0"/>
              <a:t>( s, </a:t>
            </a:r>
            <a:r>
              <a:rPr lang="en-US" sz="1800" dirty="0" err="1" smtClean="0"/>
              <a:t>buf</a:t>
            </a:r>
            <a:r>
              <a:rPr lang="en-US" sz="1800" dirty="0" smtClean="0"/>
              <a:t> );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...</a:t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8768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Raise</a:t>
            </a:r>
            <a:r>
              <a:rPr lang="en-US" sz="1800" dirty="0" smtClean="0"/>
              <a:t>( name, salary 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fin = </a:t>
            </a:r>
            <a:r>
              <a:rPr lang="en-US" sz="1800" b="1" dirty="0" smtClean="0">
                <a:solidFill>
                  <a:srgbClr val="FF0000"/>
                </a:solidFill>
              </a:rPr>
              <a:t>open</a:t>
            </a:r>
            <a:r>
              <a:rPr lang="en-US" sz="1800" dirty="0" smtClean="0"/>
              <a:t>( name, ... 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 fin, &amp;rate );</a:t>
            </a:r>
          </a:p>
          <a:p>
            <a:pPr marL="0" indent="0">
              <a:buNone/>
            </a:pPr>
            <a:r>
              <a:rPr lang="en-US" sz="1800" i="1" dirty="0" smtClean="0"/>
              <a:t>    if </a:t>
            </a:r>
            <a:r>
              <a:rPr lang="en-US" sz="1800" dirty="0"/>
              <a:t>( salary &gt; 200000 ) </a:t>
            </a:r>
            <a:br>
              <a:rPr lang="en-US" sz="1800" dirty="0"/>
            </a:br>
            <a:r>
              <a:rPr lang="en-US" sz="1800" dirty="0" smtClean="0"/>
              <a:t>         </a:t>
            </a:r>
            <a:r>
              <a:rPr lang="en-US" sz="1800" b="1" dirty="0" smtClean="0">
                <a:solidFill>
                  <a:srgbClr val="FF0000"/>
                </a:solidFill>
              </a:rPr>
              <a:t>write</a:t>
            </a:r>
            <a:r>
              <a:rPr lang="en-US" sz="1800" dirty="0"/>
              <a:t>( </a:t>
            </a:r>
            <a:r>
              <a:rPr lang="en-US" sz="1800" dirty="0" err="1"/>
              <a:t>stdout</a:t>
            </a:r>
            <a:r>
              <a:rPr lang="en-US" sz="1800" dirty="0"/>
              <a:t>, name 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i="1" dirty="0" smtClean="0"/>
              <a:t>  </a:t>
            </a:r>
            <a:r>
              <a:rPr lang="en-US" sz="1800" dirty="0" smtClean="0"/>
              <a:t>return  salary*rate;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18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3000" y="2874664"/>
            <a:ext cx="3352800" cy="52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953000" y="3395662"/>
            <a:ext cx="3962400" cy="2842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Depending on salary, write the name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- Example</a:t>
            </a:r>
            <a:br>
              <a:rPr lang="en-US" dirty="0" smtClean="0"/>
            </a:br>
            <a:r>
              <a:rPr lang="en-US" sz="2700" dirty="0" smtClean="0"/>
              <a:t>Computing the counter for fine-grained alignment</a:t>
            </a:r>
            <a:endParaRPr lang="en-US" sz="2700" dirty="0"/>
          </a:p>
        </p:txBody>
      </p:sp>
      <p:sp>
        <p:nvSpPr>
          <p:cNvPr id="17" name="Rectangle 16"/>
          <p:cNvSpPr/>
          <p:nvPr/>
        </p:nvSpPr>
        <p:spPr>
          <a:xfrm>
            <a:off x="533400" y="2895600"/>
            <a:ext cx="4114800" cy="28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1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main</a:t>
            </a:r>
            <a:r>
              <a:rPr lang="en-US" sz="1800" dirty="0" smtClean="0"/>
              <a:t>()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stdin</a:t>
            </a:r>
            <a:r>
              <a:rPr lang="en-US" sz="1800" dirty="0" smtClean="0"/>
              <a:t>, </a:t>
            </a:r>
            <a:r>
              <a:rPr lang="en-US" sz="1800" i="1" dirty="0" smtClean="0"/>
              <a:t>&amp;name</a:t>
            </a:r>
            <a:r>
              <a:rPr lang="en-US" sz="1800" dirty="0" smtClean="0"/>
              <a:t>, </a:t>
            </a:r>
            <a:r>
              <a:rPr lang="en-US" sz="1800" i="1" dirty="0" smtClean="0"/>
              <a:t>&amp;title</a:t>
            </a:r>
            <a:r>
              <a:rPr lang="en-US" sz="1800" dirty="0" smtClean="0"/>
              <a:t>, </a:t>
            </a:r>
            <a:r>
              <a:rPr lang="en-US" sz="1800" i="1" dirty="0" smtClean="0"/>
              <a:t>&amp;salary</a:t>
            </a:r>
            <a:r>
              <a:rPr lang="en-US" sz="1800" dirty="0" smtClean="0"/>
              <a:t>, ...  );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i="1" dirty="0" smtClean="0"/>
              <a:t>if</a:t>
            </a:r>
            <a:r>
              <a:rPr lang="en-US" sz="1800" dirty="0" smtClean="0"/>
              <a:t> ( title == STAFF ) {          </a:t>
            </a:r>
            <a:br>
              <a:rPr lang="en-US" sz="1800" dirty="0" smtClean="0"/>
            </a:br>
            <a:r>
              <a:rPr lang="en-US" sz="1800" dirty="0" smtClean="0"/>
              <a:t>        raise = </a:t>
            </a:r>
            <a:r>
              <a:rPr lang="en-US" sz="1800" b="1" dirty="0" smtClean="0">
                <a:solidFill>
                  <a:srgbClr val="7030A0"/>
                </a:solidFill>
              </a:rPr>
              <a:t>Raise</a:t>
            </a:r>
            <a:r>
              <a:rPr lang="en-US" sz="1800" dirty="0" smtClean="0"/>
              <a:t>(name, salary);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  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stdin</a:t>
            </a:r>
            <a:r>
              <a:rPr lang="en-US" sz="1800" dirty="0" smtClean="0"/>
              <a:t>, &amp;department</a:t>
            </a:r>
            <a:r>
              <a:rPr lang="en-US" sz="1800" dirty="0"/>
              <a:t> </a:t>
            </a:r>
            <a:r>
              <a:rPr lang="en-US" sz="1800" dirty="0" smtClean="0"/>
              <a:t>); </a:t>
            </a:r>
            <a:br>
              <a:rPr lang="en-US" sz="1800" dirty="0" smtClean="0"/>
            </a:br>
            <a:r>
              <a:rPr lang="en-US" sz="1800" dirty="0" smtClean="0"/>
              <a:t>        raise += BONUS[department];</a:t>
            </a:r>
            <a:br>
              <a:rPr lang="en-US" sz="1800" dirty="0" smtClean="0"/>
            </a:br>
            <a:r>
              <a:rPr lang="en-US" sz="1800" dirty="0" smtClean="0"/>
              <a:t>    } </a:t>
            </a:r>
            <a:r>
              <a:rPr lang="en-US" sz="1800" i="1" dirty="0" smtClean="0"/>
              <a:t>else if </a:t>
            </a:r>
            <a:r>
              <a:rPr lang="en-US" sz="1800" dirty="0" smtClean="0"/>
              <a:t>( title == MANAGER ) {</a:t>
            </a:r>
          </a:p>
          <a:p>
            <a:pPr marL="0" indent="0">
              <a:buNone/>
            </a:pPr>
            <a:r>
              <a:rPr lang="en-US" sz="1800" i="1" dirty="0" smtClean="0"/>
              <a:t>        </a:t>
            </a:r>
            <a:r>
              <a:rPr lang="en-US" sz="1800" dirty="0" smtClean="0"/>
              <a:t>raise += 2000;</a:t>
            </a:r>
          </a:p>
          <a:p>
            <a:pPr marL="0" indent="0">
              <a:buNone/>
            </a:pPr>
            <a:r>
              <a:rPr lang="en-US" sz="1800" dirty="0" smtClean="0"/>
              <a:t>    } </a:t>
            </a:r>
            <a:r>
              <a:rPr lang="en-US" sz="1800" i="1" dirty="0" smtClean="0"/>
              <a:t>else </a:t>
            </a:r>
            <a:r>
              <a:rPr lang="en-US" sz="1800" dirty="0" smtClean="0"/>
              <a:t>...</a:t>
            </a:r>
            <a:br>
              <a:rPr lang="en-US" sz="1800" dirty="0" smtClean="0"/>
            </a:b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ts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FF0000"/>
                </a:solidFill>
              </a:rPr>
              <a:t>time</a:t>
            </a:r>
            <a:r>
              <a:rPr lang="en-US" sz="1800" dirty="0" smtClean="0"/>
              <a:t>();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sprintf</a:t>
            </a:r>
            <a:r>
              <a:rPr lang="en-US" sz="1800" dirty="0" smtClean="0"/>
              <a:t>( </a:t>
            </a:r>
            <a:r>
              <a:rPr lang="en-US" sz="1800" dirty="0" err="1" smtClean="0"/>
              <a:t>buf</a:t>
            </a:r>
            <a:r>
              <a:rPr lang="en-US" sz="1800" dirty="0" smtClean="0"/>
              <a:t>, ..., </a:t>
            </a:r>
            <a:r>
              <a:rPr lang="en-US" sz="1800" i="1" dirty="0" smtClean="0"/>
              <a:t>&amp;name, &amp;raise, &amp;</a:t>
            </a:r>
            <a:r>
              <a:rPr lang="en-US" sz="1800" i="1" dirty="0" err="1" smtClean="0"/>
              <a:t>ts</a:t>
            </a:r>
            <a:r>
              <a:rPr lang="en-US" sz="1800" dirty="0" smtClean="0"/>
              <a:t> 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send</a:t>
            </a:r>
            <a:r>
              <a:rPr lang="en-US" sz="1800" dirty="0" smtClean="0"/>
              <a:t>( s, </a:t>
            </a:r>
            <a:r>
              <a:rPr lang="en-US" sz="1800" dirty="0" err="1" smtClean="0"/>
              <a:t>buf</a:t>
            </a:r>
            <a:r>
              <a:rPr lang="en-US" sz="1800" dirty="0" smtClean="0"/>
              <a:t> );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...</a:t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768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Raise</a:t>
            </a:r>
            <a:r>
              <a:rPr lang="en-US" sz="1800" dirty="0" smtClean="0"/>
              <a:t>( name, salary 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fin = </a:t>
            </a:r>
            <a:r>
              <a:rPr lang="en-US" sz="1800" b="1" dirty="0" smtClean="0">
                <a:solidFill>
                  <a:srgbClr val="FF0000"/>
                </a:solidFill>
              </a:rPr>
              <a:t>open</a:t>
            </a:r>
            <a:r>
              <a:rPr lang="en-US" sz="1800" dirty="0" smtClean="0"/>
              <a:t>( name, ... 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 fin, &amp;rate );</a:t>
            </a:r>
          </a:p>
          <a:p>
            <a:pPr marL="0" indent="0">
              <a:buNone/>
            </a:pPr>
            <a:r>
              <a:rPr lang="en-US" sz="1800" i="1" dirty="0" smtClean="0"/>
              <a:t>    if </a:t>
            </a:r>
            <a:r>
              <a:rPr lang="en-US" sz="1800" dirty="0"/>
              <a:t>( salary &gt; 200000 ) </a:t>
            </a:r>
            <a:br>
              <a:rPr lang="en-US" sz="1800" dirty="0"/>
            </a:br>
            <a:r>
              <a:rPr lang="en-US" sz="1800" dirty="0" smtClean="0"/>
              <a:t>         </a:t>
            </a:r>
            <a:r>
              <a:rPr lang="en-US" sz="1800" b="1" dirty="0" smtClean="0">
                <a:solidFill>
                  <a:srgbClr val="FF0000"/>
                </a:solidFill>
              </a:rPr>
              <a:t>write</a:t>
            </a:r>
            <a:r>
              <a:rPr lang="en-US" sz="1800" dirty="0"/>
              <a:t>( </a:t>
            </a:r>
            <a:r>
              <a:rPr lang="en-US" sz="1800" dirty="0" err="1"/>
              <a:t>stdout</a:t>
            </a:r>
            <a:r>
              <a:rPr lang="en-US" sz="1800" dirty="0"/>
              <a:t>, name 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i="1" dirty="0" smtClean="0"/>
              <a:t>  </a:t>
            </a:r>
            <a:r>
              <a:rPr lang="en-US" sz="1800" dirty="0" smtClean="0"/>
              <a:t>return  salary*rate;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159368"/>
            <a:ext cx="41148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3692768"/>
            <a:ext cx="4114800" cy="2842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department info. and add the bonus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- Example</a:t>
            </a:r>
            <a:br>
              <a:rPr lang="en-US" dirty="0" smtClean="0"/>
            </a:br>
            <a:r>
              <a:rPr lang="en-US" sz="2700" dirty="0" smtClean="0"/>
              <a:t>Computing the counter for fine-grained alignment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13014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LDX: Lightweight dual execution for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b="1" dirty="0" smtClean="0"/>
              <a:t>Causality Inference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Is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i="1" dirty="0" smtClean="0"/>
              <a:t> </a:t>
            </a:r>
            <a:r>
              <a:rPr lang="en-US" dirty="0" smtClean="0"/>
              <a:t>causally dependent on </a:t>
            </a:r>
            <a:r>
              <a:rPr lang="en-US" b="1" i="1" dirty="0" smtClean="0">
                <a:solidFill>
                  <a:srgbClr val="7030A0"/>
                </a:solidFill>
              </a:rPr>
              <a:t>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Is </a:t>
            </a:r>
            <a:r>
              <a:rPr lang="en-US" b="1" i="1" dirty="0" smtClean="0">
                <a:solidFill>
                  <a:srgbClr val="FF0000"/>
                </a:solidFill>
              </a:rPr>
              <a:t>my insomnia </a:t>
            </a:r>
            <a:r>
              <a:rPr lang="en-US" dirty="0" smtClean="0"/>
              <a:t>causally dependent on </a:t>
            </a:r>
            <a:r>
              <a:rPr lang="en-US" b="1" i="1" dirty="0" smtClean="0">
                <a:solidFill>
                  <a:srgbClr val="7030A0"/>
                </a:solidFill>
              </a:rPr>
              <a:t>coffee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</p:txBody>
      </p:sp>
      <p:pic>
        <p:nvPicPr>
          <p:cNvPr id="1028" name="Picture 4" descr="caffeine causality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4495800" cy="35966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2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934200" y="46482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76600" y="53340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114800" y="33528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4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main</a:t>
            </a:r>
            <a:r>
              <a:rPr lang="en-US" sz="1800" dirty="0" smtClean="0"/>
              <a:t>()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stdin</a:t>
            </a:r>
            <a:r>
              <a:rPr lang="en-US" sz="1800" dirty="0" smtClean="0"/>
              <a:t>, </a:t>
            </a:r>
            <a:r>
              <a:rPr lang="en-US" sz="1800" i="1" dirty="0" smtClean="0"/>
              <a:t>&amp;name</a:t>
            </a:r>
            <a:r>
              <a:rPr lang="en-US" sz="1800" dirty="0" smtClean="0"/>
              <a:t>, </a:t>
            </a:r>
            <a:r>
              <a:rPr lang="en-US" sz="1800" i="1" dirty="0" smtClean="0"/>
              <a:t>&amp;title</a:t>
            </a:r>
            <a:r>
              <a:rPr lang="en-US" sz="1800" dirty="0" smtClean="0"/>
              <a:t>, </a:t>
            </a:r>
            <a:r>
              <a:rPr lang="en-US" sz="1800" i="1" dirty="0" smtClean="0"/>
              <a:t>&amp;salary</a:t>
            </a:r>
            <a:r>
              <a:rPr lang="en-US" sz="1800" dirty="0" smtClean="0"/>
              <a:t>, ...  );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i="1" dirty="0" smtClean="0"/>
              <a:t>if</a:t>
            </a:r>
            <a:r>
              <a:rPr lang="en-US" sz="1800" dirty="0" smtClean="0"/>
              <a:t> ( title == STAFF ) {          </a:t>
            </a:r>
            <a:br>
              <a:rPr lang="en-US" sz="1800" dirty="0" smtClean="0"/>
            </a:br>
            <a:r>
              <a:rPr lang="en-US" sz="1800" dirty="0" smtClean="0"/>
              <a:t>        raise = </a:t>
            </a:r>
            <a:r>
              <a:rPr lang="en-US" sz="1800" b="1" dirty="0" smtClean="0">
                <a:solidFill>
                  <a:srgbClr val="7030A0"/>
                </a:solidFill>
              </a:rPr>
              <a:t>Raise</a:t>
            </a:r>
            <a:r>
              <a:rPr lang="en-US" sz="1800" dirty="0" smtClean="0"/>
              <a:t>(name, salary);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  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stdin</a:t>
            </a:r>
            <a:r>
              <a:rPr lang="en-US" sz="1800" dirty="0" smtClean="0"/>
              <a:t>, &amp;department</a:t>
            </a:r>
            <a:r>
              <a:rPr lang="en-US" sz="1800" dirty="0"/>
              <a:t> </a:t>
            </a:r>
            <a:r>
              <a:rPr lang="en-US" sz="1800" dirty="0" smtClean="0"/>
              <a:t>); </a:t>
            </a:r>
            <a:br>
              <a:rPr lang="en-US" sz="1800" dirty="0" smtClean="0"/>
            </a:br>
            <a:r>
              <a:rPr lang="en-US" sz="1800" dirty="0" smtClean="0"/>
              <a:t>        raise += BONUS[department];</a:t>
            </a:r>
            <a:br>
              <a:rPr lang="en-US" sz="1800" dirty="0" smtClean="0"/>
            </a:br>
            <a:r>
              <a:rPr lang="en-US" sz="1800" dirty="0" smtClean="0"/>
              <a:t>    } </a:t>
            </a:r>
            <a:r>
              <a:rPr lang="en-US" sz="1800" i="1" dirty="0" smtClean="0"/>
              <a:t>else if </a:t>
            </a:r>
            <a:r>
              <a:rPr lang="en-US" sz="1800" dirty="0" smtClean="0"/>
              <a:t>( title == MANAGER ) {</a:t>
            </a:r>
          </a:p>
          <a:p>
            <a:pPr marL="0" indent="0">
              <a:buNone/>
            </a:pPr>
            <a:r>
              <a:rPr lang="en-US" sz="1800" i="1" dirty="0" smtClean="0"/>
              <a:t>        </a:t>
            </a:r>
            <a:r>
              <a:rPr lang="en-US" sz="1800" dirty="0" smtClean="0"/>
              <a:t>raise += 2000;</a:t>
            </a:r>
          </a:p>
          <a:p>
            <a:pPr marL="0" indent="0">
              <a:buNone/>
            </a:pPr>
            <a:r>
              <a:rPr lang="en-US" sz="1800" dirty="0" smtClean="0"/>
              <a:t>    } </a:t>
            </a:r>
            <a:r>
              <a:rPr lang="en-US" sz="1800" i="1" dirty="0" smtClean="0"/>
              <a:t>else </a:t>
            </a:r>
            <a:r>
              <a:rPr lang="en-US" sz="1800" dirty="0" smtClean="0"/>
              <a:t>...</a:t>
            </a:r>
            <a:br>
              <a:rPr lang="en-US" sz="1800" dirty="0" smtClean="0"/>
            </a:b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ts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FF0000"/>
                </a:solidFill>
              </a:rPr>
              <a:t>time</a:t>
            </a:r>
            <a:r>
              <a:rPr lang="en-US" sz="1800" dirty="0" smtClean="0"/>
              <a:t>();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sprintf</a:t>
            </a:r>
            <a:r>
              <a:rPr lang="en-US" sz="1800" dirty="0" smtClean="0"/>
              <a:t>( </a:t>
            </a:r>
            <a:r>
              <a:rPr lang="en-US" sz="1800" dirty="0" err="1" smtClean="0"/>
              <a:t>buf</a:t>
            </a:r>
            <a:r>
              <a:rPr lang="en-US" sz="1800" dirty="0" smtClean="0"/>
              <a:t>, ..., </a:t>
            </a:r>
            <a:r>
              <a:rPr lang="en-US" sz="1800" i="1" dirty="0" smtClean="0"/>
              <a:t>&amp;name, &amp;raise, &amp;</a:t>
            </a:r>
            <a:r>
              <a:rPr lang="en-US" sz="1800" i="1" dirty="0" err="1" smtClean="0"/>
              <a:t>ts</a:t>
            </a:r>
            <a:r>
              <a:rPr lang="en-US" sz="1800" dirty="0" smtClean="0"/>
              <a:t> 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send</a:t>
            </a:r>
            <a:r>
              <a:rPr lang="en-US" sz="1800" dirty="0" smtClean="0"/>
              <a:t>( s, </a:t>
            </a:r>
            <a:r>
              <a:rPr lang="en-US" sz="1800" dirty="0" err="1" smtClean="0"/>
              <a:t>buf</a:t>
            </a:r>
            <a:r>
              <a:rPr lang="en-US" sz="1800" dirty="0" smtClean="0"/>
              <a:t> );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...</a:t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8768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Raise</a:t>
            </a:r>
            <a:r>
              <a:rPr lang="en-US" sz="1800" dirty="0" smtClean="0"/>
              <a:t>( name, salary 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fin = </a:t>
            </a:r>
            <a:r>
              <a:rPr lang="en-US" sz="1800" b="1" dirty="0" smtClean="0">
                <a:solidFill>
                  <a:srgbClr val="FF0000"/>
                </a:solidFill>
              </a:rPr>
              <a:t>open</a:t>
            </a:r>
            <a:r>
              <a:rPr lang="en-US" sz="1800" dirty="0" smtClean="0"/>
              <a:t>( name, ... 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 fin, &amp;rate );</a:t>
            </a:r>
          </a:p>
          <a:p>
            <a:pPr marL="0" indent="0">
              <a:buNone/>
            </a:pPr>
            <a:r>
              <a:rPr lang="en-US" sz="1800" i="1" dirty="0" smtClean="0"/>
              <a:t>    if </a:t>
            </a:r>
            <a:r>
              <a:rPr lang="en-US" sz="1800" dirty="0"/>
              <a:t>( salary &gt; 200000 ) </a:t>
            </a:r>
            <a:br>
              <a:rPr lang="en-US" sz="1800" dirty="0"/>
            </a:br>
            <a:r>
              <a:rPr lang="en-US" sz="1800" dirty="0" smtClean="0"/>
              <a:t>         </a:t>
            </a:r>
            <a:r>
              <a:rPr lang="en-US" sz="1800" b="1" dirty="0" smtClean="0">
                <a:solidFill>
                  <a:srgbClr val="FF0000"/>
                </a:solidFill>
              </a:rPr>
              <a:t>write</a:t>
            </a:r>
            <a:r>
              <a:rPr lang="en-US" sz="1800" dirty="0"/>
              <a:t>( </a:t>
            </a:r>
            <a:r>
              <a:rPr lang="en-US" sz="1800" dirty="0" err="1"/>
              <a:t>stdout</a:t>
            </a:r>
            <a:r>
              <a:rPr lang="en-US" sz="1800" dirty="0"/>
              <a:t>, name 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i="1" dirty="0" smtClean="0"/>
              <a:t>  </a:t>
            </a:r>
            <a:r>
              <a:rPr lang="en-US" sz="1800" dirty="0" smtClean="0"/>
              <a:t>return  salary*rate;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- Example</a:t>
            </a:r>
            <a:br>
              <a:rPr lang="en-US" dirty="0" smtClean="0"/>
            </a:br>
            <a:r>
              <a:rPr lang="en-US" sz="2700" dirty="0" smtClean="0"/>
              <a:t>Computing the counter for fine-grained alignment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3929783"/>
            <a:ext cx="4114800" cy="281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4211548"/>
            <a:ext cx="5181600" cy="2842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a </a:t>
            </a:r>
            <a:r>
              <a:rPr lang="en-US" b="1" i="1" dirty="0" smtClean="0"/>
              <a:t>constant</a:t>
            </a:r>
            <a:r>
              <a:rPr lang="en-US" dirty="0" smtClean="0"/>
              <a:t> to “raise” when the title is MANAGER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main</a:t>
            </a:r>
            <a:r>
              <a:rPr lang="en-US" sz="1800" dirty="0" smtClean="0"/>
              <a:t>()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stdin</a:t>
            </a:r>
            <a:r>
              <a:rPr lang="en-US" sz="1800" dirty="0" smtClean="0"/>
              <a:t>, </a:t>
            </a:r>
            <a:r>
              <a:rPr lang="en-US" sz="1800" i="1" dirty="0" smtClean="0"/>
              <a:t>&amp;name</a:t>
            </a:r>
            <a:r>
              <a:rPr lang="en-US" sz="1800" dirty="0" smtClean="0"/>
              <a:t>, </a:t>
            </a:r>
            <a:r>
              <a:rPr lang="en-US" sz="1800" i="1" dirty="0" smtClean="0"/>
              <a:t>&amp;title</a:t>
            </a:r>
            <a:r>
              <a:rPr lang="en-US" sz="1800" dirty="0" smtClean="0"/>
              <a:t>, </a:t>
            </a:r>
            <a:r>
              <a:rPr lang="en-US" sz="1800" i="1" dirty="0" smtClean="0"/>
              <a:t>&amp;salary</a:t>
            </a:r>
            <a:r>
              <a:rPr lang="en-US" sz="1800" dirty="0" smtClean="0"/>
              <a:t>, ...  );</a:t>
            </a:r>
          </a:p>
          <a:p>
            <a:pPr marL="0" indent="0"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i="1" dirty="0" smtClean="0"/>
              <a:t>if</a:t>
            </a:r>
            <a:r>
              <a:rPr lang="en-US" sz="1800" dirty="0" smtClean="0"/>
              <a:t> ( title == STAFF ) {          </a:t>
            </a:r>
            <a:br>
              <a:rPr lang="en-US" sz="1800" dirty="0" smtClean="0"/>
            </a:br>
            <a:r>
              <a:rPr lang="en-US" sz="1800" dirty="0" smtClean="0"/>
              <a:t>        raise = </a:t>
            </a:r>
            <a:r>
              <a:rPr lang="en-US" sz="1800" b="1" dirty="0" smtClean="0">
                <a:solidFill>
                  <a:srgbClr val="7030A0"/>
                </a:solidFill>
              </a:rPr>
              <a:t>Raise</a:t>
            </a:r>
            <a:r>
              <a:rPr lang="en-US" sz="1800" dirty="0" smtClean="0"/>
              <a:t>(name, salary);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  read</a:t>
            </a:r>
            <a:r>
              <a:rPr lang="en-US" sz="1800" dirty="0" smtClean="0"/>
              <a:t>( </a:t>
            </a:r>
            <a:r>
              <a:rPr lang="en-US" sz="1800" dirty="0" err="1" smtClean="0"/>
              <a:t>stdin</a:t>
            </a:r>
            <a:r>
              <a:rPr lang="en-US" sz="1800" dirty="0" smtClean="0"/>
              <a:t>, &amp;department</a:t>
            </a:r>
            <a:r>
              <a:rPr lang="en-US" sz="1800" dirty="0"/>
              <a:t> </a:t>
            </a:r>
            <a:r>
              <a:rPr lang="en-US" sz="1800" dirty="0" smtClean="0"/>
              <a:t>); </a:t>
            </a:r>
            <a:br>
              <a:rPr lang="en-US" sz="1800" dirty="0" smtClean="0"/>
            </a:br>
            <a:r>
              <a:rPr lang="en-US" sz="1800" dirty="0" smtClean="0"/>
              <a:t>        raise += BONUS[department];</a:t>
            </a:r>
            <a:br>
              <a:rPr lang="en-US" sz="1800" dirty="0" smtClean="0"/>
            </a:br>
            <a:r>
              <a:rPr lang="en-US" sz="1800" dirty="0" smtClean="0"/>
              <a:t>    } </a:t>
            </a:r>
            <a:r>
              <a:rPr lang="en-US" sz="1800" i="1" dirty="0" smtClean="0"/>
              <a:t>else if </a:t>
            </a:r>
            <a:r>
              <a:rPr lang="en-US" sz="1800" dirty="0" smtClean="0"/>
              <a:t>( title == MANAGER ) {</a:t>
            </a:r>
          </a:p>
          <a:p>
            <a:pPr marL="0" indent="0">
              <a:buNone/>
            </a:pPr>
            <a:r>
              <a:rPr lang="en-US" sz="1800" i="1" dirty="0" smtClean="0"/>
              <a:t>        </a:t>
            </a:r>
            <a:r>
              <a:rPr lang="en-US" sz="1800" dirty="0" smtClean="0"/>
              <a:t>raise += 2000;</a:t>
            </a:r>
          </a:p>
          <a:p>
            <a:pPr marL="0" indent="0">
              <a:buNone/>
            </a:pPr>
            <a:r>
              <a:rPr lang="en-US" sz="1800" dirty="0" smtClean="0"/>
              <a:t>    } </a:t>
            </a:r>
            <a:r>
              <a:rPr lang="en-US" sz="1800" i="1" dirty="0" smtClean="0"/>
              <a:t>else </a:t>
            </a:r>
            <a:r>
              <a:rPr lang="en-US" sz="1800" dirty="0" smtClean="0"/>
              <a:t>...</a:t>
            </a:r>
            <a:br>
              <a:rPr lang="en-US" sz="1800" dirty="0" smtClean="0"/>
            </a:b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ts</a:t>
            </a:r>
            <a:r>
              <a:rPr lang="en-US" sz="1800" dirty="0" smtClean="0"/>
              <a:t> = </a:t>
            </a:r>
            <a:r>
              <a:rPr lang="en-US" sz="1800" b="1" dirty="0" smtClean="0">
                <a:solidFill>
                  <a:srgbClr val="FF0000"/>
                </a:solidFill>
              </a:rPr>
              <a:t>time</a:t>
            </a:r>
            <a:r>
              <a:rPr lang="en-US" sz="1800" dirty="0" smtClean="0"/>
              <a:t>();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sprintf</a:t>
            </a:r>
            <a:r>
              <a:rPr lang="en-US" sz="1800" dirty="0" smtClean="0"/>
              <a:t>( </a:t>
            </a:r>
            <a:r>
              <a:rPr lang="en-US" sz="1800" dirty="0" err="1" smtClean="0"/>
              <a:t>buf</a:t>
            </a:r>
            <a:r>
              <a:rPr lang="en-US" sz="1800" dirty="0" smtClean="0"/>
              <a:t>, ..., </a:t>
            </a:r>
            <a:r>
              <a:rPr lang="en-US" sz="1800" i="1" dirty="0" smtClean="0"/>
              <a:t>&amp;name, &amp;raise, &amp;</a:t>
            </a:r>
            <a:r>
              <a:rPr lang="en-US" sz="1800" i="1" dirty="0" err="1" smtClean="0"/>
              <a:t>ts</a:t>
            </a:r>
            <a:r>
              <a:rPr lang="en-US" sz="1800" dirty="0" smtClean="0"/>
              <a:t> 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send</a:t>
            </a:r>
            <a:r>
              <a:rPr lang="en-US" sz="1800" dirty="0" smtClean="0"/>
              <a:t>( s, </a:t>
            </a:r>
            <a:r>
              <a:rPr lang="en-US" sz="1800" dirty="0" err="1" smtClean="0"/>
              <a:t>buf</a:t>
            </a:r>
            <a:r>
              <a:rPr lang="en-US" sz="1800" dirty="0" smtClean="0"/>
              <a:t> );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...</a:t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876800" y="1600200"/>
            <a:ext cx="3962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chemeClr val="accent4"/>
                </a:solidFill>
              </a:rPr>
              <a:t>Raise</a:t>
            </a:r>
            <a:r>
              <a:rPr lang="en-US" sz="1800" dirty="0" smtClean="0"/>
              <a:t>( name, salary ) </a:t>
            </a:r>
          </a:p>
          <a:p>
            <a:pPr marL="0" indent="0">
              <a:buNone/>
            </a:pPr>
            <a:r>
              <a:rPr lang="en-US" sz="1800" dirty="0" smtClean="0"/>
              <a:t>{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dirty="0" err="1" smtClean="0"/>
              <a:t>int</a:t>
            </a:r>
            <a:r>
              <a:rPr lang="en-US" sz="1800" dirty="0" smtClean="0"/>
              <a:t> fin = </a:t>
            </a:r>
            <a:r>
              <a:rPr lang="en-US" sz="1800" b="1" dirty="0" smtClean="0">
                <a:solidFill>
                  <a:srgbClr val="FF0000"/>
                </a:solidFill>
              </a:rPr>
              <a:t>open</a:t>
            </a:r>
            <a:r>
              <a:rPr lang="en-US" sz="1800" dirty="0" smtClean="0"/>
              <a:t>( name, ... );</a:t>
            </a:r>
            <a:br>
              <a:rPr lang="en-US" sz="1800" dirty="0" smtClean="0"/>
            </a:br>
            <a:r>
              <a:rPr lang="en-US" sz="1800" dirty="0" smtClean="0"/>
              <a:t>    </a:t>
            </a:r>
            <a:r>
              <a:rPr lang="en-US" sz="1800" b="1" dirty="0" smtClean="0">
                <a:solidFill>
                  <a:srgbClr val="FF0000"/>
                </a:solidFill>
              </a:rPr>
              <a:t>read</a:t>
            </a:r>
            <a:r>
              <a:rPr lang="en-US" sz="1800" dirty="0" smtClean="0"/>
              <a:t>( fin, &amp;rate );</a:t>
            </a:r>
          </a:p>
          <a:p>
            <a:pPr marL="0" indent="0">
              <a:buNone/>
            </a:pPr>
            <a:r>
              <a:rPr lang="en-US" sz="1800" i="1" dirty="0" smtClean="0"/>
              <a:t>    if </a:t>
            </a:r>
            <a:r>
              <a:rPr lang="en-US" sz="1800" dirty="0"/>
              <a:t>( salary &gt; 200000 ) </a:t>
            </a:r>
            <a:br>
              <a:rPr lang="en-US" sz="1800" dirty="0"/>
            </a:br>
            <a:r>
              <a:rPr lang="en-US" sz="1800" dirty="0" smtClean="0"/>
              <a:t>         </a:t>
            </a:r>
            <a:r>
              <a:rPr lang="en-US" sz="1800" b="1" dirty="0" smtClean="0">
                <a:solidFill>
                  <a:srgbClr val="FF0000"/>
                </a:solidFill>
              </a:rPr>
              <a:t>write</a:t>
            </a:r>
            <a:r>
              <a:rPr lang="en-US" sz="1800" dirty="0"/>
              <a:t>( </a:t>
            </a:r>
            <a:r>
              <a:rPr lang="en-US" sz="1800" dirty="0" err="1"/>
              <a:t>stdout</a:t>
            </a:r>
            <a:r>
              <a:rPr lang="en-US" sz="1800" dirty="0"/>
              <a:t>, name </a:t>
            </a:r>
            <a:r>
              <a:rPr lang="en-US" sz="1800" dirty="0" smtClean="0"/>
              <a:t>);</a:t>
            </a:r>
            <a:br>
              <a:rPr lang="en-US" sz="1800" dirty="0" smtClean="0"/>
            </a:br>
            <a:r>
              <a:rPr lang="en-US" sz="1800" dirty="0" smtClean="0"/>
              <a:t>  </a:t>
            </a:r>
            <a:r>
              <a:rPr lang="en-US" sz="1800" i="1" dirty="0" smtClean="0"/>
              <a:t>  </a:t>
            </a:r>
            <a:r>
              <a:rPr lang="en-US" sz="1800" dirty="0" smtClean="0"/>
              <a:t>return  salary*rate;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4679184"/>
            <a:ext cx="4114800" cy="83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5523378"/>
            <a:ext cx="4114800" cy="5274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compose a string consists of name, raise, and timestamp, then send out</a:t>
            </a:r>
            <a:endParaRPr lang="en-US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Algorithm - Example</a:t>
            </a:r>
            <a:br>
              <a:rPr lang="en-US" dirty="0" smtClean="0"/>
            </a:br>
            <a:r>
              <a:rPr lang="en-US" sz="2700" dirty="0" smtClean="0"/>
              <a:t>Computing the counter for fine-grained alignment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57974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– Control Flow Graph</a:t>
            </a:r>
            <a:br>
              <a:rPr lang="en-US" dirty="0" smtClean="0"/>
            </a:br>
            <a:r>
              <a:rPr lang="en-US" sz="2700" dirty="0" smtClean="0"/>
              <a:t>Computing the counter for fine-grained alignment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38400" y="15240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Entry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438400" y="20574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(...)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2438400" y="25908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( ... == </a:t>
            </a:r>
            <a:r>
              <a:rPr lang="en-US" sz="1400" dirty="0" smtClean="0"/>
              <a:t>STAFF)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3314700" y="18288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10" idx="0"/>
          </p:cNvCxnSpPr>
          <p:nvPr/>
        </p:nvCxnSpPr>
        <p:spPr>
          <a:xfrm>
            <a:off x="3314700" y="23622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828800" y="3147236"/>
            <a:ext cx="1449532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raise = </a:t>
            </a:r>
            <a:r>
              <a:rPr lang="en-US" sz="1400" b="1" dirty="0" smtClean="0">
                <a:solidFill>
                  <a:srgbClr val="7030A0"/>
                </a:solidFill>
              </a:rPr>
              <a:t>Raise</a:t>
            </a:r>
            <a:r>
              <a:rPr lang="en-US" sz="1400" dirty="0" smtClean="0"/>
              <a:t>(...);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3429000" y="3147236"/>
            <a:ext cx="1219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else ...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2590800" y="4595036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time</a:t>
            </a:r>
            <a:r>
              <a:rPr lang="en-US" sz="1400" dirty="0" smtClean="0"/>
              <a:t>(...);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2590800" y="52578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send</a:t>
            </a:r>
            <a:r>
              <a:rPr lang="en-US" sz="1400" dirty="0" smtClean="0"/>
              <a:t>(...)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10" idx="2"/>
            <a:endCxn id="26" idx="0"/>
          </p:cNvCxnSpPr>
          <p:nvPr/>
        </p:nvCxnSpPr>
        <p:spPr>
          <a:xfrm>
            <a:off x="3314700" y="2895600"/>
            <a:ext cx="723900" cy="2516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" idx="2"/>
            <a:endCxn id="25" idx="0"/>
          </p:cNvCxnSpPr>
          <p:nvPr/>
        </p:nvCxnSpPr>
        <p:spPr>
          <a:xfrm flipH="1">
            <a:off x="2553566" y="2895600"/>
            <a:ext cx="761134" cy="2516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2"/>
            <a:endCxn id="127" idx="0"/>
          </p:cNvCxnSpPr>
          <p:nvPr/>
        </p:nvCxnSpPr>
        <p:spPr>
          <a:xfrm>
            <a:off x="2553566" y="3452036"/>
            <a:ext cx="866" cy="3579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6" idx="2"/>
            <a:endCxn id="32" idx="0"/>
          </p:cNvCxnSpPr>
          <p:nvPr/>
        </p:nvCxnSpPr>
        <p:spPr>
          <a:xfrm flipH="1">
            <a:off x="3314700" y="3452036"/>
            <a:ext cx="723900" cy="1143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2"/>
            <a:endCxn id="33" idx="0"/>
          </p:cNvCxnSpPr>
          <p:nvPr/>
        </p:nvCxnSpPr>
        <p:spPr>
          <a:xfrm>
            <a:off x="3314700" y="4899836"/>
            <a:ext cx="0" cy="3579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219200" y="1524000"/>
            <a:ext cx="1066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main()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334000" y="1524000"/>
            <a:ext cx="1066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Raise()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6629400" y="15240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Entry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6629400" y="20574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open</a:t>
            </a:r>
            <a:r>
              <a:rPr lang="en-US" sz="1400" dirty="0" smtClean="0"/>
              <a:t>(...)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629400" y="25908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(..., &amp;rate)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6629400" y="44196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</a:t>
            </a:r>
            <a:endParaRPr lang="en-US" sz="1400" dirty="0"/>
          </a:p>
        </p:txBody>
      </p:sp>
      <p:cxnSp>
        <p:nvCxnSpPr>
          <p:cNvPr id="83" name="Straight Arrow Connector 82"/>
          <p:cNvCxnSpPr>
            <a:stCxn id="72" idx="2"/>
            <a:endCxn id="75" idx="0"/>
          </p:cNvCxnSpPr>
          <p:nvPr/>
        </p:nvCxnSpPr>
        <p:spPr>
          <a:xfrm>
            <a:off x="7353300" y="18288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2"/>
            <a:endCxn id="78" idx="0"/>
          </p:cNvCxnSpPr>
          <p:nvPr/>
        </p:nvCxnSpPr>
        <p:spPr>
          <a:xfrm>
            <a:off x="7353300" y="23622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2"/>
            <a:endCxn id="116" idx="0"/>
          </p:cNvCxnSpPr>
          <p:nvPr/>
        </p:nvCxnSpPr>
        <p:spPr>
          <a:xfrm flipH="1">
            <a:off x="7347984" y="2895600"/>
            <a:ext cx="5316" cy="2516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6624084" y="3147236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( salary &gt; ... )</a:t>
            </a:r>
            <a:endParaRPr lang="en-US" sz="1400" dirty="0"/>
          </a:p>
        </p:txBody>
      </p:sp>
      <p:sp>
        <p:nvSpPr>
          <p:cNvPr id="117" name="Rectangle 116"/>
          <p:cNvSpPr/>
          <p:nvPr/>
        </p:nvSpPr>
        <p:spPr>
          <a:xfrm>
            <a:off x="6092536" y="3810000"/>
            <a:ext cx="990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write</a:t>
            </a:r>
            <a:r>
              <a:rPr lang="en-US" sz="1400" dirty="0" smtClean="0"/>
              <a:t>(...)</a:t>
            </a:r>
            <a:endParaRPr lang="en-US" sz="1400" dirty="0"/>
          </a:p>
        </p:txBody>
      </p:sp>
      <p:cxnSp>
        <p:nvCxnSpPr>
          <p:cNvPr id="118" name="Straight Arrow Connector 117"/>
          <p:cNvCxnSpPr>
            <a:stCxn id="116" idx="2"/>
            <a:endCxn id="117" idx="0"/>
          </p:cNvCxnSpPr>
          <p:nvPr/>
        </p:nvCxnSpPr>
        <p:spPr>
          <a:xfrm flipH="1">
            <a:off x="6587836" y="3452036"/>
            <a:ext cx="760148" cy="3579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7" idx="2"/>
          </p:cNvCxnSpPr>
          <p:nvPr/>
        </p:nvCxnSpPr>
        <p:spPr>
          <a:xfrm>
            <a:off x="6587836" y="4114800"/>
            <a:ext cx="765464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6" idx="2"/>
          </p:cNvCxnSpPr>
          <p:nvPr/>
        </p:nvCxnSpPr>
        <p:spPr>
          <a:xfrm>
            <a:off x="7347984" y="3452036"/>
            <a:ext cx="5316" cy="9675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830532" y="38100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(...);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stCxn id="127" idx="2"/>
            <a:endCxn id="32" idx="0"/>
          </p:cNvCxnSpPr>
          <p:nvPr/>
        </p:nvCxnSpPr>
        <p:spPr>
          <a:xfrm>
            <a:off x="2554432" y="4114800"/>
            <a:ext cx="760268" cy="4802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65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2438400" y="15240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Entry</a:t>
            </a:r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2438400" y="20574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(...)</a:t>
            </a:r>
            <a:endParaRPr lang="en-US" sz="1400" dirty="0"/>
          </a:p>
        </p:txBody>
      </p:sp>
      <p:sp>
        <p:nvSpPr>
          <p:cNvPr id="60" name="Rectangle 59"/>
          <p:cNvSpPr/>
          <p:nvPr/>
        </p:nvSpPr>
        <p:spPr>
          <a:xfrm>
            <a:off x="2438400" y="2590800"/>
            <a:ext cx="1752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( ... == </a:t>
            </a:r>
            <a:r>
              <a:rPr lang="en-US" sz="1400" dirty="0" smtClean="0"/>
              <a:t>STAFF)</a:t>
            </a:r>
            <a:endParaRPr lang="en-US" sz="1400" dirty="0"/>
          </a:p>
        </p:txBody>
      </p:sp>
      <p:cxnSp>
        <p:nvCxnSpPr>
          <p:cNvPr id="61" name="Straight Arrow Connector 60"/>
          <p:cNvCxnSpPr>
            <a:stCxn id="58" idx="2"/>
            <a:endCxn id="59" idx="0"/>
          </p:cNvCxnSpPr>
          <p:nvPr/>
        </p:nvCxnSpPr>
        <p:spPr>
          <a:xfrm>
            <a:off x="3314700" y="18288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9" idx="2"/>
            <a:endCxn id="60" idx="0"/>
          </p:cNvCxnSpPr>
          <p:nvPr/>
        </p:nvCxnSpPr>
        <p:spPr>
          <a:xfrm>
            <a:off x="3314700" y="23622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828800" y="3147236"/>
            <a:ext cx="1449532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raise = </a:t>
            </a:r>
            <a:r>
              <a:rPr lang="en-US" sz="1400" b="1" dirty="0" smtClean="0">
                <a:solidFill>
                  <a:srgbClr val="7030A0"/>
                </a:solidFill>
              </a:rPr>
              <a:t>Raise</a:t>
            </a:r>
            <a:r>
              <a:rPr lang="en-US" sz="1400" dirty="0" smtClean="0"/>
              <a:t>(...);</a:t>
            </a:r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3429000" y="3147236"/>
            <a:ext cx="1219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else ...</a:t>
            </a:r>
            <a:endParaRPr lang="en-US" sz="1400" dirty="0"/>
          </a:p>
        </p:txBody>
      </p:sp>
      <p:sp>
        <p:nvSpPr>
          <p:cNvPr id="66" name="Rectangle 65"/>
          <p:cNvSpPr/>
          <p:nvPr/>
        </p:nvSpPr>
        <p:spPr>
          <a:xfrm>
            <a:off x="2590800" y="4595036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time</a:t>
            </a:r>
            <a:r>
              <a:rPr lang="en-US" sz="1400" dirty="0" smtClean="0"/>
              <a:t>(...);</a:t>
            </a:r>
            <a:endParaRPr lang="en-US" sz="1400" dirty="0"/>
          </a:p>
        </p:txBody>
      </p:sp>
      <p:sp>
        <p:nvSpPr>
          <p:cNvPr id="67" name="Rectangle 66"/>
          <p:cNvSpPr/>
          <p:nvPr/>
        </p:nvSpPr>
        <p:spPr>
          <a:xfrm>
            <a:off x="2590800" y="52578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send</a:t>
            </a:r>
            <a:r>
              <a:rPr lang="en-US" sz="1400" dirty="0" smtClean="0"/>
              <a:t>(...)</a:t>
            </a:r>
            <a:endParaRPr lang="en-US" sz="1400" dirty="0"/>
          </a:p>
        </p:txBody>
      </p:sp>
      <p:cxnSp>
        <p:nvCxnSpPr>
          <p:cNvPr id="70" name="Straight Arrow Connector 69"/>
          <p:cNvCxnSpPr>
            <a:stCxn id="60" idx="2"/>
            <a:endCxn id="65" idx="0"/>
          </p:cNvCxnSpPr>
          <p:nvPr/>
        </p:nvCxnSpPr>
        <p:spPr>
          <a:xfrm>
            <a:off x="3314700" y="2895600"/>
            <a:ext cx="723900" cy="2516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0" idx="2"/>
            <a:endCxn id="64" idx="0"/>
          </p:cNvCxnSpPr>
          <p:nvPr/>
        </p:nvCxnSpPr>
        <p:spPr>
          <a:xfrm flipH="1">
            <a:off x="2553566" y="2895600"/>
            <a:ext cx="761134" cy="2516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4" idx="2"/>
            <a:endCxn id="77" idx="0"/>
          </p:cNvCxnSpPr>
          <p:nvPr/>
        </p:nvCxnSpPr>
        <p:spPr>
          <a:xfrm>
            <a:off x="2553566" y="3452036"/>
            <a:ext cx="866" cy="3579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2"/>
            <a:endCxn id="66" idx="0"/>
          </p:cNvCxnSpPr>
          <p:nvPr/>
        </p:nvCxnSpPr>
        <p:spPr>
          <a:xfrm flipH="1">
            <a:off x="3314700" y="3452036"/>
            <a:ext cx="723900" cy="1143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6" idx="2"/>
            <a:endCxn id="67" idx="0"/>
          </p:cNvCxnSpPr>
          <p:nvPr/>
        </p:nvCxnSpPr>
        <p:spPr>
          <a:xfrm>
            <a:off x="3314700" y="4899836"/>
            <a:ext cx="0" cy="3579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1830532" y="38100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(...);</a:t>
            </a:r>
            <a:endParaRPr lang="en-US" sz="1400" dirty="0"/>
          </a:p>
        </p:txBody>
      </p:sp>
      <p:cxnSp>
        <p:nvCxnSpPr>
          <p:cNvPr id="79" name="Straight Arrow Connector 78"/>
          <p:cNvCxnSpPr>
            <a:stCxn id="77" idx="2"/>
            <a:endCxn id="66" idx="0"/>
          </p:cNvCxnSpPr>
          <p:nvPr/>
        </p:nvCxnSpPr>
        <p:spPr>
          <a:xfrm>
            <a:off x="2554432" y="4114800"/>
            <a:ext cx="760268" cy="4802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– Counter Instr.</a:t>
            </a:r>
            <a:br>
              <a:rPr lang="en-US" dirty="0" smtClean="0"/>
            </a:br>
            <a:r>
              <a:rPr lang="en-US" sz="2700" dirty="0" smtClean="0"/>
              <a:t>Computing the counter for fine-grained alignment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23</a:t>
            </a:fld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632864" y="15240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Entry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6632864" y="20574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open</a:t>
            </a:r>
            <a:r>
              <a:rPr lang="en-US" sz="1400" dirty="0" smtClean="0"/>
              <a:t>(...)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632864" y="25908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(..., &amp;rate)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6632864" y="44196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</a:t>
            </a:r>
            <a:endParaRPr lang="en-US" sz="1400" dirty="0"/>
          </a:p>
        </p:txBody>
      </p:sp>
      <p:cxnSp>
        <p:nvCxnSpPr>
          <p:cNvPr id="83" name="Straight Arrow Connector 82"/>
          <p:cNvCxnSpPr>
            <a:stCxn id="72" idx="2"/>
            <a:endCxn id="75" idx="0"/>
          </p:cNvCxnSpPr>
          <p:nvPr/>
        </p:nvCxnSpPr>
        <p:spPr>
          <a:xfrm>
            <a:off x="7356764" y="18288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2"/>
            <a:endCxn id="78" idx="0"/>
          </p:cNvCxnSpPr>
          <p:nvPr/>
        </p:nvCxnSpPr>
        <p:spPr>
          <a:xfrm>
            <a:off x="7356764" y="23622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2"/>
            <a:endCxn id="116" idx="0"/>
          </p:cNvCxnSpPr>
          <p:nvPr/>
        </p:nvCxnSpPr>
        <p:spPr>
          <a:xfrm flipH="1">
            <a:off x="7351448" y="2895600"/>
            <a:ext cx="5316" cy="2516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6627548" y="3147236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( salary &gt; ... )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6096000" y="3810000"/>
            <a:ext cx="990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write</a:t>
            </a:r>
            <a:r>
              <a:rPr lang="en-US" sz="1400" dirty="0" smtClean="0"/>
              <a:t>(...)</a:t>
            </a:r>
            <a:endParaRPr lang="en-US" sz="1400" dirty="0"/>
          </a:p>
        </p:txBody>
      </p:sp>
      <p:cxnSp>
        <p:nvCxnSpPr>
          <p:cNvPr id="118" name="Straight Arrow Connector 117"/>
          <p:cNvCxnSpPr>
            <a:stCxn id="116" idx="2"/>
            <a:endCxn id="117" idx="0"/>
          </p:cNvCxnSpPr>
          <p:nvPr/>
        </p:nvCxnSpPr>
        <p:spPr>
          <a:xfrm flipH="1">
            <a:off x="6591300" y="3452036"/>
            <a:ext cx="760148" cy="3579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7" idx="2"/>
            <a:endCxn id="82" idx="0"/>
          </p:cNvCxnSpPr>
          <p:nvPr/>
        </p:nvCxnSpPr>
        <p:spPr>
          <a:xfrm>
            <a:off x="6591300" y="4114800"/>
            <a:ext cx="765464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6" idx="2"/>
            <a:endCxn id="82" idx="0"/>
          </p:cNvCxnSpPr>
          <p:nvPr/>
        </p:nvCxnSpPr>
        <p:spPr>
          <a:xfrm>
            <a:off x="7351448" y="3452036"/>
            <a:ext cx="5316" cy="9675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874238" y="1752600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7848600" y="1752600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7848600" y="2271823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5" name="Oval 44"/>
          <p:cNvSpPr/>
          <p:nvPr/>
        </p:nvSpPr>
        <p:spPr>
          <a:xfrm>
            <a:off x="3777379" y="4992803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7" name="Oval 46"/>
          <p:cNvSpPr/>
          <p:nvPr/>
        </p:nvSpPr>
        <p:spPr>
          <a:xfrm>
            <a:off x="5692769" y="3440518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5334000" y="3021418"/>
            <a:ext cx="3581400" cy="18553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4876800"/>
            <a:ext cx="3581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cnt</a:t>
            </a:r>
            <a:r>
              <a:rPr lang="en-US" dirty="0" smtClean="0"/>
              <a:t>++ is only </a:t>
            </a:r>
            <a:r>
              <a:rPr lang="en-US" b="1" i="1" dirty="0" smtClean="0"/>
              <a:t>in one path</a:t>
            </a:r>
            <a:r>
              <a:rPr lang="en-US" dirty="0" smtClean="0"/>
              <a:t>.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334000" y="5410200"/>
            <a:ext cx="3581400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Instrument </a:t>
            </a:r>
            <a:r>
              <a:rPr lang="en-US" dirty="0" err="1" smtClean="0"/>
              <a:t>cnt</a:t>
            </a:r>
            <a:r>
              <a:rPr lang="en-US" dirty="0" smtClean="0"/>
              <a:t>++ </a:t>
            </a:r>
            <a:r>
              <a:rPr lang="en-US" b="1" i="1" dirty="0" smtClean="0"/>
              <a:t>on the other path</a:t>
            </a:r>
          </a:p>
        </p:txBody>
      </p:sp>
      <p:sp>
        <p:nvSpPr>
          <p:cNvPr id="50" name="Oval 49"/>
          <p:cNvSpPr/>
          <p:nvPr/>
        </p:nvSpPr>
        <p:spPr>
          <a:xfrm>
            <a:off x="7467600" y="3758609"/>
            <a:ext cx="952500" cy="381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76200" y="2727233"/>
            <a:ext cx="1295400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Raise() </a:t>
            </a:r>
            <a:r>
              <a:rPr lang="en-US" sz="1600" dirty="0" smtClean="0"/>
              <a:t>increases </a:t>
            </a:r>
            <a:br>
              <a:rPr lang="en-US" sz="1600" dirty="0" smtClean="0"/>
            </a:br>
            <a:r>
              <a:rPr lang="en-US" b="1" i="1" dirty="0" err="1" smtClean="0"/>
              <a:t>cnt</a:t>
            </a:r>
            <a:r>
              <a:rPr lang="en-US" dirty="0" smtClean="0"/>
              <a:t> </a:t>
            </a:r>
            <a:r>
              <a:rPr lang="en-US" dirty="0"/>
              <a:t>by 3</a:t>
            </a:r>
            <a:endParaRPr lang="en-US" sz="1600" dirty="0"/>
          </a:p>
        </p:txBody>
      </p:sp>
      <p:sp>
        <p:nvSpPr>
          <p:cNvPr id="55" name="Oval 54"/>
          <p:cNvSpPr/>
          <p:nvPr/>
        </p:nvSpPr>
        <p:spPr>
          <a:xfrm>
            <a:off x="3657600" y="3942837"/>
            <a:ext cx="968680" cy="4767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1400" b="1" dirty="0" err="1" smtClean="0"/>
              <a:t>cnt</a:t>
            </a:r>
            <a:r>
              <a:rPr lang="en-US" sz="1400" b="1" dirty="0" smtClean="0"/>
              <a:t>+=4</a:t>
            </a:r>
            <a:endParaRPr lang="en-US" sz="1400" b="1" dirty="0"/>
          </a:p>
        </p:txBody>
      </p:sp>
      <p:sp>
        <p:nvSpPr>
          <p:cNvPr id="57" name="Rectangle 56"/>
          <p:cNvSpPr/>
          <p:nvPr/>
        </p:nvSpPr>
        <p:spPr>
          <a:xfrm>
            <a:off x="76200" y="3717833"/>
            <a:ext cx="1295400" cy="131136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/>
              <a:t>Compensate </a:t>
            </a:r>
            <a:r>
              <a:rPr lang="en-US" sz="1600" dirty="0" smtClean="0"/>
              <a:t>the counter value on the other path</a:t>
            </a:r>
            <a:endParaRPr lang="en-US" sz="1400" dirty="0" smtClean="0"/>
          </a:p>
        </p:txBody>
      </p:sp>
      <p:sp>
        <p:nvSpPr>
          <p:cNvPr id="16" name="Oval 15"/>
          <p:cNvSpPr/>
          <p:nvPr/>
        </p:nvSpPr>
        <p:spPr>
          <a:xfrm>
            <a:off x="1447800" y="2819400"/>
            <a:ext cx="1143000" cy="4191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c</a:t>
            </a:r>
            <a:r>
              <a:rPr lang="en-US" sz="1400" b="1" dirty="0" err="1" smtClean="0"/>
              <a:t>nt</a:t>
            </a:r>
            <a:r>
              <a:rPr lang="en-US" sz="1400" b="1" dirty="0" smtClean="0"/>
              <a:t> += 3</a:t>
            </a:r>
            <a:endParaRPr lang="en-US" sz="1400" b="1" dirty="0"/>
          </a:p>
        </p:txBody>
      </p:sp>
      <p:sp>
        <p:nvSpPr>
          <p:cNvPr id="44" name="Oval 43"/>
          <p:cNvSpPr/>
          <p:nvPr/>
        </p:nvSpPr>
        <p:spPr>
          <a:xfrm>
            <a:off x="1371600" y="3505200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81" name="Rectangle 80"/>
          <p:cNvSpPr/>
          <p:nvPr/>
        </p:nvSpPr>
        <p:spPr>
          <a:xfrm>
            <a:off x="1219200" y="1524000"/>
            <a:ext cx="1066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main()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334000" y="1524000"/>
            <a:ext cx="1066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Raise()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1524000" y="2438400"/>
            <a:ext cx="3429000" cy="2590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116" idx="2"/>
            <a:endCxn id="117" idx="0"/>
          </p:cNvCxnSpPr>
          <p:nvPr/>
        </p:nvCxnSpPr>
        <p:spPr>
          <a:xfrm flipH="1">
            <a:off x="6591300" y="3452036"/>
            <a:ext cx="760148" cy="35796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17" idx="2"/>
            <a:endCxn id="82" idx="0"/>
          </p:cNvCxnSpPr>
          <p:nvPr/>
        </p:nvCxnSpPr>
        <p:spPr>
          <a:xfrm>
            <a:off x="6591300" y="4114800"/>
            <a:ext cx="765464" cy="3048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16" idx="2"/>
            <a:endCxn id="82" idx="0"/>
          </p:cNvCxnSpPr>
          <p:nvPr/>
        </p:nvCxnSpPr>
        <p:spPr>
          <a:xfrm>
            <a:off x="7351448" y="3452036"/>
            <a:ext cx="5316" cy="96756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0" idx="2"/>
            <a:endCxn id="64" idx="0"/>
          </p:cNvCxnSpPr>
          <p:nvPr/>
        </p:nvCxnSpPr>
        <p:spPr>
          <a:xfrm flipH="1">
            <a:off x="2553566" y="2895600"/>
            <a:ext cx="761134" cy="25163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4" idx="2"/>
            <a:endCxn id="77" idx="0"/>
          </p:cNvCxnSpPr>
          <p:nvPr/>
        </p:nvCxnSpPr>
        <p:spPr>
          <a:xfrm>
            <a:off x="2553566" y="3452036"/>
            <a:ext cx="866" cy="35796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2"/>
            <a:endCxn id="66" idx="0"/>
          </p:cNvCxnSpPr>
          <p:nvPr/>
        </p:nvCxnSpPr>
        <p:spPr>
          <a:xfrm>
            <a:off x="2554432" y="4114800"/>
            <a:ext cx="760268" cy="48023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0" idx="2"/>
            <a:endCxn id="65" idx="0"/>
          </p:cNvCxnSpPr>
          <p:nvPr/>
        </p:nvCxnSpPr>
        <p:spPr>
          <a:xfrm>
            <a:off x="3314700" y="2895600"/>
            <a:ext cx="723900" cy="251636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5" idx="2"/>
            <a:endCxn id="66" idx="0"/>
          </p:cNvCxnSpPr>
          <p:nvPr/>
        </p:nvCxnSpPr>
        <p:spPr>
          <a:xfrm flipH="1">
            <a:off x="3314700" y="3452036"/>
            <a:ext cx="723900" cy="11430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10000" y="4343400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5539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5" grpId="0" animBg="1"/>
      <p:bldP spid="47" grpId="0" animBg="1"/>
      <p:bldP spid="3" grpId="0" animBg="1"/>
      <p:bldP spid="6" grpId="0" animBg="1"/>
      <p:bldP spid="48" grpId="0" animBg="1"/>
      <p:bldP spid="50" grpId="0" animBg="1"/>
      <p:bldP spid="52" grpId="0" animBg="1"/>
      <p:bldP spid="55" grpId="0" animBg="1"/>
      <p:bldP spid="57" grpId="0" animBg="1"/>
      <p:bldP spid="16" grpId="0" animBg="1"/>
      <p:bldP spid="44" grpId="0" animBg="1"/>
      <p:bldP spid="49" grpId="0" animBg="1"/>
      <p:bldP spid="8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7858496" y="4551904"/>
            <a:ext cx="1108364" cy="3520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time();</a:t>
            </a:r>
            <a:endParaRPr lang="en-US" sz="1600" dirty="0"/>
          </a:p>
        </p:txBody>
      </p:sp>
      <p:sp>
        <p:nvSpPr>
          <p:cNvPr id="91" name="Rectangle 90"/>
          <p:cNvSpPr/>
          <p:nvPr/>
        </p:nvSpPr>
        <p:spPr>
          <a:xfrm>
            <a:off x="7477496" y="4551904"/>
            <a:ext cx="381000" cy="3520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– Fine-grained alignment</a:t>
            </a:r>
            <a:br>
              <a:rPr lang="en-US" dirty="0" smtClean="0"/>
            </a:br>
            <a:r>
              <a:rPr lang="en-US" sz="2700" dirty="0" smtClean="0"/>
              <a:t>Counter and execution alignment in action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68710" y="18288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Entry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3268710" y="23622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(...)</a:t>
            </a:r>
            <a:endParaRPr lang="en-US" sz="1400" dirty="0"/>
          </a:p>
        </p:txBody>
      </p:sp>
      <p:cxnSp>
        <p:nvCxnSpPr>
          <p:cNvPr id="12" name="Straight Arrow Connector 11"/>
          <p:cNvCxnSpPr>
            <a:stCxn id="5" idx="2"/>
            <a:endCxn id="8" idx="0"/>
          </p:cNvCxnSpPr>
          <p:nvPr/>
        </p:nvCxnSpPr>
        <p:spPr>
          <a:xfrm>
            <a:off x="3992610" y="21336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2"/>
            <a:endCxn id="24" idx="0"/>
          </p:cNvCxnSpPr>
          <p:nvPr/>
        </p:nvCxnSpPr>
        <p:spPr>
          <a:xfrm>
            <a:off x="3992610" y="2667000"/>
            <a:ext cx="0" cy="2472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56142" y="2914273"/>
            <a:ext cx="1672936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 (...== </a:t>
            </a:r>
            <a:r>
              <a:rPr lang="en-US" sz="1400" dirty="0" smtClean="0"/>
              <a:t>STAFF)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2358058" y="3574887"/>
            <a:ext cx="1449532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raise = </a:t>
            </a:r>
            <a:r>
              <a:rPr lang="en-US" sz="1400" b="1" dirty="0" smtClean="0">
                <a:solidFill>
                  <a:srgbClr val="7030A0"/>
                </a:solidFill>
              </a:rPr>
              <a:t>Raise</a:t>
            </a:r>
            <a:r>
              <a:rPr lang="en-US" sz="1400" dirty="0" smtClean="0"/>
              <a:t>(...);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257072" y="515529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time</a:t>
            </a:r>
            <a:r>
              <a:rPr lang="en-US" sz="1400" dirty="0" smtClean="0"/>
              <a:t>(...);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3257072" y="568869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send</a:t>
            </a:r>
            <a:r>
              <a:rPr lang="en-US" sz="1400" dirty="0" smtClean="0"/>
              <a:t>(...)</a:t>
            </a:r>
            <a:endParaRPr lang="en-US" sz="1400" dirty="0"/>
          </a:p>
        </p:txBody>
      </p:sp>
      <p:cxnSp>
        <p:nvCxnSpPr>
          <p:cNvPr id="43" name="Straight Arrow Connector 42"/>
          <p:cNvCxnSpPr>
            <a:stCxn id="24" idx="2"/>
            <a:endCxn id="25" idx="0"/>
          </p:cNvCxnSpPr>
          <p:nvPr/>
        </p:nvCxnSpPr>
        <p:spPr>
          <a:xfrm flipH="1">
            <a:off x="3082824" y="3219073"/>
            <a:ext cx="909786" cy="35581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5" idx="2"/>
          </p:cNvCxnSpPr>
          <p:nvPr/>
        </p:nvCxnSpPr>
        <p:spPr>
          <a:xfrm>
            <a:off x="3082824" y="3879687"/>
            <a:ext cx="0" cy="27290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2" idx="2"/>
            <a:endCxn id="33" idx="0"/>
          </p:cNvCxnSpPr>
          <p:nvPr/>
        </p:nvCxnSpPr>
        <p:spPr>
          <a:xfrm>
            <a:off x="3980972" y="546009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85800" y="1981200"/>
            <a:ext cx="12599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Entry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685800" y="2514600"/>
            <a:ext cx="12599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open</a:t>
            </a:r>
            <a:r>
              <a:rPr lang="en-US" sz="1400" dirty="0" smtClean="0"/>
              <a:t>(...)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685800" y="3048000"/>
            <a:ext cx="12599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(..., &amp;rate)</a:t>
            </a:r>
            <a:endParaRPr lang="en-US" sz="1400" dirty="0"/>
          </a:p>
        </p:txBody>
      </p:sp>
      <p:sp>
        <p:nvSpPr>
          <p:cNvPr id="82" name="Rectangle 81"/>
          <p:cNvSpPr/>
          <p:nvPr/>
        </p:nvSpPr>
        <p:spPr>
          <a:xfrm>
            <a:off x="685800" y="4876800"/>
            <a:ext cx="12599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return</a:t>
            </a:r>
            <a:endParaRPr lang="en-US" sz="1400" dirty="0"/>
          </a:p>
        </p:txBody>
      </p:sp>
      <p:cxnSp>
        <p:nvCxnSpPr>
          <p:cNvPr id="83" name="Straight Arrow Connector 82"/>
          <p:cNvCxnSpPr>
            <a:stCxn id="72" idx="2"/>
            <a:endCxn id="75" idx="0"/>
          </p:cNvCxnSpPr>
          <p:nvPr/>
        </p:nvCxnSpPr>
        <p:spPr>
          <a:xfrm>
            <a:off x="1315779" y="22860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2"/>
            <a:endCxn id="78" idx="0"/>
          </p:cNvCxnSpPr>
          <p:nvPr/>
        </p:nvCxnSpPr>
        <p:spPr>
          <a:xfrm>
            <a:off x="1315779" y="2819400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8" idx="2"/>
            <a:endCxn id="116" idx="0"/>
          </p:cNvCxnSpPr>
          <p:nvPr/>
        </p:nvCxnSpPr>
        <p:spPr>
          <a:xfrm flipH="1">
            <a:off x="1310463" y="3352800"/>
            <a:ext cx="5316" cy="25163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680484" y="3604436"/>
            <a:ext cx="1259958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if ( salary &gt; ... )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48936" y="4267200"/>
            <a:ext cx="9906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write</a:t>
            </a:r>
            <a:r>
              <a:rPr lang="en-US" sz="1400" dirty="0" smtClean="0"/>
              <a:t>(...)</a:t>
            </a:r>
            <a:endParaRPr lang="en-US" sz="1400" dirty="0"/>
          </a:p>
        </p:txBody>
      </p:sp>
      <p:cxnSp>
        <p:nvCxnSpPr>
          <p:cNvPr id="118" name="Straight Arrow Connector 117"/>
          <p:cNvCxnSpPr>
            <a:stCxn id="116" idx="2"/>
            <a:endCxn id="117" idx="0"/>
          </p:cNvCxnSpPr>
          <p:nvPr/>
        </p:nvCxnSpPr>
        <p:spPr>
          <a:xfrm flipH="1">
            <a:off x="644236" y="3909236"/>
            <a:ext cx="666227" cy="3579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7" idx="2"/>
            <a:endCxn id="82" idx="0"/>
          </p:cNvCxnSpPr>
          <p:nvPr/>
        </p:nvCxnSpPr>
        <p:spPr>
          <a:xfrm>
            <a:off x="644236" y="4572000"/>
            <a:ext cx="671543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6" idx="2"/>
            <a:endCxn id="82" idx="0"/>
          </p:cNvCxnSpPr>
          <p:nvPr/>
        </p:nvCxnSpPr>
        <p:spPr>
          <a:xfrm>
            <a:off x="1310463" y="3909236"/>
            <a:ext cx="5316" cy="96756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2359790" y="4152589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(...);</a:t>
            </a:r>
            <a:endParaRPr lang="en-US" sz="1400" dirty="0"/>
          </a:p>
        </p:txBody>
      </p:sp>
      <p:cxnSp>
        <p:nvCxnSpPr>
          <p:cNvPr id="128" name="Straight Arrow Connector 127"/>
          <p:cNvCxnSpPr>
            <a:stCxn id="127" idx="2"/>
            <a:endCxn id="32" idx="0"/>
          </p:cNvCxnSpPr>
          <p:nvPr/>
        </p:nvCxnSpPr>
        <p:spPr>
          <a:xfrm>
            <a:off x="3083690" y="4457389"/>
            <a:ext cx="897282" cy="69790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012515" y="1368622"/>
            <a:ext cx="76200" cy="556557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4547869" y="1930052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110830" y="1930052"/>
            <a:ext cx="381000" cy="3626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067796" y="2788102"/>
            <a:ext cx="1108364" cy="352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read();</a:t>
            </a:r>
            <a:endParaRPr lang="en-US" sz="1600" dirty="0"/>
          </a:p>
        </p:txBody>
      </p:sp>
      <p:sp>
        <p:nvSpPr>
          <p:cNvPr id="70" name="Rectangle 69"/>
          <p:cNvSpPr/>
          <p:nvPr/>
        </p:nvSpPr>
        <p:spPr>
          <a:xfrm>
            <a:off x="5686796" y="2788102"/>
            <a:ext cx="381000" cy="352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71" name="Rectangle 70"/>
          <p:cNvSpPr/>
          <p:nvPr/>
        </p:nvSpPr>
        <p:spPr>
          <a:xfrm>
            <a:off x="6067796" y="3124200"/>
            <a:ext cx="1108364" cy="352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open();</a:t>
            </a:r>
            <a:endParaRPr lang="en-US" sz="1600" dirty="0"/>
          </a:p>
        </p:txBody>
      </p:sp>
      <p:sp>
        <p:nvSpPr>
          <p:cNvPr id="73" name="Rectangle 72"/>
          <p:cNvSpPr/>
          <p:nvPr/>
        </p:nvSpPr>
        <p:spPr>
          <a:xfrm>
            <a:off x="5686796" y="3124200"/>
            <a:ext cx="381000" cy="352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2</a:t>
            </a:r>
            <a:endParaRPr lang="en-US" sz="1600" dirty="0"/>
          </a:p>
        </p:txBody>
      </p:sp>
      <p:sp>
        <p:nvSpPr>
          <p:cNvPr id="74" name="Rectangle 73"/>
          <p:cNvSpPr/>
          <p:nvPr/>
        </p:nvSpPr>
        <p:spPr>
          <a:xfrm>
            <a:off x="6068937" y="3469820"/>
            <a:ext cx="1108364" cy="352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read();</a:t>
            </a:r>
            <a:endParaRPr lang="en-US" sz="1600" dirty="0"/>
          </a:p>
        </p:txBody>
      </p:sp>
      <p:sp>
        <p:nvSpPr>
          <p:cNvPr id="76" name="Rectangle 75"/>
          <p:cNvSpPr/>
          <p:nvPr/>
        </p:nvSpPr>
        <p:spPr>
          <a:xfrm>
            <a:off x="5687937" y="3469820"/>
            <a:ext cx="381000" cy="352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858496" y="2788102"/>
            <a:ext cx="1108364" cy="35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read();</a:t>
            </a:r>
            <a:endParaRPr lang="en-US" sz="1600" dirty="0"/>
          </a:p>
        </p:txBody>
      </p:sp>
      <p:sp>
        <p:nvSpPr>
          <p:cNvPr id="79" name="Rectangle 78"/>
          <p:cNvSpPr/>
          <p:nvPr/>
        </p:nvSpPr>
        <p:spPr>
          <a:xfrm>
            <a:off x="7477496" y="2788102"/>
            <a:ext cx="381000" cy="35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7858496" y="4899135"/>
            <a:ext cx="1108364" cy="35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send();</a:t>
            </a:r>
            <a:endParaRPr lang="en-US" sz="1600" dirty="0"/>
          </a:p>
        </p:txBody>
      </p:sp>
      <p:sp>
        <p:nvSpPr>
          <p:cNvPr id="93" name="Rectangle 92"/>
          <p:cNvSpPr/>
          <p:nvPr/>
        </p:nvSpPr>
        <p:spPr>
          <a:xfrm>
            <a:off x="7477496" y="4899135"/>
            <a:ext cx="381000" cy="35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94" name="Rectangle 93"/>
          <p:cNvSpPr/>
          <p:nvPr/>
        </p:nvSpPr>
        <p:spPr>
          <a:xfrm>
            <a:off x="6067796" y="4895573"/>
            <a:ext cx="1108364" cy="352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send();</a:t>
            </a:r>
            <a:endParaRPr lang="en-US" sz="1600" dirty="0"/>
          </a:p>
        </p:txBody>
      </p:sp>
      <p:sp>
        <p:nvSpPr>
          <p:cNvPr id="95" name="Rectangle 94"/>
          <p:cNvSpPr/>
          <p:nvPr/>
        </p:nvSpPr>
        <p:spPr>
          <a:xfrm>
            <a:off x="5686796" y="4895573"/>
            <a:ext cx="381000" cy="352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7</a:t>
            </a:r>
            <a:endParaRPr lang="en-US" sz="1600" dirty="0"/>
          </a:p>
        </p:txBody>
      </p:sp>
      <p:sp>
        <p:nvSpPr>
          <p:cNvPr id="96" name="TextBox 95"/>
          <p:cNvSpPr txBox="1"/>
          <p:nvPr/>
        </p:nvSpPr>
        <p:spPr>
          <a:xfrm>
            <a:off x="5624698" y="2455585"/>
            <a:ext cx="50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Cnt</a:t>
            </a:r>
            <a:endParaRPr lang="en-US" sz="16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7415398" y="2455585"/>
            <a:ext cx="505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Cnt</a:t>
            </a:r>
            <a:endParaRPr lang="en-US" sz="16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6067796" y="2455585"/>
            <a:ext cx="1108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Syscall</a:t>
            </a:r>
            <a:endParaRPr lang="en-US" sz="16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7883236" y="2455585"/>
            <a:ext cx="1108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Syscall</a:t>
            </a:r>
            <a:endParaRPr lang="en-US" sz="1600" b="1" dirty="0"/>
          </a:p>
        </p:txBody>
      </p:sp>
      <p:sp>
        <p:nvSpPr>
          <p:cNvPr id="100" name="Rectangle 99"/>
          <p:cNvSpPr/>
          <p:nvPr/>
        </p:nvSpPr>
        <p:spPr>
          <a:xfrm>
            <a:off x="5676522" y="2026578"/>
            <a:ext cx="1499638" cy="3429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Master</a:t>
            </a:r>
            <a:endParaRPr lang="en-US" b="1" dirty="0"/>
          </a:p>
        </p:txBody>
      </p:sp>
      <p:sp>
        <p:nvSpPr>
          <p:cNvPr id="101" name="Rectangle 100"/>
          <p:cNvSpPr/>
          <p:nvPr/>
        </p:nvSpPr>
        <p:spPr>
          <a:xfrm>
            <a:off x="7477860" y="2026578"/>
            <a:ext cx="1499638" cy="3429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Slave</a:t>
            </a:r>
            <a:endParaRPr lang="en-US" b="1" dirty="0"/>
          </a:p>
        </p:txBody>
      </p:sp>
      <p:sp>
        <p:nvSpPr>
          <p:cNvPr id="104" name="Oval 103"/>
          <p:cNvSpPr/>
          <p:nvPr/>
        </p:nvSpPr>
        <p:spPr>
          <a:xfrm>
            <a:off x="4547869" y="2485654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3110830" y="2485654"/>
            <a:ext cx="381000" cy="3626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794442" y="2149779"/>
            <a:ext cx="615758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107" name="Oval 106"/>
          <p:cNvSpPr/>
          <p:nvPr/>
        </p:nvSpPr>
        <p:spPr>
          <a:xfrm>
            <a:off x="3725232" y="3962089"/>
            <a:ext cx="615758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108" name="Oval 107"/>
          <p:cNvSpPr/>
          <p:nvPr/>
        </p:nvSpPr>
        <p:spPr>
          <a:xfrm>
            <a:off x="4634152" y="5497882"/>
            <a:ext cx="615758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109" name="Oval 108"/>
          <p:cNvSpPr/>
          <p:nvPr/>
        </p:nvSpPr>
        <p:spPr>
          <a:xfrm>
            <a:off x="70042" y="2227228"/>
            <a:ext cx="615758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111" name="Oval 110"/>
          <p:cNvSpPr/>
          <p:nvPr/>
        </p:nvSpPr>
        <p:spPr>
          <a:xfrm>
            <a:off x="70042" y="2769782"/>
            <a:ext cx="615758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112" name="Oval 111"/>
          <p:cNvSpPr/>
          <p:nvPr/>
        </p:nvSpPr>
        <p:spPr>
          <a:xfrm>
            <a:off x="-17745" y="3798482"/>
            <a:ext cx="615758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113" name="Oval 112"/>
          <p:cNvSpPr/>
          <p:nvPr/>
        </p:nvSpPr>
        <p:spPr>
          <a:xfrm>
            <a:off x="1396757" y="4179482"/>
            <a:ext cx="615758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smtClean="0"/>
              <a:t>++</a:t>
            </a:r>
            <a:endParaRPr lang="en-US" b="1" dirty="0"/>
          </a:p>
        </p:txBody>
      </p:sp>
      <p:cxnSp>
        <p:nvCxnSpPr>
          <p:cNvPr id="121" name="Straight Connector 120"/>
          <p:cNvCxnSpPr/>
          <p:nvPr/>
        </p:nvCxnSpPr>
        <p:spPr>
          <a:xfrm>
            <a:off x="5486400" y="1368622"/>
            <a:ext cx="76200" cy="556557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/>
          <p:cNvSpPr/>
          <p:nvPr/>
        </p:nvSpPr>
        <p:spPr>
          <a:xfrm>
            <a:off x="495300" y="2638054"/>
            <a:ext cx="381000" cy="3626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496441" y="3215154"/>
            <a:ext cx="381000" cy="3626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29" name="Oval 128"/>
          <p:cNvSpPr/>
          <p:nvPr/>
        </p:nvSpPr>
        <p:spPr>
          <a:xfrm>
            <a:off x="69937" y="4490023"/>
            <a:ext cx="381000" cy="3626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2012515" y="1915029"/>
            <a:ext cx="76200" cy="556557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6068937" y="3822617"/>
            <a:ext cx="1108364" cy="352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write();</a:t>
            </a:r>
            <a:endParaRPr lang="en-US" sz="1600" dirty="0"/>
          </a:p>
        </p:txBody>
      </p:sp>
      <p:sp>
        <p:nvSpPr>
          <p:cNvPr id="135" name="Rectangle 134"/>
          <p:cNvSpPr/>
          <p:nvPr/>
        </p:nvSpPr>
        <p:spPr>
          <a:xfrm>
            <a:off x="5686796" y="3822617"/>
            <a:ext cx="381000" cy="352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36" name="Oval 135"/>
          <p:cNvSpPr/>
          <p:nvPr/>
        </p:nvSpPr>
        <p:spPr>
          <a:xfrm>
            <a:off x="489984" y="5000254"/>
            <a:ext cx="381000" cy="3626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7" name="Oval 136"/>
          <p:cNvSpPr/>
          <p:nvPr/>
        </p:nvSpPr>
        <p:spPr>
          <a:xfrm>
            <a:off x="2155981" y="3727890"/>
            <a:ext cx="381000" cy="3626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38" name="Oval 137"/>
          <p:cNvSpPr/>
          <p:nvPr/>
        </p:nvSpPr>
        <p:spPr>
          <a:xfrm>
            <a:off x="3104672" y="5240336"/>
            <a:ext cx="381000" cy="3626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4478839" y="5233510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3104672" y="5885708"/>
            <a:ext cx="381000" cy="3626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43" name="Oval 142"/>
          <p:cNvSpPr/>
          <p:nvPr/>
        </p:nvSpPr>
        <p:spPr>
          <a:xfrm>
            <a:off x="4478839" y="5878882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cxnSp>
        <p:nvCxnSpPr>
          <p:cNvPr id="147" name="Straight Arrow Connector 146"/>
          <p:cNvCxnSpPr>
            <a:stCxn id="24" idx="2"/>
            <a:endCxn id="25" idx="0"/>
          </p:cNvCxnSpPr>
          <p:nvPr/>
        </p:nvCxnSpPr>
        <p:spPr>
          <a:xfrm flipH="1">
            <a:off x="3082824" y="3219073"/>
            <a:ext cx="909786" cy="35581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25" idx="2"/>
            <a:endCxn id="127" idx="0"/>
          </p:cNvCxnSpPr>
          <p:nvPr/>
        </p:nvCxnSpPr>
        <p:spPr>
          <a:xfrm>
            <a:off x="3082824" y="3879687"/>
            <a:ext cx="866" cy="27290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stCxn id="127" idx="2"/>
            <a:endCxn id="32" idx="0"/>
          </p:cNvCxnSpPr>
          <p:nvPr/>
        </p:nvCxnSpPr>
        <p:spPr>
          <a:xfrm>
            <a:off x="3083690" y="4457389"/>
            <a:ext cx="897282" cy="69790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16" idx="2"/>
            <a:endCxn id="117" idx="0"/>
          </p:cNvCxnSpPr>
          <p:nvPr/>
        </p:nvCxnSpPr>
        <p:spPr>
          <a:xfrm flipH="1">
            <a:off x="644236" y="3909236"/>
            <a:ext cx="666227" cy="357964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17" idx="2"/>
            <a:endCxn id="82" idx="0"/>
          </p:cNvCxnSpPr>
          <p:nvPr/>
        </p:nvCxnSpPr>
        <p:spPr>
          <a:xfrm>
            <a:off x="644236" y="4572000"/>
            <a:ext cx="671543" cy="3048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4106910" y="3569628"/>
            <a:ext cx="12192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else ...</a:t>
            </a:r>
            <a:endParaRPr lang="en-US" sz="1400" dirty="0"/>
          </a:p>
        </p:txBody>
      </p:sp>
      <p:cxnSp>
        <p:nvCxnSpPr>
          <p:cNvPr id="174" name="Straight Arrow Connector 173"/>
          <p:cNvCxnSpPr>
            <a:stCxn id="24" idx="2"/>
            <a:endCxn id="173" idx="0"/>
          </p:cNvCxnSpPr>
          <p:nvPr/>
        </p:nvCxnSpPr>
        <p:spPr>
          <a:xfrm>
            <a:off x="3992610" y="3219073"/>
            <a:ext cx="723900" cy="35055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73" idx="2"/>
            <a:endCxn id="32" idx="0"/>
          </p:cNvCxnSpPr>
          <p:nvPr/>
        </p:nvCxnSpPr>
        <p:spPr>
          <a:xfrm flipH="1">
            <a:off x="3980972" y="3874428"/>
            <a:ext cx="735538" cy="12808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3" idx="2"/>
            <a:endCxn id="32" idx="0"/>
          </p:cNvCxnSpPr>
          <p:nvPr/>
        </p:nvCxnSpPr>
        <p:spPr>
          <a:xfrm flipH="1">
            <a:off x="3980972" y="3874428"/>
            <a:ext cx="735538" cy="1280865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24" idx="2"/>
            <a:endCxn id="173" idx="0"/>
          </p:cNvCxnSpPr>
          <p:nvPr/>
        </p:nvCxnSpPr>
        <p:spPr>
          <a:xfrm>
            <a:off x="3992610" y="3219073"/>
            <a:ext cx="723900" cy="350555"/>
          </a:xfrm>
          <a:prstGeom prst="straightConnector1">
            <a:avLst/>
          </a:prstGeom>
          <a:ln w="571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Oval 185"/>
          <p:cNvSpPr/>
          <p:nvPr/>
        </p:nvSpPr>
        <p:spPr>
          <a:xfrm>
            <a:off x="4502473" y="4354607"/>
            <a:ext cx="615758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/>
            <a:r>
              <a:rPr lang="en-US" b="1" dirty="0" smtClean="0"/>
              <a:t>+=4</a:t>
            </a:r>
            <a:endParaRPr lang="en-US" b="1" dirty="0"/>
          </a:p>
        </p:txBody>
      </p:sp>
      <p:sp>
        <p:nvSpPr>
          <p:cNvPr id="187" name="Oval 186"/>
          <p:cNvSpPr/>
          <p:nvPr/>
        </p:nvSpPr>
        <p:spPr>
          <a:xfrm>
            <a:off x="4634152" y="4911487"/>
            <a:ext cx="615758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188" name="Rectangle 187"/>
          <p:cNvSpPr/>
          <p:nvPr/>
        </p:nvSpPr>
        <p:spPr>
          <a:xfrm>
            <a:off x="6067796" y="4179276"/>
            <a:ext cx="1108364" cy="352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read();</a:t>
            </a:r>
            <a:endParaRPr lang="en-US" sz="1600" dirty="0"/>
          </a:p>
        </p:txBody>
      </p:sp>
      <p:sp>
        <p:nvSpPr>
          <p:cNvPr id="189" name="Rectangle 188"/>
          <p:cNvSpPr/>
          <p:nvPr/>
        </p:nvSpPr>
        <p:spPr>
          <a:xfrm>
            <a:off x="5686796" y="4179276"/>
            <a:ext cx="381000" cy="352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5</a:t>
            </a:r>
            <a:endParaRPr lang="en-US" sz="1600" dirty="0"/>
          </a:p>
        </p:txBody>
      </p:sp>
      <p:sp>
        <p:nvSpPr>
          <p:cNvPr id="190" name="Oval 189"/>
          <p:cNvSpPr/>
          <p:nvPr/>
        </p:nvSpPr>
        <p:spPr>
          <a:xfrm>
            <a:off x="2155981" y="4343089"/>
            <a:ext cx="381000" cy="3626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6067796" y="4536832"/>
            <a:ext cx="1108364" cy="352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time();</a:t>
            </a:r>
            <a:endParaRPr lang="en-US" sz="1600" dirty="0"/>
          </a:p>
        </p:txBody>
      </p:sp>
      <p:sp>
        <p:nvSpPr>
          <p:cNvPr id="194" name="Rectangle 193"/>
          <p:cNvSpPr/>
          <p:nvPr/>
        </p:nvSpPr>
        <p:spPr>
          <a:xfrm>
            <a:off x="5686796" y="4536832"/>
            <a:ext cx="381000" cy="352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195" name="Rectangle 194"/>
          <p:cNvSpPr/>
          <p:nvPr/>
        </p:nvSpPr>
        <p:spPr>
          <a:xfrm>
            <a:off x="3429000" y="1371600"/>
            <a:ext cx="1066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main()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762000" y="1371600"/>
            <a:ext cx="10668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Raise()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97" name="Rectangle 196"/>
          <p:cNvSpPr/>
          <p:nvPr/>
        </p:nvSpPr>
        <p:spPr>
          <a:xfrm>
            <a:off x="7858648" y="4544842"/>
            <a:ext cx="1108364" cy="35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time();</a:t>
            </a:r>
            <a:endParaRPr lang="en-US" sz="1600" dirty="0"/>
          </a:p>
        </p:txBody>
      </p:sp>
      <p:sp>
        <p:nvSpPr>
          <p:cNvPr id="198" name="Rectangle 197"/>
          <p:cNvSpPr/>
          <p:nvPr/>
        </p:nvSpPr>
        <p:spPr>
          <a:xfrm>
            <a:off x="7477648" y="4544842"/>
            <a:ext cx="381000" cy="352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6</a:t>
            </a:r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7315200" y="3822618"/>
            <a:ext cx="1828800" cy="72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rgbClr val="FF0000"/>
                </a:solidFill>
              </a:rPr>
              <a:t>Slave gets stuck and waits for </a:t>
            </a:r>
            <a:br>
              <a:rPr lang="en-US" sz="1600" b="1" i="1" dirty="0" smtClean="0">
                <a:solidFill>
                  <a:srgbClr val="FF0000"/>
                </a:solidFill>
              </a:rPr>
            </a:br>
            <a:r>
              <a:rPr lang="en-US" sz="1600" b="1" i="1" dirty="0" smtClean="0">
                <a:solidFill>
                  <a:srgbClr val="FF0000"/>
                </a:solidFill>
              </a:rPr>
              <a:t>the master exec.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6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32" grpId="0" animBg="1"/>
      <p:bldP spid="65" grpId="0" animBg="1"/>
      <p:bldP spid="66" grpId="0" animBg="1"/>
      <p:bldP spid="67" grpId="0" animBg="1"/>
      <p:bldP spid="70" grpId="0" animBg="1"/>
      <p:bldP spid="71" grpId="0" animBg="1"/>
      <p:bldP spid="73" grpId="0" animBg="1"/>
      <p:bldP spid="74" grpId="0" animBg="1"/>
      <p:bldP spid="76" grpId="0" animBg="1"/>
      <p:bldP spid="77" grpId="0" animBg="1"/>
      <p:bldP spid="79" grpId="0" animBg="1"/>
      <p:bldP spid="92" grpId="0" animBg="1"/>
      <p:bldP spid="93" grpId="0" animBg="1"/>
      <p:bldP spid="94" grpId="0" animBg="1"/>
      <p:bldP spid="95" grpId="0" animBg="1"/>
      <p:bldP spid="104" grpId="0" animBg="1"/>
      <p:bldP spid="105" grpId="0" animBg="1"/>
      <p:bldP spid="125" grpId="0" animBg="1"/>
      <p:bldP spid="126" grpId="0" animBg="1"/>
      <p:bldP spid="129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1" grpId="0" animBg="1"/>
      <p:bldP spid="142" grpId="0" animBg="1"/>
      <p:bldP spid="143" grpId="0" animBg="1"/>
      <p:bldP spid="188" grpId="0" animBg="1"/>
      <p:bldP spid="189" grpId="0" animBg="1"/>
      <p:bldP spid="190" grpId="0" animBg="1"/>
      <p:bldP spid="193" grpId="0" animBg="1"/>
      <p:bldP spid="194" grpId="0" animBg="1"/>
      <p:bldP spid="197" grpId="0" animBg="1"/>
      <p:bldP spid="198" grpId="0" animBg="1"/>
      <p:bldP spid="3" grpId="0"/>
      <p:bldP spid="3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</a:t>
            </a:r>
            <a:r>
              <a:rPr lang="en-US" b="1" dirty="0" smtClean="0"/>
              <a:t>Loops</a:t>
            </a:r>
            <a:endParaRPr lang="en-US" sz="27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25</a:t>
            </a:fld>
            <a:endParaRPr lang="en-US"/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1524000" y="1850963"/>
            <a:ext cx="2819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4"/>
                </a:solidFill>
              </a:rPr>
              <a:t>main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( </a:t>
            </a:r>
            <a:r>
              <a:rPr lang="en-US" sz="1800" dirty="0" err="1"/>
              <a:t>stdin</a:t>
            </a:r>
            <a:r>
              <a:rPr lang="en-US" sz="1800" dirty="0"/>
              <a:t>, &amp;n, &amp;m, ...  );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i="1" dirty="0">
                <a:solidFill>
                  <a:srgbClr val="0070C0"/>
                </a:solidFill>
              </a:rPr>
              <a:t>for</a:t>
            </a:r>
            <a:r>
              <a:rPr lang="en-US" sz="1800" dirty="0"/>
              <a:t> </a:t>
            </a:r>
            <a:r>
              <a:rPr lang="en-US" sz="1800" b="1" i="1" dirty="0"/>
              <a:t>( </a:t>
            </a:r>
            <a:r>
              <a:rPr lang="en-US" sz="1800" b="1" i="1" dirty="0" err="1"/>
              <a:t>i</a:t>
            </a:r>
            <a:r>
              <a:rPr lang="en-US" sz="1800" b="1" i="1" dirty="0"/>
              <a:t> = 0; </a:t>
            </a:r>
            <a:r>
              <a:rPr lang="en-US" sz="1800" b="1" i="1" dirty="0" err="1"/>
              <a:t>i</a:t>
            </a:r>
            <a:r>
              <a:rPr lang="en-US" sz="1800" b="1" i="1" dirty="0"/>
              <a:t> &lt; n; </a:t>
            </a:r>
            <a:r>
              <a:rPr lang="en-US" sz="1800" b="1" i="1" dirty="0" err="1"/>
              <a:t>i</a:t>
            </a:r>
            <a:r>
              <a:rPr lang="en-US" sz="1800" b="1" i="1" dirty="0"/>
              <a:t>++ ) {</a:t>
            </a:r>
          </a:p>
          <a:p>
            <a:pPr marL="0" indent="0">
              <a:buNone/>
            </a:pPr>
            <a:r>
              <a:rPr lang="en-US" sz="1800" b="1" i="1" dirty="0"/>
              <a:t>      </a:t>
            </a:r>
            <a:r>
              <a:rPr lang="en-US" sz="1800" b="1" i="1" dirty="0">
                <a:solidFill>
                  <a:srgbClr val="0070C0"/>
                </a:solidFill>
              </a:rPr>
              <a:t>if</a:t>
            </a:r>
            <a:r>
              <a:rPr lang="en-US" sz="1800" b="1" i="1" dirty="0"/>
              <a:t> ( m == ... ) {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b="1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( f, ... </a:t>
            </a:r>
            <a:r>
              <a:rPr lang="en-US" sz="1800" dirty="0" smtClean="0"/>
              <a:t>);</a:t>
            </a:r>
          </a:p>
          <a:p>
            <a:pPr marL="0" indent="0">
              <a:buNone/>
            </a:pPr>
            <a:r>
              <a:rPr lang="en-US" sz="1800" b="1" i="1" dirty="0" smtClean="0"/>
              <a:t>      }</a:t>
            </a:r>
          </a:p>
          <a:p>
            <a:pPr marL="0" indent="0">
              <a:buNone/>
            </a:pPr>
            <a:r>
              <a:rPr lang="en-US" sz="1800" dirty="0" smtClean="0"/>
              <a:t>      ...</a:t>
            </a:r>
            <a:endParaRPr lang="en-US" sz="1800" b="1" i="1" dirty="0" smtClean="0"/>
          </a:p>
          <a:p>
            <a:pPr marL="0" indent="0">
              <a:buNone/>
            </a:pPr>
            <a:r>
              <a:rPr lang="en-US" sz="1800" b="1" i="1" dirty="0" smtClean="0"/>
              <a:t>  </a:t>
            </a:r>
            <a:r>
              <a:rPr lang="en-US" sz="1800" b="1" i="1" dirty="0"/>
              <a:t>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send</a:t>
            </a:r>
            <a:r>
              <a:rPr lang="en-US" sz="1800" dirty="0"/>
              <a:t>( ... ); </a:t>
            </a:r>
          </a:p>
          <a:p>
            <a:pPr marL="0" indent="0">
              <a:buNone/>
            </a:pPr>
            <a:r>
              <a:rPr lang="en-US" sz="1800" dirty="0"/>
              <a:t>  ...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791200" y="18509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Entry</a:t>
            </a:r>
            <a:endParaRPr lang="en-US" sz="1400" dirty="0"/>
          </a:p>
        </p:txBody>
      </p:sp>
      <p:sp>
        <p:nvSpPr>
          <p:cNvPr id="75" name="Rectangle 74"/>
          <p:cNvSpPr/>
          <p:nvPr/>
        </p:nvSpPr>
        <p:spPr>
          <a:xfrm>
            <a:off x="5791200" y="23843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</a:t>
            </a:r>
            <a:r>
              <a:rPr lang="en-US" sz="1400" dirty="0" err="1" smtClean="0"/>
              <a:t>stdin</a:t>
            </a:r>
            <a:r>
              <a:rPr lang="en-US" sz="1400" dirty="0" smtClean="0"/>
              <a:t>, ...)</a:t>
            </a:r>
            <a:endParaRPr lang="en-US" sz="1400" dirty="0"/>
          </a:p>
        </p:txBody>
      </p:sp>
      <p:sp>
        <p:nvSpPr>
          <p:cNvPr id="78" name="Rectangle 77"/>
          <p:cNvSpPr/>
          <p:nvPr/>
        </p:nvSpPr>
        <p:spPr>
          <a:xfrm>
            <a:off x="5791200" y="29177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for(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n; ...) </a:t>
            </a:r>
            <a:endParaRPr lang="en-US" sz="1400" dirty="0"/>
          </a:p>
        </p:txBody>
      </p:sp>
      <p:cxnSp>
        <p:nvCxnSpPr>
          <p:cNvPr id="79" name="Straight Arrow Connector 78"/>
          <p:cNvCxnSpPr>
            <a:stCxn id="75" idx="2"/>
            <a:endCxn id="78" idx="0"/>
          </p:cNvCxnSpPr>
          <p:nvPr/>
        </p:nvCxnSpPr>
        <p:spPr>
          <a:xfrm>
            <a:off x="6515100" y="268916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2"/>
            <a:endCxn id="75" idx="0"/>
          </p:cNvCxnSpPr>
          <p:nvPr/>
        </p:nvCxnSpPr>
        <p:spPr>
          <a:xfrm>
            <a:off x="6515100" y="215576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791200" y="350039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( m == ... )</a:t>
            </a:r>
            <a:endParaRPr lang="en-US" sz="1400" dirty="0"/>
          </a:p>
        </p:txBody>
      </p:sp>
      <p:sp>
        <p:nvSpPr>
          <p:cNvPr id="84" name="Rectangle 83"/>
          <p:cNvSpPr/>
          <p:nvPr/>
        </p:nvSpPr>
        <p:spPr>
          <a:xfrm>
            <a:off x="4876800" y="41910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(f, ...)</a:t>
            </a:r>
            <a:endParaRPr lang="en-US" sz="1400" dirty="0"/>
          </a:p>
        </p:txBody>
      </p:sp>
      <p:cxnSp>
        <p:nvCxnSpPr>
          <p:cNvPr id="85" name="Straight Arrow Connector 84"/>
          <p:cNvCxnSpPr>
            <a:stCxn id="78" idx="2"/>
            <a:endCxn id="81" idx="0"/>
          </p:cNvCxnSpPr>
          <p:nvPr/>
        </p:nvCxnSpPr>
        <p:spPr>
          <a:xfrm>
            <a:off x="6515100" y="3222563"/>
            <a:ext cx="0" cy="2778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1" idx="2"/>
            <a:endCxn id="84" idx="0"/>
          </p:cNvCxnSpPr>
          <p:nvPr/>
        </p:nvCxnSpPr>
        <p:spPr>
          <a:xfrm flipH="1">
            <a:off x="5600700" y="3805193"/>
            <a:ext cx="914400" cy="3858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78" idx="1"/>
            <a:endCxn id="104" idx="1"/>
          </p:cNvCxnSpPr>
          <p:nvPr/>
        </p:nvCxnSpPr>
        <p:spPr>
          <a:xfrm rot="10800000" flipV="1">
            <a:off x="5791200" y="3070162"/>
            <a:ext cx="12700" cy="2644837"/>
          </a:xfrm>
          <a:prstGeom prst="bentConnector3">
            <a:avLst>
              <a:gd name="adj1" fmla="val 8919102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791200" y="55626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send</a:t>
            </a:r>
            <a:r>
              <a:rPr lang="en-US" sz="1400" dirty="0" smtClean="0"/>
              <a:t>( ... )</a:t>
            </a:r>
            <a:endParaRPr lang="en-US" sz="1400" dirty="0"/>
          </a:p>
        </p:txBody>
      </p:sp>
      <p:sp>
        <p:nvSpPr>
          <p:cNvPr id="111" name="Rectangle 110"/>
          <p:cNvSpPr/>
          <p:nvPr/>
        </p:nvSpPr>
        <p:spPr>
          <a:xfrm>
            <a:off x="5791200" y="48768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...</a:t>
            </a:r>
            <a:endParaRPr lang="en-US" sz="1400" dirty="0"/>
          </a:p>
        </p:txBody>
      </p:sp>
      <p:cxnSp>
        <p:nvCxnSpPr>
          <p:cNvPr id="132" name="Straight Arrow Connector 131"/>
          <p:cNvCxnSpPr>
            <a:stCxn id="81" idx="2"/>
            <a:endCxn id="111" idx="0"/>
          </p:cNvCxnSpPr>
          <p:nvPr/>
        </p:nvCxnSpPr>
        <p:spPr>
          <a:xfrm>
            <a:off x="6515100" y="3805193"/>
            <a:ext cx="0" cy="10716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4" idx="2"/>
            <a:endCxn id="111" idx="0"/>
          </p:cNvCxnSpPr>
          <p:nvPr/>
        </p:nvCxnSpPr>
        <p:spPr>
          <a:xfrm>
            <a:off x="5600700" y="4495800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97"/>
          <p:cNvCxnSpPr>
            <a:stCxn id="111" idx="2"/>
            <a:endCxn id="78" idx="3"/>
          </p:cNvCxnSpPr>
          <p:nvPr/>
        </p:nvCxnSpPr>
        <p:spPr>
          <a:xfrm rot="5400000" flipH="1" flipV="1">
            <a:off x="5821331" y="3763932"/>
            <a:ext cx="2111437" cy="723900"/>
          </a:xfrm>
          <a:prstGeom prst="bentConnector4">
            <a:avLst>
              <a:gd name="adj1" fmla="val -10827"/>
              <a:gd name="adj2" fmla="val 21531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0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</a:t>
            </a:r>
            <a:r>
              <a:rPr lang="en-US" b="1" dirty="0" smtClean="0"/>
              <a:t>Loops</a:t>
            </a:r>
            <a:br>
              <a:rPr lang="en-US" b="1" dirty="0" smtClean="0"/>
            </a:br>
            <a:r>
              <a:rPr lang="en-US" sz="2200" dirty="0" smtClean="0"/>
              <a:t>Instrument edges except loop edges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26</a:t>
            </a:fld>
            <a:endParaRPr lang="en-US"/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1524000" y="1850963"/>
            <a:ext cx="2819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4"/>
                </a:solidFill>
              </a:rPr>
              <a:t>main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( </a:t>
            </a:r>
            <a:r>
              <a:rPr lang="en-US" sz="1800" dirty="0" err="1"/>
              <a:t>stdin</a:t>
            </a:r>
            <a:r>
              <a:rPr lang="en-US" sz="1800" dirty="0"/>
              <a:t>, &amp;n, &amp;m, ...  );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i="1" dirty="0">
                <a:solidFill>
                  <a:srgbClr val="0070C0"/>
                </a:solidFill>
              </a:rPr>
              <a:t>for</a:t>
            </a:r>
            <a:r>
              <a:rPr lang="en-US" sz="1800" dirty="0"/>
              <a:t> </a:t>
            </a:r>
            <a:r>
              <a:rPr lang="en-US" sz="1800" b="1" i="1" dirty="0"/>
              <a:t>( </a:t>
            </a:r>
            <a:r>
              <a:rPr lang="en-US" sz="1800" b="1" i="1" dirty="0" err="1"/>
              <a:t>i</a:t>
            </a:r>
            <a:r>
              <a:rPr lang="en-US" sz="1800" b="1" i="1" dirty="0"/>
              <a:t> = 0; </a:t>
            </a:r>
            <a:r>
              <a:rPr lang="en-US" sz="1800" b="1" i="1" dirty="0" err="1"/>
              <a:t>i</a:t>
            </a:r>
            <a:r>
              <a:rPr lang="en-US" sz="1800" b="1" i="1" dirty="0"/>
              <a:t> &lt; n; </a:t>
            </a:r>
            <a:r>
              <a:rPr lang="en-US" sz="1800" b="1" i="1" dirty="0" err="1"/>
              <a:t>i</a:t>
            </a:r>
            <a:r>
              <a:rPr lang="en-US" sz="1800" b="1" i="1" dirty="0"/>
              <a:t>++ ) {</a:t>
            </a:r>
          </a:p>
          <a:p>
            <a:pPr marL="0" indent="0">
              <a:buNone/>
            </a:pPr>
            <a:r>
              <a:rPr lang="en-US" sz="1800" b="1" i="1" dirty="0"/>
              <a:t>      </a:t>
            </a:r>
            <a:r>
              <a:rPr lang="en-US" sz="1800" b="1" i="1" dirty="0">
                <a:solidFill>
                  <a:srgbClr val="0070C0"/>
                </a:solidFill>
              </a:rPr>
              <a:t>if</a:t>
            </a:r>
            <a:r>
              <a:rPr lang="en-US" sz="1800" b="1" i="1" dirty="0"/>
              <a:t> ( m == ... ) {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b="1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( f, ... );</a:t>
            </a:r>
          </a:p>
          <a:p>
            <a:pPr marL="0" indent="0">
              <a:buNone/>
            </a:pPr>
            <a:r>
              <a:rPr lang="en-US" sz="1800" b="1" i="1" dirty="0"/>
              <a:t>      }</a:t>
            </a:r>
          </a:p>
          <a:p>
            <a:pPr marL="0" indent="0">
              <a:buNone/>
            </a:pPr>
            <a:r>
              <a:rPr lang="en-US" sz="1800" dirty="0"/>
              <a:t>      ...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b="1" i="1" dirty="0"/>
              <a:t>  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send</a:t>
            </a:r>
            <a:r>
              <a:rPr lang="en-US" sz="1800" dirty="0"/>
              <a:t>( ... ); </a:t>
            </a:r>
          </a:p>
          <a:p>
            <a:pPr marL="0" indent="0">
              <a:buNone/>
            </a:pPr>
            <a:r>
              <a:rPr lang="en-US" sz="1800" dirty="0"/>
              <a:t>  ...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791200" y="18509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Entry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5791200" y="23843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</a:t>
            </a:r>
            <a:r>
              <a:rPr lang="en-US" sz="1400" dirty="0" err="1" smtClean="0"/>
              <a:t>stdin</a:t>
            </a:r>
            <a:r>
              <a:rPr lang="en-US" sz="1400" dirty="0" smtClean="0"/>
              <a:t>, ...)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5791200" y="29177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for(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n; ...) 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>
            <a:off x="6515100" y="268916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>
            <a:off x="6515100" y="215576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91200" y="350039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( m == ... )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876800" y="41910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(f, ...)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6" idx="2"/>
            <a:endCxn id="29" idx="0"/>
          </p:cNvCxnSpPr>
          <p:nvPr/>
        </p:nvCxnSpPr>
        <p:spPr>
          <a:xfrm>
            <a:off x="6515100" y="3222563"/>
            <a:ext cx="0" cy="2778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5600700" y="3805193"/>
            <a:ext cx="914400" cy="3858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97"/>
          <p:cNvCxnSpPr>
            <a:stCxn id="26" idx="1"/>
            <a:endCxn id="34" idx="1"/>
          </p:cNvCxnSpPr>
          <p:nvPr/>
        </p:nvCxnSpPr>
        <p:spPr>
          <a:xfrm rot="10800000" flipV="1">
            <a:off x="5791200" y="3070162"/>
            <a:ext cx="12700" cy="2644837"/>
          </a:xfrm>
          <a:prstGeom prst="bentConnector3">
            <a:avLst>
              <a:gd name="adj1" fmla="val 8919102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91200" y="55626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send</a:t>
            </a:r>
            <a:r>
              <a:rPr lang="en-US" sz="1400" dirty="0" smtClean="0"/>
              <a:t>( ... )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791200" y="48768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...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29" idx="2"/>
            <a:endCxn id="35" idx="0"/>
          </p:cNvCxnSpPr>
          <p:nvPr/>
        </p:nvCxnSpPr>
        <p:spPr>
          <a:xfrm>
            <a:off x="6515100" y="3805193"/>
            <a:ext cx="0" cy="10716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  <a:endCxn id="35" idx="0"/>
          </p:cNvCxnSpPr>
          <p:nvPr/>
        </p:nvCxnSpPr>
        <p:spPr>
          <a:xfrm>
            <a:off x="5600700" y="4495800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97"/>
          <p:cNvCxnSpPr>
            <a:stCxn id="35" idx="2"/>
            <a:endCxn id="26" idx="3"/>
          </p:cNvCxnSpPr>
          <p:nvPr/>
        </p:nvCxnSpPr>
        <p:spPr>
          <a:xfrm rot="5400000" flipH="1" flipV="1">
            <a:off x="5821331" y="3763932"/>
            <a:ext cx="2111437" cy="723900"/>
          </a:xfrm>
          <a:prstGeom prst="bentConnector4">
            <a:avLst>
              <a:gd name="adj1" fmla="val -10827"/>
              <a:gd name="adj2" fmla="val 21531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086600" y="2071857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4876800" y="3745641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6580812" y="4125882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48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1524000" y="1850963"/>
            <a:ext cx="2819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4"/>
                </a:solidFill>
              </a:rPr>
              <a:t>main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( </a:t>
            </a:r>
            <a:r>
              <a:rPr lang="en-US" sz="1800" dirty="0" err="1"/>
              <a:t>stdin</a:t>
            </a:r>
            <a:r>
              <a:rPr lang="en-US" sz="1800" dirty="0"/>
              <a:t>, &amp;n, &amp;m, ...  );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i="1" dirty="0">
                <a:solidFill>
                  <a:srgbClr val="0070C0"/>
                </a:solidFill>
              </a:rPr>
              <a:t>for</a:t>
            </a:r>
            <a:r>
              <a:rPr lang="en-US" sz="1800" dirty="0"/>
              <a:t> </a:t>
            </a:r>
            <a:r>
              <a:rPr lang="en-US" sz="1800" b="1" i="1" dirty="0"/>
              <a:t>( </a:t>
            </a:r>
            <a:r>
              <a:rPr lang="en-US" sz="1800" b="1" i="1" dirty="0" err="1"/>
              <a:t>i</a:t>
            </a:r>
            <a:r>
              <a:rPr lang="en-US" sz="1800" b="1" i="1" dirty="0"/>
              <a:t> = 0; </a:t>
            </a:r>
            <a:r>
              <a:rPr lang="en-US" sz="1800" b="1" i="1" dirty="0" err="1"/>
              <a:t>i</a:t>
            </a:r>
            <a:r>
              <a:rPr lang="en-US" sz="1800" b="1" i="1" dirty="0"/>
              <a:t> &lt; n; </a:t>
            </a:r>
            <a:r>
              <a:rPr lang="en-US" sz="1800" b="1" i="1" dirty="0" err="1"/>
              <a:t>i</a:t>
            </a:r>
            <a:r>
              <a:rPr lang="en-US" sz="1800" b="1" i="1" dirty="0"/>
              <a:t>++ ) {</a:t>
            </a:r>
          </a:p>
          <a:p>
            <a:pPr marL="0" indent="0">
              <a:buNone/>
            </a:pPr>
            <a:r>
              <a:rPr lang="en-US" sz="1800" b="1" i="1" dirty="0"/>
              <a:t>      </a:t>
            </a:r>
            <a:r>
              <a:rPr lang="en-US" sz="1800" b="1" i="1" dirty="0">
                <a:solidFill>
                  <a:srgbClr val="0070C0"/>
                </a:solidFill>
              </a:rPr>
              <a:t>if</a:t>
            </a:r>
            <a:r>
              <a:rPr lang="en-US" sz="1800" b="1" i="1" dirty="0"/>
              <a:t> ( m == ... ) {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b="1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( f, ... );</a:t>
            </a:r>
          </a:p>
          <a:p>
            <a:pPr marL="0" indent="0">
              <a:buNone/>
            </a:pPr>
            <a:r>
              <a:rPr lang="en-US" sz="1800" b="1" i="1" dirty="0"/>
              <a:t>      }</a:t>
            </a:r>
          </a:p>
          <a:p>
            <a:pPr marL="0" indent="0">
              <a:buNone/>
            </a:pPr>
            <a:r>
              <a:rPr lang="en-US" sz="1800" dirty="0"/>
              <a:t>      ...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b="1" i="1" dirty="0"/>
              <a:t>  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send</a:t>
            </a:r>
            <a:r>
              <a:rPr lang="en-US" sz="1800" dirty="0"/>
              <a:t>( ... ); </a:t>
            </a:r>
          </a:p>
          <a:p>
            <a:pPr marL="0" indent="0">
              <a:buNone/>
            </a:pPr>
            <a:r>
              <a:rPr lang="en-US" sz="1800" dirty="0"/>
              <a:t>  ...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40" name="Rectangle 39"/>
          <p:cNvSpPr/>
          <p:nvPr/>
        </p:nvSpPr>
        <p:spPr>
          <a:xfrm>
            <a:off x="-23037" y="1929138"/>
            <a:ext cx="4876800" cy="4114801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</a:t>
            </a:r>
            <a:r>
              <a:rPr lang="en-US" b="1" dirty="0" smtClean="0"/>
              <a:t>Loops</a:t>
            </a:r>
            <a:br>
              <a:rPr lang="en-US" b="1" dirty="0" smtClean="0"/>
            </a:br>
            <a:r>
              <a:rPr lang="en-US" sz="2200" dirty="0" smtClean="0"/>
              <a:t>Instrument edges except loop edges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27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91200" y="18509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Entry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5791200" y="23843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</a:t>
            </a:r>
            <a:r>
              <a:rPr lang="en-US" sz="1400" dirty="0" err="1" smtClean="0"/>
              <a:t>stdin</a:t>
            </a:r>
            <a:r>
              <a:rPr lang="en-US" sz="1400" dirty="0" smtClean="0"/>
              <a:t>, ...)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5791200" y="29177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for(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n; ...) 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>
            <a:off x="6515100" y="268916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>
            <a:off x="6515100" y="215576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91200" y="350039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( m == ... )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876800" y="41910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(f, ...)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6" idx="2"/>
            <a:endCxn id="29" idx="0"/>
          </p:cNvCxnSpPr>
          <p:nvPr/>
        </p:nvCxnSpPr>
        <p:spPr>
          <a:xfrm>
            <a:off x="6515100" y="3222563"/>
            <a:ext cx="0" cy="2778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5600700" y="3805193"/>
            <a:ext cx="914400" cy="3858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97"/>
          <p:cNvCxnSpPr>
            <a:stCxn id="26" idx="1"/>
            <a:endCxn id="34" idx="1"/>
          </p:cNvCxnSpPr>
          <p:nvPr/>
        </p:nvCxnSpPr>
        <p:spPr>
          <a:xfrm rot="10800000" flipV="1">
            <a:off x="5791200" y="3070162"/>
            <a:ext cx="12700" cy="2644837"/>
          </a:xfrm>
          <a:prstGeom prst="bentConnector3">
            <a:avLst>
              <a:gd name="adj1" fmla="val 8919102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91200" y="55626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send</a:t>
            </a:r>
            <a:r>
              <a:rPr lang="en-US" sz="1400" dirty="0" smtClean="0"/>
              <a:t>( ... )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791200" y="48768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...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29" idx="2"/>
            <a:endCxn id="35" idx="0"/>
          </p:cNvCxnSpPr>
          <p:nvPr/>
        </p:nvCxnSpPr>
        <p:spPr>
          <a:xfrm>
            <a:off x="6515100" y="3805193"/>
            <a:ext cx="0" cy="10716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  <a:endCxn id="35" idx="0"/>
          </p:cNvCxnSpPr>
          <p:nvPr/>
        </p:nvCxnSpPr>
        <p:spPr>
          <a:xfrm>
            <a:off x="5600700" y="4495800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97"/>
          <p:cNvCxnSpPr>
            <a:stCxn id="35" idx="2"/>
            <a:endCxn id="26" idx="3"/>
          </p:cNvCxnSpPr>
          <p:nvPr/>
        </p:nvCxnSpPr>
        <p:spPr>
          <a:xfrm rot="5400000" flipH="1" flipV="1">
            <a:off x="5821331" y="3763932"/>
            <a:ext cx="2111437" cy="723900"/>
          </a:xfrm>
          <a:prstGeom prst="bentConnector4">
            <a:avLst>
              <a:gd name="adj1" fmla="val -10827"/>
              <a:gd name="adj2" fmla="val 21531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086600" y="2071857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4876800" y="3745641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6580812" y="4125882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030819" y="3516281"/>
            <a:ext cx="2438400" cy="1654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value of </a:t>
            </a:r>
            <a:r>
              <a:rPr lang="en-US" dirty="0" err="1" smtClean="0"/>
              <a:t>cnt</a:t>
            </a:r>
            <a:r>
              <a:rPr lang="en-US" dirty="0" smtClean="0"/>
              <a:t> can be arbitrary large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5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1524000" y="1850963"/>
            <a:ext cx="2819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4"/>
                </a:solidFill>
              </a:rPr>
              <a:t>main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( </a:t>
            </a:r>
            <a:r>
              <a:rPr lang="en-US" sz="1800" dirty="0" err="1"/>
              <a:t>stdin</a:t>
            </a:r>
            <a:r>
              <a:rPr lang="en-US" sz="1800" dirty="0"/>
              <a:t>, &amp;n, &amp;m, ...  );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i="1" dirty="0">
                <a:solidFill>
                  <a:srgbClr val="0070C0"/>
                </a:solidFill>
              </a:rPr>
              <a:t>for</a:t>
            </a:r>
            <a:r>
              <a:rPr lang="en-US" sz="1800" dirty="0"/>
              <a:t> </a:t>
            </a:r>
            <a:r>
              <a:rPr lang="en-US" sz="1800" b="1" i="1" dirty="0"/>
              <a:t>( </a:t>
            </a:r>
            <a:r>
              <a:rPr lang="en-US" sz="1800" b="1" i="1" dirty="0" err="1"/>
              <a:t>i</a:t>
            </a:r>
            <a:r>
              <a:rPr lang="en-US" sz="1800" b="1" i="1" dirty="0"/>
              <a:t> = 0; </a:t>
            </a:r>
            <a:r>
              <a:rPr lang="en-US" sz="1800" b="1" i="1" dirty="0" err="1"/>
              <a:t>i</a:t>
            </a:r>
            <a:r>
              <a:rPr lang="en-US" sz="1800" b="1" i="1" dirty="0"/>
              <a:t> &lt; n; </a:t>
            </a:r>
            <a:r>
              <a:rPr lang="en-US" sz="1800" b="1" i="1" dirty="0" err="1"/>
              <a:t>i</a:t>
            </a:r>
            <a:r>
              <a:rPr lang="en-US" sz="1800" b="1" i="1" dirty="0"/>
              <a:t>++ ) {</a:t>
            </a:r>
          </a:p>
          <a:p>
            <a:pPr marL="0" indent="0">
              <a:buNone/>
            </a:pPr>
            <a:r>
              <a:rPr lang="en-US" sz="1800" b="1" i="1" dirty="0"/>
              <a:t>      </a:t>
            </a:r>
            <a:r>
              <a:rPr lang="en-US" sz="1800" b="1" i="1" dirty="0">
                <a:solidFill>
                  <a:srgbClr val="0070C0"/>
                </a:solidFill>
              </a:rPr>
              <a:t>if</a:t>
            </a:r>
            <a:r>
              <a:rPr lang="en-US" sz="1800" b="1" i="1" dirty="0"/>
              <a:t> ( m == ... ) {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b="1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( f, ... );</a:t>
            </a:r>
          </a:p>
          <a:p>
            <a:pPr marL="0" indent="0">
              <a:buNone/>
            </a:pPr>
            <a:r>
              <a:rPr lang="en-US" sz="1800" b="1" i="1" dirty="0"/>
              <a:t>      }</a:t>
            </a:r>
          </a:p>
          <a:p>
            <a:pPr marL="0" indent="0">
              <a:buNone/>
            </a:pPr>
            <a:r>
              <a:rPr lang="en-US" sz="1800" dirty="0"/>
              <a:t>      ...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b="1" i="1" dirty="0"/>
              <a:t>  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send</a:t>
            </a:r>
            <a:r>
              <a:rPr lang="en-US" sz="1800" dirty="0"/>
              <a:t>( ... ); </a:t>
            </a:r>
          </a:p>
          <a:p>
            <a:pPr marL="0" indent="0">
              <a:buNone/>
            </a:pPr>
            <a:r>
              <a:rPr lang="en-US" sz="1800" dirty="0"/>
              <a:t>  ...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23037" y="1929138"/>
            <a:ext cx="4876800" cy="4114801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</a:t>
            </a:r>
            <a:r>
              <a:rPr lang="en-US" b="1" dirty="0" smtClean="0"/>
              <a:t>Loops</a:t>
            </a:r>
            <a:br>
              <a:rPr lang="en-US" b="1" dirty="0" smtClean="0"/>
            </a:br>
            <a:r>
              <a:rPr lang="en-US" sz="2200" dirty="0" smtClean="0"/>
              <a:t>Instrument loop edges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28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91200" y="18509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Entry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5791200" y="23843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</a:t>
            </a:r>
            <a:r>
              <a:rPr lang="en-US" sz="1400" dirty="0" err="1" smtClean="0"/>
              <a:t>stdin</a:t>
            </a:r>
            <a:r>
              <a:rPr lang="en-US" sz="1400" dirty="0" smtClean="0"/>
              <a:t>, ...)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5791200" y="29177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for(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n; ...) 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>
            <a:off x="6515100" y="268916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>
            <a:off x="6515100" y="215576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91200" y="350039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( m == ... )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876800" y="41910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(f, ...)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6" idx="2"/>
            <a:endCxn id="29" idx="0"/>
          </p:cNvCxnSpPr>
          <p:nvPr/>
        </p:nvCxnSpPr>
        <p:spPr>
          <a:xfrm>
            <a:off x="6515100" y="3222563"/>
            <a:ext cx="0" cy="2778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5600700" y="3805193"/>
            <a:ext cx="914400" cy="3858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97"/>
          <p:cNvCxnSpPr>
            <a:stCxn id="26" idx="1"/>
            <a:endCxn id="34" idx="1"/>
          </p:cNvCxnSpPr>
          <p:nvPr/>
        </p:nvCxnSpPr>
        <p:spPr>
          <a:xfrm rot="10800000" flipV="1">
            <a:off x="5791200" y="3070162"/>
            <a:ext cx="12700" cy="2644837"/>
          </a:xfrm>
          <a:prstGeom prst="bentConnector3">
            <a:avLst>
              <a:gd name="adj1" fmla="val 8919102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91200" y="55626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send</a:t>
            </a:r>
            <a:r>
              <a:rPr lang="en-US" sz="1400" dirty="0" smtClean="0"/>
              <a:t>( ... )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791200" y="48768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...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29" idx="2"/>
            <a:endCxn id="35" idx="0"/>
          </p:cNvCxnSpPr>
          <p:nvPr/>
        </p:nvCxnSpPr>
        <p:spPr>
          <a:xfrm>
            <a:off x="6515100" y="3805193"/>
            <a:ext cx="0" cy="10716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  <a:endCxn id="35" idx="0"/>
          </p:cNvCxnSpPr>
          <p:nvPr/>
        </p:nvCxnSpPr>
        <p:spPr>
          <a:xfrm>
            <a:off x="5600700" y="4495800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97"/>
          <p:cNvCxnSpPr>
            <a:stCxn id="35" idx="2"/>
            <a:endCxn id="26" idx="3"/>
          </p:cNvCxnSpPr>
          <p:nvPr/>
        </p:nvCxnSpPr>
        <p:spPr>
          <a:xfrm rot="5400000" flipH="1" flipV="1">
            <a:off x="5821331" y="3763932"/>
            <a:ext cx="2111437" cy="723900"/>
          </a:xfrm>
          <a:prstGeom prst="bentConnector4">
            <a:avLst>
              <a:gd name="adj1" fmla="val -10827"/>
              <a:gd name="adj2" fmla="val 21531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086600" y="2071857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4876800" y="3745641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6580812" y="4125882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4038600" y="54102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+=2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7533312" y="4572000"/>
            <a:ext cx="1458288" cy="48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b="1" dirty="0" smtClean="0"/>
              <a:t>sync; </a:t>
            </a:r>
            <a:r>
              <a:rPr lang="en-US" b="1" dirty="0" err="1" smtClean="0"/>
              <a:t>cnt</a:t>
            </a:r>
            <a:r>
              <a:rPr lang="en-US" b="1" dirty="0" smtClean="0"/>
              <a:t>--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2030819" y="3516281"/>
            <a:ext cx="2438400" cy="1654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Synchronize and reset the counter at </a:t>
            </a:r>
            <a:r>
              <a:rPr lang="en-US" dirty="0" smtClean="0"/>
              <a:t>the loop back edge.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42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1524000" y="1850963"/>
            <a:ext cx="2819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4"/>
                </a:solidFill>
              </a:rPr>
              <a:t>main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( </a:t>
            </a:r>
            <a:r>
              <a:rPr lang="en-US" sz="1800" dirty="0" err="1"/>
              <a:t>stdin</a:t>
            </a:r>
            <a:r>
              <a:rPr lang="en-US" sz="1800" dirty="0"/>
              <a:t>, &amp;n, &amp;m, ...  );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i="1" dirty="0">
                <a:solidFill>
                  <a:srgbClr val="0070C0"/>
                </a:solidFill>
              </a:rPr>
              <a:t>for</a:t>
            </a:r>
            <a:r>
              <a:rPr lang="en-US" sz="1800" dirty="0"/>
              <a:t> </a:t>
            </a:r>
            <a:r>
              <a:rPr lang="en-US" sz="1800" b="1" i="1" dirty="0"/>
              <a:t>( </a:t>
            </a:r>
            <a:r>
              <a:rPr lang="en-US" sz="1800" b="1" i="1" dirty="0" err="1"/>
              <a:t>i</a:t>
            </a:r>
            <a:r>
              <a:rPr lang="en-US" sz="1800" b="1" i="1" dirty="0"/>
              <a:t> = 0; </a:t>
            </a:r>
            <a:r>
              <a:rPr lang="en-US" sz="1800" b="1" i="1" dirty="0" err="1"/>
              <a:t>i</a:t>
            </a:r>
            <a:r>
              <a:rPr lang="en-US" sz="1800" b="1" i="1" dirty="0"/>
              <a:t> &lt; n; </a:t>
            </a:r>
            <a:r>
              <a:rPr lang="en-US" sz="1800" b="1" i="1" dirty="0" err="1"/>
              <a:t>i</a:t>
            </a:r>
            <a:r>
              <a:rPr lang="en-US" sz="1800" b="1" i="1" dirty="0"/>
              <a:t>++ ) {</a:t>
            </a:r>
          </a:p>
          <a:p>
            <a:pPr marL="0" indent="0">
              <a:buNone/>
            </a:pPr>
            <a:r>
              <a:rPr lang="en-US" sz="1800" b="1" i="1" dirty="0"/>
              <a:t>      </a:t>
            </a:r>
            <a:r>
              <a:rPr lang="en-US" sz="1800" b="1" i="1" dirty="0">
                <a:solidFill>
                  <a:srgbClr val="0070C0"/>
                </a:solidFill>
              </a:rPr>
              <a:t>if</a:t>
            </a:r>
            <a:r>
              <a:rPr lang="en-US" sz="1800" b="1" i="1" dirty="0"/>
              <a:t> ( m == ... ) {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b="1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( f, ... );</a:t>
            </a:r>
          </a:p>
          <a:p>
            <a:pPr marL="0" indent="0">
              <a:buNone/>
            </a:pPr>
            <a:r>
              <a:rPr lang="en-US" sz="1800" b="1" i="1" dirty="0"/>
              <a:t>      }</a:t>
            </a:r>
          </a:p>
          <a:p>
            <a:pPr marL="0" indent="0">
              <a:buNone/>
            </a:pPr>
            <a:r>
              <a:rPr lang="en-US" sz="1800" dirty="0"/>
              <a:t>      ...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b="1" i="1" dirty="0"/>
              <a:t>  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send</a:t>
            </a:r>
            <a:r>
              <a:rPr lang="en-US" sz="1800" dirty="0"/>
              <a:t>( ... ); </a:t>
            </a:r>
          </a:p>
          <a:p>
            <a:pPr marL="0" indent="0">
              <a:buNone/>
            </a:pPr>
            <a:r>
              <a:rPr lang="en-US" sz="1800" dirty="0"/>
              <a:t>  ...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-23037" y="1929138"/>
            <a:ext cx="4876800" cy="4114801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</a:t>
            </a:r>
            <a:r>
              <a:rPr lang="en-US" b="1" dirty="0" smtClean="0"/>
              <a:t>Loops</a:t>
            </a:r>
            <a:br>
              <a:rPr lang="en-US" b="1" dirty="0" smtClean="0"/>
            </a:br>
            <a:r>
              <a:rPr lang="en-US" sz="2200" dirty="0" smtClean="0"/>
              <a:t>Instrument loop edges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29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91200" y="18509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Entry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5791200" y="23843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</a:t>
            </a:r>
            <a:r>
              <a:rPr lang="en-US" sz="1400" dirty="0" err="1" smtClean="0"/>
              <a:t>stdin</a:t>
            </a:r>
            <a:r>
              <a:rPr lang="en-US" sz="1400" dirty="0" smtClean="0"/>
              <a:t>, ...)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5791200" y="29177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for(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n; ...) 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>
            <a:off x="6515100" y="268916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>
            <a:off x="6515100" y="215576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91200" y="350039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( m == ... )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876800" y="41910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(f, ...)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6" idx="2"/>
            <a:endCxn id="29" idx="0"/>
          </p:cNvCxnSpPr>
          <p:nvPr/>
        </p:nvCxnSpPr>
        <p:spPr>
          <a:xfrm>
            <a:off x="6515100" y="3222563"/>
            <a:ext cx="0" cy="2778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5600700" y="3805193"/>
            <a:ext cx="914400" cy="3858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97"/>
          <p:cNvCxnSpPr>
            <a:stCxn id="26" idx="1"/>
            <a:endCxn id="34" idx="1"/>
          </p:cNvCxnSpPr>
          <p:nvPr/>
        </p:nvCxnSpPr>
        <p:spPr>
          <a:xfrm rot="10800000" flipV="1">
            <a:off x="5791200" y="3070162"/>
            <a:ext cx="12700" cy="2644837"/>
          </a:xfrm>
          <a:prstGeom prst="bentConnector3">
            <a:avLst>
              <a:gd name="adj1" fmla="val 8919102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91200" y="55626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send</a:t>
            </a:r>
            <a:r>
              <a:rPr lang="en-US" sz="1400" dirty="0" smtClean="0"/>
              <a:t>( ... )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791200" y="48768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...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29" idx="2"/>
            <a:endCxn id="35" idx="0"/>
          </p:cNvCxnSpPr>
          <p:nvPr/>
        </p:nvCxnSpPr>
        <p:spPr>
          <a:xfrm>
            <a:off x="6515100" y="3805193"/>
            <a:ext cx="0" cy="10716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  <a:endCxn id="35" idx="0"/>
          </p:cNvCxnSpPr>
          <p:nvPr/>
        </p:nvCxnSpPr>
        <p:spPr>
          <a:xfrm>
            <a:off x="5600700" y="4495800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97"/>
          <p:cNvCxnSpPr>
            <a:stCxn id="35" idx="2"/>
            <a:endCxn id="26" idx="3"/>
          </p:cNvCxnSpPr>
          <p:nvPr/>
        </p:nvCxnSpPr>
        <p:spPr>
          <a:xfrm rot="5400000" flipH="1" flipV="1">
            <a:off x="5821331" y="3763932"/>
            <a:ext cx="2111437" cy="723900"/>
          </a:xfrm>
          <a:prstGeom prst="bentConnector4">
            <a:avLst>
              <a:gd name="adj1" fmla="val -10827"/>
              <a:gd name="adj2" fmla="val 21531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086600" y="2071857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4876800" y="3745641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6580812" y="4125882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4038600" y="54102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+=2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7533312" y="4572000"/>
            <a:ext cx="1458288" cy="48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b="1" dirty="0" smtClean="0"/>
              <a:t>sync; </a:t>
            </a:r>
            <a:r>
              <a:rPr lang="en-US" b="1" dirty="0" err="1" smtClean="0"/>
              <a:t>cnt</a:t>
            </a:r>
            <a:r>
              <a:rPr lang="en-US" b="1" dirty="0" smtClean="0"/>
              <a:t>--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1143000" y="3070163"/>
            <a:ext cx="2667000" cy="210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During the loop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The </a:t>
            </a:r>
            <a:r>
              <a:rPr lang="en-US" dirty="0"/>
              <a:t>value of </a:t>
            </a:r>
            <a:r>
              <a:rPr lang="en-US" dirty="0" err="1" smtClean="0"/>
              <a:t>cnt</a:t>
            </a:r>
            <a:r>
              <a:rPr lang="en-US" dirty="0" smtClean="0"/>
              <a:t> = [1,2]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43000" y="1846156"/>
            <a:ext cx="2667000" cy="95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Before the loop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value of </a:t>
            </a:r>
            <a:r>
              <a:rPr lang="en-US" dirty="0" err="1" smtClean="0"/>
              <a:t>cnt</a:t>
            </a:r>
            <a:r>
              <a:rPr lang="en-US" dirty="0" smtClean="0"/>
              <a:t> = [0, 1]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43000" y="5410200"/>
            <a:ext cx="266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After the loop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 of </a:t>
            </a:r>
            <a:r>
              <a:rPr lang="en-US" dirty="0" err="1" smtClean="0"/>
              <a:t>cnt</a:t>
            </a:r>
            <a:r>
              <a:rPr lang="en-US" dirty="0" smtClean="0"/>
              <a:t> = [3, ...]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489559" y="2482983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489559" y="1974417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924305" y="3106519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924305" y="3623847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853763" y="4314454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048500" y="4989173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007742" y="5715000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23037" y="2917763"/>
            <a:ext cx="9167037" cy="3940237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5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LDX: Lightweight dual execution for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b="1" dirty="0" smtClean="0"/>
              <a:t>Causality Inference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96000" cy="4525963"/>
          </a:xfrm>
        </p:spPr>
        <p:txBody>
          <a:bodyPr/>
          <a:lstStyle/>
          <a:p>
            <a:r>
              <a:rPr lang="en-US" dirty="0" smtClean="0"/>
              <a:t>Is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i="1" dirty="0" smtClean="0"/>
              <a:t> </a:t>
            </a:r>
            <a:r>
              <a:rPr lang="en-US" dirty="0" smtClean="0"/>
              <a:t>causally dependent on </a:t>
            </a:r>
            <a:r>
              <a:rPr lang="en-US" b="1" i="1" dirty="0" smtClean="0">
                <a:solidFill>
                  <a:srgbClr val="7030A0"/>
                </a:solidFill>
              </a:rPr>
              <a:t>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Is </a:t>
            </a:r>
            <a:r>
              <a:rPr lang="en-US" b="1" i="1" dirty="0" smtClean="0">
                <a:solidFill>
                  <a:srgbClr val="FF0000"/>
                </a:solidFill>
              </a:rPr>
              <a:t>my insomnia </a:t>
            </a:r>
            <a:r>
              <a:rPr lang="en-US" dirty="0" smtClean="0"/>
              <a:t>causally dependent on </a:t>
            </a:r>
            <a:r>
              <a:rPr lang="en-US" b="1" i="1" dirty="0" smtClean="0">
                <a:solidFill>
                  <a:srgbClr val="7030A0"/>
                </a:solidFill>
              </a:rPr>
              <a:t>coffee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</p:txBody>
      </p:sp>
      <p:pic>
        <p:nvPicPr>
          <p:cNvPr id="1028" name="Picture 4" descr="caffeine causality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4495800" cy="35966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971800" y="2829079"/>
            <a:ext cx="4495800" cy="342488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ross, doctor, drug, health, healthcare, hospital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273257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octor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55512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tor, doctor stethoscope, medical instrument, stethoscop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32231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ffee, cup, food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800600"/>
            <a:ext cx="13715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xit, restricted, stop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69" y="5410201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ed, hotel, motel, sleep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635" y="48768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990600" y="4724400"/>
            <a:ext cx="7086600" cy="3810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1524000" y="1850963"/>
            <a:ext cx="2819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4"/>
                </a:solidFill>
              </a:rPr>
              <a:t>main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( </a:t>
            </a:r>
            <a:r>
              <a:rPr lang="en-US" sz="1800" dirty="0" err="1"/>
              <a:t>stdin</a:t>
            </a:r>
            <a:r>
              <a:rPr lang="en-US" sz="1800" dirty="0"/>
              <a:t>, &amp;n, &amp;m, ...  );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i="1" dirty="0">
                <a:solidFill>
                  <a:srgbClr val="0070C0"/>
                </a:solidFill>
              </a:rPr>
              <a:t>for</a:t>
            </a:r>
            <a:r>
              <a:rPr lang="en-US" sz="1800" dirty="0"/>
              <a:t> </a:t>
            </a:r>
            <a:r>
              <a:rPr lang="en-US" sz="1800" b="1" i="1" dirty="0"/>
              <a:t>( </a:t>
            </a:r>
            <a:r>
              <a:rPr lang="en-US" sz="1800" b="1" i="1" dirty="0" err="1"/>
              <a:t>i</a:t>
            </a:r>
            <a:r>
              <a:rPr lang="en-US" sz="1800" b="1" i="1" dirty="0"/>
              <a:t> = 0; </a:t>
            </a:r>
            <a:r>
              <a:rPr lang="en-US" sz="1800" b="1" i="1" dirty="0" err="1"/>
              <a:t>i</a:t>
            </a:r>
            <a:r>
              <a:rPr lang="en-US" sz="1800" b="1" i="1" dirty="0"/>
              <a:t> &lt; n; </a:t>
            </a:r>
            <a:r>
              <a:rPr lang="en-US" sz="1800" b="1" i="1" dirty="0" err="1"/>
              <a:t>i</a:t>
            </a:r>
            <a:r>
              <a:rPr lang="en-US" sz="1800" b="1" i="1" dirty="0"/>
              <a:t>++ ) {</a:t>
            </a:r>
          </a:p>
          <a:p>
            <a:pPr marL="0" indent="0">
              <a:buNone/>
            </a:pPr>
            <a:r>
              <a:rPr lang="en-US" sz="1800" b="1" i="1" dirty="0"/>
              <a:t>      </a:t>
            </a:r>
            <a:r>
              <a:rPr lang="en-US" sz="1800" b="1" i="1" dirty="0">
                <a:solidFill>
                  <a:srgbClr val="0070C0"/>
                </a:solidFill>
              </a:rPr>
              <a:t>if</a:t>
            </a:r>
            <a:r>
              <a:rPr lang="en-US" sz="1800" b="1" i="1" dirty="0"/>
              <a:t> ( m == ... ) {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b="1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( f, ... );</a:t>
            </a:r>
          </a:p>
          <a:p>
            <a:pPr marL="0" indent="0">
              <a:buNone/>
            </a:pPr>
            <a:r>
              <a:rPr lang="en-US" sz="1800" b="1" i="1" dirty="0"/>
              <a:t>      }</a:t>
            </a:r>
          </a:p>
          <a:p>
            <a:pPr marL="0" indent="0">
              <a:buNone/>
            </a:pPr>
            <a:r>
              <a:rPr lang="en-US" sz="1800" dirty="0"/>
              <a:t>      ...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b="1" i="1" dirty="0"/>
              <a:t>  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send</a:t>
            </a:r>
            <a:r>
              <a:rPr lang="en-US" sz="1800" dirty="0"/>
              <a:t>( ... ); </a:t>
            </a:r>
          </a:p>
          <a:p>
            <a:pPr marL="0" indent="0">
              <a:buNone/>
            </a:pPr>
            <a:r>
              <a:rPr lang="en-US" sz="1800" dirty="0"/>
              <a:t>  ...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-23037" y="1929138"/>
            <a:ext cx="4876800" cy="4114801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</a:t>
            </a:r>
            <a:r>
              <a:rPr lang="en-US" b="1" dirty="0" smtClean="0"/>
              <a:t>Loops</a:t>
            </a:r>
            <a:br>
              <a:rPr lang="en-US" b="1" dirty="0" smtClean="0"/>
            </a:br>
            <a:r>
              <a:rPr lang="en-US" sz="2200" dirty="0" smtClean="0"/>
              <a:t>Instrument loop edges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30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91200" y="18509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Entry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5791200" y="23843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</a:t>
            </a:r>
            <a:r>
              <a:rPr lang="en-US" sz="1400" dirty="0" err="1" smtClean="0"/>
              <a:t>stdin</a:t>
            </a:r>
            <a:r>
              <a:rPr lang="en-US" sz="1400" dirty="0" smtClean="0"/>
              <a:t>, ...)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5791200" y="29177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for(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n; ...) 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>
            <a:off x="6515100" y="268916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>
            <a:off x="6515100" y="215576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91200" y="350039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( m == ... )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876800" y="41910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(f, ...)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6" idx="2"/>
            <a:endCxn id="29" idx="0"/>
          </p:cNvCxnSpPr>
          <p:nvPr/>
        </p:nvCxnSpPr>
        <p:spPr>
          <a:xfrm>
            <a:off x="6515100" y="3222563"/>
            <a:ext cx="0" cy="2778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5600700" y="3805193"/>
            <a:ext cx="914400" cy="3858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97"/>
          <p:cNvCxnSpPr>
            <a:stCxn id="26" idx="1"/>
            <a:endCxn id="34" idx="1"/>
          </p:cNvCxnSpPr>
          <p:nvPr/>
        </p:nvCxnSpPr>
        <p:spPr>
          <a:xfrm rot="10800000" flipV="1">
            <a:off x="5791200" y="3070162"/>
            <a:ext cx="12700" cy="2644837"/>
          </a:xfrm>
          <a:prstGeom prst="bentConnector3">
            <a:avLst>
              <a:gd name="adj1" fmla="val 8919102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91200" y="55626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send</a:t>
            </a:r>
            <a:r>
              <a:rPr lang="en-US" sz="1400" dirty="0" smtClean="0"/>
              <a:t>( ... )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791200" y="48768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...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29" idx="2"/>
            <a:endCxn id="35" idx="0"/>
          </p:cNvCxnSpPr>
          <p:nvPr/>
        </p:nvCxnSpPr>
        <p:spPr>
          <a:xfrm>
            <a:off x="6515100" y="3805193"/>
            <a:ext cx="0" cy="10716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  <a:endCxn id="35" idx="0"/>
          </p:cNvCxnSpPr>
          <p:nvPr/>
        </p:nvCxnSpPr>
        <p:spPr>
          <a:xfrm>
            <a:off x="5600700" y="4495800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97"/>
          <p:cNvCxnSpPr>
            <a:stCxn id="35" idx="2"/>
            <a:endCxn id="26" idx="3"/>
          </p:cNvCxnSpPr>
          <p:nvPr/>
        </p:nvCxnSpPr>
        <p:spPr>
          <a:xfrm rot="5400000" flipH="1" flipV="1">
            <a:off x="5821331" y="3763932"/>
            <a:ext cx="2111437" cy="723900"/>
          </a:xfrm>
          <a:prstGeom prst="bentConnector4">
            <a:avLst>
              <a:gd name="adj1" fmla="val -10827"/>
              <a:gd name="adj2" fmla="val 21531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086600" y="2071857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4876800" y="3745641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6580812" y="4125882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4038600" y="54102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+=2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7533312" y="4572000"/>
            <a:ext cx="1458288" cy="48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b="1" dirty="0" smtClean="0"/>
              <a:t>sync; </a:t>
            </a:r>
            <a:r>
              <a:rPr lang="en-US" b="1" dirty="0" err="1" smtClean="0"/>
              <a:t>cnt</a:t>
            </a:r>
            <a:r>
              <a:rPr lang="en-US" b="1" dirty="0" smtClean="0"/>
              <a:t>--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1143000" y="3070163"/>
            <a:ext cx="2667000" cy="210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During the loop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The </a:t>
            </a:r>
            <a:r>
              <a:rPr lang="en-US" dirty="0"/>
              <a:t>value of </a:t>
            </a:r>
            <a:r>
              <a:rPr lang="en-US" dirty="0" err="1" smtClean="0"/>
              <a:t>cnt</a:t>
            </a:r>
            <a:r>
              <a:rPr lang="en-US" dirty="0" smtClean="0"/>
              <a:t> = [1,2]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43000" y="1846156"/>
            <a:ext cx="2667000" cy="95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Before the loop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value of </a:t>
            </a:r>
            <a:r>
              <a:rPr lang="en-US" dirty="0" err="1" smtClean="0"/>
              <a:t>cnt</a:t>
            </a:r>
            <a:r>
              <a:rPr lang="en-US" dirty="0" smtClean="0"/>
              <a:t> = [0, 1]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43000" y="5410200"/>
            <a:ext cx="266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After the loop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 of </a:t>
            </a:r>
            <a:r>
              <a:rPr lang="en-US" dirty="0" err="1" smtClean="0"/>
              <a:t>cnt</a:t>
            </a:r>
            <a:r>
              <a:rPr lang="en-US" dirty="0" smtClean="0"/>
              <a:t> = [3, ...]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489559" y="2482983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489559" y="1974417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924305" y="3106519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924305" y="3623847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853763" y="4314454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048500" y="4989173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007742" y="5715000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-23037" y="1682674"/>
            <a:ext cx="9167037" cy="1235089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-23037" y="5278801"/>
            <a:ext cx="9167037" cy="1579199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2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1524000" y="1850963"/>
            <a:ext cx="2819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4"/>
                </a:solidFill>
              </a:rPr>
              <a:t>main</a:t>
            </a:r>
            <a:r>
              <a:rPr lang="en-US" sz="1800" dirty="0"/>
              <a:t>() {</a:t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( </a:t>
            </a:r>
            <a:r>
              <a:rPr lang="en-US" sz="1800" dirty="0" err="1"/>
              <a:t>stdin</a:t>
            </a:r>
            <a:r>
              <a:rPr lang="en-US" sz="1800" dirty="0"/>
              <a:t>, &amp;n, &amp;m, ...  );</a:t>
            </a:r>
          </a:p>
          <a:p>
            <a:pPr marL="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i="1" dirty="0">
                <a:solidFill>
                  <a:srgbClr val="0070C0"/>
                </a:solidFill>
              </a:rPr>
              <a:t>for</a:t>
            </a:r>
            <a:r>
              <a:rPr lang="en-US" sz="1800" dirty="0"/>
              <a:t> </a:t>
            </a:r>
            <a:r>
              <a:rPr lang="en-US" sz="1800" b="1" i="1" dirty="0"/>
              <a:t>( </a:t>
            </a:r>
            <a:r>
              <a:rPr lang="en-US" sz="1800" b="1" i="1" dirty="0" err="1"/>
              <a:t>i</a:t>
            </a:r>
            <a:r>
              <a:rPr lang="en-US" sz="1800" b="1" i="1" dirty="0"/>
              <a:t> = 0; </a:t>
            </a:r>
            <a:r>
              <a:rPr lang="en-US" sz="1800" b="1" i="1" dirty="0" err="1"/>
              <a:t>i</a:t>
            </a:r>
            <a:r>
              <a:rPr lang="en-US" sz="1800" b="1" i="1" dirty="0"/>
              <a:t> &lt; n; </a:t>
            </a:r>
            <a:r>
              <a:rPr lang="en-US" sz="1800" b="1" i="1" dirty="0" err="1"/>
              <a:t>i</a:t>
            </a:r>
            <a:r>
              <a:rPr lang="en-US" sz="1800" b="1" i="1" dirty="0"/>
              <a:t>++ ) {</a:t>
            </a:r>
          </a:p>
          <a:p>
            <a:pPr marL="0" indent="0">
              <a:buNone/>
            </a:pPr>
            <a:r>
              <a:rPr lang="en-US" sz="1800" b="1" i="1" dirty="0"/>
              <a:t>      </a:t>
            </a:r>
            <a:r>
              <a:rPr lang="en-US" sz="1800" b="1" i="1" dirty="0">
                <a:solidFill>
                  <a:srgbClr val="0070C0"/>
                </a:solidFill>
              </a:rPr>
              <a:t>if</a:t>
            </a:r>
            <a:r>
              <a:rPr lang="en-US" sz="1800" b="1" i="1" dirty="0"/>
              <a:t> ( m == ... ) {</a:t>
            </a:r>
          </a:p>
          <a:p>
            <a:pPr marL="0" indent="0">
              <a:buNone/>
            </a:pPr>
            <a:r>
              <a:rPr lang="en-US" sz="1800" dirty="0"/>
              <a:t>          </a:t>
            </a:r>
            <a:r>
              <a:rPr lang="en-US" sz="1800" b="1" dirty="0">
                <a:solidFill>
                  <a:srgbClr val="FF0000"/>
                </a:solidFill>
              </a:rPr>
              <a:t>read</a:t>
            </a:r>
            <a:r>
              <a:rPr lang="en-US" sz="1800" dirty="0"/>
              <a:t>( f, ... );</a:t>
            </a:r>
          </a:p>
          <a:p>
            <a:pPr marL="0" indent="0">
              <a:buNone/>
            </a:pPr>
            <a:r>
              <a:rPr lang="en-US" sz="1800" b="1" i="1" dirty="0"/>
              <a:t>      }</a:t>
            </a:r>
          </a:p>
          <a:p>
            <a:pPr marL="0" indent="0">
              <a:buNone/>
            </a:pPr>
            <a:r>
              <a:rPr lang="en-US" sz="1800" dirty="0"/>
              <a:t>      ...</a:t>
            </a:r>
            <a:endParaRPr lang="en-US" sz="1800" b="1" i="1" dirty="0"/>
          </a:p>
          <a:p>
            <a:pPr marL="0" indent="0">
              <a:buNone/>
            </a:pPr>
            <a:r>
              <a:rPr lang="en-US" sz="1800" b="1" i="1" dirty="0"/>
              <a:t>  }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send</a:t>
            </a:r>
            <a:r>
              <a:rPr lang="en-US" sz="1800" dirty="0"/>
              <a:t>( ... ); </a:t>
            </a:r>
          </a:p>
          <a:p>
            <a:pPr marL="0" indent="0">
              <a:buNone/>
            </a:pPr>
            <a:r>
              <a:rPr lang="en-US" sz="1800" dirty="0"/>
              <a:t>  ...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-23037" y="1929138"/>
            <a:ext cx="4876800" cy="4114801"/>
          </a:xfrm>
          <a:prstGeom prst="rect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Handling </a:t>
            </a:r>
            <a:r>
              <a:rPr lang="en-US" b="1" dirty="0" smtClean="0"/>
              <a:t>Loops</a:t>
            </a:r>
            <a:br>
              <a:rPr lang="en-US" b="1" dirty="0" smtClean="0"/>
            </a:br>
            <a:r>
              <a:rPr lang="en-US" sz="2200" dirty="0" smtClean="0"/>
              <a:t>Instrument loop edges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31</a:t>
            </a:fld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91200" y="18509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Entry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5791200" y="23843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</a:t>
            </a:r>
            <a:r>
              <a:rPr lang="en-US" sz="1400" dirty="0" err="1" smtClean="0"/>
              <a:t>stdin</a:t>
            </a:r>
            <a:r>
              <a:rPr lang="en-US" sz="1400" dirty="0" smtClean="0"/>
              <a:t>, ...)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5791200" y="291776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for(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n; ...) </a:t>
            </a:r>
            <a:endParaRPr lang="en-US" sz="1400" dirty="0"/>
          </a:p>
        </p:txBody>
      </p:sp>
      <p:cxnSp>
        <p:nvCxnSpPr>
          <p:cNvPr id="27" name="Straight Arrow Connector 26"/>
          <p:cNvCxnSpPr>
            <a:stCxn id="25" idx="2"/>
            <a:endCxn id="26" idx="0"/>
          </p:cNvCxnSpPr>
          <p:nvPr/>
        </p:nvCxnSpPr>
        <p:spPr>
          <a:xfrm>
            <a:off x="6515100" y="268916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25" idx="0"/>
          </p:cNvCxnSpPr>
          <p:nvPr/>
        </p:nvCxnSpPr>
        <p:spPr>
          <a:xfrm>
            <a:off x="6515100" y="2155763"/>
            <a:ext cx="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791200" y="3500393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if ( m == ... )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876800" y="41910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read</a:t>
            </a:r>
            <a:r>
              <a:rPr lang="en-US" sz="1400" dirty="0" smtClean="0"/>
              <a:t>(f, ...)</a:t>
            </a:r>
            <a:endParaRPr lang="en-US" sz="1400" dirty="0"/>
          </a:p>
        </p:txBody>
      </p:sp>
      <p:cxnSp>
        <p:nvCxnSpPr>
          <p:cNvPr id="31" name="Straight Arrow Connector 30"/>
          <p:cNvCxnSpPr>
            <a:stCxn id="26" idx="2"/>
            <a:endCxn id="29" idx="0"/>
          </p:cNvCxnSpPr>
          <p:nvPr/>
        </p:nvCxnSpPr>
        <p:spPr>
          <a:xfrm>
            <a:off x="6515100" y="3222563"/>
            <a:ext cx="0" cy="27783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  <a:endCxn id="30" idx="0"/>
          </p:cNvCxnSpPr>
          <p:nvPr/>
        </p:nvCxnSpPr>
        <p:spPr>
          <a:xfrm flipH="1">
            <a:off x="5600700" y="3805193"/>
            <a:ext cx="914400" cy="3858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97"/>
          <p:cNvCxnSpPr>
            <a:stCxn id="26" idx="1"/>
            <a:endCxn id="34" idx="1"/>
          </p:cNvCxnSpPr>
          <p:nvPr/>
        </p:nvCxnSpPr>
        <p:spPr>
          <a:xfrm rot="10800000" flipV="1">
            <a:off x="5791200" y="3070162"/>
            <a:ext cx="12700" cy="2644837"/>
          </a:xfrm>
          <a:prstGeom prst="bentConnector3">
            <a:avLst>
              <a:gd name="adj1" fmla="val 8919102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791200" y="55626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send</a:t>
            </a:r>
            <a:r>
              <a:rPr lang="en-US" sz="1400" dirty="0" smtClean="0"/>
              <a:t>( ... )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5791200" y="4876800"/>
            <a:ext cx="14478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...</a:t>
            </a:r>
            <a:endParaRPr lang="en-US" sz="1400" dirty="0"/>
          </a:p>
        </p:txBody>
      </p:sp>
      <p:cxnSp>
        <p:nvCxnSpPr>
          <p:cNvPr id="36" name="Straight Arrow Connector 35"/>
          <p:cNvCxnSpPr>
            <a:stCxn id="29" idx="2"/>
            <a:endCxn id="35" idx="0"/>
          </p:cNvCxnSpPr>
          <p:nvPr/>
        </p:nvCxnSpPr>
        <p:spPr>
          <a:xfrm>
            <a:off x="6515100" y="3805193"/>
            <a:ext cx="0" cy="10716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2"/>
            <a:endCxn id="35" idx="0"/>
          </p:cNvCxnSpPr>
          <p:nvPr/>
        </p:nvCxnSpPr>
        <p:spPr>
          <a:xfrm>
            <a:off x="5600700" y="4495800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97"/>
          <p:cNvCxnSpPr>
            <a:stCxn id="35" idx="2"/>
            <a:endCxn id="26" idx="3"/>
          </p:cNvCxnSpPr>
          <p:nvPr/>
        </p:nvCxnSpPr>
        <p:spPr>
          <a:xfrm rot="5400000" flipH="1" flipV="1">
            <a:off x="5821331" y="3763932"/>
            <a:ext cx="2111437" cy="723900"/>
          </a:xfrm>
          <a:prstGeom prst="bentConnector4">
            <a:avLst>
              <a:gd name="adj1" fmla="val -10827"/>
              <a:gd name="adj2" fmla="val 215316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086600" y="2071857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3" name="Oval 42"/>
          <p:cNvSpPr/>
          <p:nvPr/>
        </p:nvSpPr>
        <p:spPr>
          <a:xfrm>
            <a:off x="4876800" y="3745641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6580812" y="4125882"/>
            <a:ext cx="952500" cy="381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++</a:t>
            </a:r>
            <a:endParaRPr lang="en-US" b="1" dirty="0"/>
          </a:p>
        </p:txBody>
      </p:sp>
      <p:sp>
        <p:nvSpPr>
          <p:cNvPr id="40" name="Oval 39"/>
          <p:cNvSpPr/>
          <p:nvPr/>
        </p:nvSpPr>
        <p:spPr>
          <a:xfrm>
            <a:off x="4038600" y="5410200"/>
            <a:ext cx="10668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b="1" dirty="0" err="1" smtClean="0"/>
              <a:t>cnt</a:t>
            </a:r>
            <a:r>
              <a:rPr lang="en-US" b="1" dirty="0" smtClean="0"/>
              <a:t>+=2</a:t>
            </a:r>
            <a:endParaRPr lang="en-US" b="1" dirty="0"/>
          </a:p>
        </p:txBody>
      </p:sp>
      <p:sp>
        <p:nvSpPr>
          <p:cNvPr id="41" name="Oval 40"/>
          <p:cNvSpPr/>
          <p:nvPr/>
        </p:nvSpPr>
        <p:spPr>
          <a:xfrm>
            <a:off x="7533312" y="4572000"/>
            <a:ext cx="1458288" cy="4841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10000"/>
          </a:bodyPr>
          <a:lstStyle/>
          <a:p>
            <a:pPr algn="ctr"/>
            <a:r>
              <a:rPr lang="en-US" b="1" dirty="0" smtClean="0"/>
              <a:t>sync; </a:t>
            </a:r>
            <a:r>
              <a:rPr lang="en-US" b="1" dirty="0" err="1" smtClean="0"/>
              <a:t>cnt</a:t>
            </a:r>
            <a:r>
              <a:rPr lang="en-US" b="1" dirty="0" smtClean="0"/>
              <a:t>--</a:t>
            </a:r>
            <a:endParaRPr lang="en-US" b="1" dirty="0"/>
          </a:p>
        </p:txBody>
      </p:sp>
      <p:sp>
        <p:nvSpPr>
          <p:cNvPr id="39" name="Rectangle 38"/>
          <p:cNvSpPr/>
          <p:nvPr/>
        </p:nvSpPr>
        <p:spPr>
          <a:xfrm>
            <a:off x="1143000" y="3070163"/>
            <a:ext cx="2667000" cy="2100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During the loop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The </a:t>
            </a:r>
            <a:r>
              <a:rPr lang="en-US" dirty="0"/>
              <a:t>value of </a:t>
            </a:r>
            <a:r>
              <a:rPr lang="en-US" dirty="0" err="1" smtClean="0"/>
              <a:t>cnt</a:t>
            </a:r>
            <a:r>
              <a:rPr lang="en-US" dirty="0" smtClean="0"/>
              <a:t> = [1,2]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143000" y="1846156"/>
            <a:ext cx="2667000" cy="957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Before the loop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value of </a:t>
            </a:r>
            <a:r>
              <a:rPr lang="en-US" dirty="0" err="1" smtClean="0"/>
              <a:t>cnt</a:t>
            </a:r>
            <a:r>
              <a:rPr lang="en-US" dirty="0" smtClean="0"/>
              <a:t> = [0, 1]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143000" y="5410200"/>
            <a:ext cx="2667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After the loop</a:t>
            </a:r>
          </a:p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value of </a:t>
            </a:r>
            <a:r>
              <a:rPr lang="en-US" dirty="0" err="1" smtClean="0"/>
              <a:t>cnt</a:t>
            </a:r>
            <a:r>
              <a:rPr lang="en-US" dirty="0" smtClean="0"/>
              <a:t> = [3, ...]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5489559" y="2482983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489559" y="1974417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6924305" y="3106519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6924305" y="3623847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4853763" y="4314454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7048500" y="4989173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7007742" y="5715000"/>
            <a:ext cx="381000" cy="36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-23037" y="1682675"/>
            <a:ext cx="9167037" cy="3575126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2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Handling </a:t>
            </a:r>
            <a:r>
              <a:rPr lang="en-US" dirty="0"/>
              <a:t>r</a:t>
            </a:r>
            <a:r>
              <a:rPr lang="en-US" dirty="0" smtClean="0"/>
              <a:t>ecursive calls</a:t>
            </a:r>
          </a:p>
          <a:p>
            <a:pPr lvl="1"/>
            <a:r>
              <a:rPr lang="en-US" dirty="0" smtClean="0"/>
              <a:t>Similar to loops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oop edges = Recursive calls and </a:t>
            </a:r>
            <a:r>
              <a:rPr lang="en-US" dirty="0" smtClean="0"/>
              <a:t>returns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Indirect function calls</a:t>
            </a:r>
          </a:p>
          <a:p>
            <a:pPr lvl="1"/>
            <a:r>
              <a:rPr lang="en-US" dirty="0" smtClean="0"/>
              <a:t>Using a stack to push/pop the current </a:t>
            </a:r>
            <a:r>
              <a:rPr lang="en-US" dirty="0" smtClean="0"/>
              <a:t>counter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Multithreading</a:t>
            </a:r>
          </a:p>
          <a:p>
            <a:pPr lvl="1"/>
            <a:r>
              <a:rPr lang="en-US" dirty="0" smtClean="0"/>
              <a:t>Share outcomes of </a:t>
            </a:r>
            <a:r>
              <a:rPr lang="en-US" dirty="0" err="1" smtClean="0"/>
              <a:t>pthread</a:t>
            </a:r>
            <a:r>
              <a:rPr lang="en-US" dirty="0" smtClean="0"/>
              <a:t> functions</a:t>
            </a:r>
          </a:p>
          <a:p>
            <a:pPr lvl="2"/>
            <a:r>
              <a:rPr lang="en-US" dirty="0" smtClean="0"/>
              <a:t>Share scheduling decisions</a:t>
            </a:r>
            <a:endParaRPr lang="en-US" dirty="0"/>
          </a:p>
          <a:p>
            <a:pPr lvl="2"/>
            <a:endParaRPr lang="en-US" dirty="0" smtClean="0"/>
          </a:p>
          <a:p>
            <a:r>
              <a:rPr lang="en-US" dirty="0" smtClean="0"/>
              <a:t>Lightweight </a:t>
            </a:r>
            <a:r>
              <a:rPr lang="en-US" dirty="0" smtClean="0"/>
              <a:t>system resource tainting</a:t>
            </a:r>
          </a:p>
          <a:p>
            <a:pPr lvl="1"/>
            <a:r>
              <a:rPr lang="en-US" dirty="0" smtClean="0"/>
              <a:t>Different states of resources may cause execution differences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5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Implementation/Limitation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/>
          <a:lstStyle/>
          <a:p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Instrumentation: LLVM pass</a:t>
            </a:r>
          </a:p>
          <a:p>
            <a:pPr lvl="1"/>
            <a:r>
              <a:rPr lang="en-US" dirty="0" smtClean="0"/>
              <a:t>Runtime Support: Hook library</a:t>
            </a:r>
            <a:r>
              <a:rPr lang="en-US" dirty="0"/>
              <a:t> (system)</a:t>
            </a:r>
            <a:r>
              <a:rPr lang="en-US" dirty="0" smtClean="0"/>
              <a:t> calls</a:t>
            </a:r>
          </a:p>
          <a:p>
            <a:endParaRPr lang="en-US" dirty="0" smtClean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Require </a:t>
            </a:r>
            <a:r>
              <a:rPr lang="en-US" dirty="0" smtClean="0"/>
              <a:t>source code</a:t>
            </a:r>
          </a:p>
          <a:p>
            <a:pPr lvl="1"/>
            <a:r>
              <a:rPr lang="en-US" dirty="0" smtClean="0"/>
              <a:t>Consume 2x resources (CPU, RAM, ...)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3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Evaluation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i="1" dirty="0" smtClean="0"/>
              <a:t>Performance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24 programs (12 from SPEC2006, 12 apps)</a:t>
            </a:r>
          </a:p>
          <a:p>
            <a:pPr lvl="1"/>
            <a:r>
              <a:rPr lang="en-US" sz="2400" dirty="0" smtClean="0"/>
              <a:t>6.08% runtime overhead</a:t>
            </a:r>
            <a:endParaRPr lang="en-US" sz="2400" dirty="0"/>
          </a:p>
        </p:txBody>
      </p:sp>
      <p:pic>
        <p:nvPicPr>
          <p:cNvPr id="8194" name="Picture 2" descr="G:\greenshot\2015-12-07 23_25_23-paper (4) - PDF-XChange View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480" y="2667000"/>
            <a:ext cx="6324601" cy="359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70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/>
              <a:t>Evaluation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100" i="1" dirty="0" smtClean="0"/>
              <a:t>Instrumentation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35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Only 3.52% more instructions are instrumented</a:t>
            </a:r>
          </a:p>
          <a:p>
            <a:pPr lvl="1"/>
            <a:r>
              <a:rPr lang="en-US" sz="2400" dirty="0" smtClean="0"/>
              <a:t>100% = Total # of instruction in each program</a:t>
            </a: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0243923"/>
              </p:ext>
            </p:extLst>
          </p:nvPr>
        </p:nvGraphicFramePr>
        <p:xfrm>
          <a:off x="152400" y="2438400"/>
          <a:ext cx="8763000" cy="358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7409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/>
              <a:t>Evaluation</a:t>
            </a:r>
            <a:br>
              <a:rPr lang="en-US" sz="4000" b="1" i="1" dirty="0" smtClean="0"/>
            </a:br>
            <a:r>
              <a:rPr lang="en-US" sz="2700" i="1" dirty="0" smtClean="0"/>
              <a:t>Effectiveness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We </a:t>
            </a:r>
            <a:r>
              <a:rPr lang="en-US" sz="2800" b="1" i="1" dirty="0" smtClean="0"/>
              <a:t>mutate inputs </a:t>
            </a:r>
            <a:r>
              <a:rPr lang="en-US" sz="2800" dirty="0" smtClean="0"/>
              <a:t>for each program and </a:t>
            </a:r>
            <a:br>
              <a:rPr lang="en-US" sz="2800" dirty="0" smtClean="0"/>
            </a:br>
            <a:r>
              <a:rPr lang="en-US" sz="2800" dirty="0" smtClean="0"/>
              <a:t>observe the </a:t>
            </a:r>
            <a:r>
              <a:rPr lang="en-US" sz="2800" b="1" i="1" dirty="0" smtClean="0"/>
              <a:t>output differences</a:t>
            </a:r>
          </a:p>
          <a:p>
            <a:pPr lvl="1"/>
            <a:r>
              <a:rPr lang="en-US" sz="2400" dirty="0" smtClean="0"/>
              <a:t>Network programs: Lynx, apache, </a:t>
            </a:r>
            <a:r>
              <a:rPr lang="en-US" sz="2400" dirty="0" err="1" smtClean="0"/>
              <a:t>nginx</a:t>
            </a:r>
            <a:r>
              <a:rPr lang="en-US" sz="2400" dirty="0" smtClean="0"/>
              <a:t>, ...</a:t>
            </a:r>
          </a:p>
          <a:p>
            <a:pPr lvl="2"/>
            <a:r>
              <a:rPr lang="en-US" sz="2000" dirty="0" smtClean="0"/>
              <a:t>Mutate network packet contents, cookies</a:t>
            </a:r>
          </a:p>
          <a:p>
            <a:pPr lvl="1"/>
            <a:r>
              <a:rPr lang="en-US" sz="2400" dirty="0" smtClean="0"/>
              <a:t>File handling utilities: </a:t>
            </a:r>
            <a:r>
              <a:rPr lang="en-US" sz="2400" dirty="0" err="1" smtClean="0"/>
              <a:t>gzip</a:t>
            </a:r>
            <a:r>
              <a:rPr lang="en-US" sz="2400" dirty="0" smtClean="0"/>
              <a:t>, </a:t>
            </a:r>
            <a:r>
              <a:rPr lang="en-US" sz="2400" dirty="0" err="1" smtClean="0"/>
              <a:t>bzip</a:t>
            </a:r>
            <a:r>
              <a:rPr lang="en-US" sz="2400" dirty="0" smtClean="0"/>
              <a:t>, ...</a:t>
            </a:r>
          </a:p>
          <a:p>
            <a:pPr lvl="2"/>
            <a:r>
              <a:rPr lang="en-US" sz="2000" dirty="0" smtClean="0"/>
              <a:t>Mutate input </a:t>
            </a:r>
            <a:r>
              <a:rPr lang="en-US" sz="2000" dirty="0" smtClean="0"/>
              <a:t>files (files to be compressed)</a:t>
            </a:r>
            <a:endParaRPr lang="en-US" sz="2000" dirty="0"/>
          </a:p>
          <a:p>
            <a:pPr lvl="1"/>
            <a:r>
              <a:rPr lang="en-US" sz="2400" dirty="0" smtClean="0"/>
              <a:t>Compilers: </a:t>
            </a:r>
            <a:r>
              <a:rPr lang="en-US" sz="2400" dirty="0" err="1" smtClean="0"/>
              <a:t>gcc</a:t>
            </a:r>
            <a:r>
              <a:rPr lang="en-US" sz="2400" dirty="0" smtClean="0"/>
              <a:t>, </a:t>
            </a:r>
            <a:r>
              <a:rPr lang="en-US" sz="2400" dirty="0" err="1" smtClean="0"/>
              <a:t>perlbench</a:t>
            </a:r>
            <a:endParaRPr lang="en-US" sz="2400" dirty="0" smtClean="0"/>
          </a:p>
          <a:p>
            <a:pPr lvl="2"/>
            <a:r>
              <a:rPr lang="en-US" sz="2000" dirty="0" smtClean="0"/>
              <a:t>Mutate the contents of source code </a:t>
            </a:r>
            <a:r>
              <a:rPr lang="en-US" sz="2000" dirty="0" smtClean="0"/>
              <a:t>(*.c files)</a:t>
            </a:r>
            <a:endParaRPr lang="en-US" sz="2000" dirty="0" smtClean="0"/>
          </a:p>
          <a:p>
            <a:pPr lvl="1"/>
            <a:r>
              <a:rPr lang="en-US" sz="2400" dirty="0" smtClean="0"/>
              <a:t>Vulnerability detection</a:t>
            </a:r>
            <a:endParaRPr lang="en-US" sz="2400" dirty="0" smtClean="0"/>
          </a:p>
          <a:p>
            <a:pPr lvl="2"/>
            <a:r>
              <a:rPr lang="en-US" sz="2000" dirty="0" smtClean="0"/>
              <a:t>Mutate inputs from untrusted sources (e.g. input files, network packets)</a:t>
            </a:r>
          </a:p>
          <a:p>
            <a:pPr lvl="2"/>
            <a:r>
              <a:rPr lang="en-US" sz="2000" dirty="0" smtClean="0"/>
              <a:t>Observe (1) the indirect jump call targets (indirect calls/rets), </a:t>
            </a:r>
            <a:br>
              <a:rPr lang="en-US" sz="2000" dirty="0" smtClean="0"/>
            </a:br>
            <a:r>
              <a:rPr lang="en-US" sz="2000" dirty="0" smtClean="0"/>
              <a:t>(2) parameters of memory management functions (e.g., </a:t>
            </a:r>
            <a:r>
              <a:rPr lang="en-US" sz="2000" dirty="0" err="1" smtClean="0"/>
              <a:t>malloc</a:t>
            </a:r>
            <a:r>
              <a:rPr lang="en-US" sz="2000" dirty="0" smtClean="0"/>
              <a:t>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0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/>
              <a:t>Evaluation</a:t>
            </a:r>
            <a:br>
              <a:rPr lang="en-US" sz="4000" b="1" i="1" dirty="0" smtClean="0"/>
            </a:br>
            <a:r>
              <a:rPr lang="en-US" sz="2700" i="1" dirty="0" smtClean="0"/>
              <a:t>Effectiveness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compare the effectiveness of </a:t>
            </a:r>
            <a:r>
              <a:rPr lang="en-US" sz="2800" b="1" i="1" dirty="0"/>
              <a:t>LDX</a:t>
            </a:r>
            <a:r>
              <a:rPr lang="en-US" sz="2800" b="1" dirty="0"/>
              <a:t> </a:t>
            </a:r>
            <a:r>
              <a:rPr lang="en-US" sz="2800" dirty="0"/>
              <a:t>to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i="1" dirty="0" smtClean="0"/>
              <a:t>existing </a:t>
            </a:r>
            <a:r>
              <a:rPr lang="en-US" sz="2800" b="1" i="1" dirty="0"/>
              <a:t>taint analysis </a:t>
            </a:r>
            <a:r>
              <a:rPr lang="en-US" sz="2800" b="1" i="1" dirty="0" smtClean="0"/>
              <a:t>techniques </a:t>
            </a:r>
            <a:r>
              <a:rPr lang="en-US" sz="2400" dirty="0" smtClean="0"/>
              <a:t>(TAINTGRIND</a:t>
            </a:r>
            <a:r>
              <a:rPr lang="en-US" sz="2400" dirty="0"/>
              <a:t>, </a:t>
            </a:r>
            <a:r>
              <a:rPr lang="en-US" sz="2400" dirty="0" smtClean="0"/>
              <a:t>LIBDFT)</a:t>
            </a:r>
          </a:p>
          <a:p>
            <a:pPr lvl="1"/>
            <a:r>
              <a:rPr lang="en-US" sz="2400" dirty="0" smtClean="0"/>
              <a:t>At source system calls</a:t>
            </a:r>
          </a:p>
          <a:p>
            <a:pPr lvl="2"/>
            <a:r>
              <a:rPr lang="en-US" sz="2000" dirty="0" smtClean="0"/>
              <a:t>LDX: </a:t>
            </a:r>
            <a:r>
              <a:rPr lang="en-US" sz="2000" b="1" i="1" dirty="0" smtClean="0">
                <a:solidFill>
                  <a:srgbClr val="FF0000"/>
                </a:solidFill>
              </a:rPr>
              <a:t>Mutate </a:t>
            </a:r>
            <a:r>
              <a:rPr lang="en-US" sz="2000" b="1" dirty="0" smtClean="0"/>
              <a:t>inputs</a:t>
            </a:r>
          </a:p>
          <a:p>
            <a:pPr lvl="2"/>
            <a:r>
              <a:rPr lang="en-US" sz="2000" dirty="0" smtClean="0"/>
              <a:t>TAINTGRIND/LIBDFT: </a:t>
            </a:r>
            <a:r>
              <a:rPr lang="en-US" sz="2000" b="1" i="1" dirty="0" smtClean="0">
                <a:solidFill>
                  <a:srgbClr val="FF0000"/>
                </a:solidFill>
              </a:rPr>
              <a:t>Taint</a:t>
            </a:r>
            <a:r>
              <a:rPr lang="en-US" sz="2000" b="1" i="1" dirty="0" smtClean="0"/>
              <a:t> </a:t>
            </a:r>
            <a:r>
              <a:rPr lang="en-US" sz="2000" b="1" dirty="0" smtClean="0"/>
              <a:t>inputs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At sink system calls</a:t>
            </a:r>
          </a:p>
          <a:p>
            <a:pPr lvl="2"/>
            <a:r>
              <a:rPr lang="en-US" sz="2000" dirty="0" smtClean="0"/>
              <a:t>LDX: </a:t>
            </a:r>
            <a:r>
              <a:rPr lang="en-US" sz="2000" b="1" dirty="0" smtClean="0"/>
              <a:t>Check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differences </a:t>
            </a:r>
            <a:r>
              <a:rPr lang="en-US" sz="2000" dirty="0" smtClean="0"/>
              <a:t>between the master and the slave</a:t>
            </a:r>
          </a:p>
          <a:p>
            <a:pPr lvl="2"/>
            <a:r>
              <a:rPr lang="en-US" sz="2000" dirty="0" smtClean="0"/>
              <a:t>TAINTGRIND/LIBDFT: </a:t>
            </a:r>
            <a:r>
              <a:rPr lang="en-US" sz="2000" b="1" dirty="0" smtClean="0"/>
              <a:t>Check</a:t>
            </a:r>
            <a:r>
              <a:rPr lang="en-US" sz="2000" b="1" dirty="0" smtClean="0">
                <a:solidFill>
                  <a:srgbClr val="FF0000"/>
                </a:solidFill>
              </a:rPr>
              <a:t> the </a:t>
            </a:r>
            <a:r>
              <a:rPr lang="en-US" sz="2000" b="1" i="1" dirty="0" smtClean="0">
                <a:solidFill>
                  <a:srgbClr val="FF0000"/>
                </a:solidFill>
              </a:rPr>
              <a:t>taint tags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6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/>
              <a:t>Evaluation</a:t>
            </a:r>
            <a:br>
              <a:rPr lang="en-US" sz="4000" b="1" i="1" dirty="0" smtClean="0"/>
            </a:br>
            <a:r>
              <a:rPr lang="en-US" sz="2700" i="1" dirty="0" smtClean="0"/>
              <a:t>Effectiveness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LDX detects the most sinks</a:t>
            </a:r>
          </a:p>
          <a:p>
            <a:pPr lvl="1"/>
            <a:r>
              <a:rPr lang="en-US" sz="2400" dirty="0"/>
              <a:t>Diff. caused by control dependencies</a:t>
            </a:r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975002"/>
              </p:ext>
            </p:extLst>
          </p:nvPr>
        </p:nvGraphicFramePr>
        <p:xfrm>
          <a:off x="152400" y="2667000"/>
          <a:ext cx="8839200" cy="394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1451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Running multiple executions concurrently for </a:t>
            </a:r>
          </a:p>
          <a:p>
            <a:pPr lvl="1"/>
            <a:r>
              <a:rPr lang="en-US" dirty="0" smtClean="0"/>
              <a:t>Software Reliability: VARAN </a:t>
            </a:r>
            <a:r>
              <a:rPr lang="en-US" dirty="0"/>
              <a:t>(</a:t>
            </a:r>
            <a:r>
              <a:rPr lang="en-US" dirty="0" smtClean="0"/>
              <a:t>ASPLOS’15)</a:t>
            </a:r>
          </a:p>
          <a:p>
            <a:pPr lvl="1"/>
            <a:r>
              <a:rPr lang="en-US" dirty="0" smtClean="0"/>
              <a:t>Information Leak Detection: </a:t>
            </a:r>
            <a:r>
              <a:rPr lang="en-US" dirty="0" err="1" smtClean="0"/>
              <a:t>TightLip</a:t>
            </a:r>
            <a:r>
              <a:rPr lang="en-US" dirty="0" smtClean="0"/>
              <a:t> (NSDI’07)</a:t>
            </a:r>
          </a:p>
          <a:p>
            <a:endParaRPr lang="en-US" dirty="0" smtClean="0"/>
          </a:p>
          <a:p>
            <a:r>
              <a:rPr lang="en-US" dirty="0" smtClean="0"/>
              <a:t>Secure </a:t>
            </a:r>
            <a:r>
              <a:rPr lang="en-US" dirty="0"/>
              <a:t>Multiple Execution</a:t>
            </a:r>
          </a:p>
          <a:p>
            <a:pPr lvl="1"/>
            <a:r>
              <a:rPr lang="en-US" dirty="0" smtClean="0"/>
              <a:t>T. H. Austin et al (POPL’12), D. </a:t>
            </a:r>
            <a:r>
              <a:rPr lang="en-US" dirty="0" err="1" smtClean="0"/>
              <a:t>Devriese</a:t>
            </a:r>
            <a:r>
              <a:rPr lang="en-US" dirty="0" smtClean="0"/>
              <a:t> et al (S&amp;P’10), R. </a:t>
            </a:r>
            <a:r>
              <a:rPr lang="en-US" dirty="0" err="1" smtClean="0"/>
              <a:t>Capizzi</a:t>
            </a:r>
            <a:r>
              <a:rPr lang="en-US" dirty="0"/>
              <a:t> </a:t>
            </a:r>
            <a:r>
              <a:rPr lang="en-US" dirty="0" smtClean="0"/>
              <a:t>et al (ACSAC’08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Execution Replication and Replay</a:t>
            </a:r>
          </a:p>
          <a:p>
            <a:pPr lvl="1"/>
            <a:r>
              <a:rPr lang="en-US" dirty="0" smtClean="0"/>
              <a:t>VARAN (ASPLOS’15), </a:t>
            </a:r>
            <a:r>
              <a:rPr lang="en-US" dirty="0" smtClean="0"/>
              <a:t>DORA (ASPLOS’13), RAIL (OSDI’14), Diehard (PLDI’06), B. Chun (ATC’08), B. Cox et al (USENIX’06), V. B. </a:t>
            </a:r>
            <a:r>
              <a:rPr lang="en-US" dirty="0" err="1" smtClean="0"/>
              <a:t>Lvin</a:t>
            </a:r>
            <a:r>
              <a:rPr lang="en-US" dirty="0" smtClean="0"/>
              <a:t> et al (ASPLOS’08), </a:t>
            </a:r>
            <a:r>
              <a:rPr lang="en-US" dirty="0" err="1" smtClean="0"/>
              <a:t>TightLip</a:t>
            </a:r>
            <a:r>
              <a:rPr lang="en-US" dirty="0" smtClean="0"/>
              <a:t> (</a:t>
            </a:r>
            <a:r>
              <a:rPr lang="en-US" dirty="0" smtClean="0"/>
              <a:t>NSDI’07</a:t>
            </a:r>
            <a:r>
              <a:rPr lang="en-US" dirty="0" smtClean="0"/>
              <a:t>), </a:t>
            </a:r>
            <a:r>
              <a:rPr lang="en-US" dirty="0" smtClean="0"/>
              <a:t>...</a:t>
            </a:r>
            <a:endParaRPr lang="en-US" dirty="0" smtClean="0"/>
          </a:p>
          <a:p>
            <a:r>
              <a:rPr lang="en-US" dirty="0" smtClean="0"/>
              <a:t>Dynamic Taint Tracking</a:t>
            </a:r>
          </a:p>
          <a:p>
            <a:pPr lvl="1"/>
            <a:r>
              <a:rPr lang="en-US" dirty="0"/>
              <a:t>V. P. </a:t>
            </a:r>
            <a:r>
              <a:rPr lang="en-US" dirty="0" err="1"/>
              <a:t>Kemerlis</a:t>
            </a:r>
            <a:r>
              <a:rPr lang="en-US" dirty="0"/>
              <a:t> et al (</a:t>
            </a:r>
            <a:r>
              <a:rPr lang="en-US" dirty="0" smtClean="0"/>
              <a:t>VEE’12), </a:t>
            </a:r>
            <a:r>
              <a:rPr lang="en-US" dirty="0"/>
              <a:t>E. Bosman et al (RAID’11</a:t>
            </a:r>
            <a:r>
              <a:rPr lang="en-US" dirty="0" smtClean="0"/>
              <a:t>), M. </a:t>
            </a:r>
            <a:r>
              <a:rPr lang="en-US" dirty="0" err="1" smtClean="0"/>
              <a:t>Attariyan</a:t>
            </a:r>
            <a:r>
              <a:rPr lang="en-US" dirty="0" smtClean="0"/>
              <a:t> et al (OSDI’10), J Clause et al (ISSTA’07), </a:t>
            </a:r>
            <a:r>
              <a:rPr lang="en-US" dirty="0"/>
              <a:t>S. </a:t>
            </a:r>
            <a:r>
              <a:rPr lang="en-US" dirty="0" err="1"/>
              <a:t>McCamant</a:t>
            </a:r>
            <a:r>
              <a:rPr lang="en-US" dirty="0"/>
              <a:t> et al (PLDI’08), M. G. Kang (NDSS’11</a:t>
            </a:r>
            <a:r>
              <a:rPr lang="en-US" dirty="0" smtClean="0"/>
              <a:t>),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6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 descr="caffeine causality lo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4495800" cy="359664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971800" y="2829079"/>
            <a:ext cx="4495800" cy="342488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4" name="Picture 20" descr="document, file, page, text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645" y="5029200"/>
            <a:ext cx="1002955" cy="100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r>
              <a:rPr lang="en-US" dirty="0" smtClean="0"/>
              <a:t>Is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i="1" dirty="0" smtClean="0"/>
              <a:t> </a:t>
            </a:r>
            <a:r>
              <a:rPr lang="en-US" dirty="0" smtClean="0"/>
              <a:t>causally dependent on </a:t>
            </a:r>
            <a:r>
              <a:rPr lang="en-US" b="1" i="1" dirty="0" smtClean="0">
                <a:solidFill>
                  <a:srgbClr val="7030A0"/>
                </a:solidFill>
              </a:rPr>
              <a:t>B</a:t>
            </a:r>
            <a:r>
              <a:rPr lang="en-US" dirty="0" smtClean="0"/>
              <a:t>?</a:t>
            </a:r>
          </a:p>
          <a:p>
            <a:pPr lvl="1"/>
            <a:r>
              <a:rPr lang="en-US" sz="2400" dirty="0" smtClean="0"/>
              <a:t>Is </a:t>
            </a:r>
            <a:r>
              <a:rPr lang="en-US" sz="2400" b="1" dirty="0" smtClean="0">
                <a:solidFill>
                  <a:srgbClr val="FF0000"/>
                </a:solidFill>
              </a:rPr>
              <a:t>this file (A) </a:t>
            </a:r>
            <a:r>
              <a:rPr lang="en-US" sz="2400" dirty="0" smtClean="0"/>
              <a:t>created because of </a:t>
            </a:r>
            <a:r>
              <a:rPr lang="en-US" sz="2400" b="1" dirty="0" smtClean="0">
                <a:solidFill>
                  <a:srgbClr val="7030A0"/>
                </a:solidFill>
              </a:rPr>
              <a:t>a network request (B)</a:t>
            </a:r>
            <a:r>
              <a:rPr lang="en-US" sz="2400" dirty="0" smtClean="0"/>
              <a:t>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Is this </a:t>
            </a:r>
            <a:r>
              <a:rPr lang="en-US" sz="2400" b="1" dirty="0" smtClean="0">
                <a:solidFill>
                  <a:srgbClr val="FF0000"/>
                </a:solidFill>
              </a:rPr>
              <a:t>outgoing packet (A)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/>
              <a:t>                                        containing any </a:t>
            </a:r>
            <a:r>
              <a:rPr lang="en-US" sz="2400" b="1" dirty="0" smtClean="0">
                <a:solidFill>
                  <a:srgbClr val="7030A0"/>
                </a:solidFill>
              </a:rPr>
              <a:t>contents of file (B)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pic>
        <p:nvPicPr>
          <p:cNvPr id="1034" name="Picture 10" descr="communication, internet, lan, network, router, wifi, wireles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2819400"/>
            <a:ext cx="7620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at, circle, email, mail, message, send, shar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95599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document, download, file, files, pdf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743200"/>
            <a:ext cx="9143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3962400" y="3200400"/>
            <a:ext cx="1219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19600" y="2743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5" name="Picture 10" descr="communication, internet, lan, network, router, wifi, wireles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029202"/>
            <a:ext cx="7620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chat, circle, email, mail, message, send, share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105401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cument, passport, passwor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645" y="5029200"/>
            <a:ext cx="685801" cy="68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 flipH="1">
            <a:off x="3962400" y="5416378"/>
            <a:ext cx="12192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4953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?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LDX: Lightweight dual execution for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b="1" dirty="0" smtClean="0"/>
              <a:t>Causality Inference</a:t>
            </a:r>
            <a:endParaRPr lang="en-US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6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We proposed LDX, </a:t>
            </a:r>
            <a:r>
              <a:rPr lang="en-US" sz="2800" b="1" i="1" dirty="0" smtClean="0"/>
              <a:t>a causality inference engine by lightweight dual execution</a:t>
            </a:r>
          </a:p>
          <a:p>
            <a:endParaRPr lang="en-US" sz="2800" dirty="0" smtClean="0"/>
          </a:p>
          <a:p>
            <a:r>
              <a:rPr lang="en-US" sz="2800" dirty="0" smtClean="0"/>
              <a:t>We developed </a:t>
            </a:r>
            <a:r>
              <a:rPr lang="en-US" sz="2800" b="1" i="1" dirty="0" smtClean="0"/>
              <a:t>a novel numbering scheme </a:t>
            </a:r>
            <a:r>
              <a:rPr lang="en-US" sz="2800" dirty="0" smtClean="0"/>
              <a:t>that allows LDX to align executions</a:t>
            </a:r>
          </a:p>
          <a:p>
            <a:endParaRPr lang="en-US" sz="2800" dirty="0" smtClean="0"/>
          </a:p>
          <a:p>
            <a:r>
              <a:rPr lang="en-US" sz="2800" dirty="0" smtClean="0"/>
              <a:t>We showed that </a:t>
            </a:r>
            <a:r>
              <a:rPr lang="en-US" sz="2800" b="1" dirty="0" smtClean="0"/>
              <a:t>LDX outperforms </a:t>
            </a:r>
            <a:r>
              <a:rPr lang="en-US" sz="2800" dirty="0" smtClean="0"/>
              <a:t>existing taint analysis techniques</a:t>
            </a:r>
          </a:p>
          <a:p>
            <a:pPr lvl="1"/>
            <a:r>
              <a:rPr lang="en-US" sz="2400" i="1" dirty="0" smtClean="0"/>
              <a:t>Effectiveness</a:t>
            </a:r>
            <a:r>
              <a:rPr lang="en-US" sz="2400" dirty="0" smtClean="0"/>
              <a:t>: Detect more causalities (Control Dependencies)</a:t>
            </a:r>
          </a:p>
          <a:p>
            <a:pPr lvl="1"/>
            <a:r>
              <a:rPr lang="en-US" sz="2400" i="1" dirty="0" smtClean="0"/>
              <a:t>Efficiency</a:t>
            </a:r>
            <a:r>
              <a:rPr lang="en-US" sz="2400" dirty="0" smtClean="0"/>
              <a:t>: </a:t>
            </a:r>
            <a:r>
              <a:rPr lang="en-US" sz="2400" b="1" dirty="0" smtClean="0"/>
              <a:t>6.08% </a:t>
            </a:r>
            <a:r>
              <a:rPr lang="en-US" sz="2400" dirty="0" smtClean="0"/>
              <a:t>runtime </a:t>
            </a:r>
            <a:r>
              <a:rPr lang="en-US" sz="2400" b="1" dirty="0" smtClean="0"/>
              <a:t>overhead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much </a:t>
            </a:r>
            <a:r>
              <a:rPr lang="en-US" sz="2400" dirty="0"/>
              <a:t>lower than systems that work by instruction level tainting which usually incur 3 orders of magnitude slow </a:t>
            </a:r>
            <a:r>
              <a:rPr lang="en-US" sz="2400" dirty="0" smtClean="0"/>
              <a:t>down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b="1" dirty="0" smtClean="0"/>
              <a:t>Thanks </a:t>
            </a:r>
            <a:r>
              <a:rPr lang="en-US" b="1" dirty="0" smtClean="0"/>
              <a:t>for listening </a:t>
            </a:r>
            <a:r>
              <a:rPr lang="en-US" b="1" dirty="0" smtClean="0"/>
              <a:t> : )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Contact: </a:t>
            </a:r>
            <a:r>
              <a:rPr lang="en-US" b="1" dirty="0" smtClean="0"/>
              <a:t>yongkwon@purdue.edu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7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taint analysis…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Taint inputs, propagate taint tags…</a:t>
            </a:r>
          </a:p>
          <a:p>
            <a:pPr lvl="1"/>
            <a:r>
              <a:rPr lang="en-US" dirty="0" smtClean="0"/>
              <a:t>Control Dependency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rgbClr val="FF0000"/>
                </a:solidFill>
              </a:rPr>
              <a:t>input</a:t>
            </a:r>
            <a:r>
              <a:rPr lang="en-US" i="1" dirty="0" smtClean="0"/>
              <a:t> </a:t>
            </a:r>
            <a:r>
              <a:rPr lang="en-US" dirty="0" smtClean="0"/>
              <a:t>= read(</a:t>
            </a:r>
            <a:r>
              <a:rPr lang="en-US" dirty="0" err="1" smtClean="0"/>
              <a:t>secret_profile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i="1" dirty="0" smtClean="0"/>
              <a:t>if </a:t>
            </a:r>
            <a:r>
              <a:rPr lang="en-US" dirty="0" smtClean="0"/>
              <a:t>( </a:t>
            </a:r>
            <a:r>
              <a:rPr lang="en-US" i="1" dirty="0" smtClean="0">
                <a:solidFill>
                  <a:srgbClr val="FF0000"/>
                </a:solidFill>
              </a:rPr>
              <a:t>input</a:t>
            </a:r>
            <a:r>
              <a:rPr lang="en-US" i="1" dirty="0" smtClean="0"/>
              <a:t>[0] == ‘M’ </a:t>
            </a:r>
            <a:r>
              <a:rPr lang="en-US" dirty="0" smtClean="0"/>
              <a:t>)</a:t>
            </a:r>
          </a:p>
          <a:p>
            <a:pPr marL="914400" lvl="2" indent="0">
              <a:buNone/>
            </a:pPr>
            <a:r>
              <a:rPr lang="en-US" dirty="0" smtClean="0"/>
              <a:t>  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output = </a:t>
            </a:r>
            <a:r>
              <a:rPr lang="en-US" dirty="0" smtClean="0"/>
              <a:t>“Manager”;</a:t>
            </a:r>
            <a:br>
              <a:rPr lang="en-US" dirty="0" smtClean="0"/>
            </a:br>
            <a:r>
              <a:rPr lang="en-US" i="1" dirty="0" smtClean="0"/>
              <a:t>else</a:t>
            </a:r>
          </a:p>
          <a:p>
            <a:pPr marL="914400" lvl="2" indent="0">
              <a:buNone/>
            </a:pP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   output</a:t>
            </a:r>
            <a:r>
              <a:rPr lang="en-US" i="1" dirty="0" smtClean="0"/>
              <a:t> </a:t>
            </a:r>
            <a:r>
              <a:rPr lang="en-US" dirty="0" smtClean="0"/>
              <a:t>= “Staff”; </a:t>
            </a:r>
            <a:br>
              <a:rPr lang="en-US" dirty="0" smtClean="0"/>
            </a:br>
            <a:r>
              <a:rPr lang="en-US" dirty="0" smtClean="0"/>
              <a:t>write(  </a:t>
            </a:r>
            <a:r>
              <a:rPr lang="en-US" i="1" dirty="0" smtClean="0">
                <a:solidFill>
                  <a:schemeClr val="accent3">
                    <a:lumMod val="75000"/>
                  </a:schemeClr>
                </a:solidFill>
              </a:rPr>
              <a:t>output</a:t>
            </a:r>
            <a:r>
              <a:rPr lang="en-US" i="1" dirty="0" smtClean="0"/>
              <a:t>  </a:t>
            </a:r>
            <a:r>
              <a:rPr lang="en-US" dirty="0" smtClean="0"/>
              <a:t>);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Tracking </a:t>
            </a:r>
            <a:r>
              <a:rPr lang="en-US" b="1" i="1" dirty="0" smtClean="0"/>
              <a:t>individual instructions </a:t>
            </a:r>
            <a:r>
              <a:rPr lang="en-US" dirty="0" smtClean="0"/>
              <a:t>is too expensive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(3 orders of magnitude </a:t>
            </a:r>
            <a:r>
              <a:rPr lang="en-US" dirty="0" smtClean="0"/>
              <a:t>overhead)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86200" y="4038600"/>
            <a:ext cx="4800600" cy="4176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/>
              <a:t>No data dependency </a:t>
            </a:r>
            <a:r>
              <a:rPr lang="en-US" dirty="0" smtClean="0"/>
              <a:t>between </a:t>
            </a:r>
            <a:r>
              <a:rPr lang="en-US" b="1" dirty="0" smtClean="0"/>
              <a:t>input</a:t>
            </a:r>
            <a:r>
              <a:rPr lang="en-US" dirty="0" smtClean="0"/>
              <a:t> and </a:t>
            </a:r>
            <a:r>
              <a:rPr lang="en-US" b="1" dirty="0" smtClean="0"/>
              <a:t>output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445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Lightweight Dual </a:t>
            </a:r>
            <a:r>
              <a:rPr lang="en-US" b="1" dirty="0" err="1" smtClean="0"/>
              <a:t>eXecution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dirty="0" smtClean="0"/>
              <a:t>for Causality Inference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Running two executions of a program</a:t>
            </a:r>
          </a:p>
          <a:p>
            <a:r>
              <a:rPr lang="en-US" sz="2400" dirty="0" smtClean="0"/>
              <a:t>Give a different input to one execution at </a:t>
            </a:r>
            <a:r>
              <a:rPr lang="en-US" sz="2400" b="1" i="1" dirty="0" smtClean="0">
                <a:solidFill>
                  <a:srgbClr val="0070C0"/>
                </a:solidFill>
              </a:rPr>
              <a:t>source</a:t>
            </a:r>
          </a:p>
          <a:p>
            <a:pPr lvl="1"/>
            <a:r>
              <a:rPr lang="en-US" sz="2000" b="1" i="1" dirty="0" smtClean="0">
                <a:solidFill>
                  <a:srgbClr val="0070C0"/>
                </a:solidFill>
              </a:rPr>
              <a:t>Source: system calls that </a:t>
            </a:r>
            <a:r>
              <a:rPr lang="en-US" sz="2000" b="1" i="1" u="sng" dirty="0" smtClean="0">
                <a:solidFill>
                  <a:srgbClr val="0070C0"/>
                </a:solidFill>
              </a:rPr>
              <a:t>read</a:t>
            </a:r>
            <a:r>
              <a:rPr lang="en-US" sz="2000" b="1" i="1" dirty="0" smtClean="0">
                <a:solidFill>
                  <a:srgbClr val="0070C0"/>
                </a:solidFill>
              </a:rPr>
              <a:t> secrets</a:t>
            </a:r>
          </a:p>
          <a:p>
            <a:r>
              <a:rPr lang="en-US" sz="2400" dirty="0" smtClean="0"/>
              <a:t>Others are shared between two executions except </a:t>
            </a:r>
            <a:r>
              <a:rPr lang="en-US" sz="2400" i="1" dirty="0" smtClean="0"/>
              <a:t>the source </a:t>
            </a:r>
            <a:br>
              <a:rPr lang="en-US" sz="2400" i="1" dirty="0" smtClean="0"/>
            </a:br>
            <a:r>
              <a:rPr lang="en-US" sz="2400" dirty="0" smtClean="0"/>
              <a:t>we want to analyze causality</a:t>
            </a:r>
          </a:p>
          <a:p>
            <a:r>
              <a:rPr lang="en-US" sz="2400" dirty="0" smtClean="0"/>
              <a:t>Check whether </a:t>
            </a:r>
            <a:r>
              <a:rPr lang="en-US" sz="2400" b="1" i="1" dirty="0" smtClean="0">
                <a:solidFill>
                  <a:srgbClr val="FF0000"/>
                </a:solidFill>
              </a:rPr>
              <a:t>sink </a:t>
            </a:r>
            <a:r>
              <a:rPr lang="en-US" sz="2400" dirty="0" smtClean="0"/>
              <a:t>system calls are different</a:t>
            </a:r>
          </a:p>
          <a:p>
            <a:pPr lvl="1"/>
            <a:r>
              <a:rPr lang="en-US" sz="2000" b="1" i="1" dirty="0" smtClean="0">
                <a:solidFill>
                  <a:srgbClr val="FF0000"/>
                </a:solidFill>
              </a:rPr>
              <a:t>Sink: system calls that may </a:t>
            </a:r>
            <a:r>
              <a:rPr lang="en-US" sz="2000" b="1" i="1" u="sng" dirty="0" smtClean="0">
                <a:solidFill>
                  <a:srgbClr val="FF0000"/>
                </a:solidFill>
              </a:rPr>
              <a:t>send out </a:t>
            </a:r>
            <a:r>
              <a:rPr lang="en-US" sz="2000" b="1" i="1" dirty="0" smtClean="0">
                <a:solidFill>
                  <a:srgbClr val="FF0000"/>
                </a:solidFill>
              </a:rPr>
              <a:t>secrets</a:t>
            </a:r>
          </a:p>
          <a:p>
            <a:endParaRPr lang="en-US" sz="2400" dirty="0"/>
          </a:p>
        </p:txBody>
      </p:sp>
      <p:pic>
        <p:nvPicPr>
          <p:cNvPr id="2050" name="Picture 2" descr="program, user interface, windo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861" y="1907977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ogram, user interface, windo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428" y="1907977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22661" y="16764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Master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70228" y="16764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Slave</a:t>
            </a:r>
            <a:endParaRPr lang="en-US" sz="1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512829" y="2620807"/>
            <a:ext cx="164756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pwd</a:t>
            </a:r>
            <a:r>
              <a:rPr lang="en-US" sz="1600" b="1" dirty="0" smtClean="0">
                <a:solidFill>
                  <a:srgbClr val="0070C0"/>
                </a:solidFill>
              </a:rPr>
              <a:t>…”</a:t>
            </a:r>
            <a:r>
              <a:rPr lang="en-US" sz="1600" dirty="0" smtClean="0">
                <a:solidFill>
                  <a:srgbClr val="0070C0"/>
                </a:solidFill>
              </a:rPr>
              <a:t> = read();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9000" y="2620807"/>
            <a:ext cx="160020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abc</a:t>
            </a:r>
            <a:r>
              <a:rPr lang="en-US" sz="1600" b="1" dirty="0" smtClean="0">
                <a:solidFill>
                  <a:srgbClr val="0070C0"/>
                </a:solidFill>
              </a:rPr>
              <a:t>…” </a:t>
            </a:r>
            <a:r>
              <a:rPr lang="en-US" sz="1600" dirty="0" smtClean="0">
                <a:solidFill>
                  <a:srgbClr val="0070C0"/>
                </a:solidFill>
              </a:rPr>
              <a:t>= read();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2829" y="3230407"/>
            <a:ext cx="164997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1000 </a:t>
            </a:r>
            <a:r>
              <a:rPr lang="en-US" sz="1600" dirty="0" smtClean="0">
                <a:solidFill>
                  <a:schemeClr val="tx1"/>
                </a:solidFill>
              </a:rPr>
              <a:t>= time();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9000" y="3230407"/>
            <a:ext cx="1600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1000 </a:t>
            </a:r>
            <a:r>
              <a:rPr lang="en-US" sz="1600" dirty="0" smtClean="0">
                <a:solidFill>
                  <a:schemeClr val="tx1"/>
                </a:solidFill>
              </a:rPr>
              <a:t>= time();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1197" y="3623846"/>
            <a:ext cx="79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…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541397" y="3623846"/>
            <a:ext cx="79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…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512829" y="4953000"/>
            <a:ext cx="164756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send(“…</a:t>
            </a:r>
            <a:r>
              <a:rPr lang="en-US" sz="1600" b="1" dirty="0" err="1" smtClean="0">
                <a:solidFill>
                  <a:srgbClr val="FF0000"/>
                </a:solidFill>
              </a:rPr>
              <a:t>pwd</a:t>
            </a:r>
            <a:r>
              <a:rPr lang="en-US" sz="1600" dirty="0" smtClean="0">
                <a:solidFill>
                  <a:srgbClr val="FF0000"/>
                </a:solidFill>
              </a:rPr>
              <a:t>...”);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9001" y="4953000"/>
            <a:ext cx="16001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send(“…</a:t>
            </a:r>
            <a:r>
              <a:rPr lang="en-US" sz="1600" b="1" dirty="0" err="1" smtClean="0">
                <a:solidFill>
                  <a:srgbClr val="FF0000"/>
                </a:solidFill>
              </a:rPr>
              <a:t>abc</a:t>
            </a:r>
            <a:r>
              <a:rPr lang="en-US" sz="1600" dirty="0" smtClean="0">
                <a:solidFill>
                  <a:srgbClr val="FF0000"/>
                </a:solidFill>
              </a:rPr>
              <a:t>...”);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12829" y="4107351"/>
            <a:ext cx="164756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write(“</a:t>
            </a:r>
            <a:r>
              <a:rPr lang="en-US" sz="1600" b="1" dirty="0" smtClean="0">
                <a:solidFill>
                  <a:srgbClr val="FF0000"/>
                </a:solidFill>
              </a:rPr>
              <a:t>1000</a:t>
            </a:r>
            <a:r>
              <a:rPr lang="en-US" sz="1600" dirty="0" smtClean="0">
                <a:solidFill>
                  <a:srgbClr val="FF0000"/>
                </a:solidFill>
              </a:rPr>
              <a:t>...”);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39001" y="4107351"/>
            <a:ext cx="16001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write(“</a:t>
            </a:r>
            <a:r>
              <a:rPr lang="en-US" sz="1600" b="1" dirty="0" smtClean="0">
                <a:solidFill>
                  <a:srgbClr val="FF0000"/>
                </a:solidFill>
              </a:rPr>
              <a:t>1000</a:t>
            </a:r>
            <a:r>
              <a:rPr lang="en-US" sz="1600" dirty="0" smtClean="0">
                <a:solidFill>
                  <a:srgbClr val="FF0000"/>
                </a:solidFill>
              </a:rPr>
              <a:t>...”);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70029" y="4495800"/>
            <a:ext cx="79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…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570229" y="4495800"/>
            <a:ext cx="79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…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6</a:t>
            </a:fld>
            <a:endParaRPr lang="en-US"/>
          </a:p>
        </p:txBody>
      </p:sp>
      <p:cxnSp>
        <p:nvCxnSpPr>
          <p:cNvPr id="40" name="Elbow Connector 39"/>
          <p:cNvCxnSpPr>
            <a:stCxn id="29" idx="3"/>
            <a:endCxn id="12" idx="3"/>
          </p:cNvCxnSpPr>
          <p:nvPr/>
        </p:nvCxnSpPr>
        <p:spPr>
          <a:xfrm flipV="1">
            <a:off x="8839200" y="2790084"/>
            <a:ext cx="12700" cy="233219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check, done, o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29" y="4917281"/>
            <a:ext cx="533400" cy="41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Elbow Connector 55"/>
          <p:cNvCxnSpPr>
            <a:stCxn id="35" idx="1"/>
            <a:endCxn id="14" idx="1"/>
          </p:cNvCxnSpPr>
          <p:nvPr/>
        </p:nvCxnSpPr>
        <p:spPr>
          <a:xfrm rot="10800000">
            <a:off x="5512829" y="3399684"/>
            <a:ext cx="12700" cy="876944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4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12" grpId="0" animBg="1"/>
      <p:bldP spid="14" grpId="0" animBg="1"/>
      <p:bldP spid="16" grpId="0" animBg="1"/>
      <p:bldP spid="17" grpId="0"/>
      <p:bldP spid="18" grpId="0"/>
      <p:bldP spid="27" grpId="0" animBg="1"/>
      <p:bldP spid="29" grpId="0" animBg="1"/>
      <p:bldP spid="35" grpId="0" animBg="1"/>
      <p:bldP spid="37" grpId="0" animBg="1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Lightweight Dual </a:t>
            </a:r>
            <a:r>
              <a:rPr lang="en-US" b="1" dirty="0" err="1" smtClean="0"/>
              <a:t>eXecution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dirty="0" smtClean="0"/>
              <a:t>for Causality Inference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Running two executions of a program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Give a different input to one execution at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source</a:t>
            </a:r>
          </a:p>
          <a:p>
            <a:pPr lvl="1"/>
            <a:r>
              <a:rPr lang="en-US" sz="2000" b="1" i="1" dirty="0" smtClean="0">
                <a:solidFill>
                  <a:schemeClr val="bg1">
                    <a:lumMod val="65000"/>
                  </a:schemeClr>
                </a:solidFill>
              </a:rPr>
              <a:t>Source: system calls that </a:t>
            </a:r>
            <a:r>
              <a:rPr lang="en-US" sz="2000" b="1" i="1" u="sng" dirty="0" smtClean="0">
                <a:solidFill>
                  <a:schemeClr val="bg1">
                    <a:lumMod val="65000"/>
                  </a:schemeClr>
                </a:solidFill>
              </a:rPr>
              <a:t>read</a:t>
            </a:r>
            <a:r>
              <a:rPr lang="en-US" sz="2000" b="1" i="1" dirty="0" smtClean="0">
                <a:solidFill>
                  <a:schemeClr val="bg1">
                    <a:lumMod val="65000"/>
                  </a:schemeClr>
                </a:solidFill>
              </a:rPr>
              <a:t> secrets</a:t>
            </a:r>
          </a:p>
          <a:p>
            <a:r>
              <a:rPr lang="en-US" sz="2400" b="1" i="1" dirty="0" smtClean="0">
                <a:solidFill>
                  <a:srgbClr val="FF0000"/>
                </a:solidFill>
              </a:rPr>
              <a:t>Others are shared </a:t>
            </a:r>
            <a:r>
              <a:rPr lang="en-US" sz="2400" dirty="0" smtClean="0"/>
              <a:t>between two executions except </a:t>
            </a:r>
            <a:r>
              <a:rPr lang="en-US" sz="2400" i="1" dirty="0" smtClean="0"/>
              <a:t>the source </a:t>
            </a:r>
            <a:br>
              <a:rPr lang="en-US" sz="2400" i="1" dirty="0" smtClean="0"/>
            </a:br>
            <a:r>
              <a:rPr lang="en-US" sz="2400" dirty="0" smtClean="0"/>
              <a:t>we want to analyze causality</a:t>
            </a: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Check whether </a:t>
            </a:r>
            <a:r>
              <a:rPr lang="en-US" sz="2400" b="1" i="1" dirty="0" smtClean="0">
                <a:solidFill>
                  <a:schemeClr val="bg1">
                    <a:lumMod val="65000"/>
                  </a:schemeClr>
                </a:solidFill>
              </a:rPr>
              <a:t>sink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system calls are different</a:t>
            </a:r>
          </a:p>
          <a:p>
            <a:pPr lvl="1"/>
            <a:r>
              <a:rPr lang="en-US" sz="2000" b="1" i="1" dirty="0" smtClean="0">
                <a:solidFill>
                  <a:schemeClr val="bg1">
                    <a:lumMod val="65000"/>
                  </a:schemeClr>
                </a:solidFill>
              </a:rPr>
              <a:t>Sink: system calls that may </a:t>
            </a:r>
            <a:r>
              <a:rPr lang="en-US" sz="2000" b="1" i="1" u="sng" dirty="0" smtClean="0">
                <a:solidFill>
                  <a:schemeClr val="bg1">
                    <a:lumMod val="65000"/>
                  </a:schemeClr>
                </a:solidFill>
              </a:rPr>
              <a:t>send out </a:t>
            </a:r>
            <a:r>
              <a:rPr lang="en-US" sz="2000" b="1" i="1" dirty="0" smtClean="0">
                <a:solidFill>
                  <a:schemeClr val="bg1">
                    <a:lumMod val="65000"/>
                  </a:schemeClr>
                </a:solidFill>
              </a:rPr>
              <a:t>secrets</a:t>
            </a:r>
          </a:p>
          <a:p>
            <a:endParaRPr lang="en-US" sz="2400" dirty="0"/>
          </a:p>
        </p:txBody>
      </p:sp>
      <p:pic>
        <p:nvPicPr>
          <p:cNvPr id="2050" name="Picture 2" descr="program, user interface, windo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861" y="1907977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ogram, user interface, window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428" y="1907977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922661" y="16764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Master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70228" y="16764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Slave</a:t>
            </a:r>
            <a:endParaRPr lang="en-US" sz="1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5512829" y="2620807"/>
            <a:ext cx="164756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pwd</a:t>
            </a:r>
            <a:r>
              <a:rPr lang="en-US" sz="1600" b="1" dirty="0" smtClean="0">
                <a:solidFill>
                  <a:srgbClr val="0070C0"/>
                </a:solidFill>
              </a:rPr>
              <a:t>…”</a:t>
            </a:r>
            <a:r>
              <a:rPr lang="en-US" sz="1600" dirty="0" smtClean="0">
                <a:solidFill>
                  <a:srgbClr val="0070C0"/>
                </a:solidFill>
              </a:rPr>
              <a:t> = read();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9000" y="2620807"/>
            <a:ext cx="160020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abc</a:t>
            </a:r>
            <a:r>
              <a:rPr lang="en-US" sz="1600" b="1" dirty="0" smtClean="0">
                <a:solidFill>
                  <a:srgbClr val="0070C0"/>
                </a:solidFill>
              </a:rPr>
              <a:t>…” </a:t>
            </a:r>
            <a:r>
              <a:rPr lang="en-US" sz="1600" dirty="0" smtClean="0">
                <a:solidFill>
                  <a:srgbClr val="0070C0"/>
                </a:solidFill>
              </a:rPr>
              <a:t>= read();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12829" y="3230407"/>
            <a:ext cx="164997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1000 </a:t>
            </a:r>
            <a:r>
              <a:rPr lang="en-US" sz="1600" dirty="0" smtClean="0">
                <a:solidFill>
                  <a:schemeClr val="tx1"/>
                </a:solidFill>
              </a:rPr>
              <a:t>= time();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9000" y="3230407"/>
            <a:ext cx="16002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2000 </a:t>
            </a:r>
            <a:r>
              <a:rPr lang="en-US" sz="1600" dirty="0" smtClean="0">
                <a:solidFill>
                  <a:schemeClr val="tx1"/>
                </a:solidFill>
              </a:rPr>
              <a:t>= time();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41197" y="3623846"/>
            <a:ext cx="79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…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7541397" y="3623846"/>
            <a:ext cx="79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…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512829" y="4953000"/>
            <a:ext cx="164756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send(“…</a:t>
            </a:r>
            <a:r>
              <a:rPr lang="en-US" sz="1600" b="1" dirty="0" err="1" smtClean="0">
                <a:solidFill>
                  <a:srgbClr val="FF0000"/>
                </a:solidFill>
              </a:rPr>
              <a:t>pwd</a:t>
            </a:r>
            <a:r>
              <a:rPr lang="en-US" sz="1600" dirty="0" smtClean="0">
                <a:solidFill>
                  <a:srgbClr val="FF0000"/>
                </a:solidFill>
              </a:rPr>
              <a:t>...”);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39001" y="4953000"/>
            <a:ext cx="16001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send(“…</a:t>
            </a:r>
            <a:r>
              <a:rPr lang="en-US" sz="1600" b="1" dirty="0" err="1" smtClean="0">
                <a:solidFill>
                  <a:srgbClr val="FF0000"/>
                </a:solidFill>
              </a:rPr>
              <a:t>abc</a:t>
            </a:r>
            <a:r>
              <a:rPr lang="en-US" sz="1600" dirty="0" smtClean="0">
                <a:solidFill>
                  <a:srgbClr val="FF0000"/>
                </a:solidFill>
              </a:rPr>
              <a:t>...”);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12829" y="4107351"/>
            <a:ext cx="164756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write(“</a:t>
            </a:r>
            <a:r>
              <a:rPr lang="en-US" sz="1600" b="1" dirty="0" smtClean="0">
                <a:solidFill>
                  <a:srgbClr val="FF0000"/>
                </a:solidFill>
              </a:rPr>
              <a:t>1000</a:t>
            </a:r>
            <a:r>
              <a:rPr lang="en-US" sz="1600" dirty="0" smtClean="0">
                <a:solidFill>
                  <a:srgbClr val="FF0000"/>
                </a:solidFill>
              </a:rPr>
              <a:t>...”);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39001" y="4107351"/>
            <a:ext cx="160019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write(“</a:t>
            </a:r>
            <a:r>
              <a:rPr lang="en-US" sz="1600" b="1" dirty="0" smtClean="0">
                <a:solidFill>
                  <a:srgbClr val="FF0000"/>
                </a:solidFill>
              </a:rPr>
              <a:t>2000</a:t>
            </a:r>
            <a:r>
              <a:rPr lang="en-US" sz="1600" dirty="0" smtClean="0">
                <a:solidFill>
                  <a:srgbClr val="FF0000"/>
                </a:solidFill>
              </a:rPr>
              <a:t>...”);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970029" y="4495800"/>
            <a:ext cx="79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…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570229" y="4495800"/>
            <a:ext cx="790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…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7</a:t>
            </a:fld>
            <a:endParaRPr lang="en-US"/>
          </a:p>
        </p:txBody>
      </p:sp>
      <p:cxnSp>
        <p:nvCxnSpPr>
          <p:cNvPr id="40" name="Elbow Connector 39"/>
          <p:cNvCxnSpPr>
            <a:stCxn id="29" idx="3"/>
            <a:endCxn id="12" idx="3"/>
          </p:cNvCxnSpPr>
          <p:nvPr/>
        </p:nvCxnSpPr>
        <p:spPr>
          <a:xfrm flipV="1">
            <a:off x="8839200" y="2790084"/>
            <a:ext cx="12700" cy="2332193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heck, done, o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29" y="4862240"/>
            <a:ext cx="533400" cy="41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Elbow Connector 23"/>
          <p:cNvCxnSpPr>
            <a:stCxn id="35" idx="1"/>
            <a:endCxn id="14" idx="1"/>
          </p:cNvCxnSpPr>
          <p:nvPr/>
        </p:nvCxnSpPr>
        <p:spPr>
          <a:xfrm rot="10800000">
            <a:off x="5512829" y="3399684"/>
            <a:ext cx="12700" cy="876944"/>
          </a:xfrm>
          <a:prstGeom prst="bentConnector3">
            <a:avLst>
              <a:gd name="adj1" fmla="val 1800000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3124200" y="4107351"/>
            <a:ext cx="1828800" cy="3884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False positive</a:t>
            </a:r>
            <a:endParaRPr lang="en-US" dirty="0"/>
          </a:p>
        </p:txBody>
      </p:sp>
      <p:pic>
        <p:nvPicPr>
          <p:cNvPr id="7" name="Picture 2" descr="close, delete, error, exit, false, incorrect, remov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429" y="40386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8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12" grpId="0" animBg="1"/>
      <p:bldP spid="14" grpId="0" animBg="1"/>
      <p:bldP spid="16" grpId="0" animBg="1"/>
      <p:bldP spid="17" grpId="0"/>
      <p:bldP spid="18" grpId="0"/>
      <p:bldP spid="27" grpId="0" animBg="1"/>
      <p:bldP spid="29" grpId="0" animBg="1"/>
      <p:bldP spid="35" grpId="0" animBg="1"/>
      <p:bldP spid="37" grpId="0" animBg="1"/>
      <p:bldP spid="38" grpId="0"/>
      <p:bldP spid="39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 course, existing work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 are standing on the shoulders of </a:t>
            </a:r>
            <a:r>
              <a: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giants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TightLip</a:t>
            </a:r>
            <a:r>
              <a:rPr lang="en-US" dirty="0" smtClean="0"/>
              <a:t>(NSDI’07), VARAN(ASPLOS’15), …</a:t>
            </a:r>
          </a:p>
          <a:p>
            <a:pPr lvl="1"/>
            <a:r>
              <a:rPr lang="en-US" dirty="0" smtClean="0"/>
              <a:t>Run multiple executions, </a:t>
            </a:r>
            <a:br>
              <a:rPr lang="en-US" dirty="0" smtClean="0"/>
            </a:br>
            <a:r>
              <a:rPr lang="en-US" dirty="0" smtClean="0"/>
              <a:t>mutate inputs, </a:t>
            </a:r>
            <a:br>
              <a:rPr lang="en-US" dirty="0" smtClean="0"/>
            </a:br>
            <a:r>
              <a:rPr lang="en-US" dirty="0" smtClean="0"/>
              <a:t>observe output differences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Why LDX?</a:t>
            </a:r>
          </a:p>
          <a:p>
            <a:pPr lvl="1"/>
            <a:r>
              <a:rPr lang="en-US" dirty="0" smtClean="0"/>
              <a:t>Most systems rely on heuristics to align </a:t>
            </a:r>
            <a:r>
              <a:rPr lang="en-US" dirty="0" err="1" smtClean="0"/>
              <a:t>syscalls</a:t>
            </a:r>
            <a:endParaRPr lang="en-US" dirty="0" smtClean="0"/>
          </a:p>
          <a:p>
            <a:pPr lvl="2"/>
            <a:r>
              <a:rPr lang="en-US" dirty="0" smtClean="0"/>
              <a:t>Difficult to tolerate </a:t>
            </a:r>
            <a:r>
              <a:rPr lang="en-US" b="1" i="1" dirty="0" smtClean="0"/>
              <a:t>system call differences</a:t>
            </a:r>
          </a:p>
          <a:p>
            <a:pPr lvl="2"/>
            <a:r>
              <a:rPr lang="en-US" b="1" i="1" dirty="0" smtClean="0"/>
              <a:t>False positives</a:t>
            </a:r>
            <a:endParaRPr lang="en-US" dirty="0" smtClean="0"/>
          </a:p>
        </p:txBody>
      </p:sp>
      <p:pic>
        <p:nvPicPr>
          <p:cNvPr id="3074" name="Picture 2" descr="Standing on the Shoulders of Giants: 6 APIs for instant SaaS Suc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4000292" cy="228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0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 descr="Standing on the Shoulders of Giants: 6 APIs for instant SaaS Suc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133600"/>
            <a:ext cx="4000292" cy="228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Rectangle 61"/>
          <p:cNvSpPr/>
          <p:nvPr/>
        </p:nvSpPr>
        <p:spPr>
          <a:xfrm>
            <a:off x="5029200" y="2057400"/>
            <a:ext cx="4267200" cy="24384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Fine-grained </a:t>
            </a:r>
            <a:r>
              <a:rPr lang="en-US" b="1" dirty="0" smtClean="0"/>
              <a:t>alignment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program, user interface, windo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716" y="1603177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rogram, user interface, window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283" y="1603177"/>
            <a:ext cx="609600" cy="60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19516" y="1371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Master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67083" y="1371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 smtClean="0"/>
              <a:t>Slave</a:t>
            </a:r>
            <a:endParaRPr lang="en-US" sz="1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362200" y="2209800"/>
            <a:ext cx="157651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pwd</a:t>
            </a:r>
            <a:r>
              <a:rPr lang="en-US" sz="1600" b="1" dirty="0" smtClean="0">
                <a:solidFill>
                  <a:srgbClr val="0070C0"/>
                </a:solidFill>
              </a:rPr>
              <a:t>…”</a:t>
            </a:r>
            <a:r>
              <a:rPr lang="en-US" sz="1600" dirty="0" smtClean="0">
                <a:solidFill>
                  <a:srgbClr val="0070C0"/>
                </a:solidFill>
              </a:rPr>
              <a:t> = read(secret);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14916" y="2209800"/>
            <a:ext cx="1647566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70C0"/>
                </a:solidFill>
              </a:rPr>
              <a:t>“</a:t>
            </a:r>
            <a:r>
              <a:rPr lang="en-US" sz="1600" b="1" dirty="0" err="1" smtClean="0">
                <a:solidFill>
                  <a:srgbClr val="0070C0"/>
                </a:solidFill>
              </a:rPr>
              <a:t>abc</a:t>
            </a:r>
            <a:r>
              <a:rPr lang="en-US" sz="1600" b="1" dirty="0" smtClean="0">
                <a:solidFill>
                  <a:srgbClr val="0070C0"/>
                </a:solidFill>
              </a:rPr>
              <a:t>…” </a:t>
            </a:r>
            <a:r>
              <a:rPr lang="en-US" sz="1600" dirty="0" smtClean="0">
                <a:solidFill>
                  <a:srgbClr val="0070C0"/>
                </a:solidFill>
              </a:rPr>
              <a:t>= read(secret);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62200" y="3907051"/>
            <a:ext cx="15765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1234 </a:t>
            </a:r>
            <a:r>
              <a:rPr lang="en-US" sz="1600" dirty="0" smtClean="0">
                <a:solidFill>
                  <a:schemeClr val="tx1"/>
                </a:solidFill>
              </a:rPr>
              <a:t>= time()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14917" y="3907051"/>
            <a:ext cx="164756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1234 </a:t>
            </a:r>
            <a:r>
              <a:rPr lang="en-US" sz="1600" dirty="0" smtClean="0">
                <a:solidFill>
                  <a:schemeClr val="tx1"/>
                </a:solidFill>
              </a:rPr>
              <a:t>= time()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90568" y="4363992"/>
            <a:ext cx="790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18" name="TextBox 17"/>
          <p:cNvSpPr txBox="1"/>
          <p:nvPr/>
        </p:nvSpPr>
        <p:spPr>
          <a:xfrm>
            <a:off x="4419600" y="4363992"/>
            <a:ext cx="790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2790568" y="5049792"/>
            <a:ext cx="790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4419600" y="5049792"/>
            <a:ext cx="7908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…</a:t>
            </a:r>
            <a:endParaRPr lang="en-US" sz="1050" dirty="0"/>
          </a:p>
        </p:txBody>
      </p:sp>
      <p:sp>
        <p:nvSpPr>
          <p:cNvPr id="45" name="TextBox 44"/>
          <p:cNvSpPr txBox="1"/>
          <p:nvPr/>
        </p:nvSpPr>
        <p:spPr>
          <a:xfrm>
            <a:off x="4014916" y="2938046"/>
            <a:ext cx="164756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“…” </a:t>
            </a:r>
            <a:r>
              <a:rPr lang="en-US" sz="1600" dirty="0" smtClean="0">
                <a:solidFill>
                  <a:schemeClr val="tx1"/>
                </a:solidFill>
              </a:rPr>
              <a:t>= read(user);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362200" y="5410200"/>
            <a:ext cx="1576516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send(“…</a:t>
            </a:r>
            <a:r>
              <a:rPr lang="en-US" sz="1600" b="1" dirty="0" err="1" smtClean="0">
                <a:solidFill>
                  <a:srgbClr val="FF0000"/>
                </a:solidFill>
              </a:rPr>
              <a:t>pwd</a:t>
            </a:r>
            <a:r>
              <a:rPr lang="en-US" sz="1600" dirty="0" smtClean="0">
                <a:solidFill>
                  <a:srgbClr val="FF0000"/>
                </a:solidFill>
              </a:rPr>
              <a:t>...”);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62200" y="4693376"/>
            <a:ext cx="157651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write(“</a:t>
            </a:r>
            <a:r>
              <a:rPr lang="en-US" sz="1600" b="1" dirty="0" smtClean="0">
                <a:solidFill>
                  <a:srgbClr val="FF0000"/>
                </a:solidFill>
              </a:rPr>
              <a:t>1234</a:t>
            </a:r>
            <a:r>
              <a:rPr lang="en-US" sz="1600" dirty="0" smtClean="0">
                <a:solidFill>
                  <a:srgbClr val="FF0000"/>
                </a:solidFill>
              </a:rPr>
              <a:t>...”);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14917" y="4690646"/>
            <a:ext cx="1647565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write(“</a:t>
            </a:r>
            <a:r>
              <a:rPr lang="en-US" sz="1600" b="1" dirty="0" smtClean="0">
                <a:solidFill>
                  <a:srgbClr val="FF0000"/>
                </a:solidFill>
              </a:rPr>
              <a:t>1234</a:t>
            </a:r>
            <a:r>
              <a:rPr lang="en-US" sz="1600" dirty="0" smtClean="0">
                <a:solidFill>
                  <a:srgbClr val="FF0000"/>
                </a:solidFill>
              </a:rPr>
              <a:t>...”);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014916" y="5410200"/>
            <a:ext cx="164756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send(“…</a:t>
            </a:r>
            <a:r>
              <a:rPr lang="en-US" sz="1600" b="1" dirty="0" err="1" smtClean="0">
                <a:solidFill>
                  <a:srgbClr val="FF0000"/>
                </a:solidFill>
              </a:rPr>
              <a:t>abc</a:t>
            </a:r>
            <a:r>
              <a:rPr lang="en-US" sz="1600" dirty="0" smtClean="0">
                <a:solidFill>
                  <a:srgbClr val="FF0000"/>
                </a:solidFill>
              </a:rPr>
              <a:t>...”);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3FF52-99D2-4F81-931E-B6DE17CDCA14}" type="slidenum">
              <a:rPr lang="en-US" smtClean="0"/>
              <a:t>9</a:t>
            </a:fld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362200" y="3373651"/>
            <a:ext cx="1576516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1000 </a:t>
            </a:r>
            <a:r>
              <a:rPr lang="en-US" sz="1600" dirty="0" smtClean="0">
                <a:solidFill>
                  <a:schemeClr val="tx1"/>
                </a:solidFill>
              </a:rPr>
              <a:t>= time()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18919" y="2938046"/>
            <a:ext cx="2229863" cy="7741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Path Difference</a:t>
            </a:r>
            <a:endParaRPr lang="en-US" b="1" dirty="0"/>
          </a:p>
        </p:txBody>
      </p:sp>
      <p:sp>
        <p:nvSpPr>
          <p:cNvPr id="78" name="Rectangle 77"/>
          <p:cNvSpPr/>
          <p:nvPr/>
        </p:nvSpPr>
        <p:spPr>
          <a:xfrm>
            <a:off x="6248400" y="5410200"/>
            <a:ext cx="2133600" cy="3477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Causality Detected</a:t>
            </a:r>
            <a:endParaRPr lang="en-US" sz="1400" b="1" dirty="0"/>
          </a:p>
        </p:txBody>
      </p:sp>
      <p:sp>
        <p:nvSpPr>
          <p:cNvPr id="42" name="Rectangle 41"/>
          <p:cNvSpPr/>
          <p:nvPr/>
        </p:nvSpPr>
        <p:spPr>
          <a:xfrm>
            <a:off x="2286000" y="2884881"/>
            <a:ext cx="3505200" cy="889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 descr="check, done, ok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519" y="5375738"/>
            <a:ext cx="533400" cy="41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7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 animBg="1"/>
      <p:bldP spid="12" grpId="0" animBg="1"/>
      <p:bldP spid="14" grpId="0" animBg="1"/>
      <p:bldP spid="16" grpId="0" animBg="1"/>
      <p:bldP spid="17" grpId="0"/>
      <p:bldP spid="18" grpId="0"/>
      <p:bldP spid="38" grpId="0"/>
      <p:bldP spid="39" grpId="0"/>
      <p:bldP spid="45" grpId="0" animBg="1"/>
      <p:bldP spid="48" grpId="0" animBg="1"/>
      <p:bldP spid="52" grpId="0" animBg="1"/>
      <p:bldP spid="56" grpId="0" animBg="1"/>
      <p:bldP spid="58" grpId="0" animBg="1"/>
      <p:bldP spid="65" grpId="0" animBg="1"/>
      <p:bldP spid="3" grpId="0" animBg="1"/>
      <p:bldP spid="78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11689</TotalTime>
  <Words>5045</Words>
  <Application>Microsoft Office PowerPoint</Application>
  <PresentationFormat>On-screen Show (4:3)</PresentationFormat>
  <Paragraphs>1013</Paragraphs>
  <Slides>41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LDX: Lightweight dual execution for  Causality Inference</vt:lpstr>
      <vt:lpstr>LDX: Lightweight dual execution for  Causality Inference</vt:lpstr>
      <vt:lpstr>LDX: Lightweight dual execution for  Causality Inference</vt:lpstr>
      <vt:lpstr>LDX: Lightweight dual execution for  Causality Inference</vt:lpstr>
      <vt:lpstr>Existing taint analysis…</vt:lpstr>
      <vt:lpstr>Lightweight Dual eXecution for Causality Inference</vt:lpstr>
      <vt:lpstr>Lightweight Dual eXecution for Causality Inference</vt:lpstr>
      <vt:lpstr>Of course, existing work we are standing on the shoulders of giants</vt:lpstr>
      <vt:lpstr>Fine-grained alignment</vt:lpstr>
      <vt:lpstr>Without  fine-grained alignment</vt:lpstr>
      <vt:lpstr>Without  fine-grained alignment</vt:lpstr>
      <vt:lpstr>Without  fine-grained alignment</vt:lpstr>
      <vt:lpstr>Lightweight Dual eXecution for Causality Inference</vt:lpstr>
      <vt:lpstr>Algorithm - Example Computing the counter for fine-grained alignment</vt:lpstr>
      <vt:lpstr>Algorithm - Example Computing the counter for fine-grained alignment</vt:lpstr>
      <vt:lpstr>Algorithm - Example Computing the counter for fine-grained alignment</vt:lpstr>
      <vt:lpstr>Algorithm - Example Computing the counter for fine-grained alignment</vt:lpstr>
      <vt:lpstr>Algorithm - Example Computing the counter for fine-grained alignment</vt:lpstr>
      <vt:lpstr>Algorithm - Example Computing the counter for fine-grained alignment</vt:lpstr>
      <vt:lpstr>Algorithm - Example Computing the counter for fine-grained alignment</vt:lpstr>
      <vt:lpstr>Algorithm - Example Computing the counter for fine-grained alignment</vt:lpstr>
      <vt:lpstr>Algorithm – Control Flow Graph Computing the counter for fine-grained alignment</vt:lpstr>
      <vt:lpstr>Algorithm – Counter Instr. Computing the counter for fine-grained alignment</vt:lpstr>
      <vt:lpstr>Algorithm – Fine-grained alignment Counter and execution alignment in action</vt:lpstr>
      <vt:lpstr>Handling Loops</vt:lpstr>
      <vt:lpstr>Handling Loops Instrument edges except loop edges</vt:lpstr>
      <vt:lpstr>Handling Loops Instrument edges except loop edges</vt:lpstr>
      <vt:lpstr>Handling Loops Instrument loop edges</vt:lpstr>
      <vt:lpstr>Handling Loops Instrument loop edges</vt:lpstr>
      <vt:lpstr>Handling Loops Instrument loop edges</vt:lpstr>
      <vt:lpstr>Handling Loops Instrument loop edges</vt:lpstr>
      <vt:lpstr>Challenges</vt:lpstr>
      <vt:lpstr>Implementation/Limitation</vt:lpstr>
      <vt:lpstr>Evaluation Performance</vt:lpstr>
      <vt:lpstr>Evaluation Instrumentation</vt:lpstr>
      <vt:lpstr>Evaluation Effectiveness</vt:lpstr>
      <vt:lpstr>Evaluation Effectiveness</vt:lpstr>
      <vt:lpstr>Evaluation Effectiveness</vt:lpstr>
      <vt:lpstr>Related Work</vt:lpstr>
      <vt:lpstr>Conclusion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Causality Inference</dc:title>
  <dc:creator>rodream32</dc:creator>
  <cp:lastModifiedBy>Yonghwi Kwon</cp:lastModifiedBy>
  <cp:revision>1354</cp:revision>
  <dcterms:created xsi:type="dcterms:W3CDTF">2015-12-08T02:09:19Z</dcterms:created>
  <dcterms:modified xsi:type="dcterms:W3CDTF">2016-04-05T18:42:42Z</dcterms:modified>
</cp:coreProperties>
</file>