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" ContentType="image/tiff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1.xml" ContentType="application/vnd.openxmlformats-officedocument.presentationml.tags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49"/>
  </p:notesMasterIdLst>
  <p:handoutMasterIdLst>
    <p:handoutMasterId r:id="rId50"/>
  </p:handoutMasterIdLst>
  <p:sldIdLst>
    <p:sldId id="256" r:id="rId2"/>
    <p:sldId id="522" r:id="rId3"/>
    <p:sldId id="523" r:id="rId4"/>
    <p:sldId id="372" r:id="rId5"/>
    <p:sldId id="488" r:id="rId6"/>
    <p:sldId id="489" r:id="rId7"/>
    <p:sldId id="433" r:id="rId8"/>
    <p:sldId id="435" r:id="rId9"/>
    <p:sldId id="438" r:id="rId10"/>
    <p:sldId id="487" r:id="rId11"/>
    <p:sldId id="517" r:id="rId12"/>
    <p:sldId id="513" r:id="rId13"/>
    <p:sldId id="514" r:id="rId14"/>
    <p:sldId id="493" r:id="rId15"/>
    <p:sldId id="494" r:id="rId16"/>
    <p:sldId id="495" r:id="rId17"/>
    <p:sldId id="496" r:id="rId18"/>
    <p:sldId id="412" r:id="rId19"/>
    <p:sldId id="499" r:id="rId20"/>
    <p:sldId id="500" r:id="rId21"/>
    <p:sldId id="510" r:id="rId22"/>
    <p:sldId id="501" r:id="rId23"/>
    <p:sldId id="511" r:id="rId24"/>
    <p:sldId id="521" r:id="rId25"/>
    <p:sldId id="447" r:id="rId26"/>
    <p:sldId id="502" r:id="rId27"/>
    <p:sldId id="503" r:id="rId28"/>
    <p:sldId id="504" r:id="rId29"/>
    <p:sldId id="505" r:id="rId30"/>
    <p:sldId id="506" r:id="rId31"/>
    <p:sldId id="463" r:id="rId32"/>
    <p:sldId id="457" r:id="rId33"/>
    <p:sldId id="458" r:id="rId34"/>
    <p:sldId id="473" r:id="rId35"/>
    <p:sldId id="474" r:id="rId36"/>
    <p:sldId id="475" r:id="rId37"/>
    <p:sldId id="507" r:id="rId38"/>
    <p:sldId id="516" r:id="rId39"/>
    <p:sldId id="520" r:id="rId40"/>
    <p:sldId id="519" r:id="rId41"/>
    <p:sldId id="524" r:id="rId42"/>
    <p:sldId id="525" r:id="rId43"/>
    <p:sldId id="526" r:id="rId44"/>
    <p:sldId id="527" r:id="rId45"/>
    <p:sldId id="462" r:id="rId46"/>
    <p:sldId id="460" r:id="rId47"/>
    <p:sldId id="461" r:id="rId4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FFCC66"/>
    <a:srgbClr val="292929"/>
    <a:srgbClr val="FFFF00"/>
    <a:srgbClr val="33CC33"/>
    <a:srgbClr val="0066FF"/>
    <a:srgbClr val="333333"/>
    <a:srgbClr val="604A7B"/>
    <a:srgbClr val="C0504D"/>
    <a:srgbClr val="D935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03" autoAdjust="0"/>
    <p:restoredTop sz="68684" autoAdjust="0"/>
  </p:normalViewPr>
  <p:slideViewPr>
    <p:cSldViewPr>
      <p:cViewPr>
        <p:scale>
          <a:sx n="88" d="100"/>
          <a:sy n="88" d="100"/>
        </p:scale>
        <p:origin x="-1536" y="7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289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>
        <p:scale>
          <a:sx n="125" d="100"/>
          <a:sy n="125" d="100"/>
        </p:scale>
        <p:origin x="-1566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E7EA7-8F92-43D3-ADB9-8A9ABC8AA981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E3201A-7ADD-4AD6-AD3D-DB3BB78C7A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7903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C527C-7533-490F-8D89-96D10E10F40B}" type="datetimeFigureOut">
              <a:rPr lang="en-US" smtClean="0"/>
              <a:t>11/18/2016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9FF216-D28B-43D5-9FE2-7A502BBCEE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820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Good afternoon</a:t>
            </a:r>
          </a:p>
          <a:p>
            <a:endParaRPr lang="en-US" dirty="0" smtClean="0"/>
          </a:p>
          <a:p>
            <a:r>
              <a:rPr lang="en-US" dirty="0" smtClean="0"/>
              <a:t>I am </a:t>
            </a:r>
            <a:r>
              <a:rPr lang="en-US" dirty="0" err="1" smtClean="0"/>
              <a:t>Yonghwi</a:t>
            </a:r>
            <a:r>
              <a:rPr lang="en-US" dirty="0" smtClean="0"/>
              <a:t> Kwon from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purdue</a:t>
            </a:r>
            <a:r>
              <a:rPr lang="en-US" baseline="0" dirty="0" smtClean="0"/>
              <a:t> university.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Today, I will present P2C: Understanding output data files via On</a:t>
            </a:r>
            <a:r>
              <a:rPr lang="en-US" baseline="0" dirty="0" smtClean="0"/>
              <a:t> the fly transformation from producer to consumer execution</a:t>
            </a:r>
          </a:p>
          <a:p>
            <a:endParaRPr lang="en-US" dirty="0" smtClean="0"/>
          </a:p>
          <a:p>
            <a:r>
              <a:rPr lang="en-US" dirty="0" smtClean="0"/>
              <a:t>This is a join work with</a:t>
            </a:r>
            <a:r>
              <a:rPr lang="en-US" baseline="0" dirty="0" smtClean="0"/>
              <a:t> researchers at SRI International and Cisco</a:t>
            </a:r>
          </a:p>
          <a:p>
            <a:endParaRPr lang="en-US" dirty="0" smtClean="0"/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385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For example, this is a pair of producer and consumer.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They follow the same rule that is, </a:t>
            </a:r>
          </a:p>
          <a:p>
            <a:r>
              <a:rPr lang="en-US" baseline="0" dirty="0" smtClean="0"/>
              <a:t>The producer writes either </a:t>
            </a:r>
            <a:r>
              <a:rPr lang="en-US" baseline="0" dirty="0" err="1" smtClean="0"/>
              <a:t>bool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bool</a:t>
            </a:r>
            <a:r>
              <a:rPr lang="en-US" baseline="0" dirty="0" smtClean="0"/>
              <a:t> double </a:t>
            </a:r>
            <a:r>
              <a:rPr lang="en-US" baseline="0" dirty="0" err="1" smtClean="0"/>
              <a:t>bool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And the correct consumer should read either </a:t>
            </a:r>
            <a:r>
              <a:rPr lang="en-US" baseline="0" dirty="0" err="1" smtClean="0"/>
              <a:t>bool</a:t>
            </a:r>
            <a:r>
              <a:rPr lang="en-US" baseline="0" dirty="0" smtClean="0"/>
              <a:t> or </a:t>
            </a:r>
            <a:r>
              <a:rPr lang="en-US" baseline="0" dirty="0" err="1" smtClean="0"/>
              <a:t>bool</a:t>
            </a:r>
            <a:r>
              <a:rPr lang="en-US" baseline="0" dirty="0" smtClean="0"/>
              <a:t> double </a:t>
            </a:r>
            <a:r>
              <a:rPr lang="en-US" baseline="0" dirty="0" err="1" smtClean="0"/>
              <a:t>bool</a:t>
            </a:r>
            <a:r>
              <a:rPr lang="en-US" baseline="0" dirty="0" smtClean="0"/>
              <a:t>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They assume that consumers and producers are accessible,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And try to verify the correctness of the programs.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77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smtClean="0"/>
              <a:t>This </a:t>
            </a:r>
            <a:r>
              <a:rPr lang="en-US" baseline="0" dirty="0" smtClean="0"/>
              <a:t>inspired us to come up with a new idea:</a:t>
            </a:r>
          </a:p>
          <a:p>
            <a:r>
              <a:rPr lang="en-US" baseline="0" dirty="0" smtClean="0"/>
              <a:t>Why not run producer to create consumer if it is not available?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77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Now we decide to run the producer to create the corresponding consumer using dynamic analysis.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Then we encounter a problem that we do not know how to run the program.</a:t>
            </a:r>
          </a:p>
          <a:p>
            <a:r>
              <a:rPr lang="en-US" baseline="0" dirty="0" smtClean="0"/>
              <a:t>Without proper inputs, it may do different tasks and quit without creating a file.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example, in the picture the producer program has a lot of functions. One of them is “Produce File” which we want to analyze</a:t>
            </a:r>
          </a:p>
          <a:p>
            <a:r>
              <a:rPr lang="en-US" baseline="0" dirty="0" smtClean="0"/>
              <a:t>However, running the program without proper inputs, it may just execute one piece of code, and exit, without executing the “Produce File”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And, It is actually one of fundamental problems of dynamic analysis, which is a coverage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77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Here, our earlier tool comes to the rescue.</a:t>
            </a:r>
          </a:p>
          <a:p>
            <a:r>
              <a:rPr lang="en-US" baseline="0" dirty="0" smtClean="0"/>
              <a:t>We have developed a forced execution engine called X-force.</a:t>
            </a:r>
          </a:p>
          <a:p>
            <a:r>
              <a:rPr lang="en-US" baseline="0" dirty="0" smtClean="0"/>
              <a:t>It is a forced execution engine that explores all possible paths without any inputs.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also, during the executions, it generates random inputs on demands, and recovers from faults.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we see, thanks to the x-force, we can cover all functions in the program, without proper inputs.</a:t>
            </a:r>
          </a:p>
          <a:p>
            <a:r>
              <a:rPr lang="en-US" baseline="0" dirty="0" smtClean="0"/>
              <a:t>And that includes the “Produce File” we want to analyze.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771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let me explain the basic idea of P2C and how it works.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Given an unknown file/message and a potential producer program.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77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use a binary forced execution technique called X-force to explore execution paths that contain “file open for write” operations.</a:t>
            </a:r>
          </a:p>
          <a:p>
            <a:r>
              <a:rPr lang="en-US" baseline="0" dirty="0" smtClean="0"/>
              <a:t>Such executions are producer executions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771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Then next step, P2C takes unknown file/message and explored producer executions as inputs.</a:t>
            </a:r>
          </a:p>
          <a:p>
            <a:r>
              <a:rPr lang="en-US" baseline="0" dirty="0" smtClean="0"/>
              <a:t>And outputs transformed consumer executions.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Then we analyze the transformed consumer execution by using existing taint analysis techniques to understand unknown file formats with type information.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77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Here we want to point out that </a:t>
            </a:r>
          </a:p>
          <a:p>
            <a:r>
              <a:rPr lang="en-US" baseline="0" dirty="0" smtClean="0"/>
              <a:t>P2C directly works on the producer and unknown binary files.</a:t>
            </a:r>
          </a:p>
          <a:p>
            <a:r>
              <a:rPr lang="en-US" baseline="0" dirty="0" smtClean="0"/>
              <a:t>It does not require consumer and inputs.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771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let me explain P2C in detail.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an example of an unknown binary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706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This is generated by a producer shown in this slide.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has 5 file writing operations. </a:t>
            </a:r>
          </a:p>
          <a:p>
            <a:r>
              <a:rPr lang="en-US" baseline="0" dirty="0" smtClean="0"/>
              <a:t>3 of them store integers, </a:t>
            </a:r>
          </a:p>
          <a:p>
            <a:r>
              <a:rPr lang="en-US" baseline="0" dirty="0" smtClean="0"/>
              <a:t>and two of them store structures shown in the right side.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706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Computer programs generates a lot of outputs. </a:t>
            </a:r>
          </a:p>
          <a:p>
            <a:r>
              <a:rPr lang="en-US" baseline="0" dirty="0" smtClean="0"/>
              <a:t>Some of them are stored on files, some of them are sent to another computer through the network.</a:t>
            </a:r>
          </a:p>
          <a:p>
            <a:endParaRPr lang="en-US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But, here is a question.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Do we know what kind data are stored or sent? Not really.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8316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However, without proper inputs, we cannot get the unknown file.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me show you what file the producer actually generates without proper inputs.</a:t>
            </a:r>
          </a:p>
          <a:p>
            <a:r>
              <a:rPr lang="en-US" baseline="0" dirty="0" smtClean="0"/>
              <a:t>We run the producer program using X-force, so the inputs are randomly generated.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At line number 2, instead of calculating the </a:t>
            </a:r>
            <a:r>
              <a:rPr lang="en-US" baseline="0" dirty="0" err="1" smtClean="0"/>
              <a:t>account_num</a:t>
            </a:r>
            <a:r>
              <a:rPr lang="en-US" baseline="0" dirty="0" smtClean="0"/>
              <a:t>, X-force randomly assigns a value 2.</a:t>
            </a:r>
          </a:p>
          <a:p>
            <a:r>
              <a:rPr lang="en-US" baseline="0" dirty="0" smtClean="0"/>
              <a:t>At line number 6, it also assigns a random strong which is “#_”</a:t>
            </a:r>
          </a:p>
          <a:p>
            <a:r>
              <a:rPr lang="en-US" baseline="0" dirty="0" smtClean="0"/>
              <a:t>At line number 7, it assigns a random number 2</a:t>
            </a:r>
          </a:p>
          <a:p>
            <a:r>
              <a:rPr lang="en-US" baseline="0" dirty="0" smtClean="0"/>
              <a:t>At line number 8, since the forced execution assigned few random values, the size will have the value A.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706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With these values, the producer generates a different file.</a:t>
            </a:r>
          </a:p>
          <a:p>
            <a:r>
              <a:rPr lang="en-US" baseline="0" dirty="0" smtClean="0"/>
              <a:t>And it is shorter than the unknown file.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Red boxes are the fields have different values between two files.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the </a:t>
            </a:r>
            <a:r>
              <a:rPr lang="en-US" baseline="0" dirty="0" err="1" smtClean="0"/>
              <a:t>account_num</a:t>
            </a:r>
            <a:r>
              <a:rPr lang="en-US" baseline="0" dirty="0" smtClean="0"/>
              <a:t> is different. The unknown file has the value 5, and the file generated by the forced execution has the value 2, because of the randomly generated input.</a:t>
            </a:r>
          </a:p>
          <a:p>
            <a:r>
              <a:rPr lang="en-US" baseline="0" dirty="0" smtClean="0"/>
              <a:t>Also observe that this value will change the number of iteration at line 11.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we see the size of header, the third field, is different, and the two strings are also different.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7064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And two important things are that </a:t>
            </a:r>
          </a:p>
          <a:p>
            <a:r>
              <a:rPr lang="en-US" baseline="0" dirty="0" smtClean="0"/>
              <a:t>First, we have different size of header. 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7064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This makes the program store different header, and all the account structures right after the header structure are </a:t>
            </a:r>
            <a:r>
              <a:rPr lang="en-US" baseline="0" dirty="0" err="1" smtClean="0"/>
              <a:t>misalgined</a:t>
            </a:r>
            <a:r>
              <a:rPr lang="en-US" baseline="0" dirty="0" smtClean="0"/>
              <a:t> between two files.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analyzing the forced execution to understand unknown file simply doesn’t work.</a:t>
            </a:r>
          </a:p>
          <a:p>
            <a:r>
              <a:rPr lang="en-US" baseline="0" dirty="0" smtClean="0"/>
              <a:t>For example, we can see the second field of the account in the file generated by the forced execution</a:t>
            </a:r>
          </a:p>
          <a:p>
            <a:r>
              <a:rPr lang="en-US" baseline="0" dirty="0" smtClean="0"/>
              <a:t>is an integer type. </a:t>
            </a:r>
          </a:p>
          <a:p>
            <a:r>
              <a:rPr lang="en-US" baseline="0" dirty="0" smtClean="0"/>
              <a:t>However, if we project that information to the unknown file, its going to be the string, “john12”. </a:t>
            </a:r>
          </a:p>
          <a:p>
            <a:r>
              <a:rPr lang="en-US" baseline="0" dirty="0" smtClean="0"/>
              <a:t>So, we end up with saying that john12 is an integer, which is clearly wrong.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70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And also, these two files have different sizes.</a:t>
            </a:r>
          </a:p>
          <a:p>
            <a:r>
              <a:rPr lang="en-US" baseline="0" dirty="0" smtClean="0"/>
              <a:t>The file generated by the forced execution in this case, is a bit smaller than the unknown file we want to analyze.</a:t>
            </a:r>
          </a:p>
          <a:p>
            <a:r>
              <a:rPr lang="en-US" baseline="0" dirty="0" smtClean="0"/>
              <a:t>So it means that for the last few bytes of the unknown files, there is no corresponding files in the file generated by the forced execution.</a:t>
            </a:r>
          </a:p>
          <a:p>
            <a:r>
              <a:rPr lang="en-US" baseline="0" dirty="0" smtClean="0"/>
              <a:t>So, we have no idea of these last bytes.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Analyzing the forced execution does not help to understand the unknown 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706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Now Let’s see how P2C transforms a producer to a consumer execution.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Producer is shown on the left side and corresponding consumer is on the right side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P2C changes the file open flag, from the write to read, at line number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706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At line number 4, P2C transforms writing operation to reading operation.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It will read a value from the unknown file and change the value of variable.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7064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At line 5, we also read from the unknown file.</a:t>
            </a:r>
          </a:p>
          <a:p>
            <a:r>
              <a:rPr lang="en-US" baseline="0" dirty="0" smtClean="0"/>
              <a:t>This changes </a:t>
            </a:r>
            <a:r>
              <a:rPr lang="en-US" baseline="0" dirty="0" err="1" smtClean="0"/>
              <a:t>account_num</a:t>
            </a:r>
            <a:r>
              <a:rPr lang="en-US" baseline="0" dirty="0" smtClean="0"/>
              <a:t> from 2 to 5.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706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At line 9, we read from the unknown file, and change the value of size.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7064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At line 10, we read the header. </a:t>
            </a:r>
          </a:p>
          <a:p>
            <a:r>
              <a:rPr lang="en-US" baseline="0" dirty="0" smtClean="0"/>
              <a:t>Note that the variable size which we read at line 9 is used here.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As we corrected the size, it reads the header correctly.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706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For example, when some programs are crashed, they say they will send some information to their programmers to investigate.</a:t>
            </a:r>
          </a:p>
          <a:p>
            <a:r>
              <a:rPr lang="en-US" baseline="0" dirty="0" smtClean="0"/>
              <a:t>But we don’t know what they really send.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1823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At line 12, it reads account structures from the unknown file. </a:t>
            </a:r>
          </a:p>
          <a:p>
            <a:r>
              <a:rPr lang="en-US" baseline="0" dirty="0" smtClean="0"/>
              <a:t>Note that the number of iterations depends on </a:t>
            </a:r>
            <a:r>
              <a:rPr lang="en-US" baseline="0" dirty="0" err="1" smtClean="0"/>
              <a:t>account_num</a:t>
            </a:r>
            <a:r>
              <a:rPr lang="en-US" baseline="0" dirty="0" smtClean="0"/>
              <a:t>, which we corrected at line 5, according to the unknown file.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Now we get a consumer execution that parses the unknown file correctly.</a:t>
            </a:r>
          </a:p>
          <a:p>
            <a:r>
              <a:rPr lang="en-US" baseline="0" dirty="0" smtClean="0"/>
              <a:t>We apply taint analysis techniques to type the fields.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706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However, there are more technical challenges as many real world programs have more complex structures.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 instance, this example shows that  </a:t>
            </a:r>
          </a:p>
          <a:p>
            <a:r>
              <a:rPr lang="en-US" baseline="0" dirty="0" smtClean="0"/>
              <a:t>Symmetric read operation at line 5 does not help the symmetric read at line 6.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This is because, even though line 5 and 6 are semantically related, they do not have explicit dependence.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We call this unexposed field correlations.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46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To handle this, P2C </a:t>
            </a:r>
            <a:r>
              <a:rPr lang="en-US" baseline="0" smtClean="0"/>
              <a:t>tracks and </a:t>
            </a:r>
            <a:r>
              <a:rPr lang="en-US" baseline="0" dirty="0" smtClean="0"/>
              <a:t>changes the original definition of variable so that they can be propagated naturally.</a:t>
            </a:r>
          </a:p>
          <a:p>
            <a:r>
              <a:rPr lang="en-US" baseline="0" dirty="0" smtClean="0"/>
              <a:t>We call such operation patching.</a:t>
            </a:r>
          </a:p>
          <a:p>
            <a:r>
              <a:rPr lang="en-US" baseline="0" dirty="0" smtClean="0"/>
              <a:t>And we iteratively run the program checking consistency among all the patches.</a:t>
            </a:r>
          </a:p>
          <a:p>
            <a:r>
              <a:rPr lang="en-US" baseline="0" dirty="0" smtClean="0"/>
              <a:t>Any inconsistency indicates the presence of unexposed field correlation.</a:t>
            </a:r>
          </a:p>
          <a:p>
            <a:r>
              <a:rPr lang="en-US" baseline="0" dirty="0" smtClean="0"/>
              <a:t>Once we detect inconsistency P2C backtracks to the last patch and try a different value to proceeds.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464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</a:t>
            </a:r>
            <a:r>
              <a:rPr lang="en-US" baseline="0" dirty="0" smtClean="0"/>
              <a:t> have evaluated P2C on 9 programs.</a:t>
            </a:r>
          </a:p>
          <a:p>
            <a:r>
              <a:rPr lang="en-US" baseline="0" dirty="0" smtClean="0"/>
              <a:t>5 programs generate files and rest 4 programs generate network message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464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Since</a:t>
            </a:r>
            <a:r>
              <a:rPr lang="en-US" baseline="0" dirty="0" smtClean="0"/>
              <a:t> P2C uses an iterative algorithm, it executes the program several times.</a:t>
            </a:r>
          </a:p>
          <a:p>
            <a:r>
              <a:rPr lang="en-US" baseline="0" dirty="0" smtClean="0"/>
              <a:t>Matched means how many times we have executed to parse it correctly.</a:t>
            </a:r>
          </a:p>
          <a:p>
            <a:r>
              <a:rPr lang="en-US" baseline="0" dirty="0" smtClean="0"/>
              <a:t>Unmatched means how many times we have executed to know that it cannot be parsed by this program or code.</a:t>
            </a:r>
          </a:p>
          <a:p>
            <a:r>
              <a:rPr lang="en-US" baseline="0" dirty="0" smtClean="0"/>
              <a:t>This happens when we try a wrong program or function to parse an unknown file.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result shows that P2C does not iterate a lot.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464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# of typed fields</a:t>
            </a:r>
            <a:r>
              <a:rPr lang="en-US" baseline="0" dirty="0" smtClean="0"/>
              <a:t> shows how many fields P2C can type correctly.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result shows that P2C can type most fields correctly.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464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Elapsed</a:t>
            </a:r>
            <a:r>
              <a:rPr lang="en-US" baseline="0" dirty="0" smtClean="0"/>
              <a:t> time shows the performance of P2C. </a:t>
            </a:r>
          </a:p>
          <a:p>
            <a:r>
              <a:rPr lang="en-US" baseline="0" dirty="0" smtClean="0"/>
              <a:t>It varies from minutes to hours.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the last two columns show coverage and # of paths explored by X-force.</a:t>
            </a:r>
          </a:p>
          <a:p>
            <a:r>
              <a:rPr lang="en-US" baseline="0" dirty="0" smtClean="0"/>
              <a:t>In most cases, it achieved good coverage and</a:t>
            </a:r>
          </a:p>
          <a:p>
            <a:r>
              <a:rPr lang="en-US" baseline="0" dirty="0" smtClean="0"/>
              <a:t> it was able to get all correct producer executions.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464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let me explain one of our</a:t>
            </a:r>
            <a:r>
              <a:rPr lang="en-US" baseline="0" dirty="0" smtClean="0"/>
              <a:t> test cases in detail.</a:t>
            </a:r>
          </a:p>
          <a:p>
            <a:r>
              <a:rPr lang="en-US" baseline="0" dirty="0" smtClean="0"/>
              <a:t>We have a steganography program that can embeds a secret text onto a bitmap file by changing Least Significant Bits.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is a picture, and a user doesn’t know whether this picture is contaminated or not.</a:t>
            </a:r>
          </a:p>
          <a:p>
            <a:r>
              <a:rPr lang="en-US" baseline="0" dirty="0" smtClean="0"/>
              <a:t>As you see, there is no visible sign of hidden message.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he has a potential producer program but he has no idea how to run 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46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We apply P2C to transform producer to consumer</a:t>
            </a:r>
          </a:p>
          <a:p>
            <a:endParaRPr lang="en-US" baseline="0" dirty="0" smtClean="0"/>
          </a:p>
          <a:p>
            <a:r>
              <a:rPr lang="en-US" baseline="0" dirty="0" smtClean="0"/>
              <a:t>Once we get the transformed consumer execution, we can use existing taint analysis techniques to understand the format</a:t>
            </a:r>
          </a:p>
          <a:p>
            <a:endParaRPr lang="en-US" baseline="0" dirty="0" smtClean="0"/>
          </a:p>
          <a:p>
            <a:r>
              <a:rPr lang="en-US" baseline="0" dirty="0" smtClean="0"/>
              <a:t>Depending on the unknown binary file, we have two different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464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the image contains a hidden message, we are able to reveal the hidden message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So, Understanding unknown data file and network messages is a prominent security challenge.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 me show you a example.</a:t>
            </a:r>
          </a:p>
          <a:p>
            <a:r>
              <a:rPr lang="en-US" baseline="0" dirty="0" smtClean="0"/>
              <a:t>A user downloads and installs few freeware programs and used them for a while.</a:t>
            </a:r>
          </a:p>
          <a:p>
            <a:r>
              <a:rPr lang="en-US" baseline="0" dirty="0" smtClean="0"/>
              <a:t>Weeks later, he found some mysterious binary files. 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2250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If an image does not contain a secret message, then P2C fails to transform the consumer execution, meaning that </a:t>
            </a:r>
          </a:p>
          <a:p>
            <a:r>
              <a:rPr lang="en-US" baseline="0" dirty="0" smtClean="0"/>
              <a:t>The image file is benign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464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is another case.</a:t>
            </a:r>
          </a:p>
          <a:p>
            <a:r>
              <a:rPr lang="en-US" baseline="0" dirty="0" smtClean="0"/>
              <a:t>We run a malware that communicate through networks.</a:t>
            </a:r>
          </a:p>
          <a:p>
            <a:r>
              <a:rPr lang="en-US" baseline="0" dirty="0" smtClean="0"/>
              <a:t>It generates different messages depending on the execution paths.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And our goal is to understand previously generated and sent messages by this program.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9488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First, we have two consecutive</a:t>
            </a:r>
            <a:r>
              <a:rPr lang="en-US" baseline="0" dirty="0" smtClean="0"/>
              <a:t> unknown messages. </a:t>
            </a:r>
          </a:p>
          <a:p>
            <a:r>
              <a:rPr lang="en-US" baseline="0" dirty="0" smtClean="0"/>
              <a:t>When we run the program, we encounter a problem that it does not generate any message and quit.</a:t>
            </a:r>
          </a:p>
          <a:p>
            <a:r>
              <a:rPr lang="en-US" baseline="0" dirty="0" smtClean="0"/>
              <a:t>This is because we don’t know the proper input for the producer.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7079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So,</a:t>
            </a:r>
            <a:r>
              <a:rPr lang="en-US" baseline="0" dirty="0" smtClean="0"/>
              <a:t> we use x-force to run the program.</a:t>
            </a:r>
          </a:p>
          <a:p>
            <a:r>
              <a:rPr lang="en-US" baseline="0" dirty="0" smtClean="0"/>
              <a:t>And the forced execution generates different messages from the unknown messages.</a:t>
            </a:r>
          </a:p>
          <a:p>
            <a:r>
              <a:rPr lang="en-US" baseline="0" dirty="0" smtClean="0"/>
              <a:t>For example, the messages from the forced execution here have different sizes and strings.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31322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Now we use P2C to generate a consumer execution.</a:t>
            </a:r>
          </a:p>
          <a:p>
            <a:r>
              <a:rPr lang="en-US" dirty="0" smtClean="0"/>
              <a:t>And analyzing</a:t>
            </a:r>
            <a:r>
              <a:rPr lang="en-US" baseline="0" dirty="0" smtClean="0"/>
              <a:t> the transformed consumer execution gives us the following type information.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the first message contains the size of the second message.</a:t>
            </a:r>
          </a:p>
          <a:p>
            <a:r>
              <a:rPr lang="en-US" baseline="0" dirty="0" smtClean="0"/>
              <a:t>And the second message contains the name of the computer and </a:t>
            </a:r>
            <a:r>
              <a:rPr lang="en-US" baseline="0" dirty="0" err="1" smtClean="0"/>
              <a:t>os</a:t>
            </a:r>
            <a:r>
              <a:rPr lang="en-US" baseline="0" dirty="0" smtClean="0"/>
              <a:t> version number and a registry value.</a:t>
            </a:r>
          </a:p>
          <a:p>
            <a:r>
              <a:rPr lang="en-US" baseline="0" dirty="0" smtClean="0"/>
              <a:t>So, we identify which information the malware tries to send to outside.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43178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are observations we got during evaluations:</a:t>
            </a:r>
          </a:p>
          <a:p>
            <a:endParaRPr lang="en-US" baseline="0" dirty="0" smtClean="0"/>
          </a:p>
          <a:p>
            <a:r>
              <a:rPr lang="en-US" baseline="0" dirty="0" smtClean="0"/>
              <a:t>First, # of iterations to find correct transformation is not large, in our cases it was less than 42 times</a:t>
            </a:r>
          </a:p>
          <a:p>
            <a:r>
              <a:rPr lang="en-US" baseline="0" dirty="0" smtClean="0"/>
              <a:t>This is because in most cases, program dependences are exposed and P2C does not need to backtrack.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Second, we can precisely identify all the fields in the given files/messages</a:t>
            </a:r>
          </a:p>
          <a:p>
            <a:r>
              <a:rPr lang="en-US" baseline="0" dirty="0" smtClean="0"/>
              <a:t>We have few exceptions due to our incomplete taint analysis engine.</a:t>
            </a:r>
          </a:p>
          <a:p>
            <a:r>
              <a:rPr lang="en-US" baseline="0" dirty="0" err="1" smtClean="0"/>
              <a:t>Yamdi</a:t>
            </a:r>
            <a:r>
              <a:rPr lang="en-US" baseline="0" dirty="0" smtClean="0"/>
              <a:t> uses a lot of floating point instruction which is not supported by our taint analysis technique.</a:t>
            </a:r>
          </a:p>
          <a:p>
            <a:r>
              <a:rPr lang="en-US" baseline="0" dirty="0" smtClean="0"/>
              <a:t>…</a:t>
            </a:r>
          </a:p>
          <a:p>
            <a:endParaRPr lang="en-US" baseline="0" dirty="0" smtClean="0"/>
          </a:p>
          <a:p>
            <a:r>
              <a:rPr lang="en-US" baseline="0" dirty="0" smtClean="0"/>
              <a:t>Forth, transformed consumer execution recognizes more field than some typical consumers</a:t>
            </a:r>
          </a:p>
          <a:p>
            <a:r>
              <a:rPr lang="en-US" baseline="0" dirty="0" smtClean="0"/>
              <a:t>This happens when the consumer is buggy or incomplete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464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inclusion,</a:t>
            </a:r>
            <a:endParaRPr lang="en-US" baseline="0" dirty="0" smtClean="0"/>
          </a:p>
          <a:p>
            <a:r>
              <a:rPr lang="en-US" baseline="0" dirty="0" smtClean="0"/>
              <a:t>P2C is a new output format reverse-engineering tool</a:t>
            </a:r>
          </a:p>
          <a:p>
            <a:r>
              <a:rPr lang="en-US" baseline="0" dirty="0" smtClean="0"/>
              <a:t>It understands the structure ad meaning of unknown file/messages</a:t>
            </a:r>
          </a:p>
          <a:p>
            <a:r>
              <a:rPr lang="en-US" baseline="0" dirty="0" smtClean="0"/>
              <a:t>Based only on producer, without consumer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464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for listening</a:t>
            </a:r>
            <a:r>
              <a:rPr lang="en-US" baseline="0" dirty="0" smtClean="0"/>
              <a:t>,</a:t>
            </a:r>
          </a:p>
          <a:p>
            <a:r>
              <a:rPr lang="en-US" baseline="0" dirty="0" smtClean="0"/>
              <a:t>And questions are welcomed</a:t>
            </a: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146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Without audit logging or monitoring systems,</a:t>
            </a:r>
          </a:p>
          <a:p>
            <a:r>
              <a:rPr lang="en-US" baseline="0" dirty="0" smtClean="0"/>
              <a:t>It is difficult to answer the following questions,</a:t>
            </a:r>
          </a:p>
          <a:p>
            <a:r>
              <a:rPr lang="en-US" baseline="0" dirty="0" smtClean="0"/>
              <a:t>Who created the files, whether they contain private data such as personal profile, contact list, key-strokes.</a:t>
            </a:r>
          </a:p>
          <a:p>
            <a:r>
              <a:rPr lang="en-US" baseline="0" dirty="0" smtClean="0"/>
              <a:t>That you don’t want to share</a:t>
            </a:r>
          </a:p>
          <a:p>
            <a:endParaRPr lang="en-US" baseline="0" dirty="0" smtClean="0"/>
          </a:p>
          <a:p>
            <a:r>
              <a:rPr lang="en-US" baseline="0" dirty="0" smtClean="0"/>
              <a:t>Also because they are binary files, it is difficult to understand them without knowing the file formats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22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Since this problem has been out there for a long time,</a:t>
            </a:r>
          </a:p>
          <a:p>
            <a:r>
              <a:rPr lang="en-US" baseline="0" dirty="0" smtClean="0"/>
              <a:t>there are many input format reverse engineering techniques such as </a:t>
            </a:r>
            <a:r>
              <a:rPr lang="en-US" baseline="0" dirty="0" err="1" smtClean="0"/>
              <a:t>Prospex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Tupni</a:t>
            </a:r>
            <a:r>
              <a:rPr lang="en-US" baseline="0" dirty="0" smtClean="0"/>
              <a:t>, and REWARDS.</a:t>
            </a:r>
          </a:p>
          <a:p>
            <a:r>
              <a:rPr lang="en-US" baseline="0" dirty="0" smtClean="0"/>
              <a:t>However, most of them require consumer programs.</a:t>
            </a:r>
          </a:p>
          <a:p>
            <a:endParaRPr lang="en-US" baseline="0" dirty="0" smtClean="0"/>
          </a:p>
          <a:p>
            <a:r>
              <a:rPr lang="en-US" baseline="0" dirty="0" smtClean="0"/>
              <a:t>Here we define that consumer programs are the programs that read and parse input files.</a:t>
            </a:r>
          </a:p>
          <a:p>
            <a:r>
              <a:rPr lang="en-US" baseline="0" dirty="0" smtClean="0"/>
              <a:t>For example, image viewer programs are the consumer programs for image files.</a:t>
            </a:r>
          </a:p>
          <a:p>
            <a:r>
              <a:rPr lang="en-US" baseline="0" dirty="0" smtClean="0"/>
              <a:t>And producer programs are the programs that generate the files. </a:t>
            </a:r>
          </a:p>
          <a:p>
            <a:r>
              <a:rPr lang="en-US" baseline="0" dirty="0" smtClean="0"/>
              <a:t>A camera program is an example of a producer of an image file.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 basically, input format reverse engineering techniques monitor the execution of consumer to analyze how files or messages are parsed</a:t>
            </a:r>
          </a:p>
          <a:p>
            <a:endParaRPr lang="en-US" baseline="0" dirty="0" smtClean="0"/>
          </a:p>
          <a:p>
            <a:r>
              <a:rPr lang="en-US" baseline="0" dirty="0" smtClean="0"/>
              <a:t>Let’s see an example here.</a:t>
            </a:r>
          </a:p>
          <a:p>
            <a:r>
              <a:rPr lang="en-US" baseline="0" dirty="0" smtClean="0"/>
              <a:t>We have a file, on the left side, and a consumer program on the right side.</a:t>
            </a:r>
          </a:p>
          <a:p>
            <a:r>
              <a:rPr lang="en-US" baseline="0" dirty="0" smtClean="0"/>
              <a:t>It first reads a field from a file. The field is a string “James”.</a:t>
            </a:r>
          </a:p>
          <a:p>
            <a:r>
              <a:rPr lang="en-US" baseline="0" dirty="0" smtClean="0"/>
              <a:t>After that the program calls </a:t>
            </a:r>
            <a:r>
              <a:rPr lang="en-US" baseline="0" dirty="0" err="1" smtClean="0"/>
              <a:t>strcpy</a:t>
            </a:r>
            <a:r>
              <a:rPr lang="en-US" baseline="0" dirty="0" smtClean="0"/>
              <a:t> with the buffer used at </a:t>
            </a:r>
            <a:r>
              <a:rPr lang="en-US" baseline="0" dirty="0" err="1" smtClean="0"/>
              <a:t>fread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Then, it is clear that the buffer is a string type, and the field in the file is also a string type.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So, this is how they work.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22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However, what if we only have the producer program?</a:t>
            </a:r>
          </a:p>
          <a:p>
            <a:r>
              <a:rPr lang="en-US" baseline="0" dirty="0" smtClean="0"/>
              <a:t>For example, in case of C&amp;C protocol, there is no consumer on the victim machine </a:t>
            </a:r>
          </a:p>
          <a:p>
            <a:r>
              <a:rPr lang="en-US" baseline="0" dirty="0" smtClean="0"/>
              <a:t>and we only have control over the victim machine.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producer on the victim machine collects some private information and send it to the attacker’s machine.</a:t>
            </a:r>
          </a:p>
          <a:p>
            <a:endParaRPr lang="en-US" baseline="0" dirty="0" smtClean="0"/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22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The consumer is on the server which is not accessible.</a:t>
            </a:r>
          </a:p>
          <a:p>
            <a:endParaRPr lang="en-US" baseline="0" dirty="0" smtClean="0"/>
          </a:p>
          <a:p>
            <a:r>
              <a:rPr lang="en-US" baseline="0" dirty="0" smtClean="0"/>
              <a:t>So, here the problem really comes down to how to understand the unknown network messages without the corresponding consumer programs.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722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Before I go into the detail, I want to point out an observation that motivated our work.</a:t>
            </a:r>
          </a:p>
          <a:p>
            <a:endParaRPr lang="en-US" baseline="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A paper published in FSE 2011 proposed </a:t>
            </a:r>
          </a:p>
          <a:p>
            <a:r>
              <a:rPr lang="en-US" baseline="0" dirty="0" smtClean="0"/>
              <a:t>a nice observation that producer and consumer are symmetric.</a:t>
            </a:r>
          </a:p>
          <a:p>
            <a:r>
              <a:rPr lang="en-US" baseline="0" dirty="0" smtClean="0"/>
              <a:t>The paper shows that the correctness of a producer can be verified by checking its conformance to the corresponding consumer.</a:t>
            </a:r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49FF216-D28B-43D5-9FE2-7A502BBCEE7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477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04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3000"/>
                </a:schemeClr>
              </a:gs>
              <a:gs pos="50000">
                <a:schemeClr val="bg1"/>
              </a:gs>
              <a:gs pos="100000">
                <a:schemeClr val="bg1">
                  <a:lumMod val="93000"/>
                </a:schemeClr>
              </a:gs>
            </a:gsLst>
            <a:lin ang="0" scaled="0"/>
            <a:tileRect/>
          </a:gradFill>
          <a:ln>
            <a:noFill/>
          </a:ln>
          <a:effectLst>
            <a:reflection blurRad="635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sz="4000">
                <a:latin typeface="+mn-lt"/>
                <a:cs typeface="Lucida Sans Unicode" panose="020B0602030504020204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tx1"/>
                </a:solidFill>
                <a:latin typeface="+mn-lt"/>
                <a:cs typeface="Lucida Sans Unicode" panose="020B0602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fld id="{CF9AD4B4-5DD6-4BFD-B076-58F7B446D974}" type="datetime1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fld id="{B0E3FA36-34D3-401F-B28C-9E2F83440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818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51743-203D-4911-AEDE-E7876F231405}" type="datetime1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927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4EFBA3-8B3D-4D3E-B258-0E7649AA8191}" type="datetime1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880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0480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3000"/>
                </a:schemeClr>
              </a:gs>
              <a:gs pos="50000">
                <a:schemeClr val="bg1"/>
              </a:gs>
              <a:gs pos="100000">
                <a:schemeClr val="bg1">
                  <a:lumMod val="93000"/>
                </a:schemeClr>
              </a:gs>
            </a:gsLst>
            <a:lin ang="0" scaled="0"/>
            <a:tileRect/>
          </a:gradFill>
          <a:ln>
            <a:noFill/>
          </a:ln>
          <a:effectLst>
            <a:reflection blurRad="635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96962"/>
          </a:xfrm>
        </p:spPr>
        <p:txBody>
          <a:bodyPr>
            <a:normAutofit/>
          </a:bodyPr>
          <a:lstStyle>
            <a:lvl1pPr>
              <a:defRPr sz="4800" b="1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2800" b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  <a:lvl2pPr marL="742950" indent="-285750"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2pPr>
            <a:lvl3pPr marL="1143000" indent="-228600">
              <a:buFont typeface="Wingdings" panose="05000000000000000000" pitchFamily="2" charset="2"/>
              <a:buChar char="§"/>
              <a:defRPr sz="20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3pPr>
            <a:lvl4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4pPr>
            <a:lvl5pPr>
              <a:defRPr sz="18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40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fld id="{09C23927-1975-4BC6-835D-9A61F3789B47}" type="datetime1">
              <a:rPr lang="en-US" smtClean="0"/>
              <a:pPr/>
              <a:t>11/18/2016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chemeClr val="tx2">
                    <a:lumMod val="50000"/>
                  </a:schemeClr>
                </a:solidFill>
                <a:latin typeface="+mn-lt"/>
              </a:defRPr>
            </a:lvl1pPr>
          </a:lstStyle>
          <a:p>
            <a:fld id="{B0E3FA36-34D3-401F-B28C-9E2F83440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9454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DD977-7340-4AE5-AD68-961DCBB9F5E4}" type="datetime1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27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718656-70C5-439E-A8A1-964BB52E5115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09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AA043-634F-46B6-AEAA-646CC58637A7}" type="datetime1">
              <a:rPr lang="en-US" smtClean="0"/>
              <a:t>11/18/2016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586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ACE15-2EB7-4430-8020-2EBBF01D8EAB}" type="datetime1">
              <a:rPr lang="en-US" smtClean="0"/>
              <a:t>11/18/2016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443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93EB47-0D77-426B-8E3B-0E4B7A360754}" type="datetime1">
              <a:rPr lang="en-US" smtClean="0"/>
              <a:t>11/18/2016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998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64C2D-98B6-4882-94A0-CB305D157247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722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4E5477-202B-417B-BBE3-64BED156D626}" type="datetime1">
              <a:rPr lang="en-US" smtClean="0"/>
              <a:t>11/18/2016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814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fld id="{6AD0A889-A011-4028-BD1E-375DA6DA1394}" type="datetime1">
              <a:rPr lang="en-US" smtClean="0"/>
              <a:t>11/18/2016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Lucida Sans Unicode" panose="020B0602030504020204" pitchFamily="34" charset="0"/>
              </a:defRPr>
            </a:lvl1pPr>
          </a:lstStyle>
          <a:p>
            <a:fld id="{B0E3FA36-34D3-401F-B28C-9E2F834405A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404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n-lt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Lucida Sans Unicode" panose="020B0602030504020204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Lucida Sans Unicode" panose="020B0602030504020204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Lucida Sans Unicode" panose="020B0602030504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0.png"/><Relationship Id="rId4" Type="http://schemas.openxmlformats.org/officeDocument/2006/relationships/image" Target="../media/image19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jpeg"/><Relationship Id="rId9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jpeg"/><Relationship Id="rId9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5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mailto:yongkwon@purdue.edu" TargetMode="Externa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1143000"/>
            <a:ext cx="8382000" cy="1831975"/>
          </a:xfrm>
        </p:spPr>
        <p:txBody>
          <a:bodyPr>
            <a:noAutofit/>
          </a:bodyPr>
          <a:lstStyle/>
          <a:p>
            <a:pPr algn="ctr"/>
            <a:r>
              <a:rPr lang="en-US" b="1" dirty="0" smtClean="0">
                <a:latin typeface="+mj-lt"/>
              </a:rPr>
              <a:t>P2C:</a:t>
            </a:r>
            <a:r>
              <a:rPr lang="en-US" b="1" dirty="0">
                <a:latin typeface="+mj-lt"/>
              </a:rPr>
              <a:t> </a:t>
            </a:r>
            <a:r>
              <a:rPr lang="en-US" b="1" dirty="0" smtClean="0">
                <a:latin typeface="+mj-lt"/>
              </a:rPr>
              <a:t/>
            </a:r>
            <a:br>
              <a:rPr lang="en-US" b="1" dirty="0" smtClean="0">
                <a:latin typeface="+mj-lt"/>
              </a:rPr>
            </a:br>
            <a:r>
              <a:rPr lang="en-US" sz="2800" dirty="0" smtClean="0">
                <a:latin typeface="+mj-lt"/>
              </a:rPr>
              <a:t>Understanding Output Data Files via On-the-Fly Transformation from Producer to Consumer Execution</a:t>
            </a:r>
            <a:endParaRPr lang="en-US" sz="3600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600" y="3355975"/>
            <a:ext cx="8077200" cy="838200"/>
          </a:xfrm>
        </p:spPr>
        <p:txBody>
          <a:bodyPr>
            <a:normAutofit fontScale="85000" lnSpcReduction="10000"/>
          </a:bodyPr>
          <a:lstStyle/>
          <a:p>
            <a:r>
              <a:rPr lang="en-US" sz="20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Yonghwi</a:t>
            </a: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Kwon, </a:t>
            </a:r>
            <a:r>
              <a:rPr lang="en-US" sz="20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Fei</a:t>
            </a: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Peng, </a:t>
            </a:r>
            <a:r>
              <a:rPr lang="en-US" sz="20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Dohyeong</a:t>
            </a: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Kim, </a:t>
            </a:r>
            <a:r>
              <a:rPr lang="en-US" sz="20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Kyungtae</a:t>
            </a: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Kim, </a:t>
            </a:r>
            <a:r>
              <a:rPr lang="en-US" sz="20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Xiangyu</a:t>
            </a: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Zhang, </a:t>
            </a:r>
            <a:r>
              <a:rPr lang="en-US" sz="20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Dongyan</a:t>
            </a:r>
            <a:r>
              <a:rPr lang="en-US" sz="20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 Xu</a:t>
            </a:r>
          </a:p>
          <a:p>
            <a:r>
              <a:rPr lang="en-US" sz="20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Department of Computer Science, Purdue University</a:t>
            </a:r>
            <a:endParaRPr lang="en-US" sz="20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2286000" y="5886340"/>
            <a:ext cx="6172200" cy="609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</p:txBody>
      </p:sp>
      <p:pic>
        <p:nvPicPr>
          <p:cNvPr id="10" name="Picture 9" descr="PU_sig132.tif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5059046"/>
            <a:ext cx="1701437" cy="53500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752600" y="4194175"/>
            <a:ext cx="3505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Vinod </a:t>
            </a:r>
            <a:r>
              <a:rPr lang="en-US" sz="1800" b="1" i="1" dirty="0" err="1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Yegneswaran</a:t>
            </a:r>
            <a:endParaRPr lang="en-US" sz="1800" b="1" i="1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SRI International</a:t>
            </a:r>
            <a:endParaRPr lang="en-US" sz="1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Subtitle 2"/>
          <p:cNvSpPr txBox="1">
            <a:spLocks/>
          </p:cNvSpPr>
          <p:nvPr/>
        </p:nvSpPr>
        <p:spPr>
          <a:xfrm>
            <a:off x="4114800" y="4191000"/>
            <a:ext cx="3505200" cy="838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John Qian</a:t>
            </a:r>
          </a:p>
          <a:p>
            <a:r>
              <a:rPr lang="en-US" sz="1800" i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Cisco Systems</a:t>
            </a:r>
            <a:endParaRPr lang="en-US" sz="1800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026" name="Picture 2" descr="http://upload.wikimedia.org/wikipedia/en/archive/3/34/20111118213759!SRI_International_logo_2011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051" y="4953000"/>
            <a:ext cx="2726949" cy="736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hilaykhatri.com/img/cisc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1138" y="4953000"/>
            <a:ext cx="1390505" cy="736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2" descr="https://www.internetsociety.org/sites/default/files/styles/medium/public/blogs-media/NDSS15_logo_639.png?itok=7nQORWK0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005834"/>
            <a:ext cx="1600200" cy="699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8918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22">
        <p:fade/>
      </p:transition>
    </mc:Choice>
    <mc:Fallback xmlns="">
      <p:transition advTm="192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Producer and consumer are </a:t>
            </a:r>
            <a:r>
              <a:rPr lang="en-US" sz="2600" b="1" dirty="0" smtClean="0"/>
              <a:t>symmetric </a:t>
            </a:r>
            <a:endParaRPr lang="en-US" sz="2600" b="1" dirty="0"/>
          </a:p>
          <a:p>
            <a:pPr marL="1085850" lvl="1" indent="-342900"/>
            <a:r>
              <a:rPr lang="en-US" sz="2200" dirty="0" smtClean="0"/>
              <a:t>Consumer and Producer follow the same rule</a:t>
            </a:r>
          </a:p>
          <a:p>
            <a:pPr lvl="1" indent="0">
              <a:buNone/>
            </a:pPr>
            <a:r>
              <a:rPr lang="en-US" sz="2200" dirty="0" smtClean="0"/>
              <a:t>-  ((</a:t>
            </a:r>
            <a:r>
              <a:rPr lang="en-US" sz="2200" dirty="0" err="1" smtClean="0"/>
              <a:t>boolean</a:t>
            </a:r>
            <a:r>
              <a:rPr lang="en-US" sz="2200" dirty="0" smtClean="0"/>
              <a:t>, double, </a:t>
            </a:r>
            <a:r>
              <a:rPr lang="en-US" sz="2200" dirty="0" err="1" smtClean="0"/>
              <a:t>boolean</a:t>
            </a:r>
            <a:r>
              <a:rPr lang="en-US" sz="2200" dirty="0" smtClean="0"/>
              <a:t>) | (</a:t>
            </a:r>
            <a:r>
              <a:rPr lang="en-US" sz="2200" dirty="0" err="1" smtClean="0"/>
              <a:t>boolean</a:t>
            </a:r>
            <a:r>
              <a:rPr lang="en-US" sz="2200" dirty="0" smtClean="0"/>
              <a:t>))*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3378875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b="1" dirty="0" err="1" smtClean="0"/>
              <a:t>sendReading</a:t>
            </a:r>
            <a:r>
              <a:rPr lang="en-US" dirty="0" smtClean="0"/>
              <a:t>(Sensor</a:t>
            </a:r>
            <a:r>
              <a:rPr lang="en-US" dirty="0"/>
              <a:t>* device,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prev</a:t>
            </a:r>
            <a:r>
              <a:rPr lang="en-US" dirty="0"/>
              <a:t>)</a:t>
            </a:r>
          </a:p>
          <a:p>
            <a:r>
              <a:rPr lang="en-US" dirty="0"/>
              <a:t>2 </a:t>
            </a:r>
            <a:r>
              <a:rPr lang="en-US" b="1" dirty="0"/>
              <a:t>if </a:t>
            </a:r>
            <a:r>
              <a:rPr lang="en-US" dirty="0" err="1"/>
              <a:t>device→setting</a:t>
            </a:r>
            <a:r>
              <a:rPr lang="en-US" dirty="0"/>
              <a:t> == </a:t>
            </a:r>
            <a:r>
              <a:rPr lang="en-US" dirty="0" err="1"/>
              <a:t>prev</a:t>
            </a:r>
            <a:r>
              <a:rPr lang="en-US" dirty="0"/>
              <a:t> </a:t>
            </a:r>
            <a:r>
              <a:rPr lang="en-US" b="1" dirty="0"/>
              <a:t>then</a:t>
            </a:r>
          </a:p>
          <a:p>
            <a:r>
              <a:rPr lang="en-US" dirty="0" smtClean="0"/>
              <a:t>3    </a:t>
            </a:r>
            <a:r>
              <a:rPr lang="en-US" b="1" dirty="0" err="1"/>
              <a:t>writeBool</a:t>
            </a:r>
            <a:r>
              <a:rPr lang="en-US" dirty="0"/>
              <a:t>(false);</a:t>
            </a:r>
          </a:p>
          <a:p>
            <a:r>
              <a:rPr lang="en-US" dirty="0"/>
              <a:t>4 </a:t>
            </a:r>
            <a:r>
              <a:rPr lang="en-US" b="1" dirty="0"/>
              <a:t>else</a:t>
            </a:r>
          </a:p>
          <a:p>
            <a:r>
              <a:rPr lang="en-US" dirty="0"/>
              <a:t>5 </a:t>
            </a:r>
            <a:r>
              <a:rPr lang="en-US" dirty="0" smtClean="0"/>
              <a:t>   </a:t>
            </a:r>
            <a:r>
              <a:rPr lang="en-US" b="1" dirty="0" err="1" smtClean="0"/>
              <a:t>writeBool</a:t>
            </a:r>
            <a:r>
              <a:rPr lang="en-US" dirty="0" smtClean="0"/>
              <a:t>(true</a:t>
            </a:r>
            <a:r>
              <a:rPr lang="en-US" dirty="0"/>
              <a:t>);</a:t>
            </a:r>
          </a:p>
          <a:p>
            <a:r>
              <a:rPr lang="en-US" dirty="0"/>
              <a:t>6 </a:t>
            </a:r>
            <a:r>
              <a:rPr lang="en-US" dirty="0" smtClean="0"/>
              <a:t>   </a:t>
            </a:r>
            <a:r>
              <a:rPr lang="en-US" b="1" dirty="0" err="1" smtClean="0"/>
              <a:t>writeDouble</a:t>
            </a:r>
            <a:r>
              <a:rPr lang="en-US" dirty="0" smtClean="0"/>
              <a:t>(</a:t>
            </a:r>
            <a:r>
              <a:rPr lang="en-US" dirty="0" err="1" smtClean="0"/>
              <a:t>device</a:t>
            </a:r>
            <a:r>
              <a:rPr lang="en-US" dirty="0" err="1"/>
              <a:t>→setting</a:t>
            </a:r>
            <a:r>
              <a:rPr lang="en-US" dirty="0"/>
              <a:t>);</a:t>
            </a:r>
          </a:p>
          <a:p>
            <a:r>
              <a:rPr lang="en-US" dirty="0"/>
              <a:t>7 </a:t>
            </a:r>
            <a:r>
              <a:rPr lang="en-US" dirty="0" smtClean="0"/>
              <a:t>   </a:t>
            </a:r>
            <a:r>
              <a:rPr lang="en-US" b="1" dirty="0" err="1" smtClean="0"/>
              <a:t>writeBool</a:t>
            </a:r>
            <a:r>
              <a:rPr lang="en-US" dirty="0" smtClean="0"/>
              <a:t>(</a:t>
            </a:r>
            <a:r>
              <a:rPr lang="en-US" dirty="0" err="1" smtClean="0"/>
              <a:t>device</a:t>
            </a:r>
            <a:r>
              <a:rPr lang="en-US" dirty="0" err="1"/>
              <a:t>→valid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3386078"/>
            <a:ext cx="441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b="1" dirty="0" err="1"/>
              <a:t>updateReading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* setting, </a:t>
            </a:r>
            <a:r>
              <a:rPr lang="en-US" dirty="0" err="1"/>
              <a:t>bool</a:t>
            </a:r>
            <a:r>
              <a:rPr lang="en-US" dirty="0"/>
              <a:t>* valid)</a:t>
            </a:r>
          </a:p>
          <a:p>
            <a:r>
              <a:rPr lang="en-US" dirty="0"/>
              <a:t>2 </a:t>
            </a:r>
            <a:r>
              <a:rPr lang="en-US" dirty="0" smtClean="0"/>
              <a:t>    *</a:t>
            </a:r>
            <a:r>
              <a:rPr lang="en-US" dirty="0"/>
              <a:t>setting = </a:t>
            </a:r>
            <a:r>
              <a:rPr lang="en-US" b="1" dirty="0" err="1"/>
              <a:t>readDouble</a:t>
            </a:r>
            <a:r>
              <a:rPr lang="en-US" dirty="0"/>
              <a:t>();</a:t>
            </a:r>
          </a:p>
          <a:p>
            <a:r>
              <a:rPr lang="en-US" dirty="0"/>
              <a:t>3 </a:t>
            </a:r>
            <a:r>
              <a:rPr lang="en-US" dirty="0" smtClean="0"/>
              <a:t>    *</a:t>
            </a:r>
            <a:r>
              <a:rPr lang="en-US" dirty="0"/>
              <a:t>valid = </a:t>
            </a:r>
            <a:r>
              <a:rPr lang="en-US" b="1" dirty="0" err="1"/>
              <a:t>readBool</a:t>
            </a:r>
            <a:r>
              <a:rPr lang="en-US" dirty="0"/>
              <a:t>();</a:t>
            </a:r>
          </a:p>
          <a:p>
            <a:r>
              <a:rPr lang="en-US" dirty="0"/>
              <a:t>4 </a:t>
            </a:r>
            <a:r>
              <a:rPr lang="en-US" b="1" dirty="0"/>
              <a:t>main</a:t>
            </a:r>
            <a:r>
              <a:rPr lang="en-US" dirty="0"/>
              <a:t>()</a:t>
            </a:r>
          </a:p>
          <a:p>
            <a:r>
              <a:rPr lang="en-US" dirty="0"/>
              <a:t>5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setting;</a:t>
            </a:r>
          </a:p>
          <a:p>
            <a:r>
              <a:rPr lang="en-US" dirty="0"/>
              <a:t>6 </a:t>
            </a:r>
            <a:r>
              <a:rPr lang="en-US" dirty="0" smtClean="0"/>
              <a:t>  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/>
              <a:t>valid;</a:t>
            </a:r>
          </a:p>
          <a:p>
            <a:r>
              <a:rPr lang="en-US" dirty="0"/>
              <a:t>7 </a:t>
            </a:r>
            <a:r>
              <a:rPr lang="en-US" dirty="0" smtClean="0"/>
              <a:t>    </a:t>
            </a:r>
            <a:r>
              <a:rPr lang="en-US" b="1" dirty="0" smtClean="0"/>
              <a:t>while </a:t>
            </a:r>
            <a:r>
              <a:rPr lang="en-US" dirty="0"/>
              <a:t>... </a:t>
            </a:r>
            <a:r>
              <a:rPr lang="en-US" b="1" dirty="0"/>
              <a:t>do</a:t>
            </a:r>
          </a:p>
          <a:p>
            <a:r>
              <a:rPr lang="en-US" dirty="0"/>
              <a:t>8 </a:t>
            </a:r>
            <a:r>
              <a:rPr lang="en-US" dirty="0" smtClean="0"/>
              <a:t>    </a:t>
            </a:r>
            <a:r>
              <a:rPr lang="en-US" b="1" dirty="0" smtClean="0"/>
              <a:t>if </a:t>
            </a:r>
            <a:r>
              <a:rPr lang="en-US" b="1" dirty="0" err="1"/>
              <a:t>readBool</a:t>
            </a:r>
            <a:r>
              <a:rPr lang="en-US" dirty="0"/>
              <a:t>() </a:t>
            </a:r>
            <a:r>
              <a:rPr lang="en-US" b="1" dirty="0"/>
              <a:t>then</a:t>
            </a:r>
          </a:p>
          <a:p>
            <a:r>
              <a:rPr lang="en-US" dirty="0"/>
              <a:t>9 </a:t>
            </a:r>
            <a:r>
              <a:rPr lang="en-US" dirty="0" smtClean="0"/>
              <a:t>        </a:t>
            </a:r>
            <a:r>
              <a:rPr lang="en-US" dirty="0" err="1" smtClean="0"/>
              <a:t>updateReading</a:t>
            </a:r>
            <a:r>
              <a:rPr lang="en-US" dirty="0" smtClean="0"/>
              <a:t> </a:t>
            </a:r>
            <a:r>
              <a:rPr lang="en-US" dirty="0"/>
              <a:t>(&amp;setting, &amp;valid);</a:t>
            </a:r>
          </a:p>
          <a:p>
            <a:r>
              <a:rPr lang="en-US" dirty="0"/>
              <a:t>10 </a:t>
            </a:r>
            <a:r>
              <a:rPr lang="en-US" dirty="0" smtClean="0"/>
              <a:t>  ... </a:t>
            </a:r>
            <a:r>
              <a:rPr lang="en-US" dirty="0"/>
              <a:t>// do something with current readings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89560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Producer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289560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Consumer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4850488"/>
            <a:ext cx="3581400" cy="546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3733800"/>
            <a:ext cx="3581400" cy="546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" y="4514166"/>
            <a:ext cx="3581400" cy="2732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" y="3980766"/>
            <a:ext cx="3581400" cy="2732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00600" y="5365522"/>
            <a:ext cx="3581400" cy="2732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2" idx="3"/>
            <a:endCxn id="13" idx="1"/>
          </p:cNvCxnSpPr>
          <p:nvPr/>
        </p:nvCxnSpPr>
        <p:spPr>
          <a:xfrm>
            <a:off x="3962400" y="4117405"/>
            <a:ext cx="838200" cy="1384756"/>
          </a:xfrm>
          <a:prstGeom prst="straightConnector1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3"/>
            <a:endCxn id="13" idx="1"/>
          </p:cNvCxnSpPr>
          <p:nvPr/>
        </p:nvCxnSpPr>
        <p:spPr>
          <a:xfrm>
            <a:off x="3962400" y="4650805"/>
            <a:ext cx="838200" cy="851356"/>
          </a:xfrm>
          <a:prstGeom prst="straightConnector1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Elbow Connector 14"/>
          <p:cNvCxnSpPr>
            <a:endCxn id="10" idx="1"/>
          </p:cNvCxnSpPr>
          <p:nvPr/>
        </p:nvCxnSpPr>
        <p:spPr>
          <a:xfrm flipV="1">
            <a:off x="3962400" y="4007078"/>
            <a:ext cx="838200" cy="1053644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392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2215">
        <p:fade/>
      </p:transition>
    </mc:Choice>
    <mc:Fallback xmlns="">
      <p:transition advTm="2221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Producer and consumer are </a:t>
            </a:r>
            <a:r>
              <a:rPr lang="en-US" sz="2600" b="1" dirty="0" smtClean="0"/>
              <a:t>symmetric </a:t>
            </a:r>
            <a:endParaRPr lang="en-US" sz="2600" b="1" dirty="0"/>
          </a:p>
          <a:p>
            <a:pPr marL="1085850" lvl="1" indent="-342900"/>
            <a:r>
              <a:rPr lang="en-US" sz="2200" dirty="0" smtClean="0"/>
              <a:t>Consumer and Producer follow the same rule</a:t>
            </a:r>
          </a:p>
          <a:p>
            <a:pPr lvl="1" indent="0">
              <a:buNone/>
            </a:pPr>
            <a:r>
              <a:rPr lang="en-US" sz="2200" dirty="0" smtClean="0"/>
              <a:t>-  ((</a:t>
            </a:r>
            <a:r>
              <a:rPr lang="en-US" sz="2200" dirty="0" err="1" smtClean="0"/>
              <a:t>boolean</a:t>
            </a:r>
            <a:r>
              <a:rPr lang="en-US" sz="2200" dirty="0" smtClean="0"/>
              <a:t>, double, </a:t>
            </a:r>
            <a:r>
              <a:rPr lang="en-US" sz="2200" dirty="0" err="1" smtClean="0"/>
              <a:t>boolean</a:t>
            </a:r>
            <a:r>
              <a:rPr lang="en-US" sz="2200" dirty="0" smtClean="0"/>
              <a:t>) | (</a:t>
            </a:r>
            <a:r>
              <a:rPr lang="en-US" sz="2200" dirty="0" err="1" smtClean="0"/>
              <a:t>boolean</a:t>
            </a:r>
            <a:r>
              <a:rPr lang="en-US" sz="2200" dirty="0" smtClean="0"/>
              <a:t>))*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28600" y="3378875"/>
            <a:ext cx="44196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b="1" dirty="0" err="1" smtClean="0"/>
              <a:t>sendReading</a:t>
            </a:r>
            <a:r>
              <a:rPr lang="en-US" dirty="0" smtClean="0"/>
              <a:t>(Sensor</a:t>
            </a:r>
            <a:r>
              <a:rPr lang="en-US" dirty="0"/>
              <a:t>* device,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prev</a:t>
            </a:r>
            <a:r>
              <a:rPr lang="en-US" dirty="0"/>
              <a:t>)</a:t>
            </a:r>
          </a:p>
          <a:p>
            <a:r>
              <a:rPr lang="en-US" dirty="0"/>
              <a:t>2 </a:t>
            </a:r>
            <a:r>
              <a:rPr lang="en-US" b="1" dirty="0"/>
              <a:t>if </a:t>
            </a:r>
            <a:r>
              <a:rPr lang="en-US" dirty="0" err="1"/>
              <a:t>device→setting</a:t>
            </a:r>
            <a:r>
              <a:rPr lang="en-US" dirty="0"/>
              <a:t> == </a:t>
            </a:r>
            <a:r>
              <a:rPr lang="en-US" dirty="0" err="1"/>
              <a:t>prev</a:t>
            </a:r>
            <a:r>
              <a:rPr lang="en-US" dirty="0"/>
              <a:t> </a:t>
            </a:r>
            <a:r>
              <a:rPr lang="en-US" b="1" dirty="0"/>
              <a:t>then</a:t>
            </a:r>
          </a:p>
          <a:p>
            <a:r>
              <a:rPr lang="en-US" dirty="0" smtClean="0"/>
              <a:t>3    </a:t>
            </a:r>
            <a:r>
              <a:rPr lang="en-US" b="1" dirty="0" err="1"/>
              <a:t>writeBool</a:t>
            </a:r>
            <a:r>
              <a:rPr lang="en-US" dirty="0"/>
              <a:t>(false);</a:t>
            </a:r>
          </a:p>
          <a:p>
            <a:r>
              <a:rPr lang="en-US" dirty="0"/>
              <a:t>4 </a:t>
            </a:r>
            <a:r>
              <a:rPr lang="en-US" b="1" dirty="0"/>
              <a:t>else</a:t>
            </a:r>
          </a:p>
          <a:p>
            <a:r>
              <a:rPr lang="en-US" dirty="0"/>
              <a:t>5 </a:t>
            </a:r>
            <a:r>
              <a:rPr lang="en-US" dirty="0" smtClean="0"/>
              <a:t>   </a:t>
            </a:r>
            <a:r>
              <a:rPr lang="en-US" b="1" dirty="0" err="1" smtClean="0"/>
              <a:t>writeBool</a:t>
            </a:r>
            <a:r>
              <a:rPr lang="en-US" dirty="0" smtClean="0"/>
              <a:t>(true</a:t>
            </a:r>
            <a:r>
              <a:rPr lang="en-US" dirty="0"/>
              <a:t>);</a:t>
            </a:r>
          </a:p>
          <a:p>
            <a:r>
              <a:rPr lang="en-US" dirty="0"/>
              <a:t>6 </a:t>
            </a:r>
            <a:r>
              <a:rPr lang="en-US" dirty="0" smtClean="0"/>
              <a:t>   </a:t>
            </a:r>
            <a:r>
              <a:rPr lang="en-US" b="1" dirty="0" err="1" smtClean="0"/>
              <a:t>writeDouble</a:t>
            </a:r>
            <a:r>
              <a:rPr lang="en-US" dirty="0" smtClean="0"/>
              <a:t>(</a:t>
            </a:r>
            <a:r>
              <a:rPr lang="en-US" dirty="0" err="1" smtClean="0"/>
              <a:t>device</a:t>
            </a:r>
            <a:r>
              <a:rPr lang="en-US" dirty="0" err="1"/>
              <a:t>→setting</a:t>
            </a:r>
            <a:r>
              <a:rPr lang="en-US" dirty="0"/>
              <a:t>);</a:t>
            </a:r>
          </a:p>
          <a:p>
            <a:r>
              <a:rPr lang="en-US" dirty="0"/>
              <a:t>7 </a:t>
            </a:r>
            <a:r>
              <a:rPr lang="en-US" dirty="0" smtClean="0"/>
              <a:t>   </a:t>
            </a:r>
            <a:r>
              <a:rPr lang="en-US" b="1" dirty="0" err="1" smtClean="0"/>
              <a:t>writeBool</a:t>
            </a:r>
            <a:r>
              <a:rPr lang="en-US" dirty="0" smtClean="0"/>
              <a:t>(</a:t>
            </a:r>
            <a:r>
              <a:rPr lang="en-US" dirty="0" err="1" smtClean="0"/>
              <a:t>device</a:t>
            </a:r>
            <a:r>
              <a:rPr lang="en-US" dirty="0" err="1"/>
              <a:t>→valid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4495800" y="3386078"/>
            <a:ext cx="44196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b="1" dirty="0" err="1"/>
              <a:t>updateReading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* setting, </a:t>
            </a:r>
            <a:r>
              <a:rPr lang="en-US" dirty="0" err="1"/>
              <a:t>bool</a:t>
            </a:r>
            <a:r>
              <a:rPr lang="en-US" dirty="0"/>
              <a:t>* valid)</a:t>
            </a:r>
          </a:p>
          <a:p>
            <a:r>
              <a:rPr lang="en-US" dirty="0"/>
              <a:t>2 </a:t>
            </a:r>
            <a:r>
              <a:rPr lang="en-US" dirty="0" smtClean="0"/>
              <a:t>    *</a:t>
            </a:r>
            <a:r>
              <a:rPr lang="en-US" dirty="0"/>
              <a:t>setting = </a:t>
            </a:r>
            <a:r>
              <a:rPr lang="en-US" b="1" dirty="0" err="1"/>
              <a:t>readDouble</a:t>
            </a:r>
            <a:r>
              <a:rPr lang="en-US" dirty="0"/>
              <a:t>();</a:t>
            </a:r>
          </a:p>
          <a:p>
            <a:r>
              <a:rPr lang="en-US" dirty="0"/>
              <a:t>3 </a:t>
            </a:r>
            <a:r>
              <a:rPr lang="en-US" dirty="0" smtClean="0"/>
              <a:t>    *</a:t>
            </a:r>
            <a:r>
              <a:rPr lang="en-US" dirty="0"/>
              <a:t>valid = </a:t>
            </a:r>
            <a:r>
              <a:rPr lang="en-US" b="1" dirty="0" err="1"/>
              <a:t>readBool</a:t>
            </a:r>
            <a:r>
              <a:rPr lang="en-US" dirty="0"/>
              <a:t>();</a:t>
            </a:r>
          </a:p>
          <a:p>
            <a:r>
              <a:rPr lang="en-US" dirty="0"/>
              <a:t>4 </a:t>
            </a:r>
            <a:r>
              <a:rPr lang="en-US" b="1" dirty="0"/>
              <a:t>main</a:t>
            </a:r>
            <a:r>
              <a:rPr lang="en-US" dirty="0"/>
              <a:t>()</a:t>
            </a:r>
          </a:p>
          <a:p>
            <a:r>
              <a:rPr lang="en-US" dirty="0"/>
              <a:t>5 </a:t>
            </a:r>
            <a:r>
              <a:rPr lang="en-US" dirty="0" smtClean="0"/>
              <a:t>   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/>
              <a:t>setting;</a:t>
            </a:r>
          </a:p>
          <a:p>
            <a:r>
              <a:rPr lang="en-US" dirty="0"/>
              <a:t>6 </a:t>
            </a:r>
            <a:r>
              <a:rPr lang="en-US" dirty="0" smtClean="0"/>
              <a:t>    </a:t>
            </a:r>
            <a:r>
              <a:rPr lang="en-US" dirty="0" err="1" smtClean="0"/>
              <a:t>bool</a:t>
            </a:r>
            <a:r>
              <a:rPr lang="en-US" dirty="0" smtClean="0"/>
              <a:t> </a:t>
            </a:r>
            <a:r>
              <a:rPr lang="en-US" dirty="0"/>
              <a:t>valid;</a:t>
            </a:r>
          </a:p>
          <a:p>
            <a:r>
              <a:rPr lang="en-US" dirty="0"/>
              <a:t>7 </a:t>
            </a:r>
            <a:r>
              <a:rPr lang="en-US" dirty="0" smtClean="0"/>
              <a:t>    </a:t>
            </a:r>
            <a:r>
              <a:rPr lang="en-US" b="1" dirty="0" smtClean="0"/>
              <a:t>while </a:t>
            </a:r>
            <a:r>
              <a:rPr lang="en-US" dirty="0"/>
              <a:t>... </a:t>
            </a:r>
            <a:r>
              <a:rPr lang="en-US" b="1" dirty="0"/>
              <a:t>do</a:t>
            </a:r>
          </a:p>
          <a:p>
            <a:r>
              <a:rPr lang="en-US" dirty="0"/>
              <a:t>8 </a:t>
            </a:r>
            <a:r>
              <a:rPr lang="en-US" dirty="0" smtClean="0"/>
              <a:t>    </a:t>
            </a:r>
            <a:r>
              <a:rPr lang="en-US" b="1" dirty="0" smtClean="0"/>
              <a:t>if </a:t>
            </a:r>
            <a:r>
              <a:rPr lang="en-US" b="1" dirty="0" err="1"/>
              <a:t>readBool</a:t>
            </a:r>
            <a:r>
              <a:rPr lang="en-US" dirty="0"/>
              <a:t>() </a:t>
            </a:r>
            <a:r>
              <a:rPr lang="en-US" b="1" dirty="0"/>
              <a:t>then</a:t>
            </a:r>
          </a:p>
          <a:p>
            <a:r>
              <a:rPr lang="en-US" dirty="0"/>
              <a:t>9 </a:t>
            </a:r>
            <a:r>
              <a:rPr lang="en-US" dirty="0" smtClean="0"/>
              <a:t>        </a:t>
            </a:r>
            <a:r>
              <a:rPr lang="en-US" dirty="0" err="1" smtClean="0"/>
              <a:t>updateReading</a:t>
            </a:r>
            <a:r>
              <a:rPr lang="en-US" dirty="0" smtClean="0"/>
              <a:t> </a:t>
            </a:r>
            <a:r>
              <a:rPr lang="en-US" dirty="0"/>
              <a:t>(&amp;setting, &amp;valid);</a:t>
            </a:r>
          </a:p>
          <a:p>
            <a:r>
              <a:rPr lang="en-US" dirty="0"/>
              <a:t>10 </a:t>
            </a:r>
            <a:r>
              <a:rPr lang="en-US" dirty="0" smtClean="0"/>
              <a:t>  ... </a:t>
            </a:r>
            <a:r>
              <a:rPr lang="en-US" dirty="0"/>
              <a:t>// do something with current readings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" y="289560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Producer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572000" y="2895600"/>
            <a:ext cx="441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chemeClr val="accent1"/>
                </a:solidFill>
              </a:rPr>
              <a:t>Consumer</a:t>
            </a:r>
            <a:endParaRPr lang="en-US" sz="2000" b="1" dirty="0">
              <a:solidFill>
                <a:schemeClr val="accent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381000" y="4850488"/>
            <a:ext cx="3581400" cy="546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800600" y="3733800"/>
            <a:ext cx="3581400" cy="5465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81000" y="4514166"/>
            <a:ext cx="3581400" cy="2732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81000" y="3980766"/>
            <a:ext cx="3581400" cy="2732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800600" y="5365522"/>
            <a:ext cx="3581400" cy="2732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Elbow Connector 14"/>
          <p:cNvCxnSpPr>
            <a:stCxn id="12" idx="3"/>
            <a:endCxn id="13" idx="1"/>
          </p:cNvCxnSpPr>
          <p:nvPr/>
        </p:nvCxnSpPr>
        <p:spPr>
          <a:xfrm>
            <a:off x="3962400" y="4117405"/>
            <a:ext cx="838200" cy="1384756"/>
          </a:xfrm>
          <a:prstGeom prst="straightConnector1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Elbow Connector 15"/>
          <p:cNvCxnSpPr>
            <a:stCxn id="11" idx="3"/>
            <a:endCxn id="13" idx="1"/>
          </p:cNvCxnSpPr>
          <p:nvPr/>
        </p:nvCxnSpPr>
        <p:spPr>
          <a:xfrm>
            <a:off x="3962400" y="4650805"/>
            <a:ext cx="838200" cy="851356"/>
          </a:xfrm>
          <a:prstGeom prst="straightConnector1">
            <a:avLst/>
          </a:prstGeom>
          <a:ln>
            <a:solidFill>
              <a:schemeClr val="accent1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" name="Elbow Connector 14"/>
          <p:cNvCxnSpPr>
            <a:endCxn id="10" idx="1"/>
          </p:cNvCxnSpPr>
          <p:nvPr/>
        </p:nvCxnSpPr>
        <p:spPr>
          <a:xfrm flipV="1">
            <a:off x="3962400" y="4007078"/>
            <a:ext cx="838200" cy="1053644"/>
          </a:xfrm>
          <a:prstGeom prst="straightConnector1">
            <a:avLst/>
          </a:prstGeom>
          <a:ln>
            <a:solidFill>
              <a:srgbClr val="FF0000"/>
            </a:solidFill>
            <a:headEnd type="oval" w="med" len="med"/>
            <a:tailEnd type="oval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219200" y="3295710"/>
            <a:ext cx="6781800" cy="2069812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Our idea:</a:t>
            </a:r>
          </a:p>
          <a:p>
            <a:pPr algn="ctr"/>
            <a:r>
              <a:rPr lang="en-US" sz="2800" b="1" dirty="0" smtClean="0">
                <a:solidFill>
                  <a:schemeClr val="tx1"/>
                </a:solidFill>
              </a:rPr>
              <a:t>Run producer to </a:t>
            </a:r>
            <a:r>
              <a:rPr lang="en-US" sz="2800" b="1" i="1" dirty="0" smtClean="0">
                <a:solidFill>
                  <a:schemeClr val="tx1"/>
                </a:solidFill>
              </a:rPr>
              <a:t>create </a:t>
            </a:r>
            <a:r>
              <a:rPr lang="en-US" sz="2800" b="1" dirty="0" smtClean="0">
                <a:solidFill>
                  <a:schemeClr val="tx1"/>
                </a:solidFill>
              </a:rPr>
              <a:t>consumer (P2C)</a:t>
            </a:r>
          </a:p>
        </p:txBody>
      </p:sp>
    </p:spTree>
    <p:extLst>
      <p:ext uri="{BB962C8B-B14F-4D97-AF65-F5344CB8AC3E}">
        <p14:creationId xmlns:p14="http://schemas.microsoft.com/office/powerpoint/2010/main" val="1956927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438">
        <p:fade/>
      </p:transition>
    </mc:Choice>
    <mc:Fallback xmlns="">
      <p:transition advTm="43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Forced execution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Executing producer w/o proper inputs</a:t>
            </a:r>
          </a:p>
          <a:p>
            <a:pPr marL="1200150" lvl="1" indent="-457200"/>
            <a:r>
              <a:rPr lang="en-US" dirty="0" smtClean="0"/>
              <a:t>May do different tasks and quit, without creating a file</a:t>
            </a:r>
            <a:endParaRPr lang="en-US" sz="2000" dirty="0" smtClean="0"/>
          </a:p>
          <a:p>
            <a:pPr marL="1200150" lvl="1" indent="-457200"/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05200" y="58674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72000" y="43434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 File</a:t>
            </a:r>
            <a:endParaRPr lang="en-US" dirty="0"/>
          </a:p>
        </p:txBody>
      </p:sp>
      <p:sp>
        <p:nvSpPr>
          <p:cNvPr id="17" name="Diamond 16"/>
          <p:cNvSpPr/>
          <p:nvPr/>
        </p:nvSpPr>
        <p:spPr>
          <a:xfrm>
            <a:off x="3124200" y="2743200"/>
            <a:ext cx="2133600" cy="99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Inputs</a:t>
            </a:r>
            <a:endParaRPr lang="en-US" dirty="0"/>
          </a:p>
        </p:txBody>
      </p:sp>
      <p:cxnSp>
        <p:nvCxnSpPr>
          <p:cNvPr id="23" name="Elbow Connector 22"/>
          <p:cNvCxnSpPr>
            <a:stCxn id="17" idx="2"/>
            <a:endCxn id="52" idx="0"/>
          </p:cNvCxnSpPr>
          <p:nvPr/>
        </p:nvCxnSpPr>
        <p:spPr>
          <a:xfrm flipH="1">
            <a:off x="2019300" y="3733800"/>
            <a:ext cx="217170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2"/>
            <a:endCxn id="18" idx="0"/>
          </p:cNvCxnSpPr>
          <p:nvPr/>
        </p:nvCxnSpPr>
        <p:spPr>
          <a:xfrm>
            <a:off x="4191000" y="3733800"/>
            <a:ext cx="106680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8" idx="2"/>
            <a:endCxn id="14" idx="0"/>
          </p:cNvCxnSpPr>
          <p:nvPr/>
        </p:nvCxnSpPr>
        <p:spPr>
          <a:xfrm flipH="1">
            <a:off x="4191000" y="5029200"/>
            <a:ext cx="1066800" cy="8382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676400" y="4343400"/>
            <a:ext cx="6858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590800" y="43434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505200" y="4343400"/>
            <a:ext cx="685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57" name="Elbow Connector 22"/>
          <p:cNvCxnSpPr>
            <a:stCxn id="17" idx="2"/>
            <a:endCxn id="54" idx="0"/>
          </p:cNvCxnSpPr>
          <p:nvPr/>
        </p:nvCxnSpPr>
        <p:spPr>
          <a:xfrm flipH="1">
            <a:off x="2933700" y="3733800"/>
            <a:ext cx="125730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2"/>
          <p:cNvCxnSpPr>
            <a:stCxn id="17" idx="2"/>
            <a:endCxn id="55" idx="0"/>
          </p:cNvCxnSpPr>
          <p:nvPr/>
        </p:nvCxnSpPr>
        <p:spPr>
          <a:xfrm flipH="1">
            <a:off x="3848100" y="3733800"/>
            <a:ext cx="34290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22"/>
          <p:cNvCxnSpPr>
            <a:stCxn id="52" idx="2"/>
            <a:endCxn id="14" idx="0"/>
          </p:cNvCxnSpPr>
          <p:nvPr/>
        </p:nvCxnSpPr>
        <p:spPr>
          <a:xfrm>
            <a:off x="2019300" y="5029200"/>
            <a:ext cx="2171700" cy="8382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22"/>
          <p:cNvCxnSpPr>
            <a:stCxn id="54" idx="2"/>
            <a:endCxn id="14" idx="0"/>
          </p:cNvCxnSpPr>
          <p:nvPr/>
        </p:nvCxnSpPr>
        <p:spPr>
          <a:xfrm>
            <a:off x="2933700" y="5029200"/>
            <a:ext cx="1257300" cy="8382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22"/>
          <p:cNvCxnSpPr>
            <a:stCxn id="55" idx="2"/>
            <a:endCxn id="14" idx="0"/>
          </p:cNvCxnSpPr>
          <p:nvPr/>
        </p:nvCxnSpPr>
        <p:spPr>
          <a:xfrm>
            <a:off x="3848100" y="5029200"/>
            <a:ext cx="342900" cy="8382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6019800" y="4165937"/>
            <a:ext cx="2971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“Produce File” is not executed 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Coverage problem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71212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414">
        <p:fade/>
      </p:transition>
    </mc:Choice>
    <mc:Fallback xmlns="">
      <p:transition advTm="4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Forced execution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 smtClean="0"/>
              <a:t>Our earlier tool comes to the rescue</a:t>
            </a:r>
          </a:p>
          <a:p>
            <a:pPr marL="1200150" lvl="1" indent="-457200"/>
            <a:r>
              <a:rPr lang="en-US" dirty="0" smtClean="0"/>
              <a:t>Our forced execution engine: X-force (USENIX ‘14)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05200" y="5867400"/>
            <a:ext cx="13716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Exit</a:t>
            </a:r>
            <a:endParaRPr lang="en-US" dirty="0"/>
          </a:p>
        </p:txBody>
      </p:sp>
      <p:sp>
        <p:nvSpPr>
          <p:cNvPr id="18" name="Rectangle 17"/>
          <p:cNvSpPr/>
          <p:nvPr/>
        </p:nvSpPr>
        <p:spPr>
          <a:xfrm>
            <a:off x="4572000" y="4343400"/>
            <a:ext cx="1371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 File</a:t>
            </a:r>
            <a:endParaRPr lang="en-US" dirty="0"/>
          </a:p>
        </p:txBody>
      </p:sp>
      <p:sp>
        <p:nvSpPr>
          <p:cNvPr id="17" name="Diamond 16"/>
          <p:cNvSpPr/>
          <p:nvPr/>
        </p:nvSpPr>
        <p:spPr>
          <a:xfrm>
            <a:off x="3124200" y="2743200"/>
            <a:ext cx="2133600" cy="990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trike="sngStrike" dirty="0" smtClean="0"/>
              <a:t>Inputs</a:t>
            </a:r>
            <a:endParaRPr lang="en-US" strike="sngStrike" dirty="0"/>
          </a:p>
        </p:txBody>
      </p:sp>
      <p:cxnSp>
        <p:nvCxnSpPr>
          <p:cNvPr id="23" name="Elbow Connector 22"/>
          <p:cNvCxnSpPr>
            <a:stCxn id="17" idx="2"/>
            <a:endCxn id="52" idx="0"/>
          </p:cNvCxnSpPr>
          <p:nvPr/>
        </p:nvCxnSpPr>
        <p:spPr>
          <a:xfrm flipH="1">
            <a:off x="2019300" y="3733800"/>
            <a:ext cx="217170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17" idx="2"/>
            <a:endCxn id="18" idx="0"/>
          </p:cNvCxnSpPr>
          <p:nvPr/>
        </p:nvCxnSpPr>
        <p:spPr>
          <a:xfrm>
            <a:off x="4191000" y="3733800"/>
            <a:ext cx="106680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18" idx="2"/>
            <a:endCxn id="14" idx="0"/>
          </p:cNvCxnSpPr>
          <p:nvPr/>
        </p:nvCxnSpPr>
        <p:spPr>
          <a:xfrm flipH="1">
            <a:off x="4191000" y="5029200"/>
            <a:ext cx="1066800" cy="8382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1676400" y="4343400"/>
            <a:ext cx="6858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2590800" y="4343400"/>
            <a:ext cx="6858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55" name="Rectangle 54"/>
          <p:cNvSpPr/>
          <p:nvPr/>
        </p:nvSpPr>
        <p:spPr>
          <a:xfrm>
            <a:off x="3505200" y="4343400"/>
            <a:ext cx="6858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57" name="Elbow Connector 22"/>
          <p:cNvCxnSpPr>
            <a:stCxn id="17" idx="2"/>
            <a:endCxn id="54" idx="0"/>
          </p:cNvCxnSpPr>
          <p:nvPr/>
        </p:nvCxnSpPr>
        <p:spPr>
          <a:xfrm flipH="1">
            <a:off x="2933700" y="3733800"/>
            <a:ext cx="125730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lbow Connector 22"/>
          <p:cNvCxnSpPr>
            <a:stCxn id="17" idx="2"/>
            <a:endCxn id="55" idx="0"/>
          </p:cNvCxnSpPr>
          <p:nvPr/>
        </p:nvCxnSpPr>
        <p:spPr>
          <a:xfrm flipH="1">
            <a:off x="3848100" y="3733800"/>
            <a:ext cx="342900" cy="6096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22"/>
          <p:cNvCxnSpPr>
            <a:stCxn id="52" idx="2"/>
            <a:endCxn id="14" idx="0"/>
          </p:cNvCxnSpPr>
          <p:nvPr/>
        </p:nvCxnSpPr>
        <p:spPr>
          <a:xfrm>
            <a:off x="2019300" y="5029200"/>
            <a:ext cx="2171700" cy="8382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22"/>
          <p:cNvCxnSpPr>
            <a:stCxn id="54" idx="2"/>
            <a:endCxn id="14" idx="0"/>
          </p:cNvCxnSpPr>
          <p:nvPr/>
        </p:nvCxnSpPr>
        <p:spPr>
          <a:xfrm>
            <a:off x="2933700" y="5029200"/>
            <a:ext cx="1257300" cy="8382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22"/>
          <p:cNvCxnSpPr>
            <a:stCxn id="55" idx="2"/>
            <a:endCxn id="14" idx="0"/>
          </p:cNvCxnSpPr>
          <p:nvPr/>
        </p:nvCxnSpPr>
        <p:spPr>
          <a:xfrm>
            <a:off x="3848100" y="5029200"/>
            <a:ext cx="342900" cy="8382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6019800" y="3886200"/>
            <a:ext cx="2971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sz="2000" dirty="0" smtClean="0"/>
              <a:t>Exploring all possible paths w/o inputs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Generating random inputs</a:t>
            </a:r>
          </a:p>
          <a:p>
            <a:pPr marL="285750" indent="-285750">
              <a:buFontTx/>
              <a:buChar char="-"/>
            </a:pPr>
            <a:r>
              <a:rPr lang="en-US" sz="2000" dirty="0" smtClean="0"/>
              <a:t>Recovering from faults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08600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74">
        <p:fade/>
      </p:transition>
    </mc:Choice>
    <mc:Fallback xmlns="">
      <p:transition advTm="27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Basic idea</a:t>
            </a:r>
          </a:p>
          <a:p>
            <a:pPr marL="1200150" lvl="1" indent="-457200"/>
            <a:r>
              <a:rPr lang="en-US" sz="2000" dirty="0"/>
              <a:t>Given an </a:t>
            </a:r>
            <a:r>
              <a:rPr lang="en-US" sz="2000" b="1" dirty="0"/>
              <a:t>unknown file/message </a:t>
            </a:r>
            <a:r>
              <a:rPr lang="en-US" sz="2000" dirty="0"/>
              <a:t>and a </a:t>
            </a:r>
            <a:r>
              <a:rPr lang="en-US" sz="2000" b="1" dirty="0"/>
              <a:t>potential </a:t>
            </a:r>
            <a:r>
              <a:rPr lang="en-US" sz="2000" b="1" dirty="0" smtClean="0"/>
              <a:t>producer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5867400"/>
            <a:ext cx="1435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Potential </a:t>
            </a:r>
          </a:p>
          <a:p>
            <a:pPr algn="ctr"/>
            <a:r>
              <a:rPr lang="en-US" sz="1200" b="1" dirty="0" smtClean="0"/>
              <a:t>Producer</a:t>
            </a:r>
          </a:p>
        </p:txBody>
      </p:sp>
      <p:pic>
        <p:nvPicPr>
          <p:cNvPr id="2052" name="Picture 4" descr="dos, executable, ms, x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9" y="5029199"/>
            <a:ext cx="698551" cy="69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http://www.icon100.com/up/1786/128/unkn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4" y="3719693"/>
            <a:ext cx="703832" cy="70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45005" y="4429780"/>
            <a:ext cx="1149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Unknown </a:t>
            </a:r>
            <a:br>
              <a:rPr lang="en-US" sz="1200" b="1" dirty="0" smtClean="0"/>
            </a:br>
            <a:r>
              <a:rPr lang="en-US" sz="1200" b="1" dirty="0" smtClean="0"/>
              <a:t>file/message</a:t>
            </a:r>
          </a:p>
        </p:txBody>
      </p:sp>
    </p:spTree>
    <p:extLst>
      <p:ext uri="{BB962C8B-B14F-4D97-AF65-F5344CB8AC3E}">
        <p14:creationId xmlns:p14="http://schemas.microsoft.com/office/powerpoint/2010/main" val="9928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2521">
        <p:fade/>
      </p:transition>
    </mc:Choice>
    <mc:Fallback xmlns="">
      <p:transition advTm="1252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Basic idea</a:t>
            </a:r>
          </a:p>
          <a:p>
            <a:pPr marL="1200150" lvl="1" indent="-457200"/>
            <a:r>
              <a:rPr lang="en-US" sz="2000" dirty="0"/>
              <a:t>Given an </a:t>
            </a:r>
            <a:r>
              <a:rPr lang="en-US" sz="2000" b="1" dirty="0"/>
              <a:t>unknown file/message </a:t>
            </a:r>
            <a:r>
              <a:rPr lang="en-US" sz="2000" dirty="0"/>
              <a:t>and a </a:t>
            </a:r>
            <a:r>
              <a:rPr lang="en-US" sz="2000" b="1" dirty="0"/>
              <a:t>potential producer</a:t>
            </a:r>
            <a:endParaRPr lang="en-US" sz="2000" dirty="0"/>
          </a:p>
          <a:p>
            <a:pPr marL="1200150" lvl="1" indent="-457200"/>
            <a:r>
              <a:rPr lang="en-US" sz="2000" dirty="0"/>
              <a:t>Explore execution paths that contain “file open-for-write” operations (Producer executions)</a:t>
            </a:r>
          </a:p>
          <a:p>
            <a:pPr marL="1600200" lvl="2" indent="-457200"/>
            <a:r>
              <a:rPr lang="en-US" sz="1800" dirty="0"/>
              <a:t>Leveraging a binary forced execution technique (X-force</a:t>
            </a:r>
            <a:r>
              <a:rPr lang="en-US" sz="1800" dirty="0" smtClean="0"/>
              <a:t>)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5867400"/>
            <a:ext cx="1435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Potential </a:t>
            </a:r>
          </a:p>
          <a:p>
            <a:pPr algn="ctr"/>
            <a:r>
              <a:rPr lang="en-US" sz="1200" b="1" dirty="0" smtClean="0"/>
              <a:t>Producer</a:t>
            </a:r>
          </a:p>
        </p:txBody>
      </p:sp>
      <p:pic>
        <p:nvPicPr>
          <p:cNvPr id="2052" name="Picture 4" descr="dos, executable, ms, x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9" y="5029199"/>
            <a:ext cx="698551" cy="69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69005" y="5943600"/>
            <a:ext cx="654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X-Force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47800" y="5360679"/>
            <a:ext cx="356531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00" name="Picture 4" descr="http://images.clipartlogo.com/files/ss/thumb/110/110697095/search-file-icon-vector-eps10_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944561"/>
            <a:ext cx="782966" cy="77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>
            <a:off x="2667000" y="5360679"/>
            <a:ext cx="3810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Picture 10" descr="http://www.lanrensc.com/uploadfile/2013/0110/201301101004412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921604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http://www.lanrensc.com/uploadfile/2013/0110/201301101004412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198692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http://www.lanrensc.com/uploadfile/2013/0110/201301101004412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410198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134766" y="5943600"/>
            <a:ext cx="869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Producer </a:t>
            </a:r>
            <a:br>
              <a:rPr lang="en-US" sz="1200" b="1" dirty="0" smtClean="0"/>
            </a:br>
            <a:r>
              <a:rPr lang="en-US" sz="1200" b="1" dirty="0" smtClean="0"/>
              <a:t>executions</a:t>
            </a:r>
          </a:p>
        </p:txBody>
      </p:sp>
      <p:pic>
        <p:nvPicPr>
          <p:cNvPr id="13" name="Picture 16" descr="http://www.icon100.com/up/1786/128/unknow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4" y="3719693"/>
            <a:ext cx="703832" cy="70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45005" y="4429780"/>
            <a:ext cx="1149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Unknown </a:t>
            </a:r>
            <a:br>
              <a:rPr lang="en-US" sz="1200" b="1" dirty="0" smtClean="0"/>
            </a:br>
            <a:r>
              <a:rPr lang="en-US" sz="1200" b="1" dirty="0" smtClean="0"/>
              <a:t>file/message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533400" y="3657600"/>
            <a:ext cx="1207005" cy="1219200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33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4245">
        <p:fade/>
      </p:transition>
    </mc:Choice>
    <mc:Fallback xmlns="">
      <p:transition advTm="1424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Basic idea</a:t>
            </a:r>
          </a:p>
          <a:p>
            <a:pPr marL="1200150" lvl="1" indent="-457200"/>
            <a:r>
              <a:rPr lang="en-US" sz="2000" dirty="0" smtClean="0"/>
              <a:t>Given an </a:t>
            </a:r>
            <a:r>
              <a:rPr lang="en-US" sz="2000" b="1" dirty="0" smtClean="0"/>
              <a:t>unknown file/message </a:t>
            </a:r>
            <a:r>
              <a:rPr lang="en-US" sz="2000" dirty="0" smtClean="0"/>
              <a:t>and a </a:t>
            </a:r>
            <a:r>
              <a:rPr lang="en-US" sz="2000" b="1" dirty="0" smtClean="0"/>
              <a:t>potential producer</a:t>
            </a:r>
            <a:endParaRPr lang="en-US" sz="2000" dirty="0"/>
          </a:p>
          <a:p>
            <a:pPr marL="1200150" lvl="1" indent="-457200"/>
            <a:r>
              <a:rPr lang="en-US" sz="2000" dirty="0" smtClean="0"/>
              <a:t>Explore execution paths that contain “file open-for-write” operations (Producer executions)</a:t>
            </a:r>
          </a:p>
          <a:p>
            <a:pPr marL="1600200" lvl="2" indent="-457200"/>
            <a:r>
              <a:rPr lang="en-US" sz="1800" dirty="0" smtClean="0"/>
              <a:t>Leveraging a binary forced execution technique (X-force)</a:t>
            </a:r>
          </a:p>
          <a:p>
            <a:pPr marL="1200150" lvl="1" indent="-457200"/>
            <a:r>
              <a:rPr lang="en-US" sz="2000" b="1" dirty="0" smtClean="0"/>
              <a:t>Transform </a:t>
            </a:r>
            <a:r>
              <a:rPr lang="en-US" sz="2000" dirty="0"/>
              <a:t>the </a:t>
            </a:r>
            <a:r>
              <a:rPr lang="en-US" sz="2000" b="1" dirty="0" smtClean="0"/>
              <a:t>producer </a:t>
            </a:r>
            <a:r>
              <a:rPr lang="en-US" sz="2000" dirty="0" smtClean="0"/>
              <a:t>to </a:t>
            </a:r>
            <a:r>
              <a:rPr lang="en-US" sz="2000" b="1" dirty="0" smtClean="0"/>
              <a:t>consumer </a:t>
            </a:r>
            <a:r>
              <a:rPr lang="en-US" sz="2000" dirty="0" smtClean="0"/>
              <a:t>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5867400"/>
            <a:ext cx="1435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Potential </a:t>
            </a:r>
          </a:p>
          <a:p>
            <a:pPr algn="ctr"/>
            <a:r>
              <a:rPr lang="en-US" sz="1200" b="1" dirty="0" smtClean="0"/>
              <a:t>Producer</a:t>
            </a:r>
          </a:p>
        </p:txBody>
      </p:sp>
      <p:pic>
        <p:nvPicPr>
          <p:cNvPr id="2052" name="Picture 4" descr="dos, executable, ms, x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9" y="5029199"/>
            <a:ext cx="698551" cy="69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69005" y="5943600"/>
            <a:ext cx="654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X-Force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47800" y="5360679"/>
            <a:ext cx="35653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00" name="Picture 4" descr="http://images.clipartlogo.com/files/ss/thumb/110/110697095/search-file-icon-vector-eps10_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944561"/>
            <a:ext cx="782966" cy="77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>
            <a:off x="2667000" y="5360679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Picture 10" descr="http://www.lanrensc.com/uploadfile/2013/0110/201301101004412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921604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http://www.lanrensc.com/uploadfile/2013/0110/201301101004412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198692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http://www.lanrensc.com/uploadfile/2013/0110/201301101004412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410198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134766" y="5943600"/>
            <a:ext cx="869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Producer </a:t>
            </a:r>
            <a:br>
              <a:rPr lang="en-US" sz="1200" b="1" dirty="0" smtClean="0"/>
            </a:br>
            <a:r>
              <a:rPr lang="en-US" sz="1200" b="1" dirty="0" smtClean="0"/>
              <a:t>executions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997921" y="5360679"/>
            <a:ext cx="3810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Picture 4" descr="monitor, system, utilities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873" y="4935751"/>
            <a:ext cx="779248" cy="77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531321" y="5996328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P2C</a:t>
            </a:r>
          </a:p>
        </p:txBody>
      </p:sp>
      <p:cxnSp>
        <p:nvCxnSpPr>
          <p:cNvPr id="45" name="Straight Arrow Connector 44"/>
          <p:cNvCxnSpPr>
            <a:stCxn id="13" idx="3"/>
            <a:endCxn id="39" idx="0"/>
          </p:cNvCxnSpPr>
          <p:nvPr/>
        </p:nvCxnSpPr>
        <p:spPr>
          <a:xfrm>
            <a:off x="1440886" y="4071610"/>
            <a:ext cx="3386611" cy="864141"/>
          </a:xfrm>
          <a:prstGeom prst="curvedConnector2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6" descr="http://www.icon100.com/up/1786/128/unknow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4" y="3719693"/>
            <a:ext cx="703832" cy="70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45005" y="4429780"/>
            <a:ext cx="1149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Unknown </a:t>
            </a:r>
            <a:br>
              <a:rPr lang="en-US" sz="1200" b="1" dirty="0" smtClean="0"/>
            </a:br>
            <a:r>
              <a:rPr lang="en-US" sz="1200" b="1" dirty="0" smtClean="0"/>
              <a:t>file/message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299635" y="5334000"/>
            <a:ext cx="3048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" name="Picture 12" descr="http://86.111.144.210/test/images/homecat/pr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635" y="5029200"/>
            <a:ext cx="600584" cy="60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5486400" y="5830669"/>
            <a:ext cx="99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Transformed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Consumer 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execution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1335" y="4944562"/>
            <a:ext cx="2366665" cy="14607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699286" y="5830669"/>
            <a:ext cx="1073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Taint analysis </a:t>
            </a:r>
          </a:p>
          <a:p>
            <a:pPr algn="ctr"/>
            <a:r>
              <a:rPr lang="en-US" sz="1200" b="1" dirty="0" smtClean="0"/>
              <a:t>techniques</a:t>
            </a:r>
          </a:p>
          <a:p>
            <a:pPr algn="ctr"/>
            <a:endParaRPr lang="en-US" sz="1200" b="1" dirty="0" smtClean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42635" y="5334000"/>
            <a:ext cx="3048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cdn.flaticon.com/png/256/3881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635" y="4913574"/>
            <a:ext cx="774195" cy="77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841298" y="5862935"/>
            <a:ext cx="1122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File format 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with type info.</a:t>
            </a:r>
          </a:p>
        </p:txBody>
      </p:sp>
      <p:pic>
        <p:nvPicPr>
          <p:cNvPr id="1028" name="Picture 4" descr="https://cdn0.iconfinder.com/data/icons/seo-smart-pack/128/grey_new_seo2-31-51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654" y="4933068"/>
            <a:ext cx="711176" cy="71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Arrow Connector 47"/>
          <p:cNvCxnSpPr/>
          <p:nvPr/>
        </p:nvCxnSpPr>
        <p:spPr>
          <a:xfrm>
            <a:off x="7597830" y="5334000"/>
            <a:ext cx="3048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53205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313">
        <p:fade/>
      </p:transition>
    </mc:Choice>
    <mc:Fallback xmlns="">
      <p:transition advTm="1931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Basic idea</a:t>
            </a:r>
          </a:p>
          <a:p>
            <a:pPr marL="1200150" lvl="1" indent="-457200"/>
            <a:r>
              <a:rPr lang="en-US" sz="2000" dirty="0"/>
              <a:t>Given an </a:t>
            </a:r>
            <a:r>
              <a:rPr lang="en-US" sz="2000" b="1" dirty="0"/>
              <a:t>unknown file/message </a:t>
            </a:r>
            <a:r>
              <a:rPr lang="en-US" sz="2000" dirty="0"/>
              <a:t>and a </a:t>
            </a:r>
            <a:r>
              <a:rPr lang="en-US" sz="2000" b="1" dirty="0"/>
              <a:t>potential producer</a:t>
            </a:r>
            <a:endParaRPr lang="en-US" sz="2000" dirty="0"/>
          </a:p>
          <a:p>
            <a:pPr marL="1200150" lvl="1" indent="-457200"/>
            <a:r>
              <a:rPr lang="en-US" sz="2000" dirty="0"/>
              <a:t>Explore execution paths that contain “file open-for-write” operations (Producer executions)</a:t>
            </a:r>
          </a:p>
          <a:p>
            <a:pPr marL="1600200" lvl="2" indent="-457200"/>
            <a:r>
              <a:rPr lang="en-US" sz="1800" dirty="0"/>
              <a:t>Leveraging a binary forced execution technique (X-force)</a:t>
            </a:r>
          </a:p>
          <a:p>
            <a:pPr marL="1200150" lvl="1" indent="-457200"/>
            <a:r>
              <a:rPr lang="en-US" sz="2000" b="1" dirty="0"/>
              <a:t>Transform </a:t>
            </a:r>
            <a:r>
              <a:rPr lang="en-US" sz="2000" dirty="0"/>
              <a:t>the </a:t>
            </a:r>
            <a:r>
              <a:rPr lang="en-US" sz="2000" b="1" dirty="0"/>
              <a:t>producer </a:t>
            </a:r>
            <a:r>
              <a:rPr lang="en-US" sz="2000" dirty="0"/>
              <a:t>to </a:t>
            </a:r>
            <a:r>
              <a:rPr lang="en-US" sz="2000" b="1" dirty="0"/>
              <a:t>consumer </a:t>
            </a:r>
            <a:r>
              <a:rPr lang="en-US" sz="2000" dirty="0"/>
              <a:t>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800" y="5867400"/>
            <a:ext cx="14356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Potential </a:t>
            </a:r>
          </a:p>
          <a:p>
            <a:pPr algn="ctr"/>
            <a:r>
              <a:rPr lang="en-US" sz="1200" b="1" dirty="0" smtClean="0"/>
              <a:t>Producer</a:t>
            </a:r>
          </a:p>
        </p:txBody>
      </p:sp>
      <p:pic>
        <p:nvPicPr>
          <p:cNvPr id="2052" name="Picture 4" descr="dos, executable, ms, x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49" y="5029199"/>
            <a:ext cx="698551" cy="698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969005" y="5943600"/>
            <a:ext cx="6547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X-Force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47800" y="5360679"/>
            <a:ext cx="356531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4100" name="Picture 4" descr="http://images.clipartlogo.com/files/ss/thumb/110/110697095/search-file-icon-vector-eps10_small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4944561"/>
            <a:ext cx="782966" cy="77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Straight Arrow Connector 22"/>
          <p:cNvCxnSpPr/>
          <p:nvPr/>
        </p:nvCxnSpPr>
        <p:spPr>
          <a:xfrm>
            <a:off x="2667000" y="5360679"/>
            <a:ext cx="381000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Picture 10" descr="http://www.lanrensc.com/uploadfile/2013/0110/201301101004412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4921604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4" name="Picture 10" descr="http://www.lanrensc.com/uploadfile/2013/0110/201301101004412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5198692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 descr="http://www.lanrensc.com/uploadfile/2013/0110/20130110100441213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200" y="5410198"/>
            <a:ext cx="381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TextBox 35"/>
          <p:cNvSpPr txBox="1"/>
          <p:nvPr/>
        </p:nvSpPr>
        <p:spPr>
          <a:xfrm>
            <a:off x="3134766" y="5943600"/>
            <a:ext cx="8694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Producer </a:t>
            </a:r>
            <a:br>
              <a:rPr lang="en-US" sz="1200" b="1" dirty="0" smtClean="0"/>
            </a:br>
            <a:r>
              <a:rPr lang="en-US" sz="1200" b="1" dirty="0" smtClean="0"/>
              <a:t>executions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3997921" y="5360679"/>
            <a:ext cx="3810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9" name="Picture 4" descr="monitor, system, utilities ic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7873" y="4935751"/>
            <a:ext cx="779248" cy="77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/>
          <p:cNvSpPr txBox="1"/>
          <p:nvPr/>
        </p:nvSpPr>
        <p:spPr>
          <a:xfrm>
            <a:off x="4531321" y="5996328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 smtClean="0"/>
              <a:t>P2C</a:t>
            </a:r>
          </a:p>
        </p:txBody>
      </p:sp>
      <p:cxnSp>
        <p:nvCxnSpPr>
          <p:cNvPr id="45" name="Straight Arrow Connector 44"/>
          <p:cNvCxnSpPr>
            <a:stCxn id="13" idx="3"/>
            <a:endCxn id="39" idx="0"/>
          </p:cNvCxnSpPr>
          <p:nvPr/>
        </p:nvCxnSpPr>
        <p:spPr>
          <a:xfrm>
            <a:off x="1440886" y="4071610"/>
            <a:ext cx="3386611" cy="864141"/>
          </a:xfrm>
          <a:prstGeom prst="bentConnector2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16" descr="http://www.icon100.com/up/1786/128/unknown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054" y="3719693"/>
            <a:ext cx="703832" cy="7038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2" name="TextBox 51"/>
          <p:cNvSpPr txBox="1"/>
          <p:nvPr/>
        </p:nvSpPr>
        <p:spPr>
          <a:xfrm>
            <a:off x="445005" y="4429780"/>
            <a:ext cx="11495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 smtClean="0"/>
              <a:t>Unknown </a:t>
            </a:r>
            <a:br>
              <a:rPr lang="en-US" sz="1200" b="1" dirty="0" smtClean="0"/>
            </a:br>
            <a:r>
              <a:rPr lang="en-US" sz="1200" b="1" dirty="0" smtClean="0"/>
              <a:t>file/message</a:t>
            </a:r>
          </a:p>
        </p:txBody>
      </p:sp>
      <p:cxnSp>
        <p:nvCxnSpPr>
          <p:cNvPr id="58" name="Straight Arrow Connector 57"/>
          <p:cNvCxnSpPr/>
          <p:nvPr/>
        </p:nvCxnSpPr>
        <p:spPr>
          <a:xfrm>
            <a:off x="5299635" y="5334000"/>
            <a:ext cx="3048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61" name="Picture 12" descr="http://86.111.144.210/test/images/homecat/pro.png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635" y="5029200"/>
            <a:ext cx="600584" cy="60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62"/>
          <p:cNvSpPr txBox="1"/>
          <p:nvPr/>
        </p:nvSpPr>
        <p:spPr>
          <a:xfrm>
            <a:off x="5486400" y="5830669"/>
            <a:ext cx="99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Transformed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Consumer 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execution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81335" y="4944562"/>
            <a:ext cx="2366665" cy="1460704"/>
          </a:xfrm>
          <a:prstGeom prst="rect">
            <a:avLst/>
          </a:prstGeom>
          <a:solidFill>
            <a:schemeClr val="bg1">
              <a:alpha val="8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6699286" y="5830669"/>
            <a:ext cx="1073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Taint analysis </a:t>
            </a:r>
          </a:p>
          <a:p>
            <a:pPr algn="ctr"/>
            <a:r>
              <a:rPr lang="en-US" sz="1200" b="1" dirty="0" smtClean="0"/>
              <a:t>techniques</a:t>
            </a:r>
          </a:p>
          <a:p>
            <a:pPr algn="ctr"/>
            <a:endParaRPr lang="en-US" sz="1200" b="1" dirty="0" smtClean="0"/>
          </a:p>
        </p:txBody>
      </p:sp>
      <p:cxnSp>
        <p:nvCxnSpPr>
          <p:cNvPr id="30" name="Straight Arrow Connector 29"/>
          <p:cNvCxnSpPr/>
          <p:nvPr/>
        </p:nvCxnSpPr>
        <p:spPr>
          <a:xfrm>
            <a:off x="6442635" y="5334000"/>
            <a:ext cx="3048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26" name="Picture 2" descr="http://cdn.flaticon.com/png/256/38811.png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23635" y="4913574"/>
            <a:ext cx="774195" cy="77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TextBox 45"/>
          <p:cNvSpPr txBox="1"/>
          <p:nvPr/>
        </p:nvSpPr>
        <p:spPr>
          <a:xfrm>
            <a:off x="7841298" y="5862935"/>
            <a:ext cx="11224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File format 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with type info.</a:t>
            </a:r>
          </a:p>
        </p:txBody>
      </p:sp>
      <p:pic>
        <p:nvPicPr>
          <p:cNvPr id="1028" name="Picture 4" descr="https://cdn0.iconfinder.com/data/icons/seo-smart-pack/128/grey_new_seo2-31-512.pn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9654" y="4933068"/>
            <a:ext cx="711176" cy="711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Arrow Connector 47"/>
          <p:cNvCxnSpPr/>
          <p:nvPr/>
        </p:nvCxnSpPr>
        <p:spPr>
          <a:xfrm>
            <a:off x="7597830" y="5334000"/>
            <a:ext cx="3048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1995699" y="2964867"/>
            <a:ext cx="5181600" cy="214053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P2C directly works on potential producer programs</a:t>
            </a:r>
          </a:p>
          <a:p>
            <a:pPr algn="ctr"/>
            <a:endParaRPr lang="en-US" dirty="0" smtClean="0"/>
          </a:p>
          <a:p>
            <a:pPr algn="ctr"/>
            <a:r>
              <a:rPr lang="en-US" dirty="0" smtClean="0"/>
              <a:t>P2C does not require </a:t>
            </a:r>
          </a:p>
          <a:p>
            <a:pPr algn="ctr"/>
            <a:r>
              <a:rPr lang="en-US" dirty="0" smtClean="0"/>
              <a:t>(1) consumers</a:t>
            </a:r>
          </a:p>
          <a:p>
            <a:pPr algn="ctr"/>
            <a:r>
              <a:rPr lang="en-US" dirty="0" smtClean="0"/>
              <a:t>(2) inputs to producers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4806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2389">
        <p:fade/>
      </p:transition>
    </mc:Choice>
    <mc:Fallback xmlns="">
      <p:transition advTm="1238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An unknown binary file 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334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0x4bfd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3814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0x5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22196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0x15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0578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8960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4734231" y="1371600"/>
            <a:ext cx="137160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</a:t>
            </a:r>
            <a:r>
              <a:rPr lang="en-US" sz="1200" dirty="0" err="1" smtClean="0"/>
              <a:t>silver_member</a:t>
            </a:r>
            <a:r>
              <a:rPr lang="en-US" sz="1200" dirty="0" smtClean="0"/>
              <a:t>”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0960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“john12”</a:t>
            </a:r>
            <a:endParaRPr lang="en-US" sz="1400" dirty="0"/>
          </a:p>
        </p:txBody>
      </p:sp>
      <p:sp>
        <p:nvSpPr>
          <p:cNvPr id="25" name="Rectangle 24"/>
          <p:cNvSpPr/>
          <p:nvPr/>
        </p:nvSpPr>
        <p:spPr>
          <a:xfrm>
            <a:off x="69342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2001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77724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1749220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9349">
        <p:fade/>
      </p:transition>
    </mc:Choice>
    <mc:Fallback xmlns="">
      <p:transition advTm="934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How it is generated?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838200" y="2838511"/>
            <a:ext cx="3505200" cy="3638490"/>
          </a:xfrm>
        </p:spPr>
        <p:txBody>
          <a:bodyPr>
            <a:normAutofit/>
          </a:bodyPr>
          <a:lstStyle/>
          <a:p>
            <a:pPr marL="342900" indent="-342900">
              <a:buAutoNum type="arabicPlain"/>
            </a:pPr>
            <a:r>
              <a:rPr lang="en-US" sz="1400" dirty="0" smtClean="0"/>
              <a:t>f = </a:t>
            </a:r>
            <a:r>
              <a:rPr lang="en-US" sz="1400" b="1" dirty="0" err="1" smtClean="0"/>
              <a:t>fopen</a:t>
            </a:r>
            <a:r>
              <a:rPr lang="en-US" sz="1400" dirty="0" smtClean="0"/>
              <a:t>( …, “w” );</a:t>
            </a:r>
          </a:p>
          <a:p>
            <a:r>
              <a:rPr lang="en-US" sz="1400" dirty="0" smtClean="0"/>
              <a:t>         …</a:t>
            </a:r>
          </a:p>
          <a:p>
            <a:pPr marL="342900" indent="-342900">
              <a:buAutoNum type="arabicPlain" startAt="2"/>
            </a:pPr>
            <a:r>
              <a:rPr lang="en-US" sz="1400" dirty="0" err="1" smtClean="0"/>
              <a:t>account_num</a:t>
            </a:r>
            <a:r>
              <a:rPr lang="en-US" sz="1400" dirty="0" smtClean="0"/>
              <a:t> = …; </a:t>
            </a:r>
          </a:p>
          <a:p>
            <a:r>
              <a:rPr lang="en-US" sz="1400" dirty="0" smtClean="0"/>
              <a:t>        </a:t>
            </a:r>
            <a:r>
              <a:rPr lang="en-US" sz="1400" dirty="0"/>
              <a:t>…</a:t>
            </a:r>
            <a:endParaRPr lang="en-US" sz="1400" dirty="0" smtClean="0"/>
          </a:p>
          <a:p>
            <a:pPr marL="342900" indent="-342900">
              <a:buAutoNum type="arabicPlain" startAt="3"/>
            </a:pPr>
            <a:r>
              <a:rPr lang="en-US" sz="1400" dirty="0" err="1" smtClean="0"/>
              <a:t>int</a:t>
            </a:r>
            <a:r>
              <a:rPr lang="en-US" sz="1400" dirty="0" smtClean="0"/>
              <a:t> magic = 0x4bfd;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(&amp;magic,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</a:t>
            </a:r>
            <a:r>
              <a:rPr lang="en-US" sz="1400" dirty="0" err="1" smtClean="0"/>
              <a:t>account_num</a:t>
            </a:r>
            <a:r>
              <a:rPr lang="en-US" sz="1400" dirty="0" smtClean="0"/>
              <a:t>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header-&gt;name = …; </a:t>
            </a:r>
            <a:endParaRPr lang="en-US" sz="1400" b="1" dirty="0" smtClean="0"/>
          </a:p>
          <a:p>
            <a:pPr marL="342900" indent="-342900">
              <a:buAutoNum type="arabicPlain" startAt="3"/>
            </a:pPr>
            <a:r>
              <a:rPr lang="en-US" sz="1400" dirty="0" smtClean="0"/>
              <a:t>header-&gt;</a:t>
            </a:r>
            <a:r>
              <a:rPr lang="en-US" sz="1400" dirty="0" err="1" smtClean="0"/>
              <a:t>acnt_number</a:t>
            </a:r>
            <a:r>
              <a:rPr lang="en-US" sz="1400" dirty="0" smtClean="0"/>
              <a:t> = …; </a:t>
            </a:r>
            <a:endParaRPr lang="en-US" sz="1400" b="1" dirty="0" smtClean="0"/>
          </a:p>
          <a:p>
            <a:pPr marL="342900" indent="-342900">
              <a:buAutoNum type="arabicPlain" startAt="3"/>
            </a:pPr>
            <a:r>
              <a:rPr lang="en-US" sz="1400" dirty="0" smtClean="0"/>
              <a:t>size = …; </a:t>
            </a:r>
            <a:endParaRPr lang="en-US" sz="1400" b="1" dirty="0" smtClean="0"/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(&amp;size,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(header, size, 1, f);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for(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account_num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++ ) </a:t>
            </a:r>
          </a:p>
          <a:p>
            <a:pPr marL="342900" indent="-342900">
              <a:buAutoNum type="arabicPlain" startAt="3"/>
            </a:pPr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r>
              <a:rPr lang="en-US" sz="1400" b="1" dirty="0" err="1" smtClean="0"/>
              <a:t>fwrite</a:t>
            </a:r>
            <a:r>
              <a:rPr lang="en-US" sz="1400" dirty="0" smtClean="0"/>
              <a:t>(account[0], …, f);</a:t>
            </a:r>
            <a:endParaRPr lang="en-US" sz="1400" dirty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876800" y="2838511"/>
            <a:ext cx="3505200" cy="363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// Data Structures</a:t>
            </a:r>
          </a:p>
          <a:p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tag_header</a:t>
            </a:r>
            <a:r>
              <a:rPr lang="en-US" sz="1400" dirty="0"/>
              <a:t>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type;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acnt_num</a:t>
            </a:r>
            <a:r>
              <a:rPr lang="en-US" sz="1400" dirty="0"/>
              <a:t>;</a:t>
            </a:r>
          </a:p>
          <a:p>
            <a:r>
              <a:rPr lang="en-US" sz="1400" dirty="0"/>
              <a:t>    char name[1];   </a:t>
            </a:r>
          </a:p>
          <a:p>
            <a:r>
              <a:rPr lang="en-US" sz="1400" dirty="0"/>
              <a:t>} *</a:t>
            </a:r>
            <a:r>
              <a:rPr lang="en-US" sz="1400" b="1" dirty="0">
                <a:solidFill>
                  <a:srgbClr val="FF0000"/>
                </a:solidFill>
              </a:rPr>
              <a:t>header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tag_account_entry</a:t>
            </a:r>
            <a:r>
              <a:rPr lang="en-US" sz="1400" dirty="0"/>
              <a:t> {</a:t>
            </a:r>
          </a:p>
          <a:p>
            <a:r>
              <a:rPr lang="en-US" sz="1400" dirty="0"/>
              <a:t>     char id[32];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year; 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month; 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day; 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balance;</a:t>
            </a:r>
          </a:p>
          <a:p>
            <a:r>
              <a:rPr lang="en-US" sz="1400" dirty="0"/>
              <a:t>} *</a:t>
            </a:r>
            <a:r>
              <a:rPr lang="en-US" sz="1400" b="1" dirty="0">
                <a:solidFill>
                  <a:srgbClr val="FF0000"/>
                </a:solidFill>
              </a:rPr>
              <a:t>account</a:t>
            </a:r>
            <a:r>
              <a:rPr lang="en-US" sz="1400" dirty="0"/>
              <a:t>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8032" y="2514600"/>
            <a:ext cx="6924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Producer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0x4bfd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3814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0x5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22196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0x15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30578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8960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734231" y="1371600"/>
            <a:ext cx="137160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</a:t>
            </a:r>
            <a:r>
              <a:rPr lang="en-US" sz="1200" dirty="0" err="1" smtClean="0"/>
              <a:t>silver_member</a:t>
            </a:r>
            <a:r>
              <a:rPr lang="en-US" sz="1200" dirty="0" smtClean="0"/>
              <a:t>”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60960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“john12”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69342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2001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77724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18" name="Rectangle 17"/>
          <p:cNvSpPr/>
          <p:nvPr/>
        </p:nvSpPr>
        <p:spPr>
          <a:xfrm>
            <a:off x="1133168" y="4114800"/>
            <a:ext cx="24384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133168" y="4419600"/>
            <a:ext cx="298163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1133168" y="5410200"/>
            <a:ext cx="298163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133168" y="5715000"/>
            <a:ext cx="2981632" cy="22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133168" y="6172200"/>
            <a:ext cx="298163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Straight Arrow Connector 44"/>
          <p:cNvCxnSpPr>
            <a:stCxn id="18" idx="1"/>
          </p:cNvCxnSpPr>
          <p:nvPr/>
        </p:nvCxnSpPr>
        <p:spPr>
          <a:xfrm rot="10800000">
            <a:off x="609600" y="1676400"/>
            <a:ext cx="523568" cy="2590800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44"/>
          <p:cNvCxnSpPr>
            <a:stCxn id="19" idx="1"/>
          </p:cNvCxnSpPr>
          <p:nvPr/>
        </p:nvCxnSpPr>
        <p:spPr>
          <a:xfrm rot="10800000" flipH="1">
            <a:off x="1133167" y="1688806"/>
            <a:ext cx="390833" cy="2883195"/>
          </a:xfrm>
          <a:prstGeom prst="curvedConnector4">
            <a:avLst>
              <a:gd name="adj1" fmla="val -58490"/>
              <a:gd name="adj2" fmla="val 52643"/>
            </a:avLst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44"/>
          <p:cNvCxnSpPr>
            <a:stCxn id="20" idx="3"/>
            <a:endCxn id="27" idx="2"/>
          </p:cNvCxnSpPr>
          <p:nvPr/>
        </p:nvCxnSpPr>
        <p:spPr>
          <a:xfrm flipH="1" flipV="1">
            <a:off x="2638732" y="1676400"/>
            <a:ext cx="1476068" cy="3886200"/>
          </a:xfrm>
          <a:prstGeom prst="curvedConnector4">
            <a:avLst>
              <a:gd name="adj1" fmla="val -15487"/>
              <a:gd name="adj2" fmla="val 51961"/>
            </a:avLst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44"/>
          <p:cNvCxnSpPr>
            <a:stCxn id="21" idx="3"/>
          </p:cNvCxnSpPr>
          <p:nvPr/>
        </p:nvCxnSpPr>
        <p:spPr>
          <a:xfrm flipV="1">
            <a:off x="4114800" y="1801063"/>
            <a:ext cx="619431" cy="4028237"/>
          </a:xfrm>
          <a:prstGeom prst="curvedConnector2">
            <a:avLst/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44"/>
          <p:cNvCxnSpPr>
            <a:stCxn id="22" idx="2"/>
          </p:cNvCxnSpPr>
          <p:nvPr/>
        </p:nvCxnSpPr>
        <p:spPr>
          <a:xfrm rot="5400000" flipH="1" flipV="1">
            <a:off x="2860223" y="1564824"/>
            <a:ext cx="4675937" cy="5148416"/>
          </a:xfrm>
          <a:prstGeom prst="curvedConnector4">
            <a:avLst>
              <a:gd name="adj1" fmla="val -4889"/>
              <a:gd name="adj2" fmla="val 96902"/>
            </a:avLst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Left Bracket 38"/>
          <p:cNvSpPr/>
          <p:nvPr/>
        </p:nvSpPr>
        <p:spPr>
          <a:xfrm rot="5400000" flipH="1" flipV="1">
            <a:off x="4515914" y="220977"/>
            <a:ext cx="124662" cy="30355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ket 39"/>
          <p:cNvSpPr/>
          <p:nvPr/>
        </p:nvSpPr>
        <p:spPr>
          <a:xfrm rot="5400000" flipH="1" flipV="1">
            <a:off x="7288313" y="478771"/>
            <a:ext cx="124661" cy="251991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Content Placeholder 4"/>
          <p:cNvSpPr txBox="1">
            <a:spLocks/>
          </p:cNvSpPr>
          <p:nvPr/>
        </p:nvSpPr>
        <p:spPr>
          <a:xfrm>
            <a:off x="3962400" y="1781961"/>
            <a:ext cx="745408" cy="27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FF0000"/>
                </a:solidFill>
              </a:rPr>
              <a:t>header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2" name="Content Placeholder 4"/>
          <p:cNvSpPr txBox="1">
            <a:spLocks/>
          </p:cNvSpPr>
          <p:nvPr/>
        </p:nvSpPr>
        <p:spPr>
          <a:xfrm>
            <a:off x="6950792" y="1781961"/>
            <a:ext cx="745408" cy="27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FF0000"/>
                </a:solidFill>
              </a:rPr>
              <a:t>account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127070" y="1047472"/>
            <a:ext cx="199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Unknown file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131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2938">
        <p:fade/>
      </p:transition>
    </mc:Choice>
    <mc:Fallback xmlns="">
      <p:transition advTm="1293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Computer programs generate lots of outputs</a:t>
            </a:r>
          </a:p>
          <a:p>
            <a:pPr marL="1200150" lvl="1" indent="-457200">
              <a:buFont typeface="Arial" charset="0"/>
              <a:buChar char="•"/>
            </a:pPr>
            <a:r>
              <a:rPr lang="en-US" dirty="0" smtClean="0"/>
              <a:t>Stored onto files</a:t>
            </a:r>
          </a:p>
          <a:p>
            <a:pPr marL="1200150" lvl="1" indent="-457200">
              <a:buFont typeface="Arial" charset="0"/>
              <a:buChar char="•"/>
            </a:pPr>
            <a:r>
              <a:rPr lang="en-US" dirty="0" smtClean="0"/>
              <a:t>Sent to other computers through the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1028" name="Picture 4" descr="http://joearms.github.io/images/program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309257"/>
            <a:ext cx="5248275" cy="2286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AutoShape 6" descr="https://cdn2.iconfinder.com/data/icons/windows-8-metro-style/512/network_cable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2" name="Picture 8" descr="cable, network ico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2800" y="4561115"/>
            <a:ext cx="762000" cy="76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files, page, pages, text, white ico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32766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918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Producer w/o proper inputs (X-force)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838200" y="2838511"/>
            <a:ext cx="3505200" cy="3638490"/>
          </a:xfrm>
        </p:spPr>
        <p:txBody>
          <a:bodyPr>
            <a:normAutofit/>
          </a:bodyPr>
          <a:lstStyle/>
          <a:p>
            <a:pPr marL="342900" indent="-342900">
              <a:buAutoNum type="arabicPlain"/>
            </a:pPr>
            <a:r>
              <a:rPr lang="en-US" sz="1400" dirty="0" smtClean="0"/>
              <a:t>f = </a:t>
            </a:r>
            <a:r>
              <a:rPr lang="en-US" sz="1400" b="1" dirty="0" err="1" smtClean="0"/>
              <a:t>fopen</a:t>
            </a:r>
            <a:r>
              <a:rPr lang="en-US" sz="1400" dirty="0" smtClean="0"/>
              <a:t>( …, “w” );</a:t>
            </a:r>
          </a:p>
          <a:p>
            <a:r>
              <a:rPr lang="en-US" sz="1400" dirty="0" smtClean="0"/>
              <a:t>         …</a:t>
            </a:r>
          </a:p>
          <a:p>
            <a:pPr marL="342900" indent="-342900">
              <a:buAutoNum type="arabicPlain" startAt="2"/>
            </a:pPr>
            <a:r>
              <a:rPr lang="en-US" sz="1400" dirty="0" err="1" smtClean="0"/>
              <a:t>account_num</a:t>
            </a:r>
            <a:r>
              <a:rPr lang="en-US" sz="1400" dirty="0" smtClean="0"/>
              <a:t> = …; // </a:t>
            </a:r>
            <a:r>
              <a:rPr lang="en-US" sz="1400" b="1" dirty="0" smtClean="0">
                <a:solidFill>
                  <a:srgbClr val="FF0000"/>
                </a:solidFill>
              </a:rPr>
              <a:t>2</a:t>
            </a:r>
          </a:p>
          <a:p>
            <a:r>
              <a:rPr lang="en-US" sz="1400" dirty="0" smtClean="0"/>
              <a:t>        </a:t>
            </a:r>
            <a:r>
              <a:rPr lang="en-US" sz="1400" dirty="0"/>
              <a:t>…</a:t>
            </a:r>
            <a:endParaRPr lang="en-US" sz="1400" dirty="0" smtClean="0"/>
          </a:p>
          <a:p>
            <a:pPr marL="342900" indent="-342900">
              <a:buAutoNum type="arabicPlain" startAt="3"/>
            </a:pPr>
            <a:r>
              <a:rPr lang="en-US" sz="1400" dirty="0" err="1" smtClean="0"/>
              <a:t>int</a:t>
            </a:r>
            <a:r>
              <a:rPr lang="en-US" sz="1400" dirty="0" smtClean="0"/>
              <a:t> magic = 0x4bfd;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(&amp;magic,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</a:t>
            </a:r>
            <a:r>
              <a:rPr lang="en-US" sz="1400" dirty="0" err="1" smtClean="0"/>
              <a:t>account_num</a:t>
            </a:r>
            <a:r>
              <a:rPr lang="en-US" sz="1400" dirty="0" smtClean="0"/>
              <a:t>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header-&gt;name = …; // </a:t>
            </a:r>
            <a:r>
              <a:rPr lang="en-US" sz="1400" b="1" dirty="0" smtClean="0">
                <a:solidFill>
                  <a:srgbClr val="FF0000"/>
                </a:solidFill>
              </a:rPr>
              <a:t>“#_”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header-&gt;</a:t>
            </a:r>
            <a:r>
              <a:rPr lang="en-US" sz="1400" dirty="0" err="1" smtClean="0"/>
              <a:t>acnt_number</a:t>
            </a:r>
            <a:r>
              <a:rPr lang="en-US" sz="1400" dirty="0" smtClean="0"/>
              <a:t> = …;  // </a:t>
            </a:r>
            <a:r>
              <a:rPr lang="en-US" sz="1400" b="1" dirty="0" smtClean="0">
                <a:solidFill>
                  <a:srgbClr val="FF0000"/>
                </a:solidFill>
              </a:rPr>
              <a:t>2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size = …; // </a:t>
            </a:r>
            <a:r>
              <a:rPr lang="en-US" sz="1400" b="1" dirty="0" smtClean="0">
                <a:solidFill>
                  <a:srgbClr val="FF0000"/>
                </a:solidFill>
              </a:rPr>
              <a:t>0xA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(&amp;size,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(header, size, 1, f);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for(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account_num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++ ) </a:t>
            </a:r>
          </a:p>
          <a:p>
            <a:pPr marL="342900" indent="-342900">
              <a:buAutoNum type="arabicPlain" startAt="3"/>
            </a:pPr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r>
              <a:rPr lang="en-US" sz="1400" b="1" dirty="0" err="1" smtClean="0"/>
              <a:t>fwrite</a:t>
            </a:r>
            <a:r>
              <a:rPr lang="en-US" sz="1400" dirty="0" smtClean="0"/>
              <a:t>(account[0], …, f);</a:t>
            </a:r>
            <a:endParaRPr lang="en-US" sz="1400" dirty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876800" y="2838511"/>
            <a:ext cx="3505200" cy="363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// Data Structures</a:t>
            </a:r>
          </a:p>
          <a:p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tag_header</a:t>
            </a:r>
            <a:r>
              <a:rPr lang="en-US" sz="1400" dirty="0"/>
              <a:t>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type;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acnt_num</a:t>
            </a:r>
            <a:r>
              <a:rPr lang="en-US" sz="1400" dirty="0"/>
              <a:t>;</a:t>
            </a:r>
          </a:p>
          <a:p>
            <a:r>
              <a:rPr lang="en-US" sz="1400" dirty="0"/>
              <a:t>    char name[1];   </a:t>
            </a:r>
          </a:p>
          <a:p>
            <a:r>
              <a:rPr lang="en-US" sz="1400" dirty="0"/>
              <a:t>} *</a:t>
            </a:r>
            <a:r>
              <a:rPr lang="en-US" sz="1400" b="1" dirty="0"/>
              <a:t>header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tag_account_entry</a:t>
            </a:r>
            <a:r>
              <a:rPr lang="en-US" sz="1400" dirty="0"/>
              <a:t> {</a:t>
            </a:r>
          </a:p>
          <a:p>
            <a:r>
              <a:rPr lang="en-US" sz="1400" dirty="0"/>
              <a:t>     char id[32];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year; 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month; 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day; 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balance;</a:t>
            </a:r>
          </a:p>
          <a:p>
            <a:r>
              <a:rPr lang="en-US" sz="1400" dirty="0"/>
              <a:t>} *</a:t>
            </a:r>
            <a:r>
              <a:rPr lang="en-US" sz="1400" b="1" dirty="0"/>
              <a:t>account</a:t>
            </a:r>
            <a:r>
              <a:rPr lang="en-US" sz="1400" dirty="0"/>
              <a:t>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8032" y="2514600"/>
            <a:ext cx="6924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Producer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0x4bfd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3814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0x5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22196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0x15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30578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8960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734231" y="1371600"/>
            <a:ext cx="137160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</a:t>
            </a:r>
            <a:r>
              <a:rPr lang="en-US" sz="1200" dirty="0" err="1" smtClean="0"/>
              <a:t>silver_member</a:t>
            </a:r>
            <a:r>
              <a:rPr lang="en-US" sz="1200" dirty="0" smtClean="0"/>
              <a:t>”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60960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“john12”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69342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2001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77724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43" name="Left Bracket 42"/>
          <p:cNvSpPr/>
          <p:nvPr/>
        </p:nvSpPr>
        <p:spPr>
          <a:xfrm rot="5400000" flipH="1" flipV="1">
            <a:off x="4515914" y="220977"/>
            <a:ext cx="124662" cy="30355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ket 43"/>
          <p:cNvSpPr/>
          <p:nvPr/>
        </p:nvSpPr>
        <p:spPr>
          <a:xfrm rot="5400000" flipH="1" flipV="1">
            <a:off x="7288313" y="478771"/>
            <a:ext cx="124661" cy="251991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133168" y="3365201"/>
            <a:ext cx="2981631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>
            <a:off x="1133168" y="4648200"/>
            <a:ext cx="2981631" cy="216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>
            <a:off x="1133168" y="4908699"/>
            <a:ext cx="2981631" cy="25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Content Placeholder 4"/>
          <p:cNvSpPr txBox="1">
            <a:spLocks/>
          </p:cNvSpPr>
          <p:nvPr/>
        </p:nvSpPr>
        <p:spPr>
          <a:xfrm>
            <a:off x="3962400" y="1781961"/>
            <a:ext cx="745408" cy="27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FF0000"/>
                </a:solidFill>
              </a:rPr>
              <a:t>header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58" name="Content Placeholder 4"/>
          <p:cNvSpPr txBox="1">
            <a:spLocks/>
          </p:cNvSpPr>
          <p:nvPr/>
        </p:nvSpPr>
        <p:spPr>
          <a:xfrm>
            <a:off x="6950792" y="1781961"/>
            <a:ext cx="745408" cy="27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FF0000"/>
                </a:solidFill>
              </a:rPr>
              <a:t>account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7070" y="1047472"/>
            <a:ext cx="199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strike="sngStrike" dirty="0" smtClean="0">
                <a:solidFill>
                  <a:srgbClr val="FF0000"/>
                </a:solidFill>
              </a:rPr>
              <a:t>Unknown file</a:t>
            </a:r>
            <a:endParaRPr lang="en-US" sz="1600" b="1" strike="sngStrike" dirty="0">
              <a:solidFill>
                <a:srgbClr val="FF0000"/>
              </a:solidFill>
            </a:endParaRPr>
          </a:p>
        </p:txBody>
      </p:sp>
      <p:sp>
        <p:nvSpPr>
          <p:cNvPr id="5" name="Rounded Rectangular Callout 4"/>
          <p:cNvSpPr/>
          <p:nvPr/>
        </p:nvSpPr>
        <p:spPr>
          <a:xfrm>
            <a:off x="2438400" y="2667000"/>
            <a:ext cx="1447800" cy="609600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Randomly generated</a:t>
            </a:r>
            <a:endParaRPr lang="en-US" sz="1600" b="1" dirty="0"/>
          </a:p>
        </p:txBody>
      </p:sp>
      <p:sp>
        <p:nvSpPr>
          <p:cNvPr id="35" name="Rounded Rectangular Callout 34"/>
          <p:cNvSpPr/>
          <p:nvPr/>
        </p:nvSpPr>
        <p:spPr>
          <a:xfrm>
            <a:off x="2590800" y="3962400"/>
            <a:ext cx="1447800" cy="609600"/>
          </a:xfrm>
          <a:prstGeom prst="wedgeRoundRectCallou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/>
              <a:t>Randomly generated</a:t>
            </a:r>
            <a:endParaRPr lang="en-US" sz="1600" b="1" dirty="0"/>
          </a:p>
        </p:txBody>
      </p:sp>
      <p:pic>
        <p:nvPicPr>
          <p:cNvPr id="34" name="Picture 10" descr="http://upload.wikimedia.org/wikipedia/commons/thumb/1/16/Deletion_icon.svg/240px-Deletion_icon.svg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150" y="1066800"/>
            <a:ext cx="921650" cy="921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" name="Rectangle 35"/>
          <p:cNvSpPr/>
          <p:nvPr/>
        </p:nvSpPr>
        <p:spPr>
          <a:xfrm>
            <a:off x="1137030" y="5203372"/>
            <a:ext cx="2981631" cy="25872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604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6432">
        <p:fade/>
      </p:transition>
    </mc:Choice>
    <mc:Fallback xmlns="">
      <p:transition advTm="3643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Producer w/o proper inputs (X-force)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838200" y="2838511"/>
            <a:ext cx="3505200" cy="3638490"/>
          </a:xfrm>
        </p:spPr>
        <p:txBody>
          <a:bodyPr>
            <a:normAutofit/>
          </a:bodyPr>
          <a:lstStyle/>
          <a:p>
            <a:pPr marL="342900" indent="-342900">
              <a:buAutoNum type="arabicPlain"/>
            </a:pPr>
            <a:r>
              <a:rPr lang="en-US" sz="1400" dirty="0" smtClean="0"/>
              <a:t>f = </a:t>
            </a:r>
            <a:r>
              <a:rPr lang="en-US" sz="1400" b="1" dirty="0" err="1" smtClean="0"/>
              <a:t>fopen</a:t>
            </a:r>
            <a:r>
              <a:rPr lang="en-US" sz="1400" dirty="0" smtClean="0"/>
              <a:t>( …, “w” );</a:t>
            </a:r>
          </a:p>
          <a:p>
            <a:r>
              <a:rPr lang="en-US" sz="1400" dirty="0" smtClean="0"/>
              <a:t>         …</a:t>
            </a:r>
          </a:p>
          <a:p>
            <a:pPr marL="342900" indent="-342900">
              <a:buAutoNum type="arabicPlain" startAt="2"/>
            </a:pPr>
            <a:r>
              <a:rPr lang="en-US" sz="1400" dirty="0" err="1" smtClean="0"/>
              <a:t>account_num</a:t>
            </a:r>
            <a:r>
              <a:rPr lang="en-US" sz="1400" dirty="0" smtClean="0"/>
              <a:t> = …; // </a:t>
            </a:r>
            <a:r>
              <a:rPr lang="en-US" sz="1400" dirty="0"/>
              <a:t>2</a:t>
            </a:r>
            <a:endParaRPr lang="en-US" sz="1400" dirty="0" smtClean="0"/>
          </a:p>
          <a:p>
            <a:r>
              <a:rPr lang="en-US" sz="1400" dirty="0" smtClean="0"/>
              <a:t>        </a:t>
            </a:r>
            <a:r>
              <a:rPr lang="en-US" sz="1400" dirty="0"/>
              <a:t>…</a:t>
            </a:r>
            <a:endParaRPr lang="en-US" sz="1400" dirty="0" smtClean="0"/>
          </a:p>
          <a:p>
            <a:pPr marL="342900" indent="-342900">
              <a:buAutoNum type="arabicPlain" startAt="3"/>
            </a:pPr>
            <a:r>
              <a:rPr lang="en-US" sz="1400" dirty="0" err="1" smtClean="0"/>
              <a:t>int</a:t>
            </a:r>
            <a:r>
              <a:rPr lang="en-US" sz="1400" dirty="0" smtClean="0"/>
              <a:t> magic = 0x4bfd;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(&amp;magic,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</a:t>
            </a:r>
            <a:r>
              <a:rPr lang="en-US" sz="1400" dirty="0" err="1" smtClean="0"/>
              <a:t>account_num</a:t>
            </a:r>
            <a:r>
              <a:rPr lang="en-US" sz="1400" dirty="0" smtClean="0"/>
              <a:t>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header-&gt;name = …; // </a:t>
            </a:r>
            <a:r>
              <a:rPr lang="en-US" sz="1400" b="1" dirty="0" smtClean="0"/>
              <a:t>“#_”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header-&gt;</a:t>
            </a:r>
            <a:r>
              <a:rPr lang="en-US" sz="1400" dirty="0" err="1" smtClean="0"/>
              <a:t>acnt_number</a:t>
            </a:r>
            <a:r>
              <a:rPr lang="en-US" sz="1400" dirty="0" smtClean="0"/>
              <a:t> = …;  // </a:t>
            </a:r>
            <a:r>
              <a:rPr lang="en-US" sz="1400" b="1" dirty="0" smtClean="0"/>
              <a:t>2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size = …; // </a:t>
            </a:r>
            <a:r>
              <a:rPr lang="en-US" sz="1400" b="1" dirty="0" smtClean="0"/>
              <a:t>0xA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(&amp;size,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(header, size, 1, f);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for(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account_num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++ ) </a:t>
            </a:r>
          </a:p>
          <a:p>
            <a:pPr marL="342900" indent="-342900">
              <a:buAutoNum type="arabicPlain" startAt="3"/>
            </a:pPr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r>
              <a:rPr lang="en-US" sz="1400" b="1" dirty="0" err="1" smtClean="0"/>
              <a:t>fwrite</a:t>
            </a:r>
            <a:r>
              <a:rPr lang="en-US" sz="1400" dirty="0" smtClean="0"/>
              <a:t>(account[0], …, f);</a:t>
            </a:r>
            <a:endParaRPr lang="en-US" sz="1400" dirty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876800" y="2838511"/>
            <a:ext cx="3505200" cy="363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// Data Structures</a:t>
            </a:r>
          </a:p>
          <a:p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tag_header</a:t>
            </a:r>
            <a:r>
              <a:rPr lang="en-US" sz="1400" dirty="0"/>
              <a:t>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type;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acnt_num</a:t>
            </a:r>
            <a:r>
              <a:rPr lang="en-US" sz="1400" dirty="0"/>
              <a:t>;</a:t>
            </a:r>
          </a:p>
          <a:p>
            <a:r>
              <a:rPr lang="en-US" sz="1400" dirty="0"/>
              <a:t>    char name[1];   </a:t>
            </a:r>
          </a:p>
          <a:p>
            <a:r>
              <a:rPr lang="en-US" sz="1400" dirty="0"/>
              <a:t>} *</a:t>
            </a:r>
            <a:r>
              <a:rPr lang="en-US" sz="1400" b="1" dirty="0"/>
              <a:t>header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tag_account_entry</a:t>
            </a:r>
            <a:r>
              <a:rPr lang="en-US" sz="1400" dirty="0"/>
              <a:t> {</a:t>
            </a:r>
          </a:p>
          <a:p>
            <a:r>
              <a:rPr lang="en-US" sz="1400" dirty="0"/>
              <a:t>     char id[32];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year; 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month; 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day; 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balance;</a:t>
            </a:r>
          </a:p>
          <a:p>
            <a:r>
              <a:rPr lang="en-US" sz="1400" dirty="0"/>
              <a:t>} *</a:t>
            </a:r>
            <a:r>
              <a:rPr lang="en-US" sz="1400" b="1" dirty="0"/>
              <a:t>account</a:t>
            </a:r>
            <a:r>
              <a:rPr lang="en-US" sz="1400" dirty="0"/>
              <a:t>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8032" y="2514600"/>
            <a:ext cx="6924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Producer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0x4bfd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381432" y="13716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0x5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2219632" y="13716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0x15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30578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8960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734231" y="1371600"/>
            <a:ext cx="1371601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</a:t>
            </a:r>
            <a:r>
              <a:rPr lang="en-US" sz="1200" dirty="0" err="1" smtClean="0"/>
              <a:t>silver_member</a:t>
            </a:r>
            <a:r>
              <a:rPr lang="en-US" sz="1200" dirty="0" smtClean="0"/>
              <a:t>”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6096000" y="13716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“john12”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69342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2001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77724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5334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0x4bfd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1381432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2219632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0xA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3057832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3896032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4734231" y="1981200"/>
            <a:ext cx="599769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“#_”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5334000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“#_+”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61722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2001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70104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43" name="Left Bracket 42"/>
          <p:cNvSpPr/>
          <p:nvPr/>
        </p:nvSpPr>
        <p:spPr>
          <a:xfrm rot="5400000" flipH="1" flipV="1">
            <a:off x="4515914" y="220977"/>
            <a:ext cx="124662" cy="30355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ket 43"/>
          <p:cNvSpPr/>
          <p:nvPr/>
        </p:nvSpPr>
        <p:spPr>
          <a:xfrm rot="5400000" flipH="1" flipV="1">
            <a:off x="7288313" y="478771"/>
            <a:ext cx="124661" cy="2519917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ket 44"/>
          <p:cNvSpPr/>
          <p:nvPr/>
        </p:nvSpPr>
        <p:spPr>
          <a:xfrm rot="5400000" flipH="1" flipV="1">
            <a:off x="4134914" y="1211576"/>
            <a:ext cx="124662" cy="22735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ket 45"/>
          <p:cNvSpPr/>
          <p:nvPr/>
        </p:nvSpPr>
        <p:spPr>
          <a:xfrm rot="5400000" flipH="1" flipV="1">
            <a:off x="6528972" y="1091028"/>
            <a:ext cx="124660" cy="2514601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Content Placeholder 4"/>
          <p:cNvSpPr txBox="1">
            <a:spLocks/>
          </p:cNvSpPr>
          <p:nvPr/>
        </p:nvSpPr>
        <p:spPr>
          <a:xfrm>
            <a:off x="2133600" y="2286000"/>
            <a:ext cx="1250297" cy="323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FF0000"/>
                </a:solidFill>
              </a:rPr>
              <a:t>Size of header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6" name="Content Placeholder 4"/>
          <p:cNvSpPr txBox="1">
            <a:spLocks/>
          </p:cNvSpPr>
          <p:nvPr/>
        </p:nvSpPr>
        <p:spPr>
          <a:xfrm>
            <a:off x="5482856" y="2424224"/>
            <a:ext cx="1250297" cy="323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7" name="Content Placeholder 4"/>
          <p:cNvSpPr txBox="1">
            <a:spLocks/>
          </p:cNvSpPr>
          <p:nvPr/>
        </p:nvSpPr>
        <p:spPr>
          <a:xfrm>
            <a:off x="3886200" y="2391561"/>
            <a:ext cx="745408" cy="27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FF0000"/>
                </a:solidFill>
              </a:rPr>
              <a:t>header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8" name="Content Placeholder 4"/>
          <p:cNvSpPr txBox="1">
            <a:spLocks/>
          </p:cNvSpPr>
          <p:nvPr/>
        </p:nvSpPr>
        <p:spPr>
          <a:xfrm>
            <a:off x="6360449" y="2391561"/>
            <a:ext cx="745408" cy="27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FF0000"/>
                </a:solidFill>
              </a:rPr>
              <a:t>account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9" name="Content Placeholder 4"/>
          <p:cNvSpPr txBox="1">
            <a:spLocks/>
          </p:cNvSpPr>
          <p:nvPr/>
        </p:nvSpPr>
        <p:spPr>
          <a:xfrm>
            <a:off x="4419600" y="1096161"/>
            <a:ext cx="745408" cy="27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FF0000"/>
                </a:solidFill>
              </a:rPr>
              <a:t>header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0" name="Content Placeholder 4"/>
          <p:cNvSpPr txBox="1">
            <a:spLocks/>
          </p:cNvSpPr>
          <p:nvPr/>
        </p:nvSpPr>
        <p:spPr>
          <a:xfrm>
            <a:off x="6950792" y="1096161"/>
            <a:ext cx="745408" cy="27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FF0000"/>
                </a:solidFill>
              </a:rPr>
              <a:t>account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7070" y="1047472"/>
            <a:ext cx="199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Unknown file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571" y="1703348"/>
            <a:ext cx="462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File generated by the forced execution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45657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4616">
        <p:fade/>
      </p:transition>
    </mc:Choice>
    <mc:Fallback xmlns="">
      <p:transition advTm="1461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Producer w/o proper inputs (X-force)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838200" y="2838511"/>
            <a:ext cx="3505200" cy="3638490"/>
          </a:xfrm>
        </p:spPr>
        <p:txBody>
          <a:bodyPr>
            <a:normAutofit/>
          </a:bodyPr>
          <a:lstStyle/>
          <a:p>
            <a:pPr marL="342900" indent="-342900">
              <a:buAutoNum type="arabicPlain"/>
            </a:pPr>
            <a:r>
              <a:rPr lang="en-US" sz="1400" dirty="0" smtClean="0"/>
              <a:t>f = </a:t>
            </a:r>
            <a:r>
              <a:rPr lang="en-US" sz="1400" b="1" dirty="0" err="1" smtClean="0"/>
              <a:t>fopen</a:t>
            </a:r>
            <a:r>
              <a:rPr lang="en-US" sz="1400" dirty="0" smtClean="0"/>
              <a:t>( …, “w” );</a:t>
            </a:r>
          </a:p>
          <a:p>
            <a:r>
              <a:rPr lang="en-US" sz="1400" dirty="0" smtClean="0"/>
              <a:t>         …</a:t>
            </a:r>
          </a:p>
          <a:p>
            <a:pPr marL="342900" indent="-342900">
              <a:buAutoNum type="arabicPlain" startAt="2"/>
            </a:pPr>
            <a:r>
              <a:rPr lang="en-US" sz="1400" dirty="0" err="1" smtClean="0"/>
              <a:t>account_num</a:t>
            </a:r>
            <a:r>
              <a:rPr lang="en-US" sz="1400" dirty="0" smtClean="0"/>
              <a:t> = …; // </a:t>
            </a:r>
            <a:r>
              <a:rPr lang="en-US" sz="1400" dirty="0"/>
              <a:t>2</a:t>
            </a:r>
            <a:endParaRPr lang="en-US" sz="1400" dirty="0" smtClean="0"/>
          </a:p>
          <a:p>
            <a:r>
              <a:rPr lang="en-US" sz="1400" dirty="0" smtClean="0"/>
              <a:t>        </a:t>
            </a:r>
            <a:r>
              <a:rPr lang="en-US" sz="1400" dirty="0"/>
              <a:t>…</a:t>
            </a:r>
            <a:endParaRPr lang="en-US" sz="1400" dirty="0" smtClean="0"/>
          </a:p>
          <a:p>
            <a:pPr marL="342900" indent="-342900">
              <a:buAutoNum type="arabicPlain" startAt="3"/>
            </a:pPr>
            <a:r>
              <a:rPr lang="en-US" sz="1400" dirty="0" err="1" smtClean="0"/>
              <a:t>int</a:t>
            </a:r>
            <a:r>
              <a:rPr lang="en-US" sz="1400" dirty="0" smtClean="0"/>
              <a:t> magic = 0x4bfd;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(&amp;magic,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</a:t>
            </a:r>
            <a:r>
              <a:rPr lang="en-US" sz="1400" dirty="0" err="1" smtClean="0"/>
              <a:t>account_num</a:t>
            </a:r>
            <a:r>
              <a:rPr lang="en-US" sz="1400" dirty="0" smtClean="0"/>
              <a:t>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header-&gt;name = …; // </a:t>
            </a:r>
            <a:r>
              <a:rPr lang="en-US" sz="1400" b="1" dirty="0" smtClean="0"/>
              <a:t>“#_”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header-&gt;</a:t>
            </a:r>
            <a:r>
              <a:rPr lang="en-US" sz="1400" dirty="0" err="1" smtClean="0"/>
              <a:t>acnt_number</a:t>
            </a:r>
            <a:r>
              <a:rPr lang="en-US" sz="1400" dirty="0" smtClean="0"/>
              <a:t> = …;  // </a:t>
            </a:r>
            <a:r>
              <a:rPr lang="en-US" sz="1400" b="1" dirty="0" smtClean="0"/>
              <a:t>2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size = …; // </a:t>
            </a:r>
            <a:r>
              <a:rPr lang="en-US" sz="1400" b="1" dirty="0" smtClean="0"/>
              <a:t>0xA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(&amp;size,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(header, size, 1, f);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for(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account_num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++ ) </a:t>
            </a:r>
          </a:p>
          <a:p>
            <a:pPr marL="342900" indent="-342900">
              <a:buAutoNum type="arabicPlain" startAt="3"/>
            </a:pPr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r>
              <a:rPr lang="en-US" sz="1400" b="1" dirty="0" err="1" smtClean="0"/>
              <a:t>fwrite</a:t>
            </a:r>
            <a:r>
              <a:rPr lang="en-US" sz="1400" dirty="0" smtClean="0"/>
              <a:t>(account[0], …, f);</a:t>
            </a:r>
            <a:endParaRPr lang="en-US" sz="1400" dirty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876800" y="2838511"/>
            <a:ext cx="3505200" cy="363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// Data Structures</a:t>
            </a:r>
          </a:p>
          <a:p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tag_header</a:t>
            </a:r>
            <a:r>
              <a:rPr lang="en-US" sz="1400" dirty="0"/>
              <a:t>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type;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acnt_num</a:t>
            </a:r>
            <a:r>
              <a:rPr lang="en-US" sz="1400" dirty="0"/>
              <a:t>;</a:t>
            </a:r>
          </a:p>
          <a:p>
            <a:r>
              <a:rPr lang="en-US" sz="1400" dirty="0"/>
              <a:t>    char name[1];   </a:t>
            </a:r>
          </a:p>
          <a:p>
            <a:r>
              <a:rPr lang="en-US" sz="1400" dirty="0"/>
              <a:t>} *</a:t>
            </a:r>
            <a:r>
              <a:rPr lang="en-US" sz="1400" b="1" dirty="0"/>
              <a:t>header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tag_account_entry</a:t>
            </a:r>
            <a:r>
              <a:rPr lang="en-US" sz="1400" dirty="0"/>
              <a:t> {</a:t>
            </a:r>
          </a:p>
          <a:p>
            <a:r>
              <a:rPr lang="en-US" sz="1400" dirty="0"/>
              <a:t>     char id[32];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year; 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month; 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day; 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balance;</a:t>
            </a:r>
          </a:p>
          <a:p>
            <a:r>
              <a:rPr lang="en-US" sz="1400" dirty="0"/>
              <a:t>} *</a:t>
            </a:r>
            <a:r>
              <a:rPr lang="en-US" sz="1400" b="1" dirty="0"/>
              <a:t>account</a:t>
            </a:r>
            <a:r>
              <a:rPr lang="en-US" sz="1400" dirty="0"/>
              <a:t>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8032" y="2514600"/>
            <a:ext cx="6924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Producer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0x4bfd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381432" y="13716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0x5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2219632" y="13716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0x15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30578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8960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734231" y="1371600"/>
            <a:ext cx="1371601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</a:t>
            </a:r>
            <a:r>
              <a:rPr lang="en-US" sz="1200" dirty="0" err="1" smtClean="0"/>
              <a:t>silver_member</a:t>
            </a:r>
            <a:r>
              <a:rPr lang="en-US" sz="1200" dirty="0" smtClean="0"/>
              <a:t>”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6096000" y="13716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“john12”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69342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2001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77724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5334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0x4bfd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1381432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2219632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0xA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3057832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3896032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4734231" y="1981200"/>
            <a:ext cx="599769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“#_”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5334000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“#_+”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61722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2001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70104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43" name="Left Bracket 42"/>
          <p:cNvSpPr/>
          <p:nvPr/>
        </p:nvSpPr>
        <p:spPr>
          <a:xfrm rot="5400000" flipH="1" flipV="1">
            <a:off x="4515914" y="220977"/>
            <a:ext cx="124662" cy="30355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ket 43"/>
          <p:cNvSpPr/>
          <p:nvPr/>
        </p:nvSpPr>
        <p:spPr>
          <a:xfrm rot="5400000" flipH="1" flipV="1">
            <a:off x="7288313" y="478771"/>
            <a:ext cx="124661" cy="2519917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ket 44"/>
          <p:cNvSpPr/>
          <p:nvPr/>
        </p:nvSpPr>
        <p:spPr>
          <a:xfrm rot="5400000" flipH="1" flipV="1">
            <a:off x="4134914" y="1211576"/>
            <a:ext cx="124662" cy="22735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ket 45"/>
          <p:cNvSpPr/>
          <p:nvPr/>
        </p:nvSpPr>
        <p:spPr>
          <a:xfrm rot="5400000" flipH="1" flipV="1">
            <a:off x="6528972" y="1091028"/>
            <a:ext cx="124660" cy="2514601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133168" y="5410200"/>
            <a:ext cx="298163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44"/>
          <p:cNvCxnSpPr>
            <a:stCxn id="60" idx="3"/>
          </p:cNvCxnSpPr>
          <p:nvPr/>
        </p:nvCxnSpPr>
        <p:spPr>
          <a:xfrm flipH="1" flipV="1">
            <a:off x="2758748" y="2514600"/>
            <a:ext cx="1356052" cy="3048000"/>
          </a:xfrm>
          <a:prstGeom prst="curvedConnector4">
            <a:avLst>
              <a:gd name="adj1" fmla="val -16858"/>
              <a:gd name="adj2" fmla="val 52500"/>
            </a:avLst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Content Placeholder 4"/>
          <p:cNvSpPr txBox="1">
            <a:spLocks/>
          </p:cNvSpPr>
          <p:nvPr/>
        </p:nvSpPr>
        <p:spPr>
          <a:xfrm>
            <a:off x="2133600" y="2286000"/>
            <a:ext cx="1250297" cy="323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FF0000"/>
                </a:solidFill>
              </a:rPr>
              <a:t>Size of header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6" name="Content Placeholder 4"/>
          <p:cNvSpPr txBox="1">
            <a:spLocks/>
          </p:cNvSpPr>
          <p:nvPr/>
        </p:nvSpPr>
        <p:spPr>
          <a:xfrm>
            <a:off x="5482856" y="2424224"/>
            <a:ext cx="1250297" cy="323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7" name="Content Placeholder 4"/>
          <p:cNvSpPr txBox="1">
            <a:spLocks/>
          </p:cNvSpPr>
          <p:nvPr/>
        </p:nvSpPr>
        <p:spPr>
          <a:xfrm>
            <a:off x="3886200" y="2391561"/>
            <a:ext cx="745408" cy="27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FF0000"/>
                </a:solidFill>
              </a:rPr>
              <a:t>header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8" name="Content Placeholder 4"/>
          <p:cNvSpPr txBox="1">
            <a:spLocks/>
          </p:cNvSpPr>
          <p:nvPr/>
        </p:nvSpPr>
        <p:spPr>
          <a:xfrm>
            <a:off x="6360449" y="2391561"/>
            <a:ext cx="745408" cy="27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FF0000"/>
                </a:solidFill>
              </a:rPr>
              <a:t>account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9" name="Content Placeholder 4"/>
          <p:cNvSpPr txBox="1">
            <a:spLocks/>
          </p:cNvSpPr>
          <p:nvPr/>
        </p:nvSpPr>
        <p:spPr>
          <a:xfrm>
            <a:off x="4419600" y="1096161"/>
            <a:ext cx="745408" cy="27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FF0000"/>
                </a:solidFill>
              </a:rPr>
              <a:t>header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0" name="Content Placeholder 4"/>
          <p:cNvSpPr txBox="1">
            <a:spLocks/>
          </p:cNvSpPr>
          <p:nvPr/>
        </p:nvSpPr>
        <p:spPr>
          <a:xfrm>
            <a:off x="6950792" y="1096161"/>
            <a:ext cx="745408" cy="27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FF0000"/>
                </a:solidFill>
              </a:rPr>
              <a:t>account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7070" y="1047472"/>
            <a:ext cx="199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Unknown file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571" y="1703348"/>
            <a:ext cx="462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File generated by the forced execution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4"/>
          <p:cNvCxnSpPr>
            <a:stCxn id="62" idx="2"/>
            <a:endCxn id="67" idx="2"/>
          </p:cNvCxnSpPr>
          <p:nvPr/>
        </p:nvCxnSpPr>
        <p:spPr>
          <a:xfrm rot="16200000" flipH="1">
            <a:off x="3480282" y="1888377"/>
            <a:ext cx="57089" cy="1500155"/>
          </a:xfrm>
          <a:prstGeom prst="curvedConnector3">
            <a:avLst>
              <a:gd name="adj1" fmla="val 500427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8454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8933">
        <p:fade/>
      </p:transition>
    </mc:Choice>
    <mc:Fallback xmlns="">
      <p:transition advTm="893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Producer w/o proper inputs (X-force)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838200" y="2838511"/>
            <a:ext cx="3505200" cy="3638490"/>
          </a:xfrm>
        </p:spPr>
        <p:txBody>
          <a:bodyPr>
            <a:normAutofit/>
          </a:bodyPr>
          <a:lstStyle/>
          <a:p>
            <a:pPr marL="342900" indent="-342900">
              <a:buAutoNum type="arabicPlain"/>
            </a:pPr>
            <a:r>
              <a:rPr lang="en-US" sz="1400" dirty="0" smtClean="0"/>
              <a:t>f = </a:t>
            </a:r>
            <a:r>
              <a:rPr lang="en-US" sz="1400" b="1" dirty="0" err="1" smtClean="0"/>
              <a:t>fopen</a:t>
            </a:r>
            <a:r>
              <a:rPr lang="en-US" sz="1400" dirty="0" smtClean="0"/>
              <a:t>( …, “w” );</a:t>
            </a:r>
          </a:p>
          <a:p>
            <a:r>
              <a:rPr lang="en-US" sz="1400" dirty="0" smtClean="0"/>
              <a:t>         …</a:t>
            </a:r>
          </a:p>
          <a:p>
            <a:pPr marL="342900" indent="-342900">
              <a:buAutoNum type="arabicPlain" startAt="2"/>
            </a:pPr>
            <a:r>
              <a:rPr lang="en-US" sz="1400" dirty="0" err="1" smtClean="0"/>
              <a:t>account_num</a:t>
            </a:r>
            <a:r>
              <a:rPr lang="en-US" sz="1400" dirty="0" smtClean="0"/>
              <a:t> = …; // </a:t>
            </a:r>
            <a:r>
              <a:rPr lang="en-US" sz="1400" dirty="0"/>
              <a:t>2</a:t>
            </a:r>
            <a:endParaRPr lang="en-US" sz="1400" dirty="0" smtClean="0"/>
          </a:p>
          <a:p>
            <a:r>
              <a:rPr lang="en-US" sz="1400" dirty="0" smtClean="0"/>
              <a:t>        </a:t>
            </a:r>
            <a:r>
              <a:rPr lang="en-US" sz="1400" dirty="0"/>
              <a:t>…</a:t>
            </a:r>
            <a:endParaRPr lang="en-US" sz="1400" dirty="0" smtClean="0"/>
          </a:p>
          <a:p>
            <a:pPr marL="342900" indent="-342900">
              <a:buAutoNum type="arabicPlain" startAt="3"/>
            </a:pPr>
            <a:r>
              <a:rPr lang="en-US" sz="1400" dirty="0" err="1" smtClean="0"/>
              <a:t>int</a:t>
            </a:r>
            <a:r>
              <a:rPr lang="en-US" sz="1400" dirty="0" smtClean="0"/>
              <a:t> magic = 0x4bfd;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(&amp;magic,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</a:t>
            </a:r>
            <a:r>
              <a:rPr lang="en-US" sz="1400" dirty="0" err="1" smtClean="0"/>
              <a:t>account_num</a:t>
            </a:r>
            <a:r>
              <a:rPr lang="en-US" sz="1400" dirty="0" smtClean="0"/>
              <a:t>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header-&gt;name = …; // </a:t>
            </a:r>
            <a:r>
              <a:rPr lang="en-US" sz="1400" b="1" dirty="0" smtClean="0"/>
              <a:t>“#_”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header-&gt;</a:t>
            </a:r>
            <a:r>
              <a:rPr lang="en-US" sz="1400" dirty="0" err="1" smtClean="0"/>
              <a:t>acnt_number</a:t>
            </a:r>
            <a:r>
              <a:rPr lang="en-US" sz="1400" dirty="0" smtClean="0"/>
              <a:t> = …;  // </a:t>
            </a:r>
            <a:r>
              <a:rPr lang="en-US" sz="1400" b="1" dirty="0" smtClean="0"/>
              <a:t>2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size = …; // </a:t>
            </a:r>
            <a:r>
              <a:rPr lang="en-US" sz="1400" b="1" dirty="0" smtClean="0"/>
              <a:t>0xA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(&amp;size,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(header, size, 1, f);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for(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account_num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++ ) </a:t>
            </a:r>
          </a:p>
          <a:p>
            <a:pPr marL="342900" indent="-342900">
              <a:buAutoNum type="arabicPlain" startAt="3"/>
            </a:pPr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r>
              <a:rPr lang="en-US" sz="1400" b="1" dirty="0" err="1" smtClean="0"/>
              <a:t>fwrite</a:t>
            </a:r>
            <a:r>
              <a:rPr lang="en-US" sz="1400" dirty="0" smtClean="0"/>
              <a:t>(account[0], …, f);</a:t>
            </a:r>
            <a:endParaRPr lang="en-US" sz="1400" dirty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876800" y="2838511"/>
            <a:ext cx="3505200" cy="363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// Data Structures</a:t>
            </a:r>
          </a:p>
          <a:p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tag_header</a:t>
            </a:r>
            <a:r>
              <a:rPr lang="en-US" sz="1400" dirty="0"/>
              <a:t>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type;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acnt_num</a:t>
            </a:r>
            <a:r>
              <a:rPr lang="en-US" sz="1400" dirty="0"/>
              <a:t>;</a:t>
            </a:r>
          </a:p>
          <a:p>
            <a:r>
              <a:rPr lang="en-US" sz="1400" dirty="0"/>
              <a:t>    char name[1];   </a:t>
            </a:r>
          </a:p>
          <a:p>
            <a:r>
              <a:rPr lang="en-US" sz="1400" dirty="0"/>
              <a:t>} *</a:t>
            </a:r>
            <a:r>
              <a:rPr lang="en-US" sz="1400" b="1" dirty="0"/>
              <a:t>header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tag_account_entry</a:t>
            </a:r>
            <a:r>
              <a:rPr lang="en-US" sz="1400" dirty="0"/>
              <a:t> {</a:t>
            </a:r>
          </a:p>
          <a:p>
            <a:r>
              <a:rPr lang="en-US" sz="1400" dirty="0"/>
              <a:t>     char id[32];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year; 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month; 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day; 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balance;</a:t>
            </a:r>
          </a:p>
          <a:p>
            <a:r>
              <a:rPr lang="en-US" sz="1400" dirty="0"/>
              <a:t>} *</a:t>
            </a:r>
            <a:r>
              <a:rPr lang="en-US" sz="1400" b="1" dirty="0"/>
              <a:t>account</a:t>
            </a:r>
            <a:r>
              <a:rPr lang="en-US" sz="1400" dirty="0"/>
              <a:t>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8032" y="2514600"/>
            <a:ext cx="6924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Producer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0x4bfd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381432" y="13716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0x5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2219632" y="13716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0x15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30578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8960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734231" y="1371600"/>
            <a:ext cx="1371601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</a:t>
            </a:r>
            <a:r>
              <a:rPr lang="en-US" sz="1200" dirty="0" err="1" smtClean="0"/>
              <a:t>silver_member</a:t>
            </a:r>
            <a:r>
              <a:rPr lang="en-US" sz="1200" dirty="0" smtClean="0"/>
              <a:t>”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6096000" y="13716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“john12”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69342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2001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77724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5334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0x4bfd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1381432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2219632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0xA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3057832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3896032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4734231" y="1981200"/>
            <a:ext cx="599769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“#_”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5334000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“#_+”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61722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2001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70104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43" name="Left Bracket 42"/>
          <p:cNvSpPr/>
          <p:nvPr/>
        </p:nvSpPr>
        <p:spPr>
          <a:xfrm rot="5400000" flipH="1" flipV="1">
            <a:off x="4515914" y="220977"/>
            <a:ext cx="124662" cy="30355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ket 43"/>
          <p:cNvSpPr/>
          <p:nvPr/>
        </p:nvSpPr>
        <p:spPr>
          <a:xfrm rot="5400000" flipH="1" flipV="1">
            <a:off x="7288313" y="478771"/>
            <a:ext cx="124661" cy="2519917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ket 44"/>
          <p:cNvSpPr/>
          <p:nvPr/>
        </p:nvSpPr>
        <p:spPr>
          <a:xfrm rot="5400000" flipH="1" flipV="1">
            <a:off x="4134914" y="1211576"/>
            <a:ext cx="124662" cy="22735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ket 45"/>
          <p:cNvSpPr/>
          <p:nvPr/>
        </p:nvSpPr>
        <p:spPr>
          <a:xfrm rot="5400000" flipH="1" flipV="1">
            <a:off x="6528972" y="1091028"/>
            <a:ext cx="124660" cy="2514601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133168" y="5410200"/>
            <a:ext cx="298163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44"/>
          <p:cNvCxnSpPr>
            <a:stCxn id="60" idx="3"/>
          </p:cNvCxnSpPr>
          <p:nvPr/>
        </p:nvCxnSpPr>
        <p:spPr>
          <a:xfrm flipH="1" flipV="1">
            <a:off x="2758748" y="2514600"/>
            <a:ext cx="1356052" cy="3048000"/>
          </a:xfrm>
          <a:prstGeom prst="curvedConnector4">
            <a:avLst>
              <a:gd name="adj1" fmla="val -16858"/>
              <a:gd name="adj2" fmla="val 52500"/>
            </a:avLst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Content Placeholder 4"/>
          <p:cNvSpPr txBox="1">
            <a:spLocks/>
          </p:cNvSpPr>
          <p:nvPr/>
        </p:nvSpPr>
        <p:spPr>
          <a:xfrm>
            <a:off x="2133600" y="2286000"/>
            <a:ext cx="1250297" cy="323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FF0000"/>
                </a:solidFill>
              </a:rPr>
              <a:t>Size of header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6" name="Content Placeholder 4"/>
          <p:cNvSpPr txBox="1">
            <a:spLocks/>
          </p:cNvSpPr>
          <p:nvPr/>
        </p:nvSpPr>
        <p:spPr>
          <a:xfrm>
            <a:off x="5482856" y="2424224"/>
            <a:ext cx="1250297" cy="323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7" name="Content Placeholder 4"/>
          <p:cNvSpPr txBox="1">
            <a:spLocks/>
          </p:cNvSpPr>
          <p:nvPr/>
        </p:nvSpPr>
        <p:spPr>
          <a:xfrm>
            <a:off x="3886200" y="2391561"/>
            <a:ext cx="745408" cy="27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FF0000"/>
                </a:solidFill>
              </a:rPr>
              <a:t>header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8" name="Content Placeholder 4"/>
          <p:cNvSpPr txBox="1">
            <a:spLocks/>
          </p:cNvSpPr>
          <p:nvPr/>
        </p:nvSpPr>
        <p:spPr>
          <a:xfrm>
            <a:off x="6360449" y="2391561"/>
            <a:ext cx="745408" cy="27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FF0000"/>
                </a:solidFill>
              </a:rPr>
              <a:t>account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9" name="Content Placeholder 4"/>
          <p:cNvSpPr txBox="1">
            <a:spLocks/>
          </p:cNvSpPr>
          <p:nvPr/>
        </p:nvSpPr>
        <p:spPr>
          <a:xfrm>
            <a:off x="4419600" y="1096161"/>
            <a:ext cx="745408" cy="27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FF0000"/>
                </a:solidFill>
              </a:rPr>
              <a:t>header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0" name="Content Placeholder 4"/>
          <p:cNvSpPr txBox="1">
            <a:spLocks/>
          </p:cNvSpPr>
          <p:nvPr/>
        </p:nvSpPr>
        <p:spPr>
          <a:xfrm>
            <a:off x="6950792" y="1096161"/>
            <a:ext cx="745408" cy="27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FF0000"/>
                </a:solidFill>
              </a:rPr>
              <a:t>account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7070" y="1047472"/>
            <a:ext cx="199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Unknown file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571" y="1703348"/>
            <a:ext cx="462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File generated by the forced execution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4"/>
          <p:cNvCxnSpPr>
            <a:stCxn id="62" idx="2"/>
            <a:endCxn id="67" idx="2"/>
          </p:cNvCxnSpPr>
          <p:nvPr/>
        </p:nvCxnSpPr>
        <p:spPr>
          <a:xfrm rot="16200000" flipH="1">
            <a:off x="3480282" y="1888377"/>
            <a:ext cx="57089" cy="1500155"/>
          </a:xfrm>
          <a:prstGeom prst="curvedConnector3">
            <a:avLst>
              <a:gd name="adj1" fmla="val 500427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4"/>
          <p:cNvCxnSpPr/>
          <p:nvPr/>
        </p:nvCxnSpPr>
        <p:spPr>
          <a:xfrm flipH="1" flipV="1">
            <a:off x="5329086" y="2438400"/>
            <a:ext cx="4915" cy="45720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Straight Arrow Connector 44"/>
          <p:cNvCxnSpPr/>
          <p:nvPr/>
        </p:nvCxnSpPr>
        <p:spPr>
          <a:xfrm flipH="1" flipV="1">
            <a:off x="6091085" y="1752600"/>
            <a:ext cx="4915" cy="457200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695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48808">
        <p:fade/>
      </p:transition>
    </mc:Choice>
    <mc:Fallback xmlns="">
      <p:transition advTm="488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Producer w/o proper inputs (X-force)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3" name="Content Placeholder 4"/>
          <p:cNvSpPr>
            <a:spLocks noGrp="1"/>
          </p:cNvSpPr>
          <p:nvPr>
            <p:ph idx="1"/>
          </p:nvPr>
        </p:nvSpPr>
        <p:spPr>
          <a:xfrm>
            <a:off x="838200" y="2838511"/>
            <a:ext cx="3505200" cy="3638490"/>
          </a:xfrm>
        </p:spPr>
        <p:txBody>
          <a:bodyPr>
            <a:normAutofit/>
          </a:bodyPr>
          <a:lstStyle/>
          <a:p>
            <a:pPr marL="342900" indent="-342900">
              <a:buAutoNum type="arabicPlain"/>
            </a:pPr>
            <a:r>
              <a:rPr lang="en-US" sz="1400" dirty="0" smtClean="0"/>
              <a:t>f = </a:t>
            </a:r>
            <a:r>
              <a:rPr lang="en-US" sz="1400" b="1" dirty="0" err="1" smtClean="0"/>
              <a:t>fopen</a:t>
            </a:r>
            <a:r>
              <a:rPr lang="en-US" sz="1400" dirty="0" smtClean="0"/>
              <a:t>( …, “w” );</a:t>
            </a:r>
          </a:p>
          <a:p>
            <a:r>
              <a:rPr lang="en-US" sz="1400" dirty="0" smtClean="0"/>
              <a:t>         …</a:t>
            </a:r>
          </a:p>
          <a:p>
            <a:pPr marL="342900" indent="-342900">
              <a:buAutoNum type="arabicPlain" startAt="2"/>
            </a:pPr>
            <a:r>
              <a:rPr lang="en-US" sz="1400" dirty="0" err="1" smtClean="0"/>
              <a:t>account_num</a:t>
            </a:r>
            <a:r>
              <a:rPr lang="en-US" sz="1400" dirty="0" smtClean="0"/>
              <a:t> = …; // </a:t>
            </a:r>
            <a:r>
              <a:rPr lang="en-US" sz="1400" dirty="0"/>
              <a:t>2</a:t>
            </a:r>
            <a:endParaRPr lang="en-US" sz="1400" dirty="0" smtClean="0"/>
          </a:p>
          <a:p>
            <a:r>
              <a:rPr lang="en-US" sz="1400" dirty="0" smtClean="0"/>
              <a:t>        </a:t>
            </a:r>
            <a:r>
              <a:rPr lang="en-US" sz="1400" dirty="0"/>
              <a:t>…</a:t>
            </a:r>
            <a:endParaRPr lang="en-US" sz="1400" dirty="0" smtClean="0"/>
          </a:p>
          <a:p>
            <a:pPr marL="342900" indent="-342900">
              <a:buAutoNum type="arabicPlain" startAt="3"/>
            </a:pPr>
            <a:r>
              <a:rPr lang="en-US" sz="1400" dirty="0" err="1" smtClean="0"/>
              <a:t>int</a:t>
            </a:r>
            <a:r>
              <a:rPr lang="en-US" sz="1400" dirty="0" smtClean="0"/>
              <a:t> magic = 0x4bfd;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(&amp;magic,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</a:t>
            </a:r>
            <a:r>
              <a:rPr lang="en-US" sz="1400" dirty="0" err="1" smtClean="0"/>
              <a:t>account_num</a:t>
            </a:r>
            <a:r>
              <a:rPr lang="en-US" sz="1400" dirty="0" smtClean="0"/>
              <a:t>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header-&gt;name = …; // </a:t>
            </a:r>
            <a:r>
              <a:rPr lang="en-US" sz="1400" b="1" dirty="0" smtClean="0"/>
              <a:t>“#_”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header-&gt;</a:t>
            </a:r>
            <a:r>
              <a:rPr lang="en-US" sz="1400" dirty="0" err="1" smtClean="0"/>
              <a:t>acnt_number</a:t>
            </a:r>
            <a:r>
              <a:rPr lang="en-US" sz="1400" dirty="0" smtClean="0"/>
              <a:t> = …;  // </a:t>
            </a:r>
            <a:r>
              <a:rPr lang="en-US" sz="1400" b="1" dirty="0" smtClean="0"/>
              <a:t>2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size = …;  // </a:t>
            </a:r>
            <a:r>
              <a:rPr lang="en-US" sz="1400" b="1" dirty="0" smtClean="0"/>
              <a:t>0xA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(&amp;size,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(header, size, 1, f);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for(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account_num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++ ) </a:t>
            </a:r>
          </a:p>
          <a:p>
            <a:pPr marL="342900" indent="-342900">
              <a:buAutoNum type="arabicPlain" startAt="3"/>
            </a:pPr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r>
              <a:rPr lang="en-US" sz="1400" b="1" dirty="0" err="1" smtClean="0"/>
              <a:t>fwrite</a:t>
            </a:r>
            <a:r>
              <a:rPr lang="en-US" sz="1400" dirty="0" smtClean="0"/>
              <a:t>(account[0], …, f);</a:t>
            </a:r>
            <a:endParaRPr lang="en-US" sz="1400" dirty="0"/>
          </a:p>
        </p:txBody>
      </p:sp>
      <p:sp>
        <p:nvSpPr>
          <p:cNvPr id="14" name="Content Placeholder 4"/>
          <p:cNvSpPr txBox="1">
            <a:spLocks/>
          </p:cNvSpPr>
          <p:nvPr/>
        </p:nvSpPr>
        <p:spPr>
          <a:xfrm>
            <a:off x="4876800" y="2838511"/>
            <a:ext cx="3505200" cy="36384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// Data Structures</a:t>
            </a:r>
          </a:p>
          <a:p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tag_header</a:t>
            </a:r>
            <a:r>
              <a:rPr lang="en-US" sz="1400" dirty="0"/>
              <a:t> {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type;  </a:t>
            </a:r>
          </a:p>
          <a:p>
            <a:r>
              <a:rPr lang="en-US" sz="1400" dirty="0"/>
              <a:t>    </a:t>
            </a:r>
            <a:r>
              <a:rPr lang="en-US" sz="1400" dirty="0" err="1"/>
              <a:t>int</a:t>
            </a:r>
            <a:r>
              <a:rPr lang="en-US" sz="1400" dirty="0"/>
              <a:t> </a:t>
            </a:r>
            <a:r>
              <a:rPr lang="en-US" sz="1400" dirty="0" err="1"/>
              <a:t>acnt_num</a:t>
            </a:r>
            <a:r>
              <a:rPr lang="en-US" sz="1400" dirty="0"/>
              <a:t>;</a:t>
            </a:r>
          </a:p>
          <a:p>
            <a:r>
              <a:rPr lang="en-US" sz="1400" dirty="0"/>
              <a:t>    char name[1];   </a:t>
            </a:r>
          </a:p>
          <a:p>
            <a:r>
              <a:rPr lang="en-US" sz="1400" dirty="0"/>
              <a:t>} *</a:t>
            </a:r>
            <a:r>
              <a:rPr lang="en-US" sz="1400" b="1" dirty="0"/>
              <a:t>header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 err="1"/>
              <a:t>struct</a:t>
            </a:r>
            <a:r>
              <a:rPr lang="en-US" sz="1400" dirty="0"/>
              <a:t> </a:t>
            </a:r>
            <a:r>
              <a:rPr lang="en-US" sz="1400" dirty="0" err="1"/>
              <a:t>tag_account_entry</a:t>
            </a:r>
            <a:r>
              <a:rPr lang="en-US" sz="1400" dirty="0"/>
              <a:t> {</a:t>
            </a:r>
          </a:p>
          <a:p>
            <a:r>
              <a:rPr lang="en-US" sz="1400" dirty="0"/>
              <a:t>     char id[32];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year; 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month; 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day; </a:t>
            </a:r>
          </a:p>
          <a:p>
            <a:r>
              <a:rPr lang="en-US" sz="1400" dirty="0"/>
              <a:t>     </a:t>
            </a:r>
            <a:r>
              <a:rPr lang="en-US" sz="1400" dirty="0" err="1"/>
              <a:t>int</a:t>
            </a:r>
            <a:r>
              <a:rPr lang="en-US" sz="1400" dirty="0"/>
              <a:t> balance;</a:t>
            </a:r>
          </a:p>
          <a:p>
            <a:r>
              <a:rPr lang="en-US" sz="1400" dirty="0"/>
              <a:t>} *</a:t>
            </a:r>
            <a:r>
              <a:rPr lang="en-US" sz="1400" b="1" dirty="0"/>
              <a:t>account</a:t>
            </a:r>
            <a:r>
              <a:rPr lang="en-US" sz="1400" dirty="0"/>
              <a:t>;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48032" y="2514600"/>
            <a:ext cx="6924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Producer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5334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0x4bfd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1381432" y="13716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0x5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2219632" y="13716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0x15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30578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38960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4734231" y="1371600"/>
            <a:ext cx="1371601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</a:t>
            </a:r>
            <a:r>
              <a:rPr lang="en-US" sz="1200" dirty="0" err="1" smtClean="0"/>
              <a:t>silver_member</a:t>
            </a:r>
            <a:r>
              <a:rPr lang="en-US" sz="1200" dirty="0" smtClean="0"/>
              <a:t>”</a:t>
            </a:r>
            <a:endParaRPr lang="en-US" sz="1200" dirty="0"/>
          </a:p>
        </p:txBody>
      </p:sp>
      <p:sp>
        <p:nvSpPr>
          <p:cNvPr id="31" name="Rectangle 30"/>
          <p:cNvSpPr/>
          <p:nvPr/>
        </p:nvSpPr>
        <p:spPr>
          <a:xfrm>
            <a:off x="6096000" y="13716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“john12”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69342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2001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77724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5334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0x4bfd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1381432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2219632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0xA</a:t>
            </a:r>
            <a:endParaRPr lang="en-US" sz="1400" dirty="0"/>
          </a:p>
        </p:txBody>
      </p:sp>
      <p:sp>
        <p:nvSpPr>
          <p:cNvPr id="37" name="Rectangle 36"/>
          <p:cNvSpPr/>
          <p:nvPr/>
        </p:nvSpPr>
        <p:spPr>
          <a:xfrm>
            <a:off x="3057832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8" name="Rectangle 37"/>
          <p:cNvSpPr/>
          <p:nvPr/>
        </p:nvSpPr>
        <p:spPr>
          <a:xfrm>
            <a:off x="3896032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9" name="Rectangle 38"/>
          <p:cNvSpPr/>
          <p:nvPr/>
        </p:nvSpPr>
        <p:spPr>
          <a:xfrm>
            <a:off x="4734231" y="1981200"/>
            <a:ext cx="599769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“#_”</a:t>
            </a:r>
            <a:endParaRPr lang="en-US" sz="1400" dirty="0"/>
          </a:p>
        </p:txBody>
      </p:sp>
      <p:sp>
        <p:nvSpPr>
          <p:cNvPr id="40" name="Rectangle 39"/>
          <p:cNvSpPr/>
          <p:nvPr/>
        </p:nvSpPr>
        <p:spPr>
          <a:xfrm>
            <a:off x="5334000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“#_+”</a:t>
            </a:r>
            <a:endParaRPr lang="en-US" sz="1400" dirty="0"/>
          </a:p>
        </p:txBody>
      </p:sp>
      <p:sp>
        <p:nvSpPr>
          <p:cNvPr id="41" name="Rectangle 40"/>
          <p:cNvSpPr/>
          <p:nvPr/>
        </p:nvSpPr>
        <p:spPr>
          <a:xfrm>
            <a:off x="61722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2001</a:t>
            </a:r>
            <a:endParaRPr lang="en-US" sz="1400" dirty="0"/>
          </a:p>
        </p:txBody>
      </p:sp>
      <p:sp>
        <p:nvSpPr>
          <p:cNvPr id="42" name="Rectangle 41"/>
          <p:cNvSpPr/>
          <p:nvPr/>
        </p:nvSpPr>
        <p:spPr>
          <a:xfrm>
            <a:off x="70104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43" name="Left Bracket 42"/>
          <p:cNvSpPr/>
          <p:nvPr/>
        </p:nvSpPr>
        <p:spPr>
          <a:xfrm rot="5400000" flipH="1" flipV="1">
            <a:off x="4515914" y="220977"/>
            <a:ext cx="124662" cy="30355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Left Bracket 43"/>
          <p:cNvSpPr/>
          <p:nvPr/>
        </p:nvSpPr>
        <p:spPr>
          <a:xfrm rot="5400000" flipH="1" flipV="1">
            <a:off x="7288313" y="478771"/>
            <a:ext cx="124661" cy="2519917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Left Bracket 44"/>
          <p:cNvSpPr/>
          <p:nvPr/>
        </p:nvSpPr>
        <p:spPr>
          <a:xfrm rot="5400000" flipH="1" flipV="1">
            <a:off x="4134914" y="1211576"/>
            <a:ext cx="124662" cy="22735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Left Bracket 45"/>
          <p:cNvSpPr/>
          <p:nvPr/>
        </p:nvSpPr>
        <p:spPr>
          <a:xfrm rot="5400000" flipH="1" flipV="1">
            <a:off x="6528972" y="1091028"/>
            <a:ext cx="124660" cy="2514601"/>
          </a:xfrm>
          <a:prstGeom prst="leftBracket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1133168" y="5410200"/>
            <a:ext cx="2981632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Straight Arrow Connector 44"/>
          <p:cNvCxnSpPr>
            <a:stCxn id="60" idx="3"/>
          </p:cNvCxnSpPr>
          <p:nvPr/>
        </p:nvCxnSpPr>
        <p:spPr>
          <a:xfrm flipH="1" flipV="1">
            <a:off x="2758748" y="2514600"/>
            <a:ext cx="1356052" cy="3048000"/>
          </a:xfrm>
          <a:prstGeom prst="curvedConnector4">
            <a:avLst>
              <a:gd name="adj1" fmla="val -16858"/>
              <a:gd name="adj2" fmla="val 52500"/>
            </a:avLst>
          </a:prstGeom>
          <a:ln w="19050">
            <a:solidFill>
              <a:srgbClr val="FF0000"/>
            </a:solidFill>
            <a:tailEnd type="arrow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62" name="Content Placeholder 4"/>
          <p:cNvSpPr txBox="1">
            <a:spLocks/>
          </p:cNvSpPr>
          <p:nvPr/>
        </p:nvSpPr>
        <p:spPr>
          <a:xfrm>
            <a:off x="2133600" y="2286000"/>
            <a:ext cx="1250297" cy="323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FF0000"/>
                </a:solidFill>
              </a:rPr>
              <a:t>Size of header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6" name="Content Placeholder 4"/>
          <p:cNvSpPr txBox="1">
            <a:spLocks/>
          </p:cNvSpPr>
          <p:nvPr/>
        </p:nvSpPr>
        <p:spPr>
          <a:xfrm>
            <a:off x="5482856" y="2424224"/>
            <a:ext cx="1250297" cy="3239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7" name="Content Placeholder 4"/>
          <p:cNvSpPr txBox="1">
            <a:spLocks/>
          </p:cNvSpPr>
          <p:nvPr/>
        </p:nvSpPr>
        <p:spPr>
          <a:xfrm>
            <a:off x="3886200" y="2391561"/>
            <a:ext cx="745408" cy="27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FF0000"/>
                </a:solidFill>
              </a:rPr>
              <a:t>header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8" name="Content Placeholder 4"/>
          <p:cNvSpPr txBox="1">
            <a:spLocks/>
          </p:cNvSpPr>
          <p:nvPr/>
        </p:nvSpPr>
        <p:spPr>
          <a:xfrm>
            <a:off x="6360449" y="2391561"/>
            <a:ext cx="745408" cy="27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FF0000"/>
                </a:solidFill>
              </a:rPr>
              <a:t>account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69" name="Content Placeholder 4"/>
          <p:cNvSpPr txBox="1">
            <a:spLocks/>
          </p:cNvSpPr>
          <p:nvPr/>
        </p:nvSpPr>
        <p:spPr>
          <a:xfrm>
            <a:off x="4419600" y="1096161"/>
            <a:ext cx="745408" cy="27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FF0000"/>
                </a:solidFill>
              </a:rPr>
              <a:t>header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70" name="Content Placeholder 4"/>
          <p:cNvSpPr txBox="1">
            <a:spLocks/>
          </p:cNvSpPr>
          <p:nvPr/>
        </p:nvSpPr>
        <p:spPr>
          <a:xfrm>
            <a:off x="6950792" y="1096161"/>
            <a:ext cx="745408" cy="2754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b="1" dirty="0" smtClean="0">
                <a:solidFill>
                  <a:srgbClr val="FF0000"/>
                </a:solidFill>
              </a:rPr>
              <a:t>account</a:t>
            </a:r>
            <a:endParaRPr lang="en-US" sz="12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27070" y="1047472"/>
            <a:ext cx="199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Unknown file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571" y="1703348"/>
            <a:ext cx="462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File generated by the forced execution</a:t>
            </a:r>
            <a:endParaRPr lang="en-US" sz="1600" b="1" dirty="0">
              <a:solidFill>
                <a:srgbClr val="FF0000"/>
              </a:solidFill>
            </a:endParaRPr>
          </a:p>
        </p:txBody>
      </p:sp>
      <p:cxnSp>
        <p:nvCxnSpPr>
          <p:cNvPr id="50" name="Straight Arrow Connector 44"/>
          <p:cNvCxnSpPr>
            <a:stCxn id="62" idx="2"/>
            <a:endCxn id="67" idx="2"/>
          </p:cNvCxnSpPr>
          <p:nvPr/>
        </p:nvCxnSpPr>
        <p:spPr>
          <a:xfrm rot="16200000" flipH="1">
            <a:off x="3480282" y="1888377"/>
            <a:ext cx="57089" cy="1500155"/>
          </a:xfrm>
          <a:prstGeom prst="curvedConnector3">
            <a:avLst>
              <a:gd name="adj1" fmla="val 500427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44"/>
          <p:cNvCxnSpPr/>
          <p:nvPr/>
        </p:nvCxnSpPr>
        <p:spPr>
          <a:xfrm flipV="1">
            <a:off x="8208357" y="1676400"/>
            <a:ext cx="1" cy="1007477"/>
          </a:xfrm>
          <a:prstGeom prst="straightConnector1">
            <a:avLst/>
          </a:prstGeom>
          <a:ln w="5715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7105857" y="2671976"/>
            <a:ext cx="197628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No corresponding </a:t>
            </a:r>
          </a:p>
          <a:p>
            <a:pPr algn="ctr"/>
            <a:r>
              <a:rPr lang="en-US" sz="1600" b="1" dirty="0" smtClean="0">
                <a:solidFill>
                  <a:srgbClr val="FF0000"/>
                </a:solidFill>
              </a:rPr>
              <a:t>part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589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48808">
        <p:fade/>
      </p:transition>
    </mc:Choice>
    <mc:Fallback xmlns="">
      <p:transition advTm="48808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Transforming a producer to a consumer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831888"/>
            <a:ext cx="3505200" cy="3810000"/>
          </a:xfrm>
        </p:spPr>
        <p:txBody>
          <a:bodyPr>
            <a:normAutofit/>
          </a:bodyPr>
          <a:lstStyle/>
          <a:p>
            <a:pPr marL="342900" indent="-342900">
              <a:buAutoNum type="arabicPlain"/>
            </a:pPr>
            <a:r>
              <a:rPr lang="en-US" sz="1400" dirty="0" smtClean="0"/>
              <a:t>f = </a:t>
            </a:r>
            <a:r>
              <a:rPr lang="en-US" sz="1400" b="1" dirty="0" err="1" smtClean="0"/>
              <a:t>fopen</a:t>
            </a:r>
            <a:r>
              <a:rPr lang="en-US" sz="1400" dirty="0" smtClean="0"/>
              <a:t>( …, “w” );</a:t>
            </a:r>
          </a:p>
          <a:p>
            <a:r>
              <a:rPr lang="en-US" sz="1400" dirty="0" smtClean="0"/>
              <a:t>         …</a:t>
            </a:r>
          </a:p>
          <a:p>
            <a:pPr marL="342900" indent="-342900">
              <a:buAutoNum type="arabicPlain" startAt="2"/>
            </a:pPr>
            <a:r>
              <a:rPr lang="en-US" sz="1400" dirty="0" err="1" smtClean="0"/>
              <a:t>account_num</a:t>
            </a:r>
            <a:r>
              <a:rPr lang="en-US" sz="1400" dirty="0" smtClean="0"/>
              <a:t> = …; // 2</a:t>
            </a:r>
          </a:p>
          <a:p>
            <a:r>
              <a:rPr lang="en-US" sz="1400" dirty="0" smtClean="0"/>
              <a:t>        </a:t>
            </a:r>
            <a:r>
              <a:rPr lang="en-US" sz="1400" dirty="0"/>
              <a:t>…</a:t>
            </a:r>
            <a:endParaRPr lang="en-US" sz="1400" dirty="0" smtClean="0"/>
          </a:p>
          <a:p>
            <a:pPr marL="342900" indent="-342900">
              <a:buAutoNum type="arabicPlain" startAt="3"/>
            </a:pPr>
            <a:r>
              <a:rPr lang="en-US" sz="1400" dirty="0" err="1" smtClean="0"/>
              <a:t>int</a:t>
            </a:r>
            <a:r>
              <a:rPr lang="en-US" sz="1400" dirty="0" smtClean="0"/>
              <a:t> magic = 0x4bfd;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(&amp;magic,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/>
              <a:t>fwrite</a:t>
            </a:r>
            <a:r>
              <a:rPr lang="en-US" sz="1400" dirty="0"/>
              <a:t>(&amp;</a:t>
            </a:r>
            <a:r>
              <a:rPr lang="en-US" sz="1400" dirty="0" err="1"/>
              <a:t>account_num</a:t>
            </a:r>
            <a:r>
              <a:rPr lang="en-US" sz="1400" dirty="0"/>
              <a:t>, </a:t>
            </a:r>
            <a:r>
              <a:rPr lang="en-US" sz="1400" dirty="0" err="1"/>
              <a:t>sizeof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header-&gt;name = …; // </a:t>
            </a:r>
            <a:r>
              <a:rPr lang="en-US" sz="1400" b="1" dirty="0" smtClean="0"/>
              <a:t>“#_”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header-&gt;</a:t>
            </a:r>
            <a:r>
              <a:rPr lang="en-US" sz="1400" dirty="0" err="1" smtClean="0"/>
              <a:t>acnt_number</a:t>
            </a:r>
            <a:r>
              <a:rPr lang="en-US" sz="1400" dirty="0" smtClean="0"/>
              <a:t> = …; // </a:t>
            </a:r>
            <a:r>
              <a:rPr lang="en-US" sz="1400" b="1" dirty="0" smtClean="0"/>
              <a:t>2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size = …; // </a:t>
            </a:r>
            <a:r>
              <a:rPr lang="en-US" sz="1400" b="1" dirty="0" smtClean="0"/>
              <a:t>0xA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(&amp;size,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(header, size, 1, f);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for(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account_num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++ ) </a:t>
            </a:r>
          </a:p>
          <a:p>
            <a:pPr marL="342900" indent="-342900">
              <a:buAutoNum type="arabicPlain" startAt="3"/>
            </a:pPr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r>
              <a:rPr lang="en-US" sz="1400" b="1" dirty="0" err="1" smtClean="0"/>
              <a:t>fwrite</a:t>
            </a:r>
            <a:r>
              <a:rPr lang="en-US" sz="1400" dirty="0" smtClean="0"/>
              <a:t>(account[0], …, f);</a:t>
            </a:r>
            <a:endParaRPr lang="en-US" sz="1400" dirty="0"/>
          </a:p>
        </p:txBody>
      </p:sp>
      <p:sp>
        <p:nvSpPr>
          <p:cNvPr id="25" name="Content Placeholder 4"/>
          <p:cNvSpPr txBox="1">
            <a:spLocks/>
          </p:cNvSpPr>
          <p:nvPr/>
        </p:nvSpPr>
        <p:spPr>
          <a:xfrm>
            <a:off x="4800600" y="2831888"/>
            <a:ext cx="350520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AutoNum type="arabicPlain"/>
            </a:pPr>
            <a:r>
              <a:rPr lang="en-US" sz="1400" dirty="0" smtClean="0"/>
              <a:t>f = </a:t>
            </a:r>
            <a:r>
              <a:rPr lang="en-US" sz="1400" b="1" dirty="0" err="1" smtClean="0"/>
              <a:t>fopen</a:t>
            </a:r>
            <a:r>
              <a:rPr lang="en-US" sz="1400" dirty="0" smtClean="0"/>
              <a:t>( …, </a:t>
            </a:r>
            <a:r>
              <a:rPr lang="en-US" sz="1400" b="1" dirty="0" smtClean="0">
                <a:solidFill>
                  <a:srgbClr val="FF0000"/>
                </a:solidFill>
              </a:rPr>
              <a:t>“r” 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  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…</a:t>
            </a:r>
          </a:p>
          <a:p>
            <a:pPr marL="342900" indent="-342900">
              <a:buFontTx/>
              <a:buAutoNum type="arabicPlain" startAt="2"/>
            </a:pP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account_num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= …; // 2</a:t>
            </a:r>
          </a:p>
          <a:p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       …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magic = 0x4bfd;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fread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(&amp;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magic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),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fread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(&amp;</a:t>
            </a:r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account_num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),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header-&gt;name = …; // 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“#_”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header-&gt;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acnt_number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= …; // </a:t>
            </a:r>
            <a:r>
              <a:rPr lang="en-US" sz="1400" b="1" dirty="0">
                <a:solidFill>
                  <a:schemeClr val="bg1">
                    <a:lumMod val="65000"/>
                  </a:schemeClr>
                </a:solidFill>
              </a:rPr>
              <a:t>2</a:t>
            </a:r>
            <a:endParaRPr lang="en-US" sz="1400" b="1" dirty="0" smtClean="0">
              <a:solidFill>
                <a:schemeClr val="bg1">
                  <a:lumMod val="65000"/>
                </a:schemeClr>
              </a:solidFill>
            </a:endParaRPr>
          </a:p>
          <a:p>
            <a:pPr marL="342900" indent="-342900">
              <a:buFontTx/>
              <a:buAutoNum type="arabicPlain" startAt="3"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size = …; // 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0xA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fread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(&amp;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size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),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fread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header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size,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for(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&lt;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account_num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;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++ ) 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fread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account[0]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…, f);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hevron 2"/>
          <p:cNvSpPr/>
          <p:nvPr/>
        </p:nvSpPr>
        <p:spPr>
          <a:xfrm>
            <a:off x="4197245" y="4754609"/>
            <a:ext cx="538316" cy="392510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34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0x4bfd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3814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0x5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22196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0x15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0578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8960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4734231" y="1371600"/>
            <a:ext cx="137160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</a:t>
            </a:r>
            <a:r>
              <a:rPr lang="en-US" sz="1200" dirty="0" err="1" smtClean="0"/>
              <a:t>silver_member</a:t>
            </a:r>
            <a:r>
              <a:rPr lang="en-US" sz="1200" dirty="0" smtClean="0"/>
              <a:t>”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0960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“john12”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69342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2001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77724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5334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0x4bfd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1381432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2219632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0xA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3057832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3896032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4734231" y="1981200"/>
            <a:ext cx="59976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“#_”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53340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“#_+”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61722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2001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70104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37" name="Left Bracket 36"/>
          <p:cNvSpPr/>
          <p:nvPr/>
        </p:nvSpPr>
        <p:spPr>
          <a:xfrm rot="5400000" flipH="1" flipV="1">
            <a:off x="4515914" y="220977"/>
            <a:ext cx="124662" cy="30355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ket 37"/>
          <p:cNvSpPr/>
          <p:nvPr/>
        </p:nvSpPr>
        <p:spPr>
          <a:xfrm rot="5400000" flipH="1" flipV="1">
            <a:off x="7288313" y="478771"/>
            <a:ext cx="124661" cy="251991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ket 38"/>
          <p:cNvSpPr/>
          <p:nvPr/>
        </p:nvSpPr>
        <p:spPr>
          <a:xfrm rot="5400000" flipH="1" flipV="1">
            <a:off x="4134914" y="1211576"/>
            <a:ext cx="124662" cy="22735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ket 39"/>
          <p:cNvSpPr/>
          <p:nvPr/>
        </p:nvSpPr>
        <p:spPr>
          <a:xfrm rot="5400000" flipH="1" flipV="1">
            <a:off x="6528972" y="1091028"/>
            <a:ext cx="124660" cy="251460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48032" y="2569534"/>
            <a:ext cx="3349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Producer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23637" y="2569534"/>
            <a:ext cx="3349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Consumer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4329" y="2881590"/>
            <a:ext cx="6105832" cy="242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27070" y="1047472"/>
            <a:ext cx="199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Unknown file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1571" y="1703348"/>
            <a:ext cx="462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File generated by the forced execution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209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077">
        <p:fade/>
      </p:transition>
    </mc:Choice>
    <mc:Fallback xmlns="">
      <p:transition advTm="2007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Transforming a producer to a consumer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831888"/>
            <a:ext cx="3505200" cy="3810000"/>
          </a:xfrm>
        </p:spPr>
        <p:txBody>
          <a:bodyPr>
            <a:normAutofit/>
          </a:bodyPr>
          <a:lstStyle/>
          <a:p>
            <a:pPr marL="342900" indent="-342900">
              <a:buAutoNum type="arabicPlain"/>
            </a:pPr>
            <a:r>
              <a:rPr lang="en-US" sz="1400" dirty="0" smtClean="0"/>
              <a:t>f = </a:t>
            </a:r>
            <a:r>
              <a:rPr lang="en-US" sz="1400" b="1" dirty="0" err="1" smtClean="0"/>
              <a:t>fopen</a:t>
            </a:r>
            <a:r>
              <a:rPr lang="en-US" sz="1400" dirty="0" smtClean="0"/>
              <a:t>( …, “w” );</a:t>
            </a:r>
          </a:p>
          <a:p>
            <a:r>
              <a:rPr lang="en-US" sz="1400" dirty="0" smtClean="0"/>
              <a:t>         …</a:t>
            </a:r>
          </a:p>
          <a:p>
            <a:pPr marL="342900" indent="-342900">
              <a:buAutoNum type="arabicPlain" startAt="2"/>
            </a:pPr>
            <a:r>
              <a:rPr lang="en-US" sz="1400" dirty="0" err="1" smtClean="0"/>
              <a:t>account_num</a:t>
            </a:r>
            <a:r>
              <a:rPr lang="en-US" sz="1400" dirty="0" smtClean="0"/>
              <a:t> = …; // 2</a:t>
            </a:r>
          </a:p>
          <a:p>
            <a:r>
              <a:rPr lang="en-US" sz="1400" dirty="0" smtClean="0"/>
              <a:t>        </a:t>
            </a:r>
            <a:r>
              <a:rPr lang="en-US" sz="1400" dirty="0"/>
              <a:t>…</a:t>
            </a:r>
            <a:endParaRPr lang="en-US" sz="1400" dirty="0" smtClean="0"/>
          </a:p>
          <a:p>
            <a:pPr marL="342900" indent="-342900">
              <a:buAutoNum type="arabicPlain" startAt="3"/>
            </a:pPr>
            <a:r>
              <a:rPr lang="en-US" sz="1400" dirty="0" err="1" smtClean="0"/>
              <a:t>int</a:t>
            </a:r>
            <a:r>
              <a:rPr lang="en-US" sz="1400" dirty="0" smtClean="0"/>
              <a:t> magic = 0x4bfd;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(&amp;magic,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/>
              <a:t>fwrite</a:t>
            </a:r>
            <a:r>
              <a:rPr lang="en-US" sz="1400" dirty="0"/>
              <a:t>(&amp;</a:t>
            </a:r>
            <a:r>
              <a:rPr lang="en-US" sz="1400" dirty="0" err="1"/>
              <a:t>account_num</a:t>
            </a:r>
            <a:r>
              <a:rPr lang="en-US" sz="1400" dirty="0"/>
              <a:t>, </a:t>
            </a:r>
            <a:r>
              <a:rPr lang="en-US" sz="1400" dirty="0" err="1"/>
              <a:t>sizeof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header-&gt;name = …; // </a:t>
            </a:r>
            <a:r>
              <a:rPr lang="en-US" sz="1400" b="1" dirty="0" smtClean="0"/>
              <a:t>“#_”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header-&gt;</a:t>
            </a:r>
            <a:r>
              <a:rPr lang="en-US" sz="1400" dirty="0" err="1" smtClean="0"/>
              <a:t>acnt_number</a:t>
            </a:r>
            <a:r>
              <a:rPr lang="en-US" sz="1400" dirty="0" smtClean="0"/>
              <a:t> = …; // </a:t>
            </a:r>
            <a:r>
              <a:rPr lang="en-US" sz="1400" b="1" dirty="0"/>
              <a:t>2</a:t>
            </a:r>
            <a:endParaRPr lang="en-US" sz="1400" b="1" dirty="0" smtClean="0"/>
          </a:p>
          <a:p>
            <a:pPr marL="342900" indent="-342900">
              <a:buAutoNum type="arabicPlain" startAt="3"/>
            </a:pPr>
            <a:r>
              <a:rPr lang="en-US" sz="1400" dirty="0" smtClean="0"/>
              <a:t>size = …; // </a:t>
            </a:r>
            <a:r>
              <a:rPr lang="en-US" sz="1400" b="1" dirty="0" smtClean="0"/>
              <a:t>0xA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(&amp;size,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(header, size, 1, f);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for(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account_num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++ ) </a:t>
            </a:r>
          </a:p>
          <a:p>
            <a:pPr marL="342900" indent="-342900">
              <a:buAutoNum type="arabicPlain" startAt="3"/>
            </a:pPr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r>
              <a:rPr lang="en-US" sz="1400" b="1" dirty="0" err="1" smtClean="0"/>
              <a:t>fwrite</a:t>
            </a:r>
            <a:r>
              <a:rPr lang="en-US" sz="1400" dirty="0" smtClean="0"/>
              <a:t>(account[0], …, f);</a:t>
            </a:r>
            <a:endParaRPr lang="en-US" sz="1400" dirty="0"/>
          </a:p>
        </p:txBody>
      </p:sp>
      <p:sp>
        <p:nvSpPr>
          <p:cNvPr id="25" name="Content Placeholder 4"/>
          <p:cNvSpPr txBox="1">
            <a:spLocks/>
          </p:cNvSpPr>
          <p:nvPr/>
        </p:nvSpPr>
        <p:spPr>
          <a:xfrm>
            <a:off x="4800600" y="2831888"/>
            <a:ext cx="350520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AutoNum type="arabicPlain"/>
            </a:pPr>
            <a:r>
              <a:rPr lang="en-US" sz="1400" dirty="0" smtClean="0"/>
              <a:t>f = </a:t>
            </a:r>
            <a:r>
              <a:rPr lang="en-US" sz="1400" b="1" dirty="0" err="1" smtClean="0"/>
              <a:t>fopen</a:t>
            </a:r>
            <a:r>
              <a:rPr lang="en-US" sz="1400" dirty="0" smtClean="0"/>
              <a:t>( …, </a:t>
            </a:r>
            <a:r>
              <a:rPr lang="en-US" sz="1400" b="1" dirty="0" smtClean="0">
                <a:solidFill>
                  <a:srgbClr val="FF0000"/>
                </a:solidFill>
              </a:rPr>
              <a:t>“r” 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   …</a:t>
            </a:r>
          </a:p>
          <a:p>
            <a:pPr marL="342900" indent="-342900">
              <a:buFontTx/>
              <a:buAutoNum type="arabicPlain" startAt="2"/>
            </a:pPr>
            <a:r>
              <a:rPr lang="en-US" sz="1400" dirty="0" err="1" smtClean="0"/>
              <a:t>account_num</a:t>
            </a:r>
            <a:r>
              <a:rPr lang="en-US" sz="1400" dirty="0" smtClean="0"/>
              <a:t> = …; // 2</a:t>
            </a:r>
          </a:p>
          <a:p>
            <a:r>
              <a:rPr lang="en-US" sz="1400" dirty="0" smtClean="0"/>
              <a:t>        …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err="1" smtClean="0"/>
              <a:t>int</a:t>
            </a:r>
            <a:r>
              <a:rPr lang="en-US" sz="1400" dirty="0" smtClean="0"/>
              <a:t> magic = 0x4bfd;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 smtClean="0">
                <a:solidFill>
                  <a:srgbClr val="FF0000"/>
                </a:solidFill>
              </a:rPr>
              <a:t>fread</a:t>
            </a:r>
            <a:r>
              <a:rPr lang="en-US" sz="1400" dirty="0" smtClean="0"/>
              <a:t>(&amp;</a:t>
            </a:r>
            <a:r>
              <a:rPr lang="en-US" sz="1400" b="1" dirty="0" smtClean="0"/>
              <a:t>magic</a:t>
            </a:r>
            <a:r>
              <a:rPr lang="en-US" sz="1400" dirty="0" smtClean="0"/>
              <a:t>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fread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(&amp;</a:t>
            </a:r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account_num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),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header-&gt;name = …; // 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“#_”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header-&gt;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acnt_number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= …; // 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size = …; // 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0xA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fread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(&amp;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size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),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fread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header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size,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for(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&lt;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account_num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;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++ ) 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fread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account[0]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…, f);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hevron 2"/>
          <p:cNvSpPr/>
          <p:nvPr/>
        </p:nvSpPr>
        <p:spPr>
          <a:xfrm>
            <a:off x="4197245" y="4754609"/>
            <a:ext cx="538316" cy="392510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34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0x4bfd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3814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0x5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22196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0x15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0578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8960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4734231" y="1371600"/>
            <a:ext cx="137160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</a:t>
            </a:r>
            <a:r>
              <a:rPr lang="en-US" sz="1200" dirty="0" err="1" smtClean="0"/>
              <a:t>silver_member</a:t>
            </a:r>
            <a:r>
              <a:rPr lang="en-US" sz="1200" dirty="0" smtClean="0"/>
              <a:t>”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0960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“john12”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69342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2001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77724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533400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0x4bfd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1381432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2219632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0xA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3057832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3896032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4734231" y="1981200"/>
            <a:ext cx="59976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“#_”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53340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“#_+”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61722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2001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70104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37" name="Left Bracket 36"/>
          <p:cNvSpPr/>
          <p:nvPr/>
        </p:nvSpPr>
        <p:spPr>
          <a:xfrm rot="5400000" flipH="1" flipV="1">
            <a:off x="4515914" y="220977"/>
            <a:ext cx="124662" cy="30355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ket 37"/>
          <p:cNvSpPr/>
          <p:nvPr/>
        </p:nvSpPr>
        <p:spPr>
          <a:xfrm rot="5400000" flipH="1" flipV="1">
            <a:off x="7288313" y="478771"/>
            <a:ext cx="124661" cy="251991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ket 38"/>
          <p:cNvSpPr/>
          <p:nvPr/>
        </p:nvSpPr>
        <p:spPr>
          <a:xfrm rot="5400000" flipH="1" flipV="1">
            <a:off x="4134914" y="1211576"/>
            <a:ext cx="124662" cy="22735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ket 39"/>
          <p:cNvSpPr/>
          <p:nvPr/>
        </p:nvSpPr>
        <p:spPr>
          <a:xfrm rot="5400000" flipH="1" flipV="1">
            <a:off x="6528972" y="1091028"/>
            <a:ext cx="124660" cy="251460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48032" y="2569534"/>
            <a:ext cx="3349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Producer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23637" y="2569534"/>
            <a:ext cx="3349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Consumer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4328" y="4155724"/>
            <a:ext cx="6932871" cy="242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27070" y="1047472"/>
            <a:ext cx="199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Unknown file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1571" y="1703348"/>
            <a:ext cx="462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File generated by the forced execution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9312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2932">
        <p:fade/>
      </p:transition>
    </mc:Choice>
    <mc:Fallback xmlns="">
      <p:transition advTm="2293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Transforming a producer to a consumer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831888"/>
            <a:ext cx="3505200" cy="3810000"/>
          </a:xfrm>
        </p:spPr>
        <p:txBody>
          <a:bodyPr>
            <a:normAutofit/>
          </a:bodyPr>
          <a:lstStyle/>
          <a:p>
            <a:pPr marL="342900" indent="-342900">
              <a:buAutoNum type="arabicPlain"/>
            </a:pPr>
            <a:r>
              <a:rPr lang="en-US" sz="1400" dirty="0" smtClean="0"/>
              <a:t>f = </a:t>
            </a:r>
            <a:r>
              <a:rPr lang="en-US" sz="1400" b="1" dirty="0" err="1" smtClean="0"/>
              <a:t>fopen</a:t>
            </a:r>
            <a:r>
              <a:rPr lang="en-US" sz="1400" dirty="0" smtClean="0"/>
              <a:t>( …, “w” );</a:t>
            </a:r>
          </a:p>
          <a:p>
            <a:r>
              <a:rPr lang="en-US" sz="1400" dirty="0" smtClean="0"/>
              <a:t>         …</a:t>
            </a:r>
          </a:p>
          <a:p>
            <a:pPr marL="342900" indent="-342900">
              <a:buAutoNum type="arabicPlain" startAt="2"/>
            </a:pPr>
            <a:r>
              <a:rPr lang="en-US" sz="1400" dirty="0" err="1" smtClean="0"/>
              <a:t>account_num</a:t>
            </a:r>
            <a:r>
              <a:rPr lang="en-US" sz="1400" dirty="0" smtClean="0"/>
              <a:t> = …; // 2</a:t>
            </a:r>
          </a:p>
          <a:p>
            <a:r>
              <a:rPr lang="en-US" sz="1400" dirty="0" smtClean="0"/>
              <a:t>        </a:t>
            </a:r>
            <a:r>
              <a:rPr lang="en-US" sz="1400" dirty="0"/>
              <a:t>…</a:t>
            </a:r>
            <a:endParaRPr lang="en-US" sz="1400" dirty="0" smtClean="0"/>
          </a:p>
          <a:p>
            <a:pPr marL="342900" indent="-342900">
              <a:buAutoNum type="arabicPlain" startAt="3"/>
            </a:pPr>
            <a:r>
              <a:rPr lang="en-US" sz="1400" dirty="0" err="1" smtClean="0"/>
              <a:t>int</a:t>
            </a:r>
            <a:r>
              <a:rPr lang="en-US" sz="1400" dirty="0" smtClean="0"/>
              <a:t> magic = 0x4bfd;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(&amp;magic,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/>
              <a:t>fwrite</a:t>
            </a:r>
            <a:r>
              <a:rPr lang="en-US" sz="1400" dirty="0"/>
              <a:t>(&amp;</a:t>
            </a:r>
            <a:r>
              <a:rPr lang="en-US" sz="1400" dirty="0" err="1"/>
              <a:t>account_num</a:t>
            </a:r>
            <a:r>
              <a:rPr lang="en-US" sz="1400" dirty="0"/>
              <a:t>, </a:t>
            </a:r>
            <a:r>
              <a:rPr lang="en-US" sz="1400" dirty="0" err="1"/>
              <a:t>sizeof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header-&gt;name = …; // </a:t>
            </a:r>
            <a:r>
              <a:rPr lang="en-US" sz="1400" b="1" dirty="0" smtClean="0"/>
              <a:t>“#_”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header-&gt;</a:t>
            </a:r>
            <a:r>
              <a:rPr lang="en-US" sz="1400" dirty="0" err="1" smtClean="0"/>
              <a:t>acnt_number</a:t>
            </a:r>
            <a:r>
              <a:rPr lang="en-US" sz="1400" dirty="0" smtClean="0"/>
              <a:t> = …; // </a:t>
            </a:r>
            <a:r>
              <a:rPr lang="en-US" sz="1400" b="1" dirty="0" smtClean="0"/>
              <a:t>2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size = …; // </a:t>
            </a:r>
            <a:r>
              <a:rPr lang="en-US" sz="1400" b="1" dirty="0" smtClean="0"/>
              <a:t>0xA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(&amp;size,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(header, size, 1, f);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for(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account_num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++ ) </a:t>
            </a:r>
          </a:p>
          <a:p>
            <a:pPr marL="342900" indent="-342900">
              <a:buAutoNum type="arabicPlain" startAt="3"/>
            </a:pPr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r>
              <a:rPr lang="en-US" sz="1400" b="1" dirty="0" err="1" smtClean="0"/>
              <a:t>fwrite</a:t>
            </a:r>
            <a:r>
              <a:rPr lang="en-US" sz="1400" dirty="0" smtClean="0"/>
              <a:t>(account[0], …, f);</a:t>
            </a:r>
            <a:endParaRPr lang="en-US" sz="1400" dirty="0"/>
          </a:p>
        </p:txBody>
      </p:sp>
      <p:sp>
        <p:nvSpPr>
          <p:cNvPr id="25" name="Content Placeholder 4"/>
          <p:cNvSpPr txBox="1">
            <a:spLocks/>
          </p:cNvSpPr>
          <p:nvPr/>
        </p:nvSpPr>
        <p:spPr>
          <a:xfrm>
            <a:off x="4800600" y="2831888"/>
            <a:ext cx="350520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AutoNum type="arabicPlain"/>
            </a:pPr>
            <a:r>
              <a:rPr lang="en-US" sz="1400" dirty="0" smtClean="0"/>
              <a:t>f = </a:t>
            </a:r>
            <a:r>
              <a:rPr lang="en-US" sz="1400" b="1" dirty="0" err="1" smtClean="0"/>
              <a:t>fopen</a:t>
            </a:r>
            <a:r>
              <a:rPr lang="en-US" sz="1400" dirty="0" smtClean="0"/>
              <a:t>( …, </a:t>
            </a:r>
            <a:r>
              <a:rPr lang="en-US" sz="1400" b="1" dirty="0" smtClean="0">
                <a:solidFill>
                  <a:srgbClr val="FF0000"/>
                </a:solidFill>
              </a:rPr>
              <a:t>“r” 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   …</a:t>
            </a:r>
          </a:p>
          <a:p>
            <a:pPr marL="342900" indent="-342900">
              <a:buFontTx/>
              <a:buAutoNum type="arabicPlain" startAt="2"/>
            </a:pPr>
            <a:r>
              <a:rPr lang="en-US" sz="1400" dirty="0" err="1" smtClean="0"/>
              <a:t>account_num</a:t>
            </a:r>
            <a:r>
              <a:rPr lang="en-US" sz="1400" dirty="0" smtClean="0"/>
              <a:t> = …; // 2</a:t>
            </a:r>
          </a:p>
          <a:p>
            <a:r>
              <a:rPr lang="en-US" sz="1400" dirty="0" smtClean="0"/>
              <a:t>        …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err="1" smtClean="0"/>
              <a:t>int</a:t>
            </a:r>
            <a:r>
              <a:rPr lang="en-US" sz="1400" dirty="0" smtClean="0"/>
              <a:t> magic = 0x4bfd;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 smtClean="0">
                <a:solidFill>
                  <a:srgbClr val="FF0000"/>
                </a:solidFill>
              </a:rPr>
              <a:t>fread</a:t>
            </a:r>
            <a:r>
              <a:rPr lang="en-US" sz="1400" dirty="0" smtClean="0"/>
              <a:t>(&amp;</a:t>
            </a:r>
            <a:r>
              <a:rPr lang="en-US" sz="1400" b="1" dirty="0" smtClean="0"/>
              <a:t>magic</a:t>
            </a:r>
            <a:r>
              <a:rPr lang="en-US" sz="1400" dirty="0" smtClean="0"/>
              <a:t>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 smtClean="0">
                <a:solidFill>
                  <a:srgbClr val="FF0000"/>
                </a:solidFill>
              </a:rPr>
              <a:t>fread</a:t>
            </a:r>
            <a:r>
              <a:rPr lang="en-US" sz="1400" dirty="0" smtClean="0"/>
              <a:t>(&amp;</a:t>
            </a:r>
            <a:r>
              <a:rPr lang="en-US" sz="1400" b="1" dirty="0" err="1" smtClean="0"/>
              <a:t>account_num</a:t>
            </a:r>
            <a:r>
              <a:rPr lang="en-US" sz="1400" dirty="0" smtClean="0"/>
              <a:t>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header-&gt;name = …; // 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“#_”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header-&gt;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acnt_number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= …; // 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2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size = …; // 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0xA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fread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(&amp;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size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sizeof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int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),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fread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header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size,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for(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&lt;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account_num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;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++ ) 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fread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account[0]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…, f);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hevron 2"/>
          <p:cNvSpPr/>
          <p:nvPr/>
        </p:nvSpPr>
        <p:spPr>
          <a:xfrm>
            <a:off x="4197245" y="4754609"/>
            <a:ext cx="538316" cy="392510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34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0x4bfd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3814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0x5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22196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0x15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0578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8960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4734231" y="1371600"/>
            <a:ext cx="137160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</a:t>
            </a:r>
            <a:r>
              <a:rPr lang="en-US" sz="1200" dirty="0" err="1" smtClean="0"/>
              <a:t>silver_member</a:t>
            </a:r>
            <a:r>
              <a:rPr lang="en-US" sz="1200" dirty="0" smtClean="0"/>
              <a:t>”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0960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“john12”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69342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2001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77724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533400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0x4bfd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1381432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0x5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2219632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0xA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3057832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3896032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4734231" y="1981200"/>
            <a:ext cx="59976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“#_”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53340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“#_+”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61722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2001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70104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37" name="Left Bracket 36"/>
          <p:cNvSpPr/>
          <p:nvPr/>
        </p:nvSpPr>
        <p:spPr>
          <a:xfrm rot="5400000" flipH="1" flipV="1">
            <a:off x="4515914" y="220977"/>
            <a:ext cx="124662" cy="30355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ket 37"/>
          <p:cNvSpPr/>
          <p:nvPr/>
        </p:nvSpPr>
        <p:spPr>
          <a:xfrm rot="5400000" flipH="1" flipV="1">
            <a:off x="7288313" y="478771"/>
            <a:ext cx="124661" cy="251991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ket 38"/>
          <p:cNvSpPr/>
          <p:nvPr/>
        </p:nvSpPr>
        <p:spPr>
          <a:xfrm rot="5400000" flipH="1" flipV="1">
            <a:off x="4134914" y="1211576"/>
            <a:ext cx="124662" cy="22735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ket 39"/>
          <p:cNvSpPr/>
          <p:nvPr/>
        </p:nvSpPr>
        <p:spPr>
          <a:xfrm rot="5400000" flipH="1" flipV="1">
            <a:off x="6528972" y="1091028"/>
            <a:ext cx="124660" cy="251460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48032" y="2569534"/>
            <a:ext cx="3349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Producer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23637" y="2569534"/>
            <a:ext cx="3349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Consumer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4328" y="4405590"/>
            <a:ext cx="6932871" cy="242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127070" y="1047472"/>
            <a:ext cx="199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Unknown file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11571" y="1703348"/>
            <a:ext cx="462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File generated by the forced execution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898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8242">
        <p:fade/>
      </p:transition>
    </mc:Choice>
    <mc:Fallback xmlns="">
      <p:transition advTm="824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Transforming a producer to a consumer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831888"/>
            <a:ext cx="3505200" cy="3810000"/>
          </a:xfrm>
        </p:spPr>
        <p:txBody>
          <a:bodyPr>
            <a:normAutofit/>
          </a:bodyPr>
          <a:lstStyle/>
          <a:p>
            <a:pPr marL="342900" indent="-342900">
              <a:buAutoNum type="arabicPlain"/>
            </a:pPr>
            <a:r>
              <a:rPr lang="en-US" sz="1400" dirty="0" smtClean="0"/>
              <a:t>f = </a:t>
            </a:r>
            <a:r>
              <a:rPr lang="en-US" sz="1400" b="1" dirty="0" err="1" smtClean="0"/>
              <a:t>fopen</a:t>
            </a:r>
            <a:r>
              <a:rPr lang="en-US" sz="1400" dirty="0" smtClean="0"/>
              <a:t>( …, “w” );</a:t>
            </a:r>
          </a:p>
          <a:p>
            <a:r>
              <a:rPr lang="en-US" sz="1400" dirty="0" smtClean="0"/>
              <a:t>         …</a:t>
            </a:r>
          </a:p>
          <a:p>
            <a:pPr marL="342900" indent="-342900">
              <a:buAutoNum type="arabicPlain" startAt="2"/>
            </a:pPr>
            <a:r>
              <a:rPr lang="en-US" sz="1400" dirty="0" err="1" smtClean="0"/>
              <a:t>account_num</a:t>
            </a:r>
            <a:r>
              <a:rPr lang="en-US" sz="1400" dirty="0" smtClean="0"/>
              <a:t> = …; // 2</a:t>
            </a:r>
          </a:p>
          <a:p>
            <a:r>
              <a:rPr lang="en-US" sz="1400" dirty="0" smtClean="0"/>
              <a:t>        </a:t>
            </a:r>
            <a:r>
              <a:rPr lang="en-US" sz="1400" dirty="0"/>
              <a:t>…</a:t>
            </a:r>
            <a:endParaRPr lang="en-US" sz="1400" dirty="0" smtClean="0"/>
          </a:p>
          <a:p>
            <a:pPr marL="342900" indent="-342900">
              <a:buAutoNum type="arabicPlain" startAt="3"/>
            </a:pPr>
            <a:r>
              <a:rPr lang="en-US" sz="1400" dirty="0" err="1" smtClean="0"/>
              <a:t>int</a:t>
            </a:r>
            <a:r>
              <a:rPr lang="en-US" sz="1400" dirty="0" smtClean="0"/>
              <a:t> magic = 0x4bfd;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(&amp;magic,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/>
              <a:t>fwrite</a:t>
            </a:r>
            <a:r>
              <a:rPr lang="en-US" sz="1400" dirty="0"/>
              <a:t>(&amp;</a:t>
            </a:r>
            <a:r>
              <a:rPr lang="en-US" sz="1400" dirty="0" err="1"/>
              <a:t>account_num</a:t>
            </a:r>
            <a:r>
              <a:rPr lang="en-US" sz="1400" dirty="0"/>
              <a:t>, </a:t>
            </a:r>
            <a:r>
              <a:rPr lang="en-US" sz="1400" dirty="0" err="1"/>
              <a:t>sizeof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header-&gt;name = …; // </a:t>
            </a:r>
            <a:r>
              <a:rPr lang="en-US" sz="1400" b="1" dirty="0" smtClean="0"/>
              <a:t>“#_”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header-&gt;</a:t>
            </a:r>
            <a:r>
              <a:rPr lang="en-US" sz="1400" dirty="0" err="1" smtClean="0"/>
              <a:t>acnt_number</a:t>
            </a:r>
            <a:r>
              <a:rPr lang="en-US" sz="1400" dirty="0" smtClean="0"/>
              <a:t> = …; // </a:t>
            </a:r>
            <a:r>
              <a:rPr lang="en-US" sz="1400" b="1" dirty="0" smtClean="0"/>
              <a:t>2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size = …; // </a:t>
            </a:r>
            <a:r>
              <a:rPr lang="en-US" sz="1400" b="1" dirty="0" smtClean="0"/>
              <a:t>0xA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(&amp;size,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(header, size, 1, f);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for(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account_num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++ ) </a:t>
            </a:r>
          </a:p>
          <a:p>
            <a:pPr marL="342900" indent="-342900">
              <a:buAutoNum type="arabicPlain" startAt="3"/>
            </a:pPr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r>
              <a:rPr lang="en-US" sz="1400" b="1" dirty="0" err="1" smtClean="0"/>
              <a:t>fwrite</a:t>
            </a:r>
            <a:r>
              <a:rPr lang="en-US" sz="1400" dirty="0" smtClean="0"/>
              <a:t>(account[0], …, f);</a:t>
            </a:r>
            <a:endParaRPr lang="en-US" sz="1400" dirty="0"/>
          </a:p>
        </p:txBody>
      </p:sp>
      <p:sp>
        <p:nvSpPr>
          <p:cNvPr id="25" name="Content Placeholder 4"/>
          <p:cNvSpPr txBox="1">
            <a:spLocks/>
          </p:cNvSpPr>
          <p:nvPr/>
        </p:nvSpPr>
        <p:spPr>
          <a:xfrm>
            <a:off x="4800600" y="2831888"/>
            <a:ext cx="350520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AutoNum type="arabicPlain"/>
            </a:pPr>
            <a:r>
              <a:rPr lang="en-US" sz="1400" dirty="0" smtClean="0"/>
              <a:t>f = </a:t>
            </a:r>
            <a:r>
              <a:rPr lang="en-US" sz="1400" b="1" dirty="0" err="1" smtClean="0"/>
              <a:t>fopen</a:t>
            </a:r>
            <a:r>
              <a:rPr lang="en-US" sz="1400" dirty="0" smtClean="0"/>
              <a:t>( …, </a:t>
            </a:r>
            <a:r>
              <a:rPr lang="en-US" sz="1400" b="1" dirty="0" smtClean="0">
                <a:solidFill>
                  <a:srgbClr val="FF0000"/>
                </a:solidFill>
              </a:rPr>
              <a:t>“r” 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   …</a:t>
            </a:r>
          </a:p>
          <a:p>
            <a:pPr marL="342900" indent="-342900">
              <a:buFontTx/>
              <a:buAutoNum type="arabicPlain" startAt="2"/>
            </a:pPr>
            <a:r>
              <a:rPr lang="en-US" sz="1400" dirty="0" err="1" smtClean="0"/>
              <a:t>account_num</a:t>
            </a:r>
            <a:r>
              <a:rPr lang="en-US" sz="1400" dirty="0" smtClean="0"/>
              <a:t> = …; // 2</a:t>
            </a:r>
          </a:p>
          <a:p>
            <a:r>
              <a:rPr lang="en-US" sz="1400" dirty="0" smtClean="0"/>
              <a:t>        …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err="1" smtClean="0"/>
              <a:t>int</a:t>
            </a:r>
            <a:r>
              <a:rPr lang="en-US" sz="1400" dirty="0" smtClean="0"/>
              <a:t> magic = 0x4bfd;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 smtClean="0">
                <a:solidFill>
                  <a:srgbClr val="FF0000"/>
                </a:solidFill>
              </a:rPr>
              <a:t>fread</a:t>
            </a:r>
            <a:r>
              <a:rPr lang="en-US" sz="1400" dirty="0" smtClean="0"/>
              <a:t>(&amp;</a:t>
            </a:r>
            <a:r>
              <a:rPr lang="en-US" sz="1400" b="1" dirty="0" smtClean="0"/>
              <a:t>magic</a:t>
            </a:r>
            <a:r>
              <a:rPr lang="en-US" sz="1400" dirty="0" smtClean="0"/>
              <a:t>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 smtClean="0">
                <a:solidFill>
                  <a:srgbClr val="FF0000"/>
                </a:solidFill>
              </a:rPr>
              <a:t>fread</a:t>
            </a:r>
            <a:r>
              <a:rPr lang="en-US" sz="1400" dirty="0" smtClean="0"/>
              <a:t>(&amp;</a:t>
            </a:r>
            <a:r>
              <a:rPr lang="en-US" sz="1400" b="1" dirty="0" err="1" smtClean="0"/>
              <a:t>account_num</a:t>
            </a:r>
            <a:r>
              <a:rPr lang="en-US" sz="1400" dirty="0" smtClean="0"/>
              <a:t>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smtClean="0"/>
              <a:t>header-&gt;name = …; // </a:t>
            </a:r>
            <a:r>
              <a:rPr lang="en-US" sz="1400" b="1" dirty="0" smtClean="0"/>
              <a:t>“#_”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smtClean="0"/>
              <a:t>header-&gt;</a:t>
            </a:r>
            <a:r>
              <a:rPr lang="en-US" sz="1400" dirty="0" err="1" smtClean="0"/>
              <a:t>acnt_number</a:t>
            </a:r>
            <a:r>
              <a:rPr lang="en-US" sz="1400" dirty="0" smtClean="0"/>
              <a:t> = …; // </a:t>
            </a:r>
            <a:r>
              <a:rPr lang="en-US" sz="1400" b="1" dirty="0" smtClean="0"/>
              <a:t>2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smtClean="0"/>
              <a:t>size = …; // </a:t>
            </a:r>
            <a:r>
              <a:rPr lang="en-US" sz="1400" b="1" dirty="0" smtClean="0"/>
              <a:t>0xA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 smtClean="0">
                <a:solidFill>
                  <a:srgbClr val="FF0000"/>
                </a:solidFill>
              </a:rPr>
              <a:t>fread</a:t>
            </a:r>
            <a:r>
              <a:rPr lang="en-US" sz="1400" dirty="0" smtClean="0"/>
              <a:t>(&amp;</a:t>
            </a:r>
            <a:r>
              <a:rPr lang="en-US" sz="1400" b="1" dirty="0" smtClean="0"/>
              <a:t>size</a:t>
            </a:r>
            <a:r>
              <a:rPr lang="en-US" sz="1400" dirty="0" smtClean="0"/>
              <a:t>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fread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header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size,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for(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&lt;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account_num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;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++ ) 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fread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account[0]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…, f);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hevron 2"/>
          <p:cNvSpPr/>
          <p:nvPr/>
        </p:nvSpPr>
        <p:spPr>
          <a:xfrm>
            <a:off x="4197245" y="4754609"/>
            <a:ext cx="538316" cy="392510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34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0x4bfd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3814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0x5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22196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0x15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0578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8960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4734231" y="1371600"/>
            <a:ext cx="137160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</a:t>
            </a:r>
            <a:r>
              <a:rPr lang="en-US" sz="1200" dirty="0" err="1" smtClean="0"/>
              <a:t>silver_member</a:t>
            </a:r>
            <a:r>
              <a:rPr lang="en-US" sz="1200" dirty="0" smtClean="0"/>
              <a:t>”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0960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“john12”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69342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2001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77724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533400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0x4bfd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1381432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0x5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2219632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0x15</a:t>
            </a:r>
            <a:endParaRPr lang="en-US" sz="1400" dirty="0"/>
          </a:p>
        </p:txBody>
      </p:sp>
      <p:sp>
        <p:nvSpPr>
          <p:cNvPr id="31" name="Rectangle 30"/>
          <p:cNvSpPr/>
          <p:nvPr/>
        </p:nvSpPr>
        <p:spPr>
          <a:xfrm>
            <a:off x="3057832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2" name="Rectangle 31"/>
          <p:cNvSpPr/>
          <p:nvPr/>
        </p:nvSpPr>
        <p:spPr>
          <a:xfrm>
            <a:off x="3896032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33" name="Rectangle 32"/>
          <p:cNvSpPr/>
          <p:nvPr/>
        </p:nvSpPr>
        <p:spPr>
          <a:xfrm>
            <a:off x="4734231" y="1981200"/>
            <a:ext cx="599769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“#_”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53340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“#_+”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61722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2001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70104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37" name="Left Bracket 36"/>
          <p:cNvSpPr/>
          <p:nvPr/>
        </p:nvSpPr>
        <p:spPr>
          <a:xfrm rot="5400000" flipH="1" flipV="1">
            <a:off x="4515914" y="220977"/>
            <a:ext cx="124662" cy="30355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ket 37"/>
          <p:cNvSpPr/>
          <p:nvPr/>
        </p:nvSpPr>
        <p:spPr>
          <a:xfrm rot="5400000" flipH="1" flipV="1">
            <a:off x="7288313" y="478771"/>
            <a:ext cx="124661" cy="251991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Left Bracket 38"/>
          <p:cNvSpPr/>
          <p:nvPr/>
        </p:nvSpPr>
        <p:spPr>
          <a:xfrm rot="5400000" flipH="1" flipV="1">
            <a:off x="4134914" y="1211576"/>
            <a:ext cx="124662" cy="22735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ket 39"/>
          <p:cNvSpPr/>
          <p:nvPr/>
        </p:nvSpPr>
        <p:spPr>
          <a:xfrm rot="5400000" flipH="1" flipV="1">
            <a:off x="6528972" y="1091028"/>
            <a:ext cx="124660" cy="251460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48032" y="2569534"/>
            <a:ext cx="3349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Producer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23637" y="2569534"/>
            <a:ext cx="3349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Consumer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4328" y="5420833"/>
            <a:ext cx="6932871" cy="242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Box 47"/>
          <p:cNvSpPr txBox="1"/>
          <p:nvPr/>
        </p:nvSpPr>
        <p:spPr>
          <a:xfrm>
            <a:off x="127070" y="1047472"/>
            <a:ext cx="199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Unknown file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111571" y="1703348"/>
            <a:ext cx="462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File generated by the forced execution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426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6347">
        <p:fade/>
      </p:transition>
    </mc:Choice>
    <mc:Fallback xmlns="">
      <p:transition advTm="1634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Transforming a producer to a consumer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831888"/>
            <a:ext cx="3505200" cy="3810000"/>
          </a:xfrm>
        </p:spPr>
        <p:txBody>
          <a:bodyPr>
            <a:normAutofit/>
          </a:bodyPr>
          <a:lstStyle/>
          <a:p>
            <a:pPr marL="342900" indent="-342900">
              <a:buAutoNum type="arabicPlain"/>
            </a:pPr>
            <a:r>
              <a:rPr lang="en-US" sz="1400" dirty="0" smtClean="0"/>
              <a:t>f = </a:t>
            </a:r>
            <a:r>
              <a:rPr lang="en-US" sz="1400" b="1" dirty="0" err="1" smtClean="0"/>
              <a:t>fopen</a:t>
            </a:r>
            <a:r>
              <a:rPr lang="en-US" sz="1400" dirty="0" smtClean="0"/>
              <a:t>( …, “w” );</a:t>
            </a:r>
          </a:p>
          <a:p>
            <a:r>
              <a:rPr lang="en-US" sz="1400" dirty="0" smtClean="0"/>
              <a:t>         …</a:t>
            </a:r>
          </a:p>
          <a:p>
            <a:pPr marL="342900" indent="-342900">
              <a:buAutoNum type="arabicPlain" startAt="2"/>
            </a:pPr>
            <a:r>
              <a:rPr lang="en-US" sz="1400" dirty="0" err="1" smtClean="0"/>
              <a:t>account_num</a:t>
            </a:r>
            <a:r>
              <a:rPr lang="en-US" sz="1400" dirty="0" smtClean="0"/>
              <a:t> = …; // 2</a:t>
            </a:r>
          </a:p>
          <a:p>
            <a:r>
              <a:rPr lang="en-US" sz="1400" dirty="0" smtClean="0"/>
              <a:t>        </a:t>
            </a:r>
            <a:r>
              <a:rPr lang="en-US" sz="1400" dirty="0"/>
              <a:t>…</a:t>
            </a:r>
            <a:endParaRPr lang="en-US" sz="1400" dirty="0" smtClean="0"/>
          </a:p>
          <a:p>
            <a:pPr marL="342900" indent="-342900">
              <a:buAutoNum type="arabicPlain" startAt="3"/>
            </a:pPr>
            <a:r>
              <a:rPr lang="en-US" sz="1400" dirty="0" err="1" smtClean="0"/>
              <a:t>int</a:t>
            </a:r>
            <a:r>
              <a:rPr lang="en-US" sz="1400" dirty="0" smtClean="0"/>
              <a:t> magic = 0x4bfd;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(&amp;magic,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/>
              <a:t>fwrite</a:t>
            </a:r>
            <a:r>
              <a:rPr lang="en-US" sz="1400" dirty="0"/>
              <a:t>(&amp;</a:t>
            </a:r>
            <a:r>
              <a:rPr lang="en-US" sz="1400" dirty="0" err="1"/>
              <a:t>account_num</a:t>
            </a:r>
            <a:r>
              <a:rPr lang="en-US" sz="1400" dirty="0"/>
              <a:t>, </a:t>
            </a:r>
            <a:r>
              <a:rPr lang="en-US" sz="1400" dirty="0" err="1"/>
              <a:t>sizeof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header-&gt;name = …; // </a:t>
            </a:r>
            <a:r>
              <a:rPr lang="en-US" sz="1400" b="1" dirty="0" smtClean="0"/>
              <a:t>“#_”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header-&gt;</a:t>
            </a:r>
            <a:r>
              <a:rPr lang="en-US" sz="1400" dirty="0" err="1" smtClean="0"/>
              <a:t>acnt_number</a:t>
            </a:r>
            <a:r>
              <a:rPr lang="en-US" sz="1400" dirty="0" smtClean="0"/>
              <a:t> = …; // </a:t>
            </a:r>
            <a:r>
              <a:rPr lang="en-US" sz="1400" b="1" dirty="0" smtClean="0"/>
              <a:t>2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size = …; // </a:t>
            </a:r>
            <a:r>
              <a:rPr lang="en-US" sz="1400" b="1" dirty="0" smtClean="0"/>
              <a:t>0xA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(&amp;size,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(header, size, 1, f);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for(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account_num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++ ) </a:t>
            </a:r>
          </a:p>
          <a:p>
            <a:pPr marL="342900" indent="-342900">
              <a:buAutoNum type="arabicPlain" startAt="3"/>
            </a:pPr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r>
              <a:rPr lang="en-US" sz="1400" b="1" dirty="0" err="1" smtClean="0"/>
              <a:t>fwrite</a:t>
            </a:r>
            <a:r>
              <a:rPr lang="en-US" sz="1400" dirty="0" smtClean="0"/>
              <a:t>(account[0], …, f);</a:t>
            </a:r>
            <a:endParaRPr lang="en-US" sz="1400" dirty="0"/>
          </a:p>
        </p:txBody>
      </p:sp>
      <p:sp>
        <p:nvSpPr>
          <p:cNvPr id="25" name="Content Placeholder 4"/>
          <p:cNvSpPr txBox="1">
            <a:spLocks/>
          </p:cNvSpPr>
          <p:nvPr/>
        </p:nvSpPr>
        <p:spPr>
          <a:xfrm>
            <a:off x="4800600" y="2831888"/>
            <a:ext cx="350520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AutoNum type="arabicPlain"/>
            </a:pPr>
            <a:r>
              <a:rPr lang="en-US" sz="1400" dirty="0" smtClean="0"/>
              <a:t>f = </a:t>
            </a:r>
            <a:r>
              <a:rPr lang="en-US" sz="1400" b="1" dirty="0" err="1" smtClean="0"/>
              <a:t>fopen</a:t>
            </a:r>
            <a:r>
              <a:rPr lang="en-US" sz="1400" dirty="0" smtClean="0"/>
              <a:t>( …, </a:t>
            </a:r>
            <a:r>
              <a:rPr lang="en-US" sz="1400" b="1" dirty="0" smtClean="0">
                <a:solidFill>
                  <a:srgbClr val="FF0000"/>
                </a:solidFill>
              </a:rPr>
              <a:t>“r” 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   …</a:t>
            </a:r>
          </a:p>
          <a:p>
            <a:pPr marL="342900" indent="-342900">
              <a:buFontTx/>
              <a:buAutoNum type="arabicPlain" startAt="2"/>
            </a:pPr>
            <a:r>
              <a:rPr lang="en-US" sz="1400" dirty="0" err="1" smtClean="0"/>
              <a:t>account_num</a:t>
            </a:r>
            <a:r>
              <a:rPr lang="en-US" sz="1400" dirty="0" smtClean="0"/>
              <a:t> = …; // 2</a:t>
            </a:r>
          </a:p>
          <a:p>
            <a:r>
              <a:rPr lang="en-US" sz="1400" dirty="0" smtClean="0"/>
              <a:t>        …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err="1" smtClean="0"/>
              <a:t>int</a:t>
            </a:r>
            <a:r>
              <a:rPr lang="en-US" sz="1400" dirty="0" smtClean="0"/>
              <a:t> magic = 0x4bfd;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 smtClean="0">
                <a:solidFill>
                  <a:srgbClr val="FF0000"/>
                </a:solidFill>
              </a:rPr>
              <a:t>fread</a:t>
            </a:r>
            <a:r>
              <a:rPr lang="en-US" sz="1400" dirty="0" smtClean="0"/>
              <a:t>(&amp;</a:t>
            </a:r>
            <a:r>
              <a:rPr lang="en-US" sz="1400" b="1" dirty="0" smtClean="0"/>
              <a:t>magic</a:t>
            </a:r>
            <a:r>
              <a:rPr lang="en-US" sz="1400" dirty="0" smtClean="0"/>
              <a:t>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 smtClean="0">
                <a:solidFill>
                  <a:srgbClr val="FF0000"/>
                </a:solidFill>
              </a:rPr>
              <a:t>fread</a:t>
            </a:r>
            <a:r>
              <a:rPr lang="en-US" sz="1400" dirty="0" smtClean="0"/>
              <a:t>(&amp;</a:t>
            </a:r>
            <a:r>
              <a:rPr lang="en-US" sz="1400" b="1" dirty="0" err="1" smtClean="0"/>
              <a:t>account_num</a:t>
            </a:r>
            <a:r>
              <a:rPr lang="en-US" sz="1400" dirty="0" smtClean="0"/>
              <a:t>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smtClean="0"/>
              <a:t>header-&gt;name = …; // </a:t>
            </a:r>
            <a:r>
              <a:rPr lang="en-US" sz="1400" b="1" dirty="0" smtClean="0"/>
              <a:t>“#_”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smtClean="0"/>
              <a:t>header-&gt;</a:t>
            </a:r>
            <a:r>
              <a:rPr lang="en-US" sz="1400" dirty="0" err="1" smtClean="0"/>
              <a:t>acnt_number</a:t>
            </a:r>
            <a:r>
              <a:rPr lang="en-US" sz="1400" dirty="0" smtClean="0"/>
              <a:t> = …; // </a:t>
            </a:r>
            <a:r>
              <a:rPr lang="en-US" sz="1400" b="1" dirty="0" smtClean="0"/>
              <a:t>2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smtClean="0"/>
              <a:t>size = …; // </a:t>
            </a:r>
            <a:r>
              <a:rPr lang="en-US" sz="1400" b="1" dirty="0" smtClean="0"/>
              <a:t>0xA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 smtClean="0">
                <a:solidFill>
                  <a:srgbClr val="FF0000"/>
                </a:solidFill>
              </a:rPr>
              <a:t>fread</a:t>
            </a:r>
            <a:r>
              <a:rPr lang="en-US" sz="1400" dirty="0" smtClean="0"/>
              <a:t>(&amp;</a:t>
            </a:r>
            <a:r>
              <a:rPr lang="en-US" sz="1400" b="1" dirty="0" smtClean="0"/>
              <a:t>size</a:t>
            </a:r>
            <a:r>
              <a:rPr lang="en-US" sz="1400" dirty="0" smtClean="0"/>
              <a:t>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 smtClean="0">
                <a:solidFill>
                  <a:srgbClr val="FF0000"/>
                </a:solidFill>
              </a:rPr>
              <a:t>fread</a:t>
            </a:r>
            <a:r>
              <a:rPr lang="en-US" sz="1400" dirty="0" smtClean="0"/>
              <a:t>(</a:t>
            </a:r>
            <a:r>
              <a:rPr lang="en-US" sz="1400" b="1" dirty="0" smtClean="0"/>
              <a:t>header</a:t>
            </a:r>
            <a:r>
              <a:rPr lang="en-US" sz="1400" dirty="0" smtClean="0"/>
              <a:t>, size,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for(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= 0;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 &lt;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account_num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; </a:t>
            </a:r>
            <a:r>
              <a:rPr lang="en-US" sz="1400" dirty="0" err="1" smtClean="0">
                <a:solidFill>
                  <a:schemeClr val="bg1">
                    <a:lumMod val="65000"/>
                  </a:schemeClr>
                </a:solidFill>
              </a:rPr>
              <a:t>i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++ ) 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      </a:t>
            </a:r>
            <a:r>
              <a:rPr lang="en-US" sz="1400" b="1" dirty="0" err="1" smtClean="0">
                <a:solidFill>
                  <a:schemeClr val="bg1">
                    <a:lumMod val="65000"/>
                  </a:schemeClr>
                </a:solidFill>
              </a:rPr>
              <a:t>fread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(</a:t>
            </a:r>
            <a:r>
              <a:rPr lang="en-US" sz="1400" b="1" dirty="0" smtClean="0">
                <a:solidFill>
                  <a:schemeClr val="bg1">
                    <a:lumMod val="65000"/>
                  </a:schemeClr>
                </a:solidFill>
              </a:rPr>
              <a:t>account[0]</a:t>
            </a:r>
            <a:r>
              <a:rPr lang="en-US" sz="1400" dirty="0" smtClean="0">
                <a:solidFill>
                  <a:schemeClr val="bg1">
                    <a:lumMod val="65000"/>
                  </a:schemeClr>
                </a:solidFill>
              </a:rPr>
              <a:t>, …, f);</a:t>
            </a:r>
            <a:endParaRPr lang="en-US" sz="14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" name="Chevron 2"/>
          <p:cNvSpPr/>
          <p:nvPr/>
        </p:nvSpPr>
        <p:spPr>
          <a:xfrm>
            <a:off x="4197245" y="4754609"/>
            <a:ext cx="538316" cy="392510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34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0x4bfd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3814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0x5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22196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0x15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0578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8960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4734231" y="1371600"/>
            <a:ext cx="137160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</a:t>
            </a:r>
            <a:r>
              <a:rPr lang="en-US" sz="1200" dirty="0" err="1" smtClean="0"/>
              <a:t>silver_member</a:t>
            </a:r>
            <a:r>
              <a:rPr lang="en-US" sz="1200" dirty="0" smtClean="0"/>
              <a:t>”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0960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“john12”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69342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2001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77724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533400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0x4bfd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1381432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0x5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2219632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0x15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60960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“#_+”</a:t>
            </a:r>
            <a:endParaRPr lang="en-US" sz="1400" dirty="0"/>
          </a:p>
        </p:txBody>
      </p:sp>
      <p:sp>
        <p:nvSpPr>
          <p:cNvPr id="35" name="Rectangle 34"/>
          <p:cNvSpPr/>
          <p:nvPr/>
        </p:nvSpPr>
        <p:spPr>
          <a:xfrm>
            <a:off x="69342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2001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7772400" y="19812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37" name="Left Bracket 36"/>
          <p:cNvSpPr/>
          <p:nvPr/>
        </p:nvSpPr>
        <p:spPr>
          <a:xfrm rot="5400000" flipH="1" flipV="1">
            <a:off x="4515914" y="220977"/>
            <a:ext cx="124662" cy="30355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ket 37"/>
          <p:cNvSpPr/>
          <p:nvPr/>
        </p:nvSpPr>
        <p:spPr>
          <a:xfrm rot="5400000" flipH="1" flipV="1">
            <a:off x="7288313" y="478771"/>
            <a:ext cx="124661" cy="251991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ket 39"/>
          <p:cNvSpPr/>
          <p:nvPr/>
        </p:nvSpPr>
        <p:spPr>
          <a:xfrm rot="5400000" flipH="1" flipV="1">
            <a:off x="7290972" y="1091028"/>
            <a:ext cx="124660" cy="251460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48032" y="2569534"/>
            <a:ext cx="3349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Producer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23637" y="2569534"/>
            <a:ext cx="3349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Consumer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4328" y="5715000"/>
            <a:ext cx="6932871" cy="2426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048000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3886200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4724399" y="1981200"/>
            <a:ext cx="1371601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</a:t>
            </a:r>
            <a:r>
              <a:rPr lang="en-US" sz="1200" dirty="0" err="1" smtClean="0"/>
              <a:t>silver_member</a:t>
            </a:r>
            <a:r>
              <a:rPr lang="en-US" sz="1200" dirty="0" smtClean="0"/>
              <a:t>”</a:t>
            </a:r>
            <a:endParaRPr lang="en-US" sz="1200" dirty="0"/>
          </a:p>
        </p:txBody>
      </p:sp>
      <p:sp>
        <p:nvSpPr>
          <p:cNvPr id="47" name="Left Bracket 46"/>
          <p:cNvSpPr/>
          <p:nvPr/>
        </p:nvSpPr>
        <p:spPr>
          <a:xfrm rot="5400000" flipH="1" flipV="1">
            <a:off x="4506082" y="830577"/>
            <a:ext cx="124662" cy="30355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/>
          <p:cNvSpPr txBox="1"/>
          <p:nvPr/>
        </p:nvSpPr>
        <p:spPr>
          <a:xfrm>
            <a:off x="127070" y="1047472"/>
            <a:ext cx="199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Unknown file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11571" y="1703348"/>
            <a:ext cx="462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File generated by the forced execution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733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6342">
        <p:fade/>
      </p:transition>
    </mc:Choice>
    <mc:Fallback xmlns="">
      <p:transition advTm="2634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smtClean="0"/>
              <a:t>Some programs send information to their servers when they crashed </a:t>
            </a:r>
          </a:p>
          <a:p>
            <a:pPr marL="457200" indent="-4572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2052" name="Picture 4" descr="https://encrypted-tbn3.gstatic.com/images?q=tbn:ANd9GcSzHu2Ye1TEl_Yoc2WFEWvSPNEUPM-IALvYUA7yLEGRYeLeOjYw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6800" y="3493715"/>
            <a:ext cx="3810000" cy="1717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https://raygun.io/blog/wp-content/uploads/2015/08/67429-click-send-error-report-2.gif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886" y="2919949"/>
            <a:ext cx="5181600" cy="2864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103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 smtClean="0"/>
              <a:t>Transforming a producer to a consumer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2831888"/>
            <a:ext cx="3505200" cy="3810000"/>
          </a:xfrm>
        </p:spPr>
        <p:txBody>
          <a:bodyPr>
            <a:normAutofit/>
          </a:bodyPr>
          <a:lstStyle/>
          <a:p>
            <a:pPr marL="342900" indent="-342900">
              <a:buAutoNum type="arabicPlain"/>
            </a:pPr>
            <a:r>
              <a:rPr lang="en-US" sz="1400" dirty="0" smtClean="0"/>
              <a:t>f = </a:t>
            </a:r>
            <a:r>
              <a:rPr lang="en-US" sz="1400" b="1" dirty="0" err="1" smtClean="0"/>
              <a:t>fopen</a:t>
            </a:r>
            <a:r>
              <a:rPr lang="en-US" sz="1400" dirty="0" smtClean="0"/>
              <a:t>( …, “w” );</a:t>
            </a:r>
          </a:p>
          <a:p>
            <a:r>
              <a:rPr lang="en-US" sz="1400" dirty="0" smtClean="0"/>
              <a:t>         …</a:t>
            </a:r>
          </a:p>
          <a:p>
            <a:pPr marL="342900" indent="-342900">
              <a:buAutoNum type="arabicPlain" startAt="2"/>
            </a:pPr>
            <a:r>
              <a:rPr lang="en-US" sz="1400" dirty="0" err="1" smtClean="0"/>
              <a:t>account_num</a:t>
            </a:r>
            <a:r>
              <a:rPr lang="en-US" sz="1400" dirty="0" smtClean="0"/>
              <a:t> = …; // 2</a:t>
            </a:r>
          </a:p>
          <a:p>
            <a:r>
              <a:rPr lang="en-US" sz="1400" dirty="0" smtClean="0"/>
              <a:t>        </a:t>
            </a:r>
            <a:r>
              <a:rPr lang="en-US" sz="1400" dirty="0"/>
              <a:t>…</a:t>
            </a:r>
            <a:endParaRPr lang="en-US" sz="1400" dirty="0" smtClean="0"/>
          </a:p>
          <a:p>
            <a:pPr marL="342900" indent="-342900">
              <a:buAutoNum type="arabicPlain" startAt="3"/>
            </a:pPr>
            <a:r>
              <a:rPr lang="en-US" sz="1400" dirty="0" err="1" smtClean="0"/>
              <a:t>int</a:t>
            </a:r>
            <a:r>
              <a:rPr lang="en-US" sz="1400" dirty="0" smtClean="0"/>
              <a:t> magic = 0x4bfd;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(&amp;magic,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/>
              <a:t>fwrite</a:t>
            </a:r>
            <a:r>
              <a:rPr lang="en-US" sz="1400" dirty="0"/>
              <a:t>(&amp;</a:t>
            </a:r>
            <a:r>
              <a:rPr lang="en-US" sz="1400" dirty="0" err="1"/>
              <a:t>account_num</a:t>
            </a:r>
            <a:r>
              <a:rPr lang="en-US" sz="1400" dirty="0"/>
              <a:t>, </a:t>
            </a:r>
            <a:r>
              <a:rPr lang="en-US" sz="1400" dirty="0" err="1"/>
              <a:t>sizeof</a:t>
            </a:r>
            <a:r>
              <a:rPr lang="en-US" sz="1400" dirty="0"/>
              <a:t>(</a:t>
            </a:r>
            <a:r>
              <a:rPr lang="en-US" sz="1400" dirty="0" err="1"/>
              <a:t>int</a:t>
            </a:r>
            <a:r>
              <a:rPr lang="en-US" sz="1400" dirty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header-&gt;name = …; // </a:t>
            </a:r>
            <a:r>
              <a:rPr lang="en-US" sz="1400" b="1" dirty="0" smtClean="0"/>
              <a:t>“#_”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header-&gt;</a:t>
            </a:r>
            <a:r>
              <a:rPr lang="en-US" sz="1400" dirty="0" err="1" smtClean="0"/>
              <a:t>acnt_number</a:t>
            </a:r>
            <a:r>
              <a:rPr lang="en-US" sz="1400" dirty="0" smtClean="0"/>
              <a:t> = …; // </a:t>
            </a:r>
            <a:r>
              <a:rPr lang="en-US" sz="1400" b="1" dirty="0" smtClean="0"/>
              <a:t>2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size = …; // </a:t>
            </a:r>
            <a:r>
              <a:rPr lang="en-US" sz="1400" b="1" dirty="0" smtClean="0"/>
              <a:t>0xA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(&amp;size,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AutoNum type="arabicPlain" startAt="3"/>
            </a:pPr>
            <a:r>
              <a:rPr lang="en-US" sz="1400" b="1" dirty="0" err="1" smtClean="0"/>
              <a:t>fwrite</a:t>
            </a:r>
            <a:r>
              <a:rPr lang="en-US" sz="1400" dirty="0" smtClean="0"/>
              <a:t>(header, size, 1, f);</a:t>
            </a:r>
          </a:p>
          <a:p>
            <a:pPr marL="342900" indent="-342900">
              <a:buAutoNum type="arabicPlain" startAt="3"/>
            </a:pPr>
            <a:r>
              <a:rPr lang="en-US" sz="1400" dirty="0" smtClean="0"/>
              <a:t>for(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dirty="0" err="1" smtClean="0"/>
              <a:t>account_num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++ ) </a:t>
            </a:r>
          </a:p>
          <a:p>
            <a:pPr marL="342900" indent="-342900">
              <a:buAutoNum type="arabicPlain" startAt="3"/>
            </a:pPr>
            <a:r>
              <a:rPr lang="en-US" sz="1400" b="1" dirty="0"/>
              <a:t> </a:t>
            </a:r>
            <a:r>
              <a:rPr lang="en-US" sz="1400" b="1" dirty="0" smtClean="0"/>
              <a:t>     </a:t>
            </a:r>
            <a:r>
              <a:rPr lang="en-US" sz="1400" b="1" dirty="0" err="1" smtClean="0"/>
              <a:t>fwrite</a:t>
            </a:r>
            <a:r>
              <a:rPr lang="en-US" sz="1400" dirty="0" smtClean="0"/>
              <a:t>(account[0], …, f);</a:t>
            </a:r>
            <a:endParaRPr lang="en-US" sz="1400" dirty="0"/>
          </a:p>
        </p:txBody>
      </p:sp>
      <p:sp>
        <p:nvSpPr>
          <p:cNvPr id="25" name="Content Placeholder 4"/>
          <p:cNvSpPr txBox="1">
            <a:spLocks/>
          </p:cNvSpPr>
          <p:nvPr/>
        </p:nvSpPr>
        <p:spPr>
          <a:xfrm>
            <a:off x="4800600" y="2831888"/>
            <a:ext cx="3505200" cy="38100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Tx/>
              <a:buAutoNum type="arabicPlain"/>
            </a:pPr>
            <a:r>
              <a:rPr lang="en-US" sz="1400" dirty="0" smtClean="0"/>
              <a:t>f = </a:t>
            </a:r>
            <a:r>
              <a:rPr lang="en-US" sz="1400" b="1" dirty="0" err="1" smtClean="0"/>
              <a:t>fopen</a:t>
            </a:r>
            <a:r>
              <a:rPr lang="en-US" sz="1400" dirty="0" smtClean="0"/>
              <a:t>( …, </a:t>
            </a:r>
            <a:r>
              <a:rPr lang="en-US" sz="1400" b="1" dirty="0" smtClean="0">
                <a:solidFill>
                  <a:srgbClr val="FF0000"/>
                </a:solidFill>
              </a:rPr>
              <a:t>“r” 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         …</a:t>
            </a:r>
          </a:p>
          <a:p>
            <a:pPr marL="342900" indent="-342900">
              <a:buFontTx/>
              <a:buAutoNum type="arabicPlain" startAt="2"/>
            </a:pPr>
            <a:r>
              <a:rPr lang="en-US" sz="1400" dirty="0" err="1" smtClean="0"/>
              <a:t>account_num</a:t>
            </a:r>
            <a:r>
              <a:rPr lang="en-US" sz="1400" dirty="0" smtClean="0"/>
              <a:t> = …; // 2</a:t>
            </a:r>
          </a:p>
          <a:p>
            <a:r>
              <a:rPr lang="en-US" sz="1400" dirty="0" smtClean="0"/>
              <a:t>        …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err="1" smtClean="0"/>
              <a:t>int</a:t>
            </a:r>
            <a:r>
              <a:rPr lang="en-US" sz="1400" dirty="0" smtClean="0"/>
              <a:t> magic = 0x4bfd;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 smtClean="0">
                <a:solidFill>
                  <a:srgbClr val="FF0000"/>
                </a:solidFill>
              </a:rPr>
              <a:t>fread</a:t>
            </a:r>
            <a:r>
              <a:rPr lang="en-US" sz="1400" dirty="0" smtClean="0"/>
              <a:t>(&amp;</a:t>
            </a:r>
            <a:r>
              <a:rPr lang="en-US" sz="1400" b="1" dirty="0" smtClean="0"/>
              <a:t>magic</a:t>
            </a:r>
            <a:r>
              <a:rPr lang="en-US" sz="1400" dirty="0" smtClean="0"/>
              <a:t>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 smtClean="0">
                <a:solidFill>
                  <a:srgbClr val="FF0000"/>
                </a:solidFill>
              </a:rPr>
              <a:t>fread</a:t>
            </a:r>
            <a:r>
              <a:rPr lang="en-US" sz="1400" dirty="0" smtClean="0"/>
              <a:t>(&amp;</a:t>
            </a:r>
            <a:r>
              <a:rPr lang="en-US" sz="1400" b="1" dirty="0" err="1" smtClean="0"/>
              <a:t>account_num</a:t>
            </a:r>
            <a:r>
              <a:rPr lang="en-US" sz="1400" dirty="0" smtClean="0"/>
              <a:t>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smtClean="0"/>
              <a:t>header-&gt;name = …; // </a:t>
            </a:r>
            <a:r>
              <a:rPr lang="en-US" sz="1400" b="1" dirty="0" smtClean="0"/>
              <a:t>“#_”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smtClean="0"/>
              <a:t>header-&gt;</a:t>
            </a:r>
            <a:r>
              <a:rPr lang="en-US" sz="1400" dirty="0" err="1" smtClean="0"/>
              <a:t>acnt_number</a:t>
            </a:r>
            <a:r>
              <a:rPr lang="en-US" sz="1400" dirty="0" smtClean="0"/>
              <a:t> = …; // </a:t>
            </a:r>
            <a:r>
              <a:rPr lang="en-US" sz="1400" b="1" dirty="0" smtClean="0"/>
              <a:t>2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smtClean="0"/>
              <a:t>size = …; // </a:t>
            </a:r>
            <a:r>
              <a:rPr lang="en-US" sz="1400" b="1" dirty="0" smtClean="0"/>
              <a:t>0xA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 smtClean="0">
                <a:solidFill>
                  <a:srgbClr val="FF0000"/>
                </a:solidFill>
              </a:rPr>
              <a:t>fread</a:t>
            </a:r>
            <a:r>
              <a:rPr lang="en-US" sz="1400" dirty="0" smtClean="0"/>
              <a:t>(&amp;</a:t>
            </a:r>
            <a:r>
              <a:rPr lang="en-US" sz="1400" b="1" dirty="0" smtClean="0"/>
              <a:t>size</a:t>
            </a:r>
            <a:r>
              <a:rPr lang="en-US" sz="1400" dirty="0" smtClean="0"/>
              <a:t>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err="1" smtClean="0">
                <a:solidFill>
                  <a:srgbClr val="FF0000"/>
                </a:solidFill>
              </a:rPr>
              <a:t>fread</a:t>
            </a:r>
            <a:r>
              <a:rPr lang="en-US" sz="1400" dirty="0" smtClean="0"/>
              <a:t>(</a:t>
            </a:r>
            <a:r>
              <a:rPr lang="en-US" sz="1400" b="1" dirty="0" smtClean="0"/>
              <a:t>header</a:t>
            </a:r>
            <a:r>
              <a:rPr lang="en-US" sz="1400" dirty="0" smtClean="0"/>
              <a:t>, size, 1, f);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dirty="0" smtClean="0"/>
              <a:t>for( </a:t>
            </a:r>
            <a:r>
              <a:rPr lang="en-US" sz="1400" dirty="0" err="1" smtClean="0"/>
              <a:t>i</a:t>
            </a:r>
            <a:r>
              <a:rPr lang="en-US" sz="1400" dirty="0" smtClean="0"/>
              <a:t> = 0; </a:t>
            </a:r>
            <a:r>
              <a:rPr lang="en-US" sz="1400" dirty="0" err="1" smtClean="0"/>
              <a:t>i</a:t>
            </a:r>
            <a:r>
              <a:rPr lang="en-US" sz="1400" dirty="0" smtClean="0"/>
              <a:t> &lt; </a:t>
            </a:r>
            <a:r>
              <a:rPr lang="en-US" sz="1400" b="1" dirty="0" err="1" smtClean="0"/>
              <a:t>account_num</a:t>
            </a:r>
            <a:r>
              <a:rPr lang="en-US" sz="1400" dirty="0" smtClean="0"/>
              <a:t>; </a:t>
            </a:r>
            <a:r>
              <a:rPr lang="en-US" sz="1400" dirty="0" err="1" smtClean="0"/>
              <a:t>i</a:t>
            </a:r>
            <a:r>
              <a:rPr lang="en-US" sz="1400" dirty="0" smtClean="0"/>
              <a:t>++ ) </a:t>
            </a:r>
          </a:p>
          <a:p>
            <a:pPr marL="342900" indent="-342900">
              <a:buFontTx/>
              <a:buAutoNum type="arabicPlain" startAt="3"/>
            </a:pPr>
            <a:r>
              <a:rPr lang="en-US" sz="1400" b="1" dirty="0" smtClean="0"/>
              <a:t>      </a:t>
            </a:r>
            <a:r>
              <a:rPr lang="en-US" sz="1400" b="1" dirty="0" err="1" smtClean="0">
                <a:solidFill>
                  <a:srgbClr val="FF0000"/>
                </a:solidFill>
              </a:rPr>
              <a:t>fread</a:t>
            </a:r>
            <a:r>
              <a:rPr lang="en-US" sz="1400" dirty="0" smtClean="0"/>
              <a:t>(</a:t>
            </a:r>
            <a:r>
              <a:rPr lang="en-US" sz="1400" b="1" dirty="0" smtClean="0"/>
              <a:t>account[0]</a:t>
            </a:r>
            <a:r>
              <a:rPr lang="en-US" sz="1400" dirty="0" smtClean="0"/>
              <a:t>, …, f);</a:t>
            </a:r>
            <a:endParaRPr lang="en-US" sz="1400" dirty="0"/>
          </a:p>
        </p:txBody>
      </p:sp>
      <p:sp>
        <p:nvSpPr>
          <p:cNvPr id="3" name="Chevron 2"/>
          <p:cNvSpPr/>
          <p:nvPr/>
        </p:nvSpPr>
        <p:spPr>
          <a:xfrm>
            <a:off x="4197245" y="4754609"/>
            <a:ext cx="538316" cy="392510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334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0x4bfd</a:t>
            </a:r>
            <a:endParaRPr lang="en-US" sz="1400" dirty="0"/>
          </a:p>
        </p:txBody>
      </p:sp>
      <p:sp>
        <p:nvSpPr>
          <p:cNvPr id="19" name="Rectangle 18"/>
          <p:cNvSpPr/>
          <p:nvPr/>
        </p:nvSpPr>
        <p:spPr>
          <a:xfrm>
            <a:off x="13814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0x5</a:t>
            </a:r>
            <a:endParaRPr lang="en-US" sz="1400" dirty="0"/>
          </a:p>
        </p:txBody>
      </p:sp>
      <p:sp>
        <p:nvSpPr>
          <p:cNvPr id="20" name="Rectangle 19"/>
          <p:cNvSpPr/>
          <p:nvPr/>
        </p:nvSpPr>
        <p:spPr>
          <a:xfrm>
            <a:off x="22196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0x15</a:t>
            </a:r>
            <a:endParaRPr lang="en-US" sz="1400" dirty="0"/>
          </a:p>
        </p:txBody>
      </p:sp>
      <p:sp>
        <p:nvSpPr>
          <p:cNvPr id="21" name="Rectangle 20"/>
          <p:cNvSpPr/>
          <p:nvPr/>
        </p:nvSpPr>
        <p:spPr>
          <a:xfrm>
            <a:off x="30578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22" name="Rectangle 21"/>
          <p:cNvSpPr/>
          <p:nvPr/>
        </p:nvSpPr>
        <p:spPr>
          <a:xfrm>
            <a:off x="3896032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23" name="Rectangle 22"/>
          <p:cNvSpPr/>
          <p:nvPr/>
        </p:nvSpPr>
        <p:spPr>
          <a:xfrm>
            <a:off x="4734231" y="1371600"/>
            <a:ext cx="1371601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</a:t>
            </a:r>
            <a:r>
              <a:rPr lang="en-US" sz="1200" dirty="0" err="1" smtClean="0"/>
              <a:t>silver_member</a:t>
            </a:r>
            <a:r>
              <a:rPr lang="en-US" sz="1200" dirty="0" smtClean="0"/>
              <a:t>”</a:t>
            </a:r>
            <a:endParaRPr lang="en-US" sz="1200" dirty="0"/>
          </a:p>
        </p:txBody>
      </p:sp>
      <p:sp>
        <p:nvSpPr>
          <p:cNvPr id="24" name="Rectangle 23"/>
          <p:cNvSpPr/>
          <p:nvPr/>
        </p:nvSpPr>
        <p:spPr>
          <a:xfrm>
            <a:off x="60960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“john12”</a:t>
            </a:r>
            <a:endParaRPr lang="en-US" sz="1400" dirty="0"/>
          </a:p>
        </p:txBody>
      </p:sp>
      <p:sp>
        <p:nvSpPr>
          <p:cNvPr id="26" name="Rectangle 25"/>
          <p:cNvSpPr/>
          <p:nvPr/>
        </p:nvSpPr>
        <p:spPr>
          <a:xfrm>
            <a:off x="69342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2001</a:t>
            </a:r>
            <a:endParaRPr lang="en-US" sz="1400" dirty="0"/>
          </a:p>
        </p:txBody>
      </p:sp>
      <p:sp>
        <p:nvSpPr>
          <p:cNvPr id="27" name="Rectangle 26"/>
          <p:cNvSpPr/>
          <p:nvPr/>
        </p:nvSpPr>
        <p:spPr>
          <a:xfrm>
            <a:off x="7772400" y="1371600"/>
            <a:ext cx="838200" cy="304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28" name="Rectangle 27"/>
          <p:cNvSpPr/>
          <p:nvPr/>
        </p:nvSpPr>
        <p:spPr>
          <a:xfrm>
            <a:off x="533400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0x4bfd</a:t>
            </a:r>
            <a:endParaRPr lang="en-US" sz="1400" dirty="0"/>
          </a:p>
        </p:txBody>
      </p:sp>
      <p:sp>
        <p:nvSpPr>
          <p:cNvPr id="29" name="Rectangle 28"/>
          <p:cNvSpPr/>
          <p:nvPr/>
        </p:nvSpPr>
        <p:spPr>
          <a:xfrm>
            <a:off x="1381432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0x5</a:t>
            </a:r>
            <a:endParaRPr lang="en-US" sz="1400" dirty="0"/>
          </a:p>
        </p:txBody>
      </p:sp>
      <p:sp>
        <p:nvSpPr>
          <p:cNvPr id="30" name="Rectangle 29"/>
          <p:cNvSpPr/>
          <p:nvPr/>
        </p:nvSpPr>
        <p:spPr>
          <a:xfrm>
            <a:off x="2219632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0x15</a:t>
            </a:r>
            <a:endParaRPr lang="en-US" sz="1400" dirty="0"/>
          </a:p>
        </p:txBody>
      </p:sp>
      <p:sp>
        <p:nvSpPr>
          <p:cNvPr id="34" name="Rectangle 33"/>
          <p:cNvSpPr/>
          <p:nvPr/>
        </p:nvSpPr>
        <p:spPr>
          <a:xfrm>
            <a:off x="6096000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“john12”</a:t>
            </a:r>
          </a:p>
        </p:txBody>
      </p:sp>
      <p:sp>
        <p:nvSpPr>
          <p:cNvPr id="35" name="Rectangle 34"/>
          <p:cNvSpPr/>
          <p:nvPr/>
        </p:nvSpPr>
        <p:spPr>
          <a:xfrm>
            <a:off x="6934200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2001</a:t>
            </a:r>
            <a:endParaRPr lang="en-US" sz="1400" dirty="0"/>
          </a:p>
        </p:txBody>
      </p:sp>
      <p:sp>
        <p:nvSpPr>
          <p:cNvPr id="36" name="Rectangle 35"/>
          <p:cNvSpPr/>
          <p:nvPr/>
        </p:nvSpPr>
        <p:spPr>
          <a:xfrm>
            <a:off x="7772400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…</a:t>
            </a:r>
            <a:endParaRPr lang="en-US" sz="1400" dirty="0"/>
          </a:p>
        </p:txBody>
      </p:sp>
      <p:sp>
        <p:nvSpPr>
          <p:cNvPr id="37" name="Left Bracket 36"/>
          <p:cNvSpPr/>
          <p:nvPr/>
        </p:nvSpPr>
        <p:spPr>
          <a:xfrm rot="5400000" flipH="1" flipV="1">
            <a:off x="4515914" y="220977"/>
            <a:ext cx="124662" cy="30355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ket 37"/>
          <p:cNvSpPr/>
          <p:nvPr/>
        </p:nvSpPr>
        <p:spPr>
          <a:xfrm rot="5400000" flipH="1" flipV="1">
            <a:off x="7288313" y="478771"/>
            <a:ext cx="124661" cy="251991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Left Bracket 39"/>
          <p:cNvSpPr/>
          <p:nvPr/>
        </p:nvSpPr>
        <p:spPr>
          <a:xfrm rot="5400000" flipH="1" flipV="1">
            <a:off x="7290972" y="1091028"/>
            <a:ext cx="124660" cy="251460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848032" y="2569534"/>
            <a:ext cx="3349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Producer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823637" y="2569534"/>
            <a:ext cx="3349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Consumer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1144328" y="6203294"/>
            <a:ext cx="6932871" cy="273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>
            <a:off x="3048000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45" name="Rectangle 44"/>
          <p:cNvSpPr/>
          <p:nvPr/>
        </p:nvSpPr>
        <p:spPr>
          <a:xfrm>
            <a:off x="3886200" y="1981200"/>
            <a:ext cx="838200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0x2</a:t>
            </a:r>
            <a:endParaRPr lang="en-US" sz="1400" dirty="0"/>
          </a:p>
        </p:txBody>
      </p:sp>
      <p:sp>
        <p:nvSpPr>
          <p:cNvPr id="46" name="Rectangle 45"/>
          <p:cNvSpPr/>
          <p:nvPr/>
        </p:nvSpPr>
        <p:spPr>
          <a:xfrm>
            <a:off x="4724399" y="1981200"/>
            <a:ext cx="1371601" cy="304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“</a:t>
            </a:r>
            <a:r>
              <a:rPr lang="en-US" sz="1200" dirty="0" err="1" smtClean="0"/>
              <a:t>silver_member</a:t>
            </a:r>
            <a:r>
              <a:rPr lang="en-US" sz="1200" dirty="0" smtClean="0"/>
              <a:t>”</a:t>
            </a:r>
            <a:endParaRPr lang="en-US" sz="1200" dirty="0"/>
          </a:p>
        </p:txBody>
      </p:sp>
      <p:sp>
        <p:nvSpPr>
          <p:cNvPr id="47" name="Left Bracket 46"/>
          <p:cNvSpPr/>
          <p:nvPr/>
        </p:nvSpPr>
        <p:spPr>
          <a:xfrm rot="5400000" flipH="1" flipV="1">
            <a:off x="4506082" y="830577"/>
            <a:ext cx="124662" cy="3035510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6086169" y="5923469"/>
            <a:ext cx="1076632" cy="273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>
            <a:off x="4871883" y="4419600"/>
            <a:ext cx="3205316" cy="27370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Arrow Connector 44"/>
          <p:cNvCxnSpPr>
            <a:stCxn id="32" idx="3"/>
            <a:endCxn id="33" idx="3"/>
          </p:cNvCxnSpPr>
          <p:nvPr/>
        </p:nvCxnSpPr>
        <p:spPr>
          <a:xfrm flipV="1">
            <a:off x="7162801" y="4556453"/>
            <a:ext cx="914398" cy="1503869"/>
          </a:xfrm>
          <a:prstGeom prst="curvedConnector3">
            <a:avLst>
              <a:gd name="adj1" fmla="val 125000"/>
            </a:avLst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127070" y="1047472"/>
            <a:ext cx="19910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Unknown file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111571" y="1703348"/>
            <a:ext cx="462265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smtClean="0">
                <a:solidFill>
                  <a:srgbClr val="FF0000"/>
                </a:solidFill>
              </a:rPr>
              <a:t>File generated by the forced execution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29749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2923">
        <p:fade/>
      </p:transition>
    </mc:Choice>
    <mc:Fallback xmlns="">
      <p:transition advTm="22923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Unexposed </a:t>
            </a:r>
            <a:r>
              <a:rPr lang="en-US" sz="2400" b="1" i="1" dirty="0">
                <a:solidFill>
                  <a:prstClr val="black">
                    <a:lumMod val="85000"/>
                    <a:lumOff val="15000"/>
                  </a:prstClr>
                </a:solidFill>
              </a:rPr>
              <a:t>field correlations</a:t>
            </a:r>
            <a:endParaRPr lang="en-US" sz="2400" b="1" dirty="0">
              <a:solidFill>
                <a:prstClr val="white">
                  <a:lumMod val="65000"/>
                </a:prstClr>
              </a:solidFill>
            </a:endParaRPr>
          </a:p>
          <a:p>
            <a:pPr marL="1085850" lvl="1" indent="-342900"/>
            <a:r>
              <a:rPr lang="en-US" sz="2000" i="1" dirty="0" smtClean="0">
                <a:solidFill>
                  <a:schemeClr val="tx1"/>
                </a:solidFill>
              </a:rPr>
              <a:t>Symmetric </a:t>
            </a:r>
            <a:r>
              <a:rPr lang="en-US" sz="2000" i="1" dirty="0">
                <a:solidFill>
                  <a:schemeClr val="tx1"/>
                </a:solidFill>
              </a:rPr>
              <a:t>read </a:t>
            </a:r>
            <a:r>
              <a:rPr lang="en-US" sz="2000" i="1" dirty="0" smtClean="0">
                <a:solidFill>
                  <a:schemeClr val="tx1"/>
                </a:solidFill>
              </a:rPr>
              <a:t>operations </a:t>
            </a:r>
            <a:r>
              <a:rPr lang="en-US" sz="2000" i="1" dirty="0">
                <a:solidFill>
                  <a:schemeClr val="tx1"/>
                </a:solidFill>
              </a:rPr>
              <a:t>do not </a:t>
            </a:r>
            <a:r>
              <a:rPr lang="en-US" sz="2000" i="1" dirty="0" smtClean="0">
                <a:solidFill>
                  <a:schemeClr val="tx1"/>
                </a:solidFill>
              </a:rPr>
              <a:t>help</a:t>
            </a:r>
          </a:p>
          <a:p>
            <a:pPr marL="1085850" lvl="1" indent="-342900"/>
            <a:r>
              <a:rPr lang="en-US" sz="2000" i="1" dirty="0" smtClean="0">
                <a:solidFill>
                  <a:schemeClr val="tx1"/>
                </a:solidFill>
              </a:rPr>
              <a:t>Semantically related read operations do not have explicit dependence</a:t>
            </a:r>
          </a:p>
          <a:p>
            <a:pPr marL="1085850" lvl="1" indent="-342900"/>
            <a:endParaRPr lang="en-US" sz="2000" i="1" dirty="0">
              <a:solidFill>
                <a:schemeClr val="tx1"/>
              </a:solidFill>
            </a:endParaRPr>
          </a:p>
          <a:p>
            <a:pPr marL="1085850" lvl="1" indent="-342900"/>
            <a:endParaRPr lang="en-US" sz="2000" i="1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7" name="Content Placeholder 4"/>
          <p:cNvSpPr txBox="1">
            <a:spLocks/>
          </p:cNvSpPr>
          <p:nvPr/>
        </p:nvSpPr>
        <p:spPr>
          <a:xfrm>
            <a:off x="5029200" y="3733799"/>
            <a:ext cx="4114800" cy="2544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1   f = </a:t>
            </a:r>
            <a:r>
              <a:rPr lang="en-US" sz="1400" dirty="0" err="1" smtClean="0"/>
              <a:t>fopen</a:t>
            </a:r>
            <a:r>
              <a:rPr lang="en-US" sz="1400" dirty="0" smtClean="0"/>
              <a:t>( … );</a:t>
            </a:r>
          </a:p>
          <a:p>
            <a:r>
              <a:rPr lang="en-US" sz="1400" dirty="0"/>
              <a:t>2</a:t>
            </a:r>
            <a:r>
              <a:rPr lang="en-US" sz="1400" dirty="0" smtClean="0"/>
              <a:t>   …</a:t>
            </a:r>
          </a:p>
          <a:p>
            <a:r>
              <a:rPr lang="en-US" sz="1400" b="1" dirty="0"/>
              <a:t>3</a:t>
            </a:r>
            <a:r>
              <a:rPr lang="en-US" sz="1400" b="1" dirty="0" smtClean="0"/>
              <a:t>   </a:t>
            </a:r>
            <a:r>
              <a:rPr lang="en-US" sz="1400" b="1" dirty="0" err="1" smtClean="0"/>
              <a:t>len</a:t>
            </a:r>
            <a:r>
              <a:rPr lang="en-US" sz="1400" b="1" dirty="0" smtClean="0"/>
              <a:t> </a:t>
            </a:r>
            <a:r>
              <a:rPr lang="en-US" sz="1400" dirty="0" smtClean="0"/>
              <a:t>= </a:t>
            </a:r>
            <a:r>
              <a:rPr lang="en-US" sz="1400" dirty="0" err="1" smtClean="0"/>
              <a:t>strlen</a:t>
            </a:r>
            <a:r>
              <a:rPr lang="en-US" sz="1400" dirty="0" smtClean="0"/>
              <a:t>(</a:t>
            </a:r>
            <a:r>
              <a:rPr lang="en-US" sz="1400" dirty="0" err="1" smtClean="0"/>
              <a:t>buf</a:t>
            </a:r>
            <a:r>
              <a:rPr lang="en-US" sz="1400" dirty="0" smtClean="0"/>
              <a:t>); // </a:t>
            </a:r>
            <a:r>
              <a:rPr lang="en-US" sz="1400" dirty="0" err="1" smtClean="0"/>
              <a:t>buf</a:t>
            </a:r>
            <a:r>
              <a:rPr lang="en-US" sz="1400" dirty="0" smtClean="0"/>
              <a:t> = “#@...”</a:t>
            </a:r>
          </a:p>
          <a:p>
            <a:r>
              <a:rPr lang="en-US" sz="1400" dirty="0" smtClean="0"/>
              <a:t>4  …</a:t>
            </a:r>
          </a:p>
          <a:p>
            <a:r>
              <a:rPr lang="en-US" sz="1400" b="1" dirty="0" smtClean="0"/>
              <a:t>5  </a:t>
            </a:r>
            <a:r>
              <a:rPr lang="en-US" sz="1400" b="1" dirty="0" err="1" smtClean="0">
                <a:solidFill>
                  <a:srgbClr val="FF0000"/>
                </a:solidFill>
              </a:rPr>
              <a:t>fread</a:t>
            </a:r>
            <a:r>
              <a:rPr lang="en-US" sz="1400" dirty="0" smtClean="0"/>
              <a:t>(&amp;</a:t>
            </a:r>
            <a:r>
              <a:rPr lang="en-US" sz="1400" b="1" dirty="0" err="1" smtClean="0"/>
              <a:t>len</a:t>
            </a:r>
            <a:r>
              <a:rPr lang="en-US" sz="1400" dirty="0" smtClean="0"/>
              <a:t>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 // (1)</a:t>
            </a:r>
          </a:p>
          <a:p>
            <a:r>
              <a:rPr lang="en-US" sz="1400" b="1" dirty="0" smtClean="0"/>
              <a:t>6  </a:t>
            </a:r>
            <a:r>
              <a:rPr lang="en-US" sz="1400" b="1" dirty="0" err="1" smtClean="0">
                <a:solidFill>
                  <a:srgbClr val="FF0000"/>
                </a:solidFill>
              </a:rPr>
              <a:t>fread</a:t>
            </a:r>
            <a:r>
              <a:rPr lang="en-US" sz="1400" dirty="0" smtClean="0"/>
              <a:t>(</a:t>
            </a:r>
            <a:r>
              <a:rPr lang="en-US" sz="1400" b="1" dirty="0" err="1" smtClean="0"/>
              <a:t>buf</a:t>
            </a:r>
            <a:r>
              <a:rPr lang="en-US" sz="1400" dirty="0" smtClean="0"/>
              <a:t>, </a:t>
            </a:r>
            <a:r>
              <a:rPr lang="en-US" sz="1400" b="1" dirty="0" err="1" smtClean="0"/>
              <a:t>strlen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buf</a:t>
            </a:r>
            <a:r>
              <a:rPr lang="en-US" sz="1400" b="1" dirty="0" smtClean="0"/>
              <a:t>)</a:t>
            </a:r>
            <a:r>
              <a:rPr lang="en-US" sz="1400" dirty="0" smtClean="0"/>
              <a:t>, 1, f); // (2)</a:t>
            </a:r>
          </a:p>
          <a:p>
            <a:r>
              <a:rPr lang="en-US" sz="1400" dirty="0" smtClean="0"/>
              <a:t>7  // no dependence path between (1) and (2)</a:t>
            </a:r>
          </a:p>
          <a:p>
            <a:endParaRPr lang="en-US" sz="1400" b="1" dirty="0" smtClean="0"/>
          </a:p>
          <a:p>
            <a:endParaRPr lang="en-US" sz="1400" b="1" dirty="0"/>
          </a:p>
        </p:txBody>
      </p:sp>
      <p:sp>
        <p:nvSpPr>
          <p:cNvPr id="8" name="Content Placeholder 4"/>
          <p:cNvSpPr txBox="1">
            <a:spLocks/>
          </p:cNvSpPr>
          <p:nvPr/>
        </p:nvSpPr>
        <p:spPr>
          <a:xfrm>
            <a:off x="1524000" y="3733799"/>
            <a:ext cx="4114800" cy="2544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1   f = </a:t>
            </a:r>
            <a:r>
              <a:rPr lang="en-US" sz="1400" dirty="0" err="1" smtClean="0"/>
              <a:t>fopen</a:t>
            </a:r>
            <a:r>
              <a:rPr lang="en-US" sz="1400" dirty="0" smtClean="0"/>
              <a:t>( … );</a:t>
            </a:r>
          </a:p>
          <a:p>
            <a:r>
              <a:rPr lang="en-US" sz="1400" dirty="0" smtClean="0"/>
              <a:t>2   …</a:t>
            </a:r>
          </a:p>
          <a:p>
            <a:r>
              <a:rPr lang="en-US" sz="1400" b="1" dirty="0" smtClean="0"/>
              <a:t>3   </a:t>
            </a:r>
            <a:r>
              <a:rPr lang="en-US" sz="1400" b="1" dirty="0" err="1" smtClean="0"/>
              <a:t>len</a:t>
            </a:r>
            <a:r>
              <a:rPr lang="en-US" sz="1400" b="1" dirty="0" smtClean="0"/>
              <a:t> </a:t>
            </a:r>
            <a:r>
              <a:rPr lang="en-US" sz="1400" dirty="0" smtClean="0"/>
              <a:t>= </a:t>
            </a:r>
            <a:r>
              <a:rPr lang="en-US" sz="1400" dirty="0" err="1" smtClean="0"/>
              <a:t>strlen</a:t>
            </a:r>
            <a:r>
              <a:rPr lang="en-US" sz="1400" dirty="0" smtClean="0"/>
              <a:t>(</a:t>
            </a:r>
            <a:r>
              <a:rPr lang="en-US" sz="1400" dirty="0" err="1" smtClean="0"/>
              <a:t>buf</a:t>
            </a:r>
            <a:r>
              <a:rPr lang="en-US" sz="1400" dirty="0" smtClean="0"/>
              <a:t>);</a:t>
            </a:r>
          </a:p>
          <a:p>
            <a:r>
              <a:rPr lang="en-US" sz="1400" dirty="0" smtClean="0"/>
              <a:t>4   …</a:t>
            </a:r>
          </a:p>
          <a:p>
            <a:r>
              <a:rPr lang="en-US" sz="1400" b="1" dirty="0" smtClean="0"/>
              <a:t>5   </a:t>
            </a:r>
            <a:r>
              <a:rPr lang="en-US" sz="1400" b="1" dirty="0" err="1" smtClean="0"/>
              <a:t>fwrite</a:t>
            </a:r>
            <a:r>
              <a:rPr lang="en-US" sz="1400" dirty="0" smtClean="0"/>
              <a:t>(&amp;</a:t>
            </a:r>
            <a:r>
              <a:rPr lang="en-US" sz="1400" b="1" dirty="0" err="1" smtClean="0"/>
              <a:t>len</a:t>
            </a:r>
            <a:r>
              <a:rPr lang="en-US" sz="1400" dirty="0" smtClean="0"/>
              <a:t>,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</a:t>
            </a:r>
            <a:r>
              <a:rPr lang="en-US" sz="1400" dirty="0" err="1" smtClean="0"/>
              <a:t>int</a:t>
            </a:r>
            <a:r>
              <a:rPr lang="en-US" sz="1400" dirty="0" smtClean="0"/>
              <a:t>), 1, f); </a:t>
            </a:r>
          </a:p>
          <a:p>
            <a:r>
              <a:rPr lang="en-US" sz="1400" b="1" dirty="0" smtClean="0"/>
              <a:t>6   </a:t>
            </a:r>
            <a:r>
              <a:rPr lang="en-US" sz="1400" b="1" dirty="0" err="1" smtClean="0"/>
              <a:t>fwrite</a:t>
            </a:r>
            <a:r>
              <a:rPr lang="en-US" sz="1400" dirty="0" smtClean="0"/>
              <a:t>(</a:t>
            </a:r>
            <a:r>
              <a:rPr lang="en-US" sz="1400" b="1" dirty="0" err="1" smtClean="0"/>
              <a:t>buf</a:t>
            </a:r>
            <a:r>
              <a:rPr lang="en-US" sz="1400" dirty="0" smtClean="0"/>
              <a:t>, </a:t>
            </a:r>
            <a:r>
              <a:rPr lang="en-US" sz="1400" b="1" dirty="0" err="1" smtClean="0"/>
              <a:t>strlen</a:t>
            </a:r>
            <a:r>
              <a:rPr lang="en-US" sz="1400" b="1" dirty="0" smtClean="0"/>
              <a:t>(</a:t>
            </a:r>
            <a:r>
              <a:rPr lang="en-US" sz="1400" b="1" dirty="0" err="1" smtClean="0"/>
              <a:t>buf</a:t>
            </a:r>
            <a:r>
              <a:rPr lang="en-US" sz="1400" b="1" dirty="0" smtClean="0"/>
              <a:t>)</a:t>
            </a:r>
            <a:r>
              <a:rPr lang="en-US" sz="1400" dirty="0" smtClean="0"/>
              <a:t>, 1, f); </a:t>
            </a:r>
          </a:p>
          <a:p>
            <a:endParaRPr lang="en-US" sz="1400" b="1" dirty="0" smtClean="0"/>
          </a:p>
          <a:p>
            <a:endParaRPr lang="en-US" sz="1400" b="1" dirty="0"/>
          </a:p>
        </p:txBody>
      </p:sp>
      <p:sp>
        <p:nvSpPr>
          <p:cNvPr id="9" name="Chevron 8"/>
          <p:cNvSpPr/>
          <p:nvPr/>
        </p:nvSpPr>
        <p:spPr>
          <a:xfrm>
            <a:off x="4186084" y="4143895"/>
            <a:ext cx="538316" cy="392510"/>
          </a:xfrm>
          <a:prstGeom prst="chevron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996962" y="5029199"/>
            <a:ext cx="3232638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508051" y="3411277"/>
            <a:ext cx="3349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chemeClr val="tx2"/>
                </a:solidFill>
              </a:rPr>
              <a:t>Producer</a:t>
            </a:r>
            <a:endParaRPr lang="en-US" sz="1600" b="1" dirty="0">
              <a:solidFill>
                <a:schemeClr val="tx2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5029200" y="3411277"/>
            <a:ext cx="334921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solidFill>
                  <a:srgbClr val="FF0000"/>
                </a:solidFill>
              </a:rPr>
              <a:t>Consumer</a:t>
            </a:r>
            <a:endParaRPr lang="en-US" sz="1600" b="1" dirty="0">
              <a:solidFill>
                <a:srgbClr val="FF0000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996962" y="4755674"/>
            <a:ext cx="3232638" cy="2667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1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2732">
        <p:fade/>
      </p:transition>
    </mc:Choice>
    <mc:Fallback xmlns="">
      <p:transition advTm="3273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Unexposed field correlations</a:t>
            </a:r>
            <a:endParaRPr lang="en-US" sz="2400" b="1" dirty="0">
              <a:solidFill>
                <a:prstClr val="white">
                  <a:lumMod val="65000"/>
                </a:prstClr>
              </a:solidFill>
            </a:endParaRPr>
          </a:p>
          <a:p>
            <a:pPr marL="1085850" lvl="1" indent="-342900"/>
            <a:r>
              <a:rPr lang="en-US" i="1" dirty="0" smtClean="0">
                <a:solidFill>
                  <a:schemeClr val="tx1"/>
                </a:solidFill>
              </a:rPr>
              <a:t>Original Definition Tracking</a:t>
            </a:r>
          </a:p>
          <a:p>
            <a:pPr marL="1485900" lvl="2" indent="-342900"/>
            <a:r>
              <a:rPr lang="en-US" i="1" dirty="0" smtClean="0">
                <a:solidFill>
                  <a:schemeClr val="tx1"/>
                </a:solidFill>
              </a:rPr>
              <a:t>Change the original definition of variables</a:t>
            </a:r>
          </a:p>
          <a:p>
            <a:pPr marL="1085850" lvl="1" indent="-342900"/>
            <a:r>
              <a:rPr lang="en-US" i="1" dirty="0" smtClean="0">
                <a:solidFill>
                  <a:schemeClr val="tx1"/>
                </a:solidFill>
              </a:rPr>
              <a:t>Patching and Tracing</a:t>
            </a:r>
          </a:p>
          <a:p>
            <a:pPr marL="1485900" lvl="2" indent="-342900"/>
            <a:r>
              <a:rPr lang="en-US" i="1" dirty="0" smtClean="0">
                <a:solidFill>
                  <a:schemeClr val="tx1"/>
                </a:solidFill>
              </a:rPr>
              <a:t>Iteratively run the program for consistency checking</a:t>
            </a:r>
          </a:p>
          <a:p>
            <a:pPr marL="1485900" lvl="2" indent="-342900"/>
            <a:r>
              <a:rPr lang="en-US" i="1" dirty="0" smtClean="0">
                <a:solidFill>
                  <a:schemeClr val="tx1"/>
                </a:solidFill>
              </a:rPr>
              <a:t>Inconsistency indicates the presence of unexposed field correlations</a:t>
            </a:r>
          </a:p>
          <a:p>
            <a:pPr marL="1485900" lvl="2" indent="-342900"/>
            <a:r>
              <a:rPr lang="en-US" i="1" dirty="0" smtClean="0">
                <a:solidFill>
                  <a:schemeClr val="tx1"/>
                </a:solidFill>
              </a:rPr>
              <a:t>Try a different value</a:t>
            </a:r>
            <a:br>
              <a:rPr lang="en-US" i="1" dirty="0" smtClean="0">
                <a:solidFill>
                  <a:schemeClr val="tx1"/>
                </a:solidFill>
              </a:rPr>
            </a:br>
            <a:r>
              <a:rPr lang="en-US" i="1" dirty="0" smtClean="0">
                <a:solidFill>
                  <a:schemeClr val="tx1"/>
                </a:solidFill>
              </a:rPr>
              <a:t>(e.g. try to read more bytes)</a:t>
            </a:r>
            <a:endParaRPr lang="en-US" sz="2400" i="1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Challenges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3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44115">
        <p:fade/>
      </p:transition>
    </mc:Choice>
    <mc:Fallback xmlns="">
      <p:transition advTm="4411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295400"/>
            <a:ext cx="7848600" cy="4525963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5 programs generate files / 4 programs generate network messages</a:t>
            </a:r>
            <a:endParaRPr lang="en-US" sz="2400" b="1" dirty="0">
              <a:solidFill>
                <a:prstClr val="white">
                  <a:lumMod val="65000"/>
                </a:prstClr>
              </a:solidFill>
            </a:endParaRPr>
          </a:p>
          <a:p>
            <a:pPr marL="1085850" lvl="1" indent="-342900"/>
            <a:endParaRPr lang="en-US" sz="2000" i="1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33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912309"/>
              </p:ext>
            </p:extLst>
          </p:nvPr>
        </p:nvGraphicFramePr>
        <p:xfrm>
          <a:off x="381000" y="2133600"/>
          <a:ext cx="8610600" cy="39900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/>
                <a:gridCol w="1009650"/>
                <a:gridCol w="1076325"/>
                <a:gridCol w="1076325"/>
                <a:gridCol w="1076325"/>
                <a:gridCol w="1076325"/>
                <a:gridCol w="1076325"/>
                <a:gridCol w="1076325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Program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Program</a:t>
                      </a:r>
                      <a:r>
                        <a:rPr lang="en-US" sz="1200" baseline="0" dirty="0" smtClean="0"/>
                        <a:t> 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Unknown file 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 of iteration</a:t>
                      </a:r>
                    </a:p>
                    <a:p>
                      <a:pPr algn="ctr"/>
                      <a:r>
                        <a:rPr lang="en-US" sz="1200" dirty="0" smtClean="0"/>
                        <a:t>(Matched / Unmatched)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 of typed fields/ # of fields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Elapsed</a:t>
                      </a:r>
                      <a:r>
                        <a:rPr lang="en-US" sz="1200" baseline="0" dirty="0" smtClean="0"/>
                        <a:t>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Coverage / # of total inst.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 of paths explored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InfoZip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37KB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 / 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2m</a:t>
                      </a:r>
                      <a:r>
                        <a:rPr lang="en-US" sz="1200" baseline="0" dirty="0" smtClean="0"/>
                        <a:t> 45s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6015/6015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385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Steganography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4219KB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</a:t>
                      </a:r>
                      <a:r>
                        <a:rPr lang="en-US" sz="1200" baseline="0" dirty="0" smtClean="0"/>
                        <a:t>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 / 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9m 27s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631/974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FreePiano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2296KB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42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 / 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28m 35s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47991/286571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2531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Mp3gain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109KB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1304KB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 / 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24m 42s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21672/21672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754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Yamdi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225KB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102KB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38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34 / 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1h 16m 38s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21491/24577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1183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Zbot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30Bytes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r>
                        <a:rPr lang="en-US" sz="1200" baseline="0" dirty="0" smtClean="0"/>
                        <a:t> /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 / 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8m 48s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3089/3089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199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Winping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244KB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45Bytes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 / 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2m 27s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14758/29620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983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PowerOn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102Bytes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 /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709/1058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29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NetworkMorris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1049KB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52Bytes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 / 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 / 39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8m</a:t>
                      </a:r>
                      <a:r>
                        <a:rPr lang="en-US" sz="1200" baseline="0" dirty="0" smtClean="0"/>
                        <a:t> 6s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3057/7814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524000" y="2803902"/>
            <a:ext cx="7467600" cy="1828800"/>
          </a:xfrm>
          <a:prstGeom prst="rect">
            <a:avLst/>
          </a:prstGeom>
          <a:solidFill>
            <a:schemeClr val="lt1">
              <a:alpha val="76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5 programs generate </a:t>
            </a:r>
            <a:r>
              <a:rPr lang="en-US" sz="2400" b="1" dirty="0" smtClean="0"/>
              <a:t>files</a:t>
            </a:r>
            <a:endParaRPr lang="en-US" sz="2400" b="1" dirty="0"/>
          </a:p>
        </p:txBody>
      </p:sp>
      <p:sp>
        <p:nvSpPr>
          <p:cNvPr id="9" name="Rectangle 8"/>
          <p:cNvSpPr/>
          <p:nvPr/>
        </p:nvSpPr>
        <p:spPr>
          <a:xfrm>
            <a:off x="1524000" y="4708902"/>
            <a:ext cx="7467600" cy="1371600"/>
          </a:xfrm>
          <a:prstGeom prst="rect">
            <a:avLst/>
          </a:prstGeom>
          <a:solidFill>
            <a:schemeClr val="lt1">
              <a:alpha val="76000"/>
            </a:schemeClr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 dirty="0" smtClean="0"/>
              <a:t>4 programs generate </a:t>
            </a:r>
            <a:r>
              <a:rPr lang="en-US" sz="2400" b="1" dirty="0" smtClean="0"/>
              <a:t>network messages</a:t>
            </a:r>
            <a:endParaRPr lang="en-US" sz="2400" b="1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381000" y="4632702"/>
            <a:ext cx="8534400" cy="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5219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3066">
        <p:fade/>
      </p:transition>
    </mc:Choice>
    <mc:Fallback xmlns="">
      <p:transition advTm="1306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265237"/>
            <a:ext cx="7848600" cy="4525963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Matched: When the file is correctly parsed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Unmatched: When it fails to parse the file</a:t>
            </a:r>
            <a:endParaRPr lang="en-US" sz="2400" b="1" dirty="0">
              <a:solidFill>
                <a:prstClr val="white">
                  <a:lumMod val="65000"/>
                </a:prstClr>
              </a:solidFill>
            </a:endParaRPr>
          </a:p>
          <a:p>
            <a:pPr marL="1085850" lvl="1" indent="-342900"/>
            <a:endParaRPr lang="en-US" sz="2000" i="1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34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451109"/>
              </p:ext>
            </p:extLst>
          </p:nvPr>
        </p:nvGraphicFramePr>
        <p:xfrm>
          <a:off x="381000" y="2133600"/>
          <a:ext cx="8610600" cy="39900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/>
                <a:gridCol w="1009650"/>
                <a:gridCol w="1076325"/>
                <a:gridCol w="1076325"/>
                <a:gridCol w="1076325"/>
                <a:gridCol w="1076325"/>
                <a:gridCol w="1076325"/>
                <a:gridCol w="1076325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Program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Program</a:t>
                      </a:r>
                      <a:r>
                        <a:rPr lang="en-US" sz="1200" baseline="0" dirty="0" smtClean="0"/>
                        <a:t> 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Unknown file 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 of iteration</a:t>
                      </a:r>
                    </a:p>
                    <a:p>
                      <a:pPr algn="ctr"/>
                      <a:r>
                        <a:rPr lang="en-US" sz="1200" dirty="0" smtClean="0"/>
                        <a:t>(Matched / Unmatched)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 of typed fields/ # of fields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Elapsed</a:t>
                      </a:r>
                      <a:r>
                        <a:rPr lang="en-US" sz="1200" baseline="0" dirty="0" smtClean="0"/>
                        <a:t>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Coverage / # of total inst.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 of paths explored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InfoZip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37KB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 / 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2m</a:t>
                      </a:r>
                      <a:r>
                        <a:rPr lang="en-US" sz="1200" baseline="0" dirty="0" smtClean="0"/>
                        <a:t> 45s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6015/6015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385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Steganography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4219KB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</a:t>
                      </a:r>
                      <a:r>
                        <a:rPr lang="en-US" sz="1200" baseline="0" dirty="0" smtClean="0"/>
                        <a:t>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 / 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9m 27s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631/974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FreePiano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2296KB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42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 / 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28m 35s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47991/286571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2531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Mp3gain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109KB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1304KB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 / 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24m 42s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21672/21672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754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Yamdi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225KB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102KB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38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34 / 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1h 16m 38s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21491/24577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1183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Zbot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30Bytes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r>
                        <a:rPr lang="en-US" sz="1200" baseline="0" dirty="0" smtClean="0"/>
                        <a:t> /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 / 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8m 48s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3089/3089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199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Winping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244KB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45Bytes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 / 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2m 27s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14758/29620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983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PowerOn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102Bytes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 /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709/1058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29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NetworkMorris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1049KB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52Bytes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 / 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 / 39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8m</a:t>
                      </a:r>
                      <a:r>
                        <a:rPr lang="en-US" sz="1200" baseline="0" dirty="0" smtClean="0"/>
                        <a:t> 6s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3057/7814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3575538" y="2133600"/>
            <a:ext cx="1148862" cy="403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263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9931">
        <p:fade/>
      </p:transition>
    </mc:Choice>
    <mc:Fallback xmlns="">
      <p:transition advTm="3993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570037"/>
            <a:ext cx="7848600" cy="4525963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# of typed fields / total # of fields</a:t>
            </a:r>
            <a:endParaRPr lang="en-US" sz="2400" b="1" dirty="0">
              <a:solidFill>
                <a:prstClr val="white">
                  <a:lumMod val="65000"/>
                </a:prstClr>
              </a:solidFill>
            </a:endParaRPr>
          </a:p>
          <a:p>
            <a:pPr marL="1085850" lvl="1" indent="-342900"/>
            <a:endParaRPr lang="en-US" sz="2000" i="1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35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511507"/>
              </p:ext>
            </p:extLst>
          </p:nvPr>
        </p:nvGraphicFramePr>
        <p:xfrm>
          <a:off x="381000" y="2133600"/>
          <a:ext cx="8610600" cy="39900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/>
                <a:gridCol w="1009650"/>
                <a:gridCol w="1076325"/>
                <a:gridCol w="1076325"/>
                <a:gridCol w="1076325"/>
                <a:gridCol w="1076325"/>
                <a:gridCol w="1076325"/>
                <a:gridCol w="1076325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Program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Program</a:t>
                      </a:r>
                      <a:r>
                        <a:rPr lang="en-US" sz="1200" baseline="0" dirty="0" smtClean="0"/>
                        <a:t> 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Unknown file 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 of iteration</a:t>
                      </a:r>
                    </a:p>
                    <a:p>
                      <a:pPr algn="ctr"/>
                      <a:r>
                        <a:rPr lang="en-US" sz="1200" dirty="0" smtClean="0"/>
                        <a:t>(Matched / Unmatched)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 of typed fields/ # of fields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Elapsed</a:t>
                      </a:r>
                      <a:r>
                        <a:rPr lang="en-US" sz="1200" baseline="0" dirty="0" smtClean="0"/>
                        <a:t>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Coverage / # of total inst.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 of paths explored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InfoZip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37KB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 / 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2m</a:t>
                      </a:r>
                      <a:r>
                        <a:rPr lang="en-US" sz="1200" baseline="0" dirty="0" smtClean="0"/>
                        <a:t> 45s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6015/6015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385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Steganography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4219KB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</a:t>
                      </a:r>
                      <a:r>
                        <a:rPr lang="en-US" sz="1200" baseline="0" dirty="0" smtClean="0"/>
                        <a:t>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 / 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9m 27s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631/974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FreePiano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2296KB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42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 / 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28m 35s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47991/286571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2531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Mp3gain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109KB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1304KB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 / 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24m 42s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21672/21672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754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Yamdi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225KB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102KB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38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34 / 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1h 16m 38s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21491/24577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1183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Zbot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30Bytes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r>
                        <a:rPr lang="en-US" sz="1200" baseline="0" dirty="0" smtClean="0"/>
                        <a:t> /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 / 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8m 48s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3089/3089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199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Winping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244KB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45Bytes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 / 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2m 27s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14758/29620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983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PowerOn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102Bytes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 /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709/1058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29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NetworkMorris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1049KB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52Bytes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 / 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 / 39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8m</a:t>
                      </a:r>
                      <a:r>
                        <a:rPr lang="en-US" sz="1200" baseline="0" dirty="0" smtClean="0"/>
                        <a:t> 6s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3057/7814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4648200" y="2133600"/>
            <a:ext cx="1148862" cy="403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746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6405">
        <p:fade/>
      </p:transition>
    </mc:Choice>
    <mc:Fallback xmlns="">
      <p:transition advTm="1640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Elapsed time(P2C alone): 21s ~ 1h 16m</a:t>
            </a:r>
            <a:endParaRPr lang="en-US" sz="2400" b="1" dirty="0">
              <a:solidFill>
                <a:prstClr val="white">
                  <a:lumMod val="65000"/>
                </a:prstClr>
              </a:solidFill>
            </a:endParaRPr>
          </a:p>
          <a:p>
            <a:pPr marL="1085850" lvl="1" indent="-342900"/>
            <a:endParaRPr lang="en-US" sz="2000" i="1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36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0956540"/>
              </p:ext>
            </p:extLst>
          </p:nvPr>
        </p:nvGraphicFramePr>
        <p:xfrm>
          <a:off x="381000" y="2133600"/>
          <a:ext cx="8610600" cy="3990051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/>
                <a:gridCol w="1009650"/>
                <a:gridCol w="1076325"/>
                <a:gridCol w="1076325"/>
                <a:gridCol w="1076325"/>
                <a:gridCol w="1076325"/>
                <a:gridCol w="1076325"/>
                <a:gridCol w="1076325"/>
              </a:tblGrid>
              <a:tr h="1524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Program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Program</a:t>
                      </a:r>
                      <a:r>
                        <a:rPr lang="en-US" sz="1200" baseline="0" dirty="0" smtClean="0"/>
                        <a:t> 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Unknown file size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 of iteration</a:t>
                      </a:r>
                    </a:p>
                    <a:p>
                      <a:pPr algn="ctr"/>
                      <a:r>
                        <a:rPr lang="en-US" sz="1200" dirty="0" smtClean="0"/>
                        <a:t>(Matched / Unmatched)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 of typed fields/ # of fields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Elapsed</a:t>
                      </a:r>
                      <a:r>
                        <a:rPr lang="en-US" sz="1200" baseline="0" dirty="0" smtClean="0"/>
                        <a:t> Time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Coverage / # of total inst.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# of paths explored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InfoZip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37KB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 / 35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2m</a:t>
                      </a:r>
                      <a:r>
                        <a:rPr lang="en-US" sz="1200" baseline="0" dirty="0" smtClean="0"/>
                        <a:t> 45s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6015/6015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385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Steganography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4219KB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</a:t>
                      </a:r>
                      <a:r>
                        <a:rPr lang="en-US" sz="1200" baseline="0" dirty="0" smtClean="0"/>
                        <a:t>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 / 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9m 27s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631/974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12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FreePiano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2296KB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42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 / 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28m 35s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 smtClean="0"/>
                        <a:t>47991/286571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2531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Mp3gain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109KB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1304KB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17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 / 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24m 42s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21672/21672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754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Yamdi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225KB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102KB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38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34 / 72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1h 16m 38s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21491/24577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1183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Zbot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26KB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30Bytes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</a:t>
                      </a:r>
                      <a:r>
                        <a:rPr lang="en-US" sz="1200" baseline="0" dirty="0" smtClean="0"/>
                        <a:t> /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 / 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8m 48s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3089/3089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199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Winping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244KB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45Bytes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 / 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2m 27s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14758/29620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983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PowerOn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102Bytes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</a:t>
                      </a:r>
                      <a:r>
                        <a:rPr lang="en-US" sz="1200" baseline="0" dirty="0" smtClean="0"/>
                        <a:t> / 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 / 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21s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709/1058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29</a:t>
                      </a:r>
                      <a:endParaRPr lang="en-US" sz="1200" dirty="0"/>
                    </a:p>
                  </a:txBody>
                  <a:tcPr/>
                </a:tc>
              </a:tr>
              <a:tr h="372219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NetworkMorris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1049KB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52Bytes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20 / 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15 / 39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8m</a:t>
                      </a:r>
                      <a:r>
                        <a:rPr lang="en-US" sz="1200" baseline="0" dirty="0" smtClean="0"/>
                        <a:t> 6s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3057/7814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186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785338" y="2133600"/>
            <a:ext cx="1072662" cy="40386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005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3814">
        <p:fade/>
      </p:transition>
    </mc:Choice>
    <mc:Fallback xmlns="">
      <p:transition advTm="23814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Steganography</a:t>
            </a:r>
          </a:p>
          <a:p>
            <a:pPr marL="1085850" lvl="1" indent="-342900"/>
            <a:r>
              <a:rPr lang="en-US" sz="2000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Embeds a secret text by changing the LSB(Least Significant Bit)s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3075" name="Picture 3" descr="C:\research\BmpSteg\Release\output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330" y="2438400"/>
            <a:ext cx="6994070" cy="391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62000" y="6355080"/>
            <a:ext cx="7543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i="1" dirty="0" smtClean="0">
                <a:solidFill>
                  <a:schemeClr val="tx1"/>
                </a:solidFill>
              </a:rPr>
              <a:t>Is there a hidden message or not?</a:t>
            </a:r>
          </a:p>
        </p:txBody>
      </p:sp>
    </p:spTree>
    <p:extLst>
      <p:ext uri="{BB962C8B-B14F-4D97-AF65-F5344CB8AC3E}">
        <p14:creationId xmlns:p14="http://schemas.microsoft.com/office/powerpoint/2010/main" val="3861133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407">
        <p:fade/>
      </p:transition>
    </mc:Choice>
    <mc:Fallback xmlns="">
      <p:transition advTm="304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Steganography</a:t>
            </a:r>
          </a:p>
          <a:p>
            <a:pPr marL="1085850" lvl="1" indent="-342900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Apply P2C to transform producer to consumer</a:t>
            </a:r>
          </a:p>
          <a:p>
            <a:pPr marL="1085850" lvl="1" indent="-342900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Use existing taint analysis techniques to understand the secret message format</a:t>
            </a:r>
          </a:p>
          <a:p>
            <a:pPr marL="1085850" lvl="1" indent="-342900"/>
            <a:endParaRPr lang="en-US" sz="2000" i="1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1981200" y="5558093"/>
            <a:ext cx="1371600" cy="6858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Produce File</a:t>
            </a:r>
            <a:endParaRPr lang="en-US" dirty="0"/>
          </a:p>
        </p:txBody>
      </p:sp>
      <p:pic>
        <p:nvPicPr>
          <p:cNvPr id="19" name="Picture 4" descr="monitor, system, utilities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863668"/>
            <a:ext cx="779248" cy="779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3" descr="C:\research\BmpSteg\Release\output.bmp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4269827"/>
            <a:ext cx="1676400" cy="938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1" name="Elbow Connector 23"/>
          <p:cNvCxnSpPr>
            <a:stCxn id="37" idx="3"/>
            <a:endCxn id="19" idx="1"/>
          </p:cNvCxnSpPr>
          <p:nvPr/>
        </p:nvCxnSpPr>
        <p:spPr>
          <a:xfrm flipV="1">
            <a:off x="3352800" y="5253293"/>
            <a:ext cx="838200" cy="6477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/>
          <p:cNvCxnSpPr>
            <a:stCxn id="20" idx="3"/>
            <a:endCxn id="19" idx="1"/>
          </p:cNvCxnSpPr>
          <p:nvPr/>
        </p:nvCxnSpPr>
        <p:spPr>
          <a:xfrm>
            <a:off x="3505200" y="4739219"/>
            <a:ext cx="685800" cy="514074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/>
          <p:nvPr/>
        </p:nvCxnSpPr>
        <p:spPr>
          <a:xfrm>
            <a:off x="5155290" y="5276566"/>
            <a:ext cx="3048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8" name="Picture 12" descr="http://86.111.144.210/test/images/homecat/pro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4325" y="4953000"/>
            <a:ext cx="600584" cy="600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5460090" y="5754469"/>
            <a:ext cx="9921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Transformed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Consumer </a:t>
            </a:r>
          </a:p>
          <a:p>
            <a:pPr algn="ctr"/>
            <a:r>
              <a:rPr lang="en-US" sz="1200" b="1" dirty="0" smtClean="0">
                <a:solidFill>
                  <a:srgbClr val="FF0000"/>
                </a:solidFill>
              </a:rPr>
              <a:t>execution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672976" y="5754469"/>
            <a:ext cx="10731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b="1" dirty="0" smtClean="0"/>
              <a:t>Taint analysis </a:t>
            </a:r>
          </a:p>
          <a:p>
            <a:pPr algn="ctr"/>
            <a:r>
              <a:rPr lang="en-US" sz="1200" b="1" dirty="0" smtClean="0"/>
              <a:t>techniques</a:t>
            </a:r>
          </a:p>
          <a:p>
            <a:pPr algn="ctr"/>
            <a:endParaRPr lang="en-US" sz="1200" b="1" dirty="0" smtClean="0"/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6416325" y="5257800"/>
            <a:ext cx="304800" cy="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2" name="Picture 2" descr="http://cdn.flaticon.com/png/256/38811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7325" y="4837374"/>
            <a:ext cx="774195" cy="774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0" name="Picture 10" descr="http://upload.wikimedia.org/wikipedia/commons/thumb/1/16/Deletion_icon.svg/240px-Deletion_icon.svg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2409" y="4037893"/>
            <a:ext cx="701325" cy="701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1" name="Straight Arrow Connector 50"/>
          <p:cNvCxnSpPr/>
          <p:nvPr/>
        </p:nvCxnSpPr>
        <p:spPr>
          <a:xfrm flipV="1">
            <a:off x="5155290" y="4572000"/>
            <a:ext cx="457119" cy="533400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6452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2012">
        <p:fade/>
      </p:transition>
    </mc:Choice>
    <mc:Fallback xmlns="">
      <p:transition advTm="5201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Steganography</a:t>
            </a:r>
          </a:p>
          <a:p>
            <a:pPr marL="1085850" lvl="1" indent="-342900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Hidden text message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3075" name="Picture 3" descr="C:\research\BmpSteg\Release\output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330" y="2438400"/>
            <a:ext cx="6994070" cy="391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62000" y="6355080"/>
            <a:ext cx="7543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i="1" dirty="0" smtClean="0">
                <a:solidFill>
                  <a:schemeClr val="tx1"/>
                </a:solidFill>
              </a:rPr>
              <a:t>Is there a hidden message or not?</a:t>
            </a:r>
          </a:p>
        </p:txBody>
      </p:sp>
      <p:sp>
        <p:nvSpPr>
          <p:cNvPr id="6" name="Oval 5"/>
          <p:cNvSpPr/>
          <p:nvPr/>
        </p:nvSpPr>
        <p:spPr>
          <a:xfrm>
            <a:off x="3657600" y="330985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038600" y="33147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3276600" y="33147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2895600" y="3314700"/>
            <a:ext cx="2286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ular Callout 7"/>
          <p:cNvSpPr/>
          <p:nvPr/>
        </p:nvSpPr>
        <p:spPr>
          <a:xfrm>
            <a:off x="1981200" y="1524000"/>
            <a:ext cx="4191000" cy="1143000"/>
          </a:xfrm>
          <a:prstGeom prst="wedgeRoundRectCallout">
            <a:avLst>
              <a:gd name="adj1" fmla="val -22092"/>
              <a:gd name="adj2" fmla="val 8096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smtClean="0"/>
              <a:t>“HIDDEN MSG”</a:t>
            </a:r>
            <a:endParaRPr lang="en-US" sz="3600" dirty="0"/>
          </a:p>
        </p:txBody>
      </p:sp>
      <p:cxnSp>
        <p:nvCxnSpPr>
          <p:cNvPr id="15" name="Straight Connector 14"/>
          <p:cNvCxnSpPr>
            <a:stCxn id="14" idx="0"/>
            <a:endCxn id="8" idx="4"/>
          </p:cNvCxnSpPr>
          <p:nvPr/>
        </p:nvCxnSpPr>
        <p:spPr>
          <a:xfrm flipV="1">
            <a:off x="3009900" y="3020896"/>
            <a:ext cx="140924" cy="29380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13" idx="1"/>
            <a:endCxn id="8" idx="4"/>
          </p:cNvCxnSpPr>
          <p:nvPr/>
        </p:nvCxnSpPr>
        <p:spPr>
          <a:xfrm flipH="1" flipV="1">
            <a:off x="3150824" y="3020896"/>
            <a:ext cx="159254" cy="3272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>
            <a:stCxn id="6" idx="1"/>
            <a:endCxn id="8" idx="4"/>
          </p:cNvCxnSpPr>
          <p:nvPr/>
        </p:nvCxnSpPr>
        <p:spPr>
          <a:xfrm flipH="1" flipV="1">
            <a:off x="3150824" y="3020896"/>
            <a:ext cx="540254" cy="32243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11" idx="1"/>
            <a:endCxn id="8" idx="4"/>
          </p:cNvCxnSpPr>
          <p:nvPr/>
        </p:nvCxnSpPr>
        <p:spPr>
          <a:xfrm flipH="1" flipV="1">
            <a:off x="3150824" y="3020896"/>
            <a:ext cx="921254" cy="327282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313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407">
        <p:fade/>
      </p:transition>
    </mc:Choice>
    <mc:Fallback xmlns="">
      <p:transition advTm="304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Understanding unknown data files and network messages is a prominent security challenge</a:t>
            </a:r>
          </a:p>
          <a:p>
            <a:pPr marL="1200150" lvl="1" indent="-457200"/>
            <a:endParaRPr lang="en-US" sz="2000" dirty="0" smtClean="0"/>
          </a:p>
          <a:p>
            <a:pPr marL="1200150" lvl="1" indent="-457200"/>
            <a:endParaRPr lang="en-US" sz="2000" dirty="0"/>
          </a:p>
          <a:p>
            <a:pPr marL="1200150" lvl="1" indent="-457200"/>
            <a:endParaRPr lang="en-US" sz="2000" dirty="0" smtClean="0"/>
          </a:p>
          <a:p>
            <a:pPr marL="1200150" lvl="1" indent="-457200"/>
            <a:endParaRPr lang="en-US" sz="20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AutoShape 4" descr="data:image/jpeg;base64,/9j/4AAQSkZJRgABAQAAAQABAAD/2wCEAAkGBxMTEhQUExMVFBQXFxkXFxgYGBcYFhgYGhgYGhgYFxgaHCghGhonHBUaITEhJykrLi4uGCAzODMsNygtLisBCgoKDg0OGxAQGjQmHyQsLCwyLCwtLyw0LCwsLCwsLDQsLC83LiwsLCwsLCwsLCwsLiwsLCwsLCwsLC0sLCwsLP/AABEIAMcA/gMBIgACEQEDEQH/xAAbAAACAgMBAAAAAAAAAAAAAAAEBQADAgYHAf/EAFEQAAECAwQDCA4IAwcCBwAAAAECEQADIQQSMUEFE1EGIjIzYXGB0gcUFyNCQ1JTcpGSocHRFVSToqSxsuMkYoI0RGNzs8LwFvGElKPD0+Hi/8QAGgEBAAMBAQEAAAAAAAAAAAAAAAEDBAIFBv/EAC0RAAICAQMDAwMEAgMAAAAAAAABAgMRBBRRITFBEhOhBWHRI5GxwXHhIlKB/9oADAMBAAIRAxEAPwAwdiwKUpPbhdIr/CkJLEiitaxNMHeoMYSuxclQURbVMkOXsi00rgVTQDhlHSxb5OBmIvAVD74MQC4xxPvgxMt8EkjbT4mKdvXwZ9rVwcoX2LkhAX26pjQfwqr2fg618jlEs/YuSs3RbFg3b2+skxIZ2xVMAfkd8dhjrGoPkH7vziag+Qfu/OG3r4G1q4OUWXsWpmEhNtVQA1sq0ir4EzWOGUEdyE/Xfw/70dP1B8g/d+cTUHyD935w29fA2tXBzDuQn67+H/eidyE/Xfw/70dItMxMvhi7zt84FVpWzjGYgc6k5sRnXEQ29fA2tXBoPchP138P+9E7kJ+u/h/3o3+Za5a0KuLA8G+LpulufGIVTbqQiYgbStClE4YBKwzgGnLyQ29fA2tXBoHchP138P8AvQRZuxXc/vUtVX31mJ/9/DkjeJCp4UCubKKauBKWDmzErLZZHCDRPScC/QYlUVrwStNUvBz9fYyfx8kYf3U5Vx18eDsYl37Zk83apbL/AB+SOga9Ls9TgM8Ww549E4M+RauIrh+cT7MOCfYr4OfDsYF37Ylf+VpgkYa/+V+kxiexcXftmUKAN2rShfDX45PsjoYnJ2+4x4Z6dv5/8zh7MOBt6+DnyOxe394kmpNbKcy7cfhHh7FpvP21LwZu1aYu7a6hjoeuG33GM0l4j2YcDb18HPU9jJvHyT/4U/8Az8kUWrsVFbfxUtLPwLNdd2x7/wAkdKiQ9mHAenrfg5d3IT9d/D/vRO5Cfrv4f96OoxIjb18HO1q4OXdyE/Xfw/70TuQn67+H/ejqMSG3r4G1q4OXdyE/Xfw/70TuQn67+H/ejqMSG3r4G1q4OXdyE/Xfw/70TuQn67+H/ejqMSG3r4G1q4OXdyE/Xfw/70TuQn67+H/ejqMSG3r4G1q4OZSuxLdr24CXBBMg0bmnx7M7FBONtHP2uXwAx13JHTIkPYr4J21XBrqNPoC7hmpSQWO+Q7jK7dfkxjOfptCRvZz8l5KRj6MXWfcZYVKE8yBrlb8rClhV44miqRLHuekLUpKxfYJIHfksSHVVSyC5qwwjZL2unpz8dyx+v7FSNNpuAmeymDgLBAOy9d98Uyd0AKmVNupyOtSSzbLtK8sGHc9Z9YEXTdcgp78aBAUBevsKklzQu2MB2nc/Zr0wJAF0YFE9TFwHcKF4Vy53iP0/uR+p9jKbp4B2m3tnfEp9bp/40WStOIIdU8pOy+k++7A1m0dIv0Id0BdLSCSUAgve3lVPV2dsaxcrRcgteKVC95NpbFjjNLUBF7Ae6OIyg0P1F3wZr0vIOM8HnKT8Ix+k7P54etPyi76F0e7atX/rcmG3GCZO5exqAUJRY7VTB7iXjvNf3H6n2A5NoRMN2SsTF4s6RRwCeDy/9sY9tssqASUlQYuA3NmWappDWx6CkSFX5SLqmuveUaFjmeQQk01NQkJvmUA5bWmYB0aur88Z9RYq4OUfHPQshGUunkvs9iCUsneA1KUoSA5FXYVPLAibHcU6ZBfywmUFGjOSWL5VgmzrllAL2drn+MoNTM1IjaJPBThgMMMMo6jL1RTDWOhrJSSm8ZN5RBSQpKCptjvdrseJY0kIPeRIdnAQjIvigtQ/nGxIbWK4L3EPTfM62c7MW/qjDSbapT3cuE93EY3ax0DVpdiBXWSQMdZdlEPQ4YjAZY+sl2iwpWGXvxsUhJGT4jkHqgLRSZaZElJNjSQhNBrrjBPgFZvNShMMpMqWCU/wzkb4ALcs4ch8GcRLaz06kJ5WQaXomWCClIBGDS00IfClOEfXByCsBgpXsD5RjZFylAFRkXCC12+7PLapwFA+0gGHlnmJUkFBBTgCMKU+ERkkTX1+UfYHyiX1+UfYHyh7EhkCK+vyj7A+US+vyj7A+UPYkMgRX1+UfYHyiX1+UfYHyh7EhkCK+vyj7A+US+vyj7A+UPYkMgRX1+UfYHyiX1+UfYHyh7EhkCK+vyj7A+US+vyj7A+UPYkMgRX1+UfYHyiyzTFX7pJIuk1DVBHzhzAdq4xHor/OXAGOjZitSCUMQ4SHG+A4JfJ8a4PGOjHdT3uCjhTAvwa4YHCueMEWDi0eiIF0UBeU13gowlGX4O04jkywiAZKfXDhNePjA3AT4GLPlka5wPpBFTdWtRU7tOCAllJoHwz9RGcXlI144L3leKrxafGbeXPDKBrYgEzHuNmDIv4F6l99zQANZlTCpVJxAugfxEoiqEjB3FTm7muYg+VaVoDCXMVirfTJTigoDeweFNnkAKUTqfBu3bKt097SMjvTSjYBhlGcqWly2rrj/BrSDgal2OfS2YgzmCwv3NkkrvJBpUA0L5bRjGcU2SQlCQEpSkY71N0OcTdyi6B0YTI1+bo5U4smfMkM5eXdc8hvA0jYJkL9GcJXN8YhrKwdRk4vKPbPoxSUhJtE5RCWd0Of5uDjDFIYAY8pxj2JEnLeepiE1Jc1ADZBnqOUv7hHk1DhnIwqOf8ALKM4kAAyrAoXe/zaYjvbGme8f1GMkWJQfv00vt1dKg0ZHI3MTBkSC6AHs1nKcZi10PCubXfepHNBESJAEiRIkASJEiQBIkSJAEiRIkASJEiQBIkSJAEgO1cYj0V/nLgyA7VxiPRX+cuALLBxaPREUaMxU78FGM3WeDs8Hn8LGL7BxaPREC6LAvK9FHiTL8HacebLCAMzxwx4R8bTi0+Lz5ssc4EtyCFL4VcP4gozTgPBw5vXF6x39OHCV4knxafG5elnhlA1qKlTJoegGdmUoMCnwyWmYmg28hgCuWlWsfvrEpP9oQQN4GCU5jkOOMXJMzECYSSkka6WW3tWBo1CGwJrygSUE3hxdDLNbMt+CnPxZ5TwegxkEpvFTS6V/sc1KsxRWat89BgDSGW+5CGSLGkCs6Yx2zNlaHH3xbJs6XSRNWpsBfcHDHbhntMLZdkE0gXZV0cJK7KsPkogqIAJHOz5tDiVZZaS6UJSdoSAa44QJM5mEL9GcJXN8YYTIUSSoE3XBq+GD8oMAOokKtbN2+9HVia2b5XvR1YAaxIVa2b5XvR1YzSZxwPvR1YAZRIXXZ+33p6sA/Si9p+51YAfxIQfSa/KP3OrE+k17Vfc6sAP4ka7O0wpCVKUohKQVE72gAcng7I9laWUpIUFKYgEcHAhx4MAbDEhB9Jr2q+51Yn0mvyj9zqwA/iQhGkl7T9zqxmLbM2n7nVgB3EhOLTN2n7nVjPWztvvR1YAaxIWBU7b70dWPRrtvvR1YAZRIX3Z+33o6sS7P2+9HVgBhAdq4xHor/OXFd2ft96OrAtntJVNKVElSAR4LCqXwA5IAZWDi0eiIH0Yd8rZdR43WeDsy588YIsHFo9EQLorhL9GX4kyvB8o8Lm8HCAPVDvw5FK8b/InxeeOGWOcV2+Ul1FKipZoU64oADuS2A9XJGSx39NPCV4knxafG5c+fByii2BSVzMSCHDWYrbADfA788nwEAA2VS780KStCQpDK7bCt7cSSoDEMXDKxYnOD5clfCAm9E8EUOw0zPqAgOUxUxAYmXeBsivITwyOBzng4ZGCUWxSHSLzB2u2WdcAIoAwqxcuMXakQmn1SIUcdDNUiZgETWLP3/DBwMx0M9Xxi+VMnJQAJJJzvTQS9TwiHNWH/aBhbZgJBmKLFwU2WcQwcMCCQoOQxGSc3hvZ710XiCcyElP3SSR64kkH0kTcGVfgYA0ef0/KD9KcDp+Bhfo80/p+USCq1Wi4eSNCkSrGLQyQtwtqmTwwpst81AcHrG26Wt0pqTEHYAoEn1GNSTaUlbk1AT4xLM+xscc9kU2xy1lZ/wDMnE4Qlj1Rz/Rv9ln3ocSI1bROkZWGsSCKFyB+fPGzWOalQdKgobQQR6xFxYFRqBwHMI2+NQOA5hEEFJnQr09NdKef4QZOhbbUXwA7NyP8Yrti5QaXc6i0nlixcskcIj1fER5LlECqyrlLP7gBFSNz6UrKxPmk1LFSimuxN6kES9FUB1q8B5W1/KrGGekmukXn4/tmhWx8jfc/NZC/TP6UQ0E6E1hl3AQ7uXwbIDbyQzkRvqi4wSfczyab6B8qC5cCSoLlx2chSIIEDoggQJLkxYiK0xYiALBHseCPYBkhfNSBMSwAdK39aIYQDP4xPor/ADlwILrBxaPREC6KIvLZuDLwmmYeDmMhsPhYwVYOLR6IgbReKqK4KMZWry2582UAeKbXpw4SvGl+LThLzPJkN9nA2kl75fBwDd/MvwhiBhz9EFKfXDhcI+KpxafGZDlzNMoG0kk6xV0KqkGlnCw94VvZn+XpygAWSrf1cAXDS1YMhNQnwkvTfYu+cFmzTN8yF4U/iFMXCno29xoQPUwgSX4Yr4AP8IS5uJYlsfyFRlDCyqmLcCasFJDlUgoBqaJvAPhiHy2xCTXc5j2LlaLSQxXO+1mA4k4gjb/xovk2UJUVArJOLqURWpIS7DoEWoBADly1Tg52tGUSdAelOB0/AwusaQUkHAoY9MMdKcDp+BhQx1MxliWdUWWcE8sSQ3g0nQ+hbOuclKbKuWCCASuYboMsuFO2TjpEbANx0jyV+2r5wJo+zT5i1pRb0KWoEAhySQkVFHoB7oGTZ7VMXqRpNJUWFCoOSSGHLT3xfGTl1lb/AD+CqvOOkH8f0xbNkSCf7JMJvV75M5ylgzGsb1uImoMpSJcpUpKVYFRU5ONTsbCEOmbDNkquqtsuW90hGFCWdmZnBPRB0nQVrWhC0WtJNSFh6pIS2VcD64pepc/+Hpf75+Mlsqpwj6/Vn7Y/OF0/ybrGoHAcwgvRGibZLmpVNtWsQHvJrV0kDLaQeiBDgOYRyiIScl1WP8/6AZ8LZ4L0xhlPgA8Lo+UVX2OutyRzdN11uS8C61TFpSWCbzG6FKCQS1AS9BytC+XohExYmEEzBdUbs03QQA29CmagyrDKRp+yTFmWFBSw7gpNGLGpG2DEWuTkwJYYEYlhltjI9bqqHhxcW1w10f8ATPMevtXeH8lEixJwN7PwlZ0NX5IdWcYQAnhdA/MwfIjZRNzrUn5PTpm5wUn5GEqC5cCSoLlxYWBSIIEDoggQJLkxYiK0xYiALBHseCPYBkgGfxifRX+cuDoTomEzyCXASpulQ+QgQMLBxaPREDaLSLysHuoFJqpng5g4Y454wTYOLR6IgbRbuoG8zIZ5Ylgb2rEYnaMsIA8WBr04PfU3fVAvq0+LdiW8HIb7OKbegBaqJqAazlIqVDwcBgK9EEKJ1w4TXj4sM1xPh5B89tMoH0hNUVKA1jMzCRfDuA4Jxx+OUAASbQorIARQoCWtdOAkjegFzsBBfHOGEpMsh1zSg5gWhag1DiSGwyaj7YBsynmKosb+WCTZQH3ialQy2qo2GUXFRvF77DEdqm7UYPiabOSGH5OYttdQxcmQ7GaaZa5YzJL75zV8X90MJSgQLpcZF39+cCybDXflCwzAatIbpgtCAAAAABgBQDogdAulOB0/AwvsNkRNBSsEpKGIvKAIORYh4P0qN50/AwLohL7eDtI/KJ8AykbnbNLVeRLKVDAhcwHBqb6NR0an+IQfoybLClIF69P3hKt8snVjI7RwY3tSeU+0fnGChyn2j84iMYrwdKUl2YNbNz1mmqvTJd9QDAqWskByWBvcp9cEydHS0JCU30pAYATJjAbBvoV7oLauTZp01BdSEFQcqZxtYxzpPZFtRLEykja00t0CZGijRzuTlBHE7/ThSZ2GVKCQwfpUVH1kmNTOA5hGnHd/P89L9idyfz8/qhZbN2E9RASpAAU+9SpN8MRdU6ibtcmNBWL19Ovfgr9+BuVomYhNT7hznbyQvXKJSqY4LODvkg0LFkXrx9UYK0irtWVNZIUpKCQAyReDlhlC1emZjUQCdkZVRKSfQ7ckEXxtVswVn0YcsWSAVSyt6JJSQVC84xZD3iOVoWztLTVJUky2CgQSlTKD0JBGBG2PZWmJoAGroAwdQJoAznOG0f8A1I9URrImi94QNBwVEVBIfLppseG0iYQd8G5Rh05j8uWNZRpmYzlAB2O8NJGk19rrmsm8kgDFsU41/mMPYlHCx9jpST7DmwaTRMvlIUyFlBcMSUipSnhKT/MARDGRbEk3WU7gcFTVBOLNlGhndFOCgoFIZ3SAbqnHhB8c3DRandpafNy/f1ovlo7M9F8knSEQQI5kN3NqbipXv68XSt3lpLvLlJ6CX9S4jZ28EnTUxYiNR3H7optpmLRMCAEoChdBBe8BV1GNuRGeyDhL0y7gsEex4I9jgMkJZXHq9E/qEOoSyuPV6J/UIEDKwcWj0RAuibrqa691HBmqmUu/zYDYc8TFmjbQ8kG6sXXDEVN2jpGYLU2xhowqvKe+11HClpQHarEVJ2jKAPCE68cF7yvGKd9WjwMH5NjHExTpMSkldUXinfBc5aGchiGe65OIEELfXDhtfPiwzasYrxAfPF6YRhpOYoFQSJvBHBlpWMcnxPJACiQtKlkHVkBSEi7a1gkFCeCE4q2Oa4uHhpI0iQQgaknADX3lO4oXS+D7ctrhbZZqiua4nAhSKmyJAVvEub3hitTRiCMoKXfJSkGYKgE9rBjzvhgK4V9TDXdYGEuwUjShUQE6lRIwE4Eu2wJwfPFmpkGMkqKReACswDeAPISA/qECS7CoFJvhgXIEtIfpy6IOgAPSnA6fgYF0P/tEFaU4HT8DAuhv9oiQMFYxWvCLFYxWvCIJE26mzrmWSehCSpapZCUhnJ2VLRyqzbkbTfGts04S63igySvAtdCpgGLdDx2hcDTDGujWWUxcY+SqdSm8s5FO3JzL5CZFouvS9qL11sVNMZ72zKBVbmLSCLtnmYB3MvHPBeDx1GbaHnmWlQvJShUwVBuK1oTdLEOVJG2iVRkuXMc3bjZXnKno7sw25bIvX1S9cfP5OHp4GszNGzO0ZMu4dYlMsKTRwQmubYwqGibR5pX3fnHQJcpVbzYlmBFMnc4xnq4yRvlHOC1wTNARoqdqlPKm668boARq7rhrxvXnZ8BsgcaLtb8TSmY6c9sdH1cTVxO5mPQjnh0TaPNK+784aydHTBY5iCg3ypwmjkOjlbIxt2rjzVxEr5PGfDyFFI5z9CWg+IX9zrR7ZtAWkrVfs8zV3DdKTLK9ZRgoFQFzFyC/JHRrkWS4vevsx2Xz+To5iNz9sIcWcnHwk4ijY7RBH/TNr+rzPXL60bxYJ82YoqlrlGztMSzKEzXJmrSXJDXAxDM7jGGx12RlZ4hX9PheuJ39i4+STWtweiZ8mbMVNlKlpMsAElNTeByJjeURUk4RaiMltjsl6mCwR7Hgj2KwyQklcer0T+oQ7hJJHf1eif1CBAzsHFo9EQHom7eU1x7kvgzFrLXaOFYDYc84MsHFo9ERTo4qcvf4KOEgJyrhiduyAKylOuDlDhZbfrvPq00u4O2WxjiYF0uhAUpzLcpD350xGKh5OANcM6ZwcSdaOG14+Am61xOKsbr9L0wjHSCVAkgzC4wQhBZiMzmeXlgBNJmSr8wXpdClKv4mYlQ3ifBehu1AJBwOZgiwWi4SrvRvUftmasOXLMtDAOnLAXqHOqwz1mZMF20JZaASqzISF7xJJvDhpqxORcDCDELW7kzG2GQDm3g51fog446ELt2wGyJ05TG7KuliCJilOCR/hjJy77BywbCVMyaDw5zMCBqU7HIoMatlhnBUmVNVvtaoOKJMtIuuPW4xqTAks0pwOn4GBdDf7RFlqlKTLZSysviQB4JyH/KxXob/AGiJAwVjFa8IsVjFa8IgkC0jxUz0FfpMc0AccIjpjp9ol3kqTheBHrDRr9n3KJQoLTOUFAEVRLUGLPRQIyim2tzawZ7qnPGDTO1iza2Z6/8A6gmzjvkup4xH6xGwzNyEtS1KVOW5UfJANA7AMBUkU2RfZdx0tBQRNmG6oKDscC7OYqVM8lSonkdauJq4JuR5cjWbQfVxNXBFyJcgAfVxpG6YNaF/0/oTG/3IR6W3PImTDMVNUi8wYBJqABRw5NMIvomoSyzLq6pWV+mPJokxLtiOZvfSK1Sf5ldBHupG5I3JpUaTlgZuEXjzACnT6ozk7ikJmGamdMCygyy6UEXSXO9UCH5WeNb1NZgjobvLNLMrDfK93vpETJqDeUWbMMecNG2jcVKN550wMSPBGIBx5iPVBB3HJbezlnnCWPSBTnrEbish6K81FPNHVtDcRJ/ykfpEawncjLwVOmpPKlDHmUzdGPJG2WWWJaEoeiUhIJarAD4RRqLYzx6TXo6J1N+vzgKEexikxlGU3skJZXHq9E/qEOoSyuPV6J/UIEDKwcWj0RAmiAHURce7L4C1rpdoTew5GxArBdg4tHoiKrAVOX1nBTwkpSHauGJ25QBUQnXjgPfPhrvPq0+Dg7ZbGOJgPSEyXemMZJpW9MWDeCg7sDdS+zOGKirWjjGvHwU3WuDwsbr9LvlGFvSoEkGYXTQISgsQ1QVZ8hpACWSlCVFQ1CTvFcfNAcS0sQNjZNUV2xaiegKCwuRfdh36azZtkcjhnGdnVMvrD2hLlIfUygKoTvnreY4na4wEEmZMfGdT/BSxdw55Q75YChq7r5OIdv3/AJG8suAaVAww6OSMoA0dfJJUuYQMloSnHYwGDe/OkHwOwe2yryWdq8+R+cBaKSxI2Jb3wymQu0Zwlc3xgA5WMVkRYrGMWgSJdK6ek2eYJa794pC96kEMSoDPF0mF6929kBYqWDsISD+qE27/APtQ/wAhH+pOjX5VmKkKWChkliCtAVgDRJLnEZRvhpq3BSb7nkW626NsoRWcG12XddZbxKyRNKlo3jHeaxRQCCrhMQSGxJFWg6xaWskyYmWlMy8slIe9dwJL7+lBHPBOTy+o7WhzuY/tdn/zD+hcdT0sFFvPZHFf1C2VkYtLq0vk3DSm6izWWZqV6y8lKcE3gxFKkuS0Do3cWYgkJnEJDkiXgOXfRp3ZI/ty6+BL/TGrh/K98aKfp9c61J5y0arNTKMmkdeG7CQ7aue7PxeArU1pgYxG7Ozs9yexw73jzVrHL/o6Zq5cy/LKZgBSBNQVB03heS7pLCr4YRRMs6gHKk4B9+kmrtnXCJX0+l9pB6mxd0dMm7u5QmKQpExCAEsop35Je8Lh4IAZiSXc0pVtonTcidKmT5d9pThRUnf0SFkCuDEUoI4w3KPWI6BuFI+j7dzr/wBBEUa3Rwppc49yzT3yssUWNJenbGEJlhM24kMEtgOe8/vjGVursCTeF8EFVcaqxFV53cOSkaYrnEZWezlagkFAJfhKSkUriogR8nH6hbJ4wmz6OWgqSzlm2Sd2NmvzVTCQBMaWUs90olghYKmCr6SGrQA5tFv/AFRYFFiFkqch8S4qwv5g5RpVoTcUUliQw3pCh0KTQjmjxFQCDQ12Y8kS/qFq7oLQ1Pszo9m3V2YlEsCZvlIlh0gh1EJDm8cyKxnprSlns81IWVpVcJDC8i6pTEM4asvLBo0DRnHSK+Pkf6yIe9kE/wAUj/JT+uZGvS6iVsW5Hk/VltYp1/IfK3XWIp78goWStLAlQKVOHvb2pSzhqEsNpOT2QLCGTfVswBP6sY59fEXzLM0oTDcuqZgFoKq7UAuPVGr1M8OP1C6S6Lsb2eyDYvKVswGPrgywWhMyYFpLpXLvDmUQR7jHLUWhJwBw8kj4R1jR/As3+R8JUTF5Nek1M7m1JdhjYOLR6IgHQykX13TKe5Le4pSi12jg4DZB1g4tHoiKNH37yrxmtdQ18IAdqtdq+3JxSOjeUTFI7YTWVevqZ1Kvvqk4Jwdvc2cZ6YkSwlUwhDsAStSkpZ3qU4YbIsWV61PG3bxdhLuNcGJO+uvsq75R7blqegmlk4ICWJJGZzDYOzEwAmlzE6xj2uLy5YS06YlR3qWCRg74AMDR8YkybL3wvWdkCr2iYLks43qU3wNMKDbF8lUy+qloAvIoZcpmuhwolyoZEiuLRe8xzW0Udt5JaqVcHMGtHpQPR4dfJzB5QRZtaJaRLRKZhd74opKS3hXSdtc6YZMYToTNWq7rLQkVN+5JSDU03ySfds5YYyZKwSVTCrHeskJFaMwemFSYHRZMhdozhK5vjDGZC/RfCVzfGAGMRoyaI0CclE2yoUXUhKjg5SCW6RGHaErzUv2E/KNb3UafnSJ1yWUtdBqAYSTN19sdgJZS1XYF9jNh0xnlq64ycWVO6KeDb7MJLBJkB0hIJuIq6EqcPUjfM+0HZFsqdJBBTJILOCJJDb67iE0NX5q4Roejt01qlS0SkpQEISEh1XywDVJDk0FTjWHGht09omWiVLWU3VKY0GDE/CIWrrbSXkhXRbwbjNsktRdUtCjtKQT6yIw+j5XmpfsJ+UFtGnbrN0E6ROCJZSE3AapBqSflGiUlFZZprrdkvTE2G02CVd4qXinwE+UOSBJE6QpAX2sQCgLYyk3wDd3pQN8Fb7gs9DsjQ9I7qbTNTcVcKHQqjpN5C0rDtVnTWtcMCYJlbtLWeEUA8gB+Ajj3omjZWm9yJchRYSAOEKymG9Z6lP8ANTax2QYizoAICEgHEAAA84zhbuU0gufIvzGKr6k0DUBpDlosTysmWS9LafgF7Qleal+wn5RO0JXmpfsJ+UeaWnmXImrTwkoUoPg4SSI53M3a2sYFBPoge+K52xh3LqdPO1Nx8G9LkSUrIMlJfBkIYMBmW2+4x48jzG3xL8EPkC42HM0xjnMvdba0zJkxIl3pl28STW6GDBiB0Yw20fuvtK5spJUghU2Wk7wYKWlJ9xjncQzgseitSbN7l2OVRQloGBG8AIzGTgxZNsyFF1ISo4OUglumL2iNFxkBRYJXmpfsJ+Ue9oSvNS/YT8oJiQIBu0JXmpfsp+UUzQAtAFAErA9cuD4Bn8Yn0V/nLgAXRBtTTL4kBDJ7XKSsqIYvrgaAu3B5Yy0MUX13dU9yXwColrtHveDsaJYtKICQli6Qxego2Bzxy5dke2e1BJJMxS3ADKKWDDEMkVOfwjpvLzgHpSg2gcXeClEcK++rQOYFj6mzinSwF9TiU5QBvr4UReFN6MItVaxfCtYtnJuum6d6Ax3rtR8cT0R5aLQFFxNWijMkobF3qgl8o5wBPY1yzNVWy1mSmaZNCiTLSzA0Cq0AozbYIvSiWBs953bXTHepyDvQ++LpZulR18wglJbvdQEgEK3lQWcs2JwozEWZb8dMI2FMopzpwHz25CJaS7EJt9xemaErdBs981DzVuQq8QTQvQvy9EPUOwdnarYPm0AmyrYjXTA+YTKcc28Z+cGC1zrqSS9BEEktEwJDksHgDRR3x5vjA9qtSbSm4kEHer3wUAzn71MMRQkYQDaEgBJJIu5AEv0OHFMOURINqiRrSdPEh7qhzylOKjK/y44YwWLequ+R7J68MATbrdC2ibPvypd5N0B7yBXmUoGFadzVo1ZeRM1lbpE2Tq+Rw7++NwRbTXgq5EpL4geXy+6MPpJTcVM5N5z/AM9MM9ojNLSwcnJ+St1RbyaONzOkH4pLekh8a1v7IZ6C3P2lFplLXKupSpyb0ssGOQUTnGyWzSJQTgWyCCo4P5Y5oHGkjNSRwODwpZScQaOvkiI6OtNNeCFTFPJsbxpO7HQk+dPCpUu+m4kPeQKgqoylA5xcbdR++Ys2qD4kPwsKPzRaJ5Kb18501bKofJvRolBSWGaarZVy9UTV5+5a0iUi7IUJrALKpskyyogA3QCCBe2nCK5e5S3PWSGrguW+TYr542ZWkGzmGrUk/wD6w5YPs8hSnaYMvAGf9XJHLpiXx1tqLtx9hmSbPcmpuqvqLOk0JpVJIh48I+0l+cHsD5xO0l+cHsD5x2kksGaUnJuT8jDTEkrkTkJDqVLWkBwHJSQA5jnVn3J2m88yzrKWPAmyAp8qqJDYxuvaS/OD2B84KlhYAF5FABwDl/XHE6oyeWW1aidaaj5OdWjcjbLx1cghGV6ZKKm5WUAfdBOity1rTNkqVJYJmy1KN+WQAlaVKLBT4Axvt6Z5SPYV14l6Z5SPYV14r28M5LXrrWsDGJC69M8pHsK68S9M8pHsK68XmMYxIXXpnlI9hXXiXpnlI9hXXgBjCKzTlKnrBLhN5qGlU7cecUyyiWrR6pirxmNRqAgfroeXGPNHaOMtalGZfvBmupS2GYxoAK7BAGt6V3WybOoa24lK3ucYSbrXnuyy3CH/ADAI9kKxecQDTwJ52vTVjk98SJGW2+UZYRju1EoT9KMpXZBsPhTUtyInfFEed0KxV74ghi29nBzRn72WGO3KJEjjczKt3PhEHZCsVO+I5d7O93eoyT2Q7FnNS2RCZ/Jlcpnmco8iRG5mN3PhGQ7Iliu8aArZdnENlXVg48kYnsh2Knfk4F+9z8a3W3uGD9MSJE7mY3c+EXSOyDo66L84hWd2XNbkZ0vhF6eyPo0YT1/ZL6sSJDczG7nwjLulaO+sL+yX1YndJ0d9YX9kvqxIkNzIbufCMVdkfRpxnqPPKWf9sY90PRnnj9irqRIkNzIbufCMk9kfRownqHNKX1Yy7pWjvrC/sl9WJEhuZDdz4RO6Vo76wv7JfVid0rR31hf2S+rEiQ3Mhu58IndK0d9YX9kvqx53SdHfWF/ZL6sexIbmQ3c+Eed0nR3n1/ZL6sTuk6O8+v7JfVj2JDcyG7nwjzuk6O8+v7JfVid0nR3n1/ZL6sexIbmQ3c+Eed0nR3n1/ZL6sTuk6O8+v7JfVj2JDcyG7nwjzuk6O8+v7JfVid0nR3n1/ZL6sexIbmQ3c+Eed0nR3n1/ZL6sTuk6O8+v7JfVj2JDcyG7nwjzuk6O8+v7JfVhpYt1FnnSxMlLUpCnYlJGBKTQgHEGJEi2m1zeGX0Xyslhn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MTEhQUExMVFBQXFxkXFxgYGBcYFhgYGhgYGhgYFxgaHCghGhonHBUaITEhJykrLi4uGCAzODMsNygtLisBCgoKDg0OGxAQGjQmHyQsLCwyLCwtLyw0LCwsLCwsLDQsLC83LiwsLCwsLCwsLCwsLiwsLCwsLCwsLC0sLCwsLP/AABEIAMcA/gMBIgACEQEDEQH/xAAbAAACAgMBAAAAAAAAAAAAAAAEBQADAgYHAf/EAFEQAAECAwQDCA4IAwcCBwAAAAECEQADIQQSMUEFE1EGIjIzYXGB0gcUFyNCQ1JTcpGSocHRFVSToqSxsuMkYoI0RGNzs8LwFvGElKPD0+Hi/8QAGgEBAAMBAQEAAAAAAAAAAAAAAAEDBAIFBv/EAC0RAAICAQMDAwMEAgMAAAAAAAABAgMRBBRRITFBEhOhBWHRI5GxwXHhIlKB/9oADAMBAAIRAxEAPwAwdiwKUpPbhdIr/CkJLEiitaxNMHeoMYSuxclQURbVMkOXsi00rgVTQDhlHSxb5OBmIvAVD74MQC4xxPvgxMt8EkjbT4mKdvXwZ9rVwcoX2LkhAX26pjQfwqr2fg618jlEs/YuSs3RbFg3b2+skxIZ2xVMAfkd8dhjrGoPkH7vziag+Qfu/OG3r4G1q4OUWXsWpmEhNtVQA1sq0ir4EzWOGUEdyE/Xfw/70dP1B8g/d+cTUHyD935w29fA2tXBzDuQn67+H/eidyE/Xfw/70dItMxMvhi7zt84FVpWzjGYgc6k5sRnXEQ29fA2tXBoPchP138P+9E7kJ+u/h/3o3+Za5a0KuLA8G+LpulufGIVTbqQiYgbStClE4YBKwzgGnLyQ29fA2tXBoHchP138P8AvQRZuxXc/vUtVX31mJ/9/DkjeJCp4UCubKKauBKWDmzErLZZHCDRPScC/QYlUVrwStNUvBz9fYyfx8kYf3U5Vx18eDsYl37Zk83apbL/AB+SOga9Ls9TgM8Ww549E4M+RauIrh+cT7MOCfYr4OfDsYF37Ylf+VpgkYa/+V+kxiexcXftmUKAN2rShfDX45PsjoYnJ2+4x4Z6dv5/8zh7MOBt6+DnyOxe394kmpNbKcy7cfhHh7FpvP21LwZu1aYu7a6hjoeuG33GM0l4j2YcDb18HPU9jJvHyT/4U/8Az8kUWrsVFbfxUtLPwLNdd2x7/wAkdKiQ9mHAenrfg5d3IT9d/D/vRO5Cfrv4f96OoxIjb18HO1q4OXdyE/Xfw/70TuQn67+H/ejqMSG3r4G1q4OXdyE/Xfw/70TuQn67+H/ejqMSG3r4G1q4OXdyE/Xfw/70TuQn67+H/ejqMSG3r4G1q4OXdyE/Xfw/70TuQn67+H/ejqMSG3r4G1q4OZSuxLdr24CXBBMg0bmnx7M7FBONtHP2uXwAx13JHTIkPYr4J21XBrqNPoC7hmpSQWO+Q7jK7dfkxjOfptCRvZz8l5KRj6MXWfcZYVKE8yBrlb8rClhV44miqRLHuekLUpKxfYJIHfksSHVVSyC5qwwjZL2unpz8dyx+v7FSNNpuAmeymDgLBAOy9d98Uyd0AKmVNupyOtSSzbLtK8sGHc9Z9YEXTdcgp78aBAUBevsKklzQu2MB2nc/Zr0wJAF0YFE9TFwHcKF4Vy53iP0/uR+p9jKbp4B2m3tnfEp9bp/40WStOIIdU8pOy+k++7A1m0dIv0Id0BdLSCSUAgve3lVPV2dsaxcrRcgteKVC95NpbFjjNLUBF7Ae6OIyg0P1F3wZr0vIOM8HnKT8Ix+k7P54etPyi76F0e7atX/rcmG3GCZO5exqAUJRY7VTB7iXjvNf3H6n2A5NoRMN2SsTF4s6RRwCeDy/9sY9tssqASUlQYuA3NmWappDWx6CkSFX5SLqmuveUaFjmeQQk01NQkJvmUA5bWmYB0aur88Z9RYq4OUfHPQshGUunkvs9iCUsneA1KUoSA5FXYVPLAibHcU6ZBfywmUFGjOSWL5VgmzrllAL2drn+MoNTM1IjaJPBThgMMMMo6jL1RTDWOhrJSSm8ZN5RBSQpKCptjvdrseJY0kIPeRIdnAQjIvigtQ/nGxIbWK4L3EPTfM62c7MW/qjDSbapT3cuE93EY3ax0DVpdiBXWSQMdZdlEPQ4YjAZY+sl2iwpWGXvxsUhJGT4jkHqgLRSZaZElJNjSQhNBrrjBPgFZvNShMMpMqWCU/wzkb4ALcs4ch8GcRLaz06kJ5WQaXomWCClIBGDS00IfClOEfXByCsBgpXsD5RjZFylAFRkXCC12+7PLapwFA+0gGHlnmJUkFBBTgCMKU+ERkkTX1+UfYHyiX1+UfYHyh7EhkCK+vyj7A+US+vyj7A+UPYkMgRX1+UfYHyiX1+UfYHyh7EhkCK+vyj7A+US+vyj7A+UPYkMgRX1+UfYHyiX1+UfYHyh7EhkCK+vyj7A+US+vyj7A+UPYkMgRX1+UfYHyiyzTFX7pJIuk1DVBHzhzAdq4xHor/OXAGOjZitSCUMQ4SHG+A4JfJ8a4PGOjHdT3uCjhTAvwa4YHCueMEWDi0eiIF0UBeU13gowlGX4O04jkywiAZKfXDhNePjA3AT4GLPlka5wPpBFTdWtRU7tOCAllJoHwz9RGcXlI144L3leKrxafGbeXPDKBrYgEzHuNmDIv4F6l99zQANZlTCpVJxAugfxEoiqEjB3FTm7muYg+VaVoDCXMVirfTJTigoDeweFNnkAKUTqfBu3bKt097SMjvTSjYBhlGcqWly2rrj/BrSDgal2OfS2YgzmCwv3NkkrvJBpUA0L5bRjGcU2SQlCQEpSkY71N0OcTdyi6B0YTI1+bo5U4smfMkM5eXdc8hvA0jYJkL9GcJXN8YhrKwdRk4vKPbPoxSUhJtE5RCWd0Of5uDjDFIYAY8pxj2JEnLeepiE1Jc1ADZBnqOUv7hHk1DhnIwqOf8ALKM4kAAyrAoXe/zaYjvbGme8f1GMkWJQfv00vt1dKg0ZHI3MTBkSC6AHs1nKcZi10PCubXfepHNBESJAEiRIkASJEiQBIkSJAEiRIkASJEiQBIkSJAEgO1cYj0V/nLgyA7VxiPRX+cuALLBxaPREUaMxU78FGM3WeDs8Hn8LGL7BxaPREC6LAvK9FHiTL8HacebLCAMzxwx4R8bTi0+Lz5ssc4EtyCFL4VcP4gozTgPBw5vXF6x39OHCV4knxafG5elnhlA1qKlTJoegGdmUoMCnwyWmYmg28hgCuWlWsfvrEpP9oQQN4GCU5jkOOMXJMzECYSSkka6WW3tWBo1CGwJrygSUE3hxdDLNbMt+CnPxZ5TwegxkEpvFTS6V/sc1KsxRWat89BgDSGW+5CGSLGkCs6Yx2zNlaHH3xbJs6XSRNWpsBfcHDHbhntMLZdkE0gXZV0cJK7KsPkogqIAJHOz5tDiVZZaS6UJSdoSAa44QJM5mEL9GcJXN8YYTIUSSoE3XBq+GD8oMAOokKtbN2+9HVia2b5XvR1YAaxIVa2b5XvR1YzSZxwPvR1YAZRIXXZ+33p6sA/Si9p+51YAfxIQfSa/KP3OrE+k17Vfc6sAP4ka7O0wpCVKUohKQVE72gAcng7I9laWUpIUFKYgEcHAhx4MAbDEhB9Jr2q+51Yn0mvyj9zqwA/iQhGkl7T9zqxmLbM2n7nVgB3EhOLTN2n7nVjPWztvvR1YAaxIWBU7b70dWPRrtvvR1YAZRIX3Z+33o6sS7P2+9HVgBhAdq4xHor/OXFd2ft96OrAtntJVNKVElSAR4LCqXwA5IAZWDi0eiIH0Yd8rZdR43WeDsy588YIsHFo9EQLorhL9GX4kyvB8o8Lm8HCAPVDvw5FK8b/InxeeOGWOcV2+Ul1FKipZoU64oADuS2A9XJGSx39NPCV4knxafG5c+fByii2BSVzMSCHDWYrbADfA788nwEAA2VS780KStCQpDK7bCt7cSSoDEMXDKxYnOD5clfCAm9E8EUOw0zPqAgOUxUxAYmXeBsivITwyOBzng4ZGCUWxSHSLzB2u2WdcAIoAwqxcuMXakQmn1SIUcdDNUiZgETWLP3/DBwMx0M9Xxi+VMnJQAJJJzvTQS9TwiHNWH/aBhbZgJBmKLFwU2WcQwcMCCQoOQxGSc3hvZ710XiCcyElP3SSR64kkH0kTcGVfgYA0ef0/KD9KcDp+Bhfo80/p+USCq1Wi4eSNCkSrGLQyQtwtqmTwwpst81AcHrG26Wt0pqTEHYAoEn1GNSTaUlbk1AT4xLM+xscc9kU2xy1lZ/wDMnE4Qlj1Rz/Rv9ln3ocSI1bROkZWGsSCKFyB+fPGzWOalQdKgobQQR6xFxYFRqBwHMI2+NQOA5hEEFJnQr09NdKef4QZOhbbUXwA7NyP8Yrti5QaXc6i0nlixcskcIj1fER5LlECqyrlLP7gBFSNz6UrKxPmk1LFSimuxN6kES9FUB1q8B5W1/KrGGekmukXn4/tmhWx8jfc/NZC/TP6UQ0E6E1hl3AQ7uXwbIDbyQzkRvqi4wSfczyab6B8qC5cCSoLlx2chSIIEDoggQJLkxYiK0xYiALBHseCPYBkhfNSBMSwAdK39aIYQDP4xPor/ADlwILrBxaPREC6KIvLZuDLwmmYeDmMhsPhYwVYOLR6IgbReKqK4KMZWry2582UAeKbXpw4SvGl+LThLzPJkN9nA2kl75fBwDd/MvwhiBhz9EFKfXDhcI+KpxafGZDlzNMoG0kk6xV0KqkGlnCw94VvZn+XpygAWSrf1cAXDS1YMhNQnwkvTfYu+cFmzTN8yF4U/iFMXCno29xoQPUwgSX4Yr4AP8IS5uJYlsfyFRlDCyqmLcCasFJDlUgoBqaJvAPhiHy2xCTXc5j2LlaLSQxXO+1mA4k4gjb/xovk2UJUVArJOLqURWpIS7DoEWoBADly1Tg52tGUSdAelOB0/AwusaQUkHAoY9MMdKcDp+BhQx1MxliWdUWWcE8sSQ3g0nQ+hbOuclKbKuWCCASuYboMsuFO2TjpEbANx0jyV+2r5wJo+zT5i1pRb0KWoEAhySQkVFHoB7oGTZ7VMXqRpNJUWFCoOSSGHLT3xfGTl1lb/AD+CqvOOkH8f0xbNkSCf7JMJvV75M5ylgzGsb1uImoMpSJcpUpKVYFRU5ONTsbCEOmbDNkquqtsuW90hGFCWdmZnBPRB0nQVrWhC0WtJNSFh6pIS2VcD64pepc/+Hpf75+Mlsqpwj6/Vn7Y/OF0/ybrGoHAcwgvRGibZLmpVNtWsQHvJrV0kDLaQeiBDgOYRyiIScl1WP8/6AZ8LZ4L0xhlPgA8Lo+UVX2OutyRzdN11uS8C61TFpSWCbzG6FKCQS1AS9BytC+XohExYmEEzBdUbs03QQA29CmagyrDKRp+yTFmWFBSw7gpNGLGpG2DEWuTkwJYYEYlhltjI9bqqHhxcW1w10f8ATPMevtXeH8lEixJwN7PwlZ0NX5IdWcYQAnhdA/MwfIjZRNzrUn5PTpm5wUn5GEqC5cCSoLlxYWBSIIEDoggQJLkxYiK0xYiALBHseCPYBkgGfxifRX+cuDoTomEzyCXASpulQ+QgQMLBxaPREDaLSLysHuoFJqpng5g4Y454wTYOLR6IgbRbuoG8zIZ5Ylgb2rEYnaMsIA8WBr04PfU3fVAvq0+LdiW8HIb7OKbegBaqJqAazlIqVDwcBgK9EEKJ1w4TXj4sM1xPh5B89tMoH0hNUVKA1jMzCRfDuA4Jxx+OUAASbQorIARQoCWtdOAkjegFzsBBfHOGEpMsh1zSg5gWhag1DiSGwyaj7YBsynmKosb+WCTZQH3ialQy2qo2GUXFRvF77DEdqm7UYPiabOSGH5OYttdQxcmQ7GaaZa5YzJL75zV8X90MJSgQLpcZF39+cCybDXflCwzAatIbpgtCAAAAABgBQDogdAulOB0/AwvsNkRNBSsEpKGIvKAIORYh4P0qN50/AwLohL7eDtI/KJ8AykbnbNLVeRLKVDAhcwHBqb6NR0an+IQfoybLClIF69P3hKt8snVjI7RwY3tSeU+0fnGChyn2j84iMYrwdKUl2YNbNz1mmqvTJd9QDAqWskByWBvcp9cEydHS0JCU30pAYATJjAbBvoV7oLauTZp01BdSEFQcqZxtYxzpPZFtRLEykja00t0CZGijRzuTlBHE7/ThSZ2GVKCQwfpUVH1kmNTOA5hGnHd/P89L9idyfz8/qhZbN2E9RASpAAU+9SpN8MRdU6ibtcmNBWL19Ovfgr9+BuVomYhNT7hznbyQvXKJSqY4LODvkg0LFkXrx9UYK0irtWVNZIUpKCQAyReDlhlC1emZjUQCdkZVRKSfQ7ckEXxtVswVn0YcsWSAVSyt6JJSQVC84xZD3iOVoWztLTVJUky2CgQSlTKD0JBGBG2PZWmJoAGroAwdQJoAznOG0f8A1I9URrImi94QNBwVEVBIfLppseG0iYQd8G5Rh05j8uWNZRpmYzlAB2O8NJGk19rrmsm8kgDFsU41/mMPYlHCx9jpST7DmwaTRMvlIUyFlBcMSUipSnhKT/MARDGRbEk3WU7gcFTVBOLNlGhndFOCgoFIZ3SAbqnHhB8c3DRandpafNy/f1ovlo7M9F8knSEQQI5kN3NqbipXv68XSt3lpLvLlJ6CX9S4jZ28EnTUxYiNR3H7optpmLRMCAEoChdBBe8BV1GNuRGeyDhL0y7gsEex4I9jgMkJZXHq9E/qEOoSyuPV6J/UIEDKwcWj0RAuibrqa691HBmqmUu/zYDYc8TFmjbQ8kG6sXXDEVN2jpGYLU2xhowqvKe+11HClpQHarEVJ2jKAPCE68cF7yvGKd9WjwMH5NjHExTpMSkldUXinfBc5aGchiGe65OIEELfXDhtfPiwzasYrxAfPF6YRhpOYoFQSJvBHBlpWMcnxPJACiQtKlkHVkBSEi7a1gkFCeCE4q2Oa4uHhpI0iQQgaknADX3lO4oXS+D7ctrhbZZqiua4nAhSKmyJAVvEub3hitTRiCMoKXfJSkGYKgE9rBjzvhgK4V9TDXdYGEuwUjShUQE6lRIwE4Eu2wJwfPFmpkGMkqKReACswDeAPISA/qECS7CoFJvhgXIEtIfpy6IOgAPSnA6fgYF0P/tEFaU4HT8DAuhv9oiQMFYxWvCLFYxWvCIJE26mzrmWSehCSpapZCUhnJ2VLRyqzbkbTfGts04S63igySvAtdCpgGLdDx2hcDTDGujWWUxcY+SqdSm8s5FO3JzL5CZFouvS9qL11sVNMZ72zKBVbmLSCLtnmYB3MvHPBeDx1GbaHnmWlQvJShUwVBuK1oTdLEOVJG2iVRkuXMc3bjZXnKno7sw25bIvX1S9cfP5OHp4GszNGzO0ZMu4dYlMsKTRwQmubYwqGibR5pX3fnHQJcpVbzYlmBFMnc4xnq4yRvlHOC1wTNARoqdqlPKm668boARq7rhrxvXnZ8BsgcaLtb8TSmY6c9sdH1cTVxO5mPQjnh0TaPNK+784aydHTBY5iCg3ypwmjkOjlbIxt2rjzVxEr5PGfDyFFI5z9CWg+IX9zrR7ZtAWkrVfs8zV3DdKTLK9ZRgoFQFzFyC/JHRrkWS4vevsx2Xz+To5iNz9sIcWcnHwk4ijY7RBH/TNr+rzPXL60bxYJ82YoqlrlGztMSzKEzXJmrSXJDXAxDM7jGGx12RlZ4hX9PheuJ39i4+STWtweiZ8mbMVNlKlpMsAElNTeByJjeURUk4RaiMltjsl6mCwR7Hgj2KwyQklcer0T+oQ7hJJHf1eif1CBAzsHFo9EQHom7eU1x7kvgzFrLXaOFYDYc84MsHFo9ERTo4qcvf4KOEgJyrhiduyAKylOuDlDhZbfrvPq00u4O2WxjiYF0uhAUpzLcpD350xGKh5OANcM6ZwcSdaOG14+Am61xOKsbr9L0wjHSCVAkgzC4wQhBZiMzmeXlgBNJmSr8wXpdClKv4mYlQ3ifBehu1AJBwOZgiwWi4SrvRvUftmasOXLMtDAOnLAXqHOqwz1mZMF20JZaASqzISF7xJJvDhpqxORcDCDELW7kzG2GQDm3g51fog446ELt2wGyJ05TG7KuliCJilOCR/hjJy77BywbCVMyaDw5zMCBqU7HIoMatlhnBUmVNVvtaoOKJMtIuuPW4xqTAks0pwOn4GBdDf7RFlqlKTLZSysviQB4JyH/KxXob/AGiJAwVjFa8IsVjFa8IgkC0jxUz0FfpMc0AccIjpjp9ol3kqTheBHrDRr9n3KJQoLTOUFAEVRLUGLPRQIyim2tzawZ7qnPGDTO1iza2Z6/8A6gmzjvkup4xH6xGwzNyEtS1KVOW5UfJANA7AMBUkU2RfZdx0tBQRNmG6oKDscC7OYqVM8lSonkdauJq4JuR5cjWbQfVxNXBFyJcgAfVxpG6YNaF/0/oTG/3IR6W3PImTDMVNUi8wYBJqABRw5NMIvomoSyzLq6pWV+mPJokxLtiOZvfSK1Sf5ldBHupG5I3JpUaTlgZuEXjzACnT6ozk7ikJmGamdMCygyy6UEXSXO9UCH5WeNb1NZgjobvLNLMrDfK93vpETJqDeUWbMMecNG2jcVKN550wMSPBGIBx5iPVBB3HJbezlnnCWPSBTnrEbish6K81FPNHVtDcRJ/ykfpEawncjLwVOmpPKlDHmUzdGPJG2WWWJaEoeiUhIJarAD4RRqLYzx6TXo6J1N+vzgKEexikxlGU3skJZXHq9E/qEOoSyuPV6J/UIEDKwcWj0RAmiAHURce7L4C1rpdoTew5GxArBdg4tHoiKrAVOX1nBTwkpSHauGJ25QBUQnXjgPfPhrvPq0+Dg7ZbGOJgPSEyXemMZJpW9MWDeCg7sDdS+zOGKirWjjGvHwU3WuDwsbr9LvlGFvSoEkGYXTQISgsQ1QVZ8hpACWSlCVFQ1CTvFcfNAcS0sQNjZNUV2xaiegKCwuRfdh36azZtkcjhnGdnVMvrD2hLlIfUygKoTvnreY4na4wEEmZMfGdT/BSxdw55Q75YChq7r5OIdv3/AJG8suAaVAww6OSMoA0dfJJUuYQMloSnHYwGDe/OkHwOwe2yryWdq8+R+cBaKSxI2Jb3wymQu0Zwlc3xgA5WMVkRYrGMWgSJdK6ek2eYJa794pC96kEMSoDPF0mF6929kBYqWDsISD+qE27/APtQ/wAhH+pOjX5VmKkKWChkliCtAVgDRJLnEZRvhpq3BSb7nkW626NsoRWcG12XddZbxKyRNKlo3jHeaxRQCCrhMQSGxJFWg6xaWskyYmWlMy8slIe9dwJL7+lBHPBOTy+o7WhzuY/tdn/zD+hcdT0sFFvPZHFf1C2VkYtLq0vk3DSm6izWWZqV6y8lKcE3gxFKkuS0Do3cWYgkJnEJDkiXgOXfRp3ZI/ty6+BL/TGrh/K98aKfp9c61J5y0arNTKMmkdeG7CQ7aue7PxeArU1pgYxG7Ozs9yexw73jzVrHL/o6Zq5cy/LKZgBSBNQVB03heS7pLCr4YRRMs6gHKk4B9+kmrtnXCJX0+l9pB6mxd0dMm7u5QmKQpExCAEsop35Je8Lh4IAZiSXc0pVtonTcidKmT5d9pThRUnf0SFkCuDEUoI4w3KPWI6BuFI+j7dzr/wBBEUa3Rwppc49yzT3yssUWNJenbGEJlhM24kMEtgOe8/vjGVursCTeF8EFVcaqxFV53cOSkaYrnEZWezlagkFAJfhKSkUriogR8nH6hbJ4wmz6OWgqSzlm2Sd2NmvzVTCQBMaWUs90olghYKmCr6SGrQA5tFv/AFRYFFiFkqch8S4qwv5g5RpVoTcUUliQw3pCh0KTQjmjxFQCDQ12Y8kS/qFq7oLQ1Pszo9m3V2YlEsCZvlIlh0gh1EJDm8cyKxnprSlns81IWVpVcJDC8i6pTEM4asvLBo0DRnHSK+Pkf6yIe9kE/wAUj/JT+uZGvS6iVsW5Hk/VltYp1/IfK3XWIp78goWStLAlQKVOHvb2pSzhqEsNpOT2QLCGTfVswBP6sY59fEXzLM0oTDcuqZgFoKq7UAuPVGr1M8OP1C6S6Lsb2eyDYvKVswGPrgywWhMyYFpLpXLvDmUQR7jHLUWhJwBw8kj4R1jR/As3+R8JUTF5Nek1M7m1JdhjYOLR6IgHQykX13TKe5Le4pSi12jg4DZB1g4tHoiKNH37yrxmtdQ18IAdqtdq+3JxSOjeUTFI7YTWVevqZ1Kvvqk4Jwdvc2cZ6YkSwlUwhDsAStSkpZ3qU4YbIsWV61PG3bxdhLuNcGJO+uvsq75R7blqegmlk4ICWJJGZzDYOzEwAmlzE6xj2uLy5YS06YlR3qWCRg74AMDR8YkybL3wvWdkCr2iYLks43qU3wNMKDbF8lUy+qloAvIoZcpmuhwolyoZEiuLRe8xzW0Udt5JaqVcHMGtHpQPR4dfJzB5QRZtaJaRLRKZhd74opKS3hXSdtc6YZMYToTNWq7rLQkVN+5JSDU03ySfds5YYyZKwSVTCrHeskJFaMwemFSYHRZMhdozhK5vjDGZC/RfCVzfGAGMRoyaI0CclE2yoUXUhKjg5SCW6RGHaErzUv2E/KNb3UafnSJ1yWUtdBqAYSTN19sdgJZS1XYF9jNh0xnlq64ycWVO6KeDb7MJLBJkB0hIJuIq6EqcPUjfM+0HZFsqdJBBTJILOCJJDb67iE0NX5q4Roejt01qlS0SkpQEISEh1XywDVJDk0FTjWHGht09omWiVLWU3VKY0GDE/CIWrrbSXkhXRbwbjNsktRdUtCjtKQT6yIw+j5XmpfsJ+UFtGnbrN0E6ROCJZSE3AapBqSflGiUlFZZprrdkvTE2G02CVd4qXinwE+UOSBJE6QpAX2sQCgLYyk3wDd3pQN8Fb7gs9DsjQ9I7qbTNTcVcKHQqjpN5C0rDtVnTWtcMCYJlbtLWeEUA8gB+Ajj3omjZWm9yJchRYSAOEKymG9Z6lP8ANTax2QYizoAICEgHEAAA84zhbuU0gufIvzGKr6k0DUBpDlosTysmWS9LafgF7Qleal+wn5RO0JXmpfsJ+UeaWnmXImrTwkoUoPg4SSI53M3a2sYFBPoge+K52xh3LqdPO1Nx8G9LkSUrIMlJfBkIYMBmW2+4x48jzG3xL8EPkC42HM0xjnMvdba0zJkxIl3pl28STW6GDBiB0Yw20fuvtK5spJUghU2Wk7wYKWlJ9xjncQzgseitSbN7l2OVRQloGBG8AIzGTgxZNsyFF1ISo4OUglumL2iNFxkBRYJXmpfsJ+Ue9oSvNS/YT8oJiQIBu0JXmpfsp+UUzQAtAFAErA9cuD4Bn8Yn0V/nLgAXRBtTTL4kBDJ7XKSsqIYvrgaAu3B5Yy0MUX13dU9yXwColrtHveDsaJYtKICQli6Qxego2Bzxy5dke2e1BJJMxS3ADKKWDDEMkVOfwjpvLzgHpSg2gcXeClEcK++rQOYFj6mzinSwF9TiU5QBvr4UReFN6MItVaxfCtYtnJuum6d6Ax3rtR8cT0R5aLQFFxNWijMkobF3qgl8o5wBPY1yzNVWy1mSmaZNCiTLSzA0Cq0AozbYIvSiWBs953bXTHepyDvQ++LpZulR18wglJbvdQEgEK3lQWcs2JwozEWZb8dMI2FMopzpwHz25CJaS7EJt9xemaErdBs981DzVuQq8QTQvQvy9EPUOwdnarYPm0AmyrYjXTA+YTKcc28Z+cGC1zrqSS9BEEktEwJDksHgDRR3x5vjA9qtSbSm4kEHer3wUAzn71MMRQkYQDaEgBJJIu5AEv0OHFMOURINqiRrSdPEh7qhzylOKjK/y44YwWLequ+R7J68MATbrdC2ibPvypd5N0B7yBXmUoGFadzVo1ZeRM1lbpE2Tq+Rw7++NwRbTXgq5EpL4geXy+6MPpJTcVM5N5z/AM9MM9ojNLSwcnJ+St1RbyaONzOkH4pLekh8a1v7IZ6C3P2lFplLXKupSpyb0ssGOQUTnGyWzSJQTgWyCCo4P5Y5oHGkjNSRwODwpZScQaOvkiI6OtNNeCFTFPJsbxpO7HQk+dPCpUu+m4kPeQKgqoylA5xcbdR++Ys2qD4kPwsKPzRaJ5Kb18501bKofJvRolBSWGaarZVy9UTV5+5a0iUi7IUJrALKpskyyogA3QCCBe2nCK5e5S3PWSGrguW+TYr542ZWkGzmGrUk/wD6w5YPs8hSnaYMvAGf9XJHLpiXx1tqLtx9hmSbPcmpuqvqLOk0JpVJIh48I+0l+cHsD5xO0l+cHsD5x2kksGaUnJuT8jDTEkrkTkJDqVLWkBwHJSQA5jnVn3J2m88yzrKWPAmyAp8qqJDYxuvaS/OD2B84KlhYAF5FABwDl/XHE6oyeWW1aidaaj5OdWjcjbLx1cghGV6ZKKm5WUAfdBOity1rTNkqVJYJmy1KN+WQAlaVKLBT4Axvt6Z5SPYV14l6Z5SPYV14r28M5LXrrWsDGJC69M8pHsK68S9M8pHsK68XmMYxIXXpnlI9hXXiXpnlI9hXXgBjCKzTlKnrBLhN5qGlU7cecUyyiWrR6pirxmNRqAgfroeXGPNHaOMtalGZfvBmupS2GYxoAK7BAGt6V3WybOoa24lK3ucYSbrXnuyy3CH/ADAI9kKxecQDTwJ52vTVjk98SJGW2+UZYRju1EoT9KMpXZBsPhTUtyInfFEed0KxV74ghi29nBzRn72WGO3KJEjjczKt3PhEHZCsVO+I5d7O93eoyT2Q7FnNS2RCZ/Jlcpnmco8iRG5mN3PhGQ7Iliu8aArZdnENlXVg48kYnsh2Knfk4F+9z8a3W3uGD9MSJE7mY3c+EXSOyDo66L84hWd2XNbkZ0vhF6eyPo0YT1/ZL6sSJDczG7nwjLulaO+sL+yX1YndJ0d9YX9kvqxIkNzIbufCMVdkfRpxnqPPKWf9sY90PRnnj9irqRIkNzIbufCMk9kfRownqHNKX1Yy7pWjvrC/sl9WJEhuZDdz4RO6Vo76wv7JfVid0rR31hf2S+rEiQ3Mhu58IndK0d9YX9kvqx53SdHfWF/ZL6sexIbmQ3c+Eed0nR3n1/ZL6sTuk6O8+v7JfVj2JDcyG7nwjzuk6O8+v7JfVid0nR3n1/ZL6sexIbmQ3c+Eed0nR3n1/ZL6sTuk6O8+v7JfVj2JDcyG7nwjzuk6O8+v7JfVid0nR3n1/ZL6sexIbmQ3c+Eed0nR3n1/ZL6sTuk6O8+v7JfVj2JDcyG7nwjzuk6O8+v7JfVhpYt1FnnSxMlLUpCnYlJGBKTQgHEGJEi2m1zeGX0Xyslhn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8" name="Picture 14" descr="http://www.iconattitude.com/icons/open_icon_library/apps/png/256/system-software-instal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6229" y="2598004"/>
            <a:ext cx="1008297" cy="10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/>
          <p:cNvSpPr txBox="1"/>
          <p:nvPr/>
        </p:nvSpPr>
        <p:spPr>
          <a:xfrm>
            <a:off x="914400" y="4444425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Downloads and Installs  few freeware programs</a:t>
            </a:r>
            <a:endParaRPr lang="en-US" sz="1600" b="1" dirty="0"/>
          </a:p>
        </p:txBody>
      </p:sp>
      <p:pic>
        <p:nvPicPr>
          <p:cNvPr id="1040" name="Picture 16" descr="http://www.icon100.com/up/1786/128/unkn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670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/>
          <p:cNvSpPr txBox="1"/>
          <p:nvPr/>
        </p:nvSpPr>
        <p:spPr>
          <a:xfrm>
            <a:off x="3690143" y="3182779"/>
            <a:ext cx="17962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Weeks later</a:t>
            </a:r>
            <a:endParaRPr lang="en-US" sz="1600" b="1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2939257" y="3582948"/>
            <a:ext cx="353774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6188471" y="4139625"/>
            <a:ext cx="2117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Found mysterious binary files</a:t>
            </a:r>
            <a:endParaRPr lang="en-US" sz="1600" b="1" dirty="0"/>
          </a:p>
        </p:txBody>
      </p:sp>
      <p:pic>
        <p:nvPicPr>
          <p:cNvPr id="31" name="Picture 16" descr="http://www.icon100.com/up/1786/128/unkn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667" y="278335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6" descr="http://www.icon100.com/up/1786/128/unknow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92200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 descr="http://www.iconattitude.com/icons/open_icon_library/apps/png/256/system-software-instal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9103" y="3055128"/>
            <a:ext cx="1008297" cy="10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 descr="http://www.iconattitude.com/icons/open_icon_library/apps/png/256/system-software-install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3436128"/>
            <a:ext cx="1008297" cy="1008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69066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365">
        <p:fade/>
      </p:transition>
    </mc:Choice>
    <mc:Fallback xmlns="">
      <p:transition advTm="19365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>
            <a:norm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Steganography</a:t>
            </a:r>
          </a:p>
          <a:p>
            <a:pPr marL="1085850" lvl="1" indent="-342900"/>
            <a:r>
              <a:rPr lang="en-US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Benign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3075" name="Picture 3" descr="C:\research\BmpSteg\Release\output.bm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330" y="2438400"/>
            <a:ext cx="6994070" cy="3916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Content Placeholder 2"/>
          <p:cNvSpPr txBox="1">
            <a:spLocks/>
          </p:cNvSpPr>
          <p:nvPr/>
        </p:nvSpPr>
        <p:spPr>
          <a:xfrm>
            <a:off x="762000" y="6355080"/>
            <a:ext cx="7543800" cy="38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Tx/>
              <a:buNone/>
              <a:defRPr sz="2800" b="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Wingdings" panose="05000000000000000000" pitchFamily="2" charset="2"/>
              <a:buChar char="§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Lucida Sans Unicode" panose="020B0602030504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800" i="1" dirty="0" smtClean="0">
                <a:solidFill>
                  <a:schemeClr val="tx1"/>
                </a:solidFill>
              </a:rPr>
              <a:t>Is there a hidden message or not?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913858" y="2827020"/>
            <a:ext cx="5410200" cy="21336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 smtClean="0"/>
              <a:t>Failed </a:t>
            </a:r>
            <a:r>
              <a:rPr lang="en-US" sz="2800" b="1" dirty="0" smtClean="0"/>
              <a:t>to transform </a:t>
            </a:r>
            <a:r>
              <a:rPr lang="en-US" sz="2800" dirty="0" smtClean="0"/>
              <a:t>the producer</a:t>
            </a:r>
          </a:p>
        </p:txBody>
      </p:sp>
    </p:spTree>
    <p:extLst>
      <p:ext uri="{BB962C8B-B14F-4D97-AF65-F5344CB8AC3E}">
        <p14:creationId xmlns:p14="http://schemas.microsoft.com/office/powerpoint/2010/main" val="963711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0407">
        <p:fade/>
      </p:transition>
    </mc:Choice>
    <mc:Fallback xmlns="">
      <p:transition advTm="304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err="1" smtClean="0"/>
              <a:t>Zbot</a:t>
            </a:r>
            <a:endParaRPr lang="en-US" dirty="0"/>
          </a:p>
          <a:p>
            <a:pPr marL="1200150" lvl="1" indent="-457200">
              <a:buFont typeface="Arial" charset="0"/>
              <a:buChar char="•"/>
            </a:pPr>
            <a:r>
              <a:rPr lang="en-US" dirty="0" smtClean="0"/>
              <a:t>Communicate via networks</a:t>
            </a:r>
          </a:p>
          <a:p>
            <a:pPr marL="1200150" lvl="1" indent="-457200">
              <a:buFont typeface="Arial" charset="0"/>
              <a:buChar char="•"/>
            </a:pPr>
            <a:r>
              <a:rPr lang="en-US" dirty="0" smtClean="0"/>
              <a:t>Generate different messages depending on the execution paths</a:t>
            </a:r>
          </a:p>
          <a:p>
            <a:pPr marL="1200150" lvl="1" indent="-457200">
              <a:buFont typeface="Arial" charset="0"/>
              <a:buChar char="•"/>
            </a:pPr>
            <a:endParaRPr lang="en-US" dirty="0" smtClean="0"/>
          </a:p>
          <a:p>
            <a:pPr marL="1200150" lvl="1" indent="-457200">
              <a:buFont typeface="Arial" charset="0"/>
              <a:buChar char="•"/>
            </a:pPr>
            <a:r>
              <a:rPr lang="en-US" dirty="0" smtClean="0"/>
              <a:t>Goal: To understand previously generated and sent messages</a:t>
            </a:r>
          </a:p>
          <a:p>
            <a:pPr marL="1200150" lvl="1" indent="-457200">
              <a:buFont typeface="Arial" charset="0"/>
              <a:buChar char="•"/>
            </a:pPr>
            <a:endParaRPr lang="en-US" dirty="0"/>
          </a:p>
          <a:p>
            <a:pPr marL="1200150" lvl="1" indent="-4572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914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err="1" smtClean="0"/>
              <a:t>Zbot</a:t>
            </a:r>
            <a:endParaRPr lang="en-US" dirty="0"/>
          </a:p>
          <a:p>
            <a:pPr marL="1200150" lvl="1" indent="-457200">
              <a:buFont typeface="Arial" charset="0"/>
              <a:buChar char="•"/>
            </a:pPr>
            <a:r>
              <a:rPr lang="en-US" dirty="0" smtClean="0"/>
              <a:t>Two consecutive messages</a:t>
            </a:r>
          </a:p>
          <a:p>
            <a:pPr marL="1200150" lvl="1" indent="-457200">
              <a:buFont typeface="Arial" charset="0"/>
              <a:buChar char="•"/>
            </a:pPr>
            <a:r>
              <a:rPr lang="en-US" dirty="0" smtClean="0"/>
              <a:t>Program does not generate messages w/o proper inputs</a:t>
            </a:r>
          </a:p>
          <a:p>
            <a:pPr marL="1200150" lvl="1" indent="-4572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34290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34290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0" y="34290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33600" y="3951514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“LAPTOPPC”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951514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14800" y="3951514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“E80A36BA”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15000" y="3951514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“06170B1E”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81000" y="3657600"/>
            <a:ext cx="1600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Unknown messages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1026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err="1" smtClean="0"/>
              <a:t>Zbot</a:t>
            </a:r>
            <a:endParaRPr lang="en-US" dirty="0"/>
          </a:p>
          <a:p>
            <a:pPr marL="1200150" lvl="1" indent="-457200">
              <a:buFont typeface="Arial" charset="0"/>
              <a:buChar char="•"/>
            </a:pPr>
            <a:r>
              <a:rPr lang="en-US" dirty="0" smtClean="0"/>
              <a:t>Use X-force to run the program</a:t>
            </a:r>
          </a:p>
          <a:p>
            <a:pPr marL="1200150" lvl="1" indent="-457200">
              <a:buFont typeface="Arial" charset="0"/>
              <a:buChar char="•"/>
            </a:pPr>
            <a:r>
              <a:rPr lang="en-US" dirty="0" smtClean="0"/>
              <a:t>Different messages are generated</a:t>
            </a:r>
          </a:p>
          <a:p>
            <a:pPr marL="1200150" lvl="1" indent="-4572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133600" y="34290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733800" y="3429000"/>
            <a:ext cx="16002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0" y="34290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33600" y="3962400"/>
            <a:ext cx="16002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“LAPTOPPC”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3962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14800" y="3962400"/>
            <a:ext cx="16002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“E80A36BA”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15000" y="3962400"/>
            <a:ext cx="16002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“06170B1E”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2133600" y="49530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0" name="Rectangle 19"/>
          <p:cNvSpPr/>
          <p:nvPr/>
        </p:nvSpPr>
        <p:spPr>
          <a:xfrm>
            <a:off x="3733800" y="4953000"/>
            <a:ext cx="16002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23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5334000" y="49530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2133600" y="5551714"/>
            <a:ext cx="12954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“QJY90L”</a:t>
            </a:r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3429000" y="5551714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24" name="Rectangle 23"/>
          <p:cNvSpPr/>
          <p:nvPr/>
        </p:nvSpPr>
        <p:spPr>
          <a:xfrm>
            <a:off x="3810000" y="5551714"/>
            <a:ext cx="13716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“#%GH7A4”</a:t>
            </a:r>
            <a:endParaRPr lang="en-US" dirty="0"/>
          </a:p>
        </p:txBody>
      </p:sp>
      <p:sp>
        <p:nvSpPr>
          <p:cNvPr id="25" name="Rectangle 24"/>
          <p:cNvSpPr/>
          <p:nvPr/>
        </p:nvSpPr>
        <p:spPr>
          <a:xfrm>
            <a:off x="5181600" y="5551714"/>
            <a:ext cx="16002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“B*%$9!~~”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381000" y="3657600"/>
            <a:ext cx="1600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Unknown messages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1000" y="4724400"/>
            <a:ext cx="1600200" cy="15893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Messages generated by the forced execution</a:t>
            </a:r>
            <a:endParaRPr lang="en-US" sz="16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2848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Case study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charset="0"/>
              <a:buChar char="•"/>
            </a:pPr>
            <a:r>
              <a:rPr lang="en-US" dirty="0" err="1" smtClean="0"/>
              <a:t>Zbot</a:t>
            </a:r>
            <a:endParaRPr lang="en-US" dirty="0"/>
          </a:p>
          <a:p>
            <a:pPr marL="1200150" lvl="1" indent="-457200">
              <a:buFont typeface="Arial" charset="0"/>
              <a:buChar char="•"/>
            </a:pPr>
            <a:r>
              <a:rPr lang="en-US" dirty="0" smtClean="0"/>
              <a:t>P2C generates a consumer execution</a:t>
            </a:r>
          </a:p>
          <a:p>
            <a:pPr marL="1200150" lvl="1" indent="-457200">
              <a:buFont typeface="Arial" charset="0"/>
              <a:buChar char="•"/>
            </a:pPr>
            <a:r>
              <a:rPr lang="en-US" dirty="0" smtClean="0"/>
              <a:t>Results</a:t>
            </a:r>
          </a:p>
          <a:p>
            <a:pPr marL="1600200" lvl="2" indent="-457200">
              <a:buFont typeface="Arial" charset="0"/>
              <a:buChar char="•"/>
            </a:pPr>
            <a:r>
              <a:rPr lang="en-US" dirty="0" smtClean="0"/>
              <a:t>The first message has the size of the second message</a:t>
            </a:r>
          </a:p>
          <a:p>
            <a:pPr marL="1600200" lvl="2" indent="-457200">
              <a:buFont typeface="Arial" charset="0"/>
              <a:buChar char="•"/>
            </a:pPr>
            <a:r>
              <a:rPr lang="en-US" dirty="0" smtClean="0"/>
              <a:t>The second message contains </a:t>
            </a:r>
            <a:r>
              <a:rPr lang="en-US" b="1" dirty="0" smtClean="0"/>
              <a:t>computer name</a:t>
            </a:r>
            <a:r>
              <a:rPr lang="en-US" dirty="0" smtClean="0"/>
              <a:t>, </a:t>
            </a:r>
            <a:r>
              <a:rPr lang="en-US" b="1" dirty="0" err="1" smtClean="0"/>
              <a:t>os</a:t>
            </a:r>
            <a:r>
              <a:rPr lang="en-US" b="1" dirty="0" smtClean="0"/>
              <a:t> version</a:t>
            </a:r>
            <a:r>
              <a:rPr lang="en-US" dirty="0" smtClean="0"/>
              <a:t>, and </a:t>
            </a:r>
            <a:r>
              <a:rPr lang="en-US" b="1" dirty="0" smtClean="0"/>
              <a:t>a registry value</a:t>
            </a:r>
            <a:r>
              <a:rPr lang="en-US" dirty="0" smtClean="0"/>
              <a:t>.</a:t>
            </a:r>
          </a:p>
          <a:p>
            <a:pPr marL="1200150" lvl="1" indent="-45720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307772" y="42672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907972" y="4267200"/>
            <a:ext cx="16002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25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5508172" y="4267200"/>
            <a:ext cx="16002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133600" y="5704114"/>
            <a:ext cx="16002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“LAPTOPPC”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733800" y="5704114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_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114800" y="5704114"/>
            <a:ext cx="16002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“E80A36BA”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5715000" y="5704114"/>
            <a:ext cx="1600200" cy="381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“06170B1E”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2307772" y="4648200"/>
            <a:ext cx="1600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&lt;CONST&gt;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907972" y="4648200"/>
            <a:ext cx="1600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&lt;LENGTH&gt;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08172" y="4648200"/>
            <a:ext cx="1600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&lt;CONST&gt;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133600" y="6085114"/>
            <a:ext cx="1600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&lt;PCNAME&gt;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114800" y="6096000"/>
            <a:ext cx="1600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&lt;OSINFO&gt;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715000" y="6096000"/>
            <a:ext cx="1600200" cy="381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&lt;REG&gt;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81000" y="4572000"/>
            <a:ext cx="1600200" cy="115388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smtClean="0">
                <a:solidFill>
                  <a:schemeClr val="tx1"/>
                </a:solidFill>
              </a:rPr>
              <a:t>Unknown messages</a:t>
            </a:r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8" name="Left Brace 17"/>
          <p:cNvSpPr/>
          <p:nvPr/>
        </p:nvSpPr>
        <p:spPr>
          <a:xfrm rot="5400000">
            <a:off x="4588328" y="2955472"/>
            <a:ext cx="272143" cy="5181600"/>
          </a:xfrm>
          <a:prstGeom prst="leftBrace">
            <a:avLst/>
          </a:prstGeom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/>
          <p:cNvCxnSpPr>
            <a:stCxn id="13" idx="2"/>
            <a:endCxn id="18" idx="1"/>
          </p:cNvCxnSpPr>
          <p:nvPr/>
        </p:nvCxnSpPr>
        <p:spPr>
          <a:xfrm>
            <a:off x="4708072" y="5029200"/>
            <a:ext cx="16328" cy="381001"/>
          </a:xfrm>
          <a:prstGeom prst="straightConnector1">
            <a:avLst/>
          </a:prstGeom>
          <a:ln>
            <a:tailEnd type="arrow"/>
          </a:ln>
          <a:effectLst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46973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>
            <a:normAutofit lnSpcReduction="10000"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sz="2400" b="1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Observations</a:t>
            </a:r>
            <a:endParaRPr lang="en-US" sz="2400" b="1" dirty="0">
              <a:solidFill>
                <a:prstClr val="white">
                  <a:lumMod val="65000"/>
                </a:prstClr>
              </a:solidFill>
            </a:endParaRPr>
          </a:p>
          <a:p>
            <a:pPr marL="1085850" lvl="1" indent="-342900"/>
            <a:r>
              <a:rPr lang="en-US" sz="2200" i="1" dirty="0" smtClean="0">
                <a:solidFill>
                  <a:schemeClr val="tx1"/>
                </a:solidFill>
              </a:rPr>
              <a:t># of iterations to find the correct transformation is not large</a:t>
            </a:r>
          </a:p>
          <a:p>
            <a:pPr marL="1485900" lvl="2" indent="-342900"/>
            <a:r>
              <a:rPr lang="en-US" i="1" dirty="0" smtClean="0">
                <a:solidFill>
                  <a:schemeClr val="tx1"/>
                </a:solidFill>
              </a:rPr>
              <a:t>In most cases, program dependences are exposed. </a:t>
            </a:r>
          </a:p>
          <a:p>
            <a:pPr marL="1085850" lvl="1" indent="-342900"/>
            <a:endParaRPr lang="en-US" sz="2000" i="1" dirty="0" smtClean="0">
              <a:solidFill>
                <a:schemeClr val="tx1"/>
              </a:solidFill>
            </a:endParaRPr>
          </a:p>
          <a:p>
            <a:pPr marL="1085850" lvl="1" indent="-342900"/>
            <a:r>
              <a:rPr lang="en-US" sz="2200" i="1" dirty="0" smtClean="0">
                <a:solidFill>
                  <a:schemeClr val="tx1"/>
                </a:solidFill>
              </a:rPr>
              <a:t>Can precisely identify all the fields in the given files/messages</a:t>
            </a:r>
          </a:p>
          <a:p>
            <a:pPr marL="1485900" lvl="2" indent="-342900"/>
            <a:r>
              <a:rPr lang="en-US" i="1" dirty="0" err="1" smtClean="0">
                <a:solidFill>
                  <a:schemeClr val="tx1"/>
                </a:solidFill>
              </a:rPr>
              <a:t>Yamdi</a:t>
            </a:r>
            <a:r>
              <a:rPr lang="en-US" i="1" dirty="0" smtClean="0">
                <a:solidFill>
                  <a:schemeClr val="tx1"/>
                </a:solidFill>
              </a:rPr>
              <a:t>: Floating Point </a:t>
            </a:r>
          </a:p>
          <a:p>
            <a:pPr marL="1485900" lvl="2" indent="-342900"/>
            <a:r>
              <a:rPr lang="en-US" i="1" dirty="0" err="1" smtClean="0">
                <a:solidFill>
                  <a:schemeClr val="tx1"/>
                </a:solidFill>
              </a:rPr>
              <a:t>NetworkMorris</a:t>
            </a:r>
            <a:r>
              <a:rPr lang="en-US" i="1" dirty="0" smtClean="0">
                <a:solidFill>
                  <a:schemeClr val="tx1"/>
                </a:solidFill>
              </a:rPr>
              <a:t>/</a:t>
            </a:r>
            <a:r>
              <a:rPr lang="en-US" i="1" dirty="0" err="1" smtClean="0">
                <a:solidFill>
                  <a:schemeClr val="tx1"/>
                </a:solidFill>
              </a:rPr>
              <a:t>WinPing</a:t>
            </a:r>
            <a:r>
              <a:rPr lang="en-US" i="1" dirty="0" smtClean="0">
                <a:solidFill>
                  <a:schemeClr val="tx1"/>
                </a:solidFill>
              </a:rPr>
              <a:t>/</a:t>
            </a:r>
            <a:r>
              <a:rPr lang="en-US" i="1" dirty="0" err="1" smtClean="0">
                <a:solidFill>
                  <a:schemeClr val="tx1"/>
                </a:solidFill>
              </a:rPr>
              <a:t>InfoZip</a:t>
            </a:r>
            <a:r>
              <a:rPr lang="en-US" i="1" dirty="0" smtClean="0">
                <a:solidFill>
                  <a:schemeClr val="tx1"/>
                </a:solidFill>
              </a:rPr>
              <a:t>: fields are not related to any standard API</a:t>
            </a:r>
          </a:p>
          <a:p>
            <a:pPr marL="1085850" lvl="1" indent="-342900"/>
            <a:endParaRPr lang="en-US" sz="2000" i="1" dirty="0" smtClean="0">
              <a:solidFill>
                <a:schemeClr val="tx1"/>
              </a:solidFill>
            </a:endParaRPr>
          </a:p>
          <a:p>
            <a:pPr marL="1085850" lvl="1" indent="-342900"/>
            <a:r>
              <a:rPr lang="en-US" sz="2200" i="1" dirty="0" smtClean="0">
                <a:solidFill>
                  <a:schemeClr val="tx1"/>
                </a:solidFill>
              </a:rPr>
              <a:t>Transformed consumer execution recognizes more fields than some typical consumers (mp3tag / mp3gain)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72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99727">
        <p:fade/>
      </p:transition>
    </mc:Choice>
    <mc:Fallback xmlns="">
      <p:transition advTm="9972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>
            <a:noAutofit/>
          </a:bodyPr>
          <a:lstStyle/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P2C: an output format reverse-engineering tool</a:t>
            </a:r>
          </a:p>
          <a:p>
            <a:pPr marL="1085850" lvl="1" indent="-342900"/>
            <a:r>
              <a:rPr lang="en-US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Understand the structure and meaning of unknown file/message </a:t>
            </a:r>
          </a:p>
          <a:p>
            <a:pPr marL="1085850" lvl="1" indent="-342900"/>
            <a:r>
              <a:rPr lang="en-US" i="1" dirty="0" smtClean="0">
                <a:solidFill>
                  <a:prstClr val="black">
                    <a:lumMod val="85000"/>
                    <a:lumOff val="15000"/>
                  </a:prstClr>
                </a:solidFill>
              </a:rPr>
              <a:t>Based only on producer, without consumer</a:t>
            </a:r>
            <a:endParaRPr lang="en-US" i="1" dirty="0" smtClean="0">
              <a:solidFill>
                <a:schemeClr val="tx1"/>
              </a:solidFill>
            </a:endParaRP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en-US" i="1" dirty="0" smtClean="0">
                <a:solidFill>
                  <a:schemeClr val="tx1"/>
                </a:solidFill>
              </a:rPr>
              <a:t>Key Idea</a:t>
            </a:r>
          </a:p>
          <a:p>
            <a:pPr marL="1085850" lvl="1" indent="-342900"/>
            <a:r>
              <a:rPr lang="en-US" i="1" dirty="0" smtClean="0">
                <a:solidFill>
                  <a:schemeClr val="tx1"/>
                </a:solidFill>
              </a:rPr>
              <a:t>Transforming a producer execution to the ideal consumer execution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i="1" dirty="0">
                <a:solidFill>
                  <a:schemeClr val="tx1"/>
                </a:solidFill>
              </a:rPr>
              <a:t>Key </a:t>
            </a:r>
            <a:r>
              <a:rPr lang="en-US" i="1" dirty="0" smtClean="0">
                <a:solidFill>
                  <a:schemeClr val="tx1"/>
                </a:solidFill>
              </a:rPr>
              <a:t>Features</a:t>
            </a:r>
            <a:endParaRPr lang="en-US" i="1" dirty="0">
              <a:solidFill>
                <a:schemeClr val="tx1"/>
              </a:solidFill>
            </a:endParaRPr>
          </a:p>
          <a:p>
            <a:pPr marL="1085850" lvl="1" indent="-342900"/>
            <a:r>
              <a:rPr lang="en-US" i="1" dirty="0" smtClean="0">
                <a:solidFill>
                  <a:schemeClr val="tx1"/>
                </a:solidFill>
              </a:rPr>
              <a:t>Highly accurate</a:t>
            </a:r>
          </a:p>
          <a:p>
            <a:pPr marL="1085850" lvl="1" indent="-342900"/>
            <a:r>
              <a:rPr lang="en-US" i="1" dirty="0" smtClean="0">
                <a:solidFill>
                  <a:schemeClr val="tx1"/>
                </a:solidFill>
              </a:rPr>
              <a:t>No need to </a:t>
            </a:r>
            <a:r>
              <a:rPr lang="en-US" i="1" smtClean="0">
                <a:solidFill>
                  <a:schemeClr val="tx1"/>
                </a:solidFill>
              </a:rPr>
              <a:t>know </a:t>
            </a:r>
            <a:r>
              <a:rPr lang="en-US" i="1" smtClean="0">
                <a:solidFill>
                  <a:schemeClr val="tx1"/>
                </a:solidFill>
              </a:rPr>
              <a:t>an exact </a:t>
            </a:r>
            <a:r>
              <a:rPr lang="en-US" i="1" dirty="0" smtClean="0">
                <a:solidFill>
                  <a:schemeClr val="tx1"/>
                </a:solidFill>
              </a:rPr>
              <a:t>producer </a:t>
            </a:r>
          </a:p>
          <a:p>
            <a:pPr marL="1085850" lvl="1" indent="-342900"/>
            <a:r>
              <a:rPr lang="en-US" i="1" dirty="0" smtClean="0">
                <a:solidFill>
                  <a:schemeClr val="tx1"/>
                </a:solidFill>
              </a:rPr>
              <a:t>No need to know how to run it</a:t>
            </a:r>
          </a:p>
          <a:p>
            <a:pPr marL="1085850" lvl="1" indent="-342900"/>
            <a:endParaRPr lang="en-US" i="1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041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33539">
        <p:fade/>
      </p:transition>
    </mc:Choice>
    <mc:Fallback xmlns="">
      <p:transition advTm="33539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838200" y="1600200"/>
            <a:ext cx="7848600" cy="4525963"/>
          </a:xfrm>
        </p:spPr>
        <p:txBody>
          <a:bodyPr anchor="ctr">
            <a:normAutofit/>
          </a:bodyPr>
          <a:lstStyle/>
          <a:p>
            <a:pPr marL="342900" indent="-342900" algn="ctr"/>
            <a:r>
              <a:rPr lang="en-US" sz="4400" i="1" dirty="0" smtClean="0">
                <a:solidFill>
                  <a:schemeClr val="tx1"/>
                </a:solidFill>
              </a:rPr>
              <a:t>Thank you!</a:t>
            </a:r>
          </a:p>
          <a:p>
            <a:pPr marL="342900" indent="-342900" algn="ctr"/>
            <a:endParaRPr lang="en-US" sz="1050" i="1" dirty="0">
              <a:solidFill>
                <a:schemeClr val="tx1"/>
              </a:solidFill>
            </a:endParaRPr>
          </a:p>
          <a:p>
            <a:pPr marL="342900" indent="-342900" algn="ctr"/>
            <a:r>
              <a:rPr lang="en-US" sz="2400" i="1" dirty="0">
                <a:solidFill>
                  <a:schemeClr val="tx1"/>
                </a:solidFill>
              </a:rPr>
              <a:t>Email: </a:t>
            </a:r>
            <a:r>
              <a:rPr lang="en-US" sz="2400" i="1" dirty="0">
                <a:solidFill>
                  <a:schemeClr val="tx1"/>
                </a:solidFill>
                <a:hlinkClick r:id="rId3"/>
              </a:rPr>
              <a:t>yongkwon@purdue.edu</a:t>
            </a:r>
            <a:endParaRPr lang="en-US" sz="2400" i="1" dirty="0">
              <a:solidFill>
                <a:schemeClr val="tx1"/>
              </a:solidFill>
            </a:endParaRPr>
          </a:p>
          <a:p>
            <a:pPr marL="342900" indent="-342900" algn="ctr"/>
            <a:endParaRPr lang="en-US" sz="4400" i="1" dirty="0" smtClean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11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807">
        <p:fade/>
      </p:transition>
    </mc:Choice>
    <mc:Fallback xmlns="">
      <p:transition advTm="1807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/>
              <a:t>W</a:t>
            </a:r>
            <a:r>
              <a:rPr lang="en-US" sz="2400" b="1" i="1" dirty="0" smtClean="0"/>
              <a:t>ithout audit logging/monitoring systems</a:t>
            </a:r>
          </a:p>
          <a:p>
            <a:pPr marL="1200150" lvl="1" indent="-457200"/>
            <a:r>
              <a:rPr lang="en-US" dirty="0" smtClean="0"/>
              <a:t>Who created the files?</a:t>
            </a:r>
          </a:p>
          <a:p>
            <a:pPr marL="1200150" lvl="1" indent="-457200"/>
            <a:r>
              <a:rPr lang="en-US" dirty="0" smtClean="0"/>
              <a:t>Do they contain private data?</a:t>
            </a:r>
          </a:p>
          <a:p>
            <a:pPr marL="1600200" lvl="2" indent="-457200"/>
            <a:r>
              <a:rPr lang="en-US" dirty="0" smtClean="0"/>
              <a:t>Personal profile</a:t>
            </a:r>
          </a:p>
          <a:p>
            <a:pPr marL="1600200" lvl="2" indent="-457200"/>
            <a:r>
              <a:rPr lang="en-US" dirty="0" smtClean="0"/>
              <a:t>Contact list</a:t>
            </a:r>
          </a:p>
          <a:p>
            <a:pPr marL="1600200" lvl="2" indent="-457200"/>
            <a:r>
              <a:rPr lang="en-US" dirty="0" smtClean="0"/>
              <a:t>Key-strokes</a:t>
            </a:r>
            <a:endParaRPr lang="en-US" sz="3200" b="1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AutoShape 4" descr="data:image/jpeg;base64,/9j/4AAQSkZJRgABAQAAAQABAAD/2wCEAAkGBxMTEhQUExMVFBQXFxkXFxgYGBcYFhgYGhgYGhgYFxgaHCghGhonHBUaITEhJykrLi4uGCAzODMsNygtLisBCgoKDg0OGxAQGjQmHyQsLCwyLCwtLyw0LCwsLCwsLDQsLC83LiwsLCwsLCwsLCwsLiwsLCwsLCwsLC0sLCwsLP/AABEIAMcA/gMBIgACEQEDEQH/xAAbAAACAgMBAAAAAAAAAAAAAAAEBQADAgYHAf/EAFEQAAECAwQDCA4IAwcCBwAAAAECEQADIQQSMUEFE1EGIjIzYXGB0gcUFyNCQ1JTcpGSocHRFVSToqSxsuMkYoI0RGNzs8LwFvGElKPD0+Hi/8QAGgEBAAMBAQEAAAAAAAAAAAAAAAEDBAIFBv/EAC0RAAICAQMDAwMEAgMAAAAAAAABAgMRBBRRITFBEhOhBWHRI5GxwXHhIlKB/9oADAMBAAIRAxEAPwAwdiwKUpPbhdIr/CkJLEiitaxNMHeoMYSuxclQURbVMkOXsi00rgVTQDhlHSxb5OBmIvAVD74MQC4xxPvgxMt8EkjbT4mKdvXwZ9rVwcoX2LkhAX26pjQfwqr2fg618jlEs/YuSs3RbFg3b2+skxIZ2xVMAfkd8dhjrGoPkH7vziag+Qfu/OG3r4G1q4OUWXsWpmEhNtVQA1sq0ir4EzWOGUEdyE/Xfw/70dP1B8g/d+cTUHyD935w29fA2tXBzDuQn67+H/eidyE/Xfw/70dItMxMvhi7zt84FVpWzjGYgc6k5sRnXEQ29fA2tXBoPchP138P+9E7kJ+u/h/3o3+Za5a0KuLA8G+LpulufGIVTbqQiYgbStClE4YBKwzgGnLyQ29fA2tXBoHchP138P8AvQRZuxXc/vUtVX31mJ/9/DkjeJCp4UCubKKauBKWDmzErLZZHCDRPScC/QYlUVrwStNUvBz9fYyfx8kYf3U5Vx18eDsYl37Zk83apbL/AB+SOga9Ls9TgM8Ww549E4M+RauIrh+cT7MOCfYr4OfDsYF37Ylf+VpgkYa/+V+kxiexcXftmUKAN2rShfDX45PsjoYnJ2+4x4Z6dv5/8zh7MOBt6+DnyOxe394kmpNbKcy7cfhHh7FpvP21LwZu1aYu7a6hjoeuG33GM0l4j2YcDb18HPU9jJvHyT/4U/8Az8kUWrsVFbfxUtLPwLNdd2x7/wAkdKiQ9mHAenrfg5d3IT9d/D/vRO5Cfrv4f96OoxIjb18HO1q4OXdyE/Xfw/70TuQn67+H/ejqMSG3r4G1q4OXdyE/Xfw/70TuQn67+H/ejqMSG3r4G1q4OXdyE/Xfw/70TuQn67+H/ejqMSG3r4G1q4OXdyE/Xfw/70TuQn67+H/ejqMSG3r4G1q4OZSuxLdr24CXBBMg0bmnx7M7FBONtHP2uXwAx13JHTIkPYr4J21XBrqNPoC7hmpSQWO+Q7jK7dfkxjOfptCRvZz8l5KRj6MXWfcZYVKE8yBrlb8rClhV44miqRLHuekLUpKxfYJIHfksSHVVSyC5qwwjZL2unpz8dyx+v7FSNNpuAmeymDgLBAOy9d98Uyd0AKmVNupyOtSSzbLtK8sGHc9Z9YEXTdcgp78aBAUBevsKklzQu2MB2nc/Zr0wJAF0YFE9TFwHcKF4Vy53iP0/uR+p9jKbp4B2m3tnfEp9bp/40WStOIIdU8pOy+k++7A1m0dIv0Id0BdLSCSUAgve3lVPV2dsaxcrRcgteKVC95NpbFjjNLUBF7Ae6OIyg0P1F3wZr0vIOM8HnKT8Ix+k7P54etPyi76F0e7atX/rcmG3GCZO5exqAUJRY7VTB7iXjvNf3H6n2A5NoRMN2SsTF4s6RRwCeDy/9sY9tssqASUlQYuA3NmWappDWx6CkSFX5SLqmuveUaFjmeQQk01NQkJvmUA5bWmYB0aur88Z9RYq4OUfHPQshGUunkvs9iCUsneA1KUoSA5FXYVPLAibHcU6ZBfywmUFGjOSWL5VgmzrllAL2drn+MoNTM1IjaJPBThgMMMMo6jL1RTDWOhrJSSm8ZN5RBSQpKCptjvdrseJY0kIPeRIdnAQjIvigtQ/nGxIbWK4L3EPTfM62c7MW/qjDSbapT3cuE93EY3ax0DVpdiBXWSQMdZdlEPQ4YjAZY+sl2iwpWGXvxsUhJGT4jkHqgLRSZaZElJNjSQhNBrrjBPgFZvNShMMpMqWCU/wzkb4ALcs4ch8GcRLaz06kJ5WQaXomWCClIBGDS00IfClOEfXByCsBgpXsD5RjZFylAFRkXCC12+7PLapwFA+0gGHlnmJUkFBBTgCMKU+ERkkTX1+UfYHyiX1+UfYHyh7EhkCK+vyj7A+US+vyj7A+UPYkMgRX1+UfYHyiX1+UfYHyh7EhkCK+vyj7A+US+vyj7A+UPYkMgRX1+UfYHyiX1+UfYHyh7EhkCK+vyj7A+US+vyj7A+UPYkMgRX1+UfYHyiyzTFX7pJIuk1DVBHzhzAdq4xHor/OXAGOjZitSCUMQ4SHG+A4JfJ8a4PGOjHdT3uCjhTAvwa4YHCueMEWDi0eiIF0UBeU13gowlGX4O04jkywiAZKfXDhNePjA3AT4GLPlka5wPpBFTdWtRU7tOCAllJoHwz9RGcXlI144L3leKrxafGbeXPDKBrYgEzHuNmDIv4F6l99zQANZlTCpVJxAugfxEoiqEjB3FTm7muYg+VaVoDCXMVirfTJTigoDeweFNnkAKUTqfBu3bKt097SMjvTSjYBhlGcqWly2rrj/BrSDgal2OfS2YgzmCwv3NkkrvJBpUA0L5bRjGcU2SQlCQEpSkY71N0OcTdyi6B0YTI1+bo5U4smfMkM5eXdc8hvA0jYJkL9GcJXN8YhrKwdRk4vKPbPoxSUhJtE5RCWd0Of5uDjDFIYAY8pxj2JEnLeepiE1Jc1ADZBnqOUv7hHk1DhnIwqOf8ALKM4kAAyrAoXe/zaYjvbGme8f1GMkWJQfv00vt1dKg0ZHI3MTBkSC6AHs1nKcZi10PCubXfepHNBESJAEiRIkASJEiQBIkSJAEiRIkASJEiQBIkSJAEgO1cYj0V/nLgyA7VxiPRX+cuALLBxaPREUaMxU78FGM3WeDs8Hn8LGL7BxaPREC6LAvK9FHiTL8HacebLCAMzxwx4R8bTi0+Lz5ssc4EtyCFL4VcP4gozTgPBw5vXF6x39OHCV4knxafG5elnhlA1qKlTJoegGdmUoMCnwyWmYmg28hgCuWlWsfvrEpP9oQQN4GCU5jkOOMXJMzECYSSkka6WW3tWBo1CGwJrygSUE3hxdDLNbMt+CnPxZ5TwegxkEpvFTS6V/sc1KsxRWat89BgDSGW+5CGSLGkCs6Yx2zNlaHH3xbJs6XSRNWpsBfcHDHbhntMLZdkE0gXZV0cJK7KsPkogqIAJHOz5tDiVZZaS6UJSdoSAa44QJM5mEL9GcJXN8YYTIUSSoE3XBq+GD8oMAOokKtbN2+9HVia2b5XvR1YAaxIVa2b5XvR1YzSZxwPvR1YAZRIXXZ+33p6sA/Si9p+51YAfxIQfSa/KP3OrE+k17Vfc6sAP4ka7O0wpCVKUohKQVE72gAcng7I9laWUpIUFKYgEcHAhx4MAbDEhB9Jr2q+51Yn0mvyj9zqwA/iQhGkl7T9zqxmLbM2n7nVgB3EhOLTN2n7nVjPWztvvR1YAaxIWBU7b70dWPRrtvvR1YAZRIX3Z+33o6sS7P2+9HVgBhAdq4xHor/OXFd2ft96OrAtntJVNKVElSAR4LCqXwA5IAZWDi0eiIH0Yd8rZdR43WeDsy588YIsHFo9EQLorhL9GX4kyvB8o8Lm8HCAPVDvw5FK8b/InxeeOGWOcV2+Ul1FKipZoU64oADuS2A9XJGSx39NPCV4knxafG5c+fByii2BSVzMSCHDWYrbADfA788nwEAA2VS780KStCQpDK7bCt7cSSoDEMXDKxYnOD5clfCAm9E8EUOw0zPqAgOUxUxAYmXeBsivITwyOBzng4ZGCUWxSHSLzB2u2WdcAIoAwqxcuMXakQmn1SIUcdDNUiZgETWLP3/DBwMx0M9Xxi+VMnJQAJJJzvTQS9TwiHNWH/aBhbZgJBmKLFwU2WcQwcMCCQoOQxGSc3hvZ710XiCcyElP3SSR64kkH0kTcGVfgYA0ef0/KD9KcDp+Bhfo80/p+USCq1Wi4eSNCkSrGLQyQtwtqmTwwpst81AcHrG26Wt0pqTEHYAoEn1GNSTaUlbk1AT4xLM+xscc9kU2xy1lZ/wDMnE4Qlj1Rz/Rv9ln3ocSI1bROkZWGsSCKFyB+fPGzWOalQdKgobQQR6xFxYFRqBwHMI2+NQOA5hEEFJnQr09NdKef4QZOhbbUXwA7NyP8Yrti5QaXc6i0nlixcskcIj1fER5LlECqyrlLP7gBFSNz6UrKxPmk1LFSimuxN6kES9FUB1q8B5W1/KrGGekmukXn4/tmhWx8jfc/NZC/TP6UQ0E6E1hl3AQ7uXwbIDbyQzkRvqi4wSfczyab6B8qC5cCSoLlx2chSIIEDoggQJLkxYiK0xYiALBHseCPYBkhfNSBMSwAdK39aIYQDP4xPor/ADlwILrBxaPREC6KIvLZuDLwmmYeDmMhsPhYwVYOLR6IgbReKqK4KMZWry2582UAeKbXpw4SvGl+LThLzPJkN9nA2kl75fBwDd/MvwhiBhz9EFKfXDhcI+KpxafGZDlzNMoG0kk6xV0KqkGlnCw94VvZn+XpygAWSrf1cAXDS1YMhNQnwkvTfYu+cFmzTN8yF4U/iFMXCno29xoQPUwgSX4Yr4AP8IS5uJYlsfyFRlDCyqmLcCasFJDlUgoBqaJvAPhiHy2xCTXc5j2LlaLSQxXO+1mA4k4gjb/xovk2UJUVArJOLqURWpIS7DoEWoBADly1Tg52tGUSdAelOB0/AwusaQUkHAoY9MMdKcDp+BhQx1MxliWdUWWcE8sSQ3g0nQ+hbOuclKbKuWCCASuYboMsuFO2TjpEbANx0jyV+2r5wJo+zT5i1pRb0KWoEAhySQkVFHoB7oGTZ7VMXqRpNJUWFCoOSSGHLT3xfGTl1lb/AD+CqvOOkH8f0xbNkSCf7JMJvV75M5ylgzGsb1uImoMpSJcpUpKVYFRU5ONTsbCEOmbDNkquqtsuW90hGFCWdmZnBPRB0nQVrWhC0WtJNSFh6pIS2VcD64pepc/+Hpf75+Mlsqpwj6/Vn7Y/OF0/ybrGoHAcwgvRGibZLmpVNtWsQHvJrV0kDLaQeiBDgOYRyiIScl1WP8/6AZ8LZ4L0xhlPgA8Lo+UVX2OutyRzdN11uS8C61TFpSWCbzG6FKCQS1AS9BytC+XohExYmEEzBdUbs03QQA29CmagyrDKRp+yTFmWFBSw7gpNGLGpG2DEWuTkwJYYEYlhltjI9bqqHhxcW1w10f8ATPMevtXeH8lEixJwN7PwlZ0NX5IdWcYQAnhdA/MwfIjZRNzrUn5PTpm5wUn5GEqC5cCSoLlxYWBSIIEDoggQJLkxYiK0xYiALBHseCPYBkgGfxifRX+cuDoTomEzyCXASpulQ+QgQMLBxaPREDaLSLysHuoFJqpng5g4Y454wTYOLR6IgbRbuoG8zIZ5Ylgb2rEYnaMsIA8WBr04PfU3fVAvq0+LdiW8HIb7OKbegBaqJqAazlIqVDwcBgK9EEKJ1w4TXj4sM1xPh5B89tMoH0hNUVKA1jMzCRfDuA4Jxx+OUAASbQorIARQoCWtdOAkjegFzsBBfHOGEpMsh1zSg5gWhag1DiSGwyaj7YBsynmKosb+WCTZQH3ialQy2qo2GUXFRvF77DEdqm7UYPiabOSGH5OYttdQxcmQ7GaaZa5YzJL75zV8X90MJSgQLpcZF39+cCybDXflCwzAatIbpgtCAAAAABgBQDogdAulOB0/AwvsNkRNBSsEpKGIvKAIORYh4P0qN50/AwLohL7eDtI/KJ8AykbnbNLVeRLKVDAhcwHBqb6NR0an+IQfoybLClIF69P3hKt8snVjI7RwY3tSeU+0fnGChyn2j84iMYrwdKUl2YNbNz1mmqvTJd9QDAqWskByWBvcp9cEydHS0JCU30pAYATJjAbBvoV7oLauTZp01BdSEFQcqZxtYxzpPZFtRLEykja00t0CZGijRzuTlBHE7/ThSZ2GVKCQwfpUVH1kmNTOA5hGnHd/P89L9idyfz8/qhZbN2E9RASpAAU+9SpN8MRdU6ibtcmNBWL19Ovfgr9+BuVomYhNT7hznbyQvXKJSqY4LODvkg0LFkXrx9UYK0irtWVNZIUpKCQAyReDlhlC1emZjUQCdkZVRKSfQ7ckEXxtVswVn0YcsWSAVSyt6JJSQVC84xZD3iOVoWztLTVJUky2CgQSlTKD0JBGBG2PZWmJoAGroAwdQJoAznOG0f8A1I9URrImi94QNBwVEVBIfLppseG0iYQd8G5Rh05j8uWNZRpmYzlAB2O8NJGk19rrmsm8kgDFsU41/mMPYlHCx9jpST7DmwaTRMvlIUyFlBcMSUipSnhKT/MARDGRbEk3WU7gcFTVBOLNlGhndFOCgoFIZ3SAbqnHhB8c3DRandpafNy/f1ovlo7M9F8knSEQQI5kN3NqbipXv68XSt3lpLvLlJ6CX9S4jZ28EnTUxYiNR3H7optpmLRMCAEoChdBBe8BV1GNuRGeyDhL0y7gsEex4I9jgMkJZXHq9E/qEOoSyuPV6J/UIEDKwcWj0RAuibrqa691HBmqmUu/zYDYc8TFmjbQ8kG6sXXDEVN2jpGYLU2xhowqvKe+11HClpQHarEVJ2jKAPCE68cF7yvGKd9WjwMH5NjHExTpMSkldUXinfBc5aGchiGe65OIEELfXDhtfPiwzasYrxAfPF6YRhpOYoFQSJvBHBlpWMcnxPJACiQtKlkHVkBSEi7a1gkFCeCE4q2Oa4uHhpI0iQQgaknADX3lO4oXS+D7ctrhbZZqiua4nAhSKmyJAVvEub3hitTRiCMoKXfJSkGYKgE9rBjzvhgK4V9TDXdYGEuwUjShUQE6lRIwE4Eu2wJwfPFmpkGMkqKReACswDeAPISA/qECS7CoFJvhgXIEtIfpy6IOgAPSnA6fgYF0P/tEFaU4HT8DAuhv9oiQMFYxWvCLFYxWvCIJE26mzrmWSehCSpapZCUhnJ2VLRyqzbkbTfGts04S63igySvAtdCpgGLdDx2hcDTDGujWWUxcY+SqdSm8s5FO3JzL5CZFouvS9qL11sVNMZ72zKBVbmLSCLtnmYB3MvHPBeDx1GbaHnmWlQvJShUwVBuK1oTdLEOVJG2iVRkuXMc3bjZXnKno7sw25bIvX1S9cfP5OHp4GszNGzO0ZMu4dYlMsKTRwQmubYwqGibR5pX3fnHQJcpVbzYlmBFMnc4xnq4yRvlHOC1wTNARoqdqlPKm668boARq7rhrxvXnZ8BsgcaLtb8TSmY6c9sdH1cTVxO5mPQjnh0TaPNK+784aydHTBY5iCg3ypwmjkOjlbIxt2rjzVxEr5PGfDyFFI5z9CWg+IX9zrR7ZtAWkrVfs8zV3DdKTLK9ZRgoFQFzFyC/JHRrkWS4vevsx2Xz+To5iNz9sIcWcnHwk4ijY7RBH/TNr+rzPXL60bxYJ82YoqlrlGztMSzKEzXJmrSXJDXAxDM7jGGx12RlZ4hX9PheuJ39i4+STWtweiZ8mbMVNlKlpMsAElNTeByJjeURUk4RaiMltjsl6mCwR7Hgj2KwyQklcer0T+oQ7hJJHf1eif1CBAzsHFo9EQHom7eU1x7kvgzFrLXaOFYDYc84MsHFo9ERTo4qcvf4KOEgJyrhiduyAKylOuDlDhZbfrvPq00u4O2WxjiYF0uhAUpzLcpD350xGKh5OANcM6ZwcSdaOG14+Am61xOKsbr9L0wjHSCVAkgzC4wQhBZiMzmeXlgBNJmSr8wXpdClKv4mYlQ3ifBehu1AJBwOZgiwWi4SrvRvUftmasOXLMtDAOnLAXqHOqwz1mZMF20JZaASqzISF7xJJvDhpqxORcDCDELW7kzG2GQDm3g51fog446ELt2wGyJ05TG7KuliCJilOCR/hjJy77BywbCVMyaDw5zMCBqU7HIoMatlhnBUmVNVvtaoOKJMtIuuPW4xqTAks0pwOn4GBdDf7RFlqlKTLZSysviQB4JyH/KxXob/AGiJAwVjFa8IsVjFa8IgkC0jxUz0FfpMc0AccIjpjp9ol3kqTheBHrDRr9n3KJQoLTOUFAEVRLUGLPRQIyim2tzawZ7qnPGDTO1iza2Z6/8A6gmzjvkup4xH6xGwzNyEtS1KVOW5UfJANA7AMBUkU2RfZdx0tBQRNmG6oKDscC7OYqVM8lSonkdauJq4JuR5cjWbQfVxNXBFyJcgAfVxpG6YNaF/0/oTG/3IR6W3PImTDMVNUi8wYBJqABRw5NMIvomoSyzLq6pWV+mPJokxLtiOZvfSK1Sf5ldBHupG5I3JpUaTlgZuEXjzACnT6ozk7ikJmGamdMCygyy6UEXSXO9UCH5WeNb1NZgjobvLNLMrDfK93vpETJqDeUWbMMecNG2jcVKN550wMSPBGIBx5iPVBB3HJbezlnnCWPSBTnrEbish6K81FPNHVtDcRJ/ykfpEawncjLwVOmpPKlDHmUzdGPJG2WWWJaEoeiUhIJarAD4RRqLYzx6TXo6J1N+vzgKEexikxlGU3skJZXHq9E/qEOoSyuPV6J/UIEDKwcWj0RAmiAHURce7L4C1rpdoTew5GxArBdg4tHoiKrAVOX1nBTwkpSHauGJ25QBUQnXjgPfPhrvPq0+Dg7ZbGOJgPSEyXemMZJpW9MWDeCg7sDdS+zOGKirWjjGvHwU3WuDwsbr9LvlGFvSoEkGYXTQISgsQ1QVZ8hpACWSlCVFQ1CTvFcfNAcS0sQNjZNUV2xaiegKCwuRfdh36azZtkcjhnGdnVMvrD2hLlIfUygKoTvnreY4na4wEEmZMfGdT/BSxdw55Q75YChq7r5OIdv3/AJG8suAaVAww6OSMoA0dfJJUuYQMloSnHYwGDe/OkHwOwe2yryWdq8+R+cBaKSxI2Jb3wymQu0Zwlc3xgA5WMVkRYrGMWgSJdK6ek2eYJa794pC96kEMSoDPF0mF6929kBYqWDsISD+qE27/APtQ/wAhH+pOjX5VmKkKWChkliCtAVgDRJLnEZRvhpq3BSb7nkW626NsoRWcG12XddZbxKyRNKlo3jHeaxRQCCrhMQSGxJFWg6xaWskyYmWlMy8slIe9dwJL7+lBHPBOTy+o7WhzuY/tdn/zD+hcdT0sFFvPZHFf1C2VkYtLq0vk3DSm6izWWZqV6y8lKcE3gxFKkuS0Do3cWYgkJnEJDkiXgOXfRp3ZI/ty6+BL/TGrh/K98aKfp9c61J5y0arNTKMmkdeG7CQ7aue7PxeArU1pgYxG7Ozs9yexw73jzVrHL/o6Zq5cy/LKZgBSBNQVB03heS7pLCr4YRRMs6gHKk4B9+kmrtnXCJX0+l9pB6mxd0dMm7u5QmKQpExCAEsop35Je8Lh4IAZiSXc0pVtonTcidKmT5d9pThRUnf0SFkCuDEUoI4w3KPWI6BuFI+j7dzr/wBBEUa3Rwppc49yzT3yssUWNJenbGEJlhM24kMEtgOe8/vjGVursCTeF8EFVcaqxFV53cOSkaYrnEZWezlagkFAJfhKSkUriogR8nH6hbJ4wmz6OWgqSzlm2Sd2NmvzVTCQBMaWUs90olghYKmCr6SGrQA5tFv/AFRYFFiFkqch8S4qwv5g5RpVoTcUUliQw3pCh0KTQjmjxFQCDQ12Y8kS/qFq7oLQ1Pszo9m3V2YlEsCZvlIlh0gh1EJDm8cyKxnprSlns81IWVpVcJDC8i6pTEM4asvLBo0DRnHSK+Pkf6yIe9kE/wAUj/JT+uZGvS6iVsW5Hk/VltYp1/IfK3XWIp78goWStLAlQKVOHvb2pSzhqEsNpOT2QLCGTfVswBP6sY59fEXzLM0oTDcuqZgFoKq7UAuPVGr1M8OP1C6S6Lsb2eyDYvKVswGPrgywWhMyYFpLpXLvDmUQR7jHLUWhJwBw8kj4R1jR/As3+R8JUTF5Nek1M7m1JdhjYOLR6IgHQykX13TKe5Le4pSi12jg4DZB1g4tHoiKNH37yrxmtdQ18IAdqtdq+3JxSOjeUTFI7YTWVevqZ1Kvvqk4Jwdvc2cZ6YkSwlUwhDsAStSkpZ3qU4YbIsWV61PG3bxdhLuNcGJO+uvsq75R7blqegmlk4ICWJJGZzDYOzEwAmlzE6xj2uLy5YS06YlR3qWCRg74AMDR8YkybL3wvWdkCr2iYLks43qU3wNMKDbF8lUy+qloAvIoZcpmuhwolyoZEiuLRe8xzW0Udt5JaqVcHMGtHpQPR4dfJzB5QRZtaJaRLRKZhd74opKS3hXSdtc6YZMYToTNWq7rLQkVN+5JSDU03ySfds5YYyZKwSVTCrHeskJFaMwemFSYHRZMhdozhK5vjDGZC/RfCVzfGAGMRoyaI0CclE2yoUXUhKjg5SCW6RGHaErzUv2E/KNb3UafnSJ1yWUtdBqAYSTN19sdgJZS1XYF9jNh0xnlq64ycWVO6KeDb7MJLBJkB0hIJuIq6EqcPUjfM+0HZFsqdJBBTJILOCJJDb67iE0NX5q4Roejt01qlS0SkpQEISEh1XywDVJDk0FTjWHGht09omWiVLWU3VKY0GDE/CIWrrbSXkhXRbwbjNsktRdUtCjtKQT6yIw+j5XmpfsJ+UFtGnbrN0E6ROCJZSE3AapBqSflGiUlFZZprrdkvTE2G02CVd4qXinwE+UOSBJE6QpAX2sQCgLYyk3wDd3pQN8Fb7gs9DsjQ9I7qbTNTcVcKHQqjpN5C0rDtVnTWtcMCYJlbtLWeEUA8gB+Ajj3omjZWm9yJchRYSAOEKymG9Z6lP8ANTax2QYizoAICEgHEAAA84zhbuU0gufIvzGKr6k0DUBpDlosTysmWS9LafgF7Qleal+wn5RO0JXmpfsJ+UeaWnmXImrTwkoUoPg4SSI53M3a2sYFBPoge+K52xh3LqdPO1Nx8G9LkSUrIMlJfBkIYMBmW2+4x48jzG3xL8EPkC42HM0xjnMvdba0zJkxIl3pl28STW6GDBiB0Yw20fuvtK5spJUghU2Wk7wYKWlJ9xjncQzgseitSbN7l2OVRQloGBG8AIzGTgxZNsyFF1ISo4OUglumL2iNFxkBRYJXmpfsJ+Ue9oSvNS/YT8oJiQIBu0JXmpfsp+UUzQAtAFAErA9cuD4Bn8Yn0V/nLgAXRBtTTL4kBDJ7XKSsqIYvrgaAu3B5Yy0MUX13dU9yXwColrtHveDsaJYtKICQli6Qxego2Bzxy5dke2e1BJJMxS3ADKKWDDEMkVOfwjpvLzgHpSg2gcXeClEcK++rQOYFj6mzinSwF9TiU5QBvr4UReFN6MItVaxfCtYtnJuum6d6Ax3rtR8cT0R5aLQFFxNWijMkobF3qgl8o5wBPY1yzNVWy1mSmaZNCiTLSzA0Cq0AozbYIvSiWBs953bXTHepyDvQ++LpZulR18wglJbvdQEgEK3lQWcs2JwozEWZb8dMI2FMopzpwHz25CJaS7EJt9xemaErdBs981DzVuQq8QTQvQvy9EPUOwdnarYPm0AmyrYjXTA+YTKcc28Z+cGC1zrqSS9BEEktEwJDksHgDRR3x5vjA9qtSbSm4kEHer3wUAzn71MMRQkYQDaEgBJJIu5AEv0OHFMOURINqiRrSdPEh7qhzylOKjK/y44YwWLequ+R7J68MATbrdC2ibPvypd5N0B7yBXmUoGFadzVo1ZeRM1lbpE2Tq+Rw7++NwRbTXgq5EpL4geXy+6MPpJTcVM5N5z/AM9MM9ojNLSwcnJ+St1RbyaONzOkH4pLekh8a1v7IZ6C3P2lFplLXKupSpyb0ssGOQUTnGyWzSJQTgWyCCo4P5Y5oHGkjNSRwODwpZScQaOvkiI6OtNNeCFTFPJsbxpO7HQk+dPCpUu+m4kPeQKgqoylA5xcbdR++Ys2qD4kPwsKPzRaJ5Kb18501bKofJvRolBSWGaarZVy9UTV5+5a0iUi7IUJrALKpskyyogA3QCCBe2nCK5e5S3PWSGrguW+TYr542ZWkGzmGrUk/wD6w5YPs8hSnaYMvAGf9XJHLpiXx1tqLtx9hmSbPcmpuqvqLOk0JpVJIh48I+0l+cHsD5xO0l+cHsD5x2kksGaUnJuT8jDTEkrkTkJDqVLWkBwHJSQA5jnVn3J2m88yzrKWPAmyAp8qqJDYxuvaS/OD2B84KlhYAF5FABwDl/XHE6oyeWW1aidaaj5OdWjcjbLx1cghGV6ZKKm5WUAfdBOity1rTNkqVJYJmy1KN+WQAlaVKLBT4Axvt6Z5SPYV14l6Z5SPYV14r28M5LXrrWsDGJC69M8pHsK68S9M8pHsK68XmMYxIXXpnlI9hXXiXpnlI9hXXgBjCKzTlKnrBLhN5qGlU7cecUyyiWrR6pirxmNRqAgfroeXGPNHaOMtalGZfvBmupS2GYxoAK7BAGt6V3WybOoa24lK3ucYSbrXnuyy3CH/ADAI9kKxecQDTwJ52vTVjk98SJGW2+UZYRju1EoT9KMpXZBsPhTUtyInfFEed0KxV74ghi29nBzRn72WGO3KJEjjczKt3PhEHZCsVO+I5d7O93eoyT2Q7FnNS2RCZ/Jlcpnmco8iRG5mN3PhGQ7Iliu8aArZdnENlXVg48kYnsh2Knfk4F+9z8a3W3uGD9MSJE7mY3c+EXSOyDo66L84hWd2XNbkZ0vhF6eyPo0YT1/ZL6sSJDczG7nwjLulaO+sL+yX1YndJ0d9YX9kvqxIkNzIbufCMVdkfRpxnqPPKWf9sY90PRnnj9irqRIkNzIbufCMk9kfRownqHNKX1Yy7pWjvrC/sl9WJEhuZDdz4RO6Vo76wv7JfVid0rR31hf2S+rEiQ3Mhu58IndK0d9YX9kvqx53SdHfWF/ZL6sexIbmQ3c+Eed0nR3n1/ZL6sTuk6O8+v7JfVj2JDcyG7nwjzuk6O8+v7JfVid0nR3n1/ZL6sexIbmQ3c+Eed0nR3n1/ZL6sTuk6O8+v7JfVj2JDcyG7nwjzuk6O8+v7JfVid0nR3n1/ZL6sexIbmQ3c+Eed0nR3n1/ZL6sTuk6O8+v7JfVj2JDcyG7nwjzuk6O8+v7JfVhpYt1FnnSxMlLUpCnYlJGBKTQgHEGJEi2m1zeGX0Xyslhn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MTEhQUExMVFBQXFxkXFxgYGBcYFhgYGhgYGhgYFxgaHCghGhonHBUaITEhJykrLi4uGCAzODMsNygtLisBCgoKDg0OGxAQGjQmHyQsLCwyLCwtLyw0LCwsLCwsLDQsLC83LiwsLCwsLCwsLCwsLiwsLCwsLCwsLC0sLCwsLP/AABEIAMcA/gMBIgACEQEDEQH/xAAbAAACAgMBAAAAAAAAAAAAAAAEBQADAgYHAf/EAFEQAAECAwQDCA4IAwcCBwAAAAECEQADIQQSMUEFE1EGIjIzYXGB0gcUFyNCQ1JTcpGSocHRFVSToqSxsuMkYoI0RGNzs8LwFvGElKPD0+Hi/8QAGgEBAAMBAQEAAAAAAAAAAAAAAAEDBAIFBv/EAC0RAAICAQMDAwMEAgMAAAAAAAABAgMRBBRRITFBEhOhBWHRI5GxwXHhIlKB/9oADAMBAAIRAxEAPwAwdiwKUpPbhdIr/CkJLEiitaxNMHeoMYSuxclQURbVMkOXsi00rgVTQDhlHSxb5OBmIvAVD74MQC4xxPvgxMt8EkjbT4mKdvXwZ9rVwcoX2LkhAX26pjQfwqr2fg618jlEs/YuSs3RbFg3b2+skxIZ2xVMAfkd8dhjrGoPkH7vziag+Qfu/OG3r4G1q4OUWXsWpmEhNtVQA1sq0ir4EzWOGUEdyE/Xfw/70dP1B8g/d+cTUHyD935w29fA2tXBzDuQn67+H/eidyE/Xfw/70dItMxMvhi7zt84FVpWzjGYgc6k5sRnXEQ29fA2tXBoPchP138P+9E7kJ+u/h/3o3+Za5a0KuLA8G+LpulufGIVTbqQiYgbStClE4YBKwzgGnLyQ29fA2tXBoHchP138P8AvQRZuxXc/vUtVX31mJ/9/DkjeJCp4UCubKKauBKWDmzErLZZHCDRPScC/QYlUVrwStNUvBz9fYyfx8kYf3U5Vx18eDsYl37Zk83apbL/AB+SOga9Ls9TgM8Ww549E4M+RauIrh+cT7MOCfYr4OfDsYF37Ylf+VpgkYa/+V+kxiexcXftmUKAN2rShfDX45PsjoYnJ2+4x4Z6dv5/8zh7MOBt6+DnyOxe394kmpNbKcy7cfhHh7FpvP21LwZu1aYu7a6hjoeuG33GM0l4j2YcDb18HPU9jJvHyT/4U/8Az8kUWrsVFbfxUtLPwLNdd2x7/wAkdKiQ9mHAenrfg5d3IT9d/D/vRO5Cfrv4f96OoxIjb18HO1q4OXdyE/Xfw/70TuQn67+H/ejqMSG3r4G1q4OXdyE/Xfw/70TuQn67+H/ejqMSG3r4G1q4OXdyE/Xfw/70TuQn67+H/ejqMSG3r4G1q4OXdyE/Xfw/70TuQn67+H/ejqMSG3r4G1q4OZSuxLdr24CXBBMg0bmnx7M7FBONtHP2uXwAx13JHTIkPYr4J21XBrqNPoC7hmpSQWO+Q7jK7dfkxjOfptCRvZz8l5KRj6MXWfcZYVKE8yBrlb8rClhV44miqRLHuekLUpKxfYJIHfksSHVVSyC5qwwjZL2unpz8dyx+v7FSNNpuAmeymDgLBAOy9d98Uyd0AKmVNupyOtSSzbLtK8sGHc9Z9YEXTdcgp78aBAUBevsKklzQu2MB2nc/Zr0wJAF0YFE9TFwHcKF4Vy53iP0/uR+p9jKbp4B2m3tnfEp9bp/40WStOIIdU8pOy+k++7A1m0dIv0Id0BdLSCSUAgve3lVPV2dsaxcrRcgteKVC95NpbFjjNLUBF7Ae6OIyg0P1F3wZr0vIOM8HnKT8Ix+k7P54etPyi76F0e7atX/rcmG3GCZO5exqAUJRY7VTB7iXjvNf3H6n2A5NoRMN2SsTF4s6RRwCeDy/9sY9tssqASUlQYuA3NmWappDWx6CkSFX5SLqmuveUaFjmeQQk01NQkJvmUA5bWmYB0aur88Z9RYq4OUfHPQshGUunkvs9iCUsneA1KUoSA5FXYVPLAibHcU6ZBfywmUFGjOSWL5VgmzrllAL2drn+MoNTM1IjaJPBThgMMMMo6jL1RTDWOhrJSSm8ZN5RBSQpKCptjvdrseJY0kIPeRIdnAQjIvigtQ/nGxIbWK4L3EPTfM62c7MW/qjDSbapT3cuE93EY3ax0DVpdiBXWSQMdZdlEPQ4YjAZY+sl2iwpWGXvxsUhJGT4jkHqgLRSZaZElJNjSQhNBrrjBPgFZvNShMMpMqWCU/wzkb4ALcs4ch8GcRLaz06kJ5WQaXomWCClIBGDS00IfClOEfXByCsBgpXsD5RjZFylAFRkXCC12+7PLapwFA+0gGHlnmJUkFBBTgCMKU+ERkkTX1+UfYHyiX1+UfYHyh7EhkCK+vyj7A+US+vyj7A+UPYkMgRX1+UfYHyiX1+UfYHyh7EhkCK+vyj7A+US+vyj7A+UPYkMgRX1+UfYHyiX1+UfYHyh7EhkCK+vyj7A+US+vyj7A+UPYkMgRX1+UfYHyiyzTFX7pJIuk1DVBHzhzAdq4xHor/OXAGOjZitSCUMQ4SHG+A4JfJ8a4PGOjHdT3uCjhTAvwa4YHCueMEWDi0eiIF0UBeU13gowlGX4O04jkywiAZKfXDhNePjA3AT4GLPlka5wPpBFTdWtRU7tOCAllJoHwz9RGcXlI144L3leKrxafGbeXPDKBrYgEzHuNmDIv4F6l99zQANZlTCpVJxAugfxEoiqEjB3FTm7muYg+VaVoDCXMVirfTJTigoDeweFNnkAKUTqfBu3bKt097SMjvTSjYBhlGcqWly2rrj/BrSDgal2OfS2YgzmCwv3NkkrvJBpUA0L5bRjGcU2SQlCQEpSkY71N0OcTdyi6B0YTI1+bo5U4smfMkM5eXdc8hvA0jYJkL9GcJXN8YhrKwdRk4vKPbPoxSUhJtE5RCWd0Of5uDjDFIYAY8pxj2JEnLeepiE1Jc1ADZBnqOUv7hHk1DhnIwqOf8ALKM4kAAyrAoXe/zaYjvbGme8f1GMkWJQfv00vt1dKg0ZHI3MTBkSC6AHs1nKcZi10PCubXfepHNBESJAEiRIkASJEiQBIkSJAEiRIkASJEiQBIkSJAEgO1cYj0V/nLgyA7VxiPRX+cuALLBxaPREUaMxU78FGM3WeDs8Hn8LGL7BxaPREC6LAvK9FHiTL8HacebLCAMzxwx4R8bTi0+Lz5ssc4EtyCFL4VcP4gozTgPBw5vXF6x39OHCV4knxafG5elnhlA1qKlTJoegGdmUoMCnwyWmYmg28hgCuWlWsfvrEpP9oQQN4GCU5jkOOMXJMzECYSSkka6WW3tWBo1CGwJrygSUE3hxdDLNbMt+CnPxZ5TwegxkEpvFTS6V/sc1KsxRWat89BgDSGW+5CGSLGkCs6Yx2zNlaHH3xbJs6XSRNWpsBfcHDHbhntMLZdkE0gXZV0cJK7KsPkogqIAJHOz5tDiVZZaS6UJSdoSAa44QJM5mEL9GcJXN8YYTIUSSoE3XBq+GD8oMAOokKtbN2+9HVia2b5XvR1YAaxIVa2b5XvR1YzSZxwPvR1YAZRIXXZ+33p6sA/Si9p+51YAfxIQfSa/KP3OrE+k17Vfc6sAP4ka7O0wpCVKUohKQVE72gAcng7I9laWUpIUFKYgEcHAhx4MAbDEhB9Jr2q+51Yn0mvyj9zqwA/iQhGkl7T9zqxmLbM2n7nVgB3EhOLTN2n7nVjPWztvvR1YAaxIWBU7b70dWPRrtvvR1YAZRIX3Z+33o6sS7P2+9HVgBhAdq4xHor/OXFd2ft96OrAtntJVNKVElSAR4LCqXwA5IAZWDi0eiIH0Yd8rZdR43WeDsy588YIsHFo9EQLorhL9GX4kyvB8o8Lm8HCAPVDvw5FK8b/InxeeOGWOcV2+Ul1FKipZoU64oADuS2A9XJGSx39NPCV4knxafG5c+fByii2BSVzMSCHDWYrbADfA788nwEAA2VS780KStCQpDK7bCt7cSSoDEMXDKxYnOD5clfCAm9E8EUOw0zPqAgOUxUxAYmXeBsivITwyOBzng4ZGCUWxSHSLzB2u2WdcAIoAwqxcuMXakQmn1SIUcdDNUiZgETWLP3/DBwMx0M9Xxi+VMnJQAJJJzvTQS9TwiHNWH/aBhbZgJBmKLFwU2WcQwcMCCQoOQxGSc3hvZ710XiCcyElP3SSR64kkH0kTcGVfgYA0ef0/KD9KcDp+Bhfo80/p+USCq1Wi4eSNCkSrGLQyQtwtqmTwwpst81AcHrG26Wt0pqTEHYAoEn1GNSTaUlbk1AT4xLM+xscc9kU2xy1lZ/wDMnE4Qlj1Rz/Rv9ln3ocSI1bROkZWGsSCKFyB+fPGzWOalQdKgobQQR6xFxYFRqBwHMI2+NQOA5hEEFJnQr09NdKef4QZOhbbUXwA7NyP8Yrti5QaXc6i0nlixcskcIj1fER5LlECqyrlLP7gBFSNz6UrKxPmk1LFSimuxN6kES9FUB1q8B5W1/KrGGekmukXn4/tmhWx8jfc/NZC/TP6UQ0E6E1hl3AQ7uXwbIDbyQzkRvqi4wSfczyab6B8qC5cCSoLlx2chSIIEDoggQJLkxYiK0xYiALBHseCPYBkhfNSBMSwAdK39aIYQDP4xPor/ADlwILrBxaPREC6KIvLZuDLwmmYeDmMhsPhYwVYOLR6IgbReKqK4KMZWry2582UAeKbXpw4SvGl+LThLzPJkN9nA2kl75fBwDd/MvwhiBhz9EFKfXDhcI+KpxafGZDlzNMoG0kk6xV0KqkGlnCw94VvZn+XpygAWSrf1cAXDS1YMhNQnwkvTfYu+cFmzTN8yF4U/iFMXCno29xoQPUwgSX4Yr4AP8IS5uJYlsfyFRlDCyqmLcCasFJDlUgoBqaJvAPhiHy2xCTXc5j2LlaLSQxXO+1mA4k4gjb/xovk2UJUVArJOLqURWpIS7DoEWoBADly1Tg52tGUSdAelOB0/AwusaQUkHAoY9MMdKcDp+BhQx1MxliWdUWWcE8sSQ3g0nQ+hbOuclKbKuWCCASuYboMsuFO2TjpEbANx0jyV+2r5wJo+zT5i1pRb0KWoEAhySQkVFHoB7oGTZ7VMXqRpNJUWFCoOSSGHLT3xfGTl1lb/AD+CqvOOkH8f0xbNkSCf7JMJvV75M5ylgzGsb1uImoMpSJcpUpKVYFRU5ONTsbCEOmbDNkquqtsuW90hGFCWdmZnBPRB0nQVrWhC0WtJNSFh6pIS2VcD64pepc/+Hpf75+Mlsqpwj6/Vn7Y/OF0/ybrGoHAcwgvRGibZLmpVNtWsQHvJrV0kDLaQeiBDgOYRyiIScl1WP8/6AZ8LZ4L0xhlPgA8Lo+UVX2OutyRzdN11uS8C61TFpSWCbzG6FKCQS1AS9BytC+XohExYmEEzBdUbs03QQA29CmagyrDKRp+yTFmWFBSw7gpNGLGpG2DEWuTkwJYYEYlhltjI9bqqHhxcW1w10f8ATPMevtXeH8lEixJwN7PwlZ0NX5IdWcYQAnhdA/MwfIjZRNzrUn5PTpm5wUn5GEqC5cCSoLlxYWBSIIEDoggQJLkxYiK0xYiALBHseCPYBkgGfxifRX+cuDoTomEzyCXASpulQ+QgQMLBxaPREDaLSLysHuoFJqpng5g4Y454wTYOLR6IgbRbuoG8zIZ5Ylgb2rEYnaMsIA8WBr04PfU3fVAvq0+LdiW8HIb7OKbegBaqJqAazlIqVDwcBgK9EEKJ1w4TXj4sM1xPh5B89tMoH0hNUVKA1jMzCRfDuA4Jxx+OUAASbQorIARQoCWtdOAkjegFzsBBfHOGEpMsh1zSg5gWhag1DiSGwyaj7YBsynmKosb+WCTZQH3ialQy2qo2GUXFRvF77DEdqm7UYPiabOSGH5OYttdQxcmQ7GaaZa5YzJL75zV8X90MJSgQLpcZF39+cCybDXflCwzAatIbpgtCAAAAABgBQDogdAulOB0/AwvsNkRNBSsEpKGIvKAIORYh4P0qN50/AwLohL7eDtI/KJ8AykbnbNLVeRLKVDAhcwHBqb6NR0an+IQfoybLClIF69P3hKt8snVjI7RwY3tSeU+0fnGChyn2j84iMYrwdKUl2YNbNz1mmqvTJd9QDAqWskByWBvcp9cEydHS0JCU30pAYATJjAbBvoV7oLauTZp01BdSEFQcqZxtYxzpPZFtRLEykja00t0CZGijRzuTlBHE7/ThSZ2GVKCQwfpUVH1kmNTOA5hGnHd/P89L9idyfz8/qhZbN2E9RASpAAU+9SpN8MRdU6ibtcmNBWL19Ovfgr9+BuVomYhNT7hznbyQvXKJSqY4LODvkg0LFkXrx9UYK0irtWVNZIUpKCQAyReDlhlC1emZjUQCdkZVRKSfQ7ckEXxtVswVn0YcsWSAVSyt6JJSQVC84xZD3iOVoWztLTVJUky2CgQSlTKD0JBGBG2PZWmJoAGroAwdQJoAznOG0f8A1I9URrImi94QNBwVEVBIfLppseG0iYQd8G5Rh05j8uWNZRpmYzlAB2O8NJGk19rrmsm8kgDFsU41/mMPYlHCx9jpST7DmwaTRMvlIUyFlBcMSUipSnhKT/MARDGRbEk3WU7gcFTVBOLNlGhndFOCgoFIZ3SAbqnHhB8c3DRandpafNy/f1ovlo7M9F8knSEQQI5kN3NqbipXv68XSt3lpLvLlJ6CX9S4jZ28EnTUxYiNR3H7optpmLRMCAEoChdBBe8BV1GNuRGeyDhL0y7gsEex4I9jgMkJZXHq9E/qEOoSyuPV6J/UIEDKwcWj0RAuibrqa691HBmqmUu/zYDYc8TFmjbQ8kG6sXXDEVN2jpGYLU2xhowqvKe+11HClpQHarEVJ2jKAPCE68cF7yvGKd9WjwMH5NjHExTpMSkldUXinfBc5aGchiGe65OIEELfXDhtfPiwzasYrxAfPF6YRhpOYoFQSJvBHBlpWMcnxPJACiQtKlkHVkBSEi7a1gkFCeCE4q2Oa4uHhpI0iQQgaknADX3lO4oXS+D7ctrhbZZqiua4nAhSKmyJAVvEub3hitTRiCMoKXfJSkGYKgE9rBjzvhgK4V9TDXdYGEuwUjShUQE6lRIwE4Eu2wJwfPFmpkGMkqKReACswDeAPISA/qECS7CoFJvhgXIEtIfpy6IOgAPSnA6fgYF0P/tEFaU4HT8DAuhv9oiQMFYxWvCLFYxWvCIJE26mzrmWSehCSpapZCUhnJ2VLRyqzbkbTfGts04S63igySvAtdCpgGLdDx2hcDTDGujWWUxcY+SqdSm8s5FO3JzL5CZFouvS9qL11sVNMZ72zKBVbmLSCLtnmYB3MvHPBeDx1GbaHnmWlQvJShUwVBuK1oTdLEOVJG2iVRkuXMc3bjZXnKno7sw25bIvX1S9cfP5OHp4GszNGzO0ZMu4dYlMsKTRwQmubYwqGibR5pX3fnHQJcpVbzYlmBFMnc4xnq4yRvlHOC1wTNARoqdqlPKm668boARq7rhrxvXnZ8BsgcaLtb8TSmY6c9sdH1cTVxO5mPQjnh0TaPNK+784aydHTBY5iCg3ypwmjkOjlbIxt2rjzVxEr5PGfDyFFI5z9CWg+IX9zrR7ZtAWkrVfs8zV3DdKTLK9ZRgoFQFzFyC/JHRrkWS4vevsx2Xz+To5iNz9sIcWcnHwk4ijY7RBH/TNr+rzPXL60bxYJ82YoqlrlGztMSzKEzXJmrSXJDXAxDM7jGGx12RlZ4hX9PheuJ39i4+STWtweiZ8mbMVNlKlpMsAElNTeByJjeURUk4RaiMltjsl6mCwR7Hgj2KwyQklcer0T+oQ7hJJHf1eif1CBAzsHFo9EQHom7eU1x7kvgzFrLXaOFYDYc84MsHFo9ERTo4qcvf4KOEgJyrhiduyAKylOuDlDhZbfrvPq00u4O2WxjiYF0uhAUpzLcpD350xGKh5OANcM6ZwcSdaOG14+Am61xOKsbr9L0wjHSCVAkgzC4wQhBZiMzmeXlgBNJmSr8wXpdClKv4mYlQ3ifBehu1AJBwOZgiwWi4SrvRvUftmasOXLMtDAOnLAXqHOqwz1mZMF20JZaASqzISF7xJJvDhpqxORcDCDELW7kzG2GQDm3g51fog446ELt2wGyJ05TG7KuliCJilOCR/hjJy77BywbCVMyaDw5zMCBqU7HIoMatlhnBUmVNVvtaoOKJMtIuuPW4xqTAks0pwOn4GBdDf7RFlqlKTLZSysviQB4JyH/KxXob/AGiJAwVjFa8IsVjFa8IgkC0jxUz0FfpMc0AccIjpjp9ol3kqTheBHrDRr9n3KJQoLTOUFAEVRLUGLPRQIyim2tzawZ7qnPGDTO1iza2Z6/8A6gmzjvkup4xH6xGwzNyEtS1KVOW5UfJANA7AMBUkU2RfZdx0tBQRNmG6oKDscC7OYqVM8lSonkdauJq4JuR5cjWbQfVxNXBFyJcgAfVxpG6YNaF/0/oTG/3IR6W3PImTDMVNUi8wYBJqABRw5NMIvomoSyzLq6pWV+mPJokxLtiOZvfSK1Sf5ldBHupG5I3JpUaTlgZuEXjzACnT6ozk7ikJmGamdMCygyy6UEXSXO9UCH5WeNb1NZgjobvLNLMrDfK93vpETJqDeUWbMMecNG2jcVKN550wMSPBGIBx5iPVBB3HJbezlnnCWPSBTnrEbish6K81FPNHVtDcRJ/ykfpEawncjLwVOmpPKlDHmUzdGPJG2WWWJaEoeiUhIJarAD4RRqLYzx6TXo6J1N+vzgKEexikxlGU3skJZXHq9E/qEOoSyuPV6J/UIEDKwcWj0RAmiAHURce7L4C1rpdoTew5GxArBdg4tHoiKrAVOX1nBTwkpSHauGJ25QBUQnXjgPfPhrvPq0+Dg7ZbGOJgPSEyXemMZJpW9MWDeCg7sDdS+zOGKirWjjGvHwU3WuDwsbr9LvlGFvSoEkGYXTQISgsQ1QVZ8hpACWSlCVFQ1CTvFcfNAcS0sQNjZNUV2xaiegKCwuRfdh36azZtkcjhnGdnVMvrD2hLlIfUygKoTvnreY4na4wEEmZMfGdT/BSxdw55Q75YChq7r5OIdv3/AJG8suAaVAww6OSMoA0dfJJUuYQMloSnHYwGDe/OkHwOwe2yryWdq8+R+cBaKSxI2Jb3wymQu0Zwlc3xgA5WMVkRYrGMWgSJdK6ek2eYJa794pC96kEMSoDPF0mF6929kBYqWDsISD+qE27/APtQ/wAhH+pOjX5VmKkKWChkliCtAVgDRJLnEZRvhpq3BSb7nkW626NsoRWcG12XddZbxKyRNKlo3jHeaxRQCCrhMQSGxJFWg6xaWskyYmWlMy8slIe9dwJL7+lBHPBOTy+o7WhzuY/tdn/zD+hcdT0sFFvPZHFf1C2VkYtLq0vk3DSm6izWWZqV6y8lKcE3gxFKkuS0Do3cWYgkJnEJDkiXgOXfRp3ZI/ty6+BL/TGrh/K98aKfp9c61J5y0arNTKMmkdeG7CQ7aue7PxeArU1pgYxG7Ozs9yexw73jzVrHL/o6Zq5cy/LKZgBSBNQVB03heS7pLCr4YRRMs6gHKk4B9+kmrtnXCJX0+l9pB6mxd0dMm7u5QmKQpExCAEsop35Je8Lh4IAZiSXc0pVtonTcidKmT5d9pThRUnf0SFkCuDEUoI4w3KPWI6BuFI+j7dzr/wBBEUa3Rwppc49yzT3yssUWNJenbGEJlhM24kMEtgOe8/vjGVursCTeF8EFVcaqxFV53cOSkaYrnEZWezlagkFAJfhKSkUriogR8nH6hbJ4wmz6OWgqSzlm2Sd2NmvzVTCQBMaWUs90olghYKmCr6SGrQA5tFv/AFRYFFiFkqch8S4qwv5g5RpVoTcUUliQw3pCh0KTQjmjxFQCDQ12Y8kS/qFq7oLQ1Pszo9m3V2YlEsCZvlIlh0gh1EJDm8cyKxnprSlns81IWVpVcJDC8i6pTEM4asvLBo0DRnHSK+Pkf6yIe9kE/wAUj/JT+uZGvS6iVsW5Hk/VltYp1/IfK3XWIp78goWStLAlQKVOHvb2pSzhqEsNpOT2QLCGTfVswBP6sY59fEXzLM0oTDcuqZgFoKq7UAuPVGr1M8OP1C6S6Lsb2eyDYvKVswGPrgywWhMyYFpLpXLvDmUQR7jHLUWhJwBw8kj4R1jR/As3+R8JUTF5Nek1M7m1JdhjYOLR6IgHQykX13TKe5Le4pSi12jg4DZB1g4tHoiKNH37yrxmtdQ18IAdqtdq+3JxSOjeUTFI7YTWVevqZ1Kvvqk4Jwdvc2cZ6YkSwlUwhDsAStSkpZ3qU4YbIsWV61PG3bxdhLuNcGJO+uvsq75R7blqegmlk4ICWJJGZzDYOzEwAmlzE6xj2uLy5YS06YlR3qWCRg74AMDR8YkybL3wvWdkCr2iYLks43qU3wNMKDbF8lUy+qloAvIoZcpmuhwolyoZEiuLRe8xzW0Udt5JaqVcHMGtHpQPR4dfJzB5QRZtaJaRLRKZhd74opKS3hXSdtc6YZMYToTNWq7rLQkVN+5JSDU03ySfds5YYyZKwSVTCrHeskJFaMwemFSYHRZMhdozhK5vjDGZC/RfCVzfGAGMRoyaI0CclE2yoUXUhKjg5SCW6RGHaErzUv2E/KNb3UafnSJ1yWUtdBqAYSTN19sdgJZS1XYF9jNh0xnlq64ycWVO6KeDb7MJLBJkB0hIJuIq6EqcPUjfM+0HZFsqdJBBTJILOCJJDb67iE0NX5q4Roejt01qlS0SkpQEISEh1XywDVJDk0FTjWHGht09omWiVLWU3VKY0GDE/CIWrrbSXkhXRbwbjNsktRdUtCjtKQT6yIw+j5XmpfsJ+UFtGnbrN0E6ROCJZSE3AapBqSflGiUlFZZprrdkvTE2G02CVd4qXinwE+UOSBJE6QpAX2sQCgLYyk3wDd3pQN8Fb7gs9DsjQ9I7qbTNTcVcKHQqjpN5C0rDtVnTWtcMCYJlbtLWeEUA8gB+Ajj3omjZWm9yJchRYSAOEKymG9Z6lP8ANTax2QYizoAICEgHEAAA84zhbuU0gufIvzGKr6k0DUBpDlosTysmWS9LafgF7Qleal+wn5RO0JXmpfsJ+UeaWnmXImrTwkoUoPg4SSI53M3a2sYFBPoge+K52xh3LqdPO1Nx8G9LkSUrIMlJfBkIYMBmW2+4x48jzG3xL8EPkC42HM0xjnMvdba0zJkxIl3pl28STW6GDBiB0Yw20fuvtK5spJUghU2Wk7wYKWlJ9xjncQzgseitSbN7l2OVRQloGBG8AIzGTgxZNsyFF1ISo4OUglumL2iNFxkBRYJXmpfsJ+Ue9oSvNS/YT8oJiQIBu0JXmpfsp+UUzQAtAFAErA9cuD4Bn8Yn0V/nLgAXRBtTTL4kBDJ7XKSsqIYvrgaAu3B5Yy0MUX13dU9yXwColrtHveDsaJYtKICQli6Qxego2Bzxy5dke2e1BJJMxS3ADKKWDDEMkVOfwjpvLzgHpSg2gcXeClEcK++rQOYFj6mzinSwF9TiU5QBvr4UReFN6MItVaxfCtYtnJuum6d6Ax3rtR8cT0R5aLQFFxNWijMkobF3qgl8o5wBPY1yzNVWy1mSmaZNCiTLSzA0Cq0AozbYIvSiWBs953bXTHepyDvQ++LpZulR18wglJbvdQEgEK3lQWcs2JwozEWZb8dMI2FMopzpwHz25CJaS7EJt9xemaErdBs981DzVuQq8QTQvQvy9EPUOwdnarYPm0AmyrYjXTA+YTKcc28Z+cGC1zrqSS9BEEktEwJDksHgDRR3x5vjA9qtSbSm4kEHer3wUAzn71MMRQkYQDaEgBJJIu5AEv0OHFMOURINqiRrSdPEh7qhzylOKjK/y44YwWLequ+R7J68MATbrdC2ibPvypd5N0B7yBXmUoGFadzVo1ZeRM1lbpE2Tq+Rw7++NwRbTXgq5EpL4geXy+6MPpJTcVM5N5z/AM9MM9ojNLSwcnJ+St1RbyaONzOkH4pLekh8a1v7IZ6C3P2lFplLXKupSpyb0ssGOQUTnGyWzSJQTgWyCCo4P5Y5oHGkjNSRwODwpZScQaOvkiI6OtNNeCFTFPJsbxpO7HQk+dPCpUu+m4kPeQKgqoylA5xcbdR++Ys2qD4kPwsKPzRaJ5Kb18501bKofJvRolBSWGaarZVy9UTV5+5a0iUi7IUJrALKpskyyogA3QCCBe2nCK5e5S3PWSGrguW+TYr542ZWkGzmGrUk/wD6w5YPs8hSnaYMvAGf9XJHLpiXx1tqLtx9hmSbPcmpuqvqLOk0JpVJIh48I+0l+cHsD5xO0l+cHsD5x2kksGaUnJuT8jDTEkrkTkJDqVLWkBwHJSQA5jnVn3J2m88yzrKWPAmyAp8qqJDYxuvaS/OD2B84KlhYAF5FABwDl/XHE6oyeWW1aidaaj5OdWjcjbLx1cghGV6ZKKm5WUAfdBOity1rTNkqVJYJmy1KN+WQAlaVKLBT4Axvt6Z5SPYV14l6Z5SPYV14r28M5LXrrWsDGJC69M8pHsK68S9M8pHsK68XmMYxIXXpnlI9hXXiXpnlI9hXXgBjCKzTlKnrBLhN5qGlU7cecUyyiWrR6pirxmNRqAgfroeXGPNHaOMtalGZfvBmupS2GYxoAK7BAGt6V3WybOoa24lK3ucYSbrXnuyy3CH/ADAI9kKxecQDTwJ52vTVjk98SJGW2+UZYRju1EoT9KMpXZBsPhTUtyInfFEed0KxV74ghi29nBzRn72WGO3KJEjjczKt3PhEHZCsVO+I5d7O93eoyT2Q7FnNS2RCZ/Jlcpnmco8iRG5mN3PhGQ7Iliu8aArZdnENlXVg48kYnsh2Knfk4F+9z8a3W3uGD9MSJE7mY3c+EXSOyDo66L84hWd2XNbkZ0vhF6eyPo0YT1/ZL6sSJDczG7nwjLulaO+sL+yX1YndJ0d9YX9kvqxIkNzIbufCMVdkfRpxnqPPKWf9sY90PRnnj9irqRIkNzIbufCMk9kfRownqHNKX1Yy7pWjvrC/sl9WJEhuZDdz4RO6Vo76wv7JfVid0rR31hf2S+rEiQ3Mhu58IndK0d9YX9kvqx53SdHfWF/ZL6sexIbmQ3c+Eed0nR3n1/ZL6sTuk6O8+v7JfVj2JDcyG7nwjzuk6O8+v7JfVid0nR3n1/ZL6sexIbmQ3c+Eed0nR3n1/ZL6sTuk6O8+v7JfVj2JDcyG7nwjzuk6O8+v7JfVid0nR3n1/ZL6sexIbmQ3c+Eed0nR3n1/ZL6sTuk6O8+v7JfVj2JDcyG7nwjzuk6O8+v7JfVhpYt1FnnSxMlLUpCnYlJGBKTQgHEGJEi2m1zeGX0Xyslhn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40" name="Picture 16" descr="http://www.icon100.com/up/1786/128/unkn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2667000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/>
          <p:cNvSpPr txBox="1"/>
          <p:nvPr/>
        </p:nvSpPr>
        <p:spPr>
          <a:xfrm>
            <a:off x="6188471" y="4139625"/>
            <a:ext cx="21173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Found mysterious binary files</a:t>
            </a:r>
            <a:endParaRPr lang="en-US" sz="1600" b="1" dirty="0"/>
          </a:p>
        </p:txBody>
      </p:sp>
      <p:pic>
        <p:nvPicPr>
          <p:cNvPr id="31" name="Picture 16" descr="http://www.icon100.com/up/1786/128/unkn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667" y="2783353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" name="Picture 16" descr="http://www.icon100.com/up/1786/128/unknow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2922009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G:\greenshot\2015-02-03 23_20_36-rodream@rodream-XPS-8700 - TightVNC Viewer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055" y="4141210"/>
            <a:ext cx="4973545" cy="2516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http://rheuma-selbst-hilfe.at/frage-icon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4760776"/>
            <a:ext cx="1632392" cy="163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1937298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9562">
        <p:fade/>
      </p:transition>
    </mc:Choice>
    <mc:Fallback xmlns="">
      <p:transition advTm="1956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lvl="1" indent="-457200"/>
            <a:r>
              <a:rPr lang="en-US" b="1" i="1" dirty="0"/>
              <a:t>Input format reverse engineering</a:t>
            </a:r>
            <a:r>
              <a:rPr lang="en-US" i="1" dirty="0"/>
              <a:t> </a:t>
            </a:r>
            <a:r>
              <a:rPr lang="en-US" i="1" dirty="0" smtClean="0"/>
              <a:t>based on consumers</a:t>
            </a:r>
            <a:endParaRPr lang="en-US" i="1" dirty="0"/>
          </a:p>
          <a:p>
            <a:pPr marL="1200150" lvl="1" indent="-457200"/>
            <a:r>
              <a:rPr lang="en-US" dirty="0"/>
              <a:t>Existing solutions require consumer </a:t>
            </a:r>
            <a:r>
              <a:rPr lang="en-US" dirty="0" smtClean="0"/>
              <a:t>programs</a:t>
            </a:r>
          </a:p>
          <a:p>
            <a:pPr marL="1600200" lvl="2" indent="-457200"/>
            <a:r>
              <a:rPr lang="en-US" sz="1800" dirty="0" err="1" smtClean="0"/>
              <a:t>Prospex</a:t>
            </a:r>
            <a:r>
              <a:rPr lang="en-US" sz="1800" dirty="0" smtClean="0"/>
              <a:t>(SP’09), </a:t>
            </a:r>
            <a:r>
              <a:rPr lang="en-US" sz="1800" dirty="0" err="1" smtClean="0"/>
              <a:t>Tupni</a:t>
            </a:r>
            <a:r>
              <a:rPr lang="en-US" sz="1800" dirty="0" smtClean="0"/>
              <a:t>(CCS’08), REWARDS(NDSS’10), …</a:t>
            </a:r>
          </a:p>
          <a:p>
            <a:pPr marL="1200150" lvl="1" indent="-457200"/>
            <a:r>
              <a:rPr lang="en-US" dirty="0" smtClean="0"/>
              <a:t>Monitoring the execution of consumer to analyze how the files/messages are parsed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AutoShape 4" descr="data:image/jpeg;base64,/9j/4AAQSkZJRgABAQAAAQABAAD/2wCEAAkGBxMTEhQUExMVFBQXFxkXFxgYGBcYFhgYGhgYGhgYFxgaHCghGhonHBUaITEhJykrLi4uGCAzODMsNygtLisBCgoKDg0OGxAQGjQmHyQsLCwyLCwtLyw0LCwsLCwsLDQsLC83LiwsLCwsLCwsLCwsLiwsLCwsLCwsLC0sLCwsLP/AABEIAMcA/gMBIgACEQEDEQH/xAAbAAACAgMBAAAAAAAAAAAAAAAEBQADAgYHAf/EAFEQAAECAwQDCA4IAwcCBwAAAAECEQADIQQSMUEFE1EGIjIzYXGB0gcUFyNCQ1JTcpGSocHRFVSToqSxsuMkYoI0RGNzs8LwFvGElKPD0+Hi/8QAGgEBAAMBAQEAAAAAAAAAAAAAAAEDBAIFBv/EAC0RAAICAQMDAwMEAgMAAAAAAAABAgMRBBRRITFBEhOhBWHRI5GxwXHhIlKB/9oADAMBAAIRAxEAPwAwdiwKUpPbhdIr/CkJLEiitaxNMHeoMYSuxclQURbVMkOXsi00rgVTQDhlHSxb5OBmIvAVD74MQC4xxPvgxMt8EkjbT4mKdvXwZ9rVwcoX2LkhAX26pjQfwqr2fg618jlEs/YuSs3RbFg3b2+skxIZ2xVMAfkd8dhjrGoPkH7vziag+Qfu/OG3r4G1q4OUWXsWpmEhNtVQA1sq0ir4EzWOGUEdyE/Xfw/70dP1B8g/d+cTUHyD935w29fA2tXBzDuQn67+H/eidyE/Xfw/70dItMxMvhi7zt84FVpWzjGYgc6k5sRnXEQ29fA2tXBoPchP138P+9E7kJ+u/h/3o3+Za5a0KuLA8G+LpulufGIVTbqQiYgbStClE4YBKwzgGnLyQ29fA2tXBoHchP138P8AvQRZuxXc/vUtVX31mJ/9/DkjeJCp4UCubKKauBKWDmzErLZZHCDRPScC/QYlUVrwStNUvBz9fYyfx8kYf3U5Vx18eDsYl37Zk83apbL/AB+SOga9Ls9TgM8Ww549E4M+RauIrh+cT7MOCfYr4OfDsYF37Ylf+VpgkYa/+V+kxiexcXftmUKAN2rShfDX45PsjoYnJ2+4x4Z6dv5/8zh7MOBt6+DnyOxe394kmpNbKcy7cfhHh7FpvP21LwZu1aYu7a6hjoeuG33GM0l4j2YcDb18HPU9jJvHyT/4U/8Az8kUWrsVFbfxUtLPwLNdd2x7/wAkdKiQ9mHAenrfg5d3IT9d/D/vRO5Cfrv4f96OoxIjb18HO1q4OXdyE/Xfw/70TuQn67+H/ejqMSG3r4G1q4OXdyE/Xfw/70TuQn67+H/ejqMSG3r4G1q4OXdyE/Xfw/70TuQn67+H/ejqMSG3r4G1q4OXdyE/Xfw/70TuQn67+H/ejqMSG3r4G1q4OZSuxLdr24CXBBMg0bmnx7M7FBONtHP2uXwAx13JHTIkPYr4J21XBrqNPoC7hmpSQWO+Q7jK7dfkxjOfptCRvZz8l5KRj6MXWfcZYVKE8yBrlb8rClhV44miqRLHuekLUpKxfYJIHfksSHVVSyC5qwwjZL2unpz8dyx+v7FSNNpuAmeymDgLBAOy9d98Uyd0AKmVNupyOtSSzbLtK8sGHc9Z9YEXTdcgp78aBAUBevsKklzQu2MB2nc/Zr0wJAF0YFE9TFwHcKF4Vy53iP0/uR+p9jKbp4B2m3tnfEp9bp/40WStOIIdU8pOy+k++7A1m0dIv0Id0BdLSCSUAgve3lVPV2dsaxcrRcgteKVC95NpbFjjNLUBF7Ae6OIyg0P1F3wZr0vIOM8HnKT8Ix+k7P54etPyi76F0e7atX/rcmG3GCZO5exqAUJRY7VTB7iXjvNf3H6n2A5NoRMN2SsTF4s6RRwCeDy/9sY9tssqASUlQYuA3NmWappDWx6CkSFX5SLqmuveUaFjmeQQk01NQkJvmUA5bWmYB0aur88Z9RYq4OUfHPQshGUunkvs9iCUsneA1KUoSA5FXYVPLAibHcU6ZBfywmUFGjOSWL5VgmzrllAL2drn+MoNTM1IjaJPBThgMMMMo6jL1RTDWOhrJSSm8ZN5RBSQpKCptjvdrseJY0kIPeRIdnAQjIvigtQ/nGxIbWK4L3EPTfM62c7MW/qjDSbapT3cuE93EY3ax0DVpdiBXWSQMdZdlEPQ4YjAZY+sl2iwpWGXvxsUhJGT4jkHqgLRSZaZElJNjSQhNBrrjBPgFZvNShMMpMqWCU/wzkb4ALcs4ch8GcRLaz06kJ5WQaXomWCClIBGDS00IfClOEfXByCsBgpXsD5RjZFylAFRkXCC12+7PLapwFA+0gGHlnmJUkFBBTgCMKU+ERkkTX1+UfYHyiX1+UfYHyh7EhkCK+vyj7A+US+vyj7A+UPYkMgRX1+UfYHyiX1+UfYHyh7EhkCK+vyj7A+US+vyj7A+UPYkMgRX1+UfYHyiX1+UfYHyh7EhkCK+vyj7A+US+vyj7A+UPYkMgRX1+UfYHyiyzTFX7pJIuk1DVBHzhzAdq4xHor/OXAGOjZitSCUMQ4SHG+A4JfJ8a4PGOjHdT3uCjhTAvwa4YHCueMEWDi0eiIF0UBeU13gowlGX4O04jkywiAZKfXDhNePjA3AT4GLPlka5wPpBFTdWtRU7tOCAllJoHwz9RGcXlI144L3leKrxafGbeXPDKBrYgEzHuNmDIv4F6l99zQANZlTCpVJxAugfxEoiqEjB3FTm7muYg+VaVoDCXMVirfTJTigoDeweFNnkAKUTqfBu3bKt097SMjvTSjYBhlGcqWly2rrj/BrSDgal2OfS2YgzmCwv3NkkrvJBpUA0L5bRjGcU2SQlCQEpSkY71N0OcTdyi6B0YTI1+bo5U4smfMkM5eXdc8hvA0jYJkL9GcJXN8YhrKwdRk4vKPbPoxSUhJtE5RCWd0Of5uDjDFIYAY8pxj2JEnLeepiE1Jc1ADZBnqOUv7hHk1DhnIwqOf8ALKM4kAAyrAoXe/zaYjvbGme8f1GMkWJQfv00vt1dKg0ZHI3MTBkSC6AHs1nKcZi10PCubXfepHNBESJAEiRIkASJEiQBIkSJAEiRIkASJEiQBIkSJAEgO1cYj0V/nLgyA7VxiPRX+cuALLBxaPREUaMxU78FGM3WeDs8Hn8LGL7BxaPREC6LAvK9FHiTL8HacebLCAMzxwx4R8bTi0+Lz5ssc4EtyCFL4VcP4gozTgPBw5vXF6x39OHCV4knxafG5elnhlA1qKlTJoegGdmUoMCnwyWmYmg28hgCuWlWsfvrEpP9oQQN4GCU5jkOOMXJMzECYSSkka6WW3tWBo1CGwJrygSUE3hxdDLNbMt+CnPxZ5TwegxkEpvFTS6V/sc1KsxRWat89BgDSGW+5CGSLGkCs6Yx2zNlaHH3xbJs6XSRNWpsBfcHDHbhntMLZdkE0gXZV0cJK7KsPkogqIAJHOz5tDiVZZaS6UJSdoSAa44QJM5mEL9GcJXN8YYTIUSSoE3XBq+GD8oMAOokKtbN2+9HVia2b5XvR1YAaxIVa2b5XvR1YzSZxwPvR1YAZRIXXZ+33p6sA/Si9p+51YAfxIQfSa/KP3OrE+k17Vfc6sAP4ka7O0wpCVKUohKQVE72gAcng7I9laWUpIUFKYgEcHAhx4MAbDEhB9Jr2q+51Yn0mvyj9zqwA/iQhGkl7T9zqxmLbM2n7nVgB3EhOLTN2n7nVjPWztvvR1YAaxIWBU7b70dWPRrtvvR1YAZRIX3Z+33o6sS7P2+9HVgBhAdq4xHor/OXFd2ft96OrAtntJVNKVElSAR4LCqXwA5IAZWDi0eiIH0Yd8rZdR43WeDsy588YIsHFo9EQLorhL9GX4kyvB8o8Lm8HCAPVDvw5FK8b/InxeeOGWOcV2+Ul1FKipZoU64oADuS2A9XJGSx39NPCV4knxafG5c+fByii2BSVzMSCHDWYrbADfA788nwEAA2VS780KStCQpDK7bCt7cSSoDEMXDKxYnOD5clfCAm9E8EUOw0zPqAgOUxUxAYmXeBsivITwyOBzng4ZGCUWxSHSLzB2u2WdcAIoAwqxcuMXakQmn1SIUcdDNUiZgETWLP3/DBwMx0M9Xxi+VMnJQAJJJzvTQS9TwiHNWH/aBhbZgJBmKLFwU2WcQwcMCCQoOQxGSc3hvZ710XiCcyElP3SSR64kkH0kTcGVfgYA0ef0/KD9KcDp+Bhfo80/p+USCq1Wi4eSNCkSrGLQyQtwtqmTwwpst81AcHrG26Wt0pqTEHYAoEn1GNSTaUlbk1AT4xLM+xscc9kU2xy1lZ/wDMnE4Qlj1Rz/Rv9ln3ocSI1bROkZWGsSCKFyB+fPGzWOalQdKgobQQR6xFxYFRqBwHMI2+NQOA5hEEFJnQr09NdKef4QZOhbbUXwA7NyP8Yrti5QaXc6i0nlixcskcIj1fER5LlECqyrlLP7gBFSNz6UrKxPmk1LFSimuxN6kES9FUB1q8B5W1/KrGGekmukXn4/tmhWx8jfc/NZC/TP6UQ0E6E1hl3AQ7uXwbIDbyQzkRvqi4wSfczyab6B8qC5cCSoLlx2chSIIEDoggQJLkxYiK0xYiALBHseCPYBkhfNSBMSwAdK39aIYQDP4xPor/ADlwILrBxaPREC6KIvLZuDLwmmYeDmMhsPhYwVYOLR6IgbReKqK4KMZWry2582UAeKbXpw4SvGl+LThLzPJkN9nA2kl75fBwDd/MvwhiBhz9EFKfXDhcI+KpxafGZDlzNMoG0kk6xV0KqkGlnCw94VvZn+XpygAWSrf1cAXDS1YMhNQnwkvTfYu+cFmzTN8yF4U/iFMXCno29xoQPUwgSX4Yr4AP8IS5uJYlsfyFRlDCyqmLcCasFJDlUgoBqaJvAPhiHy2xCTXc5j2LlaLSQxXO+1mA4k4gjb/xovk2UJUVArJOLqURWpIS7DoEWoBADly1Tg52tGUSdAelOB0/AwusaQUkHAoY9MMdKcDp+BhQx1MxliWdUWWcE8sSQ3g0nQ+hbOuclKbKuWCCASuYboMsuFO2TjpEbANx0jyV+2r5wJo+zT5i1pRb0KWoEAhySQkVFHoB7oGTZ7VMXqRpNJUWFCoOSSGHLT3xfGTl1lb/AD+CqvOOkH8f0xbNkSCf7JMJvV75M5ylgzGsb1uImoMpSJcpUpKVYFRU5ONTsbCEOmbDNkquqtsuW90hGFCWdmZnBPRB0nQVrWhC0WtJNSFh6pIS2VcD64pepc/+Hpf75+Mlsqpwj6/Vn7Y/OF0/ybrGoHAcwgvRGibZLmpVNtWsQHvJrV0kDLaQeiBDgOYRyiIScl1WP8/6AZ8LZ4L0xhlPgA8Lo+UVX2OutyRzdN11uS8C61TFpSWCbzG6FKCQS1AS9BytC+XohExYmEEzBdUbs03QQA29CmagyrDKRp+yTFmWFBSw7gpNGLGpG2DEWuTkwJYYEYlhltjI9bqqHhxcW1w10f8ATPMevtXeH8lEixJwN7PwlZ0NX5IdWcYQAnhdA/MwfIjZRNzrUn5PTpm5wUn5GEqC5cCSoLlxYWBSIIEDoggQJLkxYiK0xYiALBHseCPYBkgGfxifRX+cuDoTomEzyCXASpulQ+QgQMLBxaPREDaLSLysHuoFJqpng5g4Y454wTYOLR6IgbRbuoG8zIZ5Ylgb2rEYnaMsIA8WBr04PfU3fVAvq0+LdiW8HIb7OKbegBaqJqAazlIqVDwcBgK9EEKJ1w4TXj4sM1xPh5B89tMoH0hNUVKA1jMzCRfDuA4Jxx+OUAASbQorIARQoCWtdOAkjegFzsBBfHOGEpMsh1zSg5gWhag1DiSGwyaj7YBsynmKosb+WCTZQH3ialQy2qo2GUXFRvF77DEdqm7UYPiabOSGH5OYttdQxcmQ7GaaZa5YzJL75zV8X90MJSgQLpcZF39+cCybDXflCwzAatIbpgtCAAAAABgBQDogdAulOB0/AwvsNkRNBSsEpKGIvKAIORYh4P0qN50/AwLohL7eDtI/KJ8AykbnbNLVeRLKVDAhcwHBqb6NR0an+IQfoybLClIF69P3hKt8snVjI7RwY3tSeU+0fnGChyn2j84iMYrwdKUl2YNbNz1mmqvTJd9QDAqWskByWBvcp9cEydHS0JCU30pAYATJjAbBvoV7oLauTZp01BdSEFQcqZxtYxzpPZFtRLEykja00t0CZGijRzuTlBHE7/ThSZ2GVKCQwfpUVH1kmNTOA5hGnHd/P89L9idyfz8/qhZbN2E9RASpAAU+9SpN8MRdU6ibtcmNBWL19Ovfgr9+BuVomYhNT7hznbyQvXKJSqY4LODvkg0LFkXrx9UYK0irtWVNZIUpKCQAyReDlhlC1emZjUQCdkZVRKSfQ7ckEXxtVswVn0YcsWSAVSyt6JJSQVC84xZD3iOVoWztLTVJUky2CgQSlTKD0JBGBG2PZWmJoAGroAwdQJoAznOG0f8A1I9URrImi94QNBwVEVBIfLppseG0iYQd8G5Rh05j8uWNZRpmYzlAB2O8NJGk19rrmsm8kgDFsU41/mMPYlHCx9jpST7DmwaTRMvlIUyFlBcMSUipSnhKT/MARDGRbEk3WU7gcFTVBOLNlGhndFOCgoFIZ3SAbqnHhB8c3DRandpafNy/f1ovlo7M9F8knSEQQI5kN3NqbipXv68XSt3lpLvLlJ6CX9S4jZ28EnTUxYiNR3H7optpmLRMCAEoChdBBe8BV1GNuRGeyDhL0y7gsEex4I9jgMkJZXHq9E/qEOoSyuPV6J/UIEDKwcWj0RAuibrqa691HBmqmUu/zYDYc8TFmjbQ8kG6sXXDEVN2jpGYLU2xhowqvKe+11HClpQHarEVJ2jKAPCE68cF7yvGKd9WjwMH5NjHExTpMSkldUXinfBc5aGchiGe65OIEELfXDhtfPiwzasYrxAfPF6YRhpOYoFQSJvBHBlpWMcnxPJACiQtKlkHVkBSEi7a1gkFCeCE4q2Oa4uHhpI0iQQgaknADX3lO4oXS+D7ctrhbZZqiua4nAhSKmyJAVvEub3hitTRiCMoKXfJSkGYKgE9rBjzvhgK4V9TDXdYGEuwUjShUQE6lRIwE4Eu2wJwfPFmpkGMkqKReACswDeAPISA/qECS7CoFJvhgXIEtIfpy6IOgAPSnA6fgYF0P/tEFaU4HT8DAuhv9oiQMFYxWvCLFYxWvCIJE26mzrmWSehCSpapZCUhnJ2VLRyqzbkbTfGts04S63igySvAtdCpgGLdDx2hcDTDGujWWUxcY+SqdSm8s5FO3JzL5CZFouvS9qL11sVNMZ72zKBVbmLSCLtnmYB3MvHPBeDx1GbaHnmWlQvJShUwVBuK1oTdLEOVJG2iVRkuXMc3bjZXnKno7sw25bIvX1S9cfP5OHp4GszNGzO0ZMu4dYlMsKTRwQmubYwqGibR5pX3fnHQJcpVbzYlmBFMnc4xnq4yRvlHOC1wTNARoqdqlPKm668boARq7rhrxvXnZ8BsgcaLtb8TSmY6c9sdH1cTVxO5mPQjnh0TaPNK+784aydHTBY5iCg3ypwmjkOjlbIxt2rjzVxEr5PGfDyFFI5z9CWg+IX9zrR7ZtAWkrVfs8zV3DdKTLK9ZRgoFQFzFyC/JHRrkWS4vevsx2Xz+To5iNz9sIcWcnHwk4ijY7RBH/TNr+rzPXL60bxYJ82YoqlrlGztMSzKEzXJmrSXJDXAxDM7jGGx12RlZ4hX9PheuJ39i4+STWtweiZ8mbMVNlKlpMsAElNTeByJjeURUk4RaiMltjsl6mCwR7Hgj2KwyQklcer0T+oQ7hJJHf1eif1CBAzsHFo9EQHom7eU1x7kvgzFrLXaOFYDYc84MsHFo9ERTo4qcvf4KOEgJyrhiduyAKylOuDlDhZbfrvPq00u4O2WxjiYF0uhAUpzLcpD350xGKh5OANcM6ZwcSdaOG14+Am61xOKsbr9L0wjHSCVAkgzC4wQhBZiMzmeXlgBNJmSr8wXpdClKv4mYlQ3ifBehu1AJBwOZgiwWi4SrvRvUftmasOXLMtDAOnLAXqHOqwz1mZMF20JZaASqzISF7xJJvDhpqxORcDCDELW7kzG2GQDm3g51fog446ELt2wGyJ05TG7KuliCJilOCR/hjJy77BywbCVMyaDw5zMCBqU7HIoMatlhnBUmVNVvtaoOKJMtIuuPW4xqTAks0pwOn4GBdDf7RFlqlKTLZSysviQB4JyH/KxXob/AGiJAwVjFa8IsVjFa8IgkC0jxUz0FfpMc0AccIjpjp9ol3kqTheBHrDRr9n3KJQoLTOUFAEVRLUGLPRQIyim2tzawZ7qnPGDTO1iza2Z6/8A6gmzjvkup4xH6xGwzNyEtS1KVOW5UfJANA7AMBUkU2RfZdx0tBQRNmG6oKDscC7OYqVM8lSonkdauJq4JuR5cjWbQfVxNXBFyJcgAfVxpG6YNaF/0/oTG/3IR6W3PImTDMVNUi8wYBJqABRw5NMIvomoSyzLq6pWV+mPJokxLtiOZvfSK1Sf5ldBHupG5I3JpUaTlgZuEXjzACnT6ozk7ikJmGamdMCygyy6UEXSXO9UCH5WeNb1NZgjobvLNLMrDfK93vpETJqDeUWbMMecNG2jcVKN550wMSPBGIBx5iPVBB3HJbezlnnCWPSBTnrEbish6K81FPNHVtDcRJ/ykfpEawncjLwVOmpPKlDHmUzdGPJG2WWWJaEoeiUhIJarAD4RRqLYzx6TXo6J1N+vzgKEexikxlGU3skJZXHq9E/qEOoSyuPV6J/UIEDKwcWj0RAmiAHURce7L4C1rpdoTew5GxArBdg4tHoiKrAVOX1nBTwkpSHauGJ25QBUQnXjgPfPhrvPq0+Dg7ZbGOJgPSEyXemMZJpW9MWDeCg7sDdS+zOGKirWjjGvHwU3WuDwsbr9LvlGFvSoEkGYXTQISgsQ1QVZ8hpACWSlCVFQ1CTvFcfNAcS0sQNjZNUV2xaiegKCwuRfdh36azZtkcjhnGdnVMvrD2hLlIfUygKoTvnreY4na4wEEmZMfGdT/BSxdw55Q75YChq7r5OIdv3/AJG8suAaVAww6OSMoA0dfJJUuYQMloSnHYwGDe/OkHwOwe2yryWdq8+R+cBaKSxI2Jb3wymQu0Zwlc3xgA5WMVkRYrGMWgSJdK6ek2eYJa794pC96kEMSoDPF0mF6929kBYqWDsISD+qE27/APtQ/wAhH+pOjX5VmKkKWChkliCtAVgDRJLnEZRvhpq3BSb7nkW626NsoRWcG12XddZbxKyRNKlo3jHeaxRQCCrhMQSGxJFWg6xaWskyYmWlMy8slIe9dwJL7+lBHPBOTy+o7WhzuY/tdn/zD+hcdT0sFFvPZHFf1C2VkYtLq0vk3DSm6izWWZqV6y8lKcE3gxFKkuS0Do3cWYgkJnEJDkiXgOXfRp3ZI/ty6+BL/TGrh/K98aKfp9c61J5y0arNTKMmkdeG7CQ7aue7PxeArU1pgYxG7Ozs9yexw73jzVrHL/o6Zq5cy/LKZgBSBNQVB03heS7pLCr4YRRMs6gHKk4B9+kmrtnXCJX0+l9pB6mxd0dMm7u5QmKQpExCAEsop35Je8Lh4IAZiSXc0pVtonTcidKmT5d9pThRUnf0SFkCuDEUoI4w3KPWI6BuFI+j7dzr/wBBEUa3Rwppc49yzT3yssUWNJenbGEJlhM24kMEtgOe8/vjGVursCTeF8EFVcaqxFV53cOSkaYrnEZWezlagkFAJfhKSkUriogR8nH6hbJ4wmz6OWgqSzlm2Sd2NmvzVTCQBMaWUs90olghYKmCr6SGrQA5tFv/AFRYFFiFkqch8S4qwv5g5RpVoTcUUliQw3pCh0KTQjmjxFQCDQ12Y8kS/qFq7oLQ1Pszo9m3V2YlEsCZvlIlh0gh1EJDm8cyKxnprSlns81IWVpVcJDC8i6pTEM4asvLBo0DRnHSK+Pkf6yIe9kE/wAUj/JT+uZGvS6iVsW5Hk/VltYp1/IfK3XWIp78goWStLAlQKVOHvb2pSzhqEsNpOT2QLCGTfVswBP6sY59fEXzLM0oTDcuqZgFoKq7UAuPVGr1M8OP1C6S6Lsb2eyDYvKVswGPrgywWhMyYFpLpXLvDmUQR7jHLUWhJwBw8kj4R1jR/As3+R8JUTF5Nek1M7m1JdhjYOLR6IgHQykX13TKe5Le4pSi12jg4DZB1g4tHoiKNH37yrxmtdQ18IAdqtdq+3JxSOjeUTFI7YTWVevqZ1Kvvqk4Jwdvc2cZ6YkSwlUwhDsAStSkpZ3qU4YbIsWV61PG3bxdhLuNcGJO+uvsq75R7blqegmlk4ICWJJGZzDYOzEwAmlzE6xj2uLy5YS06YlR3qWCRg74AMDR8YkybL3wvWdkCr2iYLks43qU3wNMKDbF8lUy+qloAvIoZcpmuhwolyoZEiuLRe8xzW0Udt5JaqVcHMGtHpQPR4dfJzB5QRZtaJaRLRKZhd74opKS3hXSdtc6YZMYToTNWq7rLQkVN+5JSDU03ySfds5YYyZKwSVTCrHeskJFaMwemFSYHRZMhdozhK5vjDGZC/RfCVzfGAGMRoyaI0CclE2yoUXUhKjg5SCW6RGHaErzUv2E/KNb3UafnSJ1yWUtdBqAYSTN19sdgJZS1XYF9jNh0xnlq64ycWVO6KeDb7MJLBJkB0hIJuIq6EqcPUjfM+0HZFsqdJBBTJILOCJJDb67iE0NX5q4Roejt01qlS0SkpQEISEh1XywDVJDk0FTjWHGht09omWiVLWU3VKY0GDE/CIWrrbSXkhXRbwbjNsktRdUtCjtKQT6yIw+j5XmpfsJ+UFtGnbrN0E6ROCJZSE3AapBqSflGiUlFZZprrdkvTE2G02CVd4qXinwE+UOSBJE6QpAX2sQCgLYyk3wDd3pQN8Fb7gs9DsjQ9I7qbTNTcVcKHQqjpN5C0rDtVnTWtcMCYJlbtLWeEUA8gB+Ajj3omjZWm9yJchRYSAOEKymG9Z6lP8ANTax2QYizoAICEgHEAAA84zhbuU0gufIvzGKr6k0DUBpDlosTysmWS9LafgF7Qleal+wn5RO0JXmpfsJ+UeaWnmXImrTwkoUoPg4SSI53M3a2sYFBPoge+K52xh3LqdPO1Nx8G9LkSUrIMlJfBkIYMBmW2+4x48jzG3xL8EPkC42HM0xjnMvdba0zJkxIl3pl28STW6GDBiB0Yw20fuvtK5spJUghU2Wk7wYKWlJ9xjncQzgseitSbN7l2OVRQloGBG8AIzGTgxZNsyFF1ISo4OUglumL2iNFxkBRYJXmpfsJ+Ue9oSvNS/YT8oJiQIBu0JXmpfsp+UUzQAtAFAErA9cuD4Bn8Yn0V/nLgAXRBtTTL4kBDJ7XKSsqIYvrgaAu3B5Yy0MUX13dU9yXwColrtHveDsaJYtKICQli6Qxego2Bzxy5dke2e1BJJMxS3ADKKWDDEMkVOfwjpvLzgHpSg2gcXeClEcK++rQOYFj6mzinSwF9TiU5QBvr4UReFN6MItVaxfCtYtnJuum6d6Ax3rtR8cT0R5aLQFFxNWijMkobF3qgl8o5wBPY1yzNVWy1mSmaZNCiTLSzA0Cq0AozbYIvSiWBs953bXTHepyDvQ++LpZulR18wglJbvdQEgEK3lQWcs2JwozEWZb8dMI2FMopzpwHz25CJaS7EJt9xemaErdBs981DzVuQq8QTQvQvy9EPUOwdnarYPm0AmyrYjXTA+YTKcc28Z+cGC1zrqSS9BEEktEwJDksHgDRR3x5vjA9qtSbSm4kEHer3wUAzn71MMRQkYQDaEgBJJIu5AEv0OHFMOURINqiRrSdPEh7qhzylOKjK/y44YwWLequ+R7J68MATbrdC2ibPvypd5N0B7yBXmUoGFadzVo1ZeRM1lbpE2Tq+Rw7++NwRbTXgq5EpL4geXy+6MPpJTcVM5N5z/AM9MM9ojNLSwcnJ+St1RbyaONzOkH4pLekh8a1v7IZ6C3P2lFplLXKupSpyb0ssGOQUTnGyWzSJQTgWyCCo4P5Y5oHGkjNSRwODwpZScQaOvkiI6OtNNeCFTFPJsbxpO7HQk+dPCpUu+m4kPeQKgqoylA5xcbdR++Ys2qD4kPwsKPzRaJ5Kb18501bKofJvRolBSWGaarZVy9UTV5+5a0iUi7IUJrALKpskyyogA3QCCBe2nCK5e5S3PWSGrguW+TYr542ZWkGzmGrUk/wD6w5YPs8hSnaYMvAGf9XJHLpiXx1tqLtx9hmSbPcmpuqvqLOk0JpVJIh48I+0l+cHsD5xO0l+cHsD5x2kksGaUnJuT8jDTEkrkTkJDqVLWkBwHJSQA5jnVn3J2m88yzrKWPAmyAp8qqJDYxuvaS/OD2B84KlhYAF5FABwDl/XHE6oyeWW1aidaaj5OdWjcjbLx1cghGV6ZKKm5WUAfdBOity1rTNkqVJYJmy1KN+WQAlaVKLBT4Axvt6Z5SPYV14l6Z5SPYV14r28M5LXrrWsDGJC69M8pHsK68S9M8pHsK68XmMYxIXXpnlI9hXXiXpnlI9hXXgBjCKzTlKnrBLhN5qGlU7cecUyyiWrR6pirxmNRqAgfroeXGPNHaOMtalGZfvBmupS2GYxoAK7BAGt6V3WybOoa24lK3ucYSbrXnuyy3CH/ADAI9kKxecQDTwJ52vTVjk98SJGW2+UZYRju1EoT9KMpXZBsPhTUtyInfFEed0KxV74ghi29nBzRn72WGO3KJEjjczKt3PhEHZCsVO+I5d7O93eoyT2Q7FnNS2RCZ/Jlcpnmco8iRG5mN3PhGQ7Iliu8aArZdnENlXVg48kYnsh2Knfk4F+9z8a3W3uGD9MSJE7mY3c+EXSOyDo66L84hWd2XNbkZ0vhF6eyPo0YT1/ZL6sSJDczG7nwjLulaO+sL+yX1YndJ0d9YX9kvqxIkNzIbufCMVdkfRpxnqPPKWf9sY90PRnnj9irqRIkNzIbufCMk9kfRownqHNKX1Yy7pWjvrC/sl9WJEhuZDdz4RO6Vo76wv7JfVid0rR31hf2S+rEiQ3Mhu58IndK0d9YX9kvqx53SdHfWF/ZL6sexIbmQ3c+Eed0nR3n1/ZL6sTuk6O8+v7JfVj2JDcyG7nwjzuk6O8+v7JfVid0nR3n1/ZL6sexIbmQ3c+Eed0nR3n1/ZL6sTuk6O8+v7JfVj2JDcyG7nwjzuk6O8+v7JfVid0nR3n1/ZL6sexIbmQ3c+Eed0nR3n1/ZL6sTuk6O8+v7JfVj2JDcyG7nwjzuk6O8+v7JfVhpYt1FnnSxMlLUpCnYlJGBKTQgHEGJEi2m1zeGX0Xyslhn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MTEhQUExMVFBQXFxkXFxgYGBcYFhgYGhgYGhgYFxgaHCghGhonHBUaITEhJykrLi4uGCAzODMsNygtLisBCgoKDg0OGxAQGjQmHyQsLCwyLCwtLyw0LCwsLCwsLDQsLC83LiwsLCwsLCwsLCwsLiwsLCwsLCwsLC0sLCwsLP/AABEIAMcA/gMBIgACEQEDEQH/xAAbAAACAgMBAAAAAAAAAAAAAAAEBQADAgYHAf/EAFEQAAECAwQDCA4IAwcCBwAAAAECEQADIQQSMUEFE1EGIjIzYXGB0gcUFyNCQ1JTcpGSocHRFVSToqSxsuMkYoI0RGNzs8LwFvGElKPD0+Hi/8QAGgEBAAMBAQEAAAAAAAAAAAAAAAEDBAIFBv/EAC0RAAICAQMDAwMEAgMAAAAAAAABAgMRBBRRITFBEhOhBWHRI5GxwXHhIlKB/9oADAMBAAIRAxEAPwAwdiwKUpPbhdIr/CkJLEiitaxNMHeoMYSuxclQURbVMkOXsi00rgVTQDhlHSxb5OBmIvAVD74MQC4xxPvgxMt8EkjbT4mKdvXwZ9rVwcoX2LkhAX26pjQfwqr2fg618jlEs/YuSs3RbFg3b2+skxIZ2xVMAfkd8dhjrGoPkH7vziag+Qfu/OG3r4G1q4OUWXsWpmEhNtVQA1sq0ir4EzWOGUEdyE/Xfw/70dP1B8g/d+cTUHyD935w29fA2tXBzDuQn67+H/eidyE/Xfw/70dItMxMvhi7zt84FVpWzjGYgc6k5sRnXEQ29fA2tXBoPchP138P+9E7kJ+u/h/3o3+Za5a0KuLA8G+LpulufGIVTbqQiYgbStClE4YBKwzgGnLyQ29fA2tXBoHchP138P8AvQRZuxXc/vUtVX31mJ/9/DkjeJCp4UCubKKauBKWDmzErLZZHCDRPScC/QYlUVrwStNUvBz9fYyfx8kYf3U5Vx18eDsYl37Zk83apbL/AB+SOga9Ls9TgM8Ww549E4M+RauIrh+cT7MOCfYr4OfDsYF37Ylf+VpgkYa/+V+kxiexcXftmUKAN2rShfDX45PsjoYnJ2+4x4Z6dv5/8zh7MOBt6+DnyOxe394kmpNbKcy7cfhHh7FpvP21LwZu1aYu7a6hjoeuG33GM0l4j2YcDb18HPU9jJvHyT/4U/8Az8kUWrsVFbfxUtLPwLNdd2x7/wAkdKiQ9mHAenrfg5d3IT9d/D/vRO5Cfrv4f96OoxIjb18HO1q4OXdyE/Xfw/70TuQn67+H/ejqMSG3r4G1q4OXdyE/Xfw/70TuQn67+H/ejqMSG3r4G1q4OXdyE/Xfw/70TuQn67+H/ejqMSG3r4G1q4OXdyE/Xfw/70TuQn67+H/ejqMSG3r4G1q4OZSuxLdr24CXBBMg0bmnx7M7FBONtHP2uXwAx13JHTIkPYr4J21XBrqNPoC7hmpSQWO+Q7jK7dfkxjOfptCRvZz8l5KRj6MXWfcZYVKE8yBrlb8rClhV44miqRLHuekLUpKxfYJIHfksSHVVSyC5qwwjZL2unpz8dyx+v7FSNNpuAmeymDgLBAOy9d98Uyd0AKmVNupyOtSSzbLtK8sGHc9Z9YEXTdcgp78aBAUBevsKklzQu2MB2nc/Zr0wJAF0YFE9TFwHcKF4Vy53iP0/uR+p9jKbp4B2m3tnfEp9bp/40WStOIIdU8pOy+k++7A1m0dIv0Id0BdLSCSUAgve3lVPV2dsaxcrRcgteKVC95NpbFjjNLUBF7Ae6OIyg0P1F3wZr0vIOM8HnKT8Ix+k7P54etPyi76F0e7atX/rcmG3GCZO5exqAUJRY7VTB7iXjvNf3H6n2A5NoRMN2SsTF4s6RRwCeDy/9sY9tssqASUlQYuA3NmWappDWx6CkSFX5SLqmuveUaFjmeQQk01NQkJvmUA5bWmYB0aur88Z9RYq4OUfHPQshGUunkvs9iCUsneA1KUoSA5FXYVPLAibHcU6ZBfywmUFGjOSWL5VgmzrllAL2drn+MoNTM1IjaJPBThgMMMMo6jL1RTDWOhrJSSm8ZN5RBSQpKCptjvdrseJY0kIPeRIdnAQjIvigtQ/nGxIbWK4L3EPTfM62c7MW/qjDSbapT3cuE93EY3ax0DVpdiBXWSQMdZdlEPQ4YjAZY+sl2iwpWGXvxsUhJGT4jkHqgLRSZaZElJNjSQhNBrrjBPgFZvNShMMpMqWCU/wzkb4ALcs4ch8GcRLaz06kJ5WQaXomWCClIBGDS00IfClOEfXByCsBgpXsD5RjZFylAFRkXCC12+7PLapwFA+0gGHlnmJUkFBBTgCMKU+ERkkTX1+UfYHyiX1+UfYHyh7EhkCK+vyj7A+US+vyj7A+UPYkMgRX1+UfYHyiX1+UfYHyh7EhkCK+vyj7A+US+vyj7A+UPYkMgRX1+UfYHyiX1+UfYHyh7EhkCK+vyj7A+US+vyj7A+UPYkMgRX1+UfYHyiyzTFX7pJIuk1DVBHzhzAdq4xHor/OXAGOjZitSCUMQ4SHG+A4JfJ8a4PGOjHdT3uCjhTAvwa4YHCueMEWDi0eiIF0UBeU13gowlGX4O04jkywiAZKfXDhNePjA3AT4GLPlka5wPpBFTdWtRU7tOCAllJoHwz9RGcXlI144L3leKrxafGbeXPDKBrYgEzHuNmDIv4F6l99zQANZlTCpVJxAugfxEoiqEjB3FTm7muYg+VaVoDCXMVirfTJTigoDeweFNnkAKUTqfBu3bKt097SMjvTSjYBhlGcqWly2rrj/BrSDgal2OfS2YgzmCwv3NkkrvJBpUA0L5bRjGcU2SQlCQEpSkY71N0OcTdyi6B0YTI1+bo5U4smfMkM5eXdc8hvA0jYJkL9GcJXN8YhrKwdRk4vKPbPoxSUhJtE5RCWd0Of5uDjDFIYAY8pxj2JEnLeepiE1Jc1ADZBnqOUv7hHk1DhnIwqOf8ALKM4kAAyrAoXe/zaYjvbGme8f1GMkWJQfv00vt1dKg0ZHI3MTBkSC6AHs1nKcZi10PCubXfepHNBESJAEiRIkASJEiQBIkSJAEiRIkASJEiQBIkSJAEgO1cYj0V/nLgyA7VxiPRX+cuALLBxaPREUaMxU78FGM3WeDs8Hn8LGL7BxaPREC6LAvK9FHiTL8HacebLCAMzxwx4R8bTi0+Lz5ssc4EtyCFL4VcP4gozTgPBw5vXF6x39OHCV4knxafG5elnhlA1qKlTJoegGdmUoMCnwyWmYmg28hgCuWlWsfvrEpP9oQQN4GCU5jkOOMXJMzECYSSkka6WW3tWBo1CGwJrygSUE3hxdDLNbMt+CnPxZ5TwegxkEpvFTS6V/sc1KsxRWat89BgDSGW+5CGSLGkCs6Yx2zNlaHH3xbJs6XSRNWpsBfcHDHbhntMLZdkE0gXZV0cJK7KsPkogqIAJHOz5tDiVZZaS6UJSdoSAa44QJM5mEL9GcJXN8YYTIUSSoE3XBq+GD8oMAOokKtbN2+9HVia2b5XvR1YAaxIVa2b5XvR1YzSZxwPvR1YAZRIXXZ+33p6sA/Si9p+51YAfxIQfSa/KP3OrE+k17Vfc6sAP4ka7O0wpCVKUohKQVE72gAcng7I9laWUpIUFKYgEcHAhx4MAbDEhB9Jr2q+51Yn0mvyj9zqwA/iQhGkl7T9zqxmLbM2n7nVgB3EhOLTN2n7nVjPWztvvR1YAaxIWBU7b70dWPRrtvvR1YAZRIX3Z+33o6sS7P2+9HVgBhAdq4xHor/OXFd2ft96OrAtntJVNKVElSAR4LCqXwA5IAZWDi0eiIH0Yd8rZdR43WeDsy588YIsHFo9EQLorhL9GX4kyvB8o8Lm8HCAPVDvw5FK8b/InxeeOGWOcV2+Ul1FKipZoU64oADuS2A9XJGSx39NPCV4knxafG5c+fByii2BSVzMSCHDWYrbADfA788nwEAA2VS780KStCQpDK7bCt7cSSoDEMXDKxYnOD5clfCAm9E8EUOw0zPqAgOUxUxAYmXeBsivITwyOBzng4ZGCUWxSHSLzB2u2WdcAIoAwqxcuMXakQmn1SIUcdDNUiZgETWLP3/DBwMx0M9Xxi+VMnJQAJJJzvTQS9TwiHNWH/aBhbZgJBmKLFwU2WcQwcMCCQoOQxGSc3hvZ710XiCcyElP3SSR64kkH0kTcGVfgYA0ef0/KD9KcDp+Bhfo80/p+USCq1Wi4eSNCkSrGLQyQtwtqmTwwpst81AcHrG26Wt0pqTEHYAoEn1GNSTaUlbk1AT4xLM+xscc9kU2xy1lZ/wDMnE4Qlj1Rz/Rv9ln3ocSI1bROkZWGsSCKFyB+fPGzWOalQdKgobQQR6xFxYFRqBwHMI2+NQOA5hEEFJnQr09NdKef4QZOhbbUXwA7NyP8Yrti5QaXc6i0nlixcskcIj1fER5LlECqyrlLP7gBFSNz6UrKxPmk1LFSimuxN6kES9FUB1q8B5W1/KrGGekmukXn4/tmhWx8jfc/NZC/TP6UQ0E6E1hl3AQ7uXwbIDbyQzkRvqi4wSfczyab6B8qC5cCSoLlx2chSIIEDoggQJLkxYiK0xYiALBHseCPYBkhfNSBMSwAdK39aIYQDP4xPor/ADlwILrBxaPREC6KIvLZuDLwmmYeDmMhsPhYwVYOLR6IgbReKqK4KMZWry2582UAeKbXpw4SvGl+LThLzPJkN9nA2kl75fBwDd/MvwhiBhz9EFKfXDhcI+KpxafGZDlzNMoG0kk6xV0KqkGlnCw94VvZn+XpygAWSrf1cAXDS1YMhNQnwkvTfYu+cFmzTN8yF4U/iFMXCno29xoQPUwgSX4Yr4AP8IS5uJYlsfyFRlDCyqmLcCasFJDlUgoBqaJvAPhiHy2xCTXc5j2LlaLSQxXO+1mA4k4gjb/xovk2UJUVArJOLqURWpIS7DoEWoBADly1Tg52tGUSdAelOB0/AwusaQUkHAoY9MMdKcDp+BhQx1MxliWdUWWcE8sSQ3g0nQ+hbOuclKbKuWCCASuYboMsuFO2TjpEbANx0jyV+2r5wJo+zT5i1pRb0KWoEAhySQkVFHoB7oGTZ7VMXqRpNJUWFCoOSSGHLT3xfGTl1lb/AD+CqvOOkH8f0xbNkSCf7JMJvV75M5ylgzGsb1uImoMpSJcpUpKVYFRU5ONTsbCEOmbDNkquqtsuW90hGFCWdmZnBPRB0nQVrWhC0WtJNSFh6pIS2VcD64pepc/+Hpf75+Mlsqpwj6/Vn7Y/OF0/ybrGoHAcwgvRGibZLmpVNtWsQHvJrV0kDLaQeiBDgOYRyiIScl1WP8/6AZ8LZ4L0xhlPgA8Lo+UVX2OutyRzdN11uS8C61TFpSWCbzG6FKCQS1AS9BytC+XohExYmEEzBdUbs03QQA29CmagyrDKRp+yTFmWFBSw7gpNGLGpG2DEWuTkwJYYEYlhltjI9bqqHhxcW1w10f8ATPMevtXeH8lEixJwN7PwlZ0NX5IdWcYQAnhdA/MwfIjZRNzrUn5PTpm5wUn5GEqC5cCSoLlxYWBSIIEDoggQJLkxYiK0xYiALBHseCPYBkgGfxifRX+cuDoTomEzyCXASpulQ+QgQMLBxaPREDaLSLysHuoFJqpng5g4Y454wTYOLR6IgbRbuoG8zIZ5Ylgb2rEYnaMsIA8WBr04PfU3fVAvq0+LdiW8HIb7OKbegBaqJqAazlIqVDwcBgK9EEKJ1w4TXj4sM1xPh5B89tMoH0hNUVKA1jMzCRfDuA4Jxx+OUAASbQorIARQoCWtdOAkjegFzsBBfHOGEpMsh1zSg5gWhag1DiSGwyaj7YBsynmKosb+WCTZQH3ialQy2qo2GUXFRvF77DEdqm7UYPiabOSGH5OYttdQxcmQ7GaaZa5YzJL75zV8X90MJSgQLpcZF39+cCybDXflCwzAatIbpgtCAAAAABgBQDogdAulOB0/AwvsNkRNBSsEpKGIvKAIORYh4P0qN50/AwLohL7eDtI/KJ8AykbnbNLVeRLKVDAhcwHBqb6NR0an+IQfoybLClIF69P3hKt8snVjI7RwY3tSeU+0fnGChyn2j84iMYrwdKUl2YNbNz1mmqvTJd9QDAqWskByWBvcp9cEydHS0JCU30pAYATJjAbBvoV7oLauTZp01BdSEFQcqZxtYxzpPZFtRLEykja00t0CZGijRzuTlBHE7/ThSZ2GVKCQwfpUVH1kmNTOA5hGnHd/P89L9idyfz8/qhZbN2E9RASpAAU+9SpN8MRdU6ibtcmNBWL19Ovfgr9+BuVomYhNT7hznbyQvXKJSqY4LODvkg0LFkXrx9UYK0irtWVNZIUpKCQAyReDlhlC1emZjUQCdkZVRKSfQ7ckEXxtVswVn0YcsWSAVSyt6JJSQVC84xZD3iOVoWztLTVJUky2CgQSlTKD0JBGBG2PZWmJoAGroAwdQJoAznOG0f8A1I9URrImi94QNBwVEVBIfLppseG0iYQd8G5Rh05j8uWNZRpmYzlAB2O8NJGk19rrmsm8kgDFsU41/mMPYlHCx9jpST7DmwaTRMvlIUyFlBcMSUipSnhKT/MARDGRbEk3WU7gcFTVBOLNlGhndFOCgoFIZ3SAbqnHhB8c3DRandpafNy/f1ovlo7M9F8knSEQQI5kN3NqbipXv68XSt3lpLvLlJ6CX9S4jZ28EnTUxYiNR3H7optpmLRMCAEoChdBBe8BV1GNuRGeyDhL0y7gsEex4I9jgMkJZXHq9E/qEOoSyuPV6J/UIEDKwcWj0RAuibrqa691HBmqmUu/zYDYc8TFmjbQ8kG6sXXDEVN2jpGYLU2xhowqvKe+11HClpQHarEVJ2jKAPCE68cF7yvGKd9WjwMH5NjHExTpMSkldUXinfBc5aGchiGe65OIEELfXDhtfPiwzasYrxAfPF6YRhpOYoFQSJvBHBlpWMcnxPJACiQtKlkHVkBSEi7a1gkFCeCE4q2Oa4uHhpI0iQQgaknADX3lO4oXS+D7ctrhbZZqiua4nAhSKmyJAVvEub3hitTRiCMoKXfJSkGYKgE9rBjzvhgK4V9TDXdYGEuwUjShUQE6lRIwE4Eu2wJwfPFmpkGMkqKReACswDeAPISA/qECS7CoFJvhgXIEtIfpy6IOgAPSnA6fgYF0P/tEFaU4HT8DAuhv9oiQMFYxWvCLFYxWvCIJE26mzrmWSehCSpapZCUhnJ2VLRyqzbkbTfGts04S63igySvAtdCpgGLdDx2hcDTDGujWWUxcY+SqdSm8s5FO3JzL5CZFouvS9qL11sVNMZ72zKBVbmLSCLtnmYB3MvHPBeDx1GbaHnmWlQvJShUwVBuK1oTdLEOVJG2iVRkuXMc3bjZXnKno7sw25bIvX1S9cfP5OHp4GszNGzO0ZMu4dYlMsKTRwQmubYwqGibR5pX3fnHQJcpVbzYlmBFMnc4xnq4yRvlHOC1wTNARoqdqlPKm668boARq7rhrxvXnZ8BsgcaLtb8TSmY6c9sdH1cTVxO5mPQjnh0TaPNK+784aydHTBY5iCg3ypwmjkOjlbIxt2rjzVxEr5PGfDyFFI5z9CWg+IX9zrR7ZtAWkrVfs8zV3DdKTLK9ZRgoFQFzFyC/JHRrkWS4vevsx2Xz+To5iNz9sIcWcnHwk4ijY7RBH/TNr+rzPXL60bxYJ82YoqlrlGztMSzKEzXJmrSXJDXAxDM7jGGx12RlZ4hX9PheuJ39i4+STWtweiZ8mbMVNlKlpMsAElNTeByJjeURUk4RaiMltjsl6mCwR7Hgj2KwyQklcer0T+oQ7hJJHf1eif1CBAzsHFo9EQHom7eU1x7kvgzFrLXaOFYDYc84MsHFo9ERTo4qcvf4KOEgJyrhiduyAKylOuDlDhZbfrvPq00u4O2WxjiYF0uhAUpzLcpD350xGKh5OANcM6ZwcSdaOG14+Am61xOKsbr9L0wjHSCVAkgzC4wQhBZiMzmeXlgBNJmSr8wXpdClKv4mYlQ3ifBehu1AJBwOZgiwWi4SrvRvUftmasOXLMtDAOnLAXqHOqwz1mZMF20JZaASqzISF7xJJvDhpqxORcDCDELW7kzG2GQDm3g51fog446ELt2wGyJ05TG7KuliCJilOCR/hjJy77BywbCVMyaDw5zMCBqU7HIoMatlhnBUmVNVvtaoOKJMtIuuPW4xqTAks0pwOn4GBdDf7RFlqlKTLZSysviQB4JyH/KxXob/AGiJAwVjFa8IsVjFa8IgkC0jxUz0FfpMc0AccIjpjp9ol3kqTheBHrDRr9n3KJQoLTOUFAEVRLUGLPRQIyim2tzawZ7qnPGDTO1iza2Z6/8A6gmzjvkup4xH6xGwzNyEtS1KVOW5UfJANA7AMBUkU2RfZdx0tBQRNmG6oKDscC7OYqVM8lSonkdauJq4JuR5cjWbQfVxNXBFyJcgAfVxpG6YNaF/0/oTG/3IR6W3PImTDMVNUi8wYBJqABRw5NMIvomoSyzLq6pWV+mPJokxLtiOZvfSK1Sf5ldBHupG5I3JpUaTlgZuEXjzACnT6ozk7ikJmGamdMCygyy6UEXSXO9UCH5WeNb1NZgjobvLNLMrDfK93vpETJqDeUWbMMecNG2jcVKN550wMSPBGIBx5iPVBB3HJbezlnnCWPSBTnrEbish6K81FPNHVtDcRJ/ykfpEawncjLwVOmpPKlDHmUzdGPJG2WWWJaEoeiUhIJarAD4RRqLYzx6TXo6J1N+vzgKEexikxlGU3skJZXHq9E/qEOoSyuPV6J/UIEDKwcWj0RAmiAHURce7L4C1rpdoTew5GxArBdg4tHoiKrAVOX1nBTwkpSHauGJ25QBUQnXjgPfPhrvPq0+Dg7ZbGOJgPSEyXemMZJpW9MWDeCg7sDdS+zOGKirWjjGvHwU3WuDwsbr9LvlGFvSoEkGYXTQISgsQ1QVZ8hpACWSlCVFQ1CTvFcfNAcS0sQNjZNUV2xaiegKCwuRfdh36azZtkcjhnGdnVMvrD2hLlIfUygKoTvnreY4na4wEEmZMfGdT/BSxdw55Q75YChq7r5OIdv3/AJG8suAaVAww6OSMoA0dfJJUuYQMloSnHYwGDe/OkHwOwe2yryWdq8+R+cBaKSxI2Jb3wymQu0Zwlc3xgA5WMVkRYrGMWgSJdK6ek2eYJa794pC96kEMSoDPF0mF6929kBYqWDsISD+qE27/APtQ/wAhH+pOjX5VmKkKWChkliCtAVgDRJLnEZRvhpq3BSb7nkW626NsoRWcG12XddZbxKyRNKlo3jHeaxRQCCrhMQSGxJFWg6xaWskyYmWlMy8slIe9dwJL7+lBHPBOTy+o7WhzuY/tdn/zD+hcdT0sFFvPZHFf1C2VkYtLq0vk3DSm6izWWZqV6y8lKcE3gxFKkuS0Do3cWYgkJnEJDkiXgOXfRp3ZI/ty6+BL/TGrh/K98aKfp9c61J5y0arNTKMmkdeG7CQ7aue7PxeArU1pgYxG7Ozs9yexw73jzVrHL/o6Zq5cy/LKZgBSBNQVB03heS7pLCr4YRRMs6gHKk4B9+kmrtnXCJX0+l9pB6mxd0dMm7u5QmKQpExCAEsop35Je8Lh4IAZiSXc0pVtonTcidKmT5d9pThRUnf0SFkCuDEUoI4w3KPWI6BuFI+j7dzr/wBBEUa3Rwppc49yzT3yssUWNJenbGEJlhM24kMEtgOe8/vjGVursCTeF8EFVcaqxFV53cOSkaYrnEZWezlagkFAJfhKSkUriogR8nH6hbJ4wmz6OWgqSzlm2Sd2NmvzVTCQBMaWUs90olghYKmCr6SGrQA5tFv/AFRYFFiFkqch8S4qwv5g5RpVoTcUUliQw3pCh0KTQjmjxFQCDQ12Y8kS/qFq7oLQ1Pszo9m3V2YlEsCZvlIlh0gh1EJDm8cyKxnprSlns81IWVpVcJDC8i6pTEM4asvLBo0DRnHSK+Pkf6yIe9kE/wAUj/JT+uZGvS6iVsW5Hk/VltYp1/IfK3XWIp78goWStLAlQKVOHvb2pSzhqEsNpOT2QLCGTfVswBP6sY59fEXzLM0oTDcuqZgFoKq7UAuPVGr1M8OP1C6S6Lsb2eyDYvKVswGPrgywWhMyYFpLpXLvDmUQR7jHLUWhJwBw8kj4R1jR/As3+R8JUTF5Nek1M7m1JdhjYOLR6IgHQykX13TKe5Le4pSi12jg4DZB1g4tHoiKNH37yrxmtdQ18IAdqtdq+3JxSOjeUTFI7YTWVevqZ1Kvvqk4Jwdvc2cZ6YkSwlUwhDsAStSkpZ3qU4YbIsWV61PG3bxdhLuNcGJO+uvsq75R7blqegmlk4ICWJJGZzDYOzEwAmlzE6xj2uLy5YS06YlR3qWCRg74AMDR8YkybL3wvWdkCr2iYLks43qU3wNMKDbF8lUy+qloAvIoZcpmuhwolyoZEiuLRe8xzW0Udt5JaqVcHMGtHpQPR4dfJzB5QRZtaJaRLRKZhd74opKS3hXSdtc6YZMYToTNWq7rLQkVN+5JSDU03ySfds5YYyZKwSVTCrHeskJFaMwemFSYHRZMhdozhK5vjDGZC/RfCVzfGAGMRoyaI0CclE2yoUXUhKjg5SCW6RGHaErzUv2E/KNb3UafnSJ1yWUtdBqAYSTN19sdgJZS1XYF9jNh0xnlq64ycWVO6KeDb7MJLBJkB0hIJuIq6EqcPUjfM+0HZFsqdJBBTJILOCJJDb67iE0NX5q4Roejt01qlS0SkpQEISEh1XywDVJDk0FTjWHGht09omWiVLWU3VKY0GDE/CIWrrbSXkhXRbwbjNsktRdUtCjtKQT6yIw+j5XmpfsJ+UFtGnbrN0E6ROCJZSE3AapBqSflGiUlFZZprrdkvTE2G02CVd4qXinwE+UOSBJE6QpAX2sQCgLYyk3wDd3pQN8Fb7gs9DsjQ9I7qbTNTcVcKHQqjpN5C0rDtVnTWtcMCYJlbtLWeEUA8gB+Ajj3omjZWm9yJchRYSAOEKymG9Z6lP8ANTax2QYizoAICEgHEAAA84zhbuU0gufIvzGKr6k0DUBpDlosTysmWS9LafgF7Qleal+wn5RO0JXmpfsJ+UeaWnmXImrTwkoUoPg4SSI53M3a2sYFBPoge+K52xh3LqdPO1Nx8G9LkSUrIMlJfBkIYMBmW2+4x48jzG3xL8EPkC42HM0xjnMvdba0zJkxIl3pl28STW6GDBiB0Yw20fuvtK5spJUghU2Wk7wYKWlJ9xjncQzgseitSbN7l2OVRQloGBG8AIzGTgxZNsyFF1ISo4OUglumL2iNFxkBRYJXmpfsJ+Ue9oSvNS/YT8oJiQIBu0JXmpfsp+UUzQAtAFAErA9cuD4Bn8Yn0V/nLgAXRBtTTL4kBDJ7XKSsqIYvrgaAu3B5Yy0MUX13dU9yXwColrtHveDsaJYtKICQli6Qxego2Bzxy5dke2e1BJJMxS3ADKKWDDEMkVOfwjpvLzgHpSg2gcXeClEcK++rQOYFj6mzinSwF9TiU5QBvr4UReFN6MItVaxfCtYtnJuum6d6Ax3rtR8cT0R5aLQFFxNWijMkobF3qgl8o5wBPY1yzNVWy1mSmaZNCiTLSzA0Cq0AozbYIvSiWBs953bXTHepyDvQ++LpZulR18wglJbvdQEgEK3lQWcs2JwozEWZb8dMI2FMopzpwHz25CJaS7EJt9xemaErdBs981DzVuQq8QTQvQvy9EPUOwdnarYPm0AmyrYjXTA+YTKcc28Z+cGC1zrqSS9BEEktEwJDksHgDRR3x5vjA9qtSbSm4kEHer3wUAzn71MMRQkYQDaEgBJJIu5AEv0OHFMOURINqiRrSdPEh7qhzylOKjK/y44YwWLequ+R7J68MATbrdC2ibPvypd5N0B7yBXmUoGFadzVo1ZeRM1lbpE2Tq+Rw7++NwRbTXgq5EpL4geXy+6MPpJTcVM5N5z/AM9MM9ojNLSwcnJ+St1RbyaONzOkH4pLekh8a1v7IZ6C3P2lFplLXKupSpyb0ssGOQUTnGyWzSJQTgWyCCo4P5Y5oHGkjNSRwODwpZScQaOvkiI6OtNNeCFTFPJsbxpO7HQk+dPCpUu+m4kPeQKgqoylA5xcbdR++Ys2qD4kPwsKPzRaJ5Kb18501bKofJvRolBSWGaarZVy9UTV5+5a0iUi7IUJrALKpskyyogA3QCCBe2nCK5e5S3PWSGrguW+TYr542ZWkGzmGrUk/wD6w5YPs8hSnaYMvAGf9XJHLpiXx1tqLtx9hmSbPcmpuqvqLOk0JpVJIh48I+0l+cHsD5xO0l+cHsD5x2kksGaUnJuT8jDTEkrkTkJDqVLWkBwHJSQA5jnVn3J2m88yzrKWPAmyAp8qqJDYxuvaS/OD2B84KlhYAF5FABwDl/XHE6oyeWW1aidaaj5OdWjcjbLx1cghGV6ZKKm5WUAfdBOity1rTNkqVJYJmy1KN+WQAlaVKLBT4Axvt6Z5SPYV14l6Z5SPYV14r28M5LXrrWsDGJC69M8pHsK68S9M8pHsK68XmMYxIXXpnlI9hXXiXpnlI9hXXgBjCKzTlKnrBLhN5qGlU7cecUyyiWrR6pirxmNRqAgfroeXGPNHaOMtalGZfvBmupS2GYxoAK7BAGt6V3WybOoa24lK3ucYSbrXnuyy3CH/ADAI9kKxecQDTwJ52vTVjk98SJGW2+UZYRju1EoT9KMpXZBsPhTUtyInfFEed0KxV74ghi29nBzRn72WGO3KJEjjczKt3PhEHZCsVO+I5d7O93eoyT2Q7FnNS2RCZ/Jlcpnmco8iRG5mN3PhGQ7Iliu8aArZdnENlXVg48kYnsh2Knfk4F+9z8a3W3uGD9MSJE7mY3c+EXSOyDo66L84hWd2XNbkZ0vhF6eyPo0YT1/ZL6sSJDczG7nwjLulaO+sL+yX1YndJ0d9YX9kvqxIkNzIbufCMVdkfRpxnqPPKWf9sY90PRnnj9irqRIkNzIbufCMk9kfRownqHNKX1Yy7pWjvrC/sl9WJEhuZDdz4RO6Vo76wv7JfVid0rR31hf2S+rEiQ3Mhu58IndK0d9YX9kvqx53SdHfWF/ZL6sexIbmQ3c+Eed0nR3n1/ZL6sTuk6O8+v7JfVj2JDcyG7nwjzuk6O8+v7JfVid0nR3n1/ZL6sexIbmQ3c+Eed0nR3n1/ZL6sTuk6O8+v7JfVj2JDcyG7nwjzuk6O8+v7JfVid0nR3n1/ZL6sexIbmQ3c+Eed0nR3n1/ZL6sTuk6O8+v7JfVj2JDcyG7nwjzuk6O8+v7JfVhpYt1FnnSxMlLUpCnYlJGBKTQgHEGJEi2m1zeGX0Xyslhn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4876800" y="4743271"/>
            <a:ext cx="2819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</a:t>
            </a:r>
            <a:r>
              <a:rPr lang="en-US" b="1" dirty="0" err="1" smtClean="0">
                <a:solidFill>
                  <a:srgbClr val="FF0000"/>
                </a:solidFill>
              </a:rPr>
              <a:t>fread</a:t>
            </a:r>
            <a:r>
              <a:rPr lang="en-US" dirty="0" smtClean="0"/>
              <a:t>( &amp;</a:t>
            </a:r>
            <a:r>
              <a:rPr lang="en-US" b="1" dirty="0" err="1" smtClean="0"/>
              <a:t>buf</a:t>
            </a:r>
            <a:r>
              <a:rPr lang="en-US" dirty="0" smtClean="0"/>
              <a:t>, </a:t>
            </a:r>
            <a:r>
              <a:rPr lang="en-US" b="1" dirty="0" smtClean="0"/>
              <a:t>…</a:t>
            </a:r>
            <a:r>
              <a:rPr lang="en-US" dirty="0" smtClean="0"/>
              <a:t>, 1, f ); </a:t>
            </a:r>
          </a:p>
          <a:p>
            <a:r>
              <a:rPr lang="en-US" dirty="0" smtClean="0"/>
              <a:t>   …</a:t>
            </a:r>
          </a:p>
          <a:p>
            <a:r>
              <a:rPr lang="en-US" dirty="0" smtClean="0"/>
              <a:t>   </a:t>
            </a:r>
            <a:r>
              <a:rPr lang="en-US" b="1" dirty="0" err="1" smtClean="0">
                <a:solidFill>
                  <a:srgbClr val="FF0000"/>
                </a:solidFill>
              </a:rPr>
              <a:t>strcpy</a:t>
            </a:r>
            <a:r>
              <a:rPr lang="en-US" dirty="0" smtClean="0"/>
              <a:t>( name, </a:t>
            </a:r>
            <a:r>
              <a:rPr lang="en-US" b="1" dirty="0" err="1" smtClean="0"/>
              <a:t>buf</a:t>
            </a:r>
            <a:r>
              <a:rPr lang="en-US" dirty="0" smtClean="0"/>
              <a:t> );</a:t>
            </a:r>
          </a:p>
          <a:p>
            <a:r>
              <a:rPr lang="en-US" dirty="0" smtClean="0"/>
              <a:t>   …</a:t>
            </a:r>
          </a:p>
        </p:txBody>
      </p:sp>
      <p:sp>
        <p:nvSpPr>
          <p:cNvPr id="9" name="Rectangle 8"/>
          <p:cNvSpPr/>
          <p:nvPr/>
        </p:nvSpPr>
        <p:spPr>
          <a:xfrm>
            <a:off x="914400" y="4993451"/>
            <a:ext cx="987425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901825" y="4993451"/>
            <a:ext cx="1331212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“James\0”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3237613" y="4993451"/>
            <a:ext cx="1331212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…</a:t>
            </a:r>
            <a:endParaRPr lang="en-US" dirty="0"/>
          </a:p>
        </p:txBody>
      </p:sp>
      <p:cxnSp>
        <p:nvCxnSpPr>
          <p:cNvPr id="13" name="Straight Arrow Connector 44"/>
          <p:cNvCxnSpPr>
            <a:stCxn id="10" idx="0"/>
            <a:endCxn id="20" idx="0"/>
          </p:cNvCxnSpPr>
          <p:nvPr/>
        </p:nvCxnSpPr>
        <p:spPr>
          <a:xfrm rot="5400000" flipH="1" flipV="1">
            <a:off x="4168526" y="3142176"/>
            <a:ext cx="250180" cy="3452370"/>
          </a:xfrm>
          <a:prstGeom prst="bentConnector3">
            <a:avLst>
              <a:gd name="adj1" fmla="val 191374"/>
            </a:avLst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44"/>
          <p:cNvCxnSpPr>
            <a:stCxn id="10" idx="2"/>
            <a:endCxn id="23" idx="2"/>
          </p:cNvCxnSpPr>
          <p:nvPr/>
        </p:nvCxnSpPr>
        <p:spPr>
          <a:xfrm rot="16200000" flipH="1">
            <a:off x="4575824" y="3594658"/>
            <a:ext cx="45184" cy="4061970"/>
          </a:xfrm>
          <a:prstGeom prst="bentConnector3">
            <a:avLst>
              <a:gd name="adj1" fmla="val 605931"/>
            </a:avLst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5715001" y="4743271"/>
            <a:ext cx="609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6324601" y="5343435"/>
            <a:ext cx="609600" cy="30480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Rectangle 28"/>
          <p:cNvSpPr/>
          <p:nvPr/>
        </p:nvSpPr>
        <p:spPr>
          <a:xfrm>
            <a:off x="2412501" y="4191000"/>
            <a:ext cx="3759699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Reads a field from a file</a:t>
            </a:r>
            <a:endParaRPr lang="en-US" dirty="0"/>
          </a:p>
        </p:txBody>
      </p:sp>
      <p:sp>
        <p:nvSpPr>
          <p:cNvPr id="30" name="Rectangle 29"/>
          <p:cNvSpPr/>
          <p:nvPr/>
        </p:nvSpPr>
        <p:spPr>
          <a:xfrm>
            <a:off x="2869702" y="5943600"/>
            <a:ext cx="3759699" cy="30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Field’s type is a string</a:t>
            </a:r>
            <a:endParaRPr lang="en-US" dirty="0"/>
          </a:p>
        </p:txBody>
      </p:sp>
      <p:cxnSp>
        <p:nvCxnSpPr>
          <p:cNvPr id="31" name="Straight Arrow Connector 44"/>
          <p:cNvCxnSpPr>
            <a:stCxn id="20" idx="2"/>
            <a:endCxn id="23" idx="0"/>
          </p:cNvCxnSpPr>
          <p:nvPr/>
        </p:nvCxnSpPr>
        <p:spPr>
          <a:xfrm>
            <a:off x="6019801" y="5048071"/>
            <a:ext cx="609600" cy="29536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triangle" w="med" len="med"/>
          </a:ln>
          <a:effectLst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878400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402">
        <p:fade/>
      </p:transition>
    </mc:Choice>
    <mc:Fallback xmlns="">
      <p:transition advTm="540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upload.wikimedia.org/wikipedia/commons/thumb/2/27/Laptop_icon.svg/200px-Laptop_ic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33800"/>
            <a:ext cx="1905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 smtClean="0"/>
              <a:t>What if we only have the producer program?</a:t>
            </a:r>
            <a:endParaRPr lang="en-US" sz="2400" b="1" i="1" dirty="0"/>
          </a:p>
          <a:p>
            <a:pPr marL="1200150" lvl="1" indent="-457200"/>
            <a:r>
              <a:rPr lang="en-US" dirty="0" smtClean="0"/>
              <a:t>Botnet Command and Control (C&amp;C) protocol</a:t>
            </a:r>
            <a:endParaRPr lang="en-US" dirty="0"/>
          </a:p>
          <a:p>
            <a:pPr marL="1600200" lvl="2" indent="-457200"/>
            <a:r>
              <a:rPr lang="en-US" dirty="0"/>
              <a:t>No consumer is </a:t>
            </a:r>
            <a:r>
              <a:rPr lang="en-US" dirty="0" smtClean="0"/>
              <a:t>present on the victim machine</a:t>
            </a:r>
            <a:endParaRPr lang="en-US" dirty="0"/>
          </a:p>
          <a:p>
            <a:pPr marL="1600200" lvl="2" indent="-457200"/>
            <a:r>
              <a:rPr lang="en-US" dirty="0" smtClean="0"/>
              <a:t>Consumer exists on the attacker’s server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AutoShape 4" descr="data:image/jpeg;base64,/9j/4AAQSkZJRgABAQAAAQABAAD/2wCEAAkGBxMTEhQUExMVFBQXFxkXFxgYGBcYFhgYGhgYGhgYFxgaHCghGhonHBUaITEhJykrLi4uGCAzODMsNygtLisBCgoKDg0OGxAQGjQmHyQsLCwyLCwtLyw0LCwsLCwsLDQsLC83LiwsLCwsLCwsLCwsLiwsLCwsLCwsLC0sLCwsLP/AABEIAMcA/gMBIgACEQEDEQH/xAAbAAACAgMBAAAAAAAAAAAAAAAEBQADAgYHAf/EAFEQAAECAwQDCA4IAwcCBwAAAAECEQADIQQSMUEFE1EGIjIzYXGB0gcUFyNCQ1JTcpGSocHRFVSToqSxsuMkYoI0RGNzs8LwFvGElKPD0+Hi/8QAGgEBAAMBAQEAAAAAAAAAAAAAAAEDBAIFBv/EAC0RAAICAQMDAwMEAgMAAAAAAAABAgMRBBRRITFBEhOhBWHRI5GxwXHhIlKB/9oADAMBAAIRAxEAPwAwdiwKUpPbhdIr/CkJLEiitaxNMHeoMYSuxclQURbVMkOXsi00rgVTQDhlHSxb5OBmIvAVD74MQC4xxPvgxMt8EkjbT4mKdvXwZ9rVwcoX2LkhAX26pjQfwqr2fg618jlEs/YuSs3RbFg3b2+skxIZ2xVMAfkd8dhjrGoPkH7vziag+Qfu/OG3r4G1q4OUWXsWpmEhNtVQA1sq0ir4EzWOGUEdyE/Xfw/70dP1B8g/d+cTUHyD935w29fA2tXBzDuQn67+H/eidyE/Xfw/70dItMxMvhi7zt84FVpWzjGYgc6k5sRnXEQ29fA2tXBoPchP138P+9E7kJ+u/h/3o3+Za5a0KuLA8G+LpulufGIVTbqQiYgbStClE4YBKwzgGnLyQ29fA2tXBoHchP138P8AvQRZuxXc/vUtVX31mJ/9/DkjeJCp4UCubKKauBKWDmzErLZZHCDRPScC/QYlUVrwStNUvBz9fYyfx8kYf3U5Vx18eDsYl37Zk83apbL/AB+SOga9Ls9TgM8Ww549E4M+RauIrh+cT7MOCfYr4OfDsYF37Ylf+VpgkYa/+V+kxiexcXftmUKAN2rShfDX45PsjoYnJ2+4x4Z6dv5/8zh7MOBt6+DnyOxe394kmpNbKcy7cfhHh7FpvP21LwZu1aYu7a6hjoeuG33GM0l4j2YcDb18HPU9jJvHyT/4U/8Az8kUWrsVFbfxUtLPwLNdd2x7/wAkdKiQ9mHAenrfg5d3IT9d/D/vRO5Cfrv4f96OoxIjb18HO1q4OXdyE/Xfw/70TuQn67+H/ejqMSG3r4G1q4OXdyE/Xfw/70TuQn67+H/ejqMSG3r4G1q4OXdyE/Xfw/70TuQn67+H/ejqMSG3r4G1q4OXdyE/Xfw/70TuQn67+H/ejqMSG3r4G1q4OZSuxLdr24CXBBMg0bmnx7M7FBONtHP2uXwAx13JHTIkPYr4J21XBrqNPoC7hmpSQWO+Q7jK7dfkxjOfptCRvZz8l5KRj6MXWfcZYVKE8yBrlb8rClhV44miqRLHuekLUpKxfYJIHfksSHVVSyC5qwwjZL2unpz8dyx+v7FSNNpuAmeymDgLBAOy9d98Uyd0AKmVNupyOtSSzbLtK8sGHc9Z9YEXTdcgp78aBAUBevsKklzQu2MB2nc/Zr0wJAF0YFE9TFwHcKF4Vy53iP0/uR+p9jKbp4B2m3tnfEp9bp/40WStOIIdU8pOy+k++7A1m0dIv0Id0BdLSCSUAgve3lVPV2dsaxcrRcgteKVC95NpbFjjNLUBF7Ae6OIyg0P1F3wZr0vIOM8HnKT8Ix+k7P54etPyi76F0e7atX/rcmG3GCZO5exqAUJRY7VTB7iXjvNf3H6n2A5NoRMN2SsTF4s6RRwCeDy/9sY9tssqASUlQYuA3NmWappDWx6CkSFX5SLqmuveUaFjmeQQk01NQkJvmUA5bWmYB0aur88Z9RYq4OUfHPQshGUunkvs9iCUsneA1KUoSA5FXYVPLAibHcU6ZBfywmUFGjOSWL5VgmzrllAL2drn+MoNTM1IjaJPBThgMMMMo6jL1RTDWOhrJSSm8ZN5RBSQpKCptjvdrseJY0kIPeRIdnAQjIvigtQ/nGxIbWK4L3EPTfM62c7MW/qjDSbapT3cuE93EY3ax0DVpdiBXWSQMdZdlEPQ4YjAZY+sl2iwpWGXvxsUhJGT4jkHqgLRSZaZElJNjSQhNBrrjBPgFZvNShMMpMqWCU/wzkb4ALcs4ch8GcRLaz06kJ5WQaXomWCClIBGDS00IfClOEfXByCsBgpXsD5RjZFylAFRkXCC12+7PLapwFA+0gGHlnmJUkFBBTgCMKU+ERkkTX1+UfYHyiX1+UfYHyh7EhkCK+vyj7A+US+vyj7A+UPYkMgRX1+UfYHyiX1+UfYHyh7EhkCK+vyj7A+US+vyj7A+UPYkMgRX1+UfYHyiX1+UfYHyh7EhkCK+vyj7A+US+vyj7A+UPYkMgRX1+UfYHyiyzTFX7pJIuk1DVBHzhzAdq4xHor/OXAGOjZitSCUMQ4SHG+A4JfJ8a4PGOjHdT3uCjhTAvwa4YHCueMEWDi0eiIF0UBeU13gowlGX4O04jkywiAZKfXDhNePjA3AT4GLPlka5wPpBFTdWtRU7tOCAllJoHwz9RGcXlI144L3leKrxafGbeXPDKBrYgEzHuNmDIv4F6l99zQANZlTCpVJxAugfxEoiqEjB3FTm7muYg+VaVoDCXMVirfTJTigoDeweFNnkAKUTqfBu3bKt097SMjvTSjYBhlGcqWly2rrj/BrSDgal2OfS2YgzmCwv3NkkrvJBpUA0L5bRjGcU2SQlCQEpSkY71N0OcTdyi6B0YTI1+bo5U4smfMkM5eXdc8hvA0jYJkL9GcJXN8YhrKwdRk4vKPbPoxSUhJtE5RCWd0Of5uDjDFIYAY8pxj2JEnLeepiE1Jc1ADZBnqOUv7hHk1DhnIwqOf8ALKM4kAAyrAoXe/zaYjvbGme8f1GMkWJQfv00vt1dKg0ZHI3MTBkSC6AHs1nKcZi10PCubXfepHNBESJAEiRIkASJEiQBIkSJAEiRIkASJEiQBIkSJAEgO1cYj0V/nLgyA7VxiPRX+cuALLBxaPREUaMxU78FGM3WeDs8Hn8LGL7BxaPREC6LAvK9FHiTL8HacebLCAMzxwx4R8bTi0+Lz5ssc4EtyCFL4VcP4gozTgPBw5vXF6x39OHCV4knxafG5elnhlA1qKlTJoegGdmUoMCnwyWmYmg28hgCuWlWsfvrEpP9oQQN4GCU5jkOOMXJMzECYSSkka6WW3tWBo1CGwJrygSUE3hxdDLNbMt+CnPxZ5TwegxkEpvFTS6V/sc1KsxRWat89BgDSGW+5CGSLGkCs6Yx2zNlaHH3xbJs6XSRNWpsBfcHDHbhntMLZdkE0gXZV0cJK7KsPkogqIAJHOz5tDiVZZaS6UJSdoSAa44QJM5mEL9GcJXN8YYTIUSSoE3XBq+GD8oMAOokKtbN2+9HVia2b5XvR1YAaxIVa2b5XvR1YzSZxwPvR1YAZRIXXZ+33p6sA/Si9p+51YAfxIQfSa/KP3OrE+k17Vfc6sAP4ka7O0wpCVKUohKQVE72gAcng7I9laWUpIUFKYgEcHAhx4MAbDEhB9Jr2q+51Yn0mvyj9zqwA/iQhGkl7T9zqxmLbM2n7nVgB3EhOLTN2n7nVjPWztvvR1YAaxIWBU7b70dWPRrtvvR1YAZRIX3Z+33o6sS7P2+9HVgBhAdq4xHor/OXFd2ft96OrAtntJVNKVElSAR4LCqXwA5IAZWDi0eiIH0Yd8rZdR43WeDsy588YIsHFo9EQLorhL9GX4kyvB8o8Lm8HCAPVDvw5FK8b/InxeeOGWOcV2+Ul1FKipZoU64oADuS2A9XJGSx39NPCV4knxafG5c+fByii2BSVzMSCHDWYrbADfA788nwEAA2VS780KStCQpDK7bCt7cSSoDEMXDKxYnOD5clfCAm9E8EUOw0zPqAgOUxUxAYmXeBsivITwyOBzng4ZGCUWxSHSLzB2u2WdcAIoAwqxcuMXakQmn1SIUcdDNUiZgETWLP3/DBwMx0M9Xxi+VMnJQAJJJzvTQS9TwiHNWH/aBhbZgJBmKLFwU2WcQwcMCCQoOQxGSc3hvZ710XiCcyElP3SSR64kkH0kTcGVfgYA0ef0/KD9KcDp+Bhfo80/p+USCq1Wi4eSNCkSrGLQyQtwtqmTwwpst81AcHrG26Wt0pqTEHYAoEn1GNSTaUlbk1AT4xLM+xscc9kU2xy1lZ/wDMnE4Qlj1Rz/Rv9ln3ocSI1bROkZWGsSCKFyB+fPGzWOalQdKgobQQR6xFxYFRqBwHMI2+NQOA5hEEFJnQr09NdKef4QZOhbbUXwA7NyP8Yrti5QaXc6i0nlixcskcIj1fER5LlECqyrlLP7gBFSNz6UrKxPmk1LFSimuxN6kES9FUB1q8B5W1/KrGGekmukXn4/tmhWx8jfc/NZC/TP6UQ0E6E1hl3AQ7uXwbIDbyQzkRvqi4wSfczyab6B8qC5cCSoLlx2chSIIEDoggQJLkxYiK0xYiALBHseCPYBkhfNSBMSwAdK39aIYQDP4xPor/ADlwILrBxaPREC6KIvLZuDLwmmYeDmMhsPhYwVYOLR6IgbReKqK4KMZWry2582UAeKbXpw4SvGl+LThLzPJkN9nA2kl75fBwDd/MvwhiBhz9EFKfXDhcI+KpxafGZDlzNMoG0kk6xV0KqkGlnCw94VvZn+XpygAWSrf1cAXDS1YMhNQnwkvTfYu+cFmzTN8yF4U/iFMXCno29xoQPUwgSX4Yr4AP8IS5uJYlsfyFRlDCyqmLcCasFJDlUgoBqaJvAPhiHy2xCTXc5j2LlaLSQxXO+1mA4k4gjb/xovk2UJUVArJOLqURWpIS7DoEWoBADly1Tg52tGUSdAelOB0/AwusaQUkHAoY9MMdKcDp+BhQx1MxliWdUWWcE8sSQ3g0nQ+hbOuclKbKuWCCASuYboMsuFO2TjpEbANx0jyV+2r5wJo+zT5i1pRb0KWoEAhySQkVFHoB7oGTZ7VMXqRpNJUWFCoOSSGHLT3xfGTl1lb/AD+CqvOOkH8f0xbNkSCf7JMJvV75M5ylgzGsb1uImoMpSJcpUpKVYFRU5ONTsbCEOmbDNkquqtsuW90hGFCWdmZnBPRB0nQVrWhC0WtJNSFh6pIS2VcD64pepc/+Hpf75+Mlsqpwj6/Vn7Y/OF0/ybrGoHAcwgvRGibZLmpVNtWsQHvJrV0kDLaQeiBDgOYRyiIScl1WP8/6AZ8LZ4L0xhlPgA8Lo+UVX2OutyRzdN11uS8C61TFpSWCbzG6FKCQS1AS9BytC+XohExYmEEzBdUbs03QQA29CmagyrDKRp+yTFmWFBSw7gpNGLGpG2DEWuTkwJYYEYlhltjI9bqqHhxcW1w10f8ATPMevtXeH8lEixJwN7PwlZ0NX5IdWcYQAnhdA/MwfIjZRNzrUn5PTpm5wUn5GEqC5cCSoLlxYWBSIIEDoggQJLkxYiK0xYiALBHseCPYBkgGfxifRX+cuDoTomEzyCXASpulQ+QgQMLBxaPREDaLSLysHuoFJqpng5g4Y454wTYOLR6IgbRbuoG8zIZ5Ylgb2rEYnaMsIA8WBr04PfU3fVAvq0+LdiW8HIb7OKbegBaqJqAazlIqVDwcBgK9EEKJ1w4TXj4sM1xPh5B89tMoH0hNUVKA1jMzCRfDuA4Jxx+OUAASbQorIARQoCWtdOAkjegFzsBBfHOGEpMsh1zSg5gWhag1DiSGwyaj7YBsynmKosb+WCTZQH3ialQy2qo2GUXFRvF77DEdqm7UYPiabOSGH5OYttdQxcmQ7GaaZa5YzJL75zV8X90MJSgQLpcZF39+cCybDXflCwzAatIbpgtCAAAAABgBQDogdAulOB0/AwvsNkRNBSsEpKGIvKAIORYh4P0qN50/AwLohL7eDtI/KJ8AykbnbNLVeRLKVDAhcwHBqb6NR0an+IQfoybLClIF69P3hKt8snVjI7RwY3tSeU+0fnGChyn2j84iMYrwdKUl2YNbNz1mmqvTJd9QDAqWskByWBvcp9cEydHS0JCU30pAYATJjAbBvoV7oLauTZp01BdSEFQcqZxtYxzpPZFtRLEykja00t0CZGijRzuTlBHE7/ThSZ2GVKCQwfpUVH1kmNTOA5hGnHd/P89L9idyfz8/qhZbN2E9RASpAAU+9SpN8MRdU6ibtcmNBWL19Ovfgr9+BuVomYhNT7hznbyQvXKJSqY4LODvkg0LFkXrx9UYK0irtWVNZIUpKCQAyReDlhlC1emZjUQCdkZVRKSfQ7ckEXxtVswVn0YcsWSAVSyt6JJSQVC84xZD3iOVoWztLTVJUky2CgQSlTKD0JBGBG2PZWmJoAGroAwdQJoAznOG0f8A1I9URrImi94QNBwVEVBIfLppseG0iYQd8G5Rh05j8uWNZRpmYzlAB2O8NJGk19rrmsm8kgDFsU41/mMPYlHCx9jpST7DmwaTRMvlIUyFlBcMSUipSnhKT/MARDGRbEk3WU7gcFTVBOLNlGhndFOCgoFIZ3SAbqnHhB8c3DRandpafNy/f1ovlo7M9F8knSEQQI5kN3NqbipXv68XSt3lpLvLlJ6CX9S4jZ28EnTUxYiNR3H7optpmLRMCAEoChdBBe8BV1GNuRGeyDhL0y7gsEex4I9jgMkJZXHq9E/qEOoSyuPV6J/UIEDKwcWj0RAuibrqa691HBmqmUu/zYDYc8TFmjbQ8kG6sXXDEVN2jpGYLU2xhowqvKe+11HClpQHarEVJ2jKAPCE68cF7yvGKd9WjwMH5NjHExTpMSkldUXinfBc5aGchiGe65OIEELfXDhtfPiwzasYrxAfPF6YRhpOYoFQSJvBHBlpWMcnxPJACiQtKlkHVkBSEi7a1gkFCeCE4q2Oa4uHhpI0iQQgaknADX3lO4oXS+D7ctrhbZZqiua4nAhSKmyJAVvEub3hitTRiCMoKXfJSkGYKgE9rBjzvhgK4V9TDXdYGEuwUjShUQE6lRIwE4Eu2wJwfPFmpkGMkqKReACswDeAPISA/qECS7CoFJvhgXIEtIfpy6IOgAPSnA6fgYF0P/tEFaU4HT8DAuhv9oiQMFYxWvCLFYxWvCIJE26mzrmWSehCSpapZCUhnJ2VLRyqzbkbTfGts04S63igySvAtdCpgGLdDx2hcDTDGujWWUxcY+SqdSm8s5FO3JzL5CZFouvS9qL11sVNMZ72zKBVbmLSCLtnmYB3MvHPBeDx1GbaHnmWlQvJShUwVBuK1oTdLEOVJG2iVRkuXMc3bjZXnKno7sw25bIvX1S9cfP5OHp4GszNGzO0ZMu4dYlMsKTRwQmubYwqGibR5pX3fnHQJcpVbzYlmBFMnc4xnq4yRvlHOC1wTNARoqdqlPKm668boARq7rhrxvXnZ8BsgcaLtb8TSmY6c9sdH1cTVxO5mPQjnh0TaPNK+784aydHTBY5iCg3ypwmjkOjlbIxt2rjzVxEr5PGfDyFFI5z9CWg+IX9zrR7ZtAWkrVfs8zV3DdKTLK9ZRgoFQFzFyC/JHRrkWS4vevsx2Xz+To5iNz9sIcWcnHwk4ijY7RBH/TNr+rzPXL60bxYJ82YoqlrlGztMSzKEzXJmrSXJDXAxDM7jGGx12RlZ4hX9PheuJ39i4+STWtweiZ8mbMVNlKlpMsAElNTeByJjeURUk4RaiMltjsl6mCwR7Hgj2KwyQklcer0T+oQ7hJJHf1eif1CBAzsHFo9EQHom7eU1x7kvgzFrLXaOFYDYc84MsHFo9ERTo4qcvf4KOEgJyrhiduyAKylOuDlDhZbfrvPq00u4O2WxjiYF0uhAUpzLcpD350xGKh5OANcM6ZwcSdaOG14+Am61xOKsbr9L0wjHSCVAkgzC4wQhBZiMzmeXlgBNJmSr8wXpdClKv4mYlQ3ifBehu1AJBwOZgiwWi4SrvRvUftmasOXLMtDAOnLAXqHOqwz1mZMF20JZaASqzISF7xJJvDhpqxORcDCDELW7kzG2GQDm3g51fog446ELt2wGyJ05TG7KuliCJilOCR/hjJy77BywbCVMyaDw5zMCBqU7HIoMatlhnBUmVNVvtaoOKJMtIuuPW4xqTAks0pwOn4GBdDf7RFlqlKTLZSysviQB4JyH/KxXob/AGiJAwVjFa8IsVjFa8IgkC0jxUz0FfpMc0AccIjpjp9ol3kqTheBHrDRr9n3KJQoLTOUFAEVRLUGLPRQIyim2tzawZ7qnPGDTO1iza2Z6/8A6gmzjvkup4xH6xGwzNyEtS1KVOW5UfJANA7AMBUkU2RfZdx0tBQRNmG6oKDscC7OYqVM8lSonkdauJq4JuR5cjWbQfVxNXBFyJcgAfVxpG6YNaF/0/oTG/3IR6W3PImTDMVNUi8wYBJqABRw5NMIvomoSyzLq6pWV+mPJokxLtiOZvfSK1Sf5ldBHupG5I3JpUaTlgZuEXjzACnT6ozk7ikJmGamdMCygyy6UEXSXO9UCH5WeNb1NZgjobvLNLMrDfK93vpETJqDeUWbMMecNG2jcVKN550wMSPBGIBx5iPVBB3HJbezlnnCWPSBTnrEbish6K81FPNHVtDcRJ/ykfpEawncjLwVOmpPKlDHmUzdGPJG2WWWJaEoeiUhIJarAD4RRqLYzx6TXo6J1N+vzgKEexikxlGU3skJZXHq9E/qEOoSyuPV6J/UIEDKwcWj0RAmiAHURce7L4C1rpdoTew5GxArBdg4tHoiKrAVOX1nBTwkpSHauGJ25QBUQnXjgPfPhrvPq0+Dg7ZbGOJgPSEyXemMZJpW9MWDeCg7sDdS+zOGKirWjjGvHwU3WuDwsbr9LvlGFvSoEkGYXTQISgsQ1QVZ8hpACWSlCVFQ1CTvFcfNAcS0sQNjZNUV2xaiegKCwuRfdh36azZtkcjhnGdnVMvrD2hLlIfUygKoTvnreY4na4wEEmZMfGdT/BSxdw55Q75YChq7r5OIdv3/AJG8suAaVAww6OSMoA0dfJJUuYQMloSnHYwGDe/OkHwOwe2yryWdq8+R+cBaKSxI2Jb3wymQu0Zwlc3xgA5WMVkRYrGMWgSJdK6ek2eYJa794pC96kEMSoDPF0mF6929kBYqWDsISD+qE27/APtQ/wAhH+pOjX5VmKkKWChkliCtAVgDRJLnEZRvhpq3BSb7nkW626NsoRWcG12XddZbxKyRNKlo3jHeaxRQCCrhMQSGxJFWg6xaWskyYmWlMy8slIe9dwJL7+lBHPBOTy+o7WhzuY/tdn/zD+hcdT0sFFvPZHFf1C2VkYtLq0vk3DSm6izWWZqV6y8lKcE3gxFKkuS0Do3cWYgkJnEJDkiXgOXfRp3ZI/ty6+BL/TGrh/K98aKfp9c61J5y0arNTKMmkdeG7CQ7aue7PxeArU1pgYxG7Ozs9yexw73jzVrHL/o6Zq5cy/LKZgBSBNQVB03heS7pLCr4YRRMs6gHKk4B9+kmrtnXCJX0+l9pB6mxd0dMm7u5QmKQpExCAEsop35Je8Lh4IAZiSXc0pVtonTcidKmT5d9pThRUnf0SFkCuDEUoI4w3KPWI6BuFI+j7dzr/wBBEUa3Rwppc49yzT3yssUWNJenbGEJlhM24kMEtgOe8/vjGVursCTeF8EFVcaqxFV53cOSkaYrnEZWezlagkFAJfhKSkUriogR8nH6hbJ4wmz6OWgqSzlm2Sd2NmvzVTCQBMaWUs90olghYKmCr6SGrQA5tFv/AFRYFFiFkqch8S4qwv5g5RpVoTcUUliQw3pCh0KTQjmjxFQCDQ12Y8kS/qFq7oLQ1Pszo9m3V2YlEsCZvlIlh0gh1EJDm8cyKxnprSlns81IWVpVcJDC8i6pTEM4asvLBo0DRnHSK+Pkf6yIe9kE/wAUj/JT+uZGvS6iVsW5Hk/VltYp1/IfK3XWIp78goWStLAlQKVOHvb2pSzhqEsNpOT2QLCGTfVswBP6sY59fEXzLM0oTDcuqZgFoKq7UAuPVGr1M8OP1C6S6Lsb2eyDYvKVswGPrgywWhMyYFpLpXLvDmUQR7jHLUWhJwBw8kj4R1jR/As3+R8JUTF5Nek1M7m1JdhjYOLR6IgHQykX13TKe5Le4pSi12jg4DZB1g4tHoiKNH37yrxmtdQ18IAdqtdq+3JxSOjeUTFI7YTWVevqZ1Kvvqk4Jwdvc2cZ6YkSwlUwhDsAStSkpZ3qU4YbIsWV61PG3bxdhLuNcGJO+uvsq75R7blqegmlk4ICWJJGZzDYOzEwAmlzE6xj2uLy5YS06YlR3qWCRg74AMDR8YkybL3wvWdkCr2iYLks43qU3wNMKDbF8lUy+qloAvIoZcpmuhwolyoZEiuLRe8xzW0Udt5JaqVcHMGtHpQPR4dfJzB5QRZtaJaRLRKZhd74opKS3hXSdtc6YZMYToTNWq7rLQkVN+5JSDU03ySfds5YYyZKwSVTCrHeskJFaMwemFSYHRZMhdozhK5vjDGZC/RfCVzfGAGMRoyaI0CclE2yoUXUhKjg5SCW6RGHaErzUv2E/KNb3UafnSJ1yWUtdBqAYSTN19sdgJZS1XYF9jNh0xnlq64ycWVO6KeDb7MJLBJkB0hIJuIq6EqcPUjfM+0HZFsqdJBBTJILOCJJDb67iE0NX5q4Roejt01qlS0SkpQEISEh1XywDVJDk0FTjWHGht09omWiVLWU3VKY0GDE/CIWrrbSXkhXRbwbjNsktRdUtCjtKQT6yIw+j5XmpfsJ+UFtGnbrN0E6ROCJZSE3AapBqSflGiUlFZZprrdkvTE2G02CVd4qXinwE+UOSBJE6QpAX2sQCgLYyk3wDd3pQN8Fb7gs9DsjQ9I7qbTNTcVcKHQqjpN5C0rDtVnTWtcMCYJlbtLWeEUA8gB+Ajj3omjZWm9yJchRYSAOEKymG9Z6lP8ANTax2QYizoAICEgHEAAA84zhbuU0gufIvzGKr6k0DUBpDlosTysmWS9LafgF7Qleal+wn5RO0JXmpfsJ+UeaWnmXImrTwkoUoPg4SSI53M3a2sYFBPoge+K52xh3LqdPO1Nx8G9LkSUrIMlJfBkIYMBmW2+4x48jzG3xL8EPkC42HM0xjnMvdba0zJkxIl3pl28STW6GDBiB0Yw20fuvtK5spJUghU2Wk7wYKWlJ9xjncQzgseitSbN7l2OVRQloGBG8AIzGTgxZNsyFF1ISo4OUglumL2iNFxkBRYJXmpfsJ+Ue9oSvNS/YT8oJiQIBu0JXmpfsp+UUzQAtAFAErA9cuD4Bn8Yn0V/nLgAXRBtTTL4kBDJ7XKSsqIYvrgaAu3B5Yy0MUX13dU9yXwColrtHveDsaJYtKICQli6Qxego2Bzxy5dke2e1BJJMxS3ADKKWDDEMkVOfwjpvLzgHpSg2gcXeClEcK++rQOYFj6mzinSwF9TiU5QBvr4UReFN6MItVaxfCtYtnJuum6d6Ax3rtR8cT0R5aLQFFxNWijMkobF3qgl8o5wBPY1yzNVWy1mSmaZNCiTLSzA0Cq0AozbYIvSiWBs953bXTHepyDvQ++LpZulR18wglJbvdQEgEK3lQWcs2JwozEWZb8dMI2FMopzpwHz25CJaS7EJt9xemaErdBs981DzVuQq8QTQvQvy9EPUOwdnarYPm0AmyrYjXTA+YTKcc28Z+cGC1zrqSS9BEEktEwJDksHgDRR3x5vjA9qtSbSm4kEHer3wUAzn71MMRQkYQDaEgBJJIu5AEv0OHFMOURINqiRrSdPEh7qhzylOKjK/y44YwWLequ+R7J68MATbrdC2ibPvypd5N0B7yBXmUoGFadzVo1ZeRM1lbpE2Tq+Rw7++NwRbTXgq5EpL4geXy+6MPpJTcVM5N5z/AM9MM9ojNLSwcnJ+St1RbyaONzOkH4pLekh8a1v7IZ6C3P2lFplLXKupSpyb0ssGOQUTnGyWzSJQTgWyCCo4P5Y5oHGkjNSRwODwpZScQaOvkiI6OtNNeCFTFPJsbxpO7HQk+dPCpUu+m4kPeQKgqoylA5xcbdR++Ys2qD4kPwsKPzRaJ5Kb18501bKofJvRolBSWGaarZVy9UTV5+5a0iUi7IUJrALKpskyyogA3QCCBe2nCK5e5S3PWSGrguW+TYr542ZWkGzmGrUk/wD6w5YPs8hSnaYMvAGf9XJHLpiXx1tqLtx9hmSbPcmpuqvqLOk0JpVJIh48I+0l+cHsD5xO0l+cHsD5x2kksGaUnJuT8jDTEkrkTkJDqVLWkBwHJSQA5jnVn3J2m88yzrKWPAmyAp8qqJDYxuvaS/OD2B84KlhYAF5FABwDl/XHE6oyeWW1aidaaj5OdWjcjbLx1cghGV6ZKKm5WUAfdBOity1rTNkqVJYJmy1KN+WQAlaVKLBT4Axvt6Z5SPYV14l6Z5SPYV14r28M5LXrrWsDGJC69M8pHsK68S9M8pHsK68XmMYxIXXpnlI9hXXiXpnlI9hXXgBjCKzTlKnrBLhN5qGlU7cecUyyiWrR6pirxmNRqAgfroeXGPNHaOMtalGZfvBmupS2GYxoAK7BAGt6V3WybOoa24lK3ucYSbrXnuyy3CH/ADAI9kKxecQDTwJ52vTVjk98SJGW2+UZYRju1EoT9KMpXZBsPhTUtyInfFEed0KxV74ghi29nBzRn72WGO3KJEjjczKt3PhEHZCsVO+I5d7O93eoyT2Q7FnNS2RCZ/Jlcpnmco8iRG5mN3PhGQ7Iliu8aArZdnENlXVg48kYnsh2Knfk4F+9z8a3W3uGD9MSJE7mY3c+EXSOyDo66L84hWd2XNbkZ0vhF6eyPo0YT1/ZL6sSJDczG7nwjLulaO+sL+yX1YndJ0d9YX9kvqxIkNzIbufCMVdkfRpxnqPPKWf9sY90PRnnj9irqRIkNzIbufCMk9kfRownqHNKX1Yy7pWjvrC/sl9WJEhuZDdz4RO6Vo76wv7JfVid0rR31hf2S+rEiQ3Mhu58IndK0d9YX9kvqx53SdHfWF/ZL6sexIbmQ3c+Eed0nR3n1/ZL6sTuk6O8+v7JfVj2JDcyG7nwjzuk6O8+v7JfVid0nR3n1/ZL6sexIbmQ3c+Eed0nR3n1/ZL6sTuk6O8+v7JfVj2JDcyG7nwjzuk6O8+v7JfVid0nR3n1/ZL6sexIbmQ3c+Eed0nR3n1/ZL6sTuk6O8+v7JfVj2JDcyG7nwjzuk6O8+v7JfVhpYt1FnnSxMlLUpCnYlJGBKTQgHEGJEi2m1zeGX0Xyslhn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MTEhQUExMVFBQXFxkXFxgYGBcYFhgYGhgYGhgYFxgaHCghGhonHBUaITEhJykrLi4uGCAzODMsNygtLisBCgoKDg0OGxAQGjQmHyQsLCwyLCwtLyw0LCwsLCwsLDQsLC83LiwsLCwsLCwsLCwsLiwsLCwsLCwsLC0sLCwsLP/AABEIAMcA/gMBIgACEQEDEQH/xAAbAAACAgMBAAAAAAAAAAAAAAAEBQADAgYHAf/EAFEQAAECAwQDCA4IAwcCBwAAAAECEQADIQQSMUEFE1EGIjIzYXGB0gcUFyNCQ1JTcpGSocHRFVSToqSxsuMkYoI0RGNzs8LwFvGElKPD0+Hi/8QAGgEBAAMBAQEAAAAAAAAAAAAAAAEDBAIFBv/EAC0RAAICAQMDAwMEAgMAAAAAAAABAgMRBBRRITFBEhOhBWHRI5GxwXHhIlKB/9oADAMBAAIRAxEAPwAwdiwKUpPbhdIr/CkJLEiitaxNMHeoMYSuxclQURbVMkOXsi00rgVTQDhlHSxb5OBmIvAVD74MQC4xxPvgxMt8EkjbT4mKdvXwZ9rVwcoX2LkhAX26pjQfwqr2fg618jlEs/YuSs3RbFg3b2+skxIZ2xVMAfkd8dhjrGoPkH7vziag+Qfu/OG3r4G1q4OUWXsWpmEhNtVQA1sq0ir4EzWOGUEdyE/Xfw/70dP1B8g/d+cTUHyD935w29fA2tXBzDuQn67+H/eidyE/Xfw/70dItMxMvhi7zt84FVpWzjGYgc6k5sRnXEQ29fA2tXBoPchP138P+9E7kJ+u/h/3o3+Za5a0KuLA8G+LpulufGIVTbqQiYgbStClE4YBKwzgGnLyQ29fA2tXBoHchP138P8AvQRZuxXc/vUtVX31mJ/9/DkjeJCp4UCubKKauBKWDmzErLZZHCDRPScC/QYlUVrwStNUvBz9fYyfx8kYf3U5Vx18eDsYl37Zk83apbL/AB+SOga9Ls9TgM8Ww549E4M+RauIrh+cT7MOCfYr4OfDsYF37Ylf+VpgkYa/+V+kxiexcXftmUKAN2rShfDX45PsjoYnJ2+4x4Z6dv5/8zh7MOBt6+DnyOxe394kmpNbKcy7cfhHh7FpvP21LwZu1aYu7a6hjoeuG33GM0l4j2YcDb18HPU9jJvHyT/4U/8Az8kUWrsVFbfxUtLPwLNdd2x7/wAkdKiQ9mHAenrfg5d3IT9d/D/vRO5Cfrv4f96OoxIjb18HO1q4OXdyE/Xfw/70TuQn67+H/ejqMSG3r4G1q4OXdyE/Xfw/70TuQn67+H/ejqMSG3r4G1q4OXdyE/Xfw/70TuQn67+H/ejqMSG3r4G1q4OXdyE/Xfw/70TuQn67+H/ejqMSG3r4G1q4OZSuxLdr24CXBBMg0bmnx7M7FBONtHP2uXwAx13JHTIkPYr4J21XBrqNPoC7hmpSQWO+Q7jK7dfkxjOfptCRvZz8l5KRj6MXWfcZYVKE8yBrlb8rClhV44miqRLHuekLUpKxfYJIHfksSHVVSyC5qwwjZL2unpz8dyx+v7FSNNpuAmeymDgLBAOy9d98Uyd0AKmVNupyOtSSzbLtK8sGHc9Z9YEXTdcgp78aBAUBevsKklzQu2MB2nc/Zr0wJAF0YFE9TFwHcKF4Vy53iP0/uR+p9jKbp4B2m3tnfEp9bp/40WStOIIdU8pOy+k++7A1m0dIv0Id0BdLSCSUAgve3lVPV2dsaxcrRcgteKVC95NpbFjjNLUBF7Ae6OIyg0P1F3wZr0vIOM8HnKT8Ix+k7P54etPyi76F0e7atX/rcmG3GCZO5exqAUJRY7VTB7iXjvNf3H6n2A5NoRMN2SsTF4s6RRwCeDy/9sY9tssqASUlQYuA3NmWappDWx6CkSFX5SLqmuveUaFjmeQQk01NQkJvmUA5bWmYB0aur88Z9RYq4OUfHPQshGUunkvs9iCUsneA1KUoSA5FXYVPLAibHcU6ZBfywmUFGjOSWL5VgmzrllAL2drn+MoNTM1IjaJPBThgMMMMo6jL1RTDWOhrJSSm8ZN5RBSQpKCptjvdrseJY0kIPeRIdnAQjIvigtQ/nGxIbWK4L3EPTfM62c7MW/qjDSbapT3cuE93EY3ax0DVpdiBXWSQMdZdlEPQ4YjAZY+sl2iwpWGXvxsUhJGT4jkHqgLRSZaZElJNjSQhNBrrjBPgFZvNShMMpMqWCU/wzkb4ALcs4ch8GcRLaz06kJ5WQaXomWCClIBGDS00IfClOEfXByCsBgpXsD5RjZFylAFRkXCC12+7PLapwFA+0gGHlnmJUkFBBTgCMKU+ERkkTX1+UfYHyiX1+UfYHyh7EhkCK+vyj7A+US+vyj7A+UPYkMgRX1+UfYHyiX1+UfYHyh7EhkCK+vyj7A+US+vyj7A+UPYkMgRX1+UfYHyiX1+UfYHyh7EhkCK+vyj7A+US+vyj7A+UPYkMgRX1+UfYHyiyzTFX7pJIuk1DVBHzhzAdq4xHor/OXAGOjZitSCUMQ4SHG+A4JfJ8a4PGOjHdT3uCjhTAvwa4YHCueMEWDi0eiIF0UBeU13gowlGX4O04jkywiAZKfXDhNePjA3AT4GLPlka5wPpBFTdWtRU7tOCAllJoHwz9RGcXlI144L3leKrxafGbeXPDKBrYgEzHuNmDIv4F6l99zQANZlTCpVJxAugfxEoiqEjB3FTm7muYg+VaVoDCXMVirfTJTigoDeweFNnkAKUTqfBu3bKt097SMjvTSjYBhlGcqWly2rrj/BrSDgal2OfS2YgzmCwv3NkkrvJBpUA0L5bRjGcU2SQlCQEpSkY71N0OcTdyi6B0YTI1+bo5U4smfMkM5eXdc8hvA0jYJkL9GcJXN8YhrKwdRk4vKPbPoxSUhJtE5RCWd0Of5uDjDFIYAY8pxj2JEnLeepiE1Jc1ADZBnqOUv7hHk1DhnIwqOf8ALKM4kAAyrAoXe/zaYjvbGme8f1GMkWJQfv00vt1dKg0ZHI3MTBkSC6AHs1nKcZi10PCubXfepHNBESJAEiRIkASJEiQBIkSJAEiRIkASJEiQBIkSJAEgO1cYj0V/nLgyA7VxiPRX+cuALLBxaPREUaMxU78FGM3WeDs8Hn8LGL7BxaPREC6LAvK9FHiTL8HacebLCAMzxwx4R8bTi0+Lz5ssc4EtyCFL4VcP4gozTgPBw5vXF6x39OHCV4knxafG5elnhlA1qKlTJoegGdmUoMCnwyWmYmg28hgCuWlWsfvrEpP9oQQN4GCU5jkOOMXJMzECYSSkka6WW3tWBo1CGwJrygSUE3hxdDLNbMt+CnPxZ5TwegxkEpvFTS6V/sc1KsxRWat89BgDSGW+5CGSLGkCs6Yx2zNlaHH3xbJs6XSRNWpsBfcHDHbhntMLZdkE0gXZV0cJK7KsPkogqIAJHOz5tDiVZZaS6UJSdoSAa44QJM5mEL9GcJXN8YYTIUSSoE3XBq+GD8oMAOokKtbN2+9HVia2b5XvR1YAaxIVa2b5XvR1YzSZxwPvR1YAZRIXXZ+33p6sA/Si9p+51YAfxIQfSa/KP3OrE+k17Vfc6sAP4ka7O0wpCVKUohKQVE72gAcng7I9laWUpIUFKYgEcHAhx4MAbDEhB9Jr2q+51Yn0mvyj9zqwA/iQhGkl7T9zqxmLbM2n7nVgB3EhOLTN2n7nVjPWztvvR1YAaxIWBU7b70dWPRrtvvR1YAZRIX3Z+33o6sS7P2+9HVgBhAdq4xHor/OXFd2ft96OrAtntJVNKVElSAR4LCqXwA5IAZWDi0eiIH0Yd8rZdR43WeDsy588YIsHFo9EQLorhL9GX4kyvB8o8Lm8HCAPVDvw5FK8b/InxeeOGWOcV2+Ul1FKipZoU64oADuS2A9XJGSx39NPCV4knxafG5c+fByii2BSVzMSCHDWYrbADfA788nwEAA2VS780KStCQpDK7bCt7cSSoDEMXDKxYnOD5clfCAm9E8EUOw0zPqAgOUxUxAYmXeBsivITwyOBzng4ZGCUWxSHSLzB2u2WdcAIoAwqxcuMXakQmn1SIUcdDNUiZgETWLP3/DBwMx0M9Xxi+VMnJQAJJJzvTQS9TwiHNWH/aBhbZgJBmKLFwU2WcQwcMCCQoOQxGSc3hvZ710XiCcyElP3SSR64kkH0kTcGVfgYA0ef0/KD9KcDp+Bhfo80/p+USCq1Wi4eSNCkSrGLQyQtwtqmTwwpst81AcHrG26Wt0pqTEHYAoEn1GNSTaUlbk1AT4xLM+xscc9kU2xy1lZ/wDMnE4Qlj1Rz/Rv9ln3ocSI1bROkZWGsSCKFyB+fPGzWOalQdKgobQQR6xFxYFRqBwHMI2+NQOA5hEEFJnQr09NdKef4QZOhbbUXwA7NyP8Yrti5QaXc6i0nlixcskcIj1fER5LlECqyrlLP7gBFSNz6UrKxPmk1LFSimuxN6kES9FUB1q8B5W1/KrGGekmukXn4/tmhWx8jfc/NZC/TP6UQ0E6E1hl3AQ7uXwbIDbyQzkRvqi4wSfczyab6B8qC5cCSoLlx2chSIIEDoggQJLkxYiK0xYiALBHseCPYBkhfNSBMSwAdK39aIYQDP4xPor/ADlwILrBxaPREC6KIvLZuDLwmmYeDmMhsPhYwVYOLR6IgbReKqK4KMZWry2582UAeKbXpw4SvGl+LThLzPJkN9nA2kl75fBwDd/MvwhiBhz9EFKfXDhcI+KpxafGZDlzNMoG0kk6xV0KqkGlnCw94VvZn+XpygAWSrf1cAXDS1YMhNQnwkvTfYu+cFmzTN8yF4U/iFMXCno29xoQPUwgSX4Yr4AP8IS5uJYlsfyFRlDCyqmLcCasFJDlUgoBqaJvAPhiHy2xCTXc5j2LlaLSQxXO+1mA4k4gjb/xovk2UJUVArJOLqURWpIS7DoEWoBADly1Tg52tGUSdAelOB0/AwusaQUkHAoY9MMdKcDp+BhQx1MxliWdUWWcE8sSQ3g0nQ+hbOuclKbKuWCCASuYboMsuFO2TjpEbANx0jyV+2r5wJo+zT5i1pRb0KWoEAhySQkVFHoB7oGTZ7VMXqRpNJUWFCoOSSGHLT3xfGTl1lb/AD+CqvOOkH8f0xbNkSCf7JMJvV75M5ylgzGsb1uImoMpSJcpUpKVYFRU5ONTsbCEOmbDNkquqtsuW90hGFCWdmZnBPRB0nQVrWhC0WtJNSFh6pIS2VcD64pepc/+Hpf75+Mlsqpwj6/Vn7Y/OF0/ybrGoHAcwgvRGibZLmpVNtWsQHvJrV0kDLaQeiBDgOYRyiIScl1WP8/6AZ8LZ4L0xhlPgA8Lo+UVX2OutyRzdN11uS8C61TFpSWCbzG6FKCQS1AS9BytC+XohExYmEEzBdUbs03QQA29CmagyrDKRp+yTFmWFBSw7gpNGLGpG2DEWuTkwJYYEYlhltjI9bqqHhxcW1w10f8ATPMevtXeH8lEixJwN7PwlZ0NX5IdWcYQAnhdA/MwfIjZRNzrUn5PTpm5wUn5GEqC5cCSoLlxYWBSIIEDoggQJLkxYiK0xYiALBHseCPYBkgGfxifRX+cuDoTomEzyCXASpulQ+QgQMLBxaPREDaLSLysHuoFJqpng5g4Y454wTYOLR6IgbRbuoG8zIZ5Ylgb2rEYnaMsIA8WBr04PfU3fVAvq0+LdiW8HIb7OKbegBaqJqAazlIqVDwcBgK9EEKJ1w4TXj4sM1xPh5B89tMoH0hNUVKA1jMzCRfDuA4Jxx+OUAASbQorIARQoCWtdOAkjegFzsBBfHOGEpMsh1zSg5gWhag1DiSGwyaj7YBsynmKosb+WCTZQH3ialQy2qo2GUXFRvF77DEdqm7UYPiabOSGH5OYttdQxcmQ7GaaZa5YzJL75zV8X90MJSgQLpcZF39+cCybDXflCwzAatIbpgtCAAAAABgBQDogdAulOB0/AwvsNkRNBSsEpKGIvKAIORYh4P0qN50/AwLohL7eDtI/KJ8AykbnbNLVeRLKVDAhcwHBqb6NR0an+IQfoybLClIF69P3hKt8snVjI7RwY3tSeU+0fnGChyn2j84iMYrwdKUl2YNbNz1mmqvTJd9QDAqWskByWBvcp9cEydHS0JCU30pAYATJjAbBvoV7oLauTZp01BdSEFQcqZxtYxzpPZFtRLEykja00t0CZGijRzuTlBHE7/ThSZ2GVKCQwfpUVH1kmNTOA5hGnHd/P89L9idyfz8/qhZbN2E9RASpAAU+9SpN8MRdU6ibtcmNBWL19Ovfgr9+BuVomYhNT7hznbyQvXKJSqY4LODvkg0LFkXrx9UYK0irtWVNZIUpKCQAyReDlhlC1emZjUQCdkZVRKSfQ7ckEXxtVswVn0YcsWSAVSyt6JJSQVC84xZD3iOVoWztLTVJUky2CgQSlTKD0JBGBG2PZWmJoAGroAwdQJoAznOG0f8A1I9URrImi94QNBwVEVBIfLppseG0iYQd8G5Rh05j8uWNZRpmYzlAB2O8NJGk19rrmsm8kgDFsU41/mMPYlHCx9jpST7DmwaTRMvlIUyFlBcMSUipSnhKT/MARDGRbEk3WU7gcFTVBOLNlGhndFOCgoFIZ3SAbqnHhB8c3DRandpafNy/f1ovlo7M9F8knSEQQI5kN3NqbipXv68XSt3lpLvLlJ6CX9S4jZ28EnTUxYiNR3H7optpmLRMCAEoChdBBe8BV1GNuRGeyDhL0y7gsEex4I9jgMkJZXHq9E/qEOoSyuPV6J/UIEDKwcWj0RAuibrqa691HBmqmUu/zYDYc8TFmjbQ8kG6sXXDEVN2jpGYLU2xhowqvKe+11HClpQHarEVJ2jKAPCE68cF7yvGKd9WjwMH5NjHExTpMSkldUXinfBc5aGchiGe65OIEELfXDhtfPiwzasYrxAfPF6YRhpOYoFQSJvBHBlpWMcnxPJACiQtKlkHVkBSEi7a1gkFCeCE4q2Oa4uHhpI0iQQgaknADX3lO4oXS+D7ctrhbZZqiua4nAhSKmyJAVvEub3hitTRiCMoKXfJSkGYKgE9rBjzvhgK4V9TDXdYGEuwUjShUQE6lRIwE4Eu2wJwfPFmpkGMkqKReACswDeAPISA/qECS7CoFJvhgXIEtIfpy6IOgAPSnA6fgYF0P/tEFaU4HT8DAuhv9oiQMFYxWvCLFYxWvCIJE26mzrmWSehCSpapZCUhnJ2VLRyqzbkbTfGts04S63igySvAtdCpgGLdDx2hcDTDGujWWUxcY+SqdSm8s5FO3JzL5CZFouvS9qL11sVNMZ72zKBVbmLSCLtnmYB3MvHPBeDx1GbaHnmWlQvJShUwVBuK1oTdLEOVJG2iVRkuXMc3bjZXnKno7sw25bIvX1S9cfP5OHp4GszNGzO0ZMu4dYlMsKTRwQmubYwqGibR5pX3fnHQJcpVbzYlmBFMnc4xnq4yRvlHOC1wTNARoqdqlPKm668boARq7rhrxvXnZ8BsgcaLtb8TSmY6c9sdH1cTVxO5mPQjnh0TaPNK+784aydHTBY5iCg3ypwmjkOjlbIxt2rjzVxEr5PGfDyFFI5z9CWg+IX9zrR7ZtAWkrVfs8zV3DdKTLK9ZRgoFQFzFyC/JHRrkWS4vevsx2Xz+To5iNz9sIcWcnHwk4ijY7RBH/TNr+rzPXL60bxYJ82YoqlrlGztMSzKEzXJmrSXJDXAxDM7jGGx12RlZ4hX9PheuJ39i4+STWtweiZ8mbMVNlKlpMsAElNTeByJjeURUk4RaiMltjsl6mCwR7Hgj2KwyQklcer0T+oQ7hJJHf1eif1CBAzsHFo9EQHom7eU1x7kvgzFrLXaOFYDYc84MsHFo9ERTo4qcvf4KOEgJyrhiduyAKylOuDlDhZbfrvPq00u4O2WxjiYF0uhAUpzLcpD350xGKh5OANcM6ZwcSdaOG14+Am61xOKsbr9L0wjHSCVAkgzC4wQhBZiMzmeXlgBNJmSr8wXpdClKv4mYlQ3ifBehu1AJBwOZgiwWi4SrvRvUftmasOXLMtDAOnLAXqHOqwz1mZMF20JZaASqzISF7xJJvDhpqxORcDCDELW7kzG2GQDm3g51fog446ELt2wGyJ05TG7KuliCJilOCR/hjJy77BywbCVMyaDw5zMCBqU7HIoMatlhnBUmVNVvtaoOKJMtIuuPW4xqTAks0pwOn4GBdDf7RFlqlKTLZSysviQB4JyH/KxXob/AGiJAwVjFa8IsVjFa8IgkC0jxUz0FfpMc0AccIjpjp9ol3kqTheBHrDRr9n3KJQoLTOUFAEVRLUGLPRQIyim2tzawZ7qnPGDTO1iza2Z6/8A6gmzjvkup4xH6xGwzNyEtS1KVOW5UfJANA7AMBUkU2RfZdx0tBQRNmG6oKDscC7OYqVM8lSonkdauJq4JuR5cjWbQfVxNXBFyJcgAfVxpG6YNaF/0/oTG/3IR6W3PImTDMVNUi8wYBJqABRw5NMIvomoSyzLq6pWV+mPJokxLtiOZvfSK1Sf5ldBHupG5I3JpUaTlgZuEXjzACnT6ozk7ikJmGamdMCygyy6UEXSXO9UCH5WeNb1NZgjobvLNLMrDfK93vpETJqDeUWbMMecNG2jcVKN550wMSPBGIBx5iPVBB3HJbezlnnCWPSBTnrEbish6K81FPNHVtDcRJ/ykfpEawncjLwVOmpPKlDHmUzdGPJG2WWWJaEoeiUhIJarAD4RRqLYzx6TXo6J1N+vzgKEexikxlGU3skJZXHq9E/qEOoSyuPV6J/UIEDKwcWj0RAmiAHURce7L4C1rpdoTew5GxArBdg4tHoiKrAVOX1nBTwkpSHauGJ25QBUQnXjgPfPhrvPq0+Dg7ZbGOJgPSEyXemMZJpW9MWDeCg7sDdS+zOGKirWjjGvHwU3WuDwsbr9LvlGFvSoEkGYXTQISgsQ1QVZ8hpACWSlCVFQ1CTvFcfNAcS0sQNjZNUV2xaiegKCwuRfdh36azZtkcjhnGdnVMvrD2hLlIfUygKoTvnreY4na4wEEmZMfGdT/BSxdw55Q75YChq7r5OIdv3/AJG8suAaVAww6OSMoA0dfJJUuYQMloSnHYwGDe/OkHwOwe2yryWdq8+R+cBaKSxI2Jb3wymQu0Zwlc3xgA5WMVkRYrGMWgSJdK6ek2eYJa794pC96kEMSoDPF0mF6929kBYqWDsISD+qE27/APtQ/wAhH+pOjX5VmKkKWChkliCtAVgDRJLnEZRvhpq3BSb7nkW626NsoRWcG12XddZbxKyRNKlo3jHeaxRQCCrhMQSGxJFWg6xaWskyYmWlMy8slIe9dwJL7+lBHPBOTy+o7WhzuY/tdn/zD+hcdT0sFFvPZHFf1C2VkYtLq0vk3DSm6izWWZqV6y8lKcE3gxFKkuS0Do3cWYgkJnEJDkiXgOXfRp3ZI/ty6+BL/TGrh/K98aKfp9c61J5y0arNTKMmkdeG7CQ7aue7PxeArU1pgYxG7Ozs9yexw73jzVrHL/o6Zq5cy/LKZgBSBNQVB03heS7pLCr4YRRMs6gHKk4B9+kmrtnXCJX0+l9pB6mxd0dMm7u5QmKQpExCAEsop35Je8Lh4IAZiSXc0pVtonTcidKmT5d9pThRUnf0SFkCuDEUoI4w3KPWI6BuFI+j7dzr/wBBEUa3Rwppc49yzT3yssUWNJenbGEJlhM24kMEtgOe8/vjGVursCTeF8EFVcaqxFV53cOSkaYrnEZWezlagkFAJfhKSkUriogR8nH6hbJ4wmz6OWgqSzlm2Sd2NmvzVTCQBMaWUs90olghYKmCr6SGrQA5tFv/AFRYFFiFkqch8S4qwv5g5RpVoTcUUliQw3pCh0KTQjmjxFQCDQ12Y8kS/qFq7oLQ1Pszo9m3V2YlEsCZvlIlh0gh1EJDm8cyKxnprSlns81IWVpVcJDC8i6pTEM4asvLBo0DRnHSK+Pkf6yIe9kE/wAUj/JT+uZGvS6iVsW5Hk/VltYp1/IfK3XWIp78goWStLAlQKVOHvb2pSzhqEsNpOT2QLCGTfVswBP6sY59fEXzLM0oTDcuqZgFoKq7UAuPVGr1M8OP1C6S6Lsb2eyDYvKVswGPrgywWhMyYFpLpXLvDmUQR7jHLUWhJwBw8kj4R1jR/As3+R8JUTF5Nek1M7m1JdhjYOLR6IgHQykX13TKe5Le4pSi12jg4DZB1g4tHoiKNH37yrxmtdQ18IAdqtdq+3JxSOjeUTFI7YTWVevqZ1Kvvqk4Jwdvc2cZ6YkSwlUwhDsAStSkpZ3qU4YbIsWV61PG3bxdhLuNcGJO+uvsq75R7blqegmlk4ICWJJGZzDYOzEwAmlzE6xj2uLy5YS06YlR3qWCRg74AMDR8YkybL3wvWdkCr2iYLks43qU3wNMKDbF8lUy+qloAvIoZcpmuhwolyoZEiuLRe8xzW0Udt5JaqVcHMGtHpQPR4dfJzB5QRZtaJaRLRKZhd74opKS3hXSdtc6YZMYToTNWq7rLQkVN+5JSDU03ySfds5YYyZKwSVTCrHeskJFaMwemFSYHRZMhdozhK5vjDGZC/RfCVzfGAGMRoyaI0CclE2yoUXUhKjg5SCW6RGHaErzUv2E/KNb3UafnSJ1yWUtdBqAYSTN19sdgJZS1XYF9jNh0xnlq64ycWVO6KeDb7MJLBJkB0hIJuIq6EqcPUjfM+0HZFsqdJBBTJILOCJJDb67iE0NX5q4Roejt01qlS0SkpQEISEh1XywDVJDk0FTjWHGht09omWiVLWU3VKY0GDE/CIWrrbSXkhXRbwbjNsktRdUtCjtKQT6yIw+j5XmpfsJ+UFtGnbrN0E6ROCJZSE3AapBqSflGiUlFZZprrdkvTE2G02CVd4qXinwE+UOSBJE6QpAX2sQCgLYyk3wDd3pQN8Fb7gs9DsjQ9I7qbTNTcVcKHQqjpN5C0rDtVnTWtcMCYJlbtLWeEUA8gB+Ajj3omjZWm9yJchRYSAOEKymG9Z6lP8ANTax2QYizoAICEgHEAAA84zhbuU0gufIvzGKr6k0DUBpDlosTysmWS9LafgF7Qleal+wn5RO0JXmpfsJ+UeaWnmXImrTwkoUoPg4SSI53M3a2sYFBPoge+K52xh3LqdPO1Nx8G9LkSUrIMlJfBkIYMBmW2+4x48jzG3xL8EPkC42HM0xjnMvdba0zJkxIl3pl28STW6GDBiB0Yw20fuvtK5spJUghU2Wk7wYKWlJ9xjncQzgseitSbN7l2OVRQloGBG8AIzGTgxZNsyFF1ISo4OUglumL2iNFxkBRYJXmpfsJ+Ue9oSvNS/YT8oJiQIBu0JXmpfsp+UUzQAtAFAErA9cuD4Bn8Yn0V/nLgAXRBtTTL4kBDJ7XKSsqIYvrgaAu3B5Yy0MUX13dU9yXwColrtHveDsaJYtKICQli6Qxego2Bzxy5dke2e1BJJMxS3ADKKWDDEMkVOfwjpvLzgHpSg2gcXeClEcK++rQOYFj6mzinSwF9TiU5QBvr4UReFN6MItVaxfCtYtnJuum6d6Ax3rtR8cT0R5aLQFFxNWijMkobF3qgl8o5wBPY1yzNVWy1mSmaZNCiTLSzA0Cq0AozbYIvSiWBs953bXTHepyDvQ++LpZulR18wglJbvdQEgEK3lQWcs2JwozEWZb8dMI2FMopzpwHz25CJaS7EJt9xemaErdBs981DzVuQq8QTQvQvy9EPUOwdnarYPm0AmyrYjXTA+YTKcc28Z+cGC1zrqSS9BEEktEwJDksHgDRR3x5vjA9qtSbSm4kEHer3wUAzn71MMRQkYQDaEgBJJIu5AEv0OHFMOURINqiRrSdPEh7qhzylOKjK/y44YwWLequ+R7J68MATbrdC2ibPvypd5N0B7yBXmUoGFadzVo1ZeRM1lbpE2Tq+Rw7++NwRbTXgq5EpL4geXy+6MPpJTcVM5N5z/AM9MM9ojNLSwcnJ+St1RbyaONzOkH4pLekh8a1v7IZ6C3P2lFplLXKupSpyb0ssGOQUTnGyWzSJQTgWyCCo4P5Y5oHGkjNSRwODwpZScQaOvkiI6OtNNeCFTFPJsbxpO7HQk+dPCpUu+m4kPeQKgqoylA5xcbdR++Ys2qD4kPwsKPzRaJ5Kb18501bKofJvRolBSWGaarZVy9UTV5+5a0iUi7IUJrALKpskyyogA3QCCBe2nCK5e5S3PWSGrguW+TYr542ZWkGzmGrUk/wD6w5YPs8hSnaYMvAGf9XJHLpiXx1tqLtx9hmSbPcmpuqvqLOk0JpVJIh48I+0l+cHsD5xO0l+cHsD5x2kksGaUnJuT8jDTEkrkTkJDqVLWkBwHJSQA5jnVn3J2m88yzrKWPAmyAp8qqJDYxuvaS/OD2B84KlhYAF5FABwDl/XHE6oyeWW1aidaaj5OdWjcjbLx1cghGV6ZKKm5WUAfdBOity1rTNkqVJYJmy1KN+WQAlaVKLBT4Axvt6Z5SPYV14l6Z5SPYV14r28M5LXrrWsDGJC69M8pHsK68S9M8pHsK68XmMYxIXXpnlI9hXXiXpnlI9hXXgBjCKzTlKnrBLhN5qGlU7cecUyyiWrR6pirxmNRqAgfroeXGPNHaOMtalGZfvBmupS2GYxoAK7BAGt6V3WybOoa24lK3ucYSbrXnuyy3CH/ADAI9kKxecQDTwJ52vTVjk98SJGW2+UZYRju1EoT9KMpXZBsPhTUtyInfFEed0KxV74ghi29nBzRn72WGO3KJEjjczKt3PhEHZCsVO+I5d7O93eoyT2Q7FnNS2RCZ/Jlcpnmco8iRG5mN3PhGQ7Iliu8aArZdnENlXVg48kYnsh2Knfk4F+9z8a3W3uGD9MSJE7mY3c+EXSOyDo66L84hWd2XNbkZ0vhF6eyPo0YT1/ZL6sSJDczG7nwjLulaO+sL+yX1YndJ0d9YX9kvqxIkNzIbufCMVdkfRpxnqPPKWf9sY90PRnnj9irqRIkNzIbufCMk9kfRownqHNKX1Yy7pWjvrC/sl9WJEhuZDdz4RO6Vo76wv7JfVid0rR31hf2S+rEiQ3Mhu58IndK0d9YX9kvqx53SdHfWF/ZL6sexIbmQ3c+Eed0nR3n1/ZL6sTuk6O8+v7JfVj2JDcyG7nwjzuk6O8+v7JfVid0nR3n1/ZL6sexIbmQ3c+Eed0nR3n1/ZL6sTuk6O8+v7JfVj2JDcyG7nwjzuk6O8+v7JfVid0nR3n1/ZL6sexIbmQ3c+Eed0nR3n1/ZL6sTuk6O8+v7JfVj2JDcyG7nwjzuk6O8+v7JfVhpYt1FnnSxMlLUpCnYlJGBKTQgHEGJEi2m1zeGX0Xyslhn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://storage.googleapis.com/spot-files/Spy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578" y="3905251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ng-3.findicons.com/files/icons/1714/dropline_neu/128/network_serv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1000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167857" y="4495801"/>
            <a:ext cx="292814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78854" y="4520626"/>
            <a:ext cx="1796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Unknown network messages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02654" y="4157247"/>
            <a:ext cx="2036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…01001010110101…</a:t>
            </a:r>
            <a:endParaRPr lang="en-US" sz="16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1447800" y="5105401"/>
            <a:ext cx="1796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Producer on victim machine</a:t>
            </a:r>
            <a:endParaRPr lang="en-US" sz="1600" b="1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5105400"/>
            <a:ext cx="1796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Consumer on attacker’s machine</a:t>
            </a:r>
            <a:endParaRPr lang="en-US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863274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0482">
        <p:fade/>
      </p:transition>
    </mc:Choice>
    <mc:Fallback xmlns="">
      <p:transition advTm="20482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http://upload.wikimedia.org/wikipedia/commons/thumb/2/27/Laptop_icon.svg/200px-Laptop_ic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733800"/>
            <a:ext cx="1905000" cy="1524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b="1" i="1" dirty="0"/>
              <a:t>What if we only have the producer program?</a:t>
            </a:r>
          </a:p>
          <a:p>
            <a:pPr marL="1200150" lvl="1" indent="-457200"/>
            <a:r>
              <a:rPr lang="en-US" dirty="0" smtClean="0"/>
              <a:t>Botnet </a:t>
            </a:r>
            <a:r>
              <a:rPr lang="en-US" dirty="0"/>
              <a:t>Command and Control (C&amp;C) protocol</a:t>
            </a:r>
          </a:p>
          <a:p>
            <a:pPr marL="1600200" lvl="2" indent="-457200"/>
            <a:r>
              <a:rPr lang="en-US" dirty="0" smtClean="0"/>
              <a:t>No </a:t>
            </a:r>
            <a:r>
              <a:rPr lang="en-US" dirty="0"/>
              <a:t>consumer is present on the victim machine</a:t>
            </a:r>
          </a:p>
          <a:p>
            <a:pPr marL="1600200" lvl="2" indent="-457200"/>
            <a:r>
              <a:rPr lang="en-US" dirty="0"/>
              <a:t>Consumer exists on the attacker’s server</a:t>
            </a:r>
          </a:p>
          <a:p>
            <a:pPr marL="1600200" lvl="2" indent="-457200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AutoShape 4" descr="data:image/jpeg;base64,/9j/4AAQSkZJRgABAQAAAQABAAD/2wCEAAkGBxMTEhQUExMVFBQXFxkXFxgYGBcYFhgYGhgYGhgYFxgaHCghGhonHBUaITEhJykrLi4uGCAzODMsNygtLisBCgoKDg0OGxAQGjQmHyQsLCwyLCwtLyw0LCwsLCwsLDQsLC83LiwsLCwsLCwsLCwsLiwsLCwsLCwsLC0sLCwsLP/AABEIAMcA/gMBIgACEQEDEQH/xAAbAAACAgMBAAAAAAAAAAAAAAAEBQADAgYHAf/EAFEQAAECAwQDCA4IAwcCBwAAAAECEQADIQQSMUEFE1EGIjIzYXGB0gcUFyNCQ1JTcpGSocHRFVSToqSxsuMkYoI0RGNzs8LwFvGElKPD0+Hi/8QAGgEBAAMBAQEAAAAAAAAAAAAAAAEDBAIFBv/EAC0RAAICAQMDAwMEAgMAAAAAAAABAgMRBBRRITFBEhOhBWHRI5GxwXHhIlKB/9oADAMBAAIRAxEAPwAwdiwKUpPbhdIr/CkJLEiitaxNMHeoMYSuxclQURbVMkOXsi00rgVTQDhlHSxb5OBmIvAVD74MQC4xxPvgxMt8EkjbT4mKdvXwZ9rVwcoX2LkhAX26pjQfwqr2fg618jlEs/YuSs3RbFg3b2+skxIZ2xVMAfkd8dhjrGoPkH7vziag+Qfu/OG3r4G1q4OUWXsWpmEhNtVQA1sq0ir4EzWOGUEdyE/Xfw/70dP1B8g/d+cTUHyD935w29fA2tXBzDuQn67+H/eidyE/Xfw/70dItMxMvhi7zt84FVpWzjGYgc6k5sRnXEQ29fA2tXBoPchP138P+9E7kJ+u/h/3o3+Za5a0KuLA8G+LpulufGIVTbqQiYgbStClE4YBKwzgGnLyQ29fA2tXBoHchP138P8AvQRZuxXc/vUtVX31mJ/9/DkjeJCp4UCubKKauBKWDmzErLZZHCDRPScC/QYlUVrwStNUvBz9fYyfx8kYf3U5Vx18eDsYl37Zk83apbL/AB+SOga9Ls9TgM8Ww549E4M+RauIrh+cT7MOCfYr4OfDsYF37Ylf+VpgkYa/+V+kxiexcXftmUKAN2rShfDX45PsjoYnJ2+4x4Z6dv5/8zh7MOBt6+DnyOxe394kmpNbKcy7cfhHh7FpvP21LwZu1aYu7a6hjoeuG33GM0l4j2YcDb18HPU9jJvHyT/4U/8Az8kUWrsVFbfxUtLPwLNdd2x7/wAkdKiQ9mHAenrfg5d3IT9d/D/vRO5Cfrv4f96OoxIjb18HO1q4OXdyE/Xfw/70TuQn67+H/ejqMSG3r4G1q4OXdyE/Xfw/70TuQn67+H/ejqMSG3r4G1q4OXdyE/Xfw/70TuQn67+H/ejqMSG3r4G1q4OXdyE/Xfw/70TuQn67+H/ejqMSG3r4G1q4OZSuxLdr24CXBBMg0bmnx7M7FBONtHP2uXwAx13JHTIkPYr4J21XBrqNPoC7hmpSQWO+Q7jK7dfkxjOfptCRvZz8l5KRj6MXWfcZYVKE8yBrlb8rClhV44miqRLHuekLUpKxfYJIHfksSHVVSyC5qwwjZL2unpz8dyx+v7FSNNpuAmeymDgLBAOy9d98Uyd0AKmVNupyOtSSzbLtK8sGHc9Z9YEXTdcgp78aBAUBevsKklzQu2MB2nc/Zr0wJAF0YFE9TFwHcKF4Vy53iP0/uR+p9jKbp4B2m3tnfEp9bp/40WStOIIdU8pOy+k++7A1m0dIv0Id0BdLSCSUAgve3lVPV2dsaxcrRcgteKVC95NpbFjjNLUBF7Ae6OIyg0P1F3wZr0vIOM8HnKT8Ix+k7P54etPyi76F0e7atX/rcmG3GCZO5exqAUJRY7VTB7iXjvNf3H6n2A5NoRMN2SsTF4s6RRwCeDy/9sY9tssqASUlQYuA3NmWappDWx6CkSFX5SLqmuveUaFjmeQQk01NQkJvmUA5bWmYB0aur88Z9RYq4OUfHPQshGUunkvs9iCUsneA1KUoSA5FXYVPLAibHcU6ZBfywmUFGjOSWL5VgmzrllAL2drn+MoNTM1IjaJPBThgMMMMo6jL1RTDWOhrJSSm8ZN5RBSQpKCptjvdrseJY0kIPeRIdnAQjIvigtQ/nGxIbWK4L3EPTfM62c7MW/qjDSbapT3cuE93EY3ax0DVpdiBXWSQMdZdlEPQ4YjAZY+sl2iwpWGXvxsUhJGT4jkHqgLRSZaZElJNjSQhNBrrjBPgFZvNShMMpMqWCU/wzkb4ALcs4ch8GcRLaz06kJ5WQaXomWCClIBGDS00IfClOEfXByCsBgpXsD5RjZFylAFRkXCC12+7PLapwFA+0gGHlnmJUkFBBTgCMKU+ERkkTX1+UfYHyiX1+UfYHyh7EhkCK+vyj7A+US+vyj7A+UPYkMgRX1+UfYHyiX1+UfYHyh7EhkCK+vyj7A+US+vyj7A+UPYkMgRX1+UfYHyiX1+UfYHyh7EhkCK+vyj7A+US+vyj7A+UPYkMgRX1+UfYHyiyzTFX7pJIuk1DVBHzhzAdq4xHor/OXAGOjZitSCUMQ4SHG+A4JfJ8a4PGOjHdT3uCjhTAvwa4YHCueMEWDi0eiIF0UBeU13gowlGX4O04jkywiAZKfXDhNePjA3AT4GLPlka5wPpBFTdWtRU7tOCAllJoHwz9RGcXlI144L3leKrxafGbeXPDKBrYgEzHuNmDIv4F6l99zQANZlTCpVJxAugfxEoiqEjB3FTm7muYg+VaVoDCXMVirfTJTigoDeweFNnkAKUTqfBu3bKt097SMjvTSjYBhlGcqWly2rrj/BrSDgal2OfS2YgzmCwv3NkkrvJBpUA0L5bRjGcU2SQlCQEpSkY71N0OcTdyi6B0YTI1+bo5U4smfMkM5eXdc8hvA0jYJkL9GcJXN8YhrKwdRk4vKPbPoxSUhJtE5RCWd0Of5uDjDFIYAY8pxj2JEnLeepiE1Jc1ADZBnqOUv7hHk1DhnIwqOf8ALKM4kAAyrAoXe/zaYjvbGme8f1GMkWJQfv00vt1dKg0ZHI3MTBkSC6AHs1nKcZi10PCubXfepHNBESJAEiRIkASJEiQBIkSJAEiRIkASJEiQBIkSJAEgO1cYj0V/nLgyA7VxiPRX+cuALLBxaPREUaMxU78FGM3WeDs8Hn8LGL7BxaPREC6LAvK9FHiTL8HacebLCAMzxwx4R8bTi0+Lz5ssc4EtyCFL4VcP4gozTgPBw5vXF6x39OHCV4knxafG5elnhlA1qKlTJoegGdmUoMCnwyWmYmg28hgCuWlWsfvrEpP9oQQN4GCU5jkOOMXJMzECYSSkka6WW3tWBo1CGwJrygSUE3hxdDLNbMt+CnPxZ5TwegxkEpvFTS6V/sc1KsxRWat89BgDSGW+5CGSLGkCs6Yx2zNlaHH3xbJs6XSRNWpsBfcHDHbhntMLZdkE0gXZV0cJK7KsPkogqIAJHOz5tDiVZZaS6UJSdoSAa44QJM5mEL9GcJXN8YYTIUSSoE3XBq+GD8oMAOokKtbN2+9HVia2b5XvR1YAaxIVa2b5XvR1YzSZxwPvR1YAZRIXXZ+33p6sA/Si9p+51YAfxIQfSa/KP3OrE+k17Vfc6sAP4ka7O0wpCVKUohKQVE72gAcng7I9laWUpIUFKYgEcHAhx4MAbDEhB9Jr2q+51Yn0mvyj9zqwA/iQhGkl7T9zqxmLbM2n7nVgB3EhOLTN2n7nVjPWztvvR1YAaxIWBU7b70dWPRrtvvR1YAZRIX3Z+33o6sS7P2+9HVgBhAdq4xHor/OXFd2ft96OrAtntJVNKVElSAR4LCqXwA5IAZWDi0eiIH0Yd8rZdR43WeDsy588YIsHFo9EQLorhL9GX4kyvB8o8Lm8HCAPVDvw5FK8b/InxeeOGWOcV2+Ul1FKipZoU64oADuS2A9XJGSx39NPCV4knxafG5c+fByii2BSVzMSCHDWYrbADfA788nwEAA2VS780KStCQpDK7bCt7cSSoDEMXDKxYnOD5clfCAm9E8EUOw0zPqAgOUxUxAYmXeBsivITwyOBzng4ZGCUWxSHSLzB2u2WdcAIoAwqxcuMXakQmn1SIUcdDNUiZgETWLP3/DBwMx0M9Xxi+VMnJQAJJJzvTQS9TwiHNWH/aBhbZgJBmKLFwU2WcQwcMCCQoOQxGSc3hvZ710XiCcyElP3SSR64kkH0kTcGVfgYA0ef0/KD9KcDp+Bhfo80/p+USCq1Wi4eSNCkSrGLQyQtwtqmTwwpst81AcHrG26Wt0pqTEHYAoEn1GNSTaUlbk1AT4xLM+xscc9kU2xy1lZ/wDMnE4Qlj1Rz/Rv9ln3ocSI1bROkZWGsSCKFyB+fPGzWOalQdKgobQQR6xFxYFRqBwHMI2+NQOA5hEEFJnQr09NdKef4QZOhbbUXwA7NyP8Yrti5QaXc6i0nlixcskcIj1fER5LlECqyrlLP7gBFSNz6UrKxPmk1LFSimuxN6kES9FUB1q8B5W1/KrGGekmukXn4/tmhWx8jfc/NZC/TP6UQ0E6E1hl3AQ7uXwbIDbyQzkRvqi4wSfczyab6B8qC5cCSoLlx2chSIIEDoggQJLkxYiK0xYiALBHseCPYBkhfNSBMSwAdK39aIYQDP4xPor/ADlwILrBxaPREC6KIvLZuDLwmmYeDmMhsPhYwVYOLR6IgbReKqK4KMZWry2582UAeKbXpw4SvGl+LThLzPJkN9nA2kl75fBwDd/MvwhiBhz9EFKfXDhcI+KpxafGZDlzNMoG0kk6xV0KqkGlnCw94VvZn+XpygAWSrf1cAXDS1YMhNQnwkvTfYu+cFmzTN8yF4U/iFMXCno29xoQPUwgSX4Yr4AP8IS5uJYlsfyFRlDCyqmLcCasFJDlUgoBqaJvAPhiHy2xCTXc5j2LlaLSQxXO+1mA4k4gjb/xovk2UJUVArJOLqURWpIS7DoEWoBADly1Tg52tGUSdAelOB0/AwusaQUkHAoY9MMdKcDp+BhQx1MxliWdUWWcE8sSQ3g0nQ+hbOuclKbKuWCCASuYboMsuFO2TjpEbANx0jyV+2r5wJo+zT5i1pRb0KWoEAhySQkVFHoB7oGTZ7VMXqRpNJUWFCoOSSGHLT3xfGTl1lb/AD+CqvOOkH8f0xbNkSCf7JMJvV75M5ylgzGsb1uImoMpSJcpUpKVYFRU5ONTsbCEOmbDNkquqtsuW90hGFCWdmZnBPRB0nQVrWhC0WtJNSFh6pIS2VcD64pepc/+Hpf75+Mlsqpwj6/Vn7Y/OF0/ybrGoHAcwgvRGibZLmpVNtWsQHvJrV0kDLaQeiBDgOYRyiIScl1WP8/6AZ8LZ4L0xhlPgA8Lo+UVX2OutyRzdN11uS8C61TFpSWCbzG6FKCQS1AS9BytC+XohExYmEEzBdUbs03QQA29CmagyrDKRp+yTFmWFBSw7gpNGLGpG2DEWuTkwJYYEYlhltjI9bqqHhxcW1w10f8ATPMevtXeH8lEixJwN7PwlZ0NX5IdWcYQAnhdA/MwfIjZRNzrUn5PTpm5wUn5GEqC5cCSoLlxYWBSIIEDoggQJLkxYiK0xYiALBHseCPYBkgGfxifRX+cuDoTomEzyCXASpulQ+QgQMLBxaPREDaLSLysHuoFJqpng5g4Y454wTYOLR6IgbRbuoG8zIZ5Ylgb2rEYnaMsIA8WBr04PfU3fVAvq0+LdiW8HIb7OKbegBaqJqAazlIqVDwcBgK9EEKJ1w4TXj4sM1xPh5B89tMoH0hNUVKA1jMzCRfDuA4Jxx+OUAASbQorIARQoCWtdOAkjegFzsBBfHOGEpMsh1zSg5gWhag1DiSGwyaj7YBsynmKosb+WCTZQH3ialQy2qo2GUXFRvF77DEdqm7UYPiabOSGH5OYttdQxcmQ7GaaZa5YzJL75zV8X90MJSgQLpcZF39+cCybDXflCwzAatIbpgtCAAAAABgBQDogdAulOB0/AwvsNkRNBSsEpKGIvKAIORYh4P0qN50/AwLohL7eDtI/KJ8AykbnbNLVeRLKVDAhcwHBqb6NR0an+IQfoybLClIF69P3hKt8snVjI7RwY3tSeU+0fnGChyn2j84iMYrwdKUl2YNbNz1mmqvTJd9QDAqWskByWBvcp9cEydHS0JCU30pAYATJjAbBvoV7oLauTZp01BdSEFQcqZxtYxzpPZFtRLEykja00t0CZGijRzuTlBHE7/ThSZ2GVKCQwfpUVH1kmNTOA5hGnHd/P89L9idyfz8/qhZbN2E9RASpAAU+9SpN8MRdU6ibtcmNBWL19Ovfgr9+BuVomYhNT7hznbyQvXKJSqY4LODvkg0LFkXrx9UYK0irtWVNZIUpKCQAyReDlhlC1emZjUQCdkZVRKSfQ7ckEXxtVswVn0YcsWSAVSyt6JJSQVC84xZD3iOVoWztLTVJUky2CgQSlTKD0JBGBG2PZWmJoAGroAwdQJoAznOG0f8A1I9URrImi94QNBwVEVBIfLppseG0iYQd8G5Rh05j8uWNZRpmYzlAB2O8NJGk19rrmsm8kgDFsU41/mMPYlHCx9jpST7DmwaTRMvlIUyFlBcMSUipSnhKT/MARDGRbEk3WU7gcFTVBOLNlGhndFOCgoFIZ3SAbqnHhB8c3DRandpafNy/f1ovlo7M9F8knSEQQI5kN3NqbipXv68XSt3lpLvLlJ6CX9S4jZ28EnTUxYiNR3H7optpmLRMCAEoChdBBe8BV1GNuRGeyDhL0y7gsEex4I9jgMkJZXHq9E/qEOoSyuPV6J/UIEDKwcWj0RAuibrqa691HBmqmUu/zYDYc8TFmjbQ8kG6sXXDEVN2jpGYLU2xhowqvKe+11HClpQHarEVJ2jKAPCE68cF7yvGKd9WjwMH5NjHExTpMSkldUXinfBc5aGchiGe65OIEELfXDhtfPiwzasYrxAfPF6YRhpOYoFQSJvBHBlpWMcnxPJACiQtKlkHVkBSEi7a1gkFCeCE4q2Oa4uHhpI0iQQgaknADX3lO4oXS+D7ctrhbZZqiua4nAhSKmyJAVvEub3hitTRiCMoKXfJSkGYKgE9rBjzvhgK4V9TDXdYGEuwUjShUQE6lRIwE4Eu2wJwfPFmpkGMkqKReACswDeAPISA/qECS7CoFJvhgXIEtIfpy6IOgAPSnA6fgYF0P/tEFaU4HT8DAuhv9oiQMFYxWvCLFYxWvCIJE26mzrmWSehCSpapZCUhnJ2VLRyqzbkbTfGts04S63igySvAtdCpgGLdDx2hcDTDGujWWUxcY+SqdSm8s5FO3JzL5CZFouvS9qL11sVNMZ72zKBVbmLSCLtnmYB3MvHPBeDx1GbaHnmWlQvJShUwVBuK1oTdLEOVJG2iVRkuXMc3bjZXnKno7sw25bIvX1S9cfP5OHp4GszNGzO0ZMu4dYlMsKTRwQmubYwqGibR5pX3fnHQJcpVbzYlmBFMnc4xnq4yRvlHOC1wTNARoqdqlPKm668boARq7rhrxvXnZ8BsgcaLtb8TSmY6c9sdH1cTVxO5mPQjnh0TaPNK+784aydHTBY5iCg3ypwmjkOjlbIxt2rjzVxEr5PGfDyFFI5z9CWg+IX9zrR7ZtAWkrVfs8zV3DdKTLK9ZRgoFQFzFyC/JHRrkWS4vevsx2Xz+To5iNz9sIcWcnHwk4ijY7RBH/TNr+rzPXL60bxYJ82YoqlrlGztMSzKEzXJmrSXJDXAxDM7jGGx12RlZ4hX9PheuJ39i4+STWtweiZ8mbMVNlKlpMsAElNTeByJjeURUk4RaiMltjsl6mCwR7Hgj2KwyQklcer0T+oQ7hJJHf1eif1CBAzsHFo9EQHom7eU1x7kvgzFrLXaOFYDYc84MsHFo9ERTo4qcvf4KOEgJyrhiduyAKylOuDlDhZbfrvPq00u4O2WxjiYF0uhAUpzLcpD350xGKh5OANcM6ZwcSdaOG14+Am61xOKsbr9L0wjHSCVAkgzC4wQhBZiMzmeXlgBNJmSr8wXpdClKv4mYlQ3ifBehu1AJBwOZgiwWi4SrvRvUftmasOXLMtDAOnLAXqHOqwz1mZMF20JZaASqzISF7xJJvDhpqxORcDCDELW7kzG2GQDm3g51fog446ELt2wGyJ05TG7KuliCJilOCR/hjJy77BywbCVMyaDw5zMCBqU7HIoMatlhnBUmVNVvtaoOKJMtIuuPW4xqTAks0pwOn4GBdDf7RFlqlKTLZSysviQB4JyH/KxXob/AGiJAwVjFa8IsVjFa8IgkC0jxUz0FfpMc0AccIjpjp9ol3kqTheBHrDRr9n3KJQoLTOUFAEVRLUGLPRQIyim2tzawZ7qnPGDTO1iza2Z6/8A6gmzjvkup4xH6xGwzNyEtS1KVOW5UfJANA7AMBUkU2RfZdx0tBQRNmG6oKDscC7OYqVM8lSonkdauJq4JuR5cjWbQfVxNXBFyJcgAfVxpG6YNaF/0/oTG/3IR6W3PImTDMVNUi8wYBJqABRw5NMIvomoSyzLq6pWV+mPJokxLtiOZvfSK1Sf5ldBHupG5I3JpUaTlgZuEXjzACnT6ozk7ikJmGamdMCygyy6UEXSXO9UCH5WeNb1NZgjobvLNLMrDfK93vpETJqDeUWbMMecNG2jcVKN550wMSPBGIBx5iPVBB3HJbezlnnCWPSBTnrEbish6K81FPNHVtDcRJ/ykfpEawncjLwVOmpPKlDHmUzdGPJG2WWWJaEoeiUhIJarAD4RRqLYzx6TXo6J1N+vzgKEexikxlGU3skJZXHq9E/qEOoSyuPV6J/UIEDKwcWj0RAmiAHURce7L4C1rpdoTew5GxArBdg4tHoiKrAVOX1nBTwkpSHauGJ25QBUQnXjgPfPhrvPq0+Dg7ZbGOJgPSEyXemMZJpW9MWDeCg7sDdS+zOGKirWjjGvHwU3WuDwsbr9LvlGFvSoEkGYXTQISgsQ1QVZ8hpACWSlCVFQ1CTvFcfNAcS0sQNjZNUV2xaiegKCwuRfdh36azZtkcjhnGdnVMvrD2hLlIfUygKoTvnreY4na4wEEmZMfGdT/BSxdw55Q75YChq7r5OIdv3/AJG8suAaVAww6OSMoA0dfJJUuYQMloSnHYwGDe/OkHwOwe2yryWdq8+R+cBaKSxI2Jb3wymQu0Zwlc3xgA5WMVkRYrGMWgSJdK6ek2eYJa794pC96kEMSoDPF0mF6929kBYqWDsISD+qE27/APtQ/wAhH+pOjX5VmKkKWChkliCtAVgDRJLnEZRvhpq3BSb7nkW626NsoRWcG12XddZbxKyRNKlo3jHeaxRQCCrhMQSGxJFWg6xaWskyYmWlMy8slIe9dwJL7+lBHPBOTy+o7WhzuY/tdn/zD+hcdT0sFFvPZHFf1C2VkYtLq0vk3DSm6izWWZqV6y8lKcE3gxFKkuS0Do3cWYgkJnEJDkiXgOXfRp3ZI/ty6+BL/TGrh/K98aKfp9c61J5y0arNTKMmkdeG7CQ7aue7PxeArU1pgYxG7Ozs9yexw73jzVrHL/o6Zq5cy/LKZgBSBNQVB03heS7pLCr4YRRMs6gHKk4B9+kmrtnXCJX0+l9pB6mxd0dMm7u5QmKQpExCAEsop35Je8Lh4IAZiSXc0pVtonTcidKmT5d9pThRUnf0SFkCuDEUoI4w3KPWI6BuFI+j7dzr/wBBEUa3Rwppc49yzT3yssUWNJenbGEJlhM24kMEtgOe8/vjGVursCTeF8EFVcaqxFV53cOSkaYrnEZWezlagkFAJfhKSkUriogR8nH6hbJ4wmz6OWgqSzlm2Sd2NmvzVTCQBMaWUs90olghYKmCr6SGrQA5tFv/AFRYFFiFkqch8S4qwv5g5RpVoTcUUliQw3pCh0KTQjmjxFQCDQ12Y8kS/qFq7oLQ1Pszo9m3V2YlEsCZvlIlh0gh1EJDm8cyKxnprSlns81IWVpVcJDC8i6pTEM4asvLBo0DRnHSK+Pkf6yIe9kE/wAUj/JT+uZGvS6iVsW5Hk/VltYp1/IfK3XWIp78goWStLAlQKVOHvb2pSzhqEsNpOT2QLCGTfVswBP6sY59fEXzLM0oTDcuqZgFoKq7UAuPVGr1M8OP1C6S6Lsb2eyDYvKVswGPrgywWhMyYFpLpXLvDmUQR7jHLUWhJwBw8kj4R1jR/As3+R8JUTF5Nek1M7m1JdhjYOLR6IgHQykX13TKe5Le4pSi12jg4DZB1g4tHoiKNH37yrxmtdQ18IAdqtdq+3JxSOjeUTFI7YTWVevqZ1Kvvqk4Jwdvc2cZ6YkSwlUwhDsAStSkpZ3qU4YbIsWV61PG3bxdhLuNcGJO+uvsq75R7blqegmlk4ICWJJGZzDYOzEwAmlzE6xj2uLy5YS06YlR3qWCRg74AMDR8YkybL3wvWdkCr2iYLks43qU3wNMKDbF8lUy+qloAvIoZcpmuhwolyoZEiuLRe8xzW0Udt5JaqVcHMGtHpQPR4dfJzB5QRZtaJaRLRKZhd74opKS3hXSdtc6YZMYToTNWq7rLQkVN+5JSDU03ySfds5YYyZKwSVTCrHeskJFaMwemFSYHRZMhdozhK5vjDGZC/RfCVzfGAGMRoyaI0CclE2yoUXUhKjg5SCW6RGHaErzUv2E/KNb3UafnSJ1yWUtdBqAYSTN19sdgJZS1XYF9jNh0xnlq64ycWVO6KeDb7MJLBJkB0hIJuIq6EqcPUjfM+0HZFsqdJBBTJILOCJJDb67iE0NX5q4Roejt01qlS0SkpQEISEh1XywDVJDk0FTjWHGht09omWiVLWU3VKY0GDE/CIWrrbSXkhXRbwbjNsktRdUtCjtKQT6yIw+j5XmpfsJ+UFtGnbrN0E6ROCJZSE3AapBqSflGiUlFZZprrdkvTE2G02CVd4qXinwE+UOSBJE6QpAX2sQCgLYyk3wDd3pQN8Fb7gs9DsjQ9I7qbTNTcVcKHQqjpN5C0rDtVnTWtcMCYJlbtLWeEUA8gB+Ajj3omjZWm9yJchRYSAOEKymG9Z6lP8ANTax2QYizoAICEgHEAAA84zhbuU0gufIvzGKr6k0DUBpDlosTysmWS9LafgF7Qleal+wn5RO0JXmpfsJ+UeaWnmXImrTwkoUoPg4SSI53M3a2sYFBPoge+K52xh3LqdPO1Nx8G9LkSUrIMlJfBkIYMBmW2+4x48jzG3xL8EPkC42HM0xjnMvdba0zJkxIl3pl28STW6GDBiB0Yw20fuvtK5spJUghU2Wk7wYKWlJ9xjncQzgseitSbN7l2OVRQloGBG8AIzGTgxZNsyFF1ISo4OUglumL2iNFxkBRYJXmpfsJ+Ue9oSvNS/YT8oJiQIBu0JXmpfsp+UUzQAtAFAErA9cuD4Bn8Yn0V/nLgAXRBtTTL4kBDJ7XKSsqIYvrgaAu3B5Yy0MUX13dU9yXwColrtHveDsaJYtKICQli6Qxego2Bzxy5dke2e1BJJMxS3ADKKWDDEMkVOfwjpvLzgHpSg2gcXeClEcK++rQOYFj6mzinSwF9TiU5QBvr4UReFN6MItVaxfCtYtnJuum6d6Ax3rtR8cT0R5aLQFFxNWijMkobF3qgl8o5wBPY1yzNVWy1mSmaZNCiTLSzA0Cq0AozbYIvSiWBs953bXTHepyDvQ++LpZulR18wglJbvdQEgEK3lQWcs2JwozEWZb8dMI2FMopzpwHz25CJaS7EJt9xemaErdBs981DzVuQq8QTQvQvy9EPUOwdnarYPm0AmyrYjXTA+YTKcc28Z+cGC1zrqSS9BEEktEwJDksHgDRR3x5vjA9qtSbSm4kEHer3wUAzn71MMRQkYQDaEgBJJIu5AEv0OHFMOURINqiRrSdPEh7qhzylOKjK/y44YwWLequ+R7J68MATbrdC2ibPvypd5N0B7yBXmUoGFadzVo1ZeRM1lbpE2Tq+Rw7++NwRbTXgq5EpL4geXy+6MPpJTcVM5N5z/AM9MM9ojNLSwcnJ+St1RbyaONzOkH4pLekh8a1v7IZ6C3P2lFplLXKupSpyb0ssGOQUTnGyWzSJQTgWyCCo4P5Y5oHGkjNSRwODwpZScQaOvkiI6OtNNeCFTFPJsbxpO7HQk+dPCpUu+m4kPeQKgqoylA5xcbdR++Ys2qD4kPwsKPzRaJ5Kb18501bKofJvRolBSWGaarZVy9UTV5+5a0iUi7IUJrALKpskyyogA3QCCBe2nCK5e5S3PWSGrguW+TYr542ZWkGzmGrUk/wD6w5YPs8hSnaYMvAGf9XJHLpiXx1tqLtx9hmSbPcmpuqvqLOk0JpVJIh48I+0l+cHsD5xO0l+cHsD5x2kksGaUnJuT8jDTEkrkTkJDqVLWkBwHJSQA5jnVn3J2m88yzrKWPAmyAp8qqJDYxuvaS/OD2B84KlhYAF5FABwDl/XHE6oyeWW1aidaaj5OdWjcjbLx1cghGV6ZKKm5WUAfdBOity1rTNkqVJYJmy1KN+WQAlaVKLBT4Axvt6Z5SPYV14l6Z5SPYV14r28M5LXrrWsDGJC69M8pHsK68S9M8pHsK68XmMYxIXXpnlI9hXXiXpnlI9hXXgBjCKzTlKnrBLhN5qGlU7cecUyyiWrR6pirxmNRqAgfroeXGPNHaOMtalGZfvBmupS2GYxoAK7BAGt6V3WybOoa24lK3ucYSbrXnuyy3CH/ADAI9kKxecQDTwJ52vTVjk98SJGW2+UZYRju1EoT9KMpXZBsPhTUtyInfFEed0KxV74ghi29nBzRn72WGO3KJEjjczKt3PhEHZCsVO+I5d7O93eoyT2Q7FnNS2RCZ/Jlcpnmco8iRG5mN3PhGQ7Iliu8aArZdnENlXVg48kYnsh2Knfk4F+9z8a3W3uGD9MSJE7mY3c+EXSOyDo66L84hWd2XNbkZ0vhF6eyPo0YT1/ZL6sSJDczG7nwjLulaO+sL+yX1YndJ0d9YX9kvqxIkNzIbufCMVdkfRpxnqPPKWf9sY90PRnnj9irqRIkNzIbufCMk9kfRownqHNKX1Yy7pWjvrC/sl9WJEhuZDdz4RO6Vo76wv7JfVid0rR31hf2S+rEiQ3Mhu58IndK0d9YX9kvqx53SdHfWF/ZL6sexIbmQ3c+Eed0nR3n1/ZL6sTuk6O8+v7JfVj2JDcyG7nwjzuk6O8+v7JfVid0nR3n1/ZL6sexIbmQ3c+Eed0nR3n1/ZL6sTuk6O8+v7JfVj2JDcyG7nwjzuk6O8+v7JfVid0nR3n1/ZL6sexIbmQ3c+Eed0nR3n1/ZL6sTuk6O8+v7JfVj2JDcyG7nwjzuk6O8+v7JfVhpYt1FnnSxMlLUpCnYlJGBKTQgHEGJEi2m1zeGX0Xyslhn//Z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6" descr="data:image/jpeg;base64,/9j/4AAQSkZJRgABAQAAAQABAAD/2wCEAAkGBxMTEhQUExMVFBQXFxkXFxgYGBcYFhgYGhgYGhgYFxgaHCghGhonHBUaITEhJykrLi4uGCAzODMsNygtLisBCgoKDg0OGxAQGjQmHyQsLCwyLCwtLyw0LCwsLCwsLDQsLC83LiwsLCwsLCwsLCwsLiwsLCwsLCwsLC0sLCwsLP/AABEIAMcA/gMBIgACEQEDEQH/xAAbAAACAgMBAAAAAAAAAAAAAAAEBQADAgYHAf/EAFEQAAECAwQDCA4IAwcCBwAAAAECEQADIQQSMUEFE1EGIjIzYXGB0gcUFyNCQ1JTcpGSocHRFVSToqSxsuMkYoI0RGNzs8LwFvGElKPD0+Hi/8QAGgEBAAMBAQEAAAAAAAAAAAAAAAEDBAIFBv/EAC0RAAICAQMDAwMEAgMAAAAAAAABAgMRBBRRITFBEhOhBWHRI5GxwXHhIlKB/9oADAMBAAIRAxEAPwAwdiwKUpPbhdIr/CkJLEiitaxNMHeoMYSuxclQURbVMkOXsi00rgVTQDhlHSxb5OBmIvAVD74MQC4xxPvgxMt8EkjbT4mKdvXwZ9rVwcoX2LkhAX26pjQfwqr2fg618jlEs/YuSs3RbFg3b2+skxIZ2xVMAfkd8dhjrGoPkH7vziag+Qfu/OG3r4G1q4OUWXsWpmEhNtVQA1sq0ir4EzWOGUEdyE/Xfw/70dP1B8g/d+cTUHyD935w29fA2tXBzDuQn67+H/eidyE/Xfw/70dItMxMvhi7zt84FVpWzjGYgc6k5sRnXEQ29fA2tXBoPchP138P+9E7kJ+u/h/3o3+Za5a0KuLA8G+LpulufGIVTbqQiYgbStClE4YBKwzgGnLyQ29fA2tXBoHchP138P8AvQRZuxXc/vUtVX31mJ/9/DkjeJCp4UCubKKauBKWDmzErLZZHCDRPScC/QYlUVrwStNUvBz9fYyfx8kYf3U5Vx18eDsYl37Zk83apbL/AB+SOga9Ls9TgM8Ww549E4M+RauIrh+cT7MOCfYr4OfDsYF37Ylf+VpgkYa/+V+kxiexcXftmUKAN2rShfDX45PsjoYnJ2+4x4Z6dv5/8zh7MOBt6+DnyOxe394kmpNbKcy7cfhHh7FpvP21LwZu1aYu7a6hjoeuG33GM0l4j2YcDb18HPU9jJvHyT/4U/8Az8kUWrsVFbfxUtLPwLNdd2x7/wAkdKiQ9mHAenrfg5d3IT9d/D/vRO5Cfrv4f96OoxIjb18HO1q4OXdyE/Xfw/70TuQn67+H/ejqMSG3r4G1q4OXdyE/Xfw/70TuQn67+H/ejqMSG3r4G1q4OXdyE/Xfw/70TuQn67+H/ejqMSG3r4G1q4OXdyE/Xfw/70TuQn67+H/ejqMSG3r4G1q4OZSuxLdr24CXBBMg0bmnx7M7FBONtHP2uXwAx13JHTIkPYr4J21XBrqNPoC7hmpSQWO+Q7jK7dfkxjOfptCRvZz8l5KRj6MXWfcZYVKE8yBrlb8rClhV44miqRLHuekLUpKxfYJIHfksSHVVSyC5qwwjZL2unpz8dyx+v7FSNNpuAmeymDgLBAOy9d98Uyd0AKmVNupyOtSSzbLtK8sGHc9Z9YEXTdcgp78aBAUBevsKklzQu2MB2nc/Zr0wJAF0YFE9TFwHcKF4Vy53iP0/uR+p9jKbp4B2m3tnfEp9bp/40WStOIIdU8pOy+k++7A1m0dIv0Id0BdLSCSUAgve3lVPV2dsaxcrRcgteKVC95NpbFjjNLUBF7Ae6OIyg0P1F3wZr0vIOM8HnKT8Ix+k7P54etPyi76F0e7atX/rcmG3GCZO5exqAUJRY7VTB7iXjvNf3H6n2A5NoRMN2SsTF4s6RRwCeDy/9sY9tssqASUlQYuA3NmWappDWx6CkSFX5SLqmuveUaFjmeQQk01NQkJvmUA5bWmYB0aur88Z9RYq4OUfHPQshGUunkvs9iCUsneA1KUoSA5FXYVPLAibHcU6ZBfywmUFGjOSWL5VgmzrllAL2drn+MoNTM1IjaJPBThgMMMMo6jL1RTDWOhrJSSm8ZN5RBSQpKCptjvdrseJY0kIPeRIdnAQjIvigtQ/nGxIbWK4L3EPTfM62c7MW/qjDSbapT3cuE93EY3ax0DVpdiBXWSQMdZdlEPQ4YjAZY+sl2iwpWGXvxsUhJGT4jkHqgLRSZaZElJNjSQhNBrrjBPgFZvNShMMpMqWCU/wzkb4ALcs4ch8GcRLaz06kJ5WQaXomWCClIBGDS00IfClOEfXByCsBgpXsD5RjZFylAFRkXCC12+7PLapwFA+0gGHlnmJUkFBBTgCMKU+ERkkTX1+UfYHyiX1+UfYHyh7EhkCK+vyj7A+US+vyj7A+UPYkMgRX1+UfYHyiX1+UfYHyh7EhkCK+vyj7A+US+vyj7A+UPYkMgRX1+UfYHyiX1+UfYHyh7EhkCK+vyj7A+US+vyj7A+UPYkMgRX1+UfYHyiyzTFX7pJIuk1DVBHzhzAdq4xHor/OXAGOjZitSCUMQ4SHG+A4JfJ8a4PGOjHdT3uCjhTAvwa4YHCueMEWDi0eiIF0UBeU13gowlGX4O04jkywiAZKfXDhNePjA3AT4GLPlka5wPpBFTdWtRU7tOCAllJoHwz9RGcXlI144L3leKrxafGbeXPDKBrYgEzHuNmDIv4F6l99zQANZlTCpVJxAugfxEoiqEjB3FTm7muYg+VaVoDCXMVirfTJTigoDeweFNnkAKUTqfBu3bKt097SMjvTSjYBhlGcqWly2rrj/BrSDgal2OfS2YgzmCwv3NkkrvJBpUA0L5bRjGcU2SQlCQEpSkY71N0OcTdyi6B0YTI1+bo5U4smfMkM5eXdc8hvA0jYJkL9GcJXN8YhrKwdRk4vKPbPoxSUhJtE5RCWd0Of5uDjDFIYAY8pxj2JEnLeepiE1Jc1ADZBnqOUv7hHk1DhnIwqOf8ALKM4kAAyrAoXe/zaYjvbGme8f1GMkWJQfv00vt1dKg0ZHI3MTBkSC6AHs1nKcZi10PCubXfepHNBESJAEiRIkASJEiQBIkSJAEiRIkASJEiQBIkSJAEgO1cYj0V/nLgyA7VxiPRX+cuALLBxaPREUaMxU78FGM3WeDs8Hn8LGL7BxaPREC6LAvK9FHiTL8HacebLCAMzxwx4R8bTi0+Lz5ssc4EtyCFL4VcP4gozTgPBw5vXF6x39OHCV4knxafG5elnhlA1qKlTJoegGdmUoMCnwyWmYmg28hgCuWlWsfvrEpP9oQQN4GCU5jkOOMXJMzECYSSkka6WW3tWBo1CGwJrygSUE3hxdDLNbMt+CnPxZ5TwegxkEpvFTS6V/sc1KsxRWat89BgDSGW+5CGSLGkCs6Yx2zNlaHH3xbJs6XSRNWpsBfcHDHbhntMLZdkE0gXZV0cJK7KsPkogqIAJHOz5tDiVZZaS6UJSdoSAa44QJM5mEL9GcJXN8YYTIUSSoE3XBq+GD8oMAOokKtbN2+9HVia2b5XvR1YAaxIVa2b5XvR1YzSZxwPvR1YAZRIXXZ+33p6sA/Si9p+51YAfxIQfSa/KP3OrE+k17Vfc6sAP4ka7O0wpCVKUohKQVE72gAcng7I9laWUpIUFKYgEcHAhx4MAbDEhB9Jr2q+51Yn0mvyj9zqwA/iQhGkl7T9zqxmLbM2n7nVgB3EhOLTN2n7nVjPWztvvR1YAaxIWBU7b70dWPRrtvvR1YAZRIX3Z+33o6sS7P2+9HVgBhAdq4xHor/OXFd2ft96OrAtntJVNKVElSAR4LCqXwA5IAZWDi0eiIH0Yd8rZdR43WeDsy588YIsHFo9EQLorhL9GX4kyvB8o8Lm8HCAPVDvw5FK8b/InxeeOGWOcV2+Ul1FKipZoU64oADuS2A9XJGSx39NPCV4knxafG5c+fByii2BSVzMSCHDWYrbADfA788nwEAA2VS780KStCQpDK7bCt7cSSoDEMXDKxYnOD5clfCAm9E8EUOw0zPqAgOUxUxAYmXeBsivITwyOBzng4ZGCUWxSHSLzB2u2WdcAIoAwqxcuMXakQmn1SIUcdDNUiZgETWLP3/DBwMx0M9Xxi+VMnJQAJJJzvTQS9TwiHNWH/aBhbZgJBmKLFwU2WcQwcMCCQoOQxGSc3hvZ710XiCcyElP3SSR64kkH0kTcGVfgYA0ef0/KD9KcDp+Bhfo80/p+USCq1Wi4eSNCkSrGLQyQtwtqmTwwpst81AcHrG26Wt0pqTEHYAoEn1GNSTaUlbk1AT4xLM+xscc9kU2xy1lZ/wDMnE4Qlj1Rz/Rv9ln3ocSI1bROkZWGsSCKFyB+fPGzWOalQdKgobQQR6xFxYFRqBwHMI2+NQOA5hEEFJnQr09NdKef4QZOhbbUXwA7NyP8Yrti5QaXc6i0nlixcskcIj1fER5LlECqyrlLP7gBFSNz6UrKxPmk1LFSimuxN6kES9FUB1q8B5W1/KrGGekmukXn4/tmhWx8jfc/NZC/TP6UQ0E6E1hl3AQ7uXwbIDbyQzkRvqi4wSfczyab6B8qC5cCSoLlx2chSIIEDoggQJLkxYiK0xYiALBHseCPYBkhfNSBMSwAdK39aIYQDP4xPor/ADlwILrBxaPREC6KIvLZuDLwmmYeDmMhsPhYwVYOLR6IgbReKqK4KMZWry2582UAeKbXpw4SvGl+LThLzPJkN9nA2kl75fBwDd/MvwhiBhz9EFKfXDhcI+KpxafGZDlzNMoG0kk6xV0KqkGlnCw94VvZn+XpygAWSrf1cAXDS1YMhNQnwkvTfYu+cFmzTN8yF4U/iFMXCno29xoQPUwgSX4Yr4AP8IS5uJYlsfyFRlDCyqmLcCasFJDlUgoBqaJvAPhiHy2xCTXc5j2LlaLSQxXO+1mA4k4gjb/xovk2UJUVArJOLqURWpIS7DoEWoBADly1Tg52tGUSdAelOB0/AwusaQUkHAoY9MMdKcDp+BhQx1MxliWdUWWcE8sSQ3g0nQ+hbOuclKbKuWCCASuYboMsuFO2TjpEbANx0jyV+2r5wJo+zT5i1pRb0KWoEAhySQkVFHoB7oGTZ7VMXqRpNJUWFCoOSSGHLT3xfGTl1lb/AD+CqvOOkH8f0xbNkSCf7JMJvV75M5ylgzGsb1uImoMpSJcpUpKVYFRU5ONTsbCEOmbDNkquqtsuW90hGFCWdmZnBPRB0nQVrWhC0WtJNSFh6pIS2VcD64pepc/+Hpf75+Mlsqpwj6/Vn7Y/OF0/ybrGoHAcwgvRGibZLmpVNtWsQHvJrV0kDLaQeiBDgOYRyiIScl1WP8/6AZ8LZ4L0xhlPgA8Lo+UVX2OutyRzdN11uS8C61TFpSWCbzG6FKCQS1AS9BytC+XohExYmEEzBdUbs03QQA29CmagyrDKRp+yTFmWFBSw7gpNGLGpG2DEWuTkwJYYEYlhltjI9bqqHhxcW1w10f8ATPMevtXeH8lEixJwN7PwlZ0NX5IdWcYQAnhdA/MwfIjZRNzrUn5PTpm5wUn5GEqC5cCSoLlxYWBSIIEDoggQJLkxYiK0xYiALBHseCPYBkgGfxifRX+cuDoTomEzyCXASpulQ+QgQMLBxaPREDaLSLysHuoFJqpng5g4Y454wTYOLR6IgbRbuoG8zIZ5Ylgb2rEYnaMsIA8WBr04PfU3fVAvq0+LdiW8HIb7OKbegBaqJqAazlIqVDwcBgK9EEKJ1w4TXj4sM1xPh5B89tMoH0hNUVKA1jMzCRfDuA4Jxx+OUAASbQorIARQoCWtdOAkjegFzsBBfHOGEpMsh1zSg5gWhag1DiSGwyaj7YBsynmKosb+WCTZQH3ialQy2qo2GUXFRvF77DEdqm7UYPiabOSGH5OYttdQxcmQ7GaaZa5YzJL75zV8X90MJSgQLpcZF39+cCybDXflCwzAatIbpgtCAAAAABgBQDogdAulOB0/AwvsNkRNBSsEpKGIvKAIORYh4P0qN50/AwLohL7eDtI/KJ8AykbnbNLVeRLKVDAhcwHBqb6NR0an+IQfoybLClIF69P3hKt8snVjI7RwY3tSeU+0fnGChyn2j84iMYrwdKUl2YNbNz1mmqvTJd9QDAqWskByWBvcp9cEydHS0JCU30pAYATJjAbBvoV7oLauTZp01BdSEFQcqZxtYxzpPZFtRLEykja00t0CZGijRzuTlBHE7/ThSZ2GVKCQwfpUVH1kmNTOA5hGnHd/P89L9idyfz8/qhZbN2E9RASpAAU+9SpN8MRdU6ibtcmNBWL19Ovfgr9+BuVomYhNT7hznbyQvXKJSqY4LODvkg0LFkXrx9UYK0irtWVNZIUpKCQAyReDlhlC1emZjUQCdkZVRKSfQ7ckEXxtVswVn0YcsWSAVSyt6JJSQVC84xZD3iOVoWztLTVJUky2CgQSlTKD0JBGBG2PZWmJoAGroAwdQJoAznOG0f8A1I9URrImi94QNBwVEVBIfLppseG0iYQd8G5Rh05j8uWNZRpmYzlAB2O8NJGk19rrmsm8kgDFsU41/mMPYlHCx9jpST7DmwaTRMvlIUyFlBcMSUipSnhKT/MARDGRbEk3WU7gcFTVBOLNlGhndFOCgoFIZ3SAbqnHhB8c3DRandpafNy/f1ovlo7M9F8knSEQQI5kN3NqbipXv68XSt3lpLvLlJ6CX9S4jZ28EnTUxYiNR3H7optpmLRMCAEoChdBBe8BV1GNuRGeyDhL0y7gsEex4I9jgMkJZXHq9E/qEOoSyuPV6J/UIEDKwcWj0RAuibrqa691HBmqmUu/zYDYc8TFmjbQ8kG6sXXDEVN2jpGYLU2xhowqvKe+11HClpQHarEVJ2jKAPCE68cF7yvGKd9WjwMH5NjHExTpMSkldUXinfBc5aGchiGe65OIEELfXDhtfPiwzasYrxAfPF6YRhpOYoFQSJvBHBlpWMcnxPJACiQtKlkHVkBSEi7a1gkFCeCE4q2Oa4uHhpI0iQQgaknADX3lO4oXS+D7ctrhbZZqiua4nAhSKmyJAVvEub3hitTRiCMoKXfJSkGYKgE9rBjzvhgK4V9TDXdYGEuwUjShUQE6lRIwE4Eu2wJwfPFmpkGMkqKReACswDeAPISA/qECS7CoFJvhgXIEtIfpy6IOgAPSnA6fgYF0P/tEFaU4HT8DAuhv9oiQMFYxWvCLFYxWvCIJE26mzrmWSehCSpapZCUhnJ2VLRyqzbkbTfGts04S63igySvAtdCpgGLdDx2hcDTDGujWWUxcY+SqdSm8s5FO3JzL5CZFouvS9qL11sVNMZ72zKBVbmLSCLtnmYB3MvHPBeDx1GbaHnmWlQvJShUwVBuK1oTdLEOVJG2iVRkuXMc3bjZXnKno7sw25bIvX1S9cfP5OHp4GszNGzO0ZMu4dYlMsKTRwQmubYwqGibR5pX3fnHQJcpVbzYlmBFMnc4xnq4yRvlHOC1wTNARoqdqlPKm668boARq7rhrxvXnZ8BsgcaLtb8TSmY6c9sdH1cTVxO5mPQjnh0TaPNK+784aydHTBY5iCg3ypwmjkOjlbIxt2rjzVxEr5PGfDyFFI5z9CWg+IX9zrR7ZtAWkrVfs8zV3DdKTLK9ZRgoFQFzFyC/JHRrkWS4vevsx2Xz+To5iNz9sIcWcnHwk4ijY7RBH/TNr+rzPXL60bxYJ82YoqlrlGztMSzKEzXJmrSXJDXAxDM7jGGx12RlZ4hX9PheuJ39i4+STWtweiZ8mbMVNlKlpMsAElNTeByJjeURUk4RaiMltjsl6mCwR7Hgj2KwyQklcer0T+oQ7hJJHf1eif1CBAzsHFo9EQHom7eU1x7kvgzFrLXaOFYDYc84MsHFo9ERTo4qcvf4KOEgJyrhiduyAKylOuDlDhZbfrvPq00u4O2WxjiYF0uhAUpzLcpD350xGKh5OANcM6ZwcSdaOG14+Am61xOKsbr9L0wjHSCVAkgzC4wQhBZiMzmeXlgBNJmSr8wXpdClKv4mYlQ3ifBehu1AJBwOZgiwWi4SrvRvUftmasOXLMtDAOnLAXqHOqwz1mZMF20JZaASqzISF7xJJvDhpqxORcDCDELW7kzG2GQDm3g51fog446ELt2wGyJ05TG7KuliCJilOCR/hjJy77BywbCVMyaDw5zMCBqU7HIoMatlhnBUmVNVvtaoOKJMtIuuPW4xqTAks0pwOn4GBdDf7RFlqlKTLZSysviQB4JyH/KxXob/AGiJAwVjFa8IsVjFa8IgkC0jxUz0FfpMc0AccIjpjp9ol3kqTheBHrDRr9n3KJQoLTOUFAEVRLUGLPRQIyim2tzawZ7qnPGDTO1iza2Z6/8A6gmzjvkup4xH6xGwzNyEtS1KVOW5UfJANA7AMBUkU2RfZdx0tBQRNmG6oKDscC7OYqVM8lSonkdauJq4JuR5cjWbQfVxNXBFyJcgAfVxpG6YNaF/0/oTG/3IR6W3PImTDMVNUi8wYBJqABRw5NMIvomoSyzLq6pWV+mPJokxLtiOZvfSK1Sf5ldBHupG5I3JpUaTlgZuEXjzACnT6ozk7ikJmGamdMCygyy6UEXSXO9UCH5WeNb1NZgjobvLNLMrDfK93vpETJqDeUWbMMecNG2jcVKN550wMSPBGIBx5iPVBB3HJbezlnnCWPSBTnrEbish6K81FPNHVtDcRJ/ykfpEawncjLwVOmpPKlDHmUzdGPJG2WWWJaEoeiUhIJarAD4RRqLYzx6TXo6J1N+vzgKEexikxlGU3skJZXHq9E/qEOoSyuPV6J/UIEDKwcWj0RAmiAHURce7L4C1rpdoTew5GxArBdg4tHoiKrAVOX1nBTwkpSHauGJ25QBUQnXjgPfPhrvPq0+Dg7ZbGOJgPSEyXemMZJpW9MWDeCg7sDdS+zOGKirWjjGvHwU3WuDwsbr9LvlGFvSoEkGYXTQISgsQ1QVZ8hpACWSlCVFQ1CTvFcfNAcS0sQNjZNUV2xaiegKCwuRfdh36azZtkcjhnGdnVMvrD2hLlIfUygKoTvnreY4na4wEEmZMfGdT/BSxdw55Q75YChq7r5OIdv3/AJG8suAaVAww6OSMoA0dfJJUuYQMloSnHYwGDe/OkHwOwe2yryWdq8+R+cBaKSxI2Jb3wymQu0Zwlc3xgA5WMVkRYrGMWgSJdK6ek2eYJa794pC96kEMSoDPF0mF6929kBYqWDsISD+qE27/APtQ/wAhH+pOjX5VmKkKWChkliCtAVgDRJLnEZRvhpq3BSb7nkW626NsoRWcG12XddZbxKyRNKlo3jHeaxRQCCrhMQSGxJFWg6xaWskyYmWlMy8slIe9dwJL7+lBHPBOTy+o7WhzuY/tdn/zD+hcdT0sFFvPZHFf1C2VkYtLq0vk3DSm6izWWZqV6y8lKcE3gxFKkuS0Do3cWYgkJnEJDkiXgOXfRp3ZI/ty6+BL/TGrh/K98aKfp9c61J5y0arNTKMmkdeG7CQ7aue7PxeArU1pgYxG7Ozs9yexw73jzVrHL/o6Zq5cy/LKZgBSBNQVB03heS7pLCr4YRRMs6gHKk4B9+kmrtnXCJX0+l9pB6mxd0dMm7u5QmKQpExCAEsop35Je8Lh4IAZiSXc0pVtonTcidKmT5d9pThRUnf0SFkCuDEUoI4w3KPWI6BuFI+j7dzr/wBBEUa3Rwppc49yzT3yssUWNJenbGEJlhM24kMEtgOe8/vjGVursCTeF8EFVcaqxFV53cOSkaYrnEZWezlagkFAJfhKSkUriogR8nH6hbJ4wmz6OWgqSzlm2Sd2NmvzVTCQBMaWUs90olghYKmCr6SGrQA5tFv/AFRYFFiFkqch8S4qwv5g5RpVoTcUUliQw3pCh0KTQjmjxFQCDQ12Y8kS/qFq7oLQ1Pszo9m3V2YlEsCZvlIlh0gh1EJDm8cyKxnprSlns81IWVpVcJDC8i6pTEM4asvLBo0DRnHSK+Pkf6yIe9kE/wAUj/JT+uZGvS6iVsW5Hk/VltYp1/IfK3XWIp78goWStLAlQKVOHvb2pSzhqEsNpOT2QLCGTfVswBP6sY59fEXzLM0oTDcuqZgFoKq7UAuPVGr1M8OP1C6S6Lsb2eyDYvKVswGPrgywWhMyYFpLpXLvDmUQR7jHLUWhJwBw8kj4R1jR/As3+R8JUTF5Nek1M7m1JdhjYOLR6IgHQykX13TKe5Le4pSi12jg4DZB1g4tHoiKNH37yrxmtdQ18IAdqtdq+3JxSOjeUTFI7YTWVevqZ1Kvvqk4Jwdvc2cZ6YkSwlUwhDsAStSkpZ3qU4YbIsWV61PG3bxdhLuNcGJO+uvsq75R7blqegmlk4ICWJJGZzDYOzEwAmlzE6xj2uLy5YS06YlR3qWCRg74AMDR8YkybL3wvWdkCr2iYLks43qU3wNMKDbF8lUy+qloAvIoZcpmuhwolyoZEiuLRe8xzW0Udt5JaqVcHMGtHpQPR4dfJzB5QRZtaJaRLRKZhd74opKS3hXSdtc6YZMYToTNWq7rLQkVN+5JSDU03ySfds5YYyZKwSVTCrHeskJFaMwemFSYHRZMhdozhK5vjDGZC/RfCVzfGAGMRoyaI0CclE2yoUXUhKjg5SCW6RGHaErzUv2E/KNb3UafnSJ1yWUtdBqAYSTN19sdgJZS1XYF9jNh0xnlq64ycWVO6KeDb7MJLBJkB0hIJuIq6EqcPUjfM+0HZFsqdJBBTJILOCJJDb67iE0NX5q4Roejt01qlS0SkpQEISEh1XywDVJDk0FTjWHGht09omWiVLWU3VKY0GDE/CIWrrbSXkhXRbwbjNsktRdUtCjtKQT6yIw+j5XmpfsJ+UFtGnbrN0E6ROCJZSE3AapBqSflGiUlFZZprrdkvTE2G02CVd4qXinwE+UOSBJE6QpAX2sQCgLYyk3wDd3pQN8Fb7gs9DsjQ9I7qbTNTcVcKHQqjpN5C0rDtVnTWtcMCYJlbtLWeEUA8gB+Ajj3omjZWm9yJchRYSAOEKymG9Z6lP8ANTax2QYizoAICEgHEAAA84zhbuU0gufIvzGKr6k0DUBpDlosTysmWS9LafgF7Qleal+wn5RO0JXmpfsJ+UeaWnmXImrTwkoUoPg4SSI53M3a2sYFBPoge+K52xh3LqdPO1Nx8G9LkSUrIMlJfBkIYMBmW2+4x48jzG3xL8EPkC42HM0xjnMvdba0zJkxIl3pl28STW6GDBiB0Yw20fuvtK5spJUghU2Wk7wYKWlJ9xjncQzgseitSbN7l2OVRQloGBG8AIzGTgxZNsyFF1ISo4OUglumL2iNFxkBRYJXmpfsJ+Ue9oSvNS/YT8oJiQIBu0JXmpfsp+UUzQAtAFAErA9cuD4Bn8Yn0V/nLgAXRBtTTL4kBDJ7XKSsqIYvrgaAu3B5Yy0MUX13dU9yXwColrtHveDsaJYtKICQli6Qxego2Bzxy5dke2e1BJJMxS3ADKKWDDEMkVOfwjpvLzgHpSg2gcXeClEcK++rQOYFj6mzinSwF9TiU5QBvr4UReFN6MItVaxfCtYtnJuum6d6Ax3rtR8cT0R5aLQFFxNWijMkobF3qgl8o5wBPY1yzNVWy1mSmaZNCiTLSzA0Cq0AozbYIvSiWBs953bXTHepyDvQ++LpZulR18wglJbvdQEgEK3lQWcs2JwozEWZb8dMI2FMopzpwHz25CJaS7EJt9xemaErdBs981DzVuQq8QTQvQvy9EPUOwdnarYPm0AmyrYjXTA+YTKcc28Z+cGC1zrqSS9BEEktEwJDksHgDRR3x5vjA9qtSbSm4kEHer3wUAzn71MMRQkYQDaEgBJJIu5AEv0OHFMOURINqiRrSdPEh7qhzylOKjK/y44YwWLequ+R7J68MATbrdC2ibPvypd5N0B7yBXmUoGFadzVo1ZeRM1lbpE2Tq+Rw7++NwRbTXgq5EpL4geXy+6MPpJTcVM5N5z/AM9MM9ojNLSwcnJ+St1RbyaONzOkH4pLekh8a1v7IZ6C3P2lFplLXKupSpyb0ssGOQUTnGyWzSJQTgWyCCo4P5Y5oHGkjNSRwODwpZScQaOvkiI6OtNNeCFTFPJsbxpO7HQk+dPCpUu+m4kPeQKgqoylA5xcbdR++Ys2qD4kPwsKPzRaJ5Kb18501bKofJvRolBSWGaarZVy9UTV5+5a0iUi7IUJrALKpskyyogA3QCCBe2nCK5e5S3PWSGrguW+TYr542ZWkGzmGrUk/wD6w5YPs8hSnaYMvAGf9XJHLpiXx1tqLtx9hmSbPcmpuqvqLOk0JpVJIh48I+0l+cHsD5xO0l+cHsD5x2kksGaUnJuT8jDTEkrkTkJDqVLWkBwHJSQA5jnVn3J2m88yzrKWPAmyAp8qqJDYxuvaS/OD2B84KlhYAF5FABwDl/XHE6oyeWW1aidaaj5OdWjcjbLx1cghGV6ZKKm5WUAfdBOity1rTNkqVJYJmy1KN+WQAlaVKLBT4Axvt6Z5SPYV14l6Z5SPYV14r28M5LXrrWsDGJC69M8pHsK68S9M8pHsK68XmMYxIXXpnlI9hXXiXpnlI9hXXgBjCKzTlKnrBLhN5qGlU7cecUyyiWrR6pirxmNRqAgfroeXGPNHaOMtalGZfvBmupS2GYxoAK7BAGt6V3WybOoa24lK3ucYSbrXnuyy3CH/ADAI9kKxecQDTwJ52vTVjk98SJGW2+UZYRju1EoT9KMpXZBsPhTUtyInfFEed0KxV74ghi29nBzRn72WGO3KJEjjczKt3PhEHZCsVO+I5d7O93eoyT2Q7FnNS2RCZ/Jlcpnmco8iRG5mN3PhGQ7Iliu8aArZdnENlXVg48kYnsh2Knfk4F+9z8a3W3uGD9MSJE7mY3c+EXSOyDo66L84hWd2XNbkZ0vhF6eyPo0YT1/ZL6sSJDczG7nwjLulaO+sL+yX1YndJ0d9YX9kvqxIkNzIbufCMVdkfRpxnqPPKWf9sY90PRnnj9irqRIkNzIbufCMk9kfRownqHNKX1Yy7pWjvrC/sl9WJEhuZDdz4RO6Vo76wv7JfVid0rR31hf2S+rEiQ3Mhu58IndK0d9YX9kvqx53SdHfWF/ZL6sexIbmQ3c+Eed0nR3n1/ZL6sTuk6O8+v7JfVj2JDcyG7nwjzuk6O8+v7JfVid0nR3n1/ZL6sexIbmQ3c+Eed0nR3n1/ZL6sTuk6O8+v7JfVj2JDcyG7nwjzuk6O8+v7JfVid0nR3n1/ZL6sexIbmQ3c+Eed0nR3n1/ZL6sTuk6O8+v7JfVj2JDcyG7nwjzuk6O8+v7JfVhpYt1FnnSxMlLUpCnYlJGBKTQgHEGJEi2m1zeGX0Xyslhn//Z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50" name="Picture 2" descr="http://storage.googleapis.com/spot-files/Spy-ic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9578" y="3905251"/>
            <a:ext cx="1181100" cy="118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://png-3.findicons.com/files/icons/1714/dropline_neu/128/network_server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810001"/>
            <a:ext cx="1219200" cy="1219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2" name="Straight Arrow Connector 11"/>
          <p:cNvCxnSpPr/>
          <p:nvPr/>
        </p:nvCxnSpPr>
        <p:spPr>
          <a:xfrm>
            <a:off x="3167857" y="4495801"/>
            <a:ext cx="2928143" cy="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678854" y="4520626"/>
            <a:ext cx="1796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Unknown network messages</a:t>
            </a:r>
            <a:endParaRPr lang="en-US" sz="1600" b="1" dirty="0"/>
          </a:p>
        </p:txBody>
      </p:sp>
      <p:sp>
        <p:nvSpPr>
          <p:cNvPr id="16" name="TextBox 15"/>
          <p:cNvSpPr txBox="1"/>
          <p:nvPr/>
        </p:nvSpPr>
        <p:spPr>
          <a:xfrm>
            <a:off x="3602654" y="4157247"/>
            <a:ext cx="2036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 smtClean="0"/>
              <a:t>…01001010110101…</a:t>
            </a:r>
            <a:endParaRPr lang="en-US" sz="1600" b="1" dirty="0"/>
          </a:p>
        </p:txBody>
      </p:sp>
      <p:pic>
        <p:nvPicPr>
          <p:cNvPr id="2058" name="Picture 10" descr="http://upload.wikimedia.org/wikipedia/commons/thumb/1/16/Deletion_icon.svg/240px-Deletion_icon.svg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774074"/>
            <a:ext cx="1312276" cy="1312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1447800" y="5105401"/>
            <a:ext cx="1796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Producer on victim machine</a:t>
            </a:r>
            <a:endParaRPr lang="en-US" sz="16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5791200" y="5105400"/>
            <a:ext cx="17962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/>
              <a:t>Consumer on attacker’s machine</a:t>
            </a:r>
            <a:endParaRPr lang="en-US" sz="1600" b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90327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1876">
        <p:fade/>
      </p:transition>
    </mc:Choice>
    <mc:Fallback xmlns="">
      <p:transition advTm="1876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Observation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dirty="0" smtClean="0"/>
              <a:t>Producer and consumer are </a:t>
            </a:r>
            <a:r>
              <a:rPr lang="en-US" sz="2600" b="1" dirty="0" smtClean="0"/>
              <a:t>symmetric </a:t>
            </a:r>
          </a:p>
          <a:p>
            <a:pPr marL="1085850" lvl="1" indent="-342900"/>
            <a:r>
              <a:rPr lang="en-US" sz="2200" b="1" dirty="0" smtClean="0"/>
              <a:t>“Checking </a:t>
            </a:r>
            <a:r>
              <a:rPr lang="en-US" sz="2200" b="1" dirty="0"/>
              <a:t>Conformance of a Producer and a </a:t>
            </a:r>
            <a:r>
              <a:rPr lang="en-US" sz="2200" b="1" dirty="0" smtClean="0"/>
              <a:t>Consumer”</a:t>
            </a:r>
            <a:r>
              <a:rPr lang="en-US" sz="2200" dirty="0" smtClean="0"/>
              <a:t>, </a:t>
            </a:r>
            <a:br>
              <a:rPr lang="en-US" sz="2200" dirty="0" smtClean="0"/>
            </a:br>
            <a:r>
              <a:rPr lang="en-US" sz="2200" dirty="0" smtClean="0"/>
              <a:t>   Evan </a:t>
            </a:r>
            <a:r>
              <a:rPr lang="en-US" sz="2200" dirty="0"/>
              <a:t>Driscoll, Amanda Burton, and Thomas </a:t>
            </a:r>
            <a:r>
              <a:rPr lang="en-US" sz="2200" dirty="0" smtClean="0"/>
              <a:t>Reps, FSE’11</a:t>
            </a:r>
            <a:endParaRPr lang="en-US" sz="2200" dirty="0"/>
          </a:p>
          <a:p>
            <a:pPr marL="1085850" lvl="1" indent="-342900"/>
            <a:r>
              <a:rPr lang="en-US" sz="2200" dirty="0" smtClean="0"/>
              <a:t>The </a:t>
            </a:r>
            <a:r>
              <a:rPr lang="en-US" sz="2200" b="1" dirty="0" smtClean="0"/>
              <a:t>correctness of a producer </a:t>
            </a:r>
            <a:r>
              <a:rPr lang="en-US" sz="2200" dirty="0" smtClean="0"/>
              <a:t>can be verified by checking its conformance to the </a:t>
            </a:r>
            <a:r>
              <a:rPr lang="en-US" sz="2200" b="1" dirty="0" smtClean="0"/>
              <a:t>corresponding consumer</a:t>
            </a:r>
          </a:p>
          <a:p>
            <a:pPr marL="1485900" lvl="2" indent="-342900"/>
            <a:r>
              <a:rPr lang="en-US" sz="1800" dirty="0" smtClean="0"/>
              <a:t>The correctness of a producer = how it accurately follows the corresponding consumer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E3FA36-34D3-401F-B28C-9E2F834405A4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526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25981">
        <p:fade/>
      </p:transition>
    </mc:Choice>
    <mc:Fallback xmlns="">
      <p:transition advTm="25981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1.2|3.3|4.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1.2|3.3|4.4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1.2|3.3|4.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1.2|3.3|4.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5|1.2|3.3|4.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26961</TotalTime>
  <Words>7122</Words>
  <Application>Microsoft Office PowerPoint</Application>
  <PresentationFormat>On-screen Show (4:3)</PresentationFormat>
  <Paragraphs>1621</Paragraphs>
  <Slides>47</Slides>
  <Notes>47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P2C:  Understanding Output Data Files via On-the-Fly Transformation from Producer to Consumer Execution</vt:lpstr>
      <vt:lpstr>Motivation</vt:lpstr>
      <vt:lpstr>Motivation</vt:lpstr>
      <vt:lpstr>Motivation</vt:lpstr>
      <vt:lpstr>Motivation</vt:lpstr>
      <vt:lpstr>Motivation</vt:lpstr>
      <vt:lpstr>Motivation</vt:lpstr>
      <vt:lpstr>Motivation</vt:lpstr>
      <vt:lpstr>Observation</vt:lpstr>
      <vt:lpstr>Observation</vt:lpstr>
      <vt:lpstr>Observation</vt:lpstr>
      <vt:lpstr>Forced execution</vt:lpstr>
      <vt:lpstr>Forced execution</vt:lpstr>
      <vt:lpstr>Overview</vt:lpstr>
      <vt:lpstr>Overview</vt:lpstr>
      <vt:lpstr>Overview</vt:lpstr>
      <vt:lpstr>Overview</vt:lpstr>
      <vt:lpstr>An unknown binary file </vt:lpstr>
      <vt:lpstr>How it is generated?</vt:lpstr>
      <vt:lpstr>Producer w/o proper inputs (X-force)</vt:lpstr>
      <vt:lpstr>Producer w/o proper inputs (X-force)</vt:lpstr>
      <vt:lpstr>Producer w/o proper inputs (X-force)</vt:lpstr>
      <vt:lpstr>Producer w/o proper inputs (X-force)</vt:lpstr>
      <vt:lpstr>Producer w/o proper inputs (X-force)</vt:lpstr>
      <vt:lpstr>Transforming a producer to a consumer</vt:lpstr>
      <vt:lpstr>Transforming a producer to a consumer</vt:lpstr>
      <vt:lpstr>Transforming a producer to a consumer</vt:lpstr>
      <vt:lpstr>Transforming a producer to a consumer</vt:lpstr>
      <vt:lpstr>Transforming a producer to a consumer</vt:lpstr>
      <vt:lpstr>Transforming a producer to a consumer</vt:lpstr>
      <vt:lpstr>Technical Challenges</vt:lpstr>
      <vt:lpstr>Technical Challenges</vt:lpstr>
      <vt:lpstr>Evaluation</vt:lpstr>
      <vt:lpstr>Evaluation</vt:lpstr>
      <vt:lpstr>Evaluation</vt:lpstr>
      <vt:lpstr>Evaluation</vt:lpstr>
      <vt:lpstr>Case study</vt:lpstr>
      <vt:lpstr>Evaluation</vt:lpstr>
      <vt:lpstr>Case study</vt:lpstr>
      <vt:lpstr>Case study</vt:lpstr>
      <vt:lpstr>Case study</vt:lpstr>
      <vt:lpstr>Case study</vt:lpstr>
      <vt:lpstr>Case study</vt:lpstr>
      <vt:lpstr>Case study</vt:lpstr>
      <vt:lpstr>Evaluation</vt:lpstr>
      <vt:lpstr>Conclusion</vt:lpstr>
      <vt:lpstr>Question?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rodream</dc:creator>
  <cp:lastModifiedBy>Yonghwi Kwon</cp:lastModifiedBy>
  <cp:revision>704</cp:revision>
  <dcterms:created xsi:type="dcterms:W3CDTF">2013-10-24T20:33:21Z</dcterms:created>
  <dcterms:modified xsi:type="dcterms:W3CDTF">2016-11-18T06:36:58Z</dcterms:modified>
</cp:coreProperties>
</file>