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62" r:id="rId3"/>
    <p:sldId id="263" r:id="rId4"/>
    <p:sldId id="264" r:id="rId5"/>
    <p:sldId id="266" r:id="rId6"/>
    <p:sldId id="267" r:id="rId7"/>
    <p:sldId id="268" r:id="rId8"/>
    <p:sldId id="712" r:id="rId9"/>
    <p:sldId id="269" r:id="rId10"/>
    <p:sldId id="724" r:id="rId11"/>
    <p:sldId id="273" r:id="rId12"/>
    <p:sldId id="270" r:id="rId13"/>
    <p:sldId id="272" r:id="rId14"/>
    <p:sldId id="274" r:id="rId15"/>
    <p:sldId id="447" r:id="rId16"/>
    <p:sldId id="713" r:id="rId17"/>
    <p:sldId id="276" r:id="rId18"/>
    <p:sldId id="714" r:id="rId19"/>
    <p:sldId id="715" r:id="rId20"/>
    <p:sldId id="717" r:id="rId21"/>
    <p:sldId id="718" r:id="rId22"/>
    <p:sldId id="720" r:id="rId23"/>
    <p:sldId id="721" r:id="rId24"/>
    <p:sldId id="722" r:id="rId25"/>
    <p:sldId id="723" r:id="rId26"/>
    <p:sldId id="277" r:id="rId27"/>
    <p:sldId id="278" r:id="rId28"/>
    <p:sldId id="282" r:id="rId29"/>
    <p:sldId id="726" r:id="rId30"/>
    <p:sldId id="728" r:id="rId31"/>
    <p:sldId id="745" r:id="rId32"/>
    <p:sldId id="747" r:id="rId33"/>
    <p:sldId id="748" r:id="rId34"/>
    <p:sldId id="750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3801" autoAdjust="0"/>
  </p:normalViewPr>
  <p:slideViewPr>
    <p:cSldViewPr>
      <p:cViewPr varScale="1">
        <p:scale>
          <a:sx n="107" d="100"/>
          <a:sy n="107" d="100"/>
        </p:scale>
        <p:origin x="-1716" y="-90"/>
      </p:cViewPr>
      <p:guideLst>
        <p:guide orient="horz" pos="214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55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D8485306-80E6-4960-AFD0-CFA0BBF19A9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50640B4E-3909-4A33-A460-3E537D343403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072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0721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625" y="879475"/>
            <a:ext cx="8748713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74625" y="1673225"/>
            <a:ext cx="8748713" cy="4460875"/>
          </a:xfrm>
        </p:spPr>
        <p:txBody>
          <a:bodyPr/>
          <a:lstStyle/>
          <a:p>
            <a:pPr lvl="0"/>
            <a:r>
              <a:rPr lang="zh-CN" altLang="en-US" noProof="0" smtClean="0">
                <a:sym typeface="Arial" panose="020B0604020202020204" pitchFamily="34" charset="0"/>
              </a:rPr>
              <a:t>单击图标添加表格</a:t>
            </a:r>
            <a:endParaRPr lang="zh-CN" altLang="en-US" noProof="0"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4438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4438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Arial" panose="020B0604020202020204" pitchFamily="34" charset="0"/>
              </a:rPr>
              <a:t>单击图标添加图片</a:t>
            </a:r>
            <a:endParaRPr lang="zh-CN" altLang="en-US" noProof="0" smtClean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15035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黑体" panose="02010609060101010101" pitchFamily="49" charset="-122"/>
              </a:rPr>
              <a:t>单击此处编辑母版标题样式</a:t>
            </a:r>
            <a:endParaRPr lang="zh-CN" altLang="zh-CN" smtClean="0">
              <a:sym typeface="黑体" panose="02010609060101010101" pitchFamily="49" charset="-122"/>
            </a:endParaRP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4438"/>
            <a:ext cx="82296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 smtClean="0">
                <a:sym typeface="Arial" panose="020B0604020202020204" pitchFamily="34" charset="0"/>
              </a:rPr>
              <a:t>单击此处编辑母版文本样式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1"/>
            <a:r>
              <a:rPr lang="zh-CN" altLang="zh-CN" dirty="0" smtClean="0">
                <a:sym typeface="Arial" panose="020B0604020202020204" pitchFamily="34" charset="0"/>
              </a:rPr>
              <a:t>第二级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2"/>
            <a:r>
              <a:rPr lang="zh-CN" altLang="zh-CN" dirty="0" smtClean="0">
                <a:sym typeface="Arial" panose="020B0604020202020204" pitchFamily="34" charset="0"/>
              </a:rPr>
              <a:t>第三级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3"/>
            <a:r>
              <a:rPr lang="zh-CN" altLang="zh-CN" dirty="0" smtClean="0">
                <a:sym typeface="Arial" panose="020B0604020202020204" pitchFamily="34" charset="0"/>
              </a:rPr>
              <a:t>第四级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4"/>
            <a:r>
              <a:rPr lang="zh-CN" altLang="zh-CN" dirty="0" smtClean="0">
                <a:sym typeface="Arial" panose="020B0604020202020204" pitchFamily="34" charset="0"/>
              </a:rPr>
              <a:t>第五级</a:t>
            </a:r>
            <a:endParaRPr lang="zh-CN" altLang="zh-CN" dirty="0" smtClean="0">
              <a:sym typeface="Arial" panose="020B0604020202020204" pitchFamily="34" charset="0"/>
            </a:endParaRPr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72250" y="63579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宋体" panose="02010600030101010101" pitchFamily="2" charset="-122"/>
                <a:ea typeface="+mn-ea"/>
                <a:sym typeface="Arial" panose="020B0604020202020204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宋体" panose="02010600030101010101" pitchFamily="2" charset="-122"/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03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宋体" panose="02010600030101010101" pitchFamily="2" charset="-122"/>
                <a:ea typeface="+mn-ea"/>
                <a:sym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黑体" panose="02010609060101010101" pitchFamily="49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sym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sym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sym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sym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sym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sym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sym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sym typeface="黑体" panose="02010609060101010101" pitchFamily="49" charset="-122"/>
        </a:defRPr>
      </a:lvl9pPr>
    </p:titleStyle>
    <p:bodyStyle>
      <a:lvl1pPr marL="342900" indent="-342900" algn="l" defTabSz="0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n"/>
        <a:defRPr sz="3200">
          <a:solidFill>
            <a:schemeClr val="tx1"/>
          </a:solidFill>
          <a:latin typeface="宋体" panose="02010600030101010101" pitchFamily="2" charset="-122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SzPct val="70000"/>
        <a:buFont typeface="Wingdings 2" panose="05020102010507070707" pitchFamily="18" charset="2"/>
        <a:buChar char=""/>
        <a:defRPr sz="2800">
          <a:solidFill>
            <a:schemeClr val="tx1"/>
          </a:solidFill>
          <a:latin typeface="宋体" panose="02010600030101010101" pitchFamily="2" charset="-122"/>
          <a:ea typeface="+mn-ea"/>
          <a:sym typeface="Arial" panose="020B0604020202020204" pitchFamily="34" charset="0"/>
        </a:defRPr>
      </a:lvl2pPr>
      <a:lvl3pPr marL="1143000" indent="-228600" algn="l" defTabSz="0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SzPct val="70000"/>
        <a:buFont typeface="Wingdings 2" panose="05020102010507070707" pitchFamily="18" charset="2"/>
        <a:buChar char=""/>
        <a:defRPr sz="2400">
          <a:solidFill>
            <a:schemeClr val="tx1"/>
          </a:solidFill>
          <a:latin typeface="宋体" panose="02010600030101010101" pitchFamily="2" charset="-122"/>
          <a:ea typeface="+mn-ea"/>
          <a:sym typeface="Arial" panose="020B0604020202020204" pitchFamily="34" charset="0"/>
        </a:defRPr>
      </a:lvl3pPr>
      <a:lvl4pPr marL="1600200" indent="-228600" algn="l" defTabSz="0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SzPct val="70000"/>
        <a:buFont typeface="Arial" panose="020B0604020202020204" pitchFamily="34" charset="0"/>
        <a:buChar char="–"/>
        <a:defRPr sz="2000">
          <a:solidFill>
            <a:schemeClr val="tx1"/>
          </a:solidFill>
          <a:latin typeface="宋体" panose="02010600030101010101" pitchFamily="2" charset="-122"/>
          <a:ea typeface="+mn-ea"/>
          <a:sym typeface="Arial" panose="020B0604020202020204" pitchFamily="34" charset="0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SzPct val="70000"/>
        <a:buFont typeface="Arial" panose="020B0604020202020204" pitchFamily="34" charset="0"/>
        <a:buChar char="»"/>
        <a:defRPr>
          <a:solidFill>
            <a:schemeClr val="tx1"/>
          </a:solidFill>
          <a:latin typeface="宋体" panose="02010600030101010101" pitchFamily="2" charset="-122"/>
          <a:ea typeface="+mn-ea"/>
          <a:sym typeface="Arial" panose="020B0604020202020204" pitchFamily="34" charset="0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SzPct val="70000"/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SzPct val="70000"/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SzPct val="70000"/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SzPct val="70000"/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229600" cy="936104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什么是 </a:t>
            </a:r>
            <a:r>
              <a:rPr lang="en-US" altLang="zh-CN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 ?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32128"/>
            <a:ext cx="8229600" cy="214314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altLang="zh-CN" dirty="0" smtClean="0">
              <a:ea typeface="宋体" panose="02010600030101010101" pitchFamily="2" charset="-122"/>
              <a:cs typeface="Arial Unicode MS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一个框架</a:t>
            </a:r>
            <a:endParaRPr lang="en-US" altLang="zh-CN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一个 </a:t>
            </a:r>
            <a:r>
              <a:rPr lang="en-US" altLang="zh-CN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Java </a:t>
            </a:r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领域的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持久化</a:t>
            </a:r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框架</a:t>
            </a:r>
            <a:endParaRPr lang="en-US" altLang="zh-CN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一个 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ORM 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框架</a:t>
            </a:r>
            <a:endParaRPr lang="en-US" altLang="zh-CN" b="1" dirty="0" smtClean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30" y="1962793"/>
            <a:ext cx="874395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267" y="156487"/>
            <a:ext cx="6476256" cy="7920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1. </a:t>
            </a:r>
            <a:r>
              <a:rPr lang="en-US" altLang="zh-CN" sz="4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</a:t>
            </a:r>
            <a:r>
              <a:rPr lang="en-US" altLang="zh-CN" sz="4000" dirty="0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4000" dirty="0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配置文件</a:t>
            </a:r>
            <a:endParaRPr lang="zh-CN" altLang="en-US" sz="4000" dirty="0" smtClean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139849" y="1087641"/>
            <a:ext cx="8424862" cy="1081088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从其配置文件中读取和数据库连接的有关信息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这个文件应该位于应用的 </a:t>
            </a:r>
            <a:r>
              <a:rPr lang="en-US" altLang="zh-CN" sz="24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classpath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下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</a:t>
            </a:r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6368065" y="1790621"/>
            <a:ext cx="255639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指定连接数据库的基本属性信息</a:t>
            </a:r>
            <a:endParaRPr lang="zh-CN" altLang="en-US" sz="18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5504986" y="2941008"/>
            <a:ext cx="3419475" cy="3667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指定数据库所使用的 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SQL 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方言</a:t>
            </a:r>
            <a:endParaRPr lang="zh-CN" altLang="en-US" sz="18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0487" name="Text Box 10"/>
          <p:cNvSpPr txBox="1">
            <a:spLocks noChangeArrowheads="1"/>
          </p:cNvSpPr>
          <p:nvPr/>
        </p:nvSpPr>
        <p:spPr bwMode="auto">
          <a:xfrm>
            <a:off x="5076056" y="3717032"/>
            <a:ext cx="384840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指定程序运行时是否在控制台输出 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SQL 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语句</a:t>
            </a:r>
            <a:endParaRPr lang="zh-CN" altLang="en-US" sz="18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0488" name="Text Box 12"/>
          <p:cNvSpPr txBox="1">
            <a:spLocks noChangeArrowheads="1"/>
          </p:cNvSpPr>
          <p:nvPr/>
        </p:nvSpPr>
        <p:spPr bwMode="auto">
          <a:xfrm>
            <a:off x="5783592" y="5301208"/>
            <a:ext cx="324008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指定程序运行时是否在数据库自动生成数据表</a:t>
            </a:r>
            <a:endParaRPr lang="zh-CN" altLang="en-US" sz="18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0489" name="Text Box 13"/>
          <p:cNvSpPr txBox="1">
            <a:spLocks noChangeArrowheads="1"/>
          </p:cNvSpPr>
          <p:nvPr/>
        </p:nvSpPr>
        <p:spPr bwMode="auto">
          <a:xfrm>
            <a:off x="5076056" y="6381328"/>
            <a:ext cx="3240087" cy="3667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指定程序需要关联的映射文件</a:t>
            </a:r>
            <a:endParaRPr lang="zh-CN" altLang="en-US" sz="18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364088" y="4509120"/>
            <a:ext cx="356037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指定</a:t>
            </a:r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是否对</a:t>
            </a:r>
            <a:r>
              <a:rPr lang="zh-CN" altLang="en-US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输出 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SQL </a:t>
            </a:r>
            <a:r>
              <a:rPr lang="zh-CN" altLang="en-US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语句进行格式化</a:t>
            </a:r>
            <a:endParaRPr lang="zh-CN" altLang="en-US" sz="18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7772400" cy="787994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2. </a:t>
            </a:r>
            <a:r>
              <a:rPr lang="zh-CN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持久化 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Java </a:t>
            </a:r>
            <a:r>
              <a:rPr lang="zh-CN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类</a:t>
            </a:r>
            <a:endParaRPr lang="zh-CN" altLang="en-US" dirty="0" smtClean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268760"/>
            <a:ext cx="8496300" cy="4738278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2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提供一个无参的构造器</a:t>
            </a:r>
            <a:r>
              <a:rPr lang="en-US" altLang="zh-CN" sz="22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</a:t>
            </a:r>
            <a:r>
              <a:rPr lang="zh-CN" altLang="en-US" sz="22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使</a:t>
            </a:r>
            <a:r>
              <a:rPr lang="en-US" altLang="zh-CN" sz="22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</a:t>
            </a:r>
            <a:r>
              <a:rPr lang="zh-CN" altLang="en-US" sz="22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可以使用</a:t>
            </a:r>
            <a:r>
              <a:rPr lang="en-US" altLang="zh-CN" sz="22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Constructor.newInstance</a:t>
            </a:r>
            <a:r>
              <a:rPr lang="en-US" altLang="zh-CN" sz="22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 </a:t>
            </a:r>
            <a:r>
              <a:rPr lang="zh-CN" altLang="en-US" sz="22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来实例化持久化类</a:t>
            </a:r>
            <a:endParaRPr lang="zh-CN" altLang="en-US" sz="22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/>
            <a:r>
              <a:rPr lang="zh-CN" altLang="en-US" sz="22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提供一个标识属性</a:t>
            </a:r>
            <a:r>
              <a:rPr lang="en-US" altLang="zh-CN" sz="22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(identifier property)</a:t>
            </a:r>
            <a:r>
              <a:rPr lang="en-US" altLang="zh-CN" sz="220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r>
              <a:rPr lang="zh-CN" altLang="en-US" sz="22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通常映射为数据库表的主键字段</a:t>
            </a:r>
            <a:r>
              <a:rPr lang="en-US" altLang="zh-CN" sz="22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 </a:t>
            </a:r>
            <a:r>
              <a:rPr lang="zh-CN" altLang="en-US" sz="22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如果没有该属性，一些功能将不起作用，如：</a:t>
            </a:r>
            <a:r>
              <a:rPr lang="en-US" altLang="zh-CN" sz="22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Session.saveOrUpdate</a:t>
            </a:r>
            <a:r>
              <a:rPr lang="en-US" altLang="zh-CN" sz="22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  <a:endParaRPr lang="en-US" altLang="zh-CN" sz="22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/>
            <a:r>
              <a:rPr lang="zh-CN" altLang="en-US" sz="22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为类的持久化类字段声明访问方法</a:t>
            </a:r>
            <a:r>
              <a:rPr lang="en-US" altLang="zh-CN" sz="22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(get/set): Hibernate</a:t>
            </a:r>
            <a:r>
              <a:rPr lang="zh-CN" altLang="en-US" sz="22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</a:t>
            </a:r>
            <a:r>
              <a:rPr lang="en-US" altLang="zh-CN" sz="22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JavaBeans </a:t>
            </a:r>
            <a:r>
              <a:rPr lang="zh-CN" altLang="en-US" sz="22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风格的属性实行持久化。</a:t>
            </a:r>
            <a:endParaRPr lang="zh-CN" altLang="en-US" sz="22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348880"/>
            <a:ext cx="828092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hibernate-mapping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highlight>
                <a:srgbClr val="D4D4D4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cn.edu.nuc.hibernate.helloworld.News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altLang="zh-CN" sz="1600" i="1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"NEWS"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sz="1600" i="1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nl-NL" altLang="zh-CN" sz="16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 </a:t>
            </a:r>
            <a:r>
              <a:rPr lang="nl-NL" altLang="zh-CN" sz="16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nl-NL" altLang="zh-CN" sz="16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 </a:t>
            </a:r>
            <a:r>
              <a:rPr lang="nl-NL" altLang="zh-CN" sz="1600" i="1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nl-NL" altLang="zh-CN" sz="16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nl-NL" altLang="zh-CN" sz="16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"java.lang.Integer"</a:t>
            </a:r>
            <a:r>
              <a:rPr lang="nl-NL" altLang="zh-CN" sz="1600" i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nl-NL" altLang="zh-CN" sz="1600" i="1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 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zh-CN" sz="1600" i="1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generator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"native" 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zh-CN" sz="1600" i="1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"title" </a:t>
            </a:r>
            <a:r>
              <a:rPr lang="en-US" altLang="zh-CN" sz="1600" i="1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java.lang.String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sz="1600" i="1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"TITLE" 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zh-CN" sz="1600" i="1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"author" </a:t>
            </a:r>
            <a:r>
              <a:rPr lang="en-US" altLang="zh-CN" sz="1600" i="1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java.lang.String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sz="1600" i="1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"AUTHOR" 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zh-CN" sz="1600" i="1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"date" </a:t>
            </a:r>
            <a:r>
              <a:rPr lang="en-US" altLang="zh-CN" sz="1600" i="1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java.util.Date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sz="1600" i="1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"DATE" 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zh-CN" sz="1600" i="1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hibernate-mapping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8080"/>
              </a:solidFill>
              <a:highlight>
                <a:srgbClr val="D4D4D4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39006" y="188640"/>
            <a:ext cx="7772400" cy="86525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对象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关系映射文件</a:t>
            </a:r>
            <a:endParaRPr lang="zh-CN" altLang="en-US" dirty="0" smtClean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268760"/>
            <a:ext cx="8640763" cy="1017579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采用 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XML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格式的文件来指定对象和关系数据之间的映射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在运行时 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将根据这个映射文件来生成各种 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SQL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语句</a:t>
            </a:r>
            <a:endParaRPr lang="zh-CN" altLang="en-US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映射文件的扩展名为 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hbm.xml</a:t>
            </a:r>
            <a:endParaRPr lang="en-US" altLang="zh-CN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9461" name="Text Box 8"/>
          <p:cNvSpPr txBox="1">
            <a:spLocks noChangeArrowheads="1"/>
          </p:cNvSpPr>
          <p:nvPr/>
        </p:nvSpPr>
        <p:spPr bwMode="auto">
          <a:xfrm>
            <a:off x="6631580" y="2276872"/>
            <a:ext cx="2160588" cy="366713"/>
          </a:xfrm>
          <a:prstGeom prst="rect">
            <a:avLst/>
          </a:prstGeom>
          <a:solidFill>
            <a:srgbClr val="33CC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指定类和表的映射</a:t>
            </a:r>
            <a:endParaRPr lang="zh-CN" altLang="en-US" sz="18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9462" name="Text Box 10"/>
          <p:cNvSpPr txBox="1">
            <a:spLocks noChangeArrowheads="1"/>
          </p:cNvSpPr>
          <p:nvPr/>
        </p:nvSpPr>
        <p:spPr bwMode="auto">
          <a:xfrm>
            <a:off x="5868144" y="2924944"/>
            <a:ext cx="2449513" cy="641350"/>
          </a:xfrm>
          <a:prstGeom prst="rect">
            <a:avLst/>
          </a:prstGeom>
          <a:solidFill>
            <a:srgbClr val="33CC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指定持久化类的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OID 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和表的主键的映射</a:t>
            </a:r>
            <a:endParaRPr lang="zh-CN" altLang="en-US" sz="18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9463" name="Text Box 12"/>
          <p:cNvSpPr txBox="1">
            <a:spLocks noChangeArrowheads="1"/>
          </p:cNvSpPr>
          <p:nvPr/>
        </p:nvSpPr>
        <p:spPr bwMode="auto">
          <a:xfrm>
            <a:off x="6273597" y="4221088"/>
            <a:ext cx="2735263" cy="366713"/>
          </a:xfrm>
          <a:prstGeom prst="rect">
            <a:avLst/>
          </a:prstGeom>
          <a:solidFill>
            <a:srgbClr val="33CC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映射类的属性和表的字段</a:t>
            </a:r>
            <a:endParaRPr lang="zh-CN" altLang="en-US" sz="18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9464" name="Text Box 14"/>
          <p:cNvSpPr txBox="1">
            <a:spLocks noChangeArrowheads="1"/>
          </p:cNvSpPr>
          <p:nvPr/>
        </p:nvSpPr>
        <p:spPr bwMode="auto">
          <a:xfrm>
            <a:off x="4545604" y="6165304"/>
            <a:ext cx="3095625" cy="641350"/>
          </a:xfrm>
          <a:prstGeom prst="rect">
            <a:avLst/>
          </a:prstGeom>
          <a:solidFill>
            <a:srgbClr val="33CC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指定对象标识符生成器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负责为 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OID 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生成唯一标识符</a:t>
            </a:r>
            <a:endParaRPr lang="zh-CN" altLang="en-US" sz="18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9465" name="Freeform 15"/>
          <p:cNvSpPr/>
          <p:nvPr/>
        </p:nvSpPr>
        <p:spPr bwMode="auto">
          <a:xfrm>
            <a:off x="4355976" y="3212976"/>
            <a:ext cx="1798464" cy="2952328"/>
          </a:xfrm>
          <a:custGeom>
            <a:avLst/>
            <a:gdLst>
              <a:gd name="T0" fmla="*/ 0 w 499"/>
              <a:gd name="T1" fmla="*/ 196638592 h 801"/>
              <a:gd name="T2" fmla="*/ 1436083908 w 499"/>
              <a:gd name="T3" fmla="*/ 317243917 h 801"/>
              <a:gd name="T4" fmla="*/ 1752092608 w 499"/>
              <a:gd name="T5" fmla="*/ 2100097388 h 801"/>
              <a:gd name="T6" fmla="*/ 0 60000 65536"/>
              <a:gd name="T7" fmla="*/ 0 60000 65536"/>
              <a:gd name="T8" fmla="*/ 0 60000 65536"/>
              <a:gd name="T9" fmla="*/ 0 w 499"/>
              <a:gd name="T10" fmla="*/ 0 h 801"/>
              <a:gd name="T11" fmla="*/ 499 w 499"/>
              <a:gd name="T12" fmla="*/ 801 h 8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9" h="801">
                <a:moveTo>
                  <a:pt x="0" y="75"/>
                </a:moveTo>
                <a:cubicBezTo>
                  <a:pt x="163" y="37"/>
                  <a:pt x="326" y="0"/>
                  <a:pt x="409" y="121"/>
                </a:cubicBezTo>
                <a:cubicBezTo>
                  <a:pt x="492" y="242"/>
                  <a:pt x="495" y="521"/>
                  <a:pt x="499" y="801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9466" name="Line 16"/>
          <p:cNvSpPr>
            <a:spLocks noChangeShapeType="1"/>
          </p:cNvSpPr>
          <p:nvPr/>
        </p:nvSpPr>
        <p:spPr bwMode="auto">
          <a:xfrm>
            <a:off x="6019607" y="5994757"/>
            <a:ext cx="134833" cy="170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9467" name="Line 17"/>
          <p:cNvSpPr>
            <a:spLocks noChangeShapeType="1"/>
          </p:cNvSpPr>
          <p:nvPr/>
        </p:nvSpPr>
        <p:spPr bwMode="auto">
          <a:xfrm flipV="1">
            <a:off x="6171806" y="5822316"/>
            <a:ext cx="131904" cy="3448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8764135" cy="638944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4. </a:t>
            </a:r>
            <a:r>
              <a:rPr lang="zh-CN" altLang="en-US" sz="3200" dirty="0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通过</a:t>
            </a:r>
            <a:r>
              <a:rPr lang="en-US" altLang="zh-CN" sz="3200" dirty="0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 API</a:t>
            </a:r>
            <a:r>
              <a:rPr lang="zh-CN" altLang="en-US" sz="3200" dirty="0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编写访问数据库的代码</a:t>
            </a:r>
            <a:endParaRPr lang="zh-CN" altLang="en-US" sz="3200" dirty="0" smtClean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562890"/>
            <a:ext cx="87484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//1.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创建一个 </a:t>
            </a:r>
            <a:r>
              <a:rPr lang="en-US" altLang="zh-CN" sz="1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SessionFactory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对象</a:t>
            </a:r>
            <a:endParaRPr lang="zh-CN" altLang="en-US" sz="14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StandardServiceRegistry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standardRegistry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StandardServiceRegistryBuilder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.configure(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"hibernate.cfg.xml"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).build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MetadataSources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standardRegistry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.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getMetadataBuilder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().build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SessionFactoryBuilder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sessionFactoryBuilder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.getSessionFactoryBuilder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SessionFactory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sessionFactory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sessionFactoryBuilder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.build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//2.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创建一个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对象</a:t>
            </a:r>
            <a:endParaRPr lang="zh-CN" altLang="en-US" sz="14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sessionFactory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.openSession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//3.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开启事务</a:t>
            </a:r>
            <a:endParaRPr lang="zh-CN" altLang="en-US" sz="14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.beginTransaction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//4.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执行保存操作</a:t>
            </a:r>
            <a:endParaRPr lang="zh-CN" altLang="en-US" sz="14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News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News(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"Java12345"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"ATGUIGU"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java.util.Date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getTime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.save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news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//5.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提交事务 </a:t>
            </a:r>
            <a:endParaRPr lang="zh-CN" altLang="en-US" sz="14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.commit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//6.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关闭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endParaRPr lang="en-US" altLang="zh-CN" sz="14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.close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//7.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关闭 </a:t>
            </a:r>
            <a:r>
              <a:rPr lang="en-US" altLang="zh-CN" sz="1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SessionFactory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对象</a:t>
            </a:r>
            <a:endParaRPr lang="zh-CN" altLang="en-US" sz="14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sessionFactory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.close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8764135" cy="638944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4. </a:t>
            </a:r>
            <a:r>
              <a:rPr lang="zh-CN" altLang="en-US" sz="3200" dirty="0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通过</a:t>
            </a:r>
            <a:r>
              <a:rPr lang="en-US" altLang="zh-CN" sz="3200" dirty="0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 API</a:t>
            </a:r>
            <a:r>
              <a:rPr lang="zh-CN" altLang="en-US" sz="3200" dirty="0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编写访问数据库的代码</a:t>
            </a:r>
            <a:endParaRPr lang="zh-CN" altLang="en-US" sz="3200" dirty="0" smtClean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66725" y="1061697"/>
            <a:ext cx="6481539" cy="719137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运行效果：控制台打印输出</a:t>
            </a:r>
            <a:r>
              <a:rPr lang="en-US" altLang="zh-CN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SQL</a:t>
            </a:r>
            <a:r>
              <a:rPr lang="zh-CN" altLang="en-US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语句</a:t>
            </a:r>
            <a:endParaRPr lang="zh-CN" altLang="en-US" sz="28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6559772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几个</a:t>
            </a:r>
            <a:r>
              <a:rPr lang="en-US" altLang="zh-CN" sz="4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</a:t>
            </a:r>
            <a:r>
              <a:rPr lang="zh-CN" altLang="en-US" sz="4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基础类</a:t>
            </a:r>
            <a:endParaRPr lang="zh-CN" altLang="en-US" sz="48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2400" cy="72008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Configuration </a:t>
            </a:r>
            <a:r>
              <a:rPr lang="zh-CN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类</a:t>
            </a:r>
            <a:endParaRPr lang="zh-CN" altLang="en-US" dirty="0" smtClean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534752" cy="504145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Configuration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类负责管理 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的配置信息。包括如下内容：</a:t>
            </a:r>
            <a:endParaRPr lang="zh-CN" altLang="en-US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/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运行的底层信息：数据库的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URL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、用户名、密码、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JDBC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驱动类，数据库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Dialect,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数据库连接池等（对应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hibernate.cfg.xml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文件）。</a:t>
            </a:r>
            <a:endParaRPr lang="zh-CN" altLang="en-US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/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持久化类与数据表的映射关系（*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hbm.xml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文件）</a:t>
            </a:r>
            <a:endParaRPr lang="zh-CN" altLang="en-US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/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 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Configuration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的两种方式</a:t>
            </a:r>
            <a:endParaRPr lang="zh-CN" altLang="en-US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/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属性文件（</a:t>
            </a:r>
            <a:r>
              <a:rPr lang="en-US" altLang="zh-CN" sz="20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hibernate.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properties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）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</a:t>
            </a:r>
            <a:endParaRPr lang="en-US" altLang="zh-CN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2"/>
            <a:r>
              <a:rPr lang="en-US" altLang="zh-CN" sz="1800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Configuration </a:t>
            </a:r>
            <a:r>
              <a:rPr lang="en-US" altLang="zh-CN" sz="1800" b="1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cfg</a:t>
            </a:r>
            <a:r>
              <a:rPr lang="en-US" altLang="zh-CN" sz="1800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new Configuration();</a:t>
            </a:r>
            <a:endParaRPr lang="en-US" altLang="zh-CN" sz="1600" b="1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/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Xml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文件（</a:t>
            </a:r>
            <a:r>
              <a:rPr lang="en-US" altLang="zh-CN" sz="20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hibernate.cfg.</a:t>
            </a:r>
            <a:r>
              <a:rPr lang="en-US" altLang="zh-CN" sz="2000" b="1" dirty="0" err="1" smtClean="0">
                <a:solidFill>
                  <a:srgbClr val="FF33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xml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）</a:t>
            </a:r>
            <a:endParaRPr lang="en-US" altLang="zh-CN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2"/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Configuration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cfg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new Configuration().configure();</a:t>
            </a:r>
            <a:endParaRPr lang="en-US" altLang="zh-CN" sz="1800" b="1" dirty="0" smtClean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/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Configuration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 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configure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方法还支持带参数的访问：</a:t>
            </a:r>
            <a:endParaRPr lang="en-US" altLang="zh-CN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2"/>
            <a:r>
              <a:rPr lang="en-US" altLang="zh-CN" sz="1600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File </a:t>
            </a:r>
            <a:r>
              <a:rPr lang="en-US" altLang="zh-CN" sz="1600" b="1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file</a:t>
            </a:r>
            <a:r>
              <a:rPr lang="en-US" altLang="zh-CN" sz="1600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new File(“simpleit.xml”);</a:t>
            </a:r>
            <a:endParaRPr lang="en-US" altLang="zh-CN" sz="1600" b="1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2"/>
            <a:r>
              <a:rPr lang="en-US" altLang="zh-CN" sz="1600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Configuration </a:t>
            </a:r>
            <a:r>
              <a:rPr lang="en-US" altLang="zh-CN" sz="1600" b="1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cfg</a:t>
            </a:r>
            <a:r>
              <a:rPr lang="en-US" altLang="zh-CN" sz="1600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new Configuration().configure(file);</a:t>
            </a:r>
            <a:endParaRPr lang="en-US" altLang="zh-CN" sz="1800" b="1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</a:t>
            </a:r>
            <a:endParaRPr lang="en-US" altLang="zh-CN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775624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</a:t>
            </a:r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配置文件概述 </a:t>
            </a:r>
            <a:endParaRPr lang="zh-CN" altLang="en-US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776"/>
            <a:ext cx="8569076" cy="267123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配置文件主要用于配置数据库连接和 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运行时所需的各种属性</a:t>
            </a:r>
            <a:endParaRPr lang="zh-CN" altLang="en-US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/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每个 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配置文件对应一个 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Configuration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对象</a:t>
            </a:r>
            <a:endParaRPr lang="zh-CN" altLang="en-US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配置文件可以有两种格式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</a:t>
            </a:r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/>
            <a:r>
              <a:rPr lang="en-US" altLang="zh-CN" sz="20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hibernate.properties</a:t>
            </a:r>
            <a:endParaRPr lang="en-US" altLang="zh-CN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/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hibernate.cfg.xml </a:t>
            </a:r>
            <a:endParaRPr lang="en-US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/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40142"/>
            <a:ext cx="8268490" cy="290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7772400" cy="771648"/>
          </a:xfrm>
        </p:spPr>
        <p:txBody>
          <a:bodyPr/>
          <a:lstStyle/>
          <a:p>
            <a:r>
              <a:rPr lang="en-US" altLang="zh-CN" sz="4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JDBC </a:t>
            </a:r>
            <a:r>
              <a:rPr lang="zh-CN" altLang="en-US" sz="4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连接属性</a:t>
            </a:r>
            <a:endParaRPr lang="zh-CN" altLang="en-US" sz="4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776"/>
            <a:ext cx="8569325" cy="41148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JDBC </a:t>
            </a:r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连接属性</a:t>
            </a:r>
            <a:endParaRPr lang="zh-CN" altLang="en-US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/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connection.url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：数据库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URL </a:t>
            </a:r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/>
            <a:r>
              <a:rPr lang="en-US" altLang="zh-CN" sz="24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connection.username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：数据库用户名</a:t>
            </a:r>
            <a:endParaRPr lang="zh-CN" altLang="en-US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/>
            <a:r>
              <a:rPr lang="en-US" altLang="zh-CN" sz="24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connection.password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：数据库用户密码 </a:t>
            </a:r>
            <a:endParaRPr lang="zh-CN" altLang="en-US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/>
            <a:r>
              <a:rPr lang="en-US" altLang="zh-CN" sz="24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connection.driver_class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：数据库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JDBC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驱动 </a:t>
            </a:r>
            <a:endParaRPr lang="zh-CN" altLang="en-US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/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dialect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：配置数据库的方言，根据底层的数据库不同产生不同的 </a:t>
            </a:r>
            <a:r>
              <a:rPr lang="en-US" altLang="zh-CN" sz="24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sql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语句，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会针对数据库的特性在访问时进行优化</a:t>
            </a:r>
            <a:endParaRPr lang="zh-CN" altLang="en-US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772400" cy="79208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映射对象标识符</a:t>
            </a:r>
            <a:endParaRPr lang="zh-CN" altLang="en-US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268760"/>
            <a:ext cx="8496944" cy="43240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使用对象标识符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(OID)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来建立内存中的对象和数据库表中记录的对应关系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对象的 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OID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和数据表的主键对应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 Hibernate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通过标识符生成器来为主键赋值</a:t>
            </a:r>
            <a:endParaRPr lang="zh-CN" altLang="en-US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推荐在数据表中使用代理主键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即不具备业务含义的字段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代理主键通常为整数类型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因为整数类型比字符串类型要节省更多的数据库空间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</a:t>
            </a:r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/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在对象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关系映射文件中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&lt;id&gt;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元素用来设置对象标识符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 &lt;generator&gt;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子元素用来设定标识符生成器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</a:t>
            </a:r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提供了标识符生成器接口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r>
              <a:rPr lang="en-US" altLang="zh-CN" sz="24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IdentifierGenerator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并提供了各种内置实现</a:t>
            </a:r>
            <a:endParaRPr lang="zh-CN" altLang="en-US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07231" y="260648"/>
            <a:ext cx="7772400" cy="70870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对象的持久化</a:t>
            </a:r>
            <a:endParaRPr lang="zh-CN" altLang="en-US" dirty="0" smtClean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00676" y="1196752"/>
            <a:ext cx="8928100" cy="2881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狭义的理解，“持久化”仅仅指把对象永久保存到数据库中</a:t>
            </a:r>
            <a:endParaRPr lang="zh-CN" altLang="en-US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广义的理解，“持久化”包括和数据库相关的各种操作：</a:t>
            </a:r>
            <a:endParaRPr lang="zh-CN" altLang="en-US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保存：把对象永久保存到数据库中。</a:t>
            </a:r>
            <a:endParaRPr lang="zh-CN" altLang="en-US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更新：更新数据库中对象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记录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的状态。</a:t>
            </a:r>
            <a:endParaRPr lang="zh-CN" altLang="en-US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删除：从数据库中删除一个对象。</a:t>
            </a:r>
            <a:endParaRPr lang="zh-CN" altLang="en-US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查询：根据特定的查询条件，把符合查询条件的一个或多个对象从数据库加载到内存中。</a:t>
            </a:r>
            <a:endParaRPr lang="en-US" altLang="zh-CN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加载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：根据特定的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OID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，把一个对象从数据库加载到内存中。</a:t>
            </a:r>
            <a:endParaRPr lang="zh-CN" altLang="en-US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11124" y="4645473"/>
            <a:ext cx="8964613" cy="1016000"/>
          </a:xfrm>
          <a:prstGeom prst="rect">
            <a:avLst/>
          </a:prstGeom>
          <a:solidFill>
            <a:srgbClr val="FF9900">
              <a:alpha val="43921"/>
            </a:srgbClr>
          </a:solidFill>
          <a:ln w="9525">
            <a:solidFill>
              <a:srgbClr val="FF3300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为了在系统中能够找到所需对象，需要为每一个对象分配一个唯一的标识号。在关系数据库中称之为主键，而在对象术语中，则叫做对象标识</a:t>
            </a:r>
            <a:r>
              <a:rPr kumimoji="0"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(Object identifier-OID). </a:t>
            </a:r>
            <a:endParaRPr kumimoji="0" lang="en-US" altLang="zh-CN" sz="2000" b="1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3276599" y="4161274"/>
            <a:ext cx="935038" cy="412761"/>
            <a:chOff x="2517" y="2568"/>
            <a:chExt cx="592" cy="953"/>
          </a:xfrm>
        </p:grpSpPr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2517" y="2568"/>
              <a:ext cx="590" cy="4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3109" y="2614"/>
              <a:ext cx="0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endPara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6024" y="188640"/>
            <a:ext cx="7772400" cy="79208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id</a:t>
            </a:r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1520" y="1557338"/>
            <a:ext cx="1554163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Oval 8"/>
          <p:cNvSpPr>
            <a:spLocks noChangeArrowheads="1"/>
          </p:cNvSpPr>
          <p:nvPr/>
        </p:nvSpPr>
        <p:spPr bwMode="auto">
          <a:xfrm>
            <a:off x="1191320" y="1866900"/>
            <a:ext cx="144463" cy="144463"/>
          </a:xfrm>
          <a:prstGeom prst="ellipse">
            <a:avLst/>
          </a:prstGeom>
          <a:solidFill>
            <a:srgbClr val="FF3300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6389" name="Oval 10"/>
          <p:cNvSpPr>
            <a:spLocks noChangeArrowheads="1"/>
          </p:cNvSpPr>
          <p:nvPr/>
        </p:nvSpPr>
        <p:spPr bwMode="auto">
          <a:xfrm>
            <a:off x="1002408" y="2409825"/>
            <a:ext cx="144462" cy="144463"/>
          </a:xfrm>
          <a:prstGeom prst="ellipse">
            <a:avLst/>
          </a:prstGeom>
          <a:solidFill>
            <a:srgbClr val="FF3300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6390" name="Oval 12"/>
          <p:cNvSpPr>
            <a:spLocks noChangeArrowheads="1"/>
          </p:cNvSpPr>
          <p:nvPr/>
        </p:nvSpPr>
        <p:spPr bwMode="auto">
          <a:xfrm>
            <a:off x="1827908" y="3201988"/>
            <a:ext cx="144462" cy="144462"/>
          </a:xfrm>
          <a:prstGeom prst="ellipse">
            <a:avLst/>
          </a:prstGeom>
          <a:solidFill>
            <a:srgbClr val="FF3300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6391" name="Rectangle 15"/>
          <p:cNvSpPr>
            <a:spLocks noChangeArrowheads="1"/>
          </p:cNvSpPr>
          <p:nvPr/>
        </p:nvSpPr>
        <p:spPr bwMode="auto">
          <a:xfrm>
            <a:off x="2483768" y="1052736"/>
            <a:ext cx="6660232" cy="49685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id</a:t>
            </a:r>
            <a:r>
              <a:rPr lang="zh-CN" altLang="en-US" sz="2400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：设定持久化类的 </a:t>
            </a:r>
            <a:r>
              <a:rPr lang="en-US" altLang="zh-CN" sz="2400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OID </a:t>
            </a:r>
            <a:r>
              <a:rPr lang="zh-CN" altLang="en-US" sz="2400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和表的主键的映射</a:t>
            </a:r>
            <a:endParaRPr lang="zh-CN" altLang="en-US" sz="2400" b="1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CN" b="1" dirty="0" smtClean="0">
                <a:solidFill>
                  <a:srgbClr val="FF33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name</a:t>
            </a:r>
            <a:r>
              <a:rPr lang="en-US" altLang="zh-CN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r>
              <a:rPr lang="zh-CN" altLang="en-US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标识持久化类 </a:t>
            </a:r>
            <a:r>
              <a:rPr lang="en-US" altLang="zh-CN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OID </a:t>
            </a:r>
            <a:r>
              <a:rPr lang="zh-CN" altLang="en-US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的属性名  </a:t>
            </a:r>
            <a:endParaRPr lang="zh-CN" altLang="en-US" b="1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CN" b="1" dirty="0" smtClean="0">
                <a:solidFill>
                  <a:srgbClr val="FF33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column</a:t>
            </a:r>
            <a:r>
              <a:rPr lang="en-US" altLang="zh-CN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r>
              <a:rPr lang="zh-CN" altLang="en-US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设置标识属性所映射的数据表的列名</a:t>
            </a:r>
            <a:r>
              <a:rPr lang="en-US" altLang="zh-CN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zh-CN" altLang="en-US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主键字段的名字</a:t>
            </a:r>
            <a:r>
              <a:rPr lang="en-US" altLang="zh-CN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). </a:t>
            </a:r>
            <a:endParaRPr lang="en-US" altLang="zh-CN" b="1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CN" b="1" dirty="0" smtClean="0">
                <a:solidFill>
                  <a:srgbClr val="FF33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unsaved-value</a:t>
            </a:r>
            <a:r>
              <a:rPr lang="en-US" altLang="zh-CN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</a:t>
            </a:r>
            <a:r>
              <a:rPr lang="zh-CN" altLang="en-US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若设定了该属性</a:t>
            </a:r>
            <a:r>
              <a:rPr lang="en-US" altLang="zh-CN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Hibernate </a:t>
            </a:r>
            <a:r>
              <a:rPr lang="zh-CN" altLang="en-US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会通过比较持久化类的 </a:t>
            </a:r>
            <a:r>
              <a:rPr lang="en-US" altLang="zh-CN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OID </a:t>
            </a:r>
            <a:r>
              <a:rPr lang="zh-CN" altLang="en-US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值和该属性值来区分当前持久化类的对象是否为临时对象</a:t>
            </a:r>
            <a:endParaRPr lang="zh-CN" altLang="en-US" b="1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CN" b="1" dirty="0" smtClean="0">
                <a:solidFill>
                  <a:srgbClr val="FF33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type</a:t>
            </a:r>
            <a:r>
              <a:rPr lang="en-US" altLang="zh-CN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</a:t>
            </a:r>
            <a:r>
              <a:rPr lang="zh-CN" altLang="en-US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指定 </a:t>
            </a:r>
            <a:r>
              <a:rPr lang="en-US" altLang="zh-CN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 </a:t>
            </a:r>
            <a:r>
              <a:rPr lang="zh-CN" altLang="en-US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映射类型</a:t>
            </a:r>
            <a:r>
              <a:rPr lang="en-US" altLang="zh-CN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 Hibernate </a:t>
            </a:r>
            <a:r>
              <a:rPr lang="zh-CN" altLang="en-US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映射类型是 </a:t>
            </a:r>
            <a:r>
              <a:rPr lang="en-US" altLang="zh-CN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Java </a:t>
            </a:r>
            <a:r>
              <a:rPr lang="zh-CN" altLang="en-US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类型与 </a:t>
            </a:r>
            <a:r>
              <a:rPr lang="en-US" altLang="zh-CN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SQL </a:t>
            </a:r>
            <a:r>
              <a:rPr lang="zh-CN" altLang="en-US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类型的桥梁</a:t>
            </a:r>
            <a:r>
              <a:rPr lang="en-US" altLang="zh-CN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 </a:t>
            </a:r>
            <a:r>
              <a:rPr lang="zh-CN" altLang="en-US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如果没有为某个属性显式设定映射类型</a:t>
            </a:r>
            <a:r>
              <a:rPr lang="en-US" altLang="zh-CN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Hibernate </a:t>
            </a:r>
            <a:r>
              <a:rPr lang="zh-CN" altLang="en-US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会运用反射机制先识别出持久化类的特定属性的 </a:t>
            </a:r>
            <a:r>
              <a:rPr lang="en-US" altLang="zh-CN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Java </a:t>
            </a:r>
            <a:r>
              <a:rPr lang="zh-CN" altLang="en-US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类型</a:t>
            </a:r>
            <a:r>
              <a:rPr lang="en-US" altLang="zh-CN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zh-CN" altLang="en-US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然后自动使用与之对应的默认的 </a:t>
            </a:r>
            <a:r>
              <a:rPr lang="en-US" altLang="zh-CN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 </a:t>
            </a:r>
            <a:r>
              <a:rPr lang="zh-CN" altLang="en-US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映射类型</a:t>
            </a:r>
            <a:endParaRPr lang="zh-CN" altLang="en-US" b="1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CN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Java </a:t>
            </a:r>
            <a:r>
              <a:rPr lang="zh-CN" altLang="en-US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的基本数据类型和包装类型对应相同的 </a:t>
            </a:r>
            <a:r>
              <a:rPr lang="en-US" altLang="zh-CN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 </a:t>
            </a:r>
            <a:r>
              <a:rPr lang="zh-CN" altLang="en-US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映射类型</a:t>
            </a:r>
            <a:r>
              <a:rPr lang="en-US" altLang="zh-CN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 </a:t>
            </a:r>
            <a:r>
              <a:rPr lang="zh-CN" altLang="en-US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基本数据类型无法表达 </a:t>
            </a:r>
            <a:r>
              <a:rPr lang="en-US" altLang="zh-CN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null, </a:t>
            </a:r>
            <a:r>
              <a:rPr lang="zh-CN" altLang="en-US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所以对于持久化类的 </a:t>
            </a:r>
            <a:r>
              <a:rPr lang="en-US" altLang="zh-CN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OID </a:t>
            </a:r>
            <a:r>
              <a:rPr lang="zh-CN" altLang="en-US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推荐使用包装类型</a:t>
            </a:r>
            <a:endParaRPr lang="zh-CN" altLang="en-US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6392" name="Oval 16"/>
          <p:cNvSpPr>
            <a:spLocks noChangeArrowheads="1"/>
          </p:cNvSpPr>
          <p:nvPr/>
        </p:nvSpPr>
        <p:spPr bwMode="auto">
          <a:xfrm>
            <a:off x="1013520" y="2941638"/>
            <a:ext cx="144463" cy="14446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</a:ln>
        </p:spPr>
        <p:txBody>
          <a:bodyPr wrap="none" anchor="ctr"/>
          <a:lstStyle/>
          <a:p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24128" y="47667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saveOrUpdate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88640"/>
            <a:ext cx="7772400" cy="854969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主键生成策略</a:t>
            </a:r>
            <a:r>
              <a:rPr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generator</a:t>
            </a:r>
            <a:endParaRPr lang="en-US" altLang="zh-CN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96752"/>
            <a:ext cx="6335712" cy="576263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  <a:cs typeface="Arial Unicode MS" pitchFamily="34" charset="-122"/>
              </a:rPr>
              <a:t>Hibernate</a:t>
            </a:r>
            <a:r>
              <a:rPr lang="zh-CN" altLang="en-US" sz="2400" dirty="0" smtClean="0">
                <a:ea typeface="宋体" panose="02010600030101010101" pitchFamily="2" charset="-122"/>
                <a:cs typeface="Arial Unicode MS" pitchFamily="34" charset="-122"/>
              </a:rPr>
              <a:t>提供的内置标识符生成器</a:t>
            </a:r>
            <a:r>
              <a:rPr lang="en-US" altLang="zh-CN" sz="2400" dirty="0" smtClean="0">
                <a:ea typeface="宋体" panose="02010600030101010101" pitchFamily="2" charset="-122"/>
                <a:cs typeface="Arial Unicode MS" pitchFamily="34" charset="-122"/>
              </a:rPr>
              <a:t>: </a:t>
            </a:r>
            <a:endParaRPr lang="en-US" altLang="zh-CN" sz="2400" dirty="0" smtClean="0">
              <a:ea typeface="宋体" panose="02010600030101010101" pitchFamily="2" charset="-122"/>
              <a:cs typeface="Arial Unicode MS" pitchFamily="34" charset="-122"/>
            </a:endParaRPr>
          </a:p>
        </p:txBody>
      </p:sp>
      <p:pic>
        <p:nvPicPr>
          <p:cNvPr id="18436" name="Picture 6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43608" y="1626594"/>
            <a:ext cx="6985000" cy="4502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8437" name="Oval 69"/>
          <p:cNvSpPr>
            <a:spLocks noChangeArrowheads="1"/>
          </p:cNvSpPr>
          <p:nvPr/>
        </p:nvSpPr>
        <p:spPr bwMode="auto">
          <a:xfrm>
            <a:off x="1692896" y="2294932"/>
            <a:ext cx="144462" cy="144462"/>
          </a:xfrm>
          <a:prstGeom prst="ellipse">
            <a:avLst/>
          </a:prstGeom>
          <a:solidFill>
            <a:srgbClr val="FF3300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18438" name="Oval 70"/>
          <p:cNvSpPr>
            <a:spLocks noChangeArrowheads="1"/>
          </p:cNvSpPr>
          <p:nvPr/>
        </p:nvSpPr>
        <p:spPr bwMode="auto">
          <a:xfrm>
            <a:off x="1692896" y="2671169"/>
            <a:ext cx="144462" cy="144463"/>
          </a:xfrm>
          <a:prstGeom prst="ellipse">
            <a:avLst/>
          </a:prstGeom>
          <a:solidFill>
            <a:srgbClr val="FF3300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18439" name="Oval 71"/>
          <p:cNvSpPr>
            <a:spLocks noChangeArrowheads="1"/>
          </p:cNvSpPr>
          <p:nvPr/>
        </p:nvSpPr>
        <p:spPr bwMode="auto">
          <a:xfrm>
            <a:off x="1692896" y="4112619"/>
            <a:ext cx="144462" cy="144463"/>
          </a:xfrm>
          <a:prstGeom prst="ellipse">
            <a:avLst/>
          </a:prstGeom>
          <a:solidFill>
            <a:srgbClr val="FF3300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18440" name="Oval 73"/>
          <p:cNvSpPr>
            <a:spLocks noChangeArrowheads="1"/>
          </p:cNvSpPr>
          <p:nvPr/>
        </p:nvSpPr>
        <p:spPr bwMode="auto">
          <a:xfrm>
            <a:off x="1692896" y="3160119"/>
            <a:ext cx="144462" cy="144463"/>
          </a:xfrm>
          <a:prstGeom prst="ellipse">
            <a:avLst/>
          </a:prstGeom>
          <a:solidFill>
            <a:srgbClr val="FF3300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18441" name="Oval 75"/>
          <p:cNvSpPr>
            <a:spLocks noChangeArrowheads="1"/>
          </p:cNvSpPr>
          <p:nvPr/>
        </p:nvSpPr>
        <p:spPr bwMode="auto">
          <a:xfrm>
            <a:off x="1692896" y="5839819"/>
            <a:ext cx="144462" cy="14446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</a:ln>
        </p:spPr>
        <p:txBody>
          <a:bodyPr wrap="none" anchor="ctr"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10" name="Oval 69"/>
          <p:cNvSpPr>
            <a:spLocks noChangeArrowheads="1"/>
          </p:cNvSpPr>
          <p:nvPr/>
        </p:nvSpPr>
        <p:spPr bwMode="auto">
          <a:xfrm>
            <a:off x="1691107" y="2024288"/>
            <a:ext cx="144462" cy="144462"/>
          </a:xfrm>
          <a:prstGeom prst="ellipse">
            <a:avLst/>
          </a:prstGeom>
          <a:solidFill>
            <a:srgbClr val="FF3300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11" name="Oval 71"/>
          <p:cNvSpPr>
            <a:spLocks noChangeArrowheads="1"/>
          </p:cNvSpPr>
          <p:nvPr/>
        </p:nvSpPr>
        <p:spPr bwMode="auto">
          <a:xfrm>
            <a:off x="1718001" y="4589235"/>
            <a:ext cx="144462" cy="144463"/>
          </a:xfrm>
          <a:prstGeom prst="ellipse">
            <a:avLst/>
          </a:prstGeom>
          <a:solidFill>
            <a:srgbClr val="FF3300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7772400" cy="64807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Property</a:t>
            </a:r>
            <a:endParaRPr lang="en-US" altLang="zh-CN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2713" y="1181190"/>
            <a:ext cx="2443162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3143240" y="995824"/>
            <a:ext cx="5761038" cy="51542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property </a:t>
            </a:r>
            <a:r>
              <a:rPr lang="zh-CN" altLang="en-US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元素用于指定类的属性和表的字段的映射</a:t>
            </a:r>
            <a:endParaRPr lang="zh-CN" altLang="en-US" sz="20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CN" sz="1600" b="1" dirty="0">
                <a:solidFill>
                  <a:srgbClr val="FF33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name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指定该持久化类的属性的名字</a:t>
            </a:r>
            <a:endParaRPr lang="zh-CN" altLang="en-US" sz="16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CN" sz="1600" b="1" dirty="0">
                <a:solidFill>
                  <a:srgbClr val="FF33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column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指定与类的属性映射的表的字段名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 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如果没有设置该属性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Hibernate 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将直接使用类的属性名作为字段名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 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CN" sz="1600" b="1" dirty="0">
                <a:solidFill>
                  <a:srgbClr val="FF33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type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指定 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 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映射类型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 Hibernate 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映射类型是 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Java 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类型与 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SQL 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类型的桥梁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 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如果没有为某个属性显式设定映射类型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Hibernate 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会运用反射机制先识别出持久化类的特定属性的 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Java 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类型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然后自动使用与之对应的默认的 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 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映射类型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CN" sz="1600" b="1" dirty="0">
                <a:solidFill>
                  <a:srgbClr val="FF33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not-null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若该属性值为 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true, 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表明不允许为 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null, 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默认为 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false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CN" sz="1600" b="1" dirty="0" smtClean="0">
                <a:solidFill>
                  <a:srgbClr val="FF33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access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指定 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 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的默认的属性访问策略。默认值为 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property, 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即使用 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getter, setter 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方法来访问属性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 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若指定 </a:t>
            </a:r>
            <a:r>
              <a:rPr lang="en-US" altLang="zh-CN" sz="1600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field, 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则 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 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会忽略 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getter/setter 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方法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而通过反射访问成员</a:t>
            </a:r>
            <a:r>
              <a:rPr lang="zh-CN" altLang="en-US" sz="1600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变量</a:t>
            </a:r>
            <a:endParaRPr lang="en-US" altLang="zh-CN" sz="1600" b="1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CN" sz="1600" b="1" dirty="0" smtClean="0">
                <a:solidFill>
                  <a:srgbClr val="FF33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unique</a:t>
            </a:r>
            <a:r>
              <a:rPr lang="en-US" altLang="zh-CN" sz="1600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r>
              <a:rPr lang="zh-CN" altLang="en-US" sz="1600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设置是否为该属性所映射的数据列添加唯一约束</a:t>
            </a:r>
            <a:r>
              <a:rPr lang="en-US" altLang="zh-CN" sz="1600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 </a:t>
            </a:r>
            <a:endParaRPr lang="zh-CN" altLang="en-US" sz="1600" b="1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4581" name="Oval 6"/>
          <p:cNvSpPr>
            <a:spLocks noChangeArrowheads="1"/>
          </p:cNvSpPr>
          <p:nvPr/>
        </p:nvSpPr>
        <p:spPr bwMode="auto">
          <a:xfrm>
            <a:off x="971550" y="1254215"/>
            <a:ext cx="144463" cy="144462"/>
          </a:xfrm>
          <a:prstGeom prst="ellipse">
            <a:avLst/>
          </a:prstGeom>
          <a:solidFill>
            <a:srgbClr val="FF3300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582" name="Oval 8"/>
          <p:cNvSpPr>
            <a:spLocks noChangeArrowheads="1"/>
          </p:cNvSpPr>
          <p:nvPr/>
        </p:nvSpPr>
        <p:spPr bwMode="auto">
          <a:xfrm>
            <a:off x="1087438" y="1492340"/>
            <a:ext cx="144462" cy="144462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583" name="Oval 9"/>
          <p:cNvSpPr>
            <a:spLocks noChangeArrowheads="1"/>
          </p:cNvSpPr>
          <p:nvPr/>
        </p:nvSpPr>
        <p:spPr bwMode="auto">
          <a:xfrm>
            <a:off x="1093788" y="1779677"/>
            <a:ext cx="144462" cy="144463"/>
          </a:xfrm>
          <a:prstGeom prst="ellipse">
            <a:avLst/>
          </a:prstGeom>
          <a:solidFill>
            <a:srgbClr val="FF3300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585" name="Oval 12"/>
          <p:cNvSpPr>
            <a:spLocks noChangeArrowheads="1"/>
          </p:cNvSpPr>
          <p:nvPr/>
        </p:nvSpPr>
        <p:spPr bwMode="auto">
          <a:xfrm>
            <a:off x="1725613" y="3136990"/>
            <a:ext cx="144462" cy="14446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</a:ln>
        </p:spPr>
        <p:txBody>
          <a:bodyPr wrap="none" anchor="ctr"/>
          <a:lstStyle/>
          <a:p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586" name="Oval 15"/>
          <p:cNvSpPr>
            <a:spLocks noChangeArrowheads="1"/>
          </p:cNvSpPr>
          <p:nvPr/>
        </p:nvSpPr>
        <p:spPr bwMode="auto">
          <a:xfrm>
            <a:off x="866775" y="5119777"/>
            <a:ext cx="144463" cy="144463"/>
          </a:xfrm>
          <a:prstGeom prst="ellipse">
            <a:avLst/>
          </a:prstGeom>
          <a:solidFill>
            <a:srgbClr val="FF3300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587" name="Oval 16"/>
          <p:cNvSpPr>
            <a:spLocks noChangeArrowheads="1"/>
          </p:cNvSpPr>
          <p:nvPr/>
        </p:nvSpPr>
        <p:spPr bwMode="auto">
          <a:xfrm>
            <a:off x="1835150" y="5657940"/>
            <a:ext cx="144463" cy="144462"/>
          </a:xfrm>
          <a:prstGeom prst="ellipse">
            <a:avLst/>
          </a:prstGeom>
          <a:solidFill>
            <a:srgbClr val="FF3300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588" name="Oval 17"/>
          <p:cNvSpPr>
            <a:spLocks noChangeArrowheads="1"/>
          </p:cNvSpPr>
          <p:nvPr/>
        </p:nvSpPr>
        <p:spPr bwMode="auto">
          <a:xfrm>
            <a:off x="1835150" y="5923052"/>
            <a:ext cx="144463" cy="144463"/>
          </a:xfrm>
          <a:prstGeom prst="ellipse">
            <a:avLst/>
          </a:prstGeom>
          <a:solidFill>
            <a:srgbClr val="FF3300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935"/>
            <a:ext cx="9144032" cy="982664"/>
          </a:xfrm>
          <a:noFill/>
        </p:spPr>
        <p:txBody>
          <a:bodyPr/>
          <a:lstStyle/>
          <a:p>
            <a:pPr eaLnBrk="1" hangingPunct="1"/>
            <a:r>
              <a:rPr lang="en-US" altLang="zh-CN" sz="3200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Java </a:t>
            </a:r>
            <a:r>
              <a:rPr lang="zh-CN" altLang="en-US" sz="3200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类型</a:t>
            </a:r>
            <a:r>
              <a:rPr lang="en-US" altLang="zh-CN" sz="3200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Hibernate </a:t>
            </a:r>
            <a:r>
              <a:rPr lang="zh-CN" altLang="en-US" sz="3200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映射类型及 </a:t>
            </a:r>
            <a:r>
              <a:rPr lang="en-US" altLang="zh-CN" sz="3200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SQL </a:t>
            </a:r>
            <a:r>
              <a:rPr lang="zh-CN" altLang="en-US" sz="3200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类型之间的对应关系</a:t>
            </a:r>
            <a:r>
              <a:rPr lang="zh-CN" altLang="en-US" sz="32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lang="zh-CN" altLang="en-US" sz="32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92616" y="980728"/>
            <a:ext cx="7883839" cy="589094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53" y="0"/>
            <a:ext cx="7772400" cy="980728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Java </a:t>
            </a:r>
            <a:r>
              <a:rPr lang="zh-CN" altLang="en-US" sz="3200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类型</a:t>
            </a:r>
            <a:r>
              <a:rPr lang="en-US" altLang="zh-CN" sz="3200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Hibernate </a:t>
            </a:r>
            <a:r>
              <a:rPr lang="zh-CN" altLang="en-US" sz="3200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映射类型及 </a:t>
            </a:r>
            <a:r>
              <a:rPr lang="en-US" altLang="zh-CN" sz="3200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SQL </a:t>
            </a:r>
            <a:r>
              <a:rPr lang="zh-CN" altLang="en-US" sz="3200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类型之间的对应关系</a:t>
            </a:r>
            <a:endParaRPr lang="zh-CN" altLang="en-US" sz="3200" b="1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1520" y="1268760"/>
            <a:ext cx="8725588" cy="367240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88640"/>
            <a:ext cx="7772400" cy="792088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SessionFactory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接口</a:t>
            </a:r>
            <a:endParaRPr lang="zh-CN" altLang="en-US" dirty="0" smtClean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607454" cy="488172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针对单个数据库映射关系经过编译后的内存镜像，是线程安全的。 </a:t>
            </a:r>
            <a:endParaRPr lang="zh-CN" altLang="en-US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CN" sz="20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SessionFactory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对象一旦构造完毕，即被赋予特定的配置信息</a:t>
            </a:r>
            <a:endParaRPr lang="en-US" altLang="zh-CN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CN" sz="20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SessionFactory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是生成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Session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的工厂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/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构造 </a:t>
            </a:r>
            <a:r>
              <a:rPr lang="en-US" altLang="zh-CN" sz="20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SessionFactory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很消耗资源，一般情况下一个应用中只初始化一个 </a:t>
            </a:r>
            <a:r>
              <a:rPr lang="en-US" altLang="zh-CN" sz="20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SessionFactory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对象。</a:t>
            </a:r>
            <a:endParaRPr lang="en-US" altLang="zh-CN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Hibernate5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可使用</a:t>
            </a:r>
            <a:r>
              <a:rPr lang="en-US" altLang="zh-CN" sz="20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StandardServiceRegistry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来获取</a:t>
            </a:r>
            <a:r>
              <a:rPr lang="en-US" altLang="zh-CN" sz="20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SessionFactory</a:t>
            </a:r>
            <a:endParaRPr lang="en-US" altLang="zh-CN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Hibernate5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中创建 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SessionFactory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的步骤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None/>
            </a:pPr>
            <a:endParaRPr lang="zh-CN" altLang="en-US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61048"/>
            <a:ext cx="8820472" cy="1990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7772400" cy="72008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Session </a:t>
            </a:r>
            <a:r>
              <a:rPr lang="zh-CN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接口</a:t>
            </a:r>
            <a:endParaRPr lang="zh-CN" altLang="en-US" dirty="0" smtClean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1268760"/>
            <a:ext cx="8929688" cy="1728787"/>
          </a:xfrm>
        </p:spPr>
        <p:txBody>
          <a:bodyPr/>
          <a:lstStyle/>
          <a:p>
            <a:pPr eaLnBrk="1" hangingPunct="1"/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Session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是应用程序与数据库之间交互操作的一个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单线程对象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，是 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运作的中心，所有持久化对象必须在 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session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的管理下才可以进行持久化操作。此对象的生命周期很短。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Session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对象有一个一级缓存，显式执行 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flush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之前，所有的持久层操作的数据都缓存在 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session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对象处。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相当于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JDBC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中的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Connection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en-US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24944"/>
            <a:ext cx="638175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通过 </a:t>
            </a:r>
            <a:r>
              <a:rPr lang="en-US" altLang="zh-CN" sz="4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Session </a:t>
            </a:r>
            <a:r>
              <a:rPr lang="zh-CN" altLang="en-US" sz="4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进行简单数据库编程</a:t>
            </a:r>
            <a:endParaRPr lang="zh-CN" altLang="en-US" sz="48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通过主码提取对象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eaLnBrk="1" hangingPunct="1"/>
            <a:r>
              <a:rPr lang="zh-CN" altLang="en-US" b="1" dirty="0"/>
              <a:t>通过</a:t>
            </a:r>
            <a:r>
              <a:rPr lang="en-US" altLang="zh-CN" b="1" dirty="0"/>
              <a:t>Session</a:t>
            </a:r>
            <a:r>
              <a:rPr lang="zh-CN" altLang="en-US" b="1" dirty="0"/>
              <a:t>对象的</a:t>
            </a:r>
            <a:r>
              <a:rPr lang="en-US" altLang="zh-CN" b="1" dirty="0"/>
              <a:t>get</a:t>
            </a:r>
            <a:r>
              <a:rPr lang="zh-CN" altLang="en-US" b="1" dirty="0"/>
              <a:t>方法获取指定主码的对象，如果对应主码的对象不存在，则获得一个空对象。</a:t>
            </a:r>
            <a:endParaRPr lang="zh-CN" altLang="en-US" b="1" dirty="0"/>
          </a:p>
          <a:p>
            <a:pPr eaLnBrk="1" hangingPunct="1"/>
            <a:endParaRPr lang="zh-CN" altLang="en-US" b="1" dirty="0"/>
          </a:p>
          <a:p>
            <a:pPr lvl="1" eaLnBrk="1" hangingPunct="1">
              <a:buNone/>
            </a:pPr>
            <a:r>
              <a:rPr lang="en-US" altLang="zh-CN" b="1" dirty="0"/>
              <a:t>Publisher one=(Publisher) session.get(Publisher.class, "0736");</a:t>
            </a:r>
            <a:endParaRPr lang="en-US" altLang="zh-CN" b="1" dirty="0"/>
          </a:p>
          <a:p>
            <a:pPr lvl="1" eaLnBrk="1" hangingPunct="1">
              <a:buNone/>
            </a:pPr>
            <a:r>
              <a:rPr lang="en-US" altLang="zh-CN" b="1" dirty="0"/>
              <a:t>if(one!=null)</a:t>
            </a:r>
            <a:endParaRPr lang="en-US" altLang="zh-CN" b="1" dirty="0"/>
          </a:p>
          <a:p>
            <a:pPr lvl="1" eaLnBrk="1" hangingPunct="1">
              <a:buNone/>
            </a:pPr>
            <a:r>
              <a:rPr lang="en-US" altLang="zh-CN" b="1" dirty="0"/>
              <a:t>	System.out.println(one.getPubName());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HQL</a:t>
            </a:r>
            <a:r>
              <a:rPr lang="zh-CN" altLang="en-US" dirty="0">
                <a:solidFill>
                  <a:schemeClr val="tx1"/>
                </a:solidFill>
              </a:rPr>
              <a:t>提取对象列表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eaLnBrk="1" hangingPunct="1">
              <a:buNone/>
            </a:pPr>
            <a:r>
              <a:rPr lang="en-US" altLang="zh-CN" dirty="0"/>
              <a:t>	</a:t>
            </a:r>
            <a:r>
              <a:rPr lang="en-US" altLang="zh-CN" b="1" dirty="0"/>
              <a:t>String hql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           ="from Publisher where pubName like '%oo%' ";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	Query qry=session.createQuery(hql);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	List&lt;Publisher&gt; result=qry.list();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	for(int i=0;i&lt;result.size();i++)		System.out.println(result.get(i).getPubName());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2400" cy="73376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ORM</a:t>
            </a:r>
            <a:endParaRPr lang="en-US" altLang="zh-CN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340768"/>
            <a:ext cx="8424936" cy="437672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ORM(Object/Relation </a:t>
            </a:r>
            <a:r>
              <a:rPr lang="en-US" altLang="zh-CN" sz="2400" b="1" dirty="0" smtClean="0">
                <a:solidFill>
                  <a:srgbClr val="FF33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Mapping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): 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对象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关系</a:t>
            </a:r>
            <a:r>
              <a:rPr lang="zh-CN" altLang="en-US" sz="2400" b="1" dirty="0" smtClean="0">
                <a:solidFill>
                  <a:srgbClr val="FF33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映射</a:t>
            </a:r>
            <a:endParaRPr lang="zh-CN" altLang="en-US" sz="2400" dirty="0" smtClean="0">
              <a:solidFill>
                <a:srgbClr val="FF330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/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ORM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主要解决对象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关系的映射</a:t>
            </a:r>
            <a:endParaRPr lang="zh-CN" altLang="en-US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/>
            <a:endParaRPr lang="zh-CN" altLang="en-US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/>
            <a:endParaRPr lang="zh-CN" altLang="en-US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/>
            <a:endParaRPr lang="zh-CN" altLang="en-US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/>
            <a:endParaRPr lang="zh-CN" altLang="en-US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/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ORM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的思想：将关系数据库中表中的记录映射成为对象，以对象的形式展现，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程序员可以把对数据库的操作转化为对对象的操作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en-US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/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ORM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采用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元数据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来描述对象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关系映射细节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元数据通常采用 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XML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格式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并且存放在专门的对象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关系映射文件中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</a:t>
            </a:r>
            <a:endParaRPr lang="en-US" altLang="zh-CN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31640" y="2204864"/>
            <a:ext cx="5113337" cy="1397000"/>
            <a:chOff x="928662" y="2571744"/>
            <a:chExt cx="5113337" cy="1397000"/>
          </a:xfrm>
        </p:grpSpPr>
        <p:pic>
          <p:nvPicPr>
            <p:cNvPr id="9220" name="Picture 6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928662" y="2571744"/>
              <a:ext cx="5113337" cy="139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矩形 4"/>
            <p:cNvSpPr/>
            <p:nvPr/>
          </p:nvSpPr>
          <p:spPr>
            <a:xfrm>
              <a:off x="3773656" y="2983888"/>
              <a:ext cx="1285884" cy="264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772400" cy="793234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Transaction(</a:t>
            </a:r>
            <a:r>
              <a:rPr lang="zh-CN" altLang="en-US" sz="4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事务</a:t>
            </a:r>
            <a:r>
              <a:rPr lang="en-US" altLang="zh-CN" sz="4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endParaRPr lang="en-US" altLang="zh-CN" sz="4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484784"/>
            <a:ext cx="8856662" cy="3457575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代表一次原子操作，它具有数据库事务的概念。建议</a:t>
            </a:r>
            <a:r>
              <a:rPr lang="zh-CN" altLang="en-US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持久层都应该在事务管理下进行，即使是只读操作。 </a:t>
            </a:r>
            <a:endParaRPr lang="zh-CN" altLang="en-US" sz="28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zh-CN" altLang="en-US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</a:t>
            </a:r>
            <a:r>
              <a:rPr lang="en-US" altLang="zh-CN" sz="2000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Transaction 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tx</a:t>
            </a:r>
            <a:r>
              <a:rPr lang="en-US" altLang="zh-CN" sz="2000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session.beginTransaction</a:t>
            </a:r>
            <a:r>
              <a:rPr lang="en-US" altLang="zh-CN" sz="2000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();</a:t>
            </a:r>
            <a:endParaRPr lang="en-US" altLang="zh-CN" sz="2000" b="1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/>
            <a:r>
              <a:rPr lang="zh-CN" altLang="en-US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常用方法</a:t>
            </a:r>
            <a:r>
              <a:rPr lang="en-US" altLang="zh-CN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</a:t>
            </a:r>
            <a:endParaRPr lang="en-US" altLang="zh-CN" sz="28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/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commit():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提交相关联的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session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实例</a:t>
            </a:r>
            <a:endParaRPr lang="zh-CN" altLang="en-US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/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rollback():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撤销事务操作</a:t>
            </a:r>
            <a:endParaRPr lang="zh-CN" altLang="en-US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/>
            <a:r>
              <a:rPr lang="en-US" altLang="zh-CN" sz="24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wasCommitted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():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检查事务是否提交</a:t>
            </a:r>
            <a:endParaRPr lang="zh-CN" altLang="en-US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068960"/>
            <a:ext cx="315278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增加数据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eaLnBrk="1" hangingPunct="1"/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			</a:t>
            </a:r>
            <a:r>
              <a:rPr lang="en-US" altLang="zh-CN" dirty="0"/>
              <a:t>JobBean aJob=new JobBean();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	aJob.setJobDesc("</a:t>
            </a:r>
            <a:r>
              <a:rPr lang="zh-CN" altLang="en-US" dirty="0"/>
              <a:t>编辑工作</a:t>
            </a:r>
            <a:r>
              <a:rPr lang="en-US" altLang="zh-CN" dirty="0"/>
              <a:t>");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	aJob.setMaxLvl(10);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	aJob.setMinLvl(10);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			</a:t>
            </a:r>
            <a:r>
              <a:rPr lang="en-US" altLang="zh-CN" b="1" dirty="0">
                <a:solidFill>
                  <a:srgbClr val="C00000"/>
                </a:solidFill>
              </a:rPr>
              <a:t>s.save(aJob);</a:t>
            </a:r>
            <a:endParaRPr lang="en-US" altLang="zh-CN" dirty="0">
              <a:solidFill>
                <a:srgbClr val="C00000"/>
              </a:solidFill>
            </a:endParaRPr>
          </a:p>
          <a:p>
            <a:pPr eaLnBrk="1" hangingPunct="1">
              <a:buNone/>
            </a:pPr>
            <a:r>
              <a:rPr lang="en-US" altLang="zh-CN" dirty="0"/>
              <a:t>			tx.commit();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</a:t>
            </a: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修改数据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eaLnBrk="1" hangingPunct="1"/>
            <a:r>
              <a:rPr lang="zh-CN" altLang="en-US" sz="2000" b="1" dirty="0"/>
              <a:t>方法一</a:t>
            </a:r>
            <a:endParaRPr lang="zh-CN" altLang="en-US" sz="2000" b="1" dirty="0"/>
          </a:p>
          <a:p>
            <a:pPr eaLnBrk="1" hangingPunct="1">
              <a:buNone/>
            </a:pPr>
            <a:r>
              <a:rPr lang="zh-CN" altLang="en-US" sz="2000" dirty="0"/>
              <a:t>			</a:t>
            </a:r>
            <a:r>
              <a:rPr lang="en-US" altLang="zh-CN" sz="2000" dirty="0"/>
              <a:t>JobBean aJob=new JobBean();</a:t>
            </a:r>
            <a:endParaRPr lang="en-US" altLang="zh-CN" sz="2000" dirty="0"/>
          </a:p>
          <a:p>
            <a:pPr eaLnBrk="1" hangingPunct="1">
              <a:buNone/>
            </a:pPr>
            <a:r>
              <a:rPr lang="en-US" altLang="zh-CN" sz="2000" dirty="0"/>
              <a:t>			aJob.setJobId(17);</a:t>
            </a:r>
            <a:endParaRPr lang="en-US" altLang="zh-CN" sz="2000" dirty="0"/>
          </a:p>
          <a:p>
            <a:pPr eaLnBrk="1" hangingPunct="1">
              <a:buNone/>
            </a:pPr>
            <a:r>
              <a:rPr lang="en-US" altLang="zh-CN" sz="2000" dirty="0"/>
              <a:t>			aJob.setJobDesc("</a:t>
            </a:r>
            <a:r>
              <a:rPr lang="zh-CN" altLang="en-US" sz="2000" dirty="0"/>
              <a:t>编辑工作</a:t>
            </a:r>
            <a:r>
              <a:rPr lang="en-US" altLang="zh-CN" sz="2000" dirty="0"/>
              <a:t>1");</a:t>
            </a:r>
            <a:endParaRPr lang="en-US" altLang="zh-CN" sz="2000" dirty="0"/>
          </a:p>
          <a:p>
            <a:pPr eaLnBrk="1" hangingPunct="1">
              <a:buNone/>
            </a:pPr>
            <a:r>
              <a:rPr lang="en-US" altLang="zh-CN" sz="2000" dirty="0"/>
              <a:t>			aJob.setMaxLvl(10);</a:t>
            </a:r>
            <a:endParaRPr lang="en-US" altLang="zh-CN" sz="2000" dirty="0"/>
          </a:p>
          <a:p>
            <a:pPr eaLnBrk="1" hangingPunct="1">
              <a:buNone/>
            </a:pPr>
            <a:r>
              <a:rPr lang="en-US" altLang="zh-CN" sz="2000" dirty="0"/>
              <a:t>			aJob.setMinLvl(10);</a:t>
            </a:r>
            <a:endParaRPr lang="en-US" altLang="zh-CN" sz="2000" b="1" dirty="0"/>
          </a:p>
          <a:p>
            <a:pPr eaLnBrk="1" hangingPunct="1">
              <a:buNone/>
            </a:pPr>
            <a:r>
              <a:rPr lang="en-US" altLang="zh-CN" sz="2000" b="1" dirty="0"/>
              <a:t>			s.update(aJob);</a:t>
            </a:r>
            <a:endParaRPr lang="en-US" altLang="zh-CN" sz="2000" dirty="0"/>
          </a:p>
          <a:p>
            <a:pPr eaLnBrk="1" hangingPunct="1">
              <a:buNone/>
            </a:pPr>
            <a:r>
              <a:rPr lang="en-US" altLang="zh-CN" sz="2000" dirty="0"/>
              <a:t>			tx.commit(); </a:t>
            </a:r>
            <a:endParaRPr lang="en-US" altLang="zh-CN" sz="2000" dirty="0"/>
          </a:p>
          <a:p>
            <a:pPr eaLnBrk="1" hangingPunct="1"/>
            <a:r>
              <a:rPr lang="zh-CN" altLang="en-US" sz="2000" b="1" dirty="0"/>
              <a:t>方法二</a:t>
            </a:r>
            <a:endParaRPr lang="zh-CN" altLang="en-US" sz="2000" b="1" dirty="0"/>
          </a:p>
          <a:p>
            <a:pPr eaLnBrk="1" hangingPunct="1">
              <a:buNone/>
            </a:pPr>
            <a:r>
              <a:rPr lang="zh-CN" altLang="en-US" sz="2000" dirty="0"/>
              <a:t>			</a:t>
            </a:r>
            <a:r>
              <a:rPr lang="en-US" altLang="zh-CN" sz="2000" dirty="0"/>
              <a:t>JobBean aJob=(JobBean)s.get(JobBean.class, 17);</a:t>
            </a:r>
            <a:endParaRPr lang="en-US" altLang="zh-CN" sz="2000" dirty="0"/>
          </a:p>
          <a:p>
            <a:pPr eaLnBrk="1" hangingPunct="1">
              <a:buNone/>
            </a:pPr>
            <a:r>
              <a:rPr lang="en-US" altLang="zh-CN" sz="2000" dirty="0"/>
              <a:t>			aJob.setJobDesc("</a:t>
            </a:r>
            <a:r>
              <a:rPr lang="zh-CN" altLang="en-US" sz="2000" dirty="0"/>
              <a:t>编辑工作</a:t>
            </a:r>
            <a:r>
              <a:rPr lang="en-US" altLang="zh-CN" sz="2000" dirty="0"/>
              <a:t>2");</a:t>
            </a:r>
            <a:endParaRPr lang="en-US" altLang="zh-CN" sz="2000" dirty="0"/>
          </a:p>
          <a:p>
            <a:pPr eaLnBrk="1" hangingPunct="1">
              <a:buNone/>
            </a:pPr>
            <a:r>
              <a:rPr lang="en-US" altLang="zh-CN" sz="2000" dirty="0"/>
              <a:t>			tx.commit();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删除数据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eaLnBrk="1" hangingPunct="1"/>
            <a:r>
              <a:rPr lang="zh-CN" altLang="en-US" b="1" dirty="0"/>
              <a:t>通过</a:t>
            </a:r>
            <a:r>
              <a:rPr lang="en-US" altLang="zh-CN" b="1" dirty="0"/>
              <a:t>Session</a:t>
            </a:r>
            <a:r>
              <a:rPr lang="zh-CN" altLang="en-US" b="1" dirty="0"/>
              <a:t>对象的</a:t>
            </a:r>
            <a:r>
              <a:rPr lang="en-US" altLang="zh-CN" b="1" dirty="0"/>
              <a:t>delete</a:t>
            </a:r>
            <a:r>
              <a:rPr lang="zh-CN" altLang="en-US" b="1" dirty="0"/>
              <a:t>方法从数据库中删除数据</a:t>
            </a:r>
            <a:r>
              <a:rPr lang="zh-CN" altLang="en-US" dirty="0"/>
              <a:t> 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	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	</a:t>
            </a:r>
            <a:r>
              <a:rPr lang="en-US" altLang="zh-CN" dirty="0"/>
              <a:t>JobBean aJob=(JobBean)s.get(JobBean.class, 17);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	s.delete(aJob);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tx.commit();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772400" cy="79208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流行的</a:t>
            </a:r>
            <a:r>
              <a:rPr lang="en-US" altLang="zh-CN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ORM</a:t>
            </a:r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框架</a:t>
            </a:r>
            <a:endParaRPr lang="zh-CN" altLang="en-US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268760"/>
            <a:ext cx="7776988" cy="470807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b="1" dirty="0" smtClean="0">
                <a:solidFill>
                  <a:srgbClr val="FF33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Hibernate:</a:t>
            </a:r>
            <a:endParaRPr lang="en-US" altLang="zh-CN" sz="2400" b="1" dirty="0" smtClean="0">
              <a:solidFill>
                <a:srgbClr val="FF330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/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非常优秀、成熟的 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ORM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框架。</a:t>
            </a:r>
            <a:endParaRPr lang="en-US" altLang="zh-CN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/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完成对象的持久化操作</a:t>
            </a:r>
            <a:endParaRPr lang="en-US" altLang="zh-CN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/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允许开发者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采用面向对象的方式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来操作关系数据库。</a:t>
            </a:r>
            <a:endParaRPr lang="zh-CN" altLang="en-US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/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消除那些针对特定数据库厂商的 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SQL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代码</a:t>
            </a:r>
            <a:endParaRPr lang="zh-CN" altLang="en-US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CN" sz="24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</a:t>
            </a:r>
            <a:r>
              <a:rPr lang="en-US" altLang="zh-CN" sz="24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yBatis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endParaRPr lang="zh-CN" altLang="en-US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/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相比 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灵活高，运行速度快</a:t>
            </a:r>
            <a:endParaRPr lang="zh-CN" altLang="en-US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/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开发速度慢，不支持纯粹的面向对象操作，需熟悉</a:t>
            </a:r>
            <a:r>
              <a:rPr lang="en-US" altLang="zh-CN" sz="20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sql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语</a:t>
            </a:r>
            <a:endParaRPr lang="zh-CN" altLang="en-US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eaLnBrk="1" hangingPunct="1">
              <a:buFontTx/>
              <a:buNone/>
            </a:pP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句，并且熟练使用</a:t>
            </a:r>
            <a:r>
              <a:rPr lang="en-US" altLang="zh-CN" sz="20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sql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语句优化功能 </a:t>
            </a:r>
            <a:endParaRPr lang="zh-CN" altLang="en-US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CN" sz="24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TopLink</a:t>
            </a:r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OJB</a:t>
            </a:r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772400" cy="92473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</a:t>
            </a:r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Jdbc</a:t>
            </a:r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代码对比</a:t>
            </a:r>
            <a:endParaRPr lang="zh-CN" altLang="en-US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468995" y="1124744"/>
            <a:ext cx="5184775" cy="5148263"/>
            <a:chOff x="158" y="822"/>
            <a:chExt cx="3266" cy="3243"/>
          </a:xfrm>
        </p:grpSpPr>
        <p:pic>
          <p:nvPicPr>
            <p:cNvPr id="12294" name="Picture 6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8" y="822"/>
              <a:ext cx="3266" cy="3243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</p:pic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>
              <a:off x="158" y="1344"/>
              <a:ext cx="326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6085570" y="1232694"/>
            <a:ext cx="302418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 </a:t>
            </a:r>
            <a:r>
              <a:rPr lang="zh-CN" altLang="en-US" sz="2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实现</a:t>
            </a:r>
            <a:endParaRPr lang="zh-CN" altLang="en-US" sz="28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2293" name="Text Box 10"/>
          <p:cNvSpPr txBox="1">
            <a:spLocks noChangeArrowheads="1"/>
          </p:cNvSpPr>
          <p:nvPr/>
        </p:nvSpPr>
        <p:spPr bwMode="auto">
          <a:xfrm>
            <a:off x="6085570" y="3609182"/>
            <a:ext cx="26638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JDBC </a:t>
            </a:r>
            <a:r>
              <a:rPr lang="zh-CN" altLang="en-US" sz="2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实现</a:t>
            </a:r>
            <a:endParaRPr lang="zh-CN" altLang="en-US" sz="28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332656"/>
            <a:ext cx="7772400" cy="71095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准备 </a:t>
            </a:r>
            <a:r>
              <a:rPr lang="en-US" altLang="zh-CN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 </a:t>
            </a:r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环境</a:t>
            </a:r>
            <a:endParaRPr lang="zh-CN" altLang="en-US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90538" y="1340768"/>
            <a:ext cx="8653462" cy="499711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导入 </a:t>
            </a:r>
            <a:r>
              <a:rPr lang="en-US" altLang="zh-CN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 </a:t>
            </a:r>
            <a:r>
              <a:rPr lang="zh-CN" altLang="en-US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必须的 </a:t>
            </a:r>
            <a:r>
              <a:rPr lang="en-US" altLang="zh-CN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jar </a:t>
            </a:r>
            <a:r>
              <a:rPr lang="zh-CN" altLang="en-US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包</a:t>
            </a:r>
            <a:r>
              <a:rPr lang="en-US" altLang="zh-CN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</a:t>
            </a:r>
            <a:endParaRPr lang="en-US" altLang="zh-CN" sz="28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/>
            <a:endParaRPr lang="en-US" altLang="zh-CN" sz="28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/>
            <a:endParaRPr lang="en-US" altLang="zh-CN" sz="28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/>
            <a:endParaRPr lang="en-US" altLang="zh-CN" sz="28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/>
            <a:endParaRPr lang="en-US" altLang="zh-CN" sz="28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None/>
            </a:pPr>
            <a:endParaRPr lang="en-US" altLang="zh-CN" sz="28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/>
            <a:r>
              <a:rPr lang="zh-CN" altLang="en-US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加入数据库驱动的 </a:t>
            </a:r>
            <a:r>
              <a:rPr lang="en-US" altLang="zh-CN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jar </a:t>
            </a:r>
            <a:r>
              <a:rPr lang="zh-CN" altLang="en-US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包：</a:t>
            </a:r>
            <a:endParaRPr lang="en-US" altLang="zh-CN" sz="28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984" y="1916832"/>
            <a:ext cx="4318375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984" y="5085184"/>
            <a:ext cx="3670302" cy="40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</a:t>
            </a:r>
            <a:r>
              <a:rPr lang="zh-CN" altLang="en-US" sz="4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开发基本过程</a:t>
            </a:r>
            <a:endParaRPr lang="zh-CN" altLang="en-US" sz="48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78070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</a:t>
            </a:r>
            <a:r>
              <a:rPr lang="zh-CN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开发步骤</a:t>
            </a:r>
            <a:endParaRPr lang="zh-CN" altLang="en-US" dirty="0" smtClean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176244" y="1308944"/>
            <a:ext cx="5329238" cy="4679950"/>
            <a:chOff x="0" y="890"/>
            <a:chExt cx="3357" cy="2948"/>
          </a:xfrm>
        </p:grpSpPr>
        <p:pic>
          <p:nvPicPr>
            <p:cNvPr id="16396" name="Picture 4" descr="overview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0" y="890"/>
              <a:ext cx="3357" cy="2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7" name="Text Box 7"/>
            <p:cNvSpPr txBox="1">
              <a:spLocks noChangeArrowheads="1"/>
            </p:cNvSpPr>
            <p:nvPr/>
          </p:nvSpPr>
          <p:spPr bwMode="auto">
            <a:xfrm>
              <a:off x="295" y="2625"/>
              <a:ext cx="1270" cy="4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 err="1"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hibernate.cfg.xml</a:t>
              </a:r>
              <a:endPara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6398" name="Text Box 8"/>
            <p:cNvSpPr txBox="1">
              <a:spLocks noChangeArrowheads="1"/>
            </p:cNvSpPr>
            <p:nvPr/>
          </p:nvSpPr>
          <p:spPr bwMode="auto">
            <a:xfrm>
              <a:off x="1816" y="2638"/>
              <a:ext cx="1224" cy="2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   *.</a:t>
              </a:r>
              <a:r>
                <a:rPr lang="en-US" altLang="zh-CN" dirty="0" err="1"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hbm.xml</a:t>
              </a:r>
              <a:endPara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6388" name="Line 10"/>
          <p:cNvSpPr>
            <a:spLocks noChangeShapeType="1"/>
          </p:cNvSpPr>
          <p:nvPr/>
        </p:nvSpPr>
        <p:spPr bwMode="auto">
          <a:xfrm>
            <a:off x="4205319" y="2866282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6389" name="Text Box 11"/>
          <p:cNvSpPr txBox="1">
            <a:spLocks noChangeArrowheads="1"/>
          </p:cNvSpPr>
          <p:nvPr/>
        </p:nvSpPr>
        <p:spPr bwMode="auto">
          <a:xfrm>
            <a:off x="5867432" y="2680215"/>
            <a:ext cx="244792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2. </a:t>
            </a:r>
            <a:r>
              <a:rPr lang="zh-CN" altLang="en-US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创建持久化类</a:t>
            </a:r>
            <a:endParaRPr lang="zh-CN" altLang="en-US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6390" name="Line 12"/>
          <p:cNvSpPr>
            <a:spLocks noChangeShapeType="1"/>
          </p:cNvSpPr>
          <p:nvPr/>
        </p:nvSpPr>
        <p:spPr bwMode="auto">
          <a:xfrm>
            <a:off x="4819682" y="4261694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6391" name="Line 13"/>
          <p:cNvSpPr>
            <a:spLocks noChangeShapeType="1"/>
          </p:cNvSpPr>
          <p:nvPr/>
        </p:nvSpPr>
        <p:spPr bwMode="auto">
          <a:xfrm>
            <a:off x="2587657" y="4477594"/>
            <a:ext cx="3240087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6392" name="Text Box 14"/>
          <p:cNvSpPr txBox="1">
            <a:spLocks noChangeArrowheads="1"/>
          </p:cNvSpPr>
          <p:nvPr/>
        </p:nvSpPr>
        <p:spPr bwMode="auto">
          <a:xfrm>
            <a:off x="5867432" y="4096833"/>
            <a:ext cx="2879725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3. </a:t>
            </a:r>
            <a:r>
              <a:rPr lang="zh-CN" altLang="en-US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创建对象</a:t>
            </a: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</a:t>
            </a:r>
            <a:r>
              <a:rPr lang="zh-CN" altLang="en-US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关系映射文件</a:t>
            </a:r>
            <a:endParaRPr lang="zh-CN" altLang="en-US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6393" name="Line 15"/>
          <p:cNvSpPr>
            <a:spLocks noChangeShapeType="1"/>
          </p:cNvSpPr>
          <p:nvPr/>
        </p:nvSpPr>
        <p:spPr bwMode="auto">
          <a:xfrm>
            <a:off x="5035582" y="1669307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6394" name="Text Box 16"/>
          <p:cNvSpPr txBox="1">
            <a:spLocks noChangeArrowheads="1"/>
          </p:cNvSpPr>
          <p:nvPr/>
        </p:nvSpPr>
        <p:spPr bwMode="auto">
          <a:xfrm>
            <a:off x="5867432" y="1347945"/>
            <a:ext cx="32766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4. </a:t>
            </a:r>
            <a:r>
              <a:rPr lang="zh-CN" altLang="en-US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通过 </a:t>
            </a: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 API </a:t>
            </a:r>
            <a:r>
              <a:rPr lang="zh-CN" altLang="en-US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编写访问数据库的代码</a:t>
            </a:r>
            <a:endParaRPr lang="zh-CN" altLang="en-US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6395" name="Text Box 17"/>
          <p:cNvSpPr txBox="1">
            <a:spLocks noChangeArrowheads="1"/>
          </p:cNvSpPr>
          <p:nvPr/>
        </p:nvSpPr>
        <p:spPr bwMode="auto">
          <a:xfrm>
            <a:off x="5867432" y="5269757"/>
            <a:ext cx="316865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1. </a:t>
            </a:r>
            <a:r>
              <a:rPr lang="zh-CN" altLang="en-US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 </a:t>
            </a: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Hibernate </a:t>
            </a:r>
            <a:r>
              <a:rPr lang="zh-CN" altLang="en-US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配置文件</a:t>
            </a:r>
            <a:endParaRPr lang="zh-CN" altLang="en-US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5"/>
          <p:cNvSpPr/>
          <p:nvPr/>
        </p:nvSpPr>
        <p:spPr>
          <a:xfrm>
            <a:off x="0" y="12049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146" name="Object 4"/>
          <p:cNvGraphicFramePr/>
          <p:nvPr/>
        </p:nvGraphicFramePr>
        <p:xfrm>
          <a:off x="1219200" y="0"/>
          <a:ext cx="7315200" cy="690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657850" imgH="5343525" progId="Visio.Drawing.11">
                  <p:embed/>
                </p:oleObj>
              </mc:Choice>
              <mc:Fallback>
                <p:oleObj name="" r:id="rId1" imgW="5657850" imgH="534352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0"/>
                        <a:ext cx="7315200" cy="6900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黑体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6506</Words>
  <Application>WPS 演示</Application>
  <PresentationFormat>全屏显示(4:3)</PresentationFormat>
  <Paragraphs>315</Paragraphs>
  <Slides>33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Arial</vt:lpstr>
      <vt:lpstr>宋体</vt:lpstr>
      <vt:lpstr>Wingdings</vt:lpstr>
      <vt:lpstr>黑体</vt:lpstr>
      <vt:lpstr>Wingdings 2</vt:lpstr>
      <vt:lpstr>Consolas</vt:lpstr>
      <vt:lpstr>Arial Unicode MS</vt:lpstr>
      <vt:lpstr>Times New Roman</vt:lpstr>
      <vt:lpstr>微软雅黑</vt:lpstr>
      <vt:lpstr>Arial Unicode MS</vt:lpstr>
      <vt:lpstr>Calibri</vt:lpstr>
      <vt:lpstr>主题1</vt:lpstr>
      <vt:lpstr>Visio.Drawing.11</vt:lpstr>
      <vt:lpstr>什么是 Hibernate ?</vt:lpstr>
      <vt:lpstr>对象的持久化</vt:lpstr>
      <vt:lpstr>ORM</vt:lpstr>
      <vt:lpstr>流行的ORM框架</vt:lpstr>
      <vt:lpstr>Hibernate与Jdbc代码对比</vt:lpstr>
      <vt:lpstr>准备 Hibernate 环境</vt:lpstr>
      <vt:lpstr>Hibernate开发基本过程</vt:lpstr>
      <vt:lpstr>Hibernate开发步骤</vt:lpstr>
      <vt:lpstr>PowerPoint 演示文稿</vt:lpstr>
      <vt:lpstr>1. Hibernate 配置文件</vt:lpstr>
      <vt:lpstr>2. 持久化 Java 类</vt:lpstr>
      <vt:lpstr>3. 对象-关系映射文件</vt:lpstr>
      <vt:lpstr>4. 通过Hibernate API编写访问数据库的代码</vt:lpstr>
      <vt:lpstr>4. 通过Hibernate API编写访问数据库的代码</vt:lpstr>
      <vt:lpstr>几个Hibernate基础类</vt:lpstr>
      <vt:lpstr>Configuration 类</vt:lpstr>
      <vt:lpstr>Hibernate配置文件概述 </vt:lpstr>
      <vt:lpstr>JDBC 连接属性</vt:lpstr>
      <vt:lpstr>映射对象标识符</vt:lpstr>
      <vt:lpstr>id</vt:lpstr>
      <vt:lpstr>主键生成策略generator</vt:lpstr>
      <vt:lpstr>Property</vt:lpstr>
      <vt:lpstr>Java 类型, Hibernate 映射类型及 SQL 类型之间的对应关系 </vt:lpstr>
      <vt:lpstr>Java 类型, Hibernate 映射类型及 SQL 类型之间的对应关系</vt:lpstr>
      <vt:lpstr>SessionFactory 接口</vt:lpstr>
      <vt:lpstr>Session 接口</vt:lpstr>
      <vt:lpstr>通过 Session 进行简单数据库编程</vt:lpstr>
      <vt:lpstr>通过主码提取对象</vt:lpstr>
      <vt:lpstr>通过HQL提取对象列表</vt:lpstr>
      <vt:lpstr>Transaction(事务)</vt:lpstr>
      <vt:lpstr>增加数据 </vt:lpstr>
      <vt:lpstr>修改数据 </vt:lpstr>
      <vt:lpstr>删除数据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wengw</cp:lastModifiedBy>
  <cp:revision>562</cp:revision>
  <dcterms:created xsi:type="dcterms:W3CDTF">2013-03-04T07:19:00Z</dcterms:created>
  <dcterms:modified xsi:type="dcterms:W3CDTF">2018-04-22T09:15:59Z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