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281" r:id="rId7"/>
    <p:sldId id="282" r:id="rId8"/>
    <p:sldId id="314" r:id="rId9"/>
    <p:sldId id="315" r:id="rId10"/>
    <p:sldId id="323" r:id="rId11"/>
    <p:sldId id="324" r:id="rId12"/>
    <p:sldId id="325" r:id="rId13"/>
    <p:sldId id="317" r:id="rId14"/>
    <p:sldId id="318" r:id="rId15"/>
    <p:sldId id="321"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napToObjects="1">
      <p:cViewPr varScale="1">
        <p:scale>
          <a:sx n="67" d="100"/>
          <a:sy n="67" d="100"/>
        </p:scale>
        <p:origin x="644" y="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yvonneongira@gmail.com"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AVIATION BUSINESS ANALYSIS</a:t>
            </a:r>
            <a:br>
              <a:rPr lang="en-US" dirty="0"/>
            </a:br>
            <a:br>
              <a:rPr lang="en-US" dirty="0"/>
            </a:br>
            <a:r>
              <a:rPr lang="en-US" dirty="0"/>
              <a:t>Phase 1 project</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847725" y="965393"/>
            <a:ext cx="7383463" cy="4980782"/>
          </a:xfrm>
        </p:spPr>
        <p:txBody>
          <a:bodyPr>
            <a:normAutofit lnSpcReduction="10000"/>
          </a:bodyPr>
          <a:lstStyle/>
          <a:p>
            <a:r>
              <a:rPr lang="en-US" sz="2400" b="0" i="0" dirty="0">
                <a:solidFill>
                  <a:srgbClr val="1F2328"/>
                </a:solidFill>
                <a:effectLst/>
                <a:latin typeface="-apple-system"/>
              </a:rPr>
              <a:t>Accident Distribution: the </a:t>
            </a:r>
            <a:r>
              <a:rPr lang="en-US" sz="2400" b="0" i="0" dirty="0" err="1">
                <a:solidFill>
                  <a:srgbClr val="1F2328"/>
                </a:solidFill>
                <a:effectLst/>
                <a:latin typeface="-apple-system"/>
              </a:rPr>
              <a:t>bargraph</a:t>
            </a:r>
            <a:r>
              <a:rPr lang="en-US" sz="2400" b="0" i="0" dirty="0">
                <a:solidFill>
                  <a:srgbClr val="1F2328"/>
                </a:solidFill>
                <a:effectLst/>
                <a:latin typeface="-apple-system"/>
              </a:rPr>
              <a:t> shows that CESSNA has the highest number of accidents (27,149), significantly more than any other make, followed by PIPER (14,870) and BEECH (5,372). BELL and BOEING have relatively lower accident counts, with BELL having the lowest.</a:t>
            </a:r>
            <a:endParaRPr lang="en-US" sz="2400" dirty="0">
              <a:solidFill>
                <a:srgbClr val="1F2328"/>
              </a:solidFill>
              <a:latin typeface="-apple-system"/>
            </a:endParaRPr>
          </a:p>
          <a:p>
            <a:r>
              <a:rPr lang="en-US" sz="2400" b="0" i="0" dirty="0">
                <a:solidFill>
                  <a:srgbClr val="1F2328"/>
                </a:solidFill>
                <a:effectLst/>
                <a:latin typeface="-apple-system"/>
              </a:rPr>
              <a:t>We get to assess which aircraft make handles poor weather conditions better, especially if operations will involve flights in variable weather regions. We focus on the total number of accidents under different weather conditions categorized as :IMC, VMC, and UNK/</a:t>
            </a:r>
            <a:r>
              <a:rPr lang="en-US" sz="2400" b="0" i="0" dirty="0" err="1">
                <a:solidFill>
                  <a:srgbClr val="1F2328"/>
                </a:solidFill>
                <a:effectLst/>
                <a:latin typeface="-apple-system"/>
              </a:rPr>
              <a:t>Unk</a:t>
            </a:r>
            <a:r>
              <a:rPr lang="en-US" sz="2400" b="0" i="0" dirty="0">
                <a:solidFill>
                  <a:srgbClr val="1F2328"/>
                </a:solidFill>
                <a:effectLst/>
                <a:latin typeface="-apple-system"/>
              </a:rPr>
              <a:t>.</a:t>
            </a:r>
            <a:endParaRPr lang="en-US" sz="2400" dirty="0">
              <a:solidFill>
                <a:srgbClr val="1F2328"/>
              </a:solidFill>
              <a:latin typeface="-apple-system"/>
            </a:endParaRPr>
          </a:p>
          <a:p>
            <a:r>
              <a:rPr lang="en-US" sz="2400" b="0" i="0" dirty="0">
                <a:solidFill>
                  <a:srgbClr val="1F2328"/>
                </a:solidFill>
                <a:effectLst/>
                <a:latin typeface="-apple-system"/>
              </a:rPr>
              <a:t>Analysis of the aircraft make accidents with regards to the broad phase of flight. This analysis will help identify which phases of flight are most prone to accidents for each top 5 aircraft make.</a:t>
            </a:r>
          </a:p>
          <a:p>
            <a:endParaRPr lang="en-US" dirty="0">
              <a:solidFill>
                <a:srgbClr val="1F2328"/>
              </a:solidFill>
              <a:latin typeface="-apple-system"/>
            </a:endParaRPr>
          </a:p>
          <a:p>
            <a:endParaRPr lang="en-US" dirty="0"/>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765973" y="180975"/>
            <a:ext cx="7843837" cy="619124"/>
          </a:xfrm>
        </p:spPr>
        <p:txBody>
          <a:bodyPr/>
          <a:lstStyle/>
          <a:p>
            <a:r>
              <a:rPr lang="en-US" dirty="0"/>
              <a:t>Recommendations</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476250" y="800100"/>
            <a:ext cx="8513203" cy="5876926"/>
          </a:xfrm>
        </p:spPr>
        <p:txBody>
          <a:bodyPr>
            <a:normAutofit fontScale="85000" lnSpcReduction="10000"/>
          </a:bodyPr>
          <a:lstStyle/>
          <a:p>
            <a:pPr algn="l"/>
            <a:r>
              <a:rPr lang="en-US" b="0" i="0" dirty="0">
                <a:solidFill>
                  <a:srgbClr val="1F2328"/>
                </a:solidFill>
                <a:effectLst/>
                <a:latin typeface="-apple-system"/>
              </a:rPr>
              <a:t>BELL's lower accident rate might suggest robust safety features or operational protocols. Least Affected by IMC: BELL has the lowest percentage of accidents under IMC (5.86%), suggesting it is the least affected by adverse weather conditions among the makes analyzed.</a:t>
            </a:r>
          </a:p>
          <a:p>
            <a:pPr algn="l"/>
            <a:endParaRPr lang="en-US" dirty="0">
              <a:solidFill>
                <a:srgbClr val="1F2328"/>
              </a:solidFill>
              <a:latin typeface="-apple-system"/>
            </a:endParaRPr>
          </a:p>
          <a:p>
            <a:pPr algn="l"/>
            <a:r>
              <a:rPr lang="en-US" b="0" i="0" dirty="0">
                <a:solidFill>
                  <a:srgbClr val="1F2328"/>
                </a:solidFill>
                <a:effectLst/>
                <a:latin typeface="-apple-system"/>
              </a:rPr>
              <a:t>Overall Trends: While CESSNA has the highest total number of accidents, its proportion of IMC-related accidents is relatively low compared to its total, indicating a high volume of operations in VMC. </a:t>
            </a:r>
          </a:p>
          <a:p>
            <a:pPr algn="l"/>
            <a:endParaRPr lang="en-US" dirty="0">
              <a:solidFill>
                <a:srgbClr val="1F2328"/>
              </a:solidFill>
              <a:latin typeface="-apple-system"/>
            </a:endParaRPr>
          </a:p>
          <a:p>
            <a:pPr algn="l"/>
            <a:r>
              <a:rPr lang="en-US" b="0" i="0" dirty="0">
                <a:solidFill>
                  <a:srgbClr val="1F2328"/>
                </a:solidFill>
                <a:effectLst/>
                <a:latin typeface="-apple-system"/>
              </a:rPr>
              <a:t>Significance: The lower IMC accident rate for BELL may reflect operational practices, aircraft design, or mission profiles that mitigate weather-related risks.</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Landing and Takeoff: These phases are consistently among the highest for accidents across all makes, highlighting the critical nature of these operations.</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Cruise Accidents: While generally considered a stable phase, cruise accidents are notably high for CESSNA and PIPER, possibly due to the high volume of flights or specific operational contexts.</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Maneuvering: BELL shows a significant number of accidents during maneuvering, indicating a potential area for safety improvements.</a:t>
            </a:r>
          </a:p>
          <a:p>
            <a:endParaRPr lang="en-US" dirty="0"/>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pPr algn="l"/>
            <a:r>
              <a:rPr lang="en-US" b="1" i="0" dirty="0">
                <a:solidFill>
                  <a:srgbClr val="1F2328"/>
                </a:solidFill>
                <a:effectLst/>
                <a:latin typeface="-apple-system"/>
              </a:rPr>
              <a:t>NEXT STEPS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10146136" cy="3961593"/>
          </a:xfrm>
        </p:spPr>
        <p:txBody>
          <a:bodyPr>
            <a:normAutofit lnSpcReduction="10000"/>
          </a:bodyPr>
          <a:lstStyle/>
          <a:p>
            <a:pPr algn="l">
              <a:buFont typeface="+mj-lt"/>
              <a:buAutoNum type="arabicPeriod"/>
            </a:pPr>
            <a:r>
              <a:rPr lang="en-US" sz="2000" dirty="0">
                <a:solidFill>
                  <a:srgbClr val="1F2328"/>
                </a:solidFill>
                <a:latin typeface="-apple-system"/>
              </a:rPr>
              <a:t>More data could allow for further analyses and yield additional insights:</a:t>
            </a:r>
          </a:p>
          <a:p>
            <a:pPr algn="l">
              <a:buFont typeface="+mj-lt"/>
              <a:buAutoNum type="arabicPeriod"/>
            </a:pPr>
            <a:r>
              <a:rPr lang="en-US" sz="2000" dirty="0">
                <a:solidFill>
                  <a:srgbClr val="1F2328"/>
                </a:solidFill>
                <a:latin typeface="-apple-system"/>
              </a:rPr>
              <a:t>Focus on filtering by different types of aircraft (e.g., small single-engine planes, multi-engine planes, commercial airliners, jets, helicopters). The objective would be to identify which aircraft types have the fewest accidents or the lowest accident severity (e.g., number of fatalities or injuries).</a:t>
            </a:r>
          </a:p>
          <a:p>
            <a:pPr algn="l">
              <a:buFont typeface="+mj-lt"/>
              <a:buAutoNum type="arabicPeriod"/>
            </a:pPr>
            <a:r>
              <a:rPr lang="en-US" sz="2000" dirty="0">
                <a:solidFill>
                  <a:srgbClr val="1F2328"/>
                </a:solidFill>
                <a:latin typeface="-apple-system"/>
              </a:rPr>
              <a:t>Separate the data by commercial and private operations to compare risk profiles. This would compare the safety records of aircraft types used in private enterprises versus commercial operations. Commercial operations might have stricter regulations and maintenance practices.</a:t>
            </a:r>
          </a:p>
          <a:p>
            <a:pPr algn="l">
              <a:buFont typeface="+mj-lt"/>
              <a:buAutoNum type="arabicPeriod"/>
            </a:pPr>
            <a:r>
              <a:rPr lang="en-US" sz="2000" dirty="0">
                <a:solidFill>
                  <a:srgbClr val="1F2328"/>
                </a:solidFill>
                <a:latin typeface="-apple-system"/>
              </a:rPr>
              <a:t>Include the aircraft age at the time of the accident, so as to determine if older aircraft models are more prone to accidents, which might influence decisions on purchasing newer aircraft.</a:t>
            </a:r>
          </a:p>
          <a:p>
            <a:pPr marL="0" indent="0">
              <a:buNone/>
            </a:pPr>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you.</a:t>
            </a:r>
            <a:br>
              <a:rPr lang="en-US" dirty="0"/>
            </a:br>
            <a:br>
              <a:rPr lang="en-US" dirty="0"/>
            </a:br>
            <a:br>
              <a:rPr lang="en-US" dirty="0"/>
            </a:br>
            <a:r>
              <a:rPr lang="en-US" dirty="0"/>
              <a:t>any questions?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0" y="4623358"/>
            <a:ext cx="7553324" cy="2234642"/>
          </a:xfrm>
        </p:spPr>
        <p:txBody>
          <a:bodyPr>
            <a:normAutofit/>
          </a:bodyPr>
          <a:lstStyle/>
          <a:p>
            <a:r>
              <a:rPr lang="en-US" dirty="0"/>
              <a:t>Yvonne </a:t>
            </a:r>
            <a:r>
              <a:rPr lang="en-US" dirty="0" err="1"/>
              <a:t>Ong’ira</a:t>
            </a:r>
            <a:endParaRPr lang="en-US" dirty="0"/>
          </a:p>
          <a:p>
            <a:r>
              <a:rPr lang="en-US" dirty="0"/>
              <a:t>Mobile: +254 722 283433</a:t>
            </a:r>
          </a:p>
          <a:p>
            <a:r>
              <a:rPr lang="en-US" dirty="0">
                <a:hlinkClick r:id="rId3"/>
              </a:rPr>
              <a:t>Email: yvonneongira@gmail.com</a:t>
            </a:r>
            <a:endParaRPr lang="en-US" dirty="0"/>
          </a:p>
          <a:p>
            <a:r>
              <a:rPr lang="en-US" dirty="0"/>
              <a:t>LinkedIn: </a:t>
            </a:r>
            <a:r>
              <a:rPr lang="en-US" b="0" i="0" dirty="0">
                <a:effectLst/>
                <a:latin typeface="-apple-system"/>
              </a:rPr>
              <a:t>www.linkedin.com/in/yvonneongira-961238207</a:t>
            </a:r>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92500" lnSpcReduction="20000"/>
          </a:bodyPr>
          <a:lstStyle/>
          <a:p>
            <a:r>
              <a:rPr lang="en-US" dirty="0"/>
              <a:t>Overview</a:t>
            </a:r>
          </a:p>
          <a:p>
            <a:r>
              <a:rPr lang="en-US" dirty="0"/>
              <a:t>Business Understanding</a:t>
            </a:r>
          </a:p>
          <a:p>
            <a:r>
              <a:rPr lang="en-US" dirty="0"/>
              <a:t>Data Understanding</a:t>
            </a:r>
          </a:p>
          <a:p>
            <a:r>
              <a:rPr lang="en-US" dirty="0"/>
              <a:t>Data Analysis</a:t>
            </a:r>
          </a:p>
          <a:p>
            <a:r>
              <a:rPr lang="en-US" dirty="0"/>
              <a:t>Recommendations</a:t>
            </a:r>
          </a:p>
          <a:p>
            <a:r>
              <a:rPr lang="en-US" dirty="0"/>
              <a:t>Next Steps</a:t>
            </a:r>
          </a:p>
          <a:p>
            <a:r>
              <a:rPr lang="en-US" dirty="0"/>
              <a:t>Thank you</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Overview</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r>
              <a:rPr lang="en-US" b="0" i="0" dirty="0">
                <a:solidFill>
                  <a:srgbClr val="1F2328"/>
                </a:solidFill>
                <a:effectLst/>
                <a:latin typeface="-apple-system"/>
              </a:rPr>
              <a:t>This project requires use of data cleaning, imputation, analysis, and visualization to generate insights for a business stakeholder.</a:t>
            </a:r>
            <a:endParaRPr lang="en-US"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Business Understanding</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buNone/>
            </a:pPr>
            <a:r>
              <a:rPr lang="en-US" sz="2000" b="0" i="0" dirty="0">
                <a:solidFill>
                  <a:srgbClr val="1F2328"/>
                </a:solidFill>
                <a:effectLst/>
                <a:latin typeface="Arial" panose="020B0604020202020204" pitchFamily="34" charset="0"/>
                <a:cs typeface="Arial" panose="020B0604020202020204" pitchFamily="34" charset="0"/>
              </a:rPr>
              <a:t>The company is interested in purchasing and operating airplanes for commercial and private enterprises, but do not know anything about the potential risks of aircrafts. </a:t>
            </a:r>
          </a:p>
          <a:p>
            <a:pPr marL="0" indent="0">
              <a:buNone/>
            </a:pPr>
            <a:r>
              <a:rPr lang="en-US" sz="2000" b="0" i="0" dirty="0">
                <a:solidFill>
                  <a:srgbClr val="1F2328"/>
                </a:solidFill>
                <a:effectLst/>
                <a:latin typeface="Arial" panose="020B0604020202020204" pitchFamily="34" charset="0"/>
                <a:cs typeface="Arial" panose="020B0604020202020204" pitchFamily="34" charset="0"/>
              </a:rPr>
              <a:t>The project analyses which aircrafts are the lowest risk for the company to start the new business endeavor and the findings are translated into actionable insights that can be used to help decide which aircraft to purchase.</a:t>
            </a:r>
            <a:endParaRPr lang="en-US" sz="2000" dirty="0">
              <a:latin typeface="Arial" panose="020B0604020202020204" pitchFamily="34" charset="0"/>
              <a:cs typeface="Arial" panose="020B0604020202020204"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221934" y="190500"/>
            <a:ext cx="7043617" cy="1739167"/>
          </a:xfrm>
        </p:spPr>
        <p:txBody>
          <a:bodyPr/>
          <a:lstStyle/>
          <a:p>
            <a:r>
              <a:rPr lang="en-US" dirty="0"/>
              <a:t>Data Understanding</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714750" y="2196366"/>
            <a:ext cx="8305799" cy="4471134"/>
          </a:xfrm>
        </p:spPr>
        <p:txBody>
          <a:bodyPr>
            <a:normAutofit lnSpcReduction="10000"/>
          </a:bodyPr>
          <a:lstStyle/>
          <a:p>
            <a:pPr algn="l"/>
            <a:r>
              <a:rPr lang="en-US" b="0" i="0" dirty="0">
                <a:solidFill>
                  <a:srgbClr val="1F2328"/>
                </a:solidFill>
                <a:effectLst/>
                <a:latin typeface="-apple-system"/>
              </a:rPr>
              <a:t>The National Transportation and Safety Board has aviation accident data from 1962 to 2023 on civil aviation accidents and selected incidents in the United States and international waters. This is the data that will be analyzed to come up with concrete business recommendations.</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We will be looking at data such as Aircraft Category, Make, Model, Injury Severity, Aircraft Damage, Purpose of flight, Accident Causes, Phase of Flight, Weather Conditions, Aircraft age, frequency of accidents, etc.</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This project deals with missing values, aggregating and visualizing data to help make data driven decisions for the organization.</a:t>
            </a:r>
          </a:p>
        </p:txBody>
      </p:sp>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Data Analysis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7953375" cy="3720337"/>
          </a:xfrm>
        </p:spPr>
        <p:txBody>
          <a:bodyPr>
            <a:normAutofit/>
          </a:bodyPr>
          <a:lstStyle/>
          <a:p>
            <a:pPr algn="l"/>
            <a:r>
              <a:rPr lang="en-US" b="0" i="0" dirty="0">
                <a:solidFill>
                  <a:srgbClr val="1F2328"/>
                </a:solidFill>
                <a:effectLst/>
                <a:latin typeface="-apple-system"/>
              </a:rPr>
              <a:t>We will answer the following questions with our dataset using Python.</a:t>
            </a:r>
          </a:p>
          <a:p>
            <a:pPr marL="342900" indent="-342900" algn="l">
              <a:buFont typeface="+mj-lt"/>
              <a:buAutoNum type="arabicPeriod"/>
            </a:pPr>
            <a:r>
              <a:rPr lang="en-US" b="0" i="0" dirty="0">
                <a:solidFill>
                  <a:srgbClr val="1F2328"/>
                </a:solidFill>
                <a:effectLst/>
                <a:latin typeface="-apple-system"/>
              </a:rPr>
              <a:t>Filter aircraft makes and analyze there accident rates and severity.</a:t>
            </a:r>
          </a:p>
          <a:p>
            <a:pPr marL="342900" indent="-342900" algn="l">
              <a:buFont typeface="+mj-lt"/>
              <a:buAutoNum type="arabicPeriod"/>
            </a:pPr>
            <a:r>
              <a:rPr lang="en-US" b="0" i="0" dirty="0">
                <a:solidFill>
                  <a:srgbClr val="1F2328"/>
                </a:solidFill>
                <a:effectLst/>
                <a:latin typeface="-apple-system"/>
              </a:rPr>
              <a:t>Compare accidents by aircraft Make in relation to Broad phase of flight.</a:t>
            </a:r>
          </a:p>
          <a:p>
            <a:pPr marL="342900" indent="-342900" algn="l">
              <a:buFont typeface="+mj-lt"/>
              <a:buAutoNum type="arabicPeriod"/>
            </a:pPr>
            <a:r>
              <a:rPr lang="en-US" b="0" i="0" dirty="0">
                <a:solidFill>
                  <a:srgbClr val="1F2328"/>
                </a:solidFill>
                <a:effectLst/>
                <a:latin typeface="-apple-system"/>
              </a:rPr>
              <a:t>Assess which aircraft types handle poor weather conditions better, especially if your operations will involve flights in variable weather regions.</a:t>
            </a:r>
          </a:p>
          <a:p>
            <a:pPr marL="0" lvl="1" indent="0">
              <a:buNone/>
            </a:pPr>
            <a:endParaRPr lang="en-US" dirty="0"/>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62A5-698B-4C9B-8CD0-A2546DF21BE8}"/>
              </a:ext>
            </a:extLst>
          </p:cNvPr>
          <p:cNvSpPr>
            <a:spLocks noGrp="1"/>
          </p:cNvSpPr>
          <p:nvPr>
            <p:ph type="title"/>
          </p:nvPr>
        </p:nvSpPr>
        <p:spPr/>
        <p:txBody>
          <a:bodyPr/>
          <a:lstStyle/>
          <a:p>
            <a:r>
              <a:rPr lang="en-US" sz="2800" dirty="0"/>
              <a:t>Total number of accidents by aircraft make</a:t>
            </a:r>
          </a:p>
        </p:txBody>
      </p:sp>
      <p:sp>
        <p:nvSpPr>
          <p:cNvPr id="3" name="Slide Number Placeholder 2">
            <a:extLst>
              <a:ext uri="{FF2B5EF4-FFF2-40B4-BE49-F238E27FC236}">
                <a16:creationId xmlns:a16="http://schemas.microsoft.com/office/drawing/2014/main" id="{9E56B1D8-92D6-4C09-932C-4A5F98D208DF}"/>
              </a:ext>
            </a:extLst>
          </p:cNvPr>
          <p:cNvSpPr>
            <a:spLocks noGrp="1"/>
          </p:cNvSpPr>
          <p:nvPr>
            <p:ph type="sldNum" sz="quarter" idx="10"/>
          </p:nvPr>
        </p:nvSpPr>
        <p:spPr/>
        <p:txBody>
          <a:bodyPr/>
          <a:lstStyle/>
          <a:p>
            <a:fld id="{48F63A3B-78C7-47BE-AE5E-E10140E04643}" type="slidenum">
              <a:rPr lang="en-US" smtClean="0"/>
              <a:pPr/>
              <a:t>7</a:t>
            </a:fld>
            <a:endParaRPr lang="en-US" dirty="0"/>
          </a:p>
        </p:txBody>
      </p:sp>
      <p:pic>
        <p:nvPicPr>
          <p:cNvPr id="1026" name="Picture 2">
            <a:extLst>
              <a:ext uri="{FF2B5EF4-FFF2-40B4-BE49-F238E27FC236}">
                <a16:creationId xmlns:a16="http://schemas.microsoft.com/office/drawing/2014/main" id="{40A305E6-C5B9-4A7A-9DEE-3BDB9F51AA6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7701" y="2303462"/>
            <a:ext cx="7168288" cy="443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6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E7D1-C0DE-43D2-8F60-0D8A5624F4AC}"/>
              </a:ext>
            </a:extLst>
          </p:cNvPr>
          <p:cNvSpPr>
            <a:spLocks noGrp="1"/>
          </p:cNvSpPr>
          <p:nvPr>
            <p:ph type="title"/>
          </p:nvPr>
        </p:nvSpPr>
        <p:spPr>
          <a:xfrm>
            <a:off x="914399" y="457199"/>
            <a:ext cx="7796464" cy="1222385"/>
          </a:xfrm>
        </p:spPr>
        <p:txBody>
          <a:bodyPr/>
          <a:lstStyle/>
          <a:p>
            <a:r>
              <a:rPr lang="en-US" sz="2800" dirty="0"/>
              <a:t>Percentage of accidents under </a:t>
            </a:r>
            <a:r>
              <a:rPr lang="en-US" sz="2800" dirty="0" err="1"/>
              <a:t>imc</a:t>
            </a:r>
            <a:r>
              <a:rPr lang="en-US" sz="2800" dirty="0"/>
              <a:t> by aircraft make</a:t>
            </a:r>
          </a:p>
        </p:txBody>
      </p:sp>
      <p:sp>
        <p:nvSpPr>
          <p:cNvPr id="3" name="Slide Number Placeholder 2">
            <a:extLst>
              <a:ext uri="{FF2B5EF4-FFF2-40B4-BE49-F238E27FC236}">
                <a16:creationId xmlns:a16="http://schemas.microsoft.com/office/drawing/2014/main" id="{DBEA67FE-6964-4C9E-9D2A-A6814E8A9919}"/>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6" name="Content Placeholder 5">
            <a:extLst>
              <a:ext uri="{FF2B5EF4-FFF2-40B4-BE49-F238E27FC236}">
                <a16:creationId xmlns:a16="http://schemas.microsoft.com/office/drawing/2014/main" id="{32080A82-16C6-4E15-B851-03E21708FA78}"/>
              </a:ext>
            </a:extLst>
          </p:cNvPr>
          <p:cNvPicPr>
            <a:picLocks noGrp="1" noChangeAspect="1"/>
          </p:cNvPicPr>
          <p:nvPr>
            <p:ph sz="half" idx="2"/>
          </p:nvPr>
        </p:nvPicPr>
        <p:blipFill>
          <a:blip r:embed="rId2"/>
          <a:stretch>
            <a:fillRect/>
          </a:stretch>
        </p:blipFill>
        <p:spPr>
          <a:xfrm>
            <a:off x="69198" y="1679585"/>
            <a:ext cx="8535883" cy="5083166"/>
          </a:xfrm>
          <a:prstGeom prst="rect">
            <a:avLst/>
          </a:prstGeom>
        </p:spPr>
      </p:pic>
    </p:spTree>
    <p:extLst>
      <p:ext uri="{BB962C8B-B14F-4D97-AF65-F5344CB8AC3E}">
        <p14:creationId xmlns:p14="http://schemas.microsoft.com/office/powerpoint/2010/main" val="578857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C9F9-B16A-4A6F-8161-D89B7E8745D5}"/>
              </a:ext>
            </a:extLst>
          </p:cNvPr>
          <p:cNvSpPr>
            <a:spLocks noGrp="1"/>
          </p:cNvSpPr>
          <p:nvPr>
            <p:ph type="title"/>
          </p:nvPr>
        </p:nvSpPr>
        <p:spPr>
          <a:xfrm>
            <a:off x="685799" y="81750"/>
            <a:ext cx="7796464" cy="1222385"/>
          </a:xfrm>
        </p:spPr>
        <p:txBody>
          <a:bodyPr/>
          <a:lstStyle/>
          <a:p>
            <a:r>
              <a:rPr lang="en-US" sz="2800" dirty="0"/>
              <a:t>Accidents by phase of flight for each aircraft make</a:t>
            </a:r>
          </a:p>
        </p:txBody>
      </p:sp>
      <p:sp>
        <p:nvSpPr>
          <p:cNvPr id="3" name="Slide Number Placeholder 2">
            <a:extLst>
              <a:ext uri="{FF2B5EF4-FFF2-40B4-BE49-F238E27FC236}">
                <a16:creationId xmlns:a16="http://schemas.microsoft.com/office/drawing/2014/main" id="{99846270-C7BF-414C-BA5E-E832FF441EE7}"/>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2050" name="Picture 2">
            <a:extLst>
              <a:ext uri="{FF2B5EF4-FFF2-40B4-BE49-F238E27FC236}">
                <a16:creationId xmlns:a16="http://schemas.microsoft.com/office/drawing/2014/main" id="{03857D0C-67C6-4BE4-A578-6298A9D0EB5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7029" y="1304135"/>
            <a:ext cx="8855615" cy="502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3105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{ABDF64DB-FD7A-47AD-B8A0-D3AD84EF5EC7}tf78438558_win32</Template>
  <TotalTime>72</TotalTime>
  <Words>814</Words>
  <Application>Microsoft Office PowerPoint</Application>
  <PresentationFormat>Widescreen</PresentationFormat>
  <Paragraphs>63</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Arial Black</vt:lpstr>
      <vt:lpstr>Calibri</vt:lpstr>
      <vt:lpstr>Sabon Next LT</vt:lpstr>
      <vt:lpstr>Custom</vt:lpstr>
      <vt:lpstr>AVIATION BUSINESS ANALYSIS  Phase 1 project</vt:lpstr>
      <vt:lpstr>agenda</vt:lpstr>
      <vt:lpstr>Overview</vt:lpstr>
      <vt:lpstr>Business Understanding</vt:lpstr>
      <vt:lpstr>Data Understanding</vt:lpstr>
      <vt:lpstr>Data Analysis</vt:lpstr>
      <vt:lpstr>Total number of accidents by aircraft make</vt:lpstr>
      <vt:lpstr>Percentage of accidents under imc by aircraft make</vt:lpstr>
      <vt:lpstr>Accidents by phase of flight for each aircraft make</vt:lpstr>
      <vt:lpstr>PowerPoint Presentation</vt:lpstr>
      <vt:lpstr>Recommendations</vt:lpstr>
      <vt:lpstr>NEXT STEPS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BUSINESS ANALYSIS  Phase 1 project</dc:title>
  <dc:subject/>
  <dc:creator>Administrator</dc:creator>
  <cp:lastModifiedBy>Administrator</cp:lastModifiedBy>
  <cp:revision>6</cp:revision>
  <dcterms:created xsi:type="dcterms:W3CDTF">2024-09-08T17:46:10Z</dcterms:created>
  <dcterms:modified xsi:type="dcterms:W3CDTF">2024-09-08T18:58:47Z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