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363" r:id="rId3"/>
    <p:sldId id="2574" r:id="rId4"/>
    <p:sldId id="2759" r:id="rId5"/>
    <p:sldId id="2795" r:id="rId6"/>
    <p:sldId id="2619" r:id="rId7"/>
    <p:sldId id="2799" r:id="rId8"/>
    <p:sldId id="2790" r:id="rId9"/>
    <p:sldId id="2796" r:id="rId10"/>
    <p:sldId id="2797" r:id="rId11"/>
    <p:sldId id="2791" r:id="rId12"/>
    <p:sldId id="2800" r:id="rId13"/>
    <p:sldId id="2798" r:id="rId14"/>
    <p:sldId id="2792" r:id="rId15"/>
    <p:sldId id="2802" r:id="rId16"/>
    <p:sldId id="2801" r:id="rId17"/>
    <p:sldId id="2793" r:id="rId18"/>
    <p:sldId id="2807" r:id="rId19"/>
    <p:sldId id="2785" r:id="rId20"/>
    <p:sldId id="2794" r:id="rId21"/>
    <p:sldId id="2803" r:id="rId22"/>
    <p:sldId id="2804" r:id="rId23"/>
    <p:sldId id="2806" r:id="rId24"/>
    <p:sldId id="2808" r:id="rId25"/>
    <p:sldId id="2805" r:id="rId26"/>
    <p:sldId id="2809" r:id="rId27"/>
    <p:sldId id="2750" r:id="rId28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  <p15:guide id="3" pos="5738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pos="592">
          <p15:clr>
            <a:srgbClr val="A4A3A4"/>
          </p15:clr>
        </p15:guide>
        <p15:guide id="6" orient="horz" pos="19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o arabela" initials="t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86677" autoAdjust="0"/>
  </p:normalViewPr>
  <p:slideViewPr>
    <p:cSldViewPr showGuides="1">
      <p:cViewPr varScale="1">
        <p:scale>
          <a:sx n="125" d="100"/>
          <a:sy n="125" d="100"/>
        </p:scale>
        <p:origin x="828" y="96"/>
      </p:cViewPr>
      <p:guideLst>
        <p:guide orient="horz" pos="2387"/>
        <p:guide pos="3120"/>
        <p:guide pos="5738"/>
        <p:guide orient="horz" pos="1071"/>
        <p:guide pos="592"/>
        <p:guide orient="horz" pos="19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1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122" tIns="45561" rIns="91122" bIns="45561" numCol="1" anchor="t" anchorCtr="0" compatLnSpc="1"/>
          <a:lstStyle/>
          <a:p>
            <a:pPr lvl="0" eaLnBrk="1" fontAlgn="base" hangingPunct="1"/>
            <a:endParaRPr lang="zh-CN" altLang="zh-CN" strike="noStrike" noProof="1">
              <a:ea typeface="楷体_GB231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3" cy="496888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122" tIns="45561" rIns="91122" bIns="45561" numCol="1" anchor="t" anchorCtr="0" compatLnSpc="1"/>
          <a:lstStyle/>
          <a:p>
            <a:pPr lvl="0" eaLnBrk="1" fontAlgn="base" hangingPunct="1"/>
            <a:endParaRPr lang="zh-CN" altLang="zh-CN" strike="noStrike" noProof="1">
              <a:ea typeface="楷体_GB2312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6125"/>
            <a:ext cx="5372100" cy="3721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TextEdit="1"/>
          </p:cNvSpPr>
          <p:nvPr/>
        </p:nvSpPr>
        <p:spPr>
          <a:xfrm>
            <a:off x="906463" y="4713288"/>
            <a:ext cx="4984750" cy="44688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zh-CN" altLang="en-US" dirty="0">
              <a:ea typeface="华文宋体" panose="02010600040101010101" pitchFamily="2" charset="-122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8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122" tIns="45561" rIns="91122" bIns="45561" numCol="1" anchor="b" anchorCtr="0" compatLnSpc="1"/>
          <a:lstStyle/>
          <a:p>
            <a:pPr lvl="0" eaLnBrk="1" fontAlgn="base" hangingPunct="1"/>
            <a:endParaRPr lang="zh-CN" altLang="zh-CN" strike="noStrike" noProof="1">
              <a:ea typeface="楷体_GB2312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3" cy="496888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122" tIns="45561" rIns="91122" bIns="45561" numCol="1" anchor="b" anchorCtr="0" compatLnSpc="1"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en-US" altLang="zh-CN" noProof="1" smtClean="0">
                <a:latin typeface="Times New Roman" panose="02020603050405020304" pitchFamily="18" charset="0"/>
                <a:ea typeface="楷体_GB2312"/>
                <a:cs typeface="+mn-ea"/>
              </a:rPr>
              <a:t>‹#›</a:t>
            </a:fld>
            <a:endParaRPr lang="en-US" altLang="zh-CN" noProof="1"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2585653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38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85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86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81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35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26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255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842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7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68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94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741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57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27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889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66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598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221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21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0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05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37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49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77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59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5" cy="3492557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31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0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73280" y="122723"/>
            <a:ext cx="2141537" cy="33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045"/>
          <p:cNvSpPr/>
          <p:nvPr userDrawn="1"/>
        </p:nvSpPr>
        <p:spPr>
          <a:xfrm>
            <a:off x="7348849" y="375039"/>
            <a:ext cx="2390398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1000" b="0" i="1" dirty="0">
                <a:solidFill>
                  <a:srgbClr val="777777"/>
                </a:solidFill>
                <a:latin typeface="Californian FB" panose="0207040306080B030204" pitchFamily="18" charset="0"/>
                <a:ea typeface="华文行楷" panose="02010800040101010101" pitchFamily="2" charset="-122"/>
              </a:rPr>
              <a:t>Institute of Software,Chinese Academy of Sciences</a:t>
            </a:r>
            <a:endParaRPr lang="zh-CN" altLang="en-US" i="1" dirty="0">
              <a:latin typeface="Californian FB" panose="0207040306080B030204" pitchFamily="18" charset="0"/>
              <a:ea typeface="楷体_GB2312"/>
            </a:endParaRPr>
          </a:p>
        </p:txBody>
      </p:sp>
      <p:pic>
        <p:nvPicPr>
          <p:cNvPr id="17" name="Picture 104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422" y1="36364" x2="9422" y2="36364"/>
                        <a14:foregroundMark x1="17629" y1="25253" x2="17629" y2="25253"/>
                        <a14:foregroundMark x1="8207" y1="77778" x2="8207" y2="77778"/>
                        <a14:foregroundMark x1="18237" y1="73737" x2="18237" y2="73737"/>
                        <a14:foregroundMark x1="40729" y1="17172" x2="40729" y2="17172"/>
                        <a14:foregroundMark x1="51976" y1="35354" x2="51976" y2="35354"/>
                        <a14:foregroundMark x1="65046" y1="15152" x2="65046" y2="15152"/>
                        <a14:foregroundMark x1="86322" y1="14141" x2="86322" y2="141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359" y="154703"/>
            <a:ext cx="1077862" cy="32548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905988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825"/>
            <a:ext cx="8172450" cy="259461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606" y="343327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68523" y="335407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73280" y="122723"/>
            <a:ext cx="2141537" cy="33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045"/>
          <p:cNvSpPr/>
          <p:nvPr userDrawn="1"/>
        </p:nvSpPr>
        <p:spPr>
          <a:xfrm>
            <a:off x="7348849" y="375039"/>
            <a:ext cx="2390398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1000" b="0" i="1" dirty="0">
                <a:solidFill>
                  <a:srgbClr val="777777"/>
                </a:solidFill>
                <a:latin typeface="Californian FB" panose="0207040306080B030204" pitchFamily="18" charset="0"/>
                <a:ea typeface="华文行楷" panose="02010800040101010101" pitchFamily="2" charset="-122"/>
              </a:rPr>
              <a:t>Institute of Software,Chinese Academy of Sciences</a:t>
            </a:r>
            <a:endParaRPr lang="zh-CN" altLang="en-US" i="1" dirty="0">
              <a:latin typeface="Californian FB" panose="0207040306080B030204" pitchFamily="18" charset="0"/>
              <a:ea typeface="楷体_GB2312"/>
            </a:endParaRPr>
          </a:p>
        </p:txBody>
      </p:sp>
      <p:pic>
        <p:nvPicPr>
          <p:cNvPr id="13" name="Picture 104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422" y1="36364" x2="9422" y2="36364"/>
                        <a14:foregroundMark x1="17629" y1="25253" x2="17629" y2="25253"/>
                        <a14:foregroundMark x1="8207" y1="77778" x2="8207" y2="77778"/>
                        <a14:foregroundMark x1="18237" y1="73737" x2="18237" y2="73737"/>
                        <a14:foregroundMark x1="40729" y1="17172" x2="40729" y2="17172"/>
                        <a14:foregroundMark x1="51976" y1="35354" x2="51976" y2="35354"/>
                        <a14:foregroundMark x1="65046" y1="15152" x2="65046" y2="15152"/>
                        <a14:foregroundMark x1="86322" y1="14141" x2="86322" y2="141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359" y="154703"/>
            <a:ext cx="1077862" cy="32548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pic>
        <p:nvPicPr>
          <p:cNvPr id="10" name="Picture 10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73280" y="122723"/>
            <a:ext cx="2141537" cy="33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45"/>
          <p:cNvSpPr/>
          <p:nvPr userDrawn="1"/>
        </p:nvSpPr>
        <p:spPr>
          <a:xfrm>
            <a:off x="7348849" y="375039"/>
            <a:ext cx="2390398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1000" b="0" i="1" dirty="0">
                <a:solidFill>
                  <a:srgbClr val="777777"/>
                </a:solidFill>
                <a:latin typeface="Californian FB" panose="0207040306080B030204" pitchFamily="18" charset="0"/>
                <a:ea typeface="华文行楷" panose="02010800040101010101" pitchFamily="2" charset="-122"/>
              </a:rPr>
              <a:t>Institute of Software,Chinese Academy of Sciences</a:t>
            </a:r>
            <a:endParaRPr lang="zh-CN" altLang="en-US" i="1" dirty="0">
              <a:latin typeface="Californian FB" panose="0207040306080B030204" pitchFamily="18" charset="0"/>
              <a:ea typeface="楷体_GB2312"/>
            </a:endParaRPr>
          </a:p>
        </p:txBody>
      </p:sp>
      <p:pic>
        <p:nvPicPr>
          <p:cNvPr id="12" name="Picture 104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422" y1="36364" x2="9422" y2="36364"/>
                        <a14:foregroundMark x1="17629" y1="25253" x2="17629" y2="25253"/>
                        <a14:foregroundMark x1="8207" y1="77778" x2="8207" y2="77778"/>
                        <a14:foregroundMark x1="18237" y1="73737" x2="18237" y2="73737"/>
                        <a14:foregroundMark x1="40729" y1="17172" x2="40729" y2="17172"/>
                        <a14:foregroundMark x1="51976" y1="35354" x2="51976" y2="35354"/>
                        <a14:foregroundMark x1="65046" y1="15152" x2="65046" y2="15152"/>
                        <a14:foregroundMark x1="86322" y1="14141" x2="86322" y2="141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359" y="154703"/>
            <a:ext cx="1077862" cy="32548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825"/>
            <a:ext cx="8172450" cy="254444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1540" y="3481705"/>
            <a:ext cx="8172450" cy="21145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41218" y="3372485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1540" y="2582334"/>
            <a:ext cx="401193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2060" y="2582334"/>
            <a:ext cx="401193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1733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pic>
        <p:nvPicPr>
          <p:cNvPr id="10" name="Picture 104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5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045"/>
          <p:cNvSpPr/>
          <p:nvPr userDrawn="1"/>
        </p:nvSpPr>
        <p:spPr>
          <a:xfrm>
            <a:off x="6826250" y="333375"/>
            <a:ext cx="280670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1000" b="0" dirty="0">
                <a:solidFill>
                  <a:srgbClr val="777777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Institute of Software,Chinese Academy of Sciences</a:t>
            </a:r>
            <a:endParaRPr lang="zh-CN" altLang="en-US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905988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1540" y="2582334"/>
            <a:ext cx="401193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2060" y="2582334"/>
            <a:ext cx="401193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ea typeface="华文宋体" panose="02010600040101010101" pitchFamily="2" charset="-122"/>
              </a:defRPr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1733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pic>
        <p:nvPicPr>
          <p:cNvPr id="10" name="Picture 104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5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045"/>
          <p:cNvSpPr/>
          <p:nvPr userDrawn="1"/>
        </p:nvSpPr>
        <p:spPr>
          <a:xfrm>
            <a:off x="6826250" y="333375"/>
            <a:ext cx="280670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1000" b="0" dirty="0">
                <a:solidFill>
                  <a:srgbClr val="777777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Institute of Software,Chinese Academy of Sciences</a:t>
            </a:r>
            <a:endParaRPr lang="zh-CN" altLang="en-US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05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473280" y="122723"/>
            <a:ext cx="2141537" cy="33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 Box 1045"/>
          <p:cNvSpPr/>
          <p:nvPr userDrawn="1"/>
        </p:nvSpPr>
        <p:spPr>
          <a:xfrm>
            <a:off x="7348849" y="375039"/>
            <a:ext cx="2390398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1000" b="0" i="1" dirty="0">
                <a:solidFill>
                  <a:srgbClr val="777777"/>
                </a:solidFill>
                <a:latin typeface="Californian FB" panose="0207040306080B030204" pitchFamily="18" charset="0"/>
                <a:ea typeface="华文行楷" panose="02010800040101010101" pitchFamily="2" charset="-122"/>
              </a:rPr>
              <a:t>Institute of Software,Chinese Academy of Sciences</a:t>
            </a:r>
            <a:endParaRPr lang="zh-CN" altLang="en-US" i="1" dirty="0">
              <a:latin typeface="Californian FB" panose="0207040306080B030204" pitchFamily="18" charset="0"/>
              <a:ea typeface="楷体_GB2312"/>
            </a:endParaRPr>
          </a:p>
        </p:txBody>
      </p:sp>
      <p:pic>
        <p:nvPicPr>
          <p:cNvPr id="19" name="Picture 104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9422" y1="36364" x2="9422" y2="36364"/>
                        <a14:foregroundMark x1="17629" y1="25253" x2="17629" y2="25253"/>
                        <a14:foregroundMark x1="8207" y1="77778" x2="8207" y2="77778"/>
                        <a14:foregroundMark x1="18237" y1="73737" x2="18237" y2="73737"/>
                        <a14:foregroundMark x1="40729" y1="17172" x2="40729" y2="17172"/>
                        <a14:foregroundMark x1="51976" y1="35354" x2="51976" y2="35354"/>
                        <a14:foregroundMark x1="65046" y1="15152" x2="65046" y2="15152"/>
                        <a14:foregroundMark x1="86322" y1="14141" x2="86322" y2="141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359" y="154703"/>
            <a:ext cx="1077862" cy="32548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ea typeface="华文宋体" panose="02010600040101010101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ea typeface="华文宋体" panose="0201060004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z="1400" noProof="1" smtClean="0">
                <a:solidFill>
                  <a:srgbClr val="0000CC"/>
                </a:solidFill>
                <a:latin typeface="Times New Roman" panose="02020603050405020304" pitchFamily="18" charset="0"/>
                <a:cs typeface="+mn-ea"/>
              </a:rPr>
              <a:t>‹#›</a:t>
            </a:fld>
            <a:endParaRPr lang="zh-CN" altLang="en-US" sz="1400" noProof="1">
              <a:solidFill>
                <a:srgbClr val="0000CC"/>
              </a:solidFill>
              <a:ea typeface="楷体_GB231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56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473280" y="122723"/>
            <a:ext cx="2141537" cy="33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045"/>
          <p:cNvSpPr/>
          <p:nvPr userDrawn="1"/>
        </p:nvSpPr>
        <p:spPr>
          <a:xfrm>
            <a:off x="7348849" y="375039"/>
            <a:ext cx="2390398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1000" b="0" i="1" dirty="0">
                <a:solidFill>
                  <a:srgbClr val="777777"/>
                </a:solidFill>
                <a:latin typeface="Californian FB" panose="0207040306080B030204" pitchFamily="18" charset="0"/>
                <a:ea typeface="华文行楷" panose="02010800040101010101" pitchFamily="2" charset="-122"/>
              </a:rPr>
              <a:t>Institute of Software,Chinese Academy of Sciences</a:t>
            </a:r>
            <a:endParaRPr lang="zh-CN" altLang="en-US" i="1" dirty="0">
              <a:latin typeface="Californian FB" panose="0207040306080B030204" pitchFamily="18" charset="0"/>
              <a:ea typeface="楷体_GB2312"/>
            </a:endParaRPr>
          </a:p>
        </p:txBody>
      </p:sp>
      <p:pic>
        <p:nvPicPr>
          <p:cNvPr id="13" name="Picture 1047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9422" y1="36364" x2="9422" y2="36364"/>
                        <a14:foregroundMark x1="17629" y1="25253" x2="17629" y2="25253"/>
                        <a14:foregroundMark x1="8207" y1="77778" x2="8207" y2="77778"/>
                        <a14:foregroundMark x1="18237" y1="73737" x2="18237" y2="73737"/>
                        <a14:foregroundMark x1="40729" y1="17172" x2="40729" y2="17172"/>
                        <a14:foregroundMark x1="51976" y1="35354" x2="51976" y2="35354"/>
                        <a14:foregroundMark x1="65046" y1="15152" x2="65046" y2="15152"/>
                        <a14:foregroundMark x1="86322" y1="14141" x2="86322" y2="141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359" y="154703"/>
            <a:ext cx="1077862" cy="32548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华文宋体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华文宋体" panose="02010600040101010101" pitchFamily="2" charset="-122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华文宋体" panose="02010600040101010101" pitchFamily="2" charset="-122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华文宋体" panose="02010600040101010101" pitchFamily="2" charset="-122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华文宋体" panose="02010600040101010101" pitchFamily="2" charset="-122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华文宋体" panose="02010600040101010101" pitchFamily="2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742950" y="1616393"/>
            <a:ext cx="8420100" cy="1880870"/>
          </a:xfrm>
        </p:spPr>
        <p:txBody>
          <a:bodyPr wrap="square" lIns="288000" tIns="45720" rIns="288000" bIns="45720" anchor="ctr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关联规则学习概述及应用</a:t>
            </a:r>
            <a:endParaRPr lang="zh-CN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841A64-E96C-4C52-BA49-62C00B0ED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定义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语义化解释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符号化定义</a:t>
            </a:r>
          </a:p>
        </p:txBody>
      </p:sp>
    </p:spTree>
    <p:extLst>
      <p:ext uri="{BB962C8B-B14F-4D97-AF65-F5344CB8AC3E}">
        <p14:creationId xmlns:p14="http://schemas.microsoft.com/office/powerpoint/2010/main" val="1667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9800" y="1737362"/>
            <a:ext cx="8250432" cy="4283926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b="1" dirty="0"/>
              <a:t>语义化解释</a:t>
            </a:r>
            <a:endParaRPr lang="en-US" altLang="zh-CN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 </a:t>
            </a:r>
            <a:r>
              <a:rPr lang="en-US" altLang="zh-CN" dirty="0"/>
              <a:t>/ </a:t>
            </a:r>
            <a:r>
              <a:rPr lang="zh-CN" altLang="en-US" dirty="0"/>
              <a:t>交易记录：数据库中包含了众多的交易记录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 </a:t>
            </a:r>
            <a:r>
              <a:rPr lang="en-US" altLang="zh-CN" dirty="0"/>
              <a:t>/ </a:t>
            </a:r>
            <a:r>
              <a:rPr lang="zh-CN" altLang="en-US" dirty="0"/>
              <a:t>项集： 每条交易记录包含一些项目，项目构成的集合称为项集；频繁出现的项集称为频繁项集；出现</a:t>
            </a:r>
            <a:r>
              <a:rPr lang="en-US" altLang="zh-CN" dirty="0"/>
              <a:t>K</a:t>
            </a:r>
            <a:r>
              <a:rPr lang="zh-CN" altLang="en-US" dirty="0"/>
              <a:t>次的项集称为</a:t>
            </a:r>
            <a:r>
              <a:rPr lang="en-US" altLang="zh-CN" dirty="0"/>
              <a:t>K-</a:t>
            </a:r>
            <a:r>
              <a:rPr lang="zh-CN" altLang="en-US" dirty="0"/>
              <a:t>频繁项集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关联规则：项集之间的关联关系，通常形式为</a:t>
            </a:r>
            <a:r>
              <a:rPr lang="en-US" altLang="zh-CN" dirty="0"/>
              <a:t>X -&gt; Y</a:t>
            </a:r>
            <a:r>
              <a:rPr lang="zh-CN" altLang="en-US" dirty="0"/>
              <a:t> （</a:t>
            </a:r>
            <a:r>
              <a:rPr lang="en-US" altLang="zh-CN" dirty="0"/>
              <a:t>X, Y</a:t>
            </a:r>
            <a:r>
              <a:rPr lang="zh-CN" altLang="en-US" dirty="0"/>
              <a:t> 为项集）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53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939800" y="1737362"/>
                <a:ext cx="8250432" cy="4283926"/>
              </a:xfrm>
            </p:spPr>
            <p:txBody>
              <a:bodyPr>
                <a:noAutofit/>
              </a:bodyPr>
              <a:lstStyle/>
              <a:p>
                <a:pPr marL="0">
                  <a:lnSpc>
                    <a:spcPct val="150000"/>
                  </a:lnSpc>
                  <a:buNone/>
                </a:pPr>
                <a:r>
                  <a:rPr lang="zh-CN" altLang="en-US" b="1" dirty="0" smtClean="0"/>
                  <a:t>符号化定义</a:t>
                </a:r>
                <a:endParaRPr lang="en-US" altLang="zh-CN" b="1" dirty="0"/>
              </a:p>
              <a:p>
                <a:pPr marL="19431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数据库：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800" dirty="0"/>
                  <a:t>} </a:t>
                </a:r>
                <a:r>
                  <a:rPr lang="zh-CN" altLang="en-US" sz="1800" dirty="0" smtClean="0"/>
                  <a:t>，其中每一个元素都称为一个交易（</a:t>
                </a:r>
                <a:r>
                  <a:rPr lang="en-US" altLang="zh-CN" sz="1800" dirty="0" smtClean="0"/>
                  <a:t>Transaction</a:t>
                </a:r>
                <a:r>
                  <a:rPr lang="zh-CN" altLang="en-US" sz="1800" dirty="0" smtClean="0"/>
                  <a:t>）</a:t>
                </a:r>
                <a:endParaRPr lang="en-US" altLang="zh-CN" sz="1800" dirty="0"/>
              </a:p>
              <a:p>
                <a:pPr marL="19431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项集：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CN" sz="1800" dirty="0" smtClean="0"/>
                  <a:t>}</a:t>
                </a:r>
                <a:r>
                  <a:rPr lang="zh-CN" altLang="en-US" sz="1800" dirty="0" smtClean="0"/>
                  <a:t>， 其中每一个元素都称为一个项（</a:t>
                </a:r>
                <a:r>
                  <a:rPr lang="en-US" altLang="zh-CN" sz="1800" dirty="0" smtClean="0"/>
                  <a:t>Item</a:t>
                </a:r>
                <a:r>
                  <a:rPr lang="zh-CN" altLang="en-US" sz="1800" dirty="0" smtClean="0"/>
                  <a:t>）</a:t>
                </a:r>
                <a:endParaRPr lang="en-US" altLang="zh-CN" sz="1800" dirty="0"/>
              </a:p>
              <a:p>
                <a:pPr marL="19431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K-</a:t>
                </a:r>
                <a:r>
                  <a:rPr lang="zh-CN" altLang="en-US" sz="1800" dirty="0" smtClean="0"/>
                  <a:t>项</a:t>
                </a:r>
                <a:r>
                  <a:rPr lang="zh-CN" altLang="en-US" sz="1800" dirty="0"/>
                  <a:t>集：</a:t>
                </a:r>
                <a:r>
                  <a:rPr lang="zh-CN" altLang="en-US" sz="1800" dirty="0" smtClean="0"/>
                  <a:t>包含</a:t>
                </a:r>
                <a:r>
                  <a:rPr lang="en-US" altLang="zh-CN" sz="1800" dirty="0" smtClean="0"/>
                  <a:t>K</a:t>
                </a:r>
                <a:r>
                  <a:rPr lang="zh-CN" altLang="en-US" sz="1800" dirty="0" smtClean="0"/>
                  <a:t>个</a:t>
                </a:r>
                <a:r>
                  <a:rPr lang="zh-CN" altLang="en-US" sz="1800" dirty="0"/>
                  <a:t>项的项集</a:t>
                </a:r>
                <a:r>
                  <a:rPr lang="zh-CN" altLang="en-US" sz="1800" dirty="0" smtClean="0"/>
                  <a:t>称为</a:t>
                </a:r>
                <a:r>
                  <a:rPr lang="en-US" altLang="zh-CN" sz="1800" dirty="0" smtClean="0"/>
                  <a:t>K</a:t>
                </a:r>
                <a:r>
                  <a:rPr lang="zh-CN" altLang="en-US" sz="1800" dirty="0" smtClean="0"/>
                  <a:t>项</a:t>
                </a:r>
                <a:r>
                  <a:rPr lang="zh-CN" altLang="en-US" sz="1800" dirty="0"/>
                  <a:t>集 </a:t>
                </a:r>
                <a:r>
                  <a:rPr lang="zh-CN" altLang="en-US" sz="1800" dirty="0" smtClean="0"/>
                  <a:t>，如 </a:t>
                </a:r>
                <a:r>
                  <a:rPr lang="en-US" altLang="zh-CN" sz="1800" dirty="0"/>
                  <a:t>2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项集：</a:t>
                </a:r>
                <a:r>
                  <a:rPr lang="en-US" altLang="zh-CN" sz="18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 smtClean="0"/>
                  <a:t>}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   支持度：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zh-CN" sz="14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zh-CN" sz="1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zh-CN" altLang="en-US" sz="1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400" i="1">
                                <a:latin typeface="Cambria Math" charset="0"/>
                              </a:rPr>
                              <m:t>𝑋</m:t>
                            </m:r>
                            <m:r>
                              <m:rPr>
                                <m:lit/>
                              </m:rPr>
                              <a:rPr lang="en-US" altLang="zh-CN" sz="1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1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400" i="1">
                                <a:latin typeface="Cambria Math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b="0" i="1" smtClean="0">
                            <a:latin typeface="Cambria Math" charset="0"/>
                          </a:rPr>
                          <m:t>|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lang="en-US" altLang="zh-CN" sz="1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1400" b="0" i="1" dirty="0" smtClean="0">
                    <a:latin typeface="Cambria Math" charset="0"/>
                  </a:rPr>
                  <a:t> </a:t>
                </a:r>
                <a:endParaRPr lang="en-US" altLang="zh-CN" sz="1400" b="0" i="1" dirty="0" smtClean="0">
                  <a:latin typeface="Cambria Math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charset="0"/>
                      </a:rPr>
                      <m:t>(</m:t>
                    </m:r>
                    <m:r>
                      <a:rPr lang="zh-CN" altLang="en-US" sz="1400" i="1" smtClean="0">
                        <a:latin typeface="Cambria Math" charset="0"/>
                      </a:rPr>
                      <m:t>其中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𝑋</m:t>
                    </m:r>
                    <m:r>
                      <a:rPr lang="zh-CN" altLang="en-US" sz="1400" b="0" i="1" smtClean="0">
                        <a:latin typeface="Cambria Math" charset="0"/>
                      </a:rPr>
                      <m:t>为</m:t>
                    </m:r>
                    <m:r>
                      <a:rPr lang="zh-CN" altLang="en-US" sz="1400" i="1" smtClean="0">
                        <a:latin typeface="Cambria Math" charset="0"/>
                      </a:rPr>
                      <m:t>项集</m:t>
                    </m:r>
                    <m:r>
                      <a:rPr lang="zh-CN" altLang="en-US" sz="1400" b="0" i="1" smtClean="0">
                        <a:latin typeface="Cambria Math" charset="0"/>
                      </a:rPr>
                      <m:t>，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𝑁</m:t>
                    </m:r>
                    <m:r>
                      <a:rPr lang="zh-CN" altLang="en-US" sz="1400" b="0" i="1" smtClean="0">
                        <a:latin typeface="Cambria Math" charset="0"/>
                      </a:rPr>
                      <m:t>为总</m:t>
                    </m:r>
                  </m:oMath>
                </a14:m>
                <a:r>
                  <a:rPr lang="zh-CN" altLang="en-US" sz="1400" dirty="0" smtClean="0"/>
                  <a:t>交易个数，</a:t>
                </a:r>
                <a:r>
                  <a:rPr lang="en-US" altLang="zh-CN" sz="1400" dirty="0" smtClean="0"/>
                  <a:t>|x|</a:t>
                </a:r>
                <a:r>
                  <a:rPr lang="zh-CN" altLang="en-US" sz="1400" dirty="0" smtClean="0"/>
                  <a:t>表示集合</a:t>
                </a:r>
                <a:r>
                  <a:rPr lang="en-US" altLang="zh-CN" sz="1400" dirty="0" smtClean="0"/>
                  <a:t>x</a:t>
                </a:r>
                <a:r>
                  <a:rPr lang="zh-CN" altLang="en-US" sz="1400" dirty="0" smtClean="0"/>
                  <a:t>中包含的元素个数</a:t>
                </a:r>
                <a:r>
                  <a:rPr lang="en-US" altLang="zh-CN" sz="1400" dirty="0" smtClean="0"/>
                  <a:t>)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   置信度</a:t>
                </a:r>
                <a:r>
                  <a:rPr lang="zh-CN" altLang="en-US" sz="180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charset="0"/>
                      </a:rPr>
                      <m:t>C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zh-CN" sz="1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altLang="zh-CN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zh-CN" altLang="en-US" sz="1400" b="0" i="0" smtClean="0">
                        <a:latin typeface="Cambria Math" charset="0"/>
                      </a:rPr>
                      <m:t>   </m:t>
                    </m:r>
                    <m:r>
                      <a:rPr lang="en-US" altLang="zh-CN" sz="1400" b="0" i="0" smtClean="0">
                        <a:latin typeface="Cambria Math" charset="0"/>
                      </a:rPr>
                      <m:t>(</m:t>
                    </m:r>
                    <m:r>
                      <a:rPr lang="zh-CN" altLang="en-US" sz="1400" i="1" smtClean="0">
                        <a:latin typeface="Cambria Math" charset="0"/>
                      </a:rPr>
                      <m:t>其中</m:t>
                    </m:r>
                  </m:oMath>
                </a14:m>
                <a:r>
                  <a:rPr lang="en-US" altLang="zh-CN" sz="1400" dirty="0" smtClean="0"/>
                  <a:t>X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Y</a:t>
                </a:r>
                <a:r>
                  <a:rPr lang="zh-CN" altLang="en-US" sz="1400" dirty="0" smtClean="0"/>
                  <a:t>为项集</a:t>
                </a:r>
                <a:r>
                  <a:rPr lang="en-US" altLang="zh-CN" sz="1400" dirty="0" smtClean="0"/>
                  <a:t>)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0" y="1737362"/>
                <a:ext cx="8250432" cy="4283926"/>
              </a:xfrm>
              <a:blipFill rotWithShape="0">
                <a:blip r:embed="rId3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分类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Apriori</a:t>
            </a:r>
            <a:r>
              <a:rPr lang="zh-CN" altLang="en-US" sz="20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2273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424936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sz="2000" b="1" dirty="0"/>
              <a:t>分类</a:t>
            </a:r>
            <a:endParaRPr lang="en-US" altLang="zh-CN" sz="2000" b="1" dirty="0"/>
          </a:p>
          <a:p>
            <a:pPr marL="201295" lvl="1" indent="0">
              <a:lnSpc>
                <a:spcPct val="150000"/>
              </a:lnSpc>
              <a:buNone/>
            </a:pPr>
            <a:r>
              <a:rPr lang="zh-CN" altLang="en-US" dirty="0"/>
              <a:t>基于不同的数据结构和策略，研究者们提出了不同的关联规则挖掘算法：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Apriori</a:t>
            </a:r>
            <a:r>
              <a:rPr lang="zh-CN" altLang="en-US" dirty="0"/>
              <a:t>算法 ： 先生成频繁集，并利用小的频繁集生成更大的频繁集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FP-growth </a:t>
            </a:r>
            <a:r>
              <a:rPr lang="zh-CN" altLang="en-US" dirty="0"/>
              <a:t>算法：先建立频繁模式树， 不需要产生候选集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Eclat</a:t>
            </a:r>
            <a:r>
              <a:rPr lang="zh-CN" altLang="en-US" dirty="0"/>
              <a:t>算法：按照等价类进行挖掘，生成各个等价类的频繁集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0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451" y="1733103"/>
            <a:ext cx="4115695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en-US" altLang="zh-CN" sz="2000" b="1" dirty="0"/>
              <a:t>Apriori</a:t>
            </a:r>
            <a:r>
              <a:rPr lang="zh-CN" altLang="en-US" sz="2000" b="1" dirty="0"/>
              <a:t>算法</a:t>
            </a:r>
            <a:r>
              <a:rPr lang="en-US" altLang="zh-CN" sz="2000" b="1" baseline="30000" dirty="0"/>
              <a:t>[1</a:t>
            </a:r>
            <a:r>
              <a:rPr lang="en-US" altLang="zh-CN" sz="2000" b="1" baseline="30000" dirty="0" smtClean="0"/>
              <a:t>]</a:t>
            </a:r>
          </a:p>
          <a:p>
            <a:pPr marL="201295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601345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400" dirty="0" smtClean="0"/>
              <a:t>生成</a:t>
            </a:r>
            <a:r>
              <a:rPr lang="en-US" altLang="zh-CN" sz="1400" dirty="0" smtClean="0"/>
              <a:t>1-</a:t>
            </a:r>
            <a:r>
              <a:rPr lang="zh-CN" altLang="en-US" sz="1400" dirty="0" smtClean="0"/>
              <a:t>候选集</a:t>
            </a:r>
            <a:endParaRPr lang="en-US" altLang="zh-CN" sz="1400" dirty="0" smtClean="0"/>
          </a:p>
          <a:p>
            <a:pPr marL="601345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400" dirty="0" smtClean="0"/>
              <a:t>根据最小支持度</a:t>
            </a:r>
            <a:r>
              <a:rPr lang="en-US" altLang="zh-CN" sz="1400" dirty="0" err="1" smtClean="0"/>
              <a:t>minsup</a:t>
            </a:r>
            <a:r>
              <a:rPr lang="zh-CN" altLang="en-US" sz="1400" dirty="0" smtClean="0"/>
              <a:t>，筛选出</a:t>
            </a:r>
            <a:r>
              <a:rPr lang="en-US" altLang="zh-CN" sz="1400" dirty="0" smtClean="0"/>
              <a:t>1-</a:t>
            </a:r>
            <a:r>
              <a:rPr lang="zh-CN" altLang="en-US" sz="1400" dirty="0" smtClean="0"/>
              <a:t>频繁集</a:t>
            </a:r>
            <a:endParaRPr lang="en-US" altLang="zh-CN" sz="1400" dirty="0" smtClean="0"/>
          </a:p>
          <a:p>
            <a:pPr marL="601345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400" dirty="0" smtClean="0"/>
              <a:t>循环（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k-</a:t>
            </a:r>
            <a:r>
              <a:rPr lang="zh-CN" altLang="en-US" sz="1400" dirty="0" smtClean="0"/>
              <a:t>频繁集不为空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k++)</a:t>
            </a:r>
          </a:p>
          <a:p>
            <a:pPr marL="784225" lvl="2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200" dirty="0" smtClean="0"/>
              <a:t>合并</a:t>
            </a:r>
            <a:r>
              <a:rPr lang="en-US" altLang="zh-CN" sz="1200" dirty="0" smtClean="0"/>
              <a:t>(k-1)-</a:t>
            </a:r>
            <a:r>
              <a:rPr lang="zh-CN" altLang="en-US" sz="1200" dirty="0" smtClean="0"/>
              <a:t>频繁集，生成 </a:t>
            </a:r>
            <a:r>
              <a:rPr lang="en-US" altLang="zh-CN" sz="1200" dirty="0" smtClean="0"/>
              <a:t>k-</a:t>
            </a:r>
            <a:r>
              <a:rPr lang="zh-CN" altLang="en-US" sz="1200" dirty="0" smtClean="0"/>
              <a:t>候选集</a:t>
            </a:r>
            <a:endParaRPr lang="en-US" altLang="zh-CN" sz="1200" dirty="0" smtClean="0"/>
          </a:p>
          <a:p>
            <a:pPr marL="784225" lvl="2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200" dirty="0" smtClean="0"/>
              <a:t>根据</a:t>
            </a:r>
            <a:r>
              <a:rPr lang="zh-CN" altLang="en-US" sz="1200" dirty="0"/>
              <a:t>最小支持度</a:t>
            </a:r>
            <a:r>
              <a:rPr lang="en-US" altLang="zh-CN" sz="1200" dirty="0" err="1"/>
              <a:t>minsup</a:t>
            </a:r>
            <a:r>
              <a:rPr lang="zh-CN" altLang="en-US" sz="1200" dirty="0"/>
              <a:t>，筛选</a:t>
            </a:r>
            <a:r>
              <a:rPr lang="zh-CN" altLang="en-US" sz="1200" dirty="0" smtClean="0"/>
              <a:t>出</a:t>
            </a:r>
            <a:r>
              <a:rPr lang="en-US" altLang="zh-CN" sz="1200" dirty="0" smtClean="0"/>
              <a:t>k-</a:t>
            </a:r>
            <a:r>
              <a:rPr lang="zh-CN" altLang="en-US" sz="1200" dirty="0"/>
              <a:t>频繁</a:t>
            </a:r>
            <a:r>
              <a:rPr lang="zh-CN" altLang="en-US" sz="1200" dirty="0" smtClean="0"/>
              <a:t>集</a:t>
            </a:r>
            <a:endParaRPr lang="en-US" altLang="zh-CN" sz="1200" dirty="0"/>
          </a:p>
          <a:p>
            <a:pPr marL="601345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400" dirty="0" smtClean="0"/>
              <a:t>输出所有频繁集</a:t>
            </a:r>
            <a:endParaRPr lang="en-US" altLang="zh-CN" sz="1400" dirty="0"/>
          </a:p>
          <a:p>
            <a:pPr marL="601345" lvl="1" indent="-400050">
              <a:lnSpc>
                <a:spcPct val="150000"/>
              </a:lnSpc>
              <a:buFont typeface="+mj-lt"/>
              <a:buAutoNum type="romanUcPeriod"/>
            </a:pP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52E34-7619-4392-9259-CD746F2CB96D}"/>
              </a:ext>
            </a:extLst>
          </p:cNvPr>
          <p:cNvSpPr/>
          <p:nvPr/>
        </p:nvSpPr>
        <p:spPr>
          <a:xfrm>
            <a:off x="939800" y="6433591"/>
            <a:ext cx="8124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[1] </a:t>
            </a:r>
            <a:r>
              <a:rPr lang="zh-CN" altLang="en-US" sz="1400" dirty="0">
                <a:solidFill>
                  <a:schemeClr val="bg1"/>
                </a:solidFill>
              </a:rPr>
              <a:t>Rakesh Agrawal and Ramakrishnan Srikant. Fast Algorithms for Mining Association Rules. VLDB 1994.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FA1887-7613-47F3-A5BF-DEF4BEF6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2663444"/>
            <a:ext cx="4398819" cy="28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示例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42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宋体" panose="02010600040101010101" pitchFamily="2" charset="-122"/>
              </a:rPr>
              <a:t>关联规则学习 </a:t>
            </a:r>
            <a:r>
              <a:rPr lang="en-US" altLang="zh-CN" sz="4000" dirty="0">
                <a:latin typeface="华文宋体" panose="02010600040101010101" pitchFamily="2" charset="-122"/>
              </a:rPr>
              <a:t>- </a:t>
            </a:r>
            <a:r>
              <a:rPr lang="zh-CN" altLang="en-US" sz="4000" dirty="0">
                <a:latin typeface="华文宋体" panose="02010600040101010101" pitchFamily="2" charset="-122"/>
              </a:rPr>
              <a:t>例子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09317" y="1988840"/>
            <a:ext cx="82207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关键：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一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个项集如果是频繁集，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它所有子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集必须是频繁集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Button-up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思想，从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1-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项集找起，再将频繁集进行合并，生成更多频繁集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2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宋体" panose="02010600040101010101" pitchFamily="2" charset="-122"/>
              </a:rPr>
              <a:t>关联规则学习 </a:t>
            </a:r>
            <a:r>
              <a:rPr lang="en-US" altLang="zh-CN" sz="4000" dirty="0">
                <a:latin typeface="华文宋体" panose="02010600040101010101" pitchFamily="2" charset="-122"/>
              </a:rPr>
              <a:t>- </a:t>
            </a:r>
            <a:r>
              <a:rPr lang="zh-CN" altLang="en-US" sz="4000" dirty="0">
                <a:latin typeface="华文宋体" panose="02010600040101010101" pitchFamily="2" charset="-122"/>
              </a:rPr>
              <a:t>例子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08701" y="1700808"/>
            <a:ext cx="8220763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例子 （设最小支持度 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= 0.5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 最小置信度为 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0.9 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4391"/>
              </p:ext>
            </p:extLst>
          </p:nvPr>
        </p:nvGraphicFramePr>
        <p:xfrm>
          <a:off x="262458" y="2441371"/>
          <a:ext cx="1472326" cy="1493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编号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C, D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B, C, E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A, B, C, E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B, E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12987"/>
              </p:ext>
            </p:extLst>
          </p:nvPr>
        </p:nvGraphicFramePr>
        <p:xfrm>
          <a:off x="2349362" y="2438260"/>
          <a:ext cx="1375664" cy="1798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7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{A}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{C}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/>
                        <a:t>{D}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/>
                        <a:t>1 / 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{E}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8338"/>
              </p:ext>
            </p:extLst>
          </p:nvPr>
        </p:nvGraphicFramePr>
        <p:xfrm>
          <a:off x="4268924" y="2445503"/>
          <a:ext cx="1368152" cy="1493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7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项集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概率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{A}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{C}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{E}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0687"/>
              </p:ext>
            </p:extLst>
          </p:nvPr>
        </p:nvGraphicFramePr>
        <p:xfrm>
          <a:off x="6237794" y="2467067"/>
          <a:ext cx="1368152" cy="2103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7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{A,B}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 / 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{A,C</a:t>
                      </a:r>
                      <a:r>
                        <a:rPr lang="en-US" altLang="zh-CN" sz="1400" dirty="0"/>
                        <a:t>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{A,E}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 / 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{B,C}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{B,E}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{C,E}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63412"/>
              </p:ext>
            </p:extLst>
          </p:nvPr>
        </p:nvGraphicFramePr>
        <p:xfrm>
          <a:off x="8142651" y="2498465"/>
          <a:ext cx="1368152" cy="1493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7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项集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概率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{A,C</a:t>
                      </a:r>
                      <a:r>
                        <a:rPr lang="en-US" altLang="zh-CN" sz="1400" dirty="0"/>
                        <a:t>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{B,C}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{B,E}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4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{C,E}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11756"/>
              </p:ext>
            </p:extLst>
          </p:nvPr>
        </p:nvGraphicFramePr>
        <p:xfrm>
          <a:off x="2893169" y="4695698"/>
          <a:ext cx="1552912" cy="579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5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项集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概率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{B,C,E}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892660" y="3245225"/>
            <a:ext cx="36004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36876" y="3245548"/>
            <a:ext cx="33538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733738" y="3245548"/>
            <a:ext cx="33538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678437" y="2787099"/>
            <a:ext cx="33538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09189" y="5012801"/>
            <a:ext cx="33538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17614" y="4972411"/>
            <a:ext cx="33538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034855" y="4680458"/>
          <a:ext cx="1800198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关联规则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概率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 , E} -&gt; C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 , C} -&gt; E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{C , E} -&gt;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337828" y="4680458"/>
          <a:ext cx="1800198" cy="883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关联规则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概率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 , C} -&gt; E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{C , E} -&gt;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6921870" y="4972411"/>
            <a:ext cx="33538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6944" y="39294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50298" y="24036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733738" y="24455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46944" y="45741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</a:t>
            </a:r>
          </a:p>
        </p:txBody>
      </p:sp>
      <p:graphicFrame>
        <p:nvGraphicFramePr>
          <p:cNvPr id="27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1730"/>
              </p:ext>
            </p:extLst>
          </p:nvPr>
        </p:nvGraphicFramePr>
        <p:xfrm>
          <a:off x="734240" y="4680458"/>
          <a:ext cx="1552912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5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项集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概率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{A,B,C}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{A,C,E}</a:t>
                      </a:r>
                      <a:endParaRPr lang="zh-CN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{B,C,E}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 /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直接箭头连接符 21"/>
          <p:cNvCxnSpPr/>
          <p:nvPr/>
        </p:nvCxnSpPr>
        <p:spPr>
          <a:xfrm>
            <a:off x="2451016" y="4995341"/>
            <a:ext cx="33538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应用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K-Apriori</a:t>
            </a:r>
            <a:r>
              <a:rPr lang="zh-CN" altLang="en-US" sz="2000" dirty="0"/>
              <a:t>算法</a:t>
            </a:r>
            <a:endParaRPr lang="en-US" altLang="zh-CN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在带参协议实例可达集上的应用</a:t>
            </a:r>
          </a:p>
        </p:txBody>
      </p:sp>
    </p:spTree>
    <p:extLst>
      <p:ext uri="{BB962C8B-B14F-4D97-AF65-F5344CB8AC3E}">
        <p14:creationId xmlns:p14="http://schemas.microsoft.com/office/powerpoint/2010/main" val="38402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520" y="3042084"/>
            <a:ext cx="2600325" cy="77383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880" y="1799692"/>
            <a:ext cx="5544616" cy="4032448"/>
          </a:xfrm>
        </p:spPr>
        <p:txBody>
          <a:bodyPr>
            <a:noAutofit/>
          </a:bodyPr>
          <a:lstStyle/>
          <a:p>
            <a:pPr marL="65849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/>
              <a:t>  </a:t>
            </a:r>
            <a:r>
              <a:rPr lang="zh-CN" altLang="en-US" sz="2400" dirty="0"/>
              <a:t>背景 </a:t>
            </a:r>
            <a:endParaRPr lang="en-US" altLang="zh-CN" sz="2400" dirty="0"/>
          </a:p>
          <a:p>
            <a:pPr marL="658495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  </a:t>
            </a:r>
            <a:r>
              <a:rPr lang="zh-CN" altLang="en-US" sz="2400" dirty="0"/>
              <a:t>概念</a:t>
            </a:r>
            <a:endParaRPr lang="en-US" altLang="zh-CN" sz="2400" dirty="0"/>
          </a:p>
          <a:p>
            <a:pPr marL="65849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  定义</a:t>
            </a:r>
          </a:p>
          <a:p>
            <a:pPr marL="65849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  算法</a:t>
            </a:r>
            <a:endParaRPr lang="en-US" altLang="zh-CN" sz="2400" dirty="0"/>
          </a:p>
          <a:p>
            <a:pPr marL="65849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  示例</a:t>
            </a:r>
            <a:endParaRPr lang="en-US" altLang="zh-CN" sz="2400" dirty="0"/>
          </a:p>
          <a:p>
            <a:pPr marL="65849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  应用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3827663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en-US" altLang="zh-CN" sz="2000" b="1" dirty="0"/>
              <a:t>K-Apriori</a:t>
            </a:r>
            <a:r>
              <a:rPr lang="zh-CN" altLang="en-US" sz="2000" b="1" dirty="0"/>
              <a:t>算法</a:t>
            </a:r>
            <a:endParaRPr lang="en-US" altLang="zh-CN" sz="2000" b="1" baseline="30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对频繁集所包含的项个数进行限制，最多不超过</a:t>
            </a:r>
            <a:r>
              <a:rPr lang="en-US" altLang="zh-CN" dirty="0"/>
              <a:t>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对关联规则的形式做限制，后件包含的项个数为</a:t>
            </a:r>
            <a:r>
              <a:rPr lang="en-US" altLang="zh-CN" dirty="0"/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52E34-7619-4392-9259-CD746F2CB96D}"/>
              </a:ext>
            </a:extLst>
          </p:cNvPr>
          <p:cNvSpPr/>
          <p:nvPr/>
        </p:nvSpPr>
        <p:spPr>
          <a:xfrm>
            <a:off x="939800" y="6433591"/>
            <a:ext cx="8124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[1] </a:t>
            </a:r>
            <a:r>
              <a:rPr lang="zh-CN" altLang="en-US" sz="1400" dirty="0">
                <a:solidFill>
                  <a:schemeClr val="bg1"/>
                </a:solidFill>
              </a:rPr>
              <a:t>Rakesh Agrawal and Ramakrishnan Srikant. Fast Algorithms for Mining Association Rules. VLDB 1994.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4CFDB0-1EF9-4561-A9A6-6EC714F9E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916832"/>
            <a:ext cx="448215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343778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b="1" dirty="0" smtClean="0"/>
              <a:t>互斥协议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实例规模：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迁移规则：</a:t>
            </a:r>
            <a:r>
              <a:rPr lang="en-US" altLang="zh-CN" dirty="0"/>
              <a:t>4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安全性质：</a:t>
            </a:r>
            <a:r>
              <a:rPr lang="en-US" altLang="zh-CN" dirty="0"/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52E34-7619-4392-9259-CD746F2CB96D}"/>
              </a:ext>
            </a:extLst>
          </p:cNvPr>
          <p:cNvSpPr/>
          <p:nvPr/>
        </p:nvSpPr>
        <p:spPr>
          <a:xfrm>
            <a:off x="939800" y="6433591"/>
            <a:ext cx="8124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[1] </a:t>
            </a:r>
            <a:r>
              <a:rPr lang="zh-CN" altLang="en-US" sz="1400" dirty="0">
                <a:solidFill>
                  <a:schemeClr val="bg1"/>
                </a:solidFill>
              </a:rPr>
              <a:t>Rakesh Agrawal and Ramakrishnan Srikant. Fast Algorithms for Mining Association Rules. VLDB 1994.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8471E0-D565-4CEF-9A5D-676E69DF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645024"/>
            <a:ext cx="8181674" cy="21915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9C40208-C018-4B7F-8988-A7FBB16607EE}"/>
              </a:ext>
            </a:extLst>
          </p:cNvPr>
          <p:cNvSpPr/>
          <p:nvPr/>
        </p:nvSpPr>
        <p:spPr>
          <a:xfrm>
            <a:off x="1011808" y="3735470"/>
            <a:ext cx="1348904" cy="3416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8B3F06-96D2-44BC-B0C9-EBABBB077DAB}"/>
              </a:ext>
            </a:extLst>
          </p:cNvPr>
          <p:cNvSpPr/>
          <p:nvPr/>
        </p:nvSpPr>
        <p:spPr>
          <a:xfrm>
            <a:off x="3719264" y="3735470"/>
            <a:ext cx="2169839" cy="199778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9FCA2-E80D-4010-AA30-15125F6DD016}"/>
              </a:ext>
            </a:extLst>
          </p:cNvPr>
          <p:cNvSpPr/>
          <p:nvPr/>
        </p:nvSpPr>
        <p:spPr>
          <a:xfrm>
            <a:off x="6321152" y="3735470"/>
            <a:ext cx="2645048" cy="98967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043E27-886A-470C-B604-BE6008ED2F8B}"/>
              </a:ext>
            </a:extLst>
          </p:cNvPr>
          <p:cNvSpPr/>
          <p:nvPr/>
        </p:nvSpPr>
        <p:spPr>
          <a:xfrm>
            <a:off x="6341925" y="4797152"/>
            <a:ext cx="2624275" cy="7494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4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343778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b="1" dirty="0"/>
              <a:t>从带参协议实例到可达集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6E2FA4-2E5A-421A-9E86-70E19779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28529"/>
              </p:ext>
            </p:extLst>
          </p:nvPr>
        </p:nvGraphicFramePr>
        <p:xfrm>
          <a:off x="2951856" y="2653983"/>
          <a:ext cx="4002288" cy="2270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4096">
                  <a:extLst>
                    <a:ext uri="{9D8B030D-6E8A-4147-A177-3AD203B41FA5}">
                      <a16:colId xmlns:a16="http://schemas.microsoft.com/office/drawing/2014/main" val="1390257626"/>
                    </a:ext>
                  </a:extLst>
                </a:gridCol>
                <a:gridCol w="1334096">
                  <a:extLst>
                    <a:ext uri="{9D8B030D-6E8A-4147-A177-3AD203B41FA5}">
                      <a16:colId xmlns:a16="http://schemas.microsoft.com/office/drawing/2014/main" val="90621809"/>
                    </a:ext>
                  </a:extLst>
                </a:gridCol>
                <a:gridCol w="1334096">
                  <a:extLst>
                    <a:ext uri="{9D8B030D-6E8A-4147-A177-3AD203B41FA5}">
                      <a16:colId xmlns:a16="http://schemas.microsoft.com/office/drawing/2014/main" val="3130277447"/>
                    </a:ext>
                  </a:extLst>
                </a:gridCol>
              </a:tblGrid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n[1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n[2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06665"/>
                  </a:ext>
                </a:extLst>
              </a:tr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3347215"/>
                  </a:ext>
                </a:extLst>
              </a:tr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724500"/>
                  </a:ext>
                </a:extLst>
              </a:tr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78853"/>
                  </a:ext>
                </a:extLst>
              </a:tr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443614"/>
                  </a:ext>
                </a:extLst>
              </a:tr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7603742"/>
                  </a:ext>
                </a:extLst>
              </a:tr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281967"/>
                  </a:ext>
                </a:extLst>
              </a:tr>
              <a:tr h="26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9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343778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b="1" dirty="0"/>
              <a:t>预处理之后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18ADF94-68BB-4917-A976-EF5D5766002D}"/>
              </a:ext>
            </a:extLst>
          </p:cNvPr>
          <p:cNvGraphicFramePr>
            <a:graphicFrameLocks noGrp="1"/>
          </p:cNvGraphicFramePr>
          <p:nvPr/>
        </p:nvGraphicFramePr>
        <p:xfrm>
          <a:off x="939799" y="2420888"/>
          <a:ext cx="8169273" cy="360040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0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n[1] = 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n[1] = 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n[1] = I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n[1] = 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n[2] = 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n[2] = 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n[2] = I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n[2] = 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0" i="0" u="none" strike="noStrike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2F75B5"/>
                        </a:solidFill>
                        <a:effectLst/>
                        <a:latin typeface="Adobe Arabic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343778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b="1" dirty="0"/>
              <a:t>学习出的关联规则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52E34-7619-4392-9259-CD746F2CB96D}"/>
              </a:ext>
            </a:extLst>
          </p:cNvPr>
          <p:cNvSpPr/>
          <p:nvPr/>
        </p:nvSpPr>
        <p:spPr>
          <a:xfrm>
            <a:off x="939800" y="6433591"/>
            <a:ext cx="8124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[1] </a:t>
            </a:r>
            <a:r>
              <a:rPr lang="zh-CN" altLang="en-US" sz="1400" dirty="0">
                <a:solidFill>
                  <a:schemeClr val="bg1"/>
                </a:solidFill>
              </a:rPr>
              <a:t>Rakesh Agrawal and Ramakrishnan Srikant. Fast Algorithms for Mining Association Rules. VLDB 1994.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ED548F-44BE-456C-A99B-C8657176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420888"/>
            <a:ext cx="6533480" cy="35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343778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dirty="0"/>
              <a:t>概念：关联规则刻画了潜在的</a:t>
            </a:r>
            <a:r>
              <a:rPr lang="zh-CN" altLang="en-US" dirty="0" smtClean="0"/>
              <a:t>行为模式</a:t>
            </a:r>
            <a:endParaRPr lang="en-US" altLang="zh-CN" dirty="0"/>
          </a:p>
          <a:p>
            <a:pPr marL="201295" lvl="1" indent="0">
              <a:lnSpc>
                <a:spcPct val="150000"/>
              </a:lnSpc>
              <a:buNone/>
            </a:pPr>
            <a:r>
              <a:rPr lang="zh-CN" altLang="en-US" dirty="0"/>
              <a:t>目标：找到所有满足最小支持度和最小置信度的规则</a:t>
            </a:r>
            <a:endParaRPr lang="en-US" altLang="zh-CN" dirty="0"/>
          </a:p>
          <a:p>
            <a:pPr marL="201295" lvl="1" indent="0">
              <a:lnSpc>
                <a:spcPct val="150000"/>
              </a:lnSpc>
              <a:buNone/>
            </a:pPr>
            <a:r>
              <a:rPr lang="zh-CN" altLang="en-US" dirty="0"/>
              <a:t>算法：</a:t>
            </a:r>
            <a:r>
              <a:rPr lang="en-US" altLang="zh-CN" dirty="0"/>
              <a:t>Apriori</a:t>
            </a:r>
            <a:r>
              <a:rPr lang="zh-CN" altLang="en-US" dirty="0" smtClean="0"/>
              <a:t>算法的核心思想（</a:t>
            </a:r>
            <a:r>
              <a:rPr lang="en-US" altLang="zh-CN" dirty="0" smtClean="0"/>
              <a:t>Button-up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52E34-7619-4392-9259-CD746F2CB96D}"/>
              </a:ext>
            </a:extLst>
          </p:cNvPr>
          <p:cNvSpPr/>
          <p:nvPr/>
        </p:nvSpPr>
        <p:spPr>
          <a:xfrm>
            <a:off x="939800" y="6433591"/>
            <a:ext cx="8124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[1] </a:t>
            </a:r>
            <a:r>
              <a:rPr lang="zh-CN" altLang="en-US" sz="1400" dirty="0">
                <a:solidFill>
                  <a:schemeClr val="bg1"/>
                </a:solidFill>
              </a:rPr>
              <a:t>Rakesh Agrawal and Ramakrishnan Srikant. Fast Algorithms for Mining Association Rules. VLDB 1994. </a:t>
            </a:r>
          </a:p>
        </p:txBody>
      </p:sp>
    </p:spTree>
    <p:extLst>
      <p:ext uri="{BB962C8B-B14F-4D97-AF65-F5344CB8AC3E}">
        <p14:creationId xmlns:p14="http://schemas.microsoft.com/office/powerpoint/2010/main" val="40094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688975" y="1458817"/>
            <a:ext cx="8420100" cy="1880870"/>
          </a:xfrm>
        </p:spPr>
        <p:txBody>
          <a:bodyPr wrap="square" lIns="288000" tIns="45720" rIns="288000" bIns="45720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600" dirty="0">
                <a:latin typeface="华文宋体" panose="02010600040101010101" pitchFamily="2" charset="-122"/>
              </a:rPr>
              <a:t>谢谢大家！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545288" y="4797152"/>
            <a:ext cx="545537" cy="768359"/>
            <a:chOff x="1411605" y="2847976"/>
            <a:chExt cx="405766" cy="571500"/>
          </a:xfrm>
        </p:grpSpPr>
        <p:sp>
          <p:nvSpPr>
            <p:cNvPr id="7" name="等腰三角形 6"/>
            <p:cNvSpPr/>
            <p:nvPr/>
          </p:nvSpPr>
          <p:spPr>
            <a:xfrm>
              <a:off x="1411605" y="2990850"/>
              <a:ext cx="405766" cy="42862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椭圆 7"/>
            <p:cNvSpPr/>
            <p:nvPr/>
          </p:nvSpPr>
          <p:spPr>
            <a:xfrm>
              <a:off x="1457325" y="2847976"/>
              <a:ext cx="314325" cy="3143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89301" y="3111497"/>
              <a:ext cx="265611" cy="172405"/>
              <a:chOff x="2556066" y="1510823"/>
              <a:chExt cx="265611" cy="172405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2544833" y="1531583"/>
                <a:ext cx="162878" cy="14041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>
                <a:off x="2670034" y="1522056"/>
                <a:ext cx="162876" cy="14041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12" name="心形 11"/>
          <p:cNvSpPr/>
          <p:nvPr/>
        </p:nvSpPr>
        <p:spPr>
          <a:xfrm>
            <a:off x="8152294" y="4797152"/>
            <a:ext cx="215900" cy="192088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从一个故事说起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原因分析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424936" cy="3707862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b="1" dirty="0"/>
              <a:t>从一个故事说起</a:t>
            </a:r>
            <a:endParaRPr lang="en-US" altLang="zh-CN" b="1" dirty="0"/>
          </a:p>
          <a:p>
            <a:pPr marL="201295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在美国沃尔玛连锁店中，顾客发现了一个特别有趣的现象</a:t>
            </a:r>
            <a:r>
              <a:rPr lang="en-US" altLang="zh-CN" dirty="0"/>
              <a:t>——</a:t>
            </a:r>
            <a:r>
              <a:rPr lang="zh-CN" altLang="en-US" dirty="0"/>
              <a:t>尿布与啤酒这两种风马牛不相及的商品居然摆在一起！但这一奇怪的举措居然使尿布和啤酒的销量大幅增加了。为什么有这么奇怪现象呢？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2AE224-657A-42B8-986E-F15F3C6B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19" y="3933056"/>
            <a:ext cx="2832595" cy="21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424936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b="1" dirty="0"/>
              <a:t>原因分析</a:t>
            </a:r>
            <a:endParaRPr lang="en-US" altLang="zh-CN" b="1" dirty="0"/>
          </a:p>
          <a:p>
            <a:pPr marL="201295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经过大量实际调查和分析，揭示了一个隐藏在</a:t>
            </a:r>
            <a:r>
              <a:rPr lang="en-US" altLang="zh-CN" dirty="0"/>
              <a:t>"</a:t>
            </a:r>
            <a:r>
              <a:rPr lang="zh-CN" altLang="en-US" dirty="0"/>
              <a:t>尿布与啤酒</a:t>
            </a:r>
            <a:r>
              <a:rPr lang="en-US" altLang="zh-CN" dirty="0"/>
              <a:t>"</a:t>
            </a:r>
            <a:r>
              <a:rPr lang="zh-CN" altLang="en-US" dirty="0"/>
              <a:t>背后的一种行为模式：在美国，一些年轻的父亲下班后经常要到超市去买婴儿尿布，而他们中有</a:t>
            </a:r>
            <a:r>
              <a:rPr lang="en-US" altLang="zh-CN" dirty="0"/>
              <a:t>30%</a:t>
            </a:r>
            <a:r>
              <a:rPr lang="zh-CN" altLang="en-US" dirty="0"/>
              <a:t>～</a:t>
            </a:r>
            <a:r>
              <a:rPr lang="en-US" altLang="zh-CN" dirty="0"/>
              <a:t>40%</a:t>
            </a:r>
            <a:r>
              <a:rPr lang="zh-CN" altLang="en-US" dirty="0"/>
              <a:t>的人同时也为自己买一些啤酒。</a:t>
            </a:r>
            <a:endParaRPr lang="en-US" altLang="zh-CN" dirty="0"/>
          </a:p>
          <a:p>
            <a:pPr marL="201295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产生这一现象的原因是：美国的太太们常叮嘱她们的丈夫下班后为小孩买尿布，而丈夫们在买尿布后又随手带回了他们喜欢的啤酒。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4005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5699871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b="1" dirty="0"/>
              <a:t>学术由来</a:t>
            </a:r>
            <a:endParaRPr lang="en-US" altLang="zh-CN" b="1" dirty="0"/>
          </a:p>
          <a:p>
            <a:pPr marL="201295" lvl="1" indent="0">
              <a:lnSpc>
                <a:spcPct val="150000"/>
              </a:lnSpc>
              <a:buNone/>
            </a:pPr>
            <a:r>
              <a:rPr lang="en-US" altLang="zh-CN" dirty="0"/>
              <a:t>	“</a:t>
            </a:r>
            <a:r>
              <a:rPr lang="zh-CN" altLang="en-US" dirty="0"/>
              <a:t>关联规则挖掘</a:t>
            </a:r>
            <a:r>
              <a:rPr lang="en-US" altLang="zh-CN" dirty="0"/>
              <a:t>” </a:t>
            </a:r>
            <a:r>
              <a:rPr lang="zh-CN" altLang="en-US" dirty="0"/>
              <a:t>由</a:t>
            </a:r>
            <a:r>
              <a:rPr lang="en-US" altLang="zh-CN" dirty="0"/>
              <a:t>Agrawal</a:t>
            </a:r>
            <a:r>
              <a:rPr lang="zh-CN" altLang="en-US" dirty="0"/>
              <a:t>等在</a:t>
            </a:r>
            <a:r>
              <a:rPr lang="en-US" altLang="zh-CN" dirty="0"/>
              <a:t>1993 SIGMOD</a:t>
            </a:r>
            <a:r>
              <a:rPr lang="zh-CN" altLang="en-US" dirty="0"/>
              <a:t>中发表的论文提出，谷歌学术统计引用量</a:t>
            </a:r>
            <a:r>
              <a:rPr lang="en-US" altLang="zh-CN" dirty="0"/>
              <a:t>16000+</a:t>
            </a:r>
            <a:endParaRPr lang="zh-CN" altLang="en-US" sz="2000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81BCA8-6A90-4CFE-A319-3FEE0B93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5" y="1857575"/>
            <a:ext cx="2067213" cy="2381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515E59-48E9-414D-9353-6AF94C184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83" y="4379642"/>
            <a:ext cx="7736563" cy="14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概念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关联分析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例子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97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424936" cy="4283926"/>
          </a:xfrm>
        </p:spPr>
        <p:txBody>
          <a:bodyPr>
            <a:normAutofit/>
          </a:bodyPr>
          <a:lstStyle/>
          <a:p>
            <a:pPr marL="201295" lvl="1" indent="0">
              <a:lnSpc>
                <a:spcPct val="150000"/>
              </a:lnSpc>
              <a:buNone/>
            </a:pPr>
            <a:r>
              <a:rPr lang="zh-CN" altLang="en-US" sz="2000" b="1" dirty="0"/>
              <a:t>关联分析</a:t>
            </a:r>
          </a:p>
          <a:p>
            <a:pPr marL="0">
              <a:lnSpc>
                <a:spcPct val="150000"/>
              </a:lnSpc>
              <a:buNone/>
            </a:pPr>
            <a:r>
              <a:rPr lang="en-US" altLang="zh-CN" sz="1800" dirty="0"/>
              <a:t>          </a:t>
            </a:r>
            <a:r>
              <a:rPr lang="zh-CN" altLang="en-US" sz="1800" dirty="0"/>
              <a:t>一种在大规模数据集中寻找</a:t>
            </a:r>
            <a:r>
              <a:rPr lang="zh-CN" altLang="en-US" sz="1800" b="1" dirty="0"/>
              <a:t>有趣关系</a:t>
            </a:r>
            <a:r>
              <a:rPr lang="zh-CN" altLang="en-US" sz="1800" dirty="0"/>
              <a:t>的任务。</a:t>
            </a:r>
            <a:endParaRPr lang="en-US" altLang="zh-CN" sz="1800" dirty="0"/>
          </a:p>
          <a:p>
            <a:pPr marL="0">
              <a:lnSpc>
                <a:spcPct val="150000"/>
              </a:lnSpc>
              <a:buNone/>
            </a:pPr>
            <a:r>
              <a:rPr lang="en-US" altLang="zh-CN" sz="1800" dirty="0"/>
              <a:t>          </a:t>
            </a:r>
          </a:p>
          <a:p>
            <a:pPr marL="0">
              <a:lnSpc>
                <a:spcPct val="150000"/>
              </a:lnSpc>
              <a:buNone/>
            </a:pPr>
            <a:r>
              <a:rPr lang="en-US" altLang="zh-CN" sz="1800" dirty="0"/>
              <a:t>          </a:t>
            </a:r>
            <a:r>
              <a:rPr lang="zh-CN" altLang="en-US" sz="1800" dirty="0"/>
              <a:t>这些任务有两种形式：</a:t>
            </a:r>
            <a:endParaRPr lang="en-US" altLang="zh-CN" sz="1800" dirty="0"/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  频繁项集：频繁项集是</a:t>
            </a:r>
            <a:r>
              <a:rPr lang="zh-CN" altLang="en-US" sz="1800" u="sng" dirty="0"/>
              <a:t>经常出现在一块</a:t>
            </a:r>
            <a:r>
              <a:rPr lang="zh-CN" altLang="en-US" sz="1800" dirty="0"/>
              <a:t>的物品的集合</a:t>
            </a:r>
            <a:endParaRPr lang="en-US" altLang="zh-CN" sz="1800" dirty="0"/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  关联规则：关联规则暗示的是两种物品之间可能存在</a:t>
            </a:r>
            <a:r>
              <a:rPr lang="zh-CN" altLang="en-US" sz="1800" u="sng" dirty="0"/>
              <a:t>很强的关系</a:t>
            </a:r>
            <a:endParaRPr lang="zh-CN" altLang="en-US" sz="1800" u="sng" baseline="30000" dirty="0"/>
          </a:p>
        </p:txBody>
      </p:sp>
    </p:spTree>
    <p:extLst>
      <p:ext uri="{BB962C8B-B14F-4D97-AF65-F5344CB8AC3E}">
        <p14:creationId xmlns:p14="http://schemas.microsoft.com/office/powerpoint/2010/main" val="18933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5297" y="1737362"/>
            <a:ext cx="8424936" cy="4283926"/>
          </a:xfrm>
        </p:spPr>
        <p:txBody>
          <a:bodyPr>
            <a:normAutofit fontScale="85000" lnSpcReduction="20000"/>
          </a:bodyPr>
          <a:lstStyle/>
          <a:p>
            <a:pPr marL="201295" lvl="1" indent="0">
              <a:lnSpc>
                <a:spcPct val="110000"/>
              </a:lnSpc>
              <a:buNone/>
            </a:pPr>
            <a:r>
              <a:rPr lang="zh-CN" altLang="en-US" sz="2000" b="1" dirty="0"/>
              <a:t>例子 （</a:t>
            </a:r>
            <a:r>
              <a:rPr lang="zh-CN" altLang="en-US" sz="2000" dirty="0"/>
              <a:t>结合某家店的交易清单来说明这两个概念</a:t>
            </a:r>
            <a:r>
              <a:rPr lang="zh-CN" altLang="en-US" sz="2000" b="1" dirty="0"/>
              <a:t>）</a:t>
            </a:r>
          </a:p>
          <a:p>
            <a:pPr marL="0">
              <a:lnSpc>
                <a:spcPct val="110000"/>
              </a:lnSpc>
              <a:buNone/>
            </a:pPr>
            <a:r>
              <a:rPr lang="en-US" altLang="zh-CN" sz="1800" dirty="0"/>
              <a:t>	</a:t>
            </a:r>
          </a:p>
          <a:p>
            <a:pPr marL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0">
              <a:lnSpc>
                <a:spcPct val="150000"/>
              </a:lnSpc>
              <a:buNone/>
            </a:pPr>
            <a:endParaRPr lang="en-US" altLang="zh-CN" sz="1800" dirty="0"/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  频繁项集：</a:t>
            </a:r>
            <a:r>
              <a:rPr lang="en-US" altLang="zh-CN" sz="1800" dirty="0"/>
              <a:t>{</a:t>
            </a:r>
            <a:r>
              <a:rPr lang="zh-CN" altLang="en-US" sz="1800" dirty="0"/>
              <a:t>啤酒、尿布</a:t>
            </a:r>
            <a:r>
              <a:rPr lang="en-US" altLang="zh-CN" sz="1800" dirty="0"/>
              <a:t>}</a:t>
            </a:r>
            <a:r>
              <a:rPr lang="zh-CN" altLang="en-US" sz="1800" dirty="0"/>
              <a:t>，其中，</a:t>
            </a:r>
            <a:r>
              <a:rPr lang="en-US" altLang="zh-CN" sz="1800" dirty="0"/>
              <a:t>S</a:t>
            </a:r>
            <a:r>
              <a:rPr lang="zh-CN" altLang="en-US" sz="1800" dirty="0"/>
              <a:t>（啤酒） </a:t>
            </a:r>
            <a:r>
              <a:rPr lang="en-US" altLang="zh-CN" sz="1800" dirty="0"/>
              <a:t>= 3/5</a:t>
            </a:r>
            <a:r>
              <a:rPr lang="zh-CN" altLang="en-US" sz="1800" dirty="0"/>
              <a:t>， </a:t>
            </a:r>
            <a:r>
              <a:rPr lang="en-US" altLang="zh-CN" sz="1800" dirty="0"/>
              <a:t>S</a:t>
            </a:r>
            <a:r>
              <a:rPr lang="zh-CN" altLang="en-US" sz="1800" dirty="0"/>
              <a:t>（尿布）</a:t>
            </a:r>
            <a:r>
              <a:rPr lang="en-US" altLang="zh-CN" sz="1800" dirty="0"/>
              <a:t>= 4/5</a:t>
            </a: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  关联规则：</a:t>
            </a:r>
            <a:r>
              <a:rPr lang="en-US" altLang="zh-CN" sz="1800" dirty="0"/>
              <a:t>{</a:t>
            </a:r>
            <a:r>
              <a:rPr lang="zh-CN" altLang="en-US" sz="1800" dirty="0"/>
              <a:t>啤酒</a:t>
            </a:r>
            <a:r>
              <a:rPr lang="en-US" altLang="zh-CN" sz="1800" dirty="0"/>
              <a:t>-&gt; </a:t>
            </a:r>
            <a:r>
              <a:rPr lang="zh-CN" altLang="en-US" sz="1800" dirty="0"/>
              <a:t>尿布</a:t>
            </a:r>
            <a:r>
              <a:rPr lang="en-US" altLang="zh-CN" sz="1800" dirty="0"/>
              <a:t>}</a:t>
            </a:r>
            <a:r>
              <a:rPr lang="zh-CN" altLang="en-US" sz="1800" dirty="0"/>
              <a:t>，其中，</a:t>
            </a:r>
            <a:endParaRPr lang="en-US" altLang="zh-CN" sz="1800" dirty="0"/>
          </a:p>
          <a:p>
            <a:pPr marL="1071245" lvl="6" indent="0">
              <a:lnSpc>
                <a:spcPct val="150000"/>
              </a:lnSpc>
              <a:buNone/>
            </a:pPr>
            <a:r>
              <a:rPr lang="en-US" altLang="zh-CN" sz="1800" dirty="0"/>
              <a:t>   C</a:t>
            </a:r>
            <a:r>
              <a:rPr lang="zh-CN" altLang="en-US" sz="1800" dirty="0"/>
              <a:t>（啤酒</a:t>
            </a:r>
            <a:r>
              <a:rPr lang="en-US" altLang="zh-CN" sz="1800" dirty="0"/>
              <a:t>-&gt;</a:t>
            </a:r>
            <a:r>
              <a:rPr lang="zh-CN" altLang="en-US" sz="1800" dirty="0"/>
              <a:t>尿布） </a:t>
            </a:r>
            <a:r>
              <a:rPr lang="en-US" altLang="zh-CN" sz="1800" dirty="0"/>
              <a:t>= S</a:t>
            </a:r>
            <a:r>
              <a:rPr lang="zh-CN" altLang="en-US" sz="1800" dirty="0"/>
              <a:t>（尿布、啤酒）</a:t>
            </a:r>
            <a:r>
              <a:rPr lang="en-US" altLang="zh-CN" sz="1800" dirty="0"/>
              <a:t>/ S</a:t>
            </a:r>
            <a:r>
              <a:rPr lang="zh-CN" altLang="en-US" sz="1800" dirty="0"/>
              <a:t>（啤酒） </a:t>
            </a:r>
            <a:r>
              <a:rPr lang="en-US" altLang="zh-CN" sz="1800" dirty="0"/>
              <a:t>=  1</a:t>
            </a:r>
            <a:endParaRPr lang="zh-CN" altLang="en-US" sz="1800" u="sng" baseline="30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550098F-4D8C-4CAC-93E7-2EC014F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76075"/>
              </p:ext>
            </p:extLst>
          </p:nvPr>
        </p:nvGraphicFramePr>
        <p:xfrm>
          <a:off x="1712640" y="2255521"/>
          <a:ext cx="5832648" cy="2346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7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交易号码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商品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豆奶、草莓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草莓、</a:t>
                      </a:r>
                      <a:r>
                        <a:rPr lang="zh-CN" altLang="en-US" sz="2000" b="1" dirty="0">
                          <a:solidFill>
                            <a:schemeClr val="accent1"/>
                          </a:solidFill>
                        </a:rPr>
                        <a:t>啤酒、尿布</a:t>
                      </a:r>
                      <a:r>
                        <a:rPr lang="zh-CN" altLang="en-US" sz="2000" dirty="0"/>
                        <a:t>、辣椒酱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豆奶、尿布、黄瓜、饼干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黄瓜、饼干、</a:t>
                      </a:r>
                      <a:r>
                        <a:rPr lang="zh-CN" altLang="en-US" sz="2000" b="1" dirty="0">
                          <a:solidFill>
                            <a:schemeClr val="accent1"/>
                          </a:solidFill>
                        </a:rPr>
                        <a:t>尿布、啤酒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黄瓜、</a:t>
                      </a:r>
                      <a:r>
                        <a:rPr lang="zh-CN" altLang="en-US" sz="2000" b="1" dirty="0">
                          <a:solidFill>
                            <a:schemeClr val="accent1"/>
                          </a:solidFill>
                        </a:rPr>
                        <a:t>啤酒、尿布</a:t>
                      </a:r>
                      <a:r>
                        <a:rPr lang="zh-CN" altLang="en-US" sz="2000" dirty="0"/>
                        <a:t>、草莓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12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回顾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Goudy Old Style"/>
        <a:ea typeface="华文仿宋"/>
        <a:cs typeface=""/>
      </a:majorFont>
      <a:minorFont>
        <a:latin typeface="Tw Cen MT"/>
        <a:ea typeface="华文仿宋"/>
        <a:cs typeface=""/>
      </a:minorFont>
    </a:fontScheme>
    <a:fmtScheme name="带状边缘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顾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1064</Words>
  <Application>Microsoft Office PowerPoint</Application>
  <PresentationFormat>A4 纸张(210x297 毫米)</PresentationFormat>
  <Paragraphs>352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Adobe Arabic</vt:lpstr>
      <vt:lpstr>等线</vt:lpstr>
      <vt:lpstr>华文仿宋</vt:lpstr>
      <vt:lpstr>华文行楷</vt:lpstr>
      <vt:lpstr>华文宋体</vt:lpstr>
      <vt:lpstr>楷体_GB2312</vt:lpstr>
      <vt:lpstr>宋体</vt:lpstr>
      <vt:lpstr>Arial</vt:lpstr>
      <vt:lpstr>Arial Narrow</vt:lpstr>
      <vt:lpstr>Calibri</vt:lpstr>
      <vt:lpstr>Calibri Light</vt:lpstr>
      <vt:lpstr>Californian FB</vt:lpstr>
      <vt:lpstr>Cambria Math</vt:lpstr>
      <vt:lpstr>Goudy Old Style</vt:lpstr>
      <vt:lpstr>Mangal</vt:lpstr>
      <vt:lpstr>Times New Roman</vt:lpstr>
      <vt:lpstr>Tw Cen MT</vt:lpstr>
      <vt:lpstr>Wingdings</vt:lpstr>
      <vt:lpstr>回顾</vt:lpstr>
      <vt:lpstr>1_回顾</vt:lpstr>
      <vt:lpstr>关联规则学习概述及应用</vt:lpstr>
      <vt:lpstr>主要内容</vt:lpstr>
      <vt:lpstr>背景</vt:lpstr>
      <vt:lpstr>背景</vt:lpstr>
      <vt:lpstr>背景</vt:lpstr>
      <vt:lpstr>背景</vt:lpstr>
      <vt:lpstr>概念</vt:lpstr>
      <vt:lpstr>概念</vt:lpstr>
      <vt:lpstr>概念</vt:lpstr>
      <vt:lpstr>定义</vt:lpstr>
      <vt:lpstr>定义</vt:lpstr>
      <vt:lpstr>定义</vt:lpstr>
      <vt:lpstr>算法</vt:lpstr>
      <vt:lpstr>算法</vt:lpstr>
      <vt:lpstr>算法</vt:lpstr>
      <vt:lpstr>示例</vt:lpstr>
      <vt:lpstr>关联规则学习 - 例子</vt:lpstr>
      <vt:lpstr>关联规则学习 - 例子</vt:lpstr>
      <vt:lpstr>应用</vt:lpstr>
      <vt:lpstr>应用</vt:lpstr>
      <vt:lpstr>应用</vt:lpstr>
      <vt:lpstr>应用</vt:lpstr>
      <vt:lpstr>应用</vt:lpstr>
      <vt:lpstr>应用</vt:lpstr>
      <vt:lpstr>总结</vt:lpstr>
      <vt:lpstr>谢谢大家！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lyjlyj238 lyjlyj238</cp:lastModifiedBy>
  <cp:revision>4698</cp:revision>
  <dcterms:created xsi:type="dcterms:W3CDTF">2001-03-21T04:57:00Z</dcterms:created>
  <dcterms:modified xsi:type="dcterms:W3CDTF">2019-12-10T03:47:16Z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