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24"/>
  </p:notesMasterIdLst>
  <p:sldIdLst>
    <p:sldId id="256" r:id="rId2"/>
    <p:sldId id="273" r:id="rId3"/>
    <p:sldId id="267" r:id="rId4"/>
    <p:sldId id="272" r:id="rId5"/>
    <p:sldId id="261" r:id="rId6"/>
    <p:sldId id="262" r:id="rId7"/>
    <p:sldId id="259" r:id="rId8"/>
    <p:sldId id="271" r:id="rId9"/>
    <p:sldId id="274" r:id="rId10"/>
    <p:sldId id="276" r:id="rId11"/>
    <p:sldId id="275" r:id="rId12"/>
    <p:sldId id="277" r:id="rId13"/>
    <p:sldId id="279" r:id="rId14"/>
    <p:sldId id="278" r:id="rId15"/>
    <p:sldId id="280" r:id="rId16"/>
    <p:sldId id="282" r:id="rId17"/>
    <p:sldId id="283" r:id="rId18"/>
    <p:sldId id="281" r:id="rId19"/>
    <p:sldId id="263" r:id="rId20"/>
    <p:sldId id="268" r:id="rId21"/>
    <p:sldId id="284"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2527" autoAdjust="0"/>
  </p:normalViewPr>
  <p:slideViewPr>
    <p:cSldViewPr snapToGrid="0" showGuides="1">
      <p:cViewPr varScale="1">
        <p:scale>
          <a:sx n="104" d="100"/>
          <a:sy n="104" d="100"/>
        </p:scale>
        <p:origin x="672" y="96"/>
      </p:cViewPr>
      <p:guideLst>
        <p:guide orient="horz" pos="331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450D7-DB6B-411D-B899-3CCF04393DB4}"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94956-CC1A-46A5-AFDB-763AA86F06B4}" type="slidenum">
              <a:rPr lang="zh-CN" altLang="en-US" smtClean="0"/>
              <a:t>‹#›</a:t>
            </a:fld>
            <a:endParaRPr lang="zh-CN" altLang="en-US"/>
          </a:p>
        </p:txBody>
      </p:sp>
    </p:spTree>
    <p:extLst>
      <p:ext uri="{BB962C8B-B14F-4D97-AF65-F5344CB8AC3E}">
        <p14:creationId xmlns:p14="http://schemas.microsoft.com/office/powerpoint/2010/main" val="55178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Bookman Old Style" panose="02050604050505020204" pitchFamily="18" charset="0"/>
              </a:rPr>
              <a:t>Good morning everyone. It is my pleasure to introduce our tool, L-CMP to you all. L-CMP is an automatic parameterized verification tool which is based on association rule learning. So now, let’s start from its background.</a:t>
            </a:r>
            <a:endParaRPr lang="zh-CN" altLang="en-US" sz="1200" dirty="0">
              <a:latin typeface="Bookman Old Style" panose="02050604050505020204" pitchFamily="18" charset="0"/>
            </a:endParaRPr>
          </a:p>
        </p:txBody>
      </p:sp>
      <p:sp>
        <p:nvSpPr>
          <p:cNvPr id="4" name="灯片编号占位符 3"/>
          <p:cNvSpPr>
            <a:spLocks noGrp="1"/>
          </p:cNvSpPr>
          <p:nvPr>
            <p:ph type="sldNum" sz="quarter" idx="10"/>
          </p:nvPr>
        </p:nvSpPr>
        <p:spPr/>
        <p:txBody>
          <a:bodyPr/>
          <a:lstStyle/>
          <a:p>
            <a:fld id="{3FA94956-CC1A-46A5-AFDB-763AA86F06B4}" type="slidenum">
              <a:rPr lang="zh-CN" altLang="en-US" smtClean="0"/>
              <a:t>1</a:t>
            </a:fld>
            <a:endParaRPr lang="zh-CN" altLang="en-US"/>
          </a:p>
        </p:txBody>
      </p:sp>
    </p:spTree>
    <p:extLst>
      <p:ext uri="{BB962C8B-B14F-4D97-AF65-F5344CB8AC3E}">
        <p14:creationId xmlns:p14="http://schemas.microsoft.com/office/powerpoint/2010/main" val="323584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a parameterized protocol in Murphi, the first step is to generate a reachable set of its instance.</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10</a:t>
            </a:fld>
            <a:endParaRPr lang="zh-CN" altLang="en-US"/>
          </a:p>
        </p:txBody>
      </p:sp>
    </p:spTree>
    <p:extLst>
      <p:ext uri="{BB962C8B-B14F-4D97-AF65-F5344CB8AC3E}">
        <p14:creationId xmlns:p14="http://schemas.microsoft.com/office/powerpoint/2010/main" val="89039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step,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what is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is designed to mine interesting correlations among items from large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classical example of association rule learning is “Beer and Diapers”. Researchers found that diapers are often bought with beer, which means these two items have strong correlations.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11</a:t>
            </a:fld>
            <a:endParaRPr lang="zh-CN" altLang="en-US"/>
          </a:p>
        </p:txBody>
      </p:sp>
    </p:spTree>
    <p:extLst>
      <p:ext uri="{BB962C8B-B14F-4D97-AF65-F5344CB8AC3E}">
        <p14:creationId xmlns:p14="http://schemas.microsoft.com/office/powerpoint/2010/main" val="209795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step,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what is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is designed to mine interesting correlations among items from large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classical example of association rule learning is “Beer and Diapers”. Researchers found that diapers are often bought with beer, which means these two items have strong correlations.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12</a:t>
            </a:fld>
            <a:endParaRPr lang="zh-CN" altLang="en-US"/>
          </a:p>
        </p:txBody>
      </p:sp>
    </p:spTree>
    <p:extLst>
      <p:ext uri="{BB962C8B-B14F-4D97-AF65-F5344CB8AC3E}">
        <p14:creationId xmlns:p14="http://schemas.microsoft.com/office/powerpoint/2010/main" val="322439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Selector, as its name implied, selects truly auxiliary invariants from the association rules. This step needs the help of Murphi.</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13</a:t>
            </a:fld>
            <a:endParaRPr lang="zh-CN" altLang="en-US"/>
          </a:p>
        </p:txBody>
      </p:sp>
    </p:spTree>
    <p:extLst>
      <p:ext uri="{BB962C8B-B14F-4D97-AF65-F5344CB8AC3E}">
        <p14:creationId xmlns:p14="http://schemas.microsoft.com/office/powerpoint/2010/main" val="177175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Selector, as its name implied, selects truly auxiliary invariants from the association rules. This step needs the help of Murphi.</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14</a:t>
            </a:fld>
            <a:endParaRPr lang="zh-CN" altLang="en-US"/>
          </a:p>
        </p:txBody>
      </p:sp>
    </p:spTree>
    <p:extLst>
      <p:ext uri="{BB962C8B-B14F-4D97-AF65-F5344CB8AC3E}">
        <p14:creationId xmlns:p14="http://schemas.microsoft.com/office/powerpoint/2010/main" val="3793725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Selector, as its name implied, selects truly auxiliary invariants from the association rules. This step needs the help of Murphi.</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15</a:t>
            </a:fld>
            <a:endParaRPr lang="zh-CN" altLang="en-US"/>
          </a:p>
        </p:txBody>
      </p:sp>
    </p:spTree>
    <p:extLst>
      <p:ext uri="{BB962C8B-B14F-4D97-AF65-F5344CB8AC3E}">
        <p14:creationId xmlns:p14="http://schemas.microsoft.com/office/powerpoint/2010/main" val="2583182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introducing the detailed implementation, we need to explain the structure of rules in parameterized protocols. A protocol rule is consist of two main parts: guard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action. If the predicates in guard are satisfied, then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statements in action can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Meanwhile, the auxiliary invariants are associations of predicates.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it is straight-forward to add the conclusion (i.e., ψ) of auxiliary invariants to the guard of rules if its antecedent (i.e., ϕ) is a subset of the guard.</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16</a:t>
            </a:fld>
            <a:endParaRPr lang="zh-CN" altLang="en-US"/>
          </a:p>
        </p:txBody>
      </p:sp>
    </p:spTree>
    <p:extLst>
      <p:ext uri="{BB962C8B-B14F-4D97-AF65-F5344CB8AC3E}">
        <p14:creationId xmlns:p14="http://schemas.microsoft.com/office/powerpoint/2010/main" val="2601297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introducing the detailed implementation, we need to explain the structure of rules in parameterized protocols. A protocol rule is consist of two main parts: guard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action. If the predicates in guard are satisfied, then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statements in action can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Meanwhile, the auxiliary invariants are associations of predicates.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it is straight-forward to add the conclusion (i.e., ψ) of auxiliary invariants to the guard of rules if its antecedent (i.e., ϕ) is a subset of the guard.</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17</a:t>
            </a:fld>
            <a:endParaRPr lang="zh-CN" altLang="en-US"/>
          </a:p>
        </p:txBody>
      </p:sp>
    </p:spTree>
    <p:extLst>
      <p:ext uri="{BB962C8B-B14F-4D97-AF65-F5344CB8AC3E}">
        <p14:creationId xmlns:p14="http://schemas.microsoft.com/office/powerpoint/2010/main" val="1694622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Finally, the abstraction step is realized by removing the predicates and statements that are related to a parameter in definition part under three circumstances.</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18</a:t>
            </a:fld>
            <a:endParaRPr lang="zh-CN" altLang="en-US"/>
          </a:p>
        </p:txBody>
      </p:sp>
    </p:spTree>
    <p:extLst>
      <p:ext uri="{BB962C8B-B14F-4D97-AF65-F5344CB8AC3E}">
        <p14:creationId xmlns:p14="http://schemas.microsoft.com/office/powerpoint/2010/main" val="3361336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tested several typical protocols in L-CMP. </a:t>
            </a:r>
          </a:p>
          <a:p>
            <a:r>
              <a:rPr lang="en-US" altLang="zh-CN" dirty="0"/>
              <a:t>We can see that for smaller protocols, L-CMP can verify them in seconds. While for larger protocols especially the Flash protocol, it takes L-CMP several hours.  Note that some experiment records are omit in this table due to space limitation. </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19</a:t>
            </a:fld>
            <a:endParaRPr lang="zh-CN" altLang="en-US"/>
          </a:p>
        </p:txBody>
      </p:sp>
    </p:spTree>
    <p:extLst>
      <p:ext uri="{BB962C8B-B14F-4D97-AF65-F5344CB8AC3E}">
        <p14:creationId xmlns:p14="http://schemas.microsoft.com/office/powerpoint/2010/main" val="82710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Parameterized system exists in many areas. For example, as we all know the mutual exclusion protocol is one of them. These parameterized systems work together, keeping the computer running as usual.</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2</a:t>
            </a:fld>
            <a:endParaRPr lang="zh-CN" altLang="en-US"/>
          </a:p>
        </p:txBody>
      </p:sp>
    </p:spTree>
    <p:extLst>
      <p:ext uri="{BB962C8B-B14F-4D97-AF65-F5344CB8AC3E}">
        <p14:creationId xmlns:p14="http://schemas.microsoft.com/office/powerpoint/2010/main" val="2547713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cap="all" baseline="0" dirty="0">
              <a:latin typeface="Bookman Old Style" panose="02050604050505020204" pitchFamily="18" charset="0"/>
            </a:endParaRPr>
          </a:p>
        </p:txBody>
      </p:sp>
      <p:sp>
        <p:nvSpPr>
          <p:cNvPr id="4" name="灯片编号占位符 3"/>
          <p:cNvSpPr>
            <a:spLocks noGrp="1"/>
          </p:cNvSpPr>
          <p:nvPr>
            <p:ph type="sldNum" sz="quarter" idx="10"/>
          </p:nvPr>
        </p:nvSpPr>
        <p:spPr/>
        <p:txBody>
          <a:bodyPr/>
          <a:lstStyle/>
          <a:p>
            <a:fld id="{3FA94956-CC1A-46A5-AFDB-763AA86F06B4}" type="slidenum">
              <a:rPr lang="zh-CN" altLang="en-US" smtClean="0"/>
              <a:t>20</a:t>
            </a:fld>
            <a:endParaRPr lang="zh-CN" altLang="en-US"/>
          </a:p>
        </p:txBody>
      </p:sp>
    </p:spTree>
    <p:extLst>
      <p:ext uri="{BB962C8B-B14F-4D97-AF65-F5344CB8AC3E}">
        <p14:creationId xmlns:p14="http://schemas.microsoft.com/office/powerpoint/2010/main" val="2373458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cap="all" baseline="0" dirty="0">
              <a:latin typeface="Bookman Old Style" panose="02050604050505020204" pitchFamily="18" charset="0"/>
            </a:endParaRPr>
          </a:p>
        </p:txBody>
      </p:sp>
      <p:sp>
        <p:nvSpPr>
          <p:cNvPr id="4" name="灯片编号占位符 3"/>
          <p:cNvSpPr>
            <a:spLocks noGrp="1"/>
          </p:cNvSpPr>
          <p:nvPr>
            <p:ph type="sldNum" sz="quarter" idx="10"/>
          </p:nvPr>
        </p:nvSpPr>
        <p:spPr/>
        <p:txBody>
          <a:bodyPr/>
          <a:lstStyle/>
          <a:p>
            <a:fld id="{3FA94956-CC1A-46A5-AFDB-763AA86F06B4}" type="slidenum">
              <a:rPr lang="zh-CN" altLang="en-US" smtClean="0"/>
              <a:t>21</a:t>
            </a:fld>
            <a:endParaRPr lang="zh-CN" altLang="en-US"/>
          </a:p>
        </p:txBody>
      </p:sp>
    </p:spTree>
    <p:extLst>
      <p:ext uri="{BB962C8B-B14F-4D97-AF65-F5344CB8AC3E}">
        <p14:creationId xmlns:p14="http://schemas.microsoft.com/office/powerpoint/2010/main" val="3315435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cap="all" baseline="0" dirty="0">
              <a:latin typeface="Bookman Old Style" panose="02050604050505020204" pitchFamily="18" charset="0"/>
            </a:endParaRPr>
          </a:p>
        </p:txBody>
      </p:sp>
      <p:sp>
        <p:nvSpPr>
          <p:cNvPr id="4" name="灯片编号占位符 3"/>
          <p:cNvSpPr>
            <a:spLocks noGrp="1"/>
          </p:cNvSpPr>
          <p:nvPr>
            <p:ph type="sldNum" sz="quarter" idx="10"/>
          </p:nvPr>
        </p:nvSpPr>
        <p:spPr/>
        <p:txBody>
          <a:bodyPr/>
          <a:lstStyle/>
          <a:p>
            <a:fld id="{3FA94956-CC1A-46A5-AFDB-763AA86F06B4}" type="slidenum">
              <a:rPr lang="zh-CN" altLang="en-US" smtClean="0"/>
              <a:t>22</a:t>
            </a:fld>
            <a:endParaRPr lang="zh-CN" altLang="en-US"/>
          </a:p>
        </p:txBody>
      </p:sp>
    </p:spTree>
    <p:extLst>
      <p:ext uri="{BB962C8B-B14F-4D97-AF65-F5344CB8AC3E}">
        <p14:creationId xmlns:p14="http://schemas.microsoft.com/office/powerpoint/2010/main" val="156894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give a formal definition of what a parameterized system or protocol is. </a:t>
            </a:r>
          </a:p>
          <a:p>
            <a:endParaRPr lang="en-US" altLang="zh-CN" dirty="0"/>
          </a:p>
          <a:p>
            <a:r>
              <a:rPr lang="en-US" altLang="zh-CN" dirty="0"/>
              <a:t>In general, a parameterized system P(N) is defined as a system that consists of N instances, where the term parameterized refers to the fact that the size of the system is a parameter.</a:t>
            </a:r>
          </a:p>
        </p:txBody>
      </p:sp>
      <p:sp>
        <p:nvSpPr>
          <p:cNvPr id="4" name="灯片编号占位符 3"/>
          <p:cNvSpPr>
            <a:spLocks noGrp="1"/>
          </p:cNvSpPr>
          <p:nvPr>
            <p:ph type="sldNum" sz="quarter" idx="10"/>
          </p:nvPr>
        </p:nvSpPr>
        <p:spPr/>
        <p:txBody>
          <a:bodyPr/>
          <a:lstStyle/>
          <a:p>
            <a:fld id="{3FA94956-CC1A-46A5-AFDB-763AA86F06B4}" type="slidenum">
              <a:rPr lang="zh-CN" altLang="en-US" smtClean="0"/>
              <a:t>3</a:t>
            </a:fld>
            <a:endParaRPr lang="zh-CN" altLang="en-US"/>
          </a:p>
        </p:txBody>
      </p:sp>
    </p:spTree>
    <p:extLst>
      <p:ext uri="{BB962C8B-B14F-4D97-AF65-F5344CB8AC3E}">
        <p14:creationId xmlns:p14="http://schemas.microsoft.com/office/powerpoint/2010/main" val="320894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While the verification is to ensure the correctness with arbitrary sizes of instances. This problem has been proved to be NP hard and undecidable. </a:t>
            </a:r>
          </a:p>
        </p:txBody>
      </p:sp>
      <p:sp>
        <p:nvSpPr>
          <p:cNvPr id="4" name="灯片编号占位符 3"/>
          <p:cNvSpPr>
            <a:spLocks noGrp="1"/>
          </p:cNvSpPr>
          <p:nvPr>
            <p:ph type="sldNum" sz="quarter" idx="10"/>
          </p:nvPr>
        </p:nvSpPr>
        <p:spPr/>
        <p:txBody>
          <a:bodyPr/>
          <a:lstStyle/>
          <a:p>
            <a:fld id="{3FA94956-CC1A-46A5-AFDB-763AA86F06B4}" type="slidenum">
              <a:rPr lang="zh-CN" altLang="en-US" smtClean="0"/>
              <a:t>4</a:t>
            </a:fld>
            <a:endParaRPr lang="zh-CN" altLang="en-US"/>
          </a:p>
        </p:txBody>
      </p:sp>
    </p:spTree>
    <p:extLst>
      <p:ext uri="{BB962C8B-B14F-4D97-AF65-F5344CB8AC3E}">
        <p14:creationId xmlns:p14="http://schemas.microsoft.com/office/powerpoint/2010/main" val="254744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address this problem, many works have been proposed. They fall in two main categories: manual and automatic.</a:t>
            </a:r>
          </a:p>
          <a:p>
            <a:r>
              <a:rPr lang="en-US" altLang="zh-CN" dirty="0"/>
              <a:t>However, the manual works are error-prone, especially when the protocol description is long and complicated. While for the automatic methods such as Cubicle, the invariants they found are hard to read and understand.</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5</a:t>
            </a:fld>
            <a:endParaRPr lang="zh-CN" altLang="en-US"/>
          </a:p>
        </p:txBody>
      </p:sp>
    </p:spTree>
    <p:extLst>
      <p:ext uri="{BB962C8B-B14F-4D97-AF65-F5344CB8AC3E}">
        <p14:creationId xmlns:p14="http://schemas.microsoft.com/office/powerpoint/2010/main" val="320832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we propose L-CMP, </a:t>
            </a:r>
            <a:r>
              <a:rPr lang="en-US" altLang="zh-CN" sz="1200" dirty="0"/>
              <a:t>an automatic learning-based parameterized verification tool. </a:t>
            </a:r>
          </a:p>
          <a:p>
            <a:endParaRPr lang="en-US" altLang="zh-CN" sz="1200" dirty="0"/>
          </a:p>
          <a:p>
            <a:r>
              <a:rPr lang="en-US" altLang="zh-CN" sz="1200" dirty="0"/>
              <a:t>It can learn directly from instances of protocols, and derive understandable auxiliary invariants. The verification process is carried out automatically in the aid of machine learning.</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6</a:t>
            </a:fld>
            <a:endParaRPr lang="zh-CN" altLang="en-US"/>
          </a:p>
        </p:txBody>
      </p:sp>
    </p:spTree>
    <p:extLst>
      <p:ext uri="{BB962C8B-B14F-4D97-AF65-F5344CB8AC3E}">
        <p14:creationId xmlns:p14="http://schemas.microsoft.com/office/powerpoint/2010/main" val="45936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of its natural traits, it can benefit protocols designers and researchers by providing them deeper understanding of how protocols are functioning.</a:t>
            </a:r>
          </a:p>
          <a:p>
            <a:r>
              <a:rPr lang="en-US" altLang="zh-CN" dirty="0"/>
              <a:t>It also gives direct result to business analysts who only need to know whether the protocol is correct or not.</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7</a:t>
            </a:fld>
            <a:endParaRPr lang="zh-CN" altLang="en-US"/>
          </a:p>
        </p:txBody>
      </p:sp>
    </p:spTree>
    <p:extLst>
      <p:ext uri="{BB962C8B-B14F-4D97-AF65-F5344CB8AC3E}">
        <p14:creationId xmlns:p14="http://schemas.microsoft.com/office/powerpoint/2010/main" val="234097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give an overview of the L-CMP.</a:t>
            </a:r>
          </a:p>
          <a:p>
            <a:endParaRPr lang="en-US" altLang="zh-CN" dirty="0"/>
          </a:p>
          <a:p>
            <a:r>
              <a:rPr lang="en-US" altLang="zh-CN" sz="1200" b="0" i="0" u="none" strike="noStrike" kern="1200" dirty="0">
                <a:solidFill>
                  <a:schemeClr val="tx1"/>
                </a:solidFill>
                <a:effectLst/>
                <a:latin typeface="+mn-lt"/>
                <a:ea typeface="+mn-ea"/>
                <a:cs typeface="+mn-cs"/>
              </a:rPr>
              <a:t>We can see that there are two phases in L-CMP.  </a:t>
            </a:r>
          </a:p>
          <a:p>
            <a:r>
              <a:rPr lang="en-US" altLang="zh-CN" sz="1200" b="0" i="0" u="none" strike="noStrike" kern="1200" dirty="0">
                <a:solidFill>
                  <a:schemeClr val="tx1"/>
                </a:solidFill>
                <a:effectLst/>
                <a:latin typeface="+mn-lt"/>
                <a:ea typeface="+mn-ea"/>
                <a:cs typeface="+mn-cs"/>
              </a:rPr>
              <a:t>The first phase is learning phase. It learns a set of auxiliary invariants from the input protocol.</a:t>
            </a:r>
          </a:p>
          <a:p>
            <a:r>
              <a:rPr lang="en-US" altLang="zh-CN" sz="1200" b="0" i="0" u="none" strike="noStrike" kern="1200" dirty="0">
                <a:solidFill>
                  <a:schemeClr val="tx1"/>
                </a:solidFill>
                <a:effectLst/>
                <a:latin typeface="+mn-lt"/>
                <a:ea typeface="+mn-ea"/>
                <a:cs typeface="+mn-cs"/>
              </a:rPr>
              <a:t>The second phase generally follows the idea of parameterized abstraction and guard strengthening technique, but it strengthens the protocol before, not after the abstraction process. Because of this changed order, L-CMP can therefore avoid the guidance from humans, making it possible to automatize.</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8</a:t>
            </a:fld>
            <a:endParaRPr lang="zh-CN" altLang="en-US"/>
          </a:p>
        </p:txBody>
      </p:sp>
    </p:spTree>
    <p:extLst>
      <p:ext uri="{BB962C8B-B14F-4D97-AF65-F5344CB8AC3E}">
        <p14:creationId xmlns:p14="http://schemas.microsoft.com/office/powerpoint/2010/main" val="428359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a parameterized protocol in Murphi, the first step is to generate a reachable set of its instance.</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9</a:t>
            </a:fld>
            <a:endParaRPr lang="zh-CN" altLang="en-US"/>
          </a:p>
        </p:txBody>
      </p:sp>
    </p:spTree>
    <p:extLst>
      <p:ext uri="{BB962C8B-B14F-4D97-AF65-F5344CB8AC3E}">
        <p14:creationId xmlns:p14="http://schemas.microsoft.com/office/powerpoint/2010/main" val="177408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5613400"/>
            <a:ext cx="11262866" cy="7771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90A4AF4-E405-4752-A695-0CC23481CC11}" type="datetimeFigureOut">
              <a:rPr lang="zh-CN" altLang="en-US" smtClean="0"/>
              <a:t>2018/10/24</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23149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375331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0A4AF4-E405-4752-A695-0CC23481CC11}" type="datetimeFigureOut">
              <a:rPr lang="zh-CN" altLang="en-US" smtClean="0"/>
              <a:t>2018/10/24</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3344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33386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90A4AF4-E405-4752-A695-0CC23481CC1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291543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1711149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84203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B2983E-1ED9-44DB-B8CF-5F21DCF7A28F}" type="slidenum">
              <a:rPr lang="zh-CN" altLang="en-US" smtClean="0"/>
              <a:t>‹#›</a:t>
            </a:fld>
            <a:endParaRPr lang="zh-CN"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09194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250966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90A4AF4-E405-4752-A695-0CC23481CC1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24478404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90A4AF4-E405-4752-A695-0CC23481CC1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72999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90A4AF4-E405-4752-A695-0CC23481CC11}" type="datetimeFigureOut">
              <a:rPr lang="zh-CN" altLang="en-US" smtClean="0"/>
              <a:t>2018/10/24</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7B2983E-1ED9-44DB-B8CF-5F21DCF7A28F}"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6221279"/>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201B64C-E142-4DBA-AF8C-0AD1E041FDC8}"/>
              </a:ext>
            </a:extLst>
          </p:cNvPr>
          <p:cNvSpPr txBox="1"/>
          <p:nvPr/>
        </p:nvSpPr>
        <p:spPr>
          <a:xfrm>
            <a:off x="3300476" y="5824340"/>
            <a:ext cx="5591048" cy="369332"/>
          </a:xfrm>
          <a:prstGeom prst="rect">
            <a:avLst/>
          </a:prstGeom>
          <a:noFill/>
        </p:spPr>
        <p:txBody>
          <a:bodyPr wrap="square" rtlCol="0">
            <a:spAutoFit/>
          </a:bodyPr>
          <a:lstStyle/>
          <a:p>
            <a:pPr algn="ctr"/>
            <a:r>
              <a:rPr lang="en-US" altLang="zh-CN" dirty="0">
                <a:solidFill>
                  <a:schemeClr val="bg1"/>
                </a:solidFill>
                <a:latin typeface="Bookman Old Style" panose="02050604050505020204" pitchFamily="18" charset="0"/>
              </a:rPr>
              <a:t>Jialun Cao,</a:t>
            </a:r>
            <a:r>
              <a:rPr lang="zh-CN" altLang="en-US" dirty="0">
                <a:solidFill>
                  <a:schemeClr val="bg1"/>
                </a:solidFill>
                <a:latin typeface="Bookman Old Style" panose="02050604050505020204" pitchFamily="18" charset="0"/>
              </a:rPr>
              <a:t> </a:t>
            </a:r>
            <a:r>
              <a:rPr lang="en-US" altLang="zh-CN" dirty="0" err="1">
                <a:solidFill>
                  <a:schemeClr val="bg1"/>
                </a:solidFill>
                <a:latin typeface="Bookman Old Style" panose="02050604050505020204" pitchFamily="18" charset="0"/>
              </a:rPr>
              <a:t>Youngjian</a:t>
            </a:r>
            <a:r>
              <a:rPr lang="en-US" altLang="zh-CN" dirty="0">
                <a:solidFill>
                  <a:schemeClr val="bg1"/>
                </a:solidFill>
                <a:latin typeface="Bookman Old Style" panose="02050604050505020204" pitchFamily="18" charset="0"/>
              </a:rPr>
              <a:t> Li, Jun Pang </a:t>
            </a:r>
            <a:endParaRPr lang="zh-CN" altLang="en-US" dirty="0">
              <a:solidFill>
                <a:schemeClr val="bg1"/>
              </a:solidFill>
              <a:latin typeface="Bookman Old Style" panose="02050604050505020204" pitchFamily="18" charset="0"/>
            </a:endParaRPr>
          </a:p>
        </p:txBody>
      </p:sp>
      <p:sp>
        <p:nvSpPr>
          <p:cNvPr id="10" name="椭圆 9">
            <a:extLst>
              <a:ext uri="{FF2B5EF4-FFF2-40B4-BE49-F238E27FC236}">
                <a16:creationId xmlns:a16="http://schemas.microsoft.com/office/drawing/2014/main" id="{14962185-26DE-4B22-8C32-C20D0E4BA37B}"/>
              </a:ext>
            </a:extLst>
          </p:cNvPr>
          <p:cNvSpPr/>
          <p:nvPr/>
        </p:nvSpPr>
        <p:spPr>
          <a:xfrm>
            <a:off x="3890962" y="854828"/>
            <a:ext cx="4410075" cy="4410075"/>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tLang="zh-CN" sz="3600" dirty="0">
              <a:latin typeface="Bookman Old Style" panose="02050604050505020204" pitchFamily="18" charset="0"/>
            </a:endParaRPr>
          </a:p>
          <a:p>
            <a:pPr algn="ctr"/>
            <a:endParaRPr lang="en-US" altLang="zh-CN" sz="3600" dirty="0">
              <a:latin typeface="Bookman Old Style" panose="02050604050505020204" pitchFamily="18" charset="0"/>
            </a:endParaRPr>
          </a:p>
        </p:txBody>
      </p:sp>
      <p:sp>
        <p:nvSpPr>
          <p:cNvPr id="11" name="文本框 10">
            <a:extLst>
              <a:ext uri="{FF2B5EF4-FFF2-40B4-BE49-F238E27FC236}">
                <a16:creationId xmlns:a16="http://schemas.microsoft.com/office/drawing/2014/main" id="{0F3417F2-C18F-4243-9D4D-43A4CCAF5046}"/>
              </a:ext>
            </a:extLst>
          </p:cNvPr>
          <p:cNvSpPr txBox="1"/>
          <p:nvPr/>
        </p:nvSpPr>
        <p:spPr>
          <a:xfrm>
            <a:off x="5433441" y="1186953"/>
            <a:ext cx="1325118" cy="338554"/>
          </a:xfrm>
          <a:prstGeom prst="rect">
            <a:avLst/>
          </a:prstGeom>
          <a:noFill/>
        </p:spPr>
        <p:txBody>
          <a:bodyPr wrap="square" rtlCol="0">
            <a:spAutoFit/>
          </a:bodyPr>
          <a:lstStyle/>
          <a:p>
            <a:r>
              <a:rPr lang="en-US" altLang="zh-CN" sz="1600" dirty="0">
                <a:solidFill>
                  <a:schemeClr val="bg1"/>
                </a:solidFill>
                <a:latin typeface="Bookman Old Style" panose="02050604050505020204" pitchFamily="18" charset="0"/>
              </a:rPr>
              <a:t>ASE 2018</a:t>
            </a:r>
            <a:endParaRPr lang="zh-CN" altLang="en-US" sz="1600" dirty="0">
              <a:solidFill>
                <a:schemeClr val="bg1"/>
              </a:solidFill>
              <a:latin typeface="Bookman Old Style" panose="02050604050505020204" pitchFamily="18" charset="0"/>
            </a:endParaRPr>
          </a:p>
        </p:txBody>
      </p:sp>
      <p:sp>
        <p:nvSpPr>
          <p:cNvPr id="12" name="矩形 11">
            <a:extLst>
              <a:ext uri="{FF2B5EF4-FFF2-40B4-BE49-F238E27FC236}">
                <a16:creationId xmlns:a16="http://schemas.microsoft.com/office/drawing/2014/main" id="{66B24E45-A05C-4C0C-88B5-8CFC290DAB92}"/>
              </a:ext>
            </a:extLst>
          </p:cNvPr>
          <p:cNvSpPr/>
          <p:nvPr/>
        </p:nvSpPr>
        <p:spPr>
          <a:xfrm>
            <a:off x="4077779" y="3295650"/>
            <a:ext cx="4036441" cy="702115"/>
          </a:xfrm>
          <a:prstGeom prst="rect">
            <a:avLst/>
          </a:prstGeom>
        </p:spPr>
        <p:txBody>
          <a:bodyPr wrap="square">
            <a:spAutoFit/>
          </a:bodyPr>
          <a:lstStyle/>
          <a:p>
            <a:pPr algn="ctr">
              <a:lnSpc>
                <a:spcPct val="150000"/>
              </a:lnSpc>
            </a:pPr>
            <a:r>
              <a:rPr lang="en-US" altLang="zh-CN" sz="1400" dirty="0">
                <a:solidFill>
                  <a:schemeClr val="bg1"/>
                </a:solidFill>
                <a:latin typeface="Bookman Old Style" panose="02050604050505020204" pitchFamily="18" charset="0"/>
              </a:rPr>
              <a:t>An Automatic Learning-based Parameterized Verification Tool</a:t>
            </a:r>
            <a:r>
              <a:rPr lang="zh-CN" altLang="en-US" sz="1400" dirty="0">
                <a:solidFill>
                  <a:schemeClr val="bg1"/>
                </a:solidFill>
                <a:latin typeface="Bookman Old Style" panose="02050604050505020204" pitchFamily="18" charset="0"/>
              </a:rPr>
              <a:t> </a:t>
            </a:r>
          </a:p>
        </p:txBody>
      </p:sp>
      <p:cxnSp>
        <p:nvCxnSpPr>
          <p:cNvPr id="14" name="直接连接符 13">
            <a:extLst>
              <a:ext uri="{FF2B5EF4-FFF2-40B4-BE49-F238E27FC236}">
                <a16:creationId xmlns:a16="http://schemas.microsoft.com/office/drawing/2014/main" id="{3C677150-8069-4AA0-8E63-707E77ADDB61}"/>
              </a:ext>
            </a:extLst>
          </p:cNvPr>
          <p:cNvCxnSpPr/>
          <p:nvPr/>
        </p:nvCxnSpPr>
        <p:spPr>
          <a:xfrm>
            <a:off x="4495800" y="3144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044C4DB-B89E-43F1-80F9-0E4EA7F17646}"/>
              </a:ext>
            </a:extLst>
          </p:cNvPr>
          <p:cNvCxnSpPr/>
          <p:nvPr/>
        </p:nvCxnSpPr>
        <p:spPr>
          <a:xfrm>
            <a:off x="4521200" y="3271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6DF7DF0-64D4-43C5-98FB-74F20C7673D3}"/>
              </a:ext>
            </a:extLst>
          </p:cNvPr>
          <p:cNvSpPr/>
          <p:nvPr/>
        </p:nvSpPr>
        <p:spPr>
          <a:xfrm>
            <a:off x="5282315" y="2153533"/>
            <a:ext cx="1627369" cy="707886"/>
          </a:xfrm>
          <a:prstGeom prst="rect">
            <a:avLst/>
          </a:prstGeom>
        </p:spPr>
        <p:txBody>
          <a:bodyPr wrap="none">
            <a:spAutoFit/>
          </a:bodyPr>
          <a:lstStyle/>
          <a:p>
            <a:r>
              <a:rPr lang="en-US" altLang="zh-CN" sz="4000" dirty="0">
                <a:solidFill>
                  <a:schemeClr val="bg1"/>
                </a:solidFill>
              </a:rPr>
              <a:t>L-CMP</a:t>
            </a:r>
          </a:p>
        </p:txBody>
      </p:sp>
    </p:spTree>
    <p:extLst>
      <p:ext uri="{BB962C8B-B14F-4D97-AF65-F5344CB8AC3E}">
        <p14:creationId xmlns:p14="http://schemas.microsoft.com/office/powerpoint/2010/main" val="2915871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3" y="2180496"/>
            <a:ext cx="5514808" cy="3678303"/>
          </a:xfrm>
        </p:spPr>
        <p:txBody>
          <a:bodyPr>
            <a:normAutofit/>
          </a:bodyPr>
          <a:lstStyle/>
          <a:p>
            <a:r>
              <a:rPr lang="en-US" altLang="zh-CN" sz="2000" dirty="0"/>
              <a:t>Preprocessor </a:t>
            </a:r>
          </a:p>
          <a:p>
            <a:endParaRPr lang="en-US" altLang="zh-CN" sz="2000" dirty="0"/>
          </a:p>
          <a:p>
            <a:pPr lvl="1"/>
            <a:r>
              <a:rPr lang="en-US" altLang="zh-CN" sz="1800" dirty="0"/>
              <a:t>Generate reachable set by Murphi</a:t>
            </a:r>
          </a:p>
          <a:p>
            <a:pPr lvl="1"/>
            <a:r>
              <a:rPr lang="en-US" altLang="zh-CN" sz="1800" dirty="0"/>
              <a:t>Extract atomic predicates from protocol</a:t>
            </a:r>
          </a:p>
          <a:p>
            <a:pPr lvl="1"/>
            <a:r>
              <a:rPr lang="en-US" altLang="zh-CN" sz="1800" dirty="0"/>
              <a:t>Transform the reachable set according to atomic predicates</a:t>
            </a:r>
          </a:p>
          <a:p>
            <a:pPr lvl="1"/>
            <a:endParaRPr lang="zh-CN" altLang="en-US" sz="1800" dirty="0"/>
          </a:p>
        </p:txBody>
      </p:sp>
      <p:pic>
        <p:nvPicPr>
          <p:cNvPr id="6" name="图片 5">
            <a:extLst>
              <a:ext uri="{FF2B5EF4-FFF2-40B4-BE49-F238E27FC236}">
                <a16:creationId xmlns:a16="http://schemas.microsoft.com/office/drawing/2014/main" id="{B45B9402-D5F6-4CBE-8667-8515B7880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68" y="2000133"/>
            <a:ext cx="4934639" cy="1543265"/>
          </a:xfrm>
          <a:prstGeom prst="rect">
            <a:avLst/>
          </a:prstGeom>
        </p:spPr>
      </p:pic>
      <p:pic>
        <p:nvPicPr>
          <p:cNvPr id="7" name="图片 6">
            <a:extLst>
              <a:ext uri="{FF2B5EF4-FFF2-40B4-BE49-F238E27FC236}">
                <a16:creationId xmlns:a16="http://schemas.microsoft.com/office/drawing/2014/main" id="{1EE0CDD3-68E6-4D4C-9392-2154EF52E190}"/>
              </a:ext>
            </a:extLst>
          </p:cNvPr>
          <p:cNvPicPr>
            <a:picLocks noChangeAspect="1"/>
          </p:cNvPicPr>
          <p:nvPr/>
        </p:nvPicPr>
        <p:blipFill>
          <a:blip r:embed="rId4"/>
          <a:stretch>
            <a:fillRect/>
          </a:stretch>
        </p:blipFill>
        <p:spPr>
          <a:xfrm>
            <a:off x="6833245" y="3855585"/>
            <a:ext cx="4620482" cy="6841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图片 7">
            <a:extLst>
              <a:ext uri="{FF2B5EF4-FFF2-40B4-BE49-F238E27FC236}">
                <a16:creationId xmlns:a16="http://schemas.microsoft.com/office/drawing/2014/main" id="{69EABD3F-FE1A-4DB6-B222-964A5680721C}"/>
              </a:ext>
            </a:extLst>
          </p:cNvPr>
          <p:cNvPicPr>
            <a:picLocks noChangeAspect="1"/>
          </p:cNvPicPr>
          <p:nvPr/>
        </p:nvPicPr>
        <p:blipFill>
          <a:blip r:embed="rId5"/>
          <a:stretch>
            <a:fillRect/>
          </a:stretch>
        </p:blipFill>
        <p:spPr>
          <a:xfrm>
            <a:off x="6676166" y="4882670"/>
            <a:ext cx="4934639" cy="1383819"/>
          </a:xfrm>
          <a:prstGeom prst="rect">
            <a:avLst/>
          </a:prstGeom>
        </p:spPr>
      </p:pic>
    </p:spTree>
    <p:extLst>
      <p:ext uri="{BB962C8B-B14F-4D97-AF65-F5344CB8AC3E}">
        <p14:creationId xmlns:p14="http://schemas.microsoft.com/office/powerpoint/2010/main" val="816950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2180496"/>
            <a:ext cx="9591507" cy="3678303"/>
          </a:xfrm>
        </p:spPr>
        <p:txBody>
          <a:bodyPr/>
          <a:lstStyle/>
          <a:p>
            <a:r>
              <a:rPr lang="en-US" altLang="zh-CN" dirty="0"/>
              <a:t>Association rule learning</a:t>
            </a:r>
          </a:p>
          <a:p>
            <a:pPr lvl="1"/>
            <a:r>
              <a:rPr lang="en-US" altLang="zh-CN" dirty="0"/>
              <a:t>Association rule learning is to mine interesting correlations among items. </a:t>
            </a:r>
          </a:p>
          <a:p>
            <a:pPr lvl="1"/>
            <a:r>
              <a:rPr lang="en-US" altLang="zh-CN" dirty="0"/>
              <a:t>Example: Beer – Diaper </a:t>
            </a:r>
            <a:endParaRPr lang="zh-CN" altLang="en-US" dirty="0"/>
          </a:p>
        </p:txBody>
      </p:sp>
    </p:spTree>
    <p:extLst>
      <p:ext uri="{BB962C8B-B14F-4D97-AF65-F5344CB8AC3E}">
        <p14:creationId xmlns:p14="http://schemas.microsoft.com/office/powerpoint/2010/main" val="312124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3" y="2180496"/>
            <a:ext cx="5514808" cy="3678303"/>
          </a:xfrm>
        </p:spPr>
        <p:txBody>
          <a:bodyPr/>
          <a:lstStyle/>
          <a:p>
            <a:r>
              <a:rPr lang="en-US" altLang="zh-CN" dirty="0"/>
              <a:t>Association rule learning</a:t>
            </a:r>
          </a:p>
          <a:p>
            <a:pPr lvl="1"/>
            <a:r>
              <a:rPr lang="en-US" altLang="zh-CN" dirty="0"/>
              <a:t>Size of frequent item set = 3</a:t>
            </a:r>
          </a:p>
          <a:p>
            <a:pPr lvl="1"/>
            <a:r>
              <a:rPr lang="en-US" altLang="zh-CN" dirty="0"/>
              <a:t>Minimum support = 0.0</a:t>
            </a:r>
          </a:p>
          <a:p>
            <a:pPr lvl="1"/>
            <a:r>
              <a:rPr lang="en-US" altLang="zh-CN" dirty="0"/>
              <a:t>Minimum confidence = 1.0</a:t>
            </a:r>
          </a:p>
        </p:txBody>
      </p:sp>
      <p:pic>
        <p:nvPicPr>
          <p:cNvPr id="4" name="图片 3">
            <a:extLst>
              <a:ext uri="{FF2B5EF4-FFF2-40B4-BE49-F238E27FC236}">
                <a16:creationId xmlns:a16="http://schemas.microsoft.com/office/drawing/2014/main" id="{D9C06B85-941A-42BD-A80F-717E9ECD83F9}"/>
              </a:ext>
            </a:extLst>
          </p:cNvPr>
          <p:cNvPicPr>
            <a:picLocks noChangeAspect="1"/>
          </p:cNvPicPr>
          <p:nvPr/>
        </p:nvPicPr>
        <p:blipFill>
          <a:blip r:embed="rId3"/>
          <a:stretch>
            <a:fillRect/>
          </a:stretch>
        </p:blipFill>
        <p:spPr>
          <a:xfrm>
            <a:off x="6096000" y="3175157"/>
            <a:ext cx="5514807" cy="1823563"/>
          </a:xfrm>
          <a:prstGeom prst="rect">
            <a:avLst/>
          </a:prstGeom>
        </p:spPr>
      </p:pic>
    </p:spTree>
    <p:extLst>
      <p:ext uri="{BB962C8B-B14F-4D97-AF65-F5344CB8AC3E}">
        <p14:creationId xmlns:p14="http://schemas.microsoft.com/office/powerpoint/2010/main" val="63030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The number of derived association rules is generally large, so we need a step to minimize it</a:t>
            </a:r>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52ABCFB2-173A-4111-B8AC-627B0DD68798}"/>
              </a:ext>
            </a:extLst>
          </p:cNvPr>
          <p:cNvPicPr>
            <a:picLocks noChangeAspect="1"/>
          </p:cNvPicPr>
          <p:nvPr/>
        </p:nvPicPr>
        <p:blipFill>
          <a:blip r:embed="rId3"/>
          <a:stretch>
            <a:fillRect/>
          </a:stretch>
        </p:blipFill>
        <p:spPr>
          <a:xfrm>
            <a:off x="1457324" y="3089559"/>
            <a:ext cx="8829675" cy="3376963"/>
          </a:xfrm>
          <a:prstGeom prst="rect">
            <a:avLst/>
          </a:prstGeom>
        </p:spPr>
      </p:pic>
    </p:spTree>
    <p:extLst>
      <p:ext uri="{BB962C8B-B14F-4D97-AF65-F5344CB8AC3E}">
        <p14:creationId xmlns:p14="http://schemas.microsoft.com/office/powerpoint/2010/main" val="228362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Selection</a:t>
            </a:r>
          </a:p>
          <a:p>
            <a:pPr lvl="1"/>
            <a:r>
              <a:rPr lang="en-US" altLang="zh-CN" dirty="0"/>
              <a:t>Murphi</a:t>
            </a:r>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44947723-4A77-494D-B29B-5D351B2918D6}"/>
              </a:ext>
            </a:extLst>
          </p:cNvPr>
          <p:cNvPicPr>
            <a:picLocks noChangeAspect="1"/>
          </p:cNvPicPr>
          <p:nvPr/>
        </p:nvPicPr>
        <p:blipFill>
          <a:blip r:embed="rId3"/>
          <a:stretch>
            <a:fillRect/>
          </a:stretch>
        </p:blipFill>
        <p:spPr>
          <a:xfrm>
            <a:off x="2028750" y="2984398"/>
            <a:ext cx="8134500" cy="2805542"/>
          </a:xfrm>
          <a:prstGeom prst="rect">
            <a:avLst/>
          </a:prstGeom>
        </p:spPr>
      </p:pic>
    </p:spTree>
    <p:extLst>
      <p:ext uri="{BB962C8B-B14F-4D97-AF65-F5344CB8AC3E}">
        <p14:creationId xmlns:p14="http://schemas.microsoft.com/office/powerpoint/2010/main" val="3507210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Selection</a:t>
            </a:r>
          </a:p>
          <a:p>
            <a:pPr lvl="1"/>
            <a:r>
              <a:rPr lang="en-US" altLang="zh-CN" dirty="0"/>
              <a:t>Murphi</a:t>
            </a:r>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44947723-4A77-494D-B29B-5D351B2918D6}"/>
              </a:ext>
            </a:extLst>
          </p:cNvPr>
          <p:cNvPicPr>
            <a:picLocks noChangeAspect="1"/>
          </p:cNvPicPr>
          <p:nvPr/>
        </p:nvPicPr>
        <p:blipFill>
          <a:blip r:embed="rId3"/>
          <a:stretch>
            <a:fillRect/>
          </a:stretch>
        </p:blipFill>
        <p:spPr>
          <a:xfrm>
            <a:off x="2028750" y="2984398"/>
            <a:ext cx="8134500" cy="2805542"/>
          </a:xfrm>
          <a:prstGeom prst="rect">
            <a:avLst/>
          </a:prstGeom>
        </p:spPr>
      </p:pic>
    </p:spTree>
    <p:extLst>
      <p:ext uri="{BB962C8B-B14F-4D97-AF65-F5344CB8AC3E}">
        <p14:creationId xmlns:p14="http://schemas.microsoft.com/office/powerpoint/2010/main" val="1628251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2</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Strengthening</a:t>
            </a:r>
          </a:p>
          <a:p>
            <a:pPr lvl="1"/>
            <a:r>
              <a:rPr lang="en-US" altLang="zh-CN" dirty="0"/>
              <a:t>The structure of rules</a:t>
            </a:r>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B23A32C-A609-4528-B683-0503D65498FA}"/>
              </a:ext>
            </a:extLst>
          </p:cNvPr>
          <p:cNvPicPr>
            <a:picLocks noChangeAspect="1"/>
          </p:cNvPicPr>
          <p:nvPr/>
        </p:nvPicPr>
        <p:blipFill>
          <a:blip r:embed="rId3"/>
          <a:stretch>
            <a:fillRect/>
          </a:stretch>
        </p:blipFill>
        <p:spPr>
          <a:xfrm>
            <a:off x="1705595" y="3553019"/>
            <a:ext cx="8276604" cy="2236920"/>
          </a:xfrm>
          <a:prstGeom prst="rect">
            <a:avLst/>
          </a:prstGeom>
        </p:spPr>
      </p:pic>
    </p:spTree>
    <p:extLst>
      <p:ext uri="{BB962C8B-B14F-4D97-AF65-F5344CB8AC3E}">
        <p14:creationId xmlns:p14="http://schemas.microsoft.com/office/powerpoint/2010/main" val="226372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2</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Strengthening</a:t>
            </a:r>
          </a:p>
          <a:p>
            <a:pPr lvl="1"/>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693578A7-1346-4FF4-991B-4D13469D4004}"/>
              </a:ext>
            </a:extLst>
          </p:cNvPr>
          <p:cNvPicPr>
            <a:picLocks noChangeAspect="1"/>
          </p:cNvPicPr>
          <p:nvPr/>
        </p:nvPicPr>
        <p:blipFill>
          <a:blip r:embed="rId3"/>
          <a:stretch>
            <a:fillRect/>
          </a:stretch>
        </p:blipFill>
        <p:spPr>
          <a:xfrm>
            <a:off x="2209801" y="3077499"/>
            <a:ext cx="7077861" cy="3078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4927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2</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Abstraction</a:t>
            </a:r>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AB5CA677-0289-4AF9-A81B-8CCC89AB7CEC}"/>
              </a:ext>
            </a:extLst>
          </p:cNvPr>
          <p:cNvPicPr>
            <a:picLocks noChangeAspect="1"/>
          </p:cNvPicPr>
          <p:nvPr/>
        </p:nvPicPr>
        <p:blipFill>
          <a:blip r:embed="rId3"/>
          <a:stretch>
            <a:fillRect/>
          </a:stretch>
        </p:blipFill>
        <p:spPr>
          <a:xfrm>
            <a:off x="2990851" y="2830904"/>
            <a:ext cx="7772398" cy="29590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1908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Experiment result</a:t>
            </a:r>
            <a:endParaRPr lang="zh-CN" altLang="en-US" dirty="0"/>
          </a:p>
        </p:txBody>
      </p:sp>
      <p:graphicFrame>
        <p:nvGraphicFramePr>
          <p:cNvPr id="6" name="内容占位符 5">
            <a:extLst>
              <a:ext uri="{FF2B5EF4-FFF2-40B4-BE49-F238E27FC236}">
                <a16:creationId xmlns:a16="http://schemas.microsoft.com/office/drawing/2014/main" id="{3E34C20C-74E0-41A0-9C8F-691A67B0EB8A}"/>
              </a:ext>
            </a:extLst>
          </p:cNvPr>
          <p:cNvGraphicFramePr>
            <a:graphicFrameLocks noGrp="1"/>
          </p:cNvGraphicFramePr>
          <p:nvPr>
            <p:ph idx="1"/>
            <p:extLst>
              <p:ext uri="{D42A27DB-BD31-4B8C-83A1-F6EECF244321}">
                <p14:modId xmlns:p14="http://schemas.microsoft.com/office/powerpoint/2010/main" val="4226677297"/>
              </p:ext>
            </p:extLst>
          </p:nvPr>
        </p:nvGraphicFramePr>
        <p:xfrm>
          <a:off x="1054100" y="1968500"/>
          <a:ext cx="10629900" cy="365760"/>
        </p:xfrm>
        <a:graphic>
          <a:graphicData uri="http://schemas.openxmlformats.org/drawingml/2006/table">
            <a:tbl>
              <a:tblPr/>
              <a:tblGrid>
                <a:gridCol w="10629900">
                  <a:extLst>
                    <a:ext uri="{9D8B030D-6E8A-4147-A177-3AD203B41FA5}">
                      <a16:colId xmlns:a16="http://schemas.microsoft.com/office/drawing/2014/main" val="2249501350"/>
                    </a:ext>
                  </a:extLst>
                </a:gridCol>
              </a:tblGrid>
              <a:tr h="0">
                <a:tc>
                  <a:txBody>
                    <a:bodyPr/>
                    <a:lstStyle/>
                    <a:p>
                      <a:endParaRPr lang="zh-CN" altLang="en-US" dirty="0"/>
                    </a:p>
                  </a:txBody>
                  <a:tcPr>
                    <a:lnL w="6350" cmpd="sng">
                      <a:solidFill>
                        <a:schemeClr val="tx1"/>
                      </a:solidFill>
                      <a:prstDash val="solid"/>
                    </a:lnL>
                    <a:lnR w="6350" cmpd="sng">
                      <a:solidFill>
                        <a:schemeClr val="tx1"/>
                      </a:solidFill>
                      <a:prstDash val="solid"/>
                    </a:lnR>
                    <a:lnT w="6350" cmpd="sng">
                      <a:solidFill>
                        <a:schemeClr val="tx1"/>
                      </a:solidFill>
                      <a:prstDash val="solid"/>
                    </a:lnT>
                    <a:lnB w="6350" cmpd="sng">
                      <a:solidFill>
                        <a:schemeClr val="tx1"/>
                      </a:solidFill>
                      <a:prstDash val="solid"/>
                    </a:lnB>
                  </a:tcPr>
                </a:tc>
                <a:extLst>
                  <a:ext uri="{0D108BD9-81ED-4DB2-BD59-A6C34878D82A}">
                    <a16:rowId xmlns:a16="http://schemas.microsoft.com/office/drawing/2014/main" val="530637826"/>
                  </a:ext>
                </a:extLst>
              </a:tr>
            </a:tbl>
          </a:graphicData>
        </a:graphic>
      </p:graphicFrame>
      <p:graphicFrame>
        <p:nvGraphicFramePr>
          <p:cNvPr id="5" name="Table 3">
            <a:extLst>
              <a:ext uri="{FF2B5EF4-FFF2-40B4-BE49-F238E27FC236}">
                <a16:creationId xmlns:a16="http://schemas.microsoft.com/office/drawing/2014/main" id="{152762F9-D046-4AA4-AC2B-F4A3CFF81A11}"/>
              </a:ext>
            </a:extLst>
          </p:cNvPr>
          <p:cNvGraphicFramePr>
            <a:graphicFrameLocks noGrp="1"/>
          </p:cNvGraphicFramePr>
          <p:nvPr>
            <p:extLst>
              <p:ext uri="{D42A27DB-BD31-4B8C-83A1-F6EECF244321}">
                <p14:modId xmlns:p14="http://schemas.microsoft.com/office/powerpoint/2010/main" val="2950902873"/>
              </p:ext>
            </p:extLst>
          </p:nvPr>
        </p:nvGraphicFramePr>
        <p:xfrm>
          <a:off x="508000" y="1968501"/>
          <a:ext cx="11176002" cy="4584699"/>
        </p:xfrm>
        <a:graphic>
          <a:graphicData uri="http://schemas.openxmlformats.org/drawingml/2006/table">
            <a:tbl>
              <a:tblPr firstRow="1" bandRow="1">
                <a:tableStyleId>{85BE263C-DBD7-4A20-BB59-AAB30ACAA65A}</a:tableStyleId>
              </a:tblPr>
              <a:tblGrid>
                <a:gridCol w="1862667">
                  <a:extLst>
                    <a:ext uri="{9D8B030D-6E8A-4147-A177-3AD203B41FA5}">
                      <a16:colId xmlns:a16="http://schemas.microsoft.com/office/drawing/2014/main" val="20000"/>
                    </a:ext>
                  </a:extLst>
                </a:gridCol>
                <a:gridCol w="1862667">
                  <a:extLst>
                    <a:ext uri="{9D8B030D-6E8A-4147-A177-3AD203B41FA5}">
                      <a16:colId xmlns:a16="http://schemas.microsoft.com/office/drawing/2014/main" val="20004"/>
                    </a:ext>
                  </a:extLst>
                </a:gridCol>
                <a:gridCol w="1862667">
                  <a:extLst>
                    <a:ext uri="{9D8B030D-6E8A-4147-A177-3AD203B41FA5}">
                      <a16:colId xmlns:a16="http://schemas.microsoft.com/office/drawing/2014/main" val="20005"/>
                    </a:ext>
                  </a:extLst>
                </a:gridCol>
                <a:gridCol w="1862667">
                  <a:extLst>
                    <a:ext uri="{9D8B030D-6E8A-4147-A177-3AD203B41FA5}">
                      <a16:colId xmlns:a16="http://schemas.microsoft.com/office/drawing/2014/main" val="20006"/>
                    </a:ext>
                  </a:extLst>
                </a:gridCol>
                <a:gridCol w="1862667">
                  <a:extLst>
                    <a:ext uri="{9D8B030D-6E8A-4147-A177-3AD203B41FA5}">
                      <a16:colId xmlns:a16="http://schemas.microsoft.com/office/drawing/2014/main" val="20009"/>
                    </a:ext>
                  </a:extLst>
                </a:gridCol>
                <a:gridCol w="1862667">
                  <a:extLst>
                    <a:ext uri="{9D8B030D-6E8A-4147-A177-3AD203B41FA5}">
                      <a16:colId xmlns:a16="http://schemas.microsoft.com/office/drawing/2014/main" val="20010"/>
                    </a:ext>
                  </a:extLst>
                </a:gridCol>
              </a:tblGrid>
              <a:tr h="654957">
                <a:tc>
                  <a:txBody>
                    <a:bodyPr/>
                    <a:lstStyle/>
                    <a:p>
                      <a:pPr algn="ctr" fontAlgn="b">
                        <a:lnSpc>
                          <a:spcPct val="100000"/>
                        </a:lnSpc>
                      </a:pPr>
                      <a:r>
                        <a:rPr lang="en-US" sz="2000" b="0" u="none" strike="noStrike" dirty="0">
                          <a:effectLst/>
                        </a:rPr>
                        <a:t>Protocol name</a:t>
                      </a:r>
                      <a:endParaRPr lang="en-US"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en-US" sz="2000" b="0" u="none" strike="noStrike" dirty="0">
                          <a:effectLst/>
                        </a:rPr>
                        <a:t> # </a:t>
                      </a:r>
                      <a:r>
                        <a:rPr lang="en-US" sz="2000" b="0" u="none" strike="noStrike" dirty="0" err="1">
                          <a:effectLst/>
                        </a:rPr>
                        <a:t>assoRules</a:t>
                      </a:r>
                      <a:endParaRPr lang="en-US"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uk-UA" sz="2000" b="0" u="none" strike="noStrike" dirty="0">
                          <a:effectLst/>
                        </a:rPr>
                        <a:t> # </a:t>
                      </a:r>
                      <a:r>
                        <a:rPr lang="en-US" sz="2000" b="0" u="none" strike="noStrike" dirty="0" err="1">
                          <a:effectLst/>
                        </a:rPr>
                        <a:t>auxI</a:t>
                      </a:r>
                      <a:r>
                        <a:rPr lang="uk-UA" sz="2000" b="0" u="none" strike="noStrike" dirty="0">
                          <a:effectLst/>
                        </a:rPr>
                        <a:t>nv</a:t>
                      </a:r>
                      <a:r>
                        <a:rPr lang="en-US" sz="2000" b="0" u="none" strike="noStrike" dirty="0">
                          <a:effectLst/>
                        </a:rPr>
                        <a:t>s</a:t>
                      </a:r>
                      <a:endParaRPr lang="uk-UA"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en-US" sz="2000" b="0" u="none" strike="noStrike" dirty="0">
                          <a:effectLst/>
                        </a:rPr>
                        <a:t> # </a:t>
                      </a:r>
                      <a:r>
                        <a:rPr lang="en-US" sz="2000" b="0" u="none" strike="noStrike" dirty="0" err="1">
                          <a:effectLst/>
                        </a:rPr>
                        <a:t>usedInvs</a:t>
                      </a:r>
                      <a:endParaRPr lang="en-US"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mr-IN" sz="2000" b="0" u="none" strike="noStrike" dirty="0">
                          <a:effectLst/>
                        </a:rPr>
                        <a:t> </a:t>
                      </a:r>
                      <a:r>
                        <a:rPr lang="en-US" sz="2000" b="0" u="none" strike="noStrike" dirty="0">
                          <a:effectLst/>
                        </a:rPr>
                        <a:t>Runt</a:t>
                      </a:r>
                      <a:r>
                        <a:rPr lang="en-US" altLang="zh-CN" sz="2000" b="0" u="none" strike="noStrike" dirty="0">
                          <a:effectLst/>
                        </a:rPr>
                        <a:t>ime (s)</a:t>
                      </a:r>
                      <a:endParaRPr lang="mr-IN"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en-US" sz="2000" b="0" u="none" strike="noStrike" dirty="0">
                          <a:effectLst/>
                        </a:rPr>
                        <a:t>result</a:t>
                      </a: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4957">
                <a:tc>
                  <a:txBody>
                    <a:bodyPr/>
                    <a:lstStyle/>
                    <a:p>
                      <a:pPr algn="ctr" fontAlgn="b">
                        <a:lnSpc>
                          <a:spcPct val="150000"/>
                        </a:lnSpc>
                      </a:pPr>
                      <a:r>
                        <a:rPr lang="en-US" sz="1800" b="0" u="none" strike="noStrike" dirty="0" err="1">
                          <a:effectLst/>
                          <a:latin typeface="Bookman Old Style" panose="02050604050505020204" pitchFamily="18" charset="0"/>
                        </a:rPr>
                        <a:t>Moesi</a:t>
                      </a:r>
                      <a:endParaRPr lang="en-U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is-IS" sz="1800" b="0" u="none" strike="noStrike" dirty="0">
                          <a:effectLst/>
                          <a:latin typeface="Bookman Old Style" panose="02050604050505020204" pitchFamily="18" charset="0"/>
                        </a:rPr>
                        <a:t>736</a:t>
                      </a:r>
                      <a:endParaRPr lang="is-I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is-IS" sz="1800" b="0" u="none" strike="noStrike" dirty="0">
                          <a:effectLst/>
                          <a:latin typeface="Bookman Old Style" panose="02050604050505020204" pitchFamily="18" charset="0"/>
                        </a:rPr>
                        <a:t>20</a:t>
                      </a:r>
                      <a:endParaRPr lang="is-I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5</a:t>
                      </a: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is-IS" sz="1800" b="0" u="none" strike="noStrike" dirty="0">
                          <a:effectLst/>
                          <a:latin typeface="Bookman Old Style" panose="02050604050505020204" pitchFamily="18" charset="0"/>
                        </a:rPr>
                        <a:t>24.744</a:t>
                      </a:r>
                      <a:endParaRPr lang="is-I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marL="0" marR="0" lvl="0" indent="0" algn="ctr" defTabSz="685800" rtl="0" eaLnBrk="1" fontAlgn="b" latinLnBrk="0" hangingPunct="1">
                        <a:lnSpc>
                          <a:spcPct val="150000"/>
                        </a:lnSpc>
                        <a:spcBef>
                          <a:spcPts val="0"/>
                        </a:spcBef>
                        <a:spcAft>
                          <a:spcPts val="0"/>
                        </a:spcAft>
                        <a:buClrTx/>
                        <a:buSzTx/>
                        <a:buFontTx/>
                        <a:buNone/>
                        <a:tabLst/>
                        <a:defRPr/>
                      </a:pPr>
                      <a:r>
                        <a:rPr lang="zh-CN" altLang="en-US" sz="1800" b="0" u="none" strike="noStrike" dirty="0">
                          <a:solidFill>
                            <a:schemeClr val="tx1"/>
                          </a:solidFill>
                          <a:effectLst/>
                          <a:latin typeface="Bookman Old Style" panose="02050604050505020204" pitchFamily="18" charset="0"/>
                        </a:rPr>
                        <a:t>√</a:t>
                      </a:r>
                      <a:endParaRPr lang="en-US" altLang="zh-CN" sz="1800" b="0" i="0" u="none" strike="noStrike" dirty="0">
                        <a:solidFill>
                          <a:schemeClr val="tx1"/>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654957">
                <a:tc>
                  <a:txBody>
                    <a:bodyPr/>
                    <a:lstStyle/>
                    <a:p>
                      <a:pPr algn="ctr" fontAlgn="b">
                        <a:lnSpc>
                          <a:spcPct val="150000"/>
                        </a:lnSpc>
                      </a:pPr>
                      <a:r>
                        <a:rPr lang="en-US" sz="1800" b="0" u="none" strike="noStrike" dirty="0" err="1">
                          <a:effectLst/>
                          <a:latin typeface="Bookman Old Style" panose="02050604050505020204" pitchFamily="18" charset="0"/>
                        </a:rPr>
                        <a:t>Mesi</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144</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16</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5</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24.412</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zh-CN" altLang="en-US" sz="1800" b="0" u="none" strike="noStrike" dirty="0">
                          <a:solidFill>
                            <a:schemeClr val="tx1"/>
                          </a:solidFill>
                          <a:effectLst/>
                          <a:latin typeface="Bookman Old Style" panose="02050604050505020204" pitchFamily="18" charset="0"/>
                        </a:rPr>
                        <a:t>√</a:t>
                      </a:r>
                      <a:endParaRPr lang="en-US" sz="1800" b="0" i="0" u="none" strike="noStrike" dirty="0">
                        <a:solidFill>
                          <a:schemeClr val="tx1"/>
                        </a:solidFill>
                        <a:effectLst/>
                        <a:latin typeface="Bookman Old Style" panose="02050604050505020204" pitchFamily="18" charset="0"/>
                      </a:endParaRPr>
                    </a:p>
                  </a:txBody>
                  <a:tcPr marL="12700" marR="12700" marT="12700" marB="0" anchor="ctr"/>
                </a:tc>
                <a:extLst>
                  <a:ext uri="{0D108BD9-81ED-4DB2-BD59-A6C34878D82A}">
                    <a16:rowId xmlns:a16="http://schemas.microsoft.com/office/drawing/2014/main" val="10003"/>
                  </a:ext>
                </a:extLst>
              </a:tr>
              <a:tr h="654957">
                <a:tc>
                  <a:txBody>
                    <a:bodyPr/>
                    <a:lstStyle/>
                    <a:p>
                      <a:pPr algn="ctr" fontAlgn="b">
                        <a:lnSpc>
                          <a:spcPct val="150000"/>
                        </a:lnSpc>
                      </a:pPr>
                      <a:r>
                        <a:rPr lang="en-US" sz="1800" b="0" u="none" strike="noStrike" dirty="0" err="1">
                          <a:effectLst/>
                          <a:latin typeface="Bookman Old Style" panose="02050604050505020204" pitchFamily="18" charset="0"/>
                        </a:rPr>
                        <a:t>MutualEx</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656</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12</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3</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890869</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zh-CN" altLang="en-US" sz="1800" b="0" u="none" strike="noStrike" dirty="0">
                          <a:solidFill>
                            <a:schemeClr val="tx1"/>
                          </a:solidFill>
                          <a:effectLst/>
                          <a:latin typeface="Bookman Old Style" panose="02050604050505020204" pitchFamily="18" charset="0"/>
                        </a:rPr>
                        <a:t>√</a:t>
                      </a:r>
                      <a:endParaRPr lang="en-US" sz="1800" b="0" i="0" u="none" strike="noStrike" dirty="0">
                        <a:solidFill>
                          <a:schemeClr val="tx1"/>
                        </a:solidFill>
                        <a:effectLst/>
                        <a:latin typeface="Bookman Old Style" panose="02050604050505020204" pitchFamily="18" charset="0"/>
                      </a:endParaRPr>
                    </a:p>
                  </a:txBody>
                  <a:tcPr marL="12700" marR="12700" marT="12700" marB="0" anchor="ctr"/>
                </a:tc>
                <a:extLst>
                  <a:ext uri="{0D108BD9-81ED-4DB2-BD59-A6C34878D82A}">
                    <a16:rowId xmlns:a16="http://schemas.microsoft.com/office/drawing/2014/main" val="3580925388"/>
                  </a:ext>
                </a:extLst>
              </a:tr>
              <a:tr h="654957">
                <a:tc>
                  <a:txBody>
                    <a:bodyPr/>
                    <a:lstStyle/>
                    <a:p>
                      <a:pPr algn="ctr" fontAlgn="b">
                        <a:lnSpc>
                          <a:spcPct val="150000"/>
                        </a:lnSpc>
                      </a:pPr>
                      <a:r>
                        <a:rPr lang="en-US" altLang="zh-CN" sz="1800" b="0" u="none" strike="noStrike" dirty="0" err="1">
                          <a:effectLst/>
                          <a:latin typeface="Bookman Old Style" panose="02050604050505020204" pitchFamily="18" charset="0"/>
                        </a:rPr>
                        <a:t>Mutdata</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i="0" u="none" strike="noStrike" dirty="0">
                          <a:solidFill>
                            <a:srgbClr val="000000"/>
                          </a:solidFill>
                          <a:effectLst/>
                          <a:latin typeface="Bookman Old Style" panose="02050604050505020204" pitchFamily="18" charset="0"/>
                        </a:rPr>
                        <a:t>540</a:t>
                      </a:r>
                    </a:p>
                  </a:txBody>
                  <a:tcPr marL="12700" marR="12700" marT="12700" marB="0" anchor="ct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12</a:t>
                      </a:r>
                    </a:p>
                  </a:txBody>
                  <a:tcPr marL="12700" marR="12700" marT="12700" marB="0" anchor="ct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6</a:t>
                      </a:r>
                    </a:p>
                  </a:txBody>
                  <a:tcPr marL="12700" marR="12700" marT="12700" marB="0" anchor="ct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19.703</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marL="0" marR="0" lvl="0" indent="0" algn="ctr" defTabSz="457200" rtl="0" eaLnBrk="1" fontAlgn="b" latinLnBrk="0" hangingPunct="1">
                        <a:lnSpc>
                          <a:spcPct val="150000"/>
                        </a:lnSpc>
                        <a:spcBef>
                          <a:spcPts val="0"/>
                        </a:spcBef>
                        <a:spcAft>
                          <a:spcPts val="0"/>
                        </a:spcAft>
                        <a:buClrTx/>
                        <a:buSzTx/>
                        <a:buFontTx/>
                        <a:buNone/>
                        <a:tabLst/>
                        <a:defRPr/>
                      </a:pPr>
                      <a:r>
                        <a:rPr lang="zh-CN" altLang="en-US" sz="1800" b="0" u="none" strike="noStrike" dirty="0">
                          <a:solidFill>
                            <a:schemeClr val="tx1"/>
                          </a:solidFill>
                          <a:effectLst/>
                          <a:latin typeface="Bookman Old Style" panose="02050604050505020204" pitchFamily="18" charset="0"/>
                        </a:rPr>
                        <a:t>√</a:t>
                      </a:r>
                      <a:endParaRPr lang="en-US" altLang="zh-CN" sz="1800" b="0" i="0" u="none" strike="noStrike" dirty="0">
                        <a:solidFill>
                          <a:schemeClr val="tx1"/>
                        </a:solidFill>
                        <a:effectLst/>
                        <a:latin typeface="Bookman Old Style" panose="02050604050505020204" pitchFamily="18" charset="0"/>
                      </a:endParaRPr>
                    </a:p>
                  </a:txBody>
                  <a:tcPr marL="12700" marR="12700" marT="12700" marB="0" anchor="ctr"/>
                </a:tc>
                <a:extLst>
                  <a:ext uri="{0D108BD9-81ED-4DB2-BD59-A6C34878D82A}">
                    <a16:rowId xmlns:a16="http://schemas.microsoft.com/office/drawing/2014/main" val="314943025"/>
                  </a:ext>
                </a:extLst>
              </a:tr>
              <a:tr h="654957">
                <a:tc>
                  <a:txBody>
                    <a:bodyPr/>
                    <a:lstStyle/>
                    <a:p>
                      <a:pPr algn="ctr" fontAlgn="b">
                        <a:lnSpc>
                          <a:spcPct val="150000"/>
                        </a:lnSpc>
                      </a:pPr>
                      <a:r>
                        <a:rPr lang="en-US" sz="1800" b="0" u="none" strike="noStrike" dirty="0">
                          <a:effectLst/>
                          <a:latin typeface="Bookman Old Style" panose="02050604050505020204" pitchFamily="18" charset="0"/>
                        </a:rPr>
                        <a:t>German</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21202</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448</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8</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85.418</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marL="0" algn="ctr" defTabSz="457200" rtl="0" eaLnBrk="1" fontAlgn="b" latinLnBrk="0" hangingPunct="1">
                        <a:lnSpc>
                          <a:spcPct val="150000"/>
                        </a:lnSpc>
                      </a:pPr>
                      <a:r>
                        <a:rPr lang="zh-CN" altLang="en-US" sz="1800" b="0" u="none" strike="noStrike" kern="1200" dirty="0">
                          <a:solidFill>
                            <a:schemeClr val="tx1"/>
                          </a:solidFill>
                          <a:effectLst/>
                          <a:latin typeface="Bookman Old Style" panose="02050604050505020204" pitchFamily="18" charset="0"/>
                          <a:ea typeface="+mn-ea"/>
                          <a:cs typeface="+mn-cs"/>
                        </a:rPr>
                        <a:t>√</a:t>
                      </a:r>
                      <a:endParaRPr lang="en-US" sz="1800" b="0" u="none" strike="noStrike" kern="1200" dirty="0">
                        <a:solidFill>
                          <a:schemeClr val="tx1"/>
                        </a:solidFill>
                        <a:effectLst/>
                        <a:latin typeface="Bookman Old Style" panose="02050604050505020204" pitchFamily="18" charset="0"/>
                        <a:ea typeface="+mn-ea"/>
                        <a:cs typeface="+mn-cs"/>
                      </a:endParaRPr>
                    </a:p>
                  </a:txBody>
                  <a:tcPr marL="12700" marR="12700" marT="12700" marB="0" anchor="ctr"/>
                </a:tc>
                <a:extLst>
                  <a:ext uri="{0D108BD9-81ED-4DB2-BD59-A6C34878D82A}">
                    <a16:rowId xmlns:a16="http://schemas.microsoft.com/office/drawing/2014/main" val="10013"/>
                  </a:ext>
                </a:extLst>
              </a:tr>
              <a:tr h="654957">
                <a:tc>
                  <a:txBody>
                    <a:bodyPr/>
                    <a:lstStyle/>
                    <a:p>
                      <a:pPr algn="ctr" fontAlgn="b">
                        <a:lnSpc>
                          <a:spcPct val="150000"/>
                        </a:lnSpc>
                      </a:pPr>
                      <a:r>
                        <a:rPr lang="en-US" sz="1800" b="0" u="none" strike="noStrike" dirty="0">
                          <a:effectLst/>
                          <a:latin typeface="Bookman Old Style" panose="02050604050505020204" pitchFamily="18" charset="0"/>
                        </a:rPr>
                        <a:t>Flash</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358710</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1636</a:t>
                      </a:r>
                      <a:endParaRPr lang="uk-UA"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i="0" u="none" strike="noStrike" dirty="0">
                          <a:solidFill>
                            <a:srgbClr val="000000"/>
                          </a:solidFill>
                          <a:effectLst/>
                          <a:latin typeface="Bookman Old Style" panose="02050604050505020204" pitchFamily="18" charset="0"/>
                        </a:rPr>
                        <a:t>327</a:t>
                      </a:r>
                    </a:p>
                  </a:txBody>
                  <a:tcPr marL="12700" marR="12700" marT="12700" marB="0" anchor="ctr"/>
                </a:tc>
                <a:tc>
                  <a:txBody>
                    <a:bodyPr/>
                    <a:lstStyle/>
                    <a:p>
                      <a:pPr algn="ctr" fontAlgn="b">
                        <a:lnSpc>
                          <a:spcPct val="150000"/>
                        </a:lnSpc>
                      </a:pPr>
                      <a:r>
                        <a:rPr lang="nb-NO" sz="1800" b="0" u="none" strike="noStrike" dirty="0">
                          <a:effectLst/>
                          <a:latin typeface="Bookman Old Style" panose="02050604050505020204" pitchFamily="18" charset="0"/>
                        </a:rPr>
                        <a:t>41371.023</a:t>
                      </a:r>
                      <a:endParaRPr lang="nb-NO"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marL="0" algn="ctr" defTabSz="457200" rtl="0" eaLnBrk="1" fontAlgn="b" latinLnBrk="0" hangingPunct="1">
                        <a:lnSpc>
                          <a:spcPct val="150000"/>
                        </a:lnSpc>
                      </a:pPr>
                      <a:r>
                        <a:rPr lang="zh-CN" altLang="en-US" sz="1800" b="0" u="none" strike="noStrike" kern="1200" dirty="0">
                          <a:solidFill>
                            <a:schemeClr val="tx1"/>
                          </a:solidFill>
                          <a:effectLst/>
                          <a:latin typeface="Bookman Old Style" panose="02050604050505020204" pitchFamily="18" charset="0"/>
                          <a:ea typeface="+mn-ea"/>
                          <a:cs typeface="+mn-cs"/>
                        </a:rPr>
                        <a:t>√</a:t>
                      </a:r>
                      <a:endParaRPr lang="en-US" sz="1800" b="0" u="none" strike="noStrike" kern="1200" dirty="0">
                        <a:solidFill>
                          <a:schemeClr val="tx1"/>
                        </a:solidFill>
                        <a:effectLst/>
                        <a:latin typeface="Bookman Old Style" panose="02050604050505020204" pitchFamily="18" charset="0"/>
                        <a:ea typeface="+mn-ea"/>
                        <a:cs typeface="+mn-cs"/>
                      </a:endParaRPr>
                    </a:p>
                  </a:txBody>
                  <a:tcPr marL="12700" marR="12700" marT="12700" marB="0" anchor="ct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837231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2715120"/>
            <a:ext cx="8463657" cy="3678303"/>
          </a:xfrm>
        </p:spPr>
        <p:txBody>
          <a:bodyPr>
            <a:noAutofit/>
          </a:bodyPr>
          <a:lstStyle/>
          <a:p>
            <a:pPr>
              <a:lnSpc>
                <a:spcPct val="150000"/>
              </a:lnSpc>
            </a:pPr>
            <a:r>
              <a:rPr lang="en-US" altLang="zh-CN" sz="2400" dirty="0"/>
              <a:t>BACKGROUND:  </a:t>
            </a:r>
          </a:p>
          <a:p>
            <a:pPr lvl="1">
              <a:lnSpc>
                <a:spcPct val="150000"/>
              </a:lnSpc>
            </a:pPr>
            <a:r>
              <a:rPr lang="en-US" altLang="zh-CN" sz="2200" u="sng" dirty="0"/>
              <a:t>Parameterized systems </a:t>
            </a:r>
            <a:r>
              <a:rPr lang="en-US" altLang="zh-CN" sz="2200" dirty="0"/>
              <a:t>exist in many practical areas, such as </a:t>
            </a:r>
            <a:r>
              <a:rPr lang="en-US" altLang="zh-CN" sz="2200" dirty="0">
                <a:solidFill>
                  <a:schemeClr val="accent1"/>
                </a:solidFill>
              </a:rPr>
              <a:t>mutual exclusion protocols, bus protocols, networking communication, cache coherence protocols</a:t>
            </a:r>
            <a:r>
              <a:rPr lang="en-US" altLang="zh-CN" sz="2200" dirty="0"/>
              <a:t>.</a:t>
            </a:r>
          </a:p>
          <a:p>
            <a:pPr>
              <a:lnSpc>
                <a:spcPct val="150000"/>
              </a:lnSpc>
            </a:pPr>
            <a:endParaRPr lang="en-US" altLang="zh-CN" sz="2400" dirty="0"/>
          </a:p>
          <a:p>
            <a:pPr>
              <a:lnSpc>
                <a:spcPct val="150000"/>
              </a:lnSpc>
            </a:pPr>
            <a:endParaRPr lang="en-US" altLang="zh-CN" sz="2400" dirty="0"/>
          </a:p>
          <a:p>
            <a:pPr>
              <a:lnSpc>
                <a:spcPct val="150000"/>
              </a:lnSpc>
            </a:pPr>
            <a:endParaRPr lang="zh-CN" altLang="en-US" sz="2400" dirty="0"/>
          </a:p>
        </p:txBody>
      </p:sp>
      <p:pic>
        <p:nvPicPr>
          <p:cNvPr id="5" name="图片 4">
            <a:extLst>
              <a:ext uri="{FF2B5EF4-FFF2-40B4-BE49-F238E27FC236}">
                <a16:creationId xmlns:a16="http://schemas.microsoft.com/office/drawing/2014/main" id="{FC7DCA24-44DD-4277-92E5-4F5BE223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5018" y="2907365"/>
            <a:ext cx="2202402" cy="2135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0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14962185-26DE-4B22-8C32-C20D0E4BA37B}"/>
              </a:ext>
            </a:extLst>
          </p:cNvPr>
          <p:cNvSpPr/>
          <p:nvPr/>
        </p:nvSpPr>
        <p:spPr>
          <a:xfrm>
            <a:off x="3890962" y="854828"/>
            <a:ext cx="4410075" cy="4410075"/>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tLang="zh-CN" sz="3600" dirty="0">
              <a:latin typeface="Bookman Old Style" panose="02050604050505020204" pitchFamily="18" charset="0"/>
            </a:endParaRPr>
          </a:p>
          <a:p>
            <a:pPr algn="ctr"/>
            <a:endParaRPr lang="en-US" altLang="zh-CN" sz="3600" dirty="0">
              <a:latin typeface="Bookman Old Style" panose="02050604050505020204" pitchFamily="18" charset="0"/>
            </a:endParaRPr>
          </a:p>
        </p:txBody>
      </p:sp>
      <p:sp>
        <p:nvSpPr>
          <p:cNvPr id="11" name="文本框 10">
            <a:extLst>
              <a:ext uri="{FF2B5EF4-FFF2-40B4-BE49-F238E27FC236}">
                <a16:creationId xmlns:a16="http://schemas.microsoft.com/office/drawing/2014/main" id="{0F3417F2-C18F-4243-9D4D-43A4CCAF5046}"/>
              </a:ext>
            </a:extLst>
          </p:cNvPr>
          <p:cNvSpPr txBox="1"/>
          <p:nvPr/>
        </p:nvSpPr>
        <p:spPr>
          <a:xfrm>
            <a:off x="5433441" y="1186953"/>
            <a:ext cx="1325118" cy="338554"/>
          </a:xfrm>
          <a:prstGeom prst="rect">
            <a:avLst/>
          </a:prstGeom>
          <a:noFill/>
        </p:spPr>
        <p:txBody>
          <a:bodyPr wrap="square" rtlCol="0">
            <a:spAutoFit/>
          </a:bodyPr>
          <a:lstStyle/>
          <a:p>
            <a:r>
              <a:rPr lang="en-US" altLang="zh-CN" sz="1600" dirty="0">
                <a:solidFill>
                  <a:schemeClr val="bg1"/>
                </a:solidFill>
                <a:latin typeface="Bookman Old Style" panose="02050604050505020204" pitchFamily="18" charset="0"/>
              </a:rPr>
              <a:t>ASE 2018</a:t>
            </a:r>
            <a:endParaRPr lang="zh-CN" altLang="en-US" sz="1600" dirty="0">
              <a:solidFill>
                <a:schemeClr val="bg1"/>
              </a:solidFill>
              <a:latin typeface="Bookman Old Style" panose="02050604050505020204" pitchFamily="18" charset="0"/>
            </a:endParaRPr>
          </a:p>
        </p:txBody>
      </p:sp>
      <p:sp>
        <p:nvSpPr>
          <p:cNvPr id="12" name="矩形 11">
            <a:extLst>
              <a:ext uri="{FF2B5EF4-FFF2-40B4-BE49-F238E27FC236}">
                <a16:creationId xmlns:a16="http://schemas.microsoft.com/office/drawing/2014/main" id="{66B24E45-A05C-4C0C-88B5-8CFC290DAB92}"/>
              </a:ext>
            </a:extLst>
          </p:cNvPr>
          <p:cNvSpPr/>
          <p:nvPr/>
        </p:nvSpPr>
        <p:spPr>
          <a:xfrm>
            <a:off x="4362989" y="3290303"/>
            <a:ext cx="3466021" cy="702115"/>
          </a:xfrm>
          <a:prstGeom prst="rect">
            <a:avLst/>
          </a:prstGeom>
        </p:spPr>
        <p:txBody>
          <a:bodyPr wrap="square">
            <a:spAutoFit/>
          </a:bodyPr>
          <a:lstStyle/>
          <a:p>
            <a:pPr algn="ctr">
              <a:lnSpc>
                <a:spcPct val="150000"/>
              </a:lnSpc>
            </a:pPr>
            <a:r>
              <a:rPr lang="en-US" altLang="zh-CN" sz="1400" dirty="0">
                <a:solidFill>
                  <a:schemeClr val="bg1"/>
                </a:solidFill>
                <a:latin typeface="Bookman Old Style" panose="02050604050505020204" pitchFamily="18" charset="0"/>
              </a:rPr>
              <a:t>L-CMP: An Automatic Learning-based Parameterized Verification Tool</a:t>
            </a:r>
            <a:r>
              <a:rPr lang="zh-CN" altLang="en-US" sz="1400" dirty="0">
                <a:solidFill>
                  <a:schemeClr val="bg1"/>
                </a:solidFill>
                <a:latin typeface="Bookman Old Style" panose="02050604050505020204" pitchFamily="18" charset="0"/>
              </a:rPr>
              <a:t> </a:t>
            </a:r>
          </a:p>
        </p:txBody>
      </p:sp>
      <p:cxnSp>
        <p:nvCxnSpPr>
          <p:cNvPr id="14" name="直接连接符 13">
            <a:extLst>
              <a:ext uri="{FF2B5EF4-FFF2-40B4-BE49-F238E27FC236}">
                <a16:creationId xmlns:a16="http://schemas.microsoft.com/office/drawing/2014/main" id="{3C677150-8069-4AA0-8E63-707E77ADDB61}"/>
              </a:ext>
            </a:extLst>
          </p:cNvPr>
          <p:cNvCxnSpPr/>
          <p:nvPr/>
        </p:nvCxnSpPr>
        <p:spPr>
          <a:xfrm>
            <a:off x="4495800" y="3144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044C4DB-B89E-43F1-80F9-0E4EA7F17646}"/>
              </a:ext>
            </a:extLst>
          </p:cNvPr>
          <p:cNvCxnSpPr/>
          <p:nvPr/>
        </p:nvCxnSpPr>
        <p:spPr>
          <a:xfrm>
            <a:off x="4521200" y="3271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6DF7DF0-64D4-43C5-98FB-74F20C7673D3}"/>
              </a:ext>
            </a:extLst>
          </p:cNvPr>
          <p:cNvSpPr/>
          <p:nvPr/>
        </p:nvSpPr>
        <p:spPr>
          <a:xfrm>
            <a:off x="4911541" y="2157998"/>
            <a:ext cx="2368918" cy="707886"/>
          </a:xfrm>
          <a:prstGeom prst="rect">
            <a:avLst/>
          </a:prstGeom>
        </p:spPr>
        <p:txBody>
          <a:bodyPr wrap="none">
            <a:spAutoFit/>
          </a:bodyPr>
          <a:lstStyle/>
          <a:p>
            <a:r>
              <a:rPr lang="en-US" altLang="zh-CN" sz="4000" dirty="0">
                <a:solidFill>
                  <a:schemeClr val="bg1"/>
                </a:solidFill>
              </a:rPr>
              <a:t>Thank you</a:t>
            </a:r>
          </a:p>
        </p:txBody>
      </p:sp>
    </p:spTree>
    <p:extLst>
      <p:ext uri="{BB962C8B-B14F-4D97-AF65-F5344CB8AC3E}">
        <p14:creationId xmlns:p14="http://schemas.microsoft.com/office/powerpoint/2010/main" val="2790892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F3417F2-C18F-4243-9D4D-43A4CCAF5046}"/>
              </a:ext>
            </a:extLst>
          </p:cNvPr>
          <p:cNvSpPr txBox="1"/>
          <p:nvPr/>
        </p:nvSpPr>
        <p:spPr>
          <a:xfrm>
            <a:off x="5433441" y="1186953"/>
            <a:ext cx="1325118" cy="338554"/>
          </a:xfrm>
          <a:prstGeom prst="rect">
            <a:avLst/>
          </a:prstGeom>
          <a:noFill/>
        </p:spPr>
        <p:txBody>
          <a:bodyPr wrap="square" rtlCol="0">
            <a:spAutoFit/>
          </a:bodyPr>
          <a:lstStyle/>
          <a:p>
            <a:r>
              <a:rPr lang="en-US" altLang="zh-CN" sz="1600" dirty="0">
                <a:solidFill>
                  <a:schemeClr val="bg1"/>
                </a:solidFill>
                <a:latin typeface="Bookman Old Style" panose="02050604050505020204" pitchFamily="18" charset="0"/>
              </a:rPr>
              <a:t>ASE 2018</a:t>
            </a:r>
            <a:endParaRPr lang="zh-CN" altLang="en-US" sz="1600" dirty="0">
              <a:solidFill>
                <a:schemeClr val="bg1"/>
              </a:solidFill>
              <a:latin typeface="Bookman Old Style" panose="02050604050505020204" pitchFamily="18" charset="0"/>
            </a:endParaRPr>
          </a:p>
        </p:txBody>
      </p:sp>
      <p:cxnSp>
        <p:nvCxnSpPr>
          <p:cNvPr id="14" name="直接连接符 13">
            <a:extLst>
              <a:ext uri="{FF2B5EF4-FFF2-40B4-BE49-F238E27FC236}">
                <a16:creationId xmlns:a16="http://schemas.microsoft.com/office/drawing/2014/main" id="{3C677150-8069-4AA0-8E63-707E77ADDB61}"/>
              </a:ext>
            </a:extLst>
          </p:cNvPr>
          <p:cNvCxnSpPr/>
          <p:nvPr/>
        </p:nvCxnSpPr>
        <p:spPr>
          <a:xfrm>
            <a:off x="4495800" y="3144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044C4DB-B89E-43F1-80F9-0E4EA7F17646}"/>
              </a:ext>
            </a:extLst>
          </p:cNvPr>
          <p:cNvCxnSpPr/>
          <p:nvPr/>
        </p:nvCxnSpPr>
        <p:spPr>
          <a:xfrm>
            <a:off x="4521200" y="3271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6DF7DF0-64D4-43C5-98FB-74F20C7673D3}"/>
              </a:ext>
            </a:extLst>
          </p:cNvPr>
          <p:cNvSpPr/>
          <p:nvPr/>
        </p:nvSpPr>
        <p:spPr>
          <a:xfrm>
            <a:off x="4911541" y="2157998"/>
            <a:ext cx="2368918" cy="707886"/>
          </a:xfrm>
          <a:prstGeom prst="rect">
            <a:avLst/>
          </a:prstGeom>
        </p:spPr>
        <p:txBody>
          <a:bodyPr wrap="none">
            <a:spAutoFit/>
          </a:bodyPr>
          <a:lstStyle/>
          <a:p>
            <a:r>
              <a:rPr lang="en-US" altLang="zh-CN" sz="4000" dirty="0">
                <a:solidFill>
                  <a:schemeClr val="bg1"/>
                </a:solidFill>
              </a:rPr>
              <a:t>Thank you</a:t>
            </a:r>
          </a:p>
        </p:txBody>
      </p:sp>
      <p:sp>
        <p:nvSpPr>
          <p:cNvPr id="13" name="标题 1">
            <a:extLst>
              <a:ext uri="{FF2B5EF4-FFF2-40B4-BE49-F238E27FC236}">
                <a16:creationId xmlns:a16="http://schemas.microsoft.com/office/drawing/2014/main" id="{A20FC148-077A-4265-B854-8FDE3EF22047}"/>
              </a:ext>
            </a:extLst>
          </p:cNvPr>
          <p:cNvSpPr txBox="1">
            <a:spLocks/>
          </p:cNvSpPr>
          <p:nvPr/>
        </p:nvSpPr>
        <p:spPr>
          <a:xfrm>
            <a:off x="581192" y="702156"/>
            <a:ext cx="11029616" cy="1013800"/>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USING Decision tree to Derive INVARIANTS FOR parameterized verification</a:t>
            </a:r>
            <a:endParaRPr lang="zh-CN" altLang="en-US" dirty="0"/>
          </a:p>
        </p:txBody>
      </p:sp>
      <p:sp>
        <p:nvSpPr>
          <p:cNvPr id="2" name="矩形 1"/>
          <p:cNvSpPr/>
          <p:nvPr/>
        </p:nvSpPr>
        <p:spPr>
          <a:xfrm>
            <a:off x="683492" y="2010304"/>
            <a:ext cx="9725890" cy="2862322"/>
          </a:xfrm>
          <a:prstGeom prst="rect">
            <a:avLst/>
          </a:prstGeom>
        </p:spPr>
        <p:txBody>
          <a:bodyPr wrap="square">
            <a:spAutoFit/>
          </a:bodyPr>
          <a:lstStyle/>
          <a:p>
            <a:r>
              <a:rPr lang="zh-CN" altLang="en-US" dirty="0"/>
              <a:t>This paper  proposes a robust decision tree-based learning paradigim for synthesizing inductive invariants for parameterized verification of protocols. We use explicit-state based model checking to get the reachable state set of a protocol instance usually with the help of symmetry reduction; then we can  obtain a data sheet from the  reachable states. We propose a new decision-tree based learning technique to transform a data sheet  into symbolic formulas.  These formulas are classification rules from the root to a leaf node. They can be regarded as knowledge to summarize behaviours of the system. From the knowledge, we can construct a teacher to judge candidates of invariants of the protocol, which is conjectured by an finder of invariants. After proper generalization and proof generation, a formal proof for the correctness of the protocol can be derived. The effectiveness of our method is demonstrated by  </a:t>
            </a:r>
            <a:r>
              <a:rPr lang="zh-CN" altLang="en-US" dirty="0" smtClean="0"/>
              <a:t>case studies </a:t>
            </a:r>
            <a:r>
              <a:rPr lang="zh-CN" altLang="en-US" dirty="0"/>
              <a:t>on typical benchmarks including Flash protocols. </a:t>
            </a:r>
          </a:p>
        </p:txBody>
      </p:sp>
    </p:spTree>
    <p:extLst>
      <p:ext uri="{BB962C8B-B14F-4D97-AF65-F5344CB8AC3E}">
        <p14:creationId xmlns:p14="http://schemas.microsoft.com/office/powerpoint/2010/main" val="3257031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F3417F2-C18F-4243-9D4D-43A4CCAF5046}"/>
              </a:ext>
            </a:extLst>
          </p:cNvPr>
          <p:cNvSpPr txBox="1"/>
          <p:nvPr/>
        </p:nvSpPr>
        <p:spPr>
          <a:xfrm>
            <a:off x="5433441" y="1186953"/>
            <a:ext cx="1325118" cy="338554"/>
          </a:xfrm>
          <a:prstGeom prst="rect">
            <a:avLst/>
          </a:prstGeom>
          <a:noFill/>
        </p:spPr>
        <p:txBody>
          <a:bodyPr wrap="square" rtlCol="0">
            <a:spAutoFit/>
          </a:bodyPr>
          <a:lstStyle/>
          <a:p>
            <a:r>
              <a:rPr lang="en-US" altLang="zh-CN" sz="1600" dirty="0">
                <a:solidFill>
                  <a:schemeClr val="bg1"/>
                </a:solidFill>
                <a:latin typeface="Bookman Old Style" panose="02050604050505020204" pitchFamily="18" charset="0"/>
              </a:rPr>
              <a:t>ASE 2018</a:t>
            </a:r>
            <a:endParaRPr lang="zh-CN" altLang="en-US" sz="1600" dirty="0">
              <a:solidFill>
                <a:schemeClr val="bg1"/>
              </a:solidFill>
              <a:latin typeface="Bookman Old Style" panose="02050604050505020204" pitchFamily="18" charset="0"/>
            </a:endParaRPr>
          </a:p>
        </p:txBody>
      </p:sp>
      <p:cxnSp>
        <p:nvCxnSpPr>
          <p:cNvPr id="14" name="直接连接符 13">
            <a:extLst>
              <a:ext uri="{FF2B5EF4-FFF2-40B4-BE49-F238E27FC236}">
                <a16:creationId xmlns:a16="http://schemas.microsoft.com/office/drawing/2014/main" id="{3C677150-8069-4AA0-8E63-707E77ADDB61}"/>
              </a:ext>
            </a:extLst>
          </p:cNvPr>
          <p:cNvCxnSpPr/>
          <p:nvPr/>
        </p:nvCxnSpPr>
        <p:spPr>
          <a:xfrm>
            <a:off x="4495800" y="3144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044C4DB-B89E-43F1-80F9-0E4EA7F17646}"/>
              </a:ext>
            </a:extLst>
          </p:cNvPr>
          <p:cNvCxnSpPr/>
          <p:nvPr/>
        </p:nvCxnSpPr>
        <p:spPr>
          <a:xfrm>
            <a:off x="4521200" y="3271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6DF7DF0-64D4-43C5-98FB-74F20C7673D3}"/>
              </a:ext>
            </a:extLst>
          </p:cNvPr>
          <p:cNvSpPr/>
          <p:nvPr/>
        </p:nvSpPr>
        <p:spPr>
          <a:xfrm>
            <a:off x="4911541" y="2157998"/>
            <a:ext cx="2368918" cy="707886"/>
          </a:xfrm>
          <a:prstGeom prst="rect">
            <a:avLst/>
          </a:prstGeom>
        </p:spPr>
        <p:txBody>
          <a:bodyPr wrap="none">
            <a:spAutoFit/>
          </a:bodyPr>
          <a:lstStyle/>
          <a:p>
            <a:r>
              <a:rPr lang="en-US" altLang="zh-CN" sz="4000" dirty="0">
                <a:solidFill>
                  <a:schemeClr val="bg1"/>
                </a:solidFill>
              </a:rPr>
              <a:t>Thank you</a:t>
            </a:r>
          </a:p>
        </p:txBody>
      </p:sp>
      <p:sp>
        <p:nvSpPr>
          <p:cNvPr id="13" name="标题 1">
            <a:extLst>
              <a:ext uri="{FF2B5EF4-FFF2-40B4-BE49-F238E27FC236}">
                <a16:creationId xmlns:a16="http://schemas.microsoft.com/office/drawing/2014/main" id="{A20FC148-077A-4265-B854-8FDE3EF22047}"/>
              </a:ext>
            </a:extLst>
          </p:cNvPr>
          <p:cNvSpPr txBox="1">
            <a:spLocks/>
          </p:cNvSpPr>
          <p:nvPr/>
        </p:nvSpPr>
        <p:spPr>
          <a:xfrm>
            <a:off x="581192" y="702156"/>
            <a:ext cx="11029616" cy="1013800"/>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Using Recurrent Neural Network for Cloud Masquerade Attack Detection </a:t>
            </a:r>
            <a:r>
              <a:rPr lang="en-US" altLang="zh-CN" dirty="0" smtClean="0"/>
              <a:t> </a:t>
            </a:r>
            <a:endParaRPr lang="zh-CN" altLang="en-US" dirty="0"/>
          </a:p>
        </p:txBody>
      </p:sp>
      <p:sp>
        <p:nvSpPr>
          <p:cNvPr id="2" name="矩形 1"/>
          <p:cNvSpPr/>
          <p:nvPr/>
        </p:nvSpPr>
        <p:spPr>
          <a:xfrm>
            <a:off x="923636" y="1330036"/>
            <a:ext cx="9485746" cy="3693319"/>
          </a:xfrm>
          <a:prstGeom prst="rect">
            <a:avLst/>
          </a:prstGeom>
        </p:spPr>
        <p:txBody>
          <a:bodyPr wrap="square">
            <a:spAutoFit/>
          </a:bodyPr>
          <a:lstStyle/>
          <a:p>
            <a:endParaRPr lang="zh-CN" altLang="zh-CN" dirty="0"/>
          </a:p>
          <a:p>
            <a:r>
              <a:rPr lang="en-US" altLang="zh-CN"/>
              <a:t> </a:t>
            </a:r>
            <a:r>
              <a:rPr lang="en-US" altLang="zh-CN" b="1" dirty="0"/>
              <a:t> </a:t>
            </a:r>
            <a:endParaRPr lang="zh-CN" altLang="zh-CN" b="1" dirty="0"/>
          </a:p>
          <a:p>
            <a:r>
              <a:rPr lang="en-US" altLang="zh-CN" b="1" dirty="0"/>
              <a:t>ABSTRACT</a:t>
            </a:r>
            <a:endParaRPr lang="zh-CN" altLang="zh-CN" dirty="0"/>
          </a:p>
          <a:p>
            <a:r>
              <a:rPr lang="en-US" altLang="zh-CN" dirty="0"/>
              <a:t> </a:t>
            </a:r>
            <a:endParaRPr lang="zh-CN" altLang="zh-CN" b="1" dirty="0"/>
          </a:p>
          <a:p>
            <a:r>
              <a:rPr lang="en-US" altLang="zh-CN" dirty="0"/>
              <a:t>There is an increasing trend to use cloud for data storage and applications. However, the security and privacy issues in the cloud environment become the major concerns for cloud users and organizations. Masquerade attack is one of the most critical attacks in the cloud. To exploit the sequential feature of the masquerade attack dataset, we propose to use Recurrent Neural Network (RNN) with Long Short-Term Memory (LSTM) to detect masquerade attacks. We also applied word vector to preprocess the dataset to provide more exploitable information for prediction. Experimental results showed that the proposed RNN methods obtained better performance than the traditional multilayer perceptron methods. Moreover, the RNN with word vector method showed promising performance in identifying both the normal and masquerade records.</a:t>
            </a:r>
            <a:endParaRPr lang="zh-CN" altLang="zh-CN" dirty="0"/>
          </a:p>
        </p:txBody>
      </p:sp>
    </p:spTree>
    <p:extLst>
      <p:ext uri="{BB962C8B-B14F-4D97-AF65-F5344CB8AC3E}">
        <p14:creationId xmlns:p14="http://schemas.microsoft.com/office/powerpoint/2010/main" val="2471456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666188" y="1493369"/>
            <a:ext cx="11029615" cy="3678303"/>
          </a:xfrm>
        </p:spPr>
        <p:txBody>
          <a:bodyPr>
            <a:noAutofit/>
          </a:bodyPr>
          <a:lstStyle/>
          <a:p>
            <a:pPr>
              <a:lnSpc>
                <a:spcPct val="150000"/>
              </a:lnSpc>
            </a:pPr>
            <a:r>
              <a:rPr lang="en-US" altLang="zh-CN" sz="2400" dirty="0"/>
              <a:t>DEFINITION</a:t>
            </a:r>
          </a:p>
          <a:p>
            <a:pPr lvl="1">
              <a:lnSpc>
                <a:spcPct val="150000"/>
              </a:lnSpc>
            </a:pPr>
            <a:r>
              <a:rPr lang="en-US" altLang="zh-CN" sz="2400" dirty="0"/>
              <a:t>P(N) : a</a:t>
            </a:r>
            <a:r>
              <a:rPr lang="zh-CN" altLang="en-US" sz="2400" dirty="0"/>
              <a:t> </a:t>
            </a:r>
            <a:r>
              <a:rPr lang="en-US" altLang="zh-CN" sz="2400" dirty="0"/>
              <a:t>parameterized</a:t>
            </a:r>
            <a:r>
              <a:rPr lang="zh-CN" altLang="en-US" sz="2400" dirty="0"/>
              <a:t> </a:t>
            </a:r>
            <a:r>
              <a:rPr lang="en-US" altLang="zh-CN" sz="2400" dirty="0"/>
              <a:t>system that consists of N nodes. The verification of such protocol is to verify some properties hold for arbitrary sizes. </a:t>
            </a:r>
            <a:endParaRPr lang="zh-CN" altLang="en-US" sz="2400" dirty="0"/>
          </a:p>
        </p:txBody>
      </p:sp>
      <p:sp>
        <p:nvSpPr>
          <p:cNvPr id="17" name="Circular Arrow 52">
            <a:extLst>
              <a:ext uri="{FF2B5EF4-FFF2-40B4-BE49-F238E27FC236}">
                <a16:creationId xmlns:a16="http://schemas.microsoft.com/office/drawing/2014/main" id="{10BAFAF3-DD81-475A-9317-EF627BA7AF43}"/>
              </a:ext>
            </a:extLst>
          </p:cNvPr>
          <p:cNvSpPr/>
          <p:nvPr/>
        </p:nvSpPr>
        <p:spPr>
          <a:xfrm rot="13808406" flipH="1">
            <a:off x="1826077" y="4997390"/>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8" name="Oval 15">
                <a:extLst>
                  <a:ext uri="{FF2B5EF4-FFF2-40B4-BE49-F238E27FC236}">
                    <a16:creationId xmlns:a16="http://schemas.microsoft.com/office/drawing/2014/main" id="{8AD35FDF-BA52-4A89-877D-ACCD16CDE0E5}"/>
                  </a:ext>
                </a:extLst>
              </p:cNvPr>
              <p:cNvSpPr/>
              <p:nvPr/>
            </p:nvSpPr>
            <p:spPr>
              <a:xfrm>
                <a:off x="2019945" y="4829626"/>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smtClean="0">
                              <a:solidFill>
                                <a:schemeClr val="tx1">
                                  <a:lumMod val="85000"/>
                                  <a:lumOff val="15000"/>
                                </a:schemeClr>
                              </a:solidFill>
                              <a:latin typeface="Cambria Math" charset="0"/>
                              <a:ea typeface="Cambria Math" charset="0"/>
                              <a:cs typeface="Cambria Math" charset="0"/>
                            </a:rPr>
                            <m:t>𝒩</m:t>
                          </m:r>
                        </m:e>
                        <m:sub>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1</m:t>
                          </m:r>
                        </m:sub>
                      </m:sSub>
                    </m:oMath>
                  </m:oMathPara>
                </a14:m>
                <a:endParaRPr/>
              </a:p>
            </p:txBody>
          </p:sp>
        </mc:Choice>
        <mc:Fallback xmlns="">
          <p:sp>
            <p:nvSpPr>
              <p:cNvPr id="18" name="Oval 15">
                <a:extLst>
                  <a:ext uri="{FF2B5EF4-FFF2-40B4-BE49-F238E27FC236}">
                    <a16:creationId xmlns:a16="http://schemas.microsoft.com/office/drawing/2014/main" id="{8AD35FDF-BA52-4A89-877D-ACCD16CDE0E5}"/>
                  </a:ext>
                </a:extLst>
              </p:cNvPr>
              <p:cNvSpPr>
                <a:spLocks noRot="1" noChangeAspect="1" noMove="1" noResize="1" noEditPoints="1" noAdjustHandles="1" noChangeArrowheads="1" noChangeShapeType="1" noTextEdit="1"/>
              </p:cNvSpPr>
              <p:nvPr/>
            </p:nvSpPr>
            <p:spPr>
              <a:xfrm>
                <a:off x="2019945" y="4829626"/>
                <a:ext cx="687356" cy="628073"/>
              </a:xfrm>
              <a:prstGeom prst="ellipse">
                <a:avLst/>
              </a:prstGeom>
              <a:blipFill>
                <a:blip r:embed="rId3"/>
                <a:stretch>
                  <a:fillRect/>
                </a:stretch>
              </a:blipFill>
              <a:ln w="952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val 16">
                <a:extLst>
                  <a:ext uri="{FF2B5EF4-FFF2-40B4-BE49-F238E27FC236}">
                    <a16:creationId xmlns:a16="http://schemas.microsoft.com/office/drawing/2014/main" id="{ADC90A1B-6738-4B29-B2AD-BB0E162739D1}"/>
                  </a:ext>
                </a:extLst>
              </p:cNvPr>
              <p:cNvSpPr/>
              <p:nvPr/>
            </p:nvSpPr>
            <p:spPr>
              <a:xfrm>
                <a:off x="3244119" y="4853087"/>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a:solidFill>
                                <a:schemeClr val="tx1">
                                  <a:lumMod val="85000"/>
                                  <a:lumOff val="15000"/>
                                </a:schemeClr>
                              </a:solidFill>
                              <a:latin typeface="Cambria Math" charset="0"/>
                              <a:ea typeface="Cambria Math" charset="0"/>
                              <a:cs typeface="Cambria Math" charset="0"/>
                            </a:rPr>
                            <m:t>𝒩</m:t>
                          </m:r>
                        </m:e>
                        <m:sub>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𝑀</m:t>
                          </m:r>
                        </m:sub>
                      </m:sSub>
                    </m:oMath>
                  </m:oMathPara>
                </a14:m>
                <a:endParaRPr kumimoji="1" lang="en-US" altLang="zh-CN" sz="1000" dirty="0">
                  <a:solidFill>
                    <a:schemeClr val="tx1">
                      <a:lumMod val="85000"/>
                      <a:lumOff val="15000"/>
                    </a:schemeClr>
                  </a:solidFill>
                  <a:ea typeface="Cambria Math" charset="0"/>
                  <a:cs typeface="Cambria Math" charset="0"/>
                </a:endParaRPr>
              </a:p>
            </p:txBody>
          </p:sp>
        </mc:Choice>
        <mc:Fallback xmlns="">
          <p:sp>
            <p:nvSpPr>
              <p:cNvPr id="19" name="Oval 16">
                <a:extLst>
                  <a:ext uri="{FF2B5EF4-FFF2-40B4-BE49-F238E27FC236}">
                    <a16:creationId xmlns:a16="http://schemas.microsoft.com/office/drawing/2014/main" id="{ADC90A1B-6738-4B29-B2AD-BB0E162739D1}"/>
                  </a:ext>
                </a:extLst>
              </p:cNvPr>
              <p:cNvSpPr>
                <a:spLocks noRot="1" noChangeAspect="1" noMove="1" noResize="1" noEditPoints="1" noAdjustHandles="1" noChangeArrowheads="1" noChangeShapeType="1" noTextEdit="1"/>
              </p:cNvSpPr>
              <p:nvPr/>
            </p:nvSpPr>
            <p:spPr>
              <a:xfrm>
                <a:off x="3244119" y="4853087"/>
                <a:ext cx="687356" cy="628073"/>
              </a:xfrm>
              <a:prstGeom prst="ellipse">
                <a:avLst/>
              </a:prstGeom>
              <a:blipFill>
                <a:blip r:embed="rId4"/>
                <a:stretch>
                  <a:fillRect/>
                </a:stretch>
              </a:blipFill>
              <a:ln w="952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val 17">
                <a:extLst>
                  <a:ext uri="{FF2B5EF4-FFF2-40B4-BE49-F238E27FC236}">
                    <a16:creationId xmlns:a16="http://schemas.microsoft.com/office/drawing/2014/main" id="{E1E466C4-49C3-4550-96C9-259DF7B77084}"/>
                  </a:ext>
                </a:extLst>
              </p:cNvPr>
              <p:cNvSpPr/>
              <p:nvPr/>
            </p:nvSpPr>
            <p:spPr>
              <a:xfrm>
                <a:off x="4768962" y="4853085"/>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a:solidFill>
                                <a:schemeClr val="tx1">
                                  <a:lumMod val="85000"/>
                                  <a:lumOff val="15000"/>
                                </a:schemeClr>
                              </a:solidFill>
                              <a:latin typeface="Cambria Math" charset="0"/>
                              <a:ea typeface="Cambria Math" charset="0"/>
                              <a:cs typeface="Cambria Math" charset="0"/>
                            </a:rPr>
                            <m:t>𝒩</m:t>
                          </m:r>
                        </m:e>
                        <m:sub>
                          <m:r>
                            <a:rPr kumimoji="1" lang="en-US" altLang="zh-CN" sz="1000" i="1" dirty="0">
                              <a:solidFill>
                                <a:schemeClr val="tx1">
                                  <a:lumMod val="85000"/>
                                  <a:lumOff val="15000"/>
                                </a:schemeClr>
                              </a:solidFill>
                              <a:latin typeface="Cambria Math" panose="02040503050406030204" pitchFamily="18" charset="0"/>
                              <a:ea typeface="Cambria Math" charset="0"/>
                              <a:cs typeface="Cambria Math" charset="0"/>
                            </a:rPr>
                            <m:t>𝑀</m:t>
                          </m:r>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+1</m:t>
                          </m:r>
                        </m:sub>
                      </m:sSub>
                    </m:oMath>
                  </m:oMathPara>
                </a14:m>
                <a:endParaRPr kumimoji="1" lang="en-US" altLang="zh-CN" sz="1000" dirty="0">
                  <a:solidFill>
                    <a:schemeClr val="tx1">
                      <a:lumMod val="85000"/>
                      <a:lumOff val="15000"/>
                    </a:schemeClr>
                  </a:solidFill>
                  <a:ea typeface="Cambria Math" charset="0"/>
                  <a:cs typeface="Cambria Math" charset="0"/>
                </a:endParaRPr>
              </a:p>
            </p:txBody>
          </p:sp>
        </mc:Choice>
        <mc:Fallback xmlns="">
          <p:sp>
            <p:nvSpPr>
              <p:cNvPr id="20" name="Oval 17">
                <a:extLst>
                  <a:ext uri="{FF2B5EF4-FFF2-40B4-BE49-F238E27FC236}">
                    <a16:creationId xmlns:a16="http://schemas.microsoft.com/office/drawing/2014/main" id="{E1E466C4-49C3-4550-96C9-259DF7B77084}"/>
                  </a:ext>
                </a:extLst>
              </p:cNvPr>
              <p:cNvSpPr>
                <a:spLocks noRot="1" noChangeAspect="1" noMove="1" noResize="1" noEditPoints="1" noAdjustHandles="1" noChangeArrowheads="1" noChangeShapeType="1" noTextEdit="1"/>
              </p:cNvSpPr>
              <p:nvPr/>
            </p:nvSpPr>
            <p:spPr>
              <a:xfrm>
                <a:off x="4768962" y="4853085"/>
                <a:ext cx="687356" cy="628073"/>
              </a:xfrm>
              <a:prstGeom prst="ellipse">
                <a:avLst/>
              </a:prstGeom>
              <a:blipFill>
                <a:blip r:embed="rId5"/>
                <a:stretch>
                  <a:fillRect/>
                </a:stretch>
              </a:blipFill>
              <a:ln w="952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val 27">
                <a:extLst>
                  <a:ext uri="{FF2B5EF4-FFF2-40B4-BE49-F238E27FC236}">
                    <a16:creationId xmlns:a16="http://schemas.microsoft.com/office/drawing/2014/main" id="{F9FC070D-247D-4466-8C87-648E5CB3F0EC}"/>
                  </a:ext>
                </a:extLst>
              </p:cNvPr>
              <p:cNvSpPr/>
              <p:nvPr/>
            </p:nvSpPr>
            <p:spPr>
              <a:xfrm>
                <a:off x="5749072" y="4853084"/>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a:solidFill>
                                <a:schemeClr val="tx1">
                                  <a:lumMod val="85000"/>
                                  <a:lumOff val="15000"/>
                                </a:schemeClr>
                              </a:solidFill>
                              <a:latin typeface="Cambria Math" charset="0"/>
                              <a:ea typeface="Cambria Math" charset="0"/>
                              <a:cs typeface="Cambria Math" charset="0"/>
                            </a:rPr>
                            <m:t>𝒩</m:t>
                          </m:r>
                        </m:e>
                        <m:sub>
                          <m:r>
                            <a:rPr kumimoji="1" lang="en-US" altLang="zh-CN" sz="1000" i="1" dirty="0">
                              <a:solidFill>
                                <a:schemeClr val="tx1">
                                  <a:lumMod val="85000"/>
                                  <a:lumOff val="15000"/>
                                </a:schemeClr>
                              </a:solidFill>
                              <a:latin typeface="Cambria Math" panose="02040503050406030204" pitchFamily="18" charset="0"/>
                              <a:ea typeface="Cambria Math" charset="0"/>
                              <a:cs typeface="Cambria Math" charset="0"/>
                            </a:rPr>
                            <m:t>𝑀</m:t>
                          </m:r>
                          <m:r>
                            <a:rPr kumimoji="1" lang="en-US" altLang="zh-CN" sz="1000" i="1" dirty="0">
                              <a:solidFill>
                                <a:schemeClr val="tx1">
                                  <a:lumMod val="85000"/>
                                  <a:lumOff val="15000"/>
                                </a:schemeClr>
                              </a:solidFill>
                              <a:latin typeface="Cambria Math" panose="02040503050406030204" pitchFamily="18" charset="0"/>
                              <a:ea typeface="Cambria Math" charset="0"/>
                              <a:cs typeface="Cambria Math" charset="0"/>
                            </a:rPr>
                            <m:t>+2</m:t>
                          </m:r>
                        </m:sub>
                      </m:sSub>
                    </m:oMath>
                  </m:oMathPara>
                </a14:m>
                <a:endParaRPr kumimoji="1" lang="zh-CN" altLang="en-US" sz="1000" baseline="-25000" dirty="0">
                  <a:solidFill>
                    <a:schemeClr val="tx1">
                      <a:lumMod val="85000"/>
                      <a:lumOff val="15000"/>
                    </a:schemeClr>
                  </a:solidFill>
                  <a:ea typeface="Adobe Arabic" charset="0"/>
                  <a:cs typeface="Adobe Arabic" charset="0"/>
                </a:endParaRPr>
              </a:p>
            </p:txBody>
          </p:sp>
        </mc:Choice>
        <mc:Fallback xmlns="">
          <p:sp>
            <p:nvSpPr>
              <p:cNvPr id="21" name="Oval 27">
                <a:extLst>
                  <a:ext uri="{FF2B5EF4-FFF2-40B4-BE49-F238E27FC236}">
                    <a16:creationId xmlns:a16="http://schemas.microsoft.com/office/drawing/2014/main" id="{F9FC070D-247D-4466-8C87-648E5CB3F0EC}"/>
                  </a:ext>
                </a:extLst>
              </p:cNvPr>
              <p:cNvSpPr>
                <a:spLocks noRot="1" noChangeAspect="1" noMove="1" noResize="1" noEditPoints="1" noAdjustHandles="1" noChangeArrowheads="1" noChangeShapeType="1" noTextEdit="1"/>
              </p:cNvSpPr>
              <p:nvPr/>
            </p:nvSpPr>
            <p:spPr>
              <a:xfrm>
                <a:off x="5749072" y="4853084"/>
                <a:ext cx="687356" cy="628073"/>
              </a:xfrm>
              <a:prstGeom prst="ellipse">
                <a:avLst/>
              </a:prstGeom>
              <a:blipFill>
                <a:blip r:embed="rId6"/>
                <a:stretch>
                  <a:fillRect/>
                </a:stretch>
              </a:blipFill>
              <a:ln w="9525">
                <a:solidFill>
                  <a:schemeClr val="tx1"/>
                </a:solidFill>
              </a:ln>
            </p:spPr>
            <p:txBody>
              <a:bodyPr/>
              <a:lstStyle/>
              <a:p>
                <a:r>
                  <a:rPr lang="zh-CN" altLang="en-US">
                    <a:noFill/>
                  </a:rPr>
                  <a:t> </a:t>
                </a:r>
              </a:p>
            </p:txBody>
          </p:sp>
        </mc:Fallback>
      </mc:AlternateContent>
      <p:sp>
        <p:nvSpPr>
          <p:cNvPr id="22" name="TextBox 30">
            <a:extLst>
              <a:ext uri="{FF2B5EF4-FFF2-40B4-BE49-F238E27FC236}">
                <a16:creationId xmlns:a16="http://schemas.microsoft.com/office/drawing/2014/main" id="{A2BB0A82-9B29-4142-9F6F-F7269C5CFF5B}"/>
              </a:ext>
            </a:extLst>
          </p:cNvPr>
          <p:cNvSpPr txBox="1"/>
          <p:nvPr/>
        </p:nvSpPr>
        <p:spPr>
          <a:xfrm>
            <a:off x="7120081" y="4895365"/>
            <a:ext cx="604697" cy="364989"/>
          </a:xfrm>
          <a:prstGeom prst="rect">
            <a:avLst/>
          </a:prstGeom>
          <a:noFill/>
          <a:ln w="9525">
            <a:noFill/>
          </a:ln>
        </p:spPr>
        <p:txBody>
          <a:bodyPr wrap="none" rtlCol="0">
            <a:spAutoFit/>
          </a:bodyPr>
          <a:lstStyle/>
          <a:p>
            <a:r>
              <a:rPr kumimoji="1" lang="en-US" altLang="zh-CN" sz="1000" dirty="0">
                <a:solidFill>
                  <a:schemeClr val="tx1">
                    <a:lumMod val="85000"/>
                    <a:lumOff val="15000"/>
                  </a:schemeClr>
                </a:solidFill>
                <a:ea typeface="Adobe Arabic" charset="0"/>
                <a:cs typeface="Adobe Arabic" charset="0"/>
              </a:rPr>
              <a:t>......</a:t>
            </a:r>
            <a:endParaRPr kumimoji="1" lang="zh-CN" altLang="en-US" sz="1000" dirty="0">
              <a:solidFill>
                <a:schemeClr val="tx1">
                  <a:lumMod val="85000"/>
                  <a:lumOff val="15000"/>
                </a:schemeClr>
              </a:solidFill>
              <a:ea typeface="Adobe Arabic" charset="0"/>
              <a:cs typeface="Adobe Arabic" charset="0"/>
            </a:endParaRPr>
          </a:p>
        </p:txBody>
      </p:sp>
      <p:cxnSp>
        <p:nvCxnSpPr>
          <p:cNvPr id="23" name="Curved Connector 8">
            <a:extLst>
              <a:ext uri="{FF2B5EF4-FFF2-40B4-BE49-F238E27FC236}">
                <a16:creationId xmlns:a16="http://schemas.microsoft.com/office/drawing/2014/main" id="{954FA500-EA3F-451F-8B71-5100E8175CE3}"/>
              </a:ext>
            </a:extLst>
          </p:cNvPr>
          <p:cNvCxnSpPr>
            <a:stCxn id="18" idx="0"/>
            <a:endCxn id="19" idx="0"/>
          </p:cNvCxnSpPr>
          <p:nvPr/>
        </p:nvCxnSpPr>
        <p:spPr>
          <a:xfrm rot="16200000" flipH="1">
            <a:off x="2963979" y="4229272"/>
            <a:ext cx="23463" cy="1224171"/>
          </a:xfrm>
          <a:prstGeom prst="curvedConnector3">
            <a:avLst>
              <a:gd name="adj1" fmla="val -533473"/>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60">
            <a:extLst>
              <a:ext uri="{FF2B5EF4-FFF2-40B4-BE49-F238E27FC236}">
                <a16:creationId xmlns:a16="http://schemas.microsoft.com/office/drawing/2014/main" id="{4AA1D072-17D2-45AA-9C60-1612525A6245}"/>
              </a:ext>
            </a:extLst>
          </p:cNvPr>
          <p:cNvCxnSpPr>
            <a:stCxn id="18" idx="0"/>
            <a:endCxn id="21" idx="0"/>
          </p:cNvCxnSpPr>
          <p:nvPr/>
        </p:nvCxnSpPr>
        <p:spPr>
          <a:xfrm rot="16200000" flipH="1">
            <a:off x="4216456" y="2976791"/>
            <a:ext cx="23460" cy="3729127"/>
          </a:xfrm>
          <a:prstGeom prst="curvedConnector3">
            <a:avLst>
              <a:gd name="adj1" fmla="val -99751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76">
            <a:extLst>
              <a:ext uri="{FF2B5EF4-FFF2-40B4-BE49-F238E27FC236}">
                <a16:creationId xmlns:a16="http://schemas.microsoft.com/office/drawing/2014/main" id="{30626064-5792-405C-B123-2C37CDE169EF}"/>
              </a:ext>
            </a:extLst>
          </p:cNvPr>
          <p:cNvCxnSpPr>
            <a:stCxn id="18" idx="0"/>
            <a:endCxn id="20" idx="0"/>
          </p:cNvCxnSpPr>
          <p:nvPr/>
        </p:nvCxnSpPr>
        <p:spPr>
          <a:xfrm rot="16200000" flipH="1">
            <a:off x="3726401" y="3466847"/>
            <a:ext cx="23461" cy="2749017"/>
          </a:xfrm>
          <a:prstGeom prst="curvedConnector3">
            <a:avLst>
              <a:gd name="adj1" fmla="val -842785"/>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86">
            <a:extLst>
              <a:ext uri="{FF2B5EF4-FFF2-40B4-BE49-F238E27FC236}">
                <a16:creationId xmlns:a16="http://schemas.microsoft.com/office/drawing/2014/main" id="{479EBE8B-E88A-4EC8-873B-49D3EC4CB215}"/>
              </a:ext>
            </a:extLst>
          </p:cNvPr>
          <p:cNvCxnSpPr>
            <a:stCxn id="39" idx="4"/>
            <a:endCxn id="18" idx="4"/>
          </p:cNvCxnSpPr>
          <p:nvPr/>
        </p:nvCxnSpPr>
        <p:spPr>
          <a:xfrm rot="5400000" flipH="1">
            <a:off x="5611731" y="2209590"/>
            <a:ext cx="23456" cy="6519674"/>
          </a:xfrm>
          <a:prstGeom prst="curvedConnector3">
            <a:avLst>
              <a:gd name="adj1" fmla="val -1432630"/>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125">
            <a:extLst>
              <a:ext uri="{FF2B5EF4-FFF2-40B4-BE49-F238E27FC236}">
                <a16:creationId xmlns:a16="http://schemas.microsoft.com/office/drawing/2014/main" id="{0C957B03-F9A9-4FA0-843B-0B5C444C1E4D}"/>
              </a:ext>
            </a:extLst>
          </p:cNvPr>
          <p:cNvCxnSpPr>
            <a:stCxn id="39" idx="4"/>
            <a:endCxn id="21" idx="4"/>
          </p:cNvCxnSpPr>
          <p:nvPr/>
        </p:nvCxnSpPr>
        <p:spPr>
          <a:xfrm rot="5400000">
            <a:off x="7488025" y="4085883"/>
            <a:ext cx="2" cy="2790545"/>
          </a:xfrm>
          <a:prstGeom prst="curvedConnector3">
            <a:avLst>
              <a:gd name="adj1" fmla="val 7620100000"/>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Circular Arrow 153">
            <a:extLst>
              <a:ext uri="{FF2B5EF4-FFF2-40B4-BE49-F238E27FC236}">
                <a16:creationId xmlns:a16="http://schemas.microsoft.com/office/drawing/2014/main" id="{BA67EAC1-0852-4948-B73B-0DA33FCCDBEC}"/>
              </a:ext>
            </a:extLst>
          </p:cNvPr>
          <p:cNvSpPr/>
          <p:nvPr/>
        </p:nvSpPr>
        <p:spPr>
          <a:xfrm rot="14069689" flipH="1">
            <a:off x="3040910" y="4992806"/>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p:sp>
        <p:nvSpPr>
          <p:cNvPr id="37" name="Circular Arrow 154">
            <a:extLst>
              <a:ext uri="{FF2B5EF4-FFF2-40B4-BE49-F238E27FC236}">
                <a16:creationId xmlns:a16="http://schemas.microsoft.com/office/drawing/2014/main" id="{045A1C3C-17E3-4CDD-95E5-8055874E89DD}"/>
              </a:ext>
            </a:extLst>
          </p:cNvPr>
          <p:cNvSpPr/>
          <p:nvPr/>
        </p:nvSpPr>
        <p:spPr>
          <a:xfrm rot="14135777" flipH="1">
            <a:off x="4568160" y="4985664"/>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p:sp>
        <p:nvSpPr>
          <p:cNvPr id="38" name="Circular Arrow 155">
            <a:extLst>
              <a:ext uri="{FF2B5EF4-FFF2-40B4-BE49-F238E27FC236}">
                <a16:creationId xmlns:a16="http://schemas.microsoft.com/office/drawing/2014/main" id="{AC039F71-983B-4B65-B124-1C70EE0622DD}"/>
              </a:ext>
            </a:extLst>
          </p:cNvPr>
          <p:cNvSpPr/>
          <p:nvPr/>
        </p:nvSpPr>
        <p:spPr>
          <a:xfrm rot="14304429" flipH="1">
            <a:off x="5541046" y="4981077"/>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39" name="Oval 31">
                <a:extLst>
                  <a:ext uri="{FF2B5EF4-FFF2-40B4-BE49-F238E27FC236}">
                    <a16:creationId xmlns:a16="http://schemas.microsoft.com/office/drawing/2014/main" id="{6A3EAACF-C642-44A2-B66C-97DBEFD26D52}"/>
                  </a:ext>
                </a:extLst>
              </p:cNvPr>
              <p:cNvSpPr/>
              <p:nvPr/>
            </p:nvSpPr>
            <p:spPr>
              <a:xfrm>
                <a:off x="8539619" y="4853081"/>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en-US" altLang="zh-CN" sz="1000" i="1" dirty="0" smtClean="0">
                              <a:solidFill>
                                <a:schemeClr val="tx1">
                                  <a:lumMod val="85000"/>
                                  <a:lumOff val="15000"/>
                                </a:schemeClr>
                              </a:solidFill>
                              <a:latin typeface="Cambria Math" charset="0"/>
                              <a:ea typeface="Cambria Math" charset="0"/>
                              <a:cs typeface="Cambria Math" charset="0"/>
                            </a:rPr>
                            <m:t>𝒩</m:t>
                          </m:r>
                        </m:e>
                        <m:sub>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𝑁</m:t>
                          </m:r>
                        </m:sub>
                      </m:sSub>
                    </m:oMath>
                  </m:oMathPara>
                </a14:m>
                <a:endParaRPr kumimoji="1" lang="zh-CN" altLang="en-US" sz="1000" baseline="-25000" dirty="0">
                  <a:solidFill>
                    <a:schemeClr val="tx1">
                      <a:lumMod val="85000"/>
                      <a:lumOff val="15000"/>
                    </a:schemeClr>
                  </a:solidFill>
                  <a:ea typeface="Adobe Arabic" charset="0"/>
                  <a:cs typeface="Adobe Arabic" charset="0"/>
                </a:endParaRPr>
              </a:p>
            </p:txBody>
          </p:sp>
        </mc:Choice>
        <mc:Fallback xmlns="">
          <p:sp>
            <p:nvSpPr>
              <p:cNvPr id="39" name="Oval 31">
                <a:extLst>
                  <a:ext uri="{FF2B5EF4-FFF2-40B4-BE49-F238E27FC236}">
                    <a16:creationId xmlns:a16="http://schemas.microsoft.com/office/drawing/2014/main" id="{6A3EAACF-C642-44A2-B66C-97DBEFD26D52}"/>
                  </a:ext>
                </a:extLst>
              </p:cNvPr>
              <p:cNvSpPr>
                <a:spLocks noRot="1" noChangeAspect="1" noMove="1" noResize="1" noEditPoints="1" noAdjustHandles="1" noChangeArrowheads="1" noChangeShapeType="1" noTextEdit="1"/>
              </p:cNvSpPr>
              <p:nvPr/>
            </p:nvSpPr>
            <p:spPr>
              <a:xfrm>
                <a:off x="8539619" y="4853081"/>
                <a:ext cx="687356" cy="628073"/>
              </a:xfrm>
              <a:prstGeom prst="ellipse">
                <a:avLst/>
              </a:prstGeom>
              <a:blipFill>
                <a:blip r:embed="rId7"/>
                <a:stretch>
                  <a:fillRect/>
                </a:stretch>
              </a:blipFill>
              <a:ln w="9525">
                <a:solidFill>
                  <a:schemeClr val="tx1"/>
                </a:solidFill>
              </a:ln>
            </p:spPr>
            <p:txBody>
              <a:bodyPr/>
              <a:lstStyle/>
              <a:p>
                <a:r>
                  <a:rPr lang="zh-CN" altLang="en-US">
                    <a:noFill/>
                  </a:rPr>
                  <a:t> </a:t>
                </a:r>
              </a:p>
            </p:txBody>
          </p:sp>
        </mc:Fallback>
      </mc:AlternateContent>
      <p:cxnSp>
        <p:nvCxnSpPr>
          <p:cNvPr id="40" name="Curved Connector 77">
            <a:extLst>
              <a:ext uri="{FF2B5EF4-FFF2-40B4-BE49-F238E27FC236}">
                <a16:creationId xmlns:a16="http://schemas.microsoft.com/office/drawing/2014/main" id="{A189B03A-35CD-41AD-811A-C0DA2A6D9BA0}"/>
              </a:ext>
            </a:extLst>
          </p:cNvPr>
          <p:cNvCxnSpPr>
            <a:stCxn id="18" idx="0"/>
            <a:endCxn id="39" idx="0"/>
          </p:cNvCxnSpPr>
          <p:nvPr/>
        </p:nvCxnSpPr>
        <p:spPr>
          <a:xfrm rot="16200000" flipH="1">
            <a:off x="5611731" y="1581516"/>
            <a:ext cx="23456" cy="6519674"/>
          </a:xfrm>
          <a:prstGeom prst="curvedConnector3">
            <a:avLst>
              <a:gd name="adj1" fmla="val -139229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ircular Arrow 158">
            <a:extLst>
              <a:ext uri="{FF2B5EF4-FFF2-40B4-BE49-F238E27FC236}">
                <a16:creationId xmlns:a16="http://schemas.microsoft.com/office/drawing/2014/main" id="{72C233F3-4D74-471A-830D-4975874DC2D8}"/>
              </a:ext>
            </a:extLst>
          </p:cNvPr>
          <p:cNvSpPr/>
          <p:nvPr/>
        </p:nvSpPr>
        <p:spPr>
          <a:xfrm rot="14406871" flipH="1">
            <a:off x="8336536" y="4970202"/>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p:cxnSp>
        <p:nvCxnSpPr>
          <p:cNvPr id="42" name="Curved Connector 183">
            <a:extLst>
              <a:ext uri="{FF2B5EF4-FFF2-40B4-BE49-F238E27FC236}">
                <a16:creationId xmlns:a16="http://schemas.microsoft.com/office/drawing/2014/main" id="{CF0D2E07-42A6-44BB-8224-39BF2CCC1258}"/>
              </a:ext>
            </a:extLst>
          </p:cNvPr>
          <p:cNvCxnSpPr/>
          <p:nvPr/>
        </p:nvCxnSpPr>
        <p:spPr>
          <a:xfrm rot="5400000" flipH="1">
            <a:off x="6195386" y="2827226"/>
            <a:ext cx="29654" cy="5299661"/>
          </a:xfrm>
          <a:prstGeom prst="curvedConnector3">
            <a:avLst>
              <a:gd name="adj1" fmla="val -826713"/>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184">
            <a:extLst>
              <a:ext uri="{FF2B5EF4-FFF2-40B4-BE49-F238E27FC236}">
                <a16:creationId xmlns:a16="http://schemas.microsoft.com/office/drawing/2014/main" id="{5F1580E1-DA58-4796-99FD-C48FF35B624F}"/>
              </a:ext>
            </a:extLst>
          </p:cNvPr>
          <p:cNvCxnSpPr/>
          <p:nvPr/>
        </p:nvCxnSpPr>
        <p:spPr>
          <a:xfrm rot="5400000" flipH="1">
            <a:off x="6993411" y="3625249"/>
            <a:ext cx="29655" cy="3703606"/>
          </a:xfrm>
          <a:prstGeom prst="curvedConnector3">
            <a:avLst>
              <a:gd name="adj1" fmla="val -550207"/>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190">
            <a:extLst>
              <a:ext uri="{FF2B5EF4-FFF2-40B4-BE49-F238E27FC236}">
                <a16:creationId xmlns:a16="http://schemas.microsoft.com/office/drawing/2014/main" id="{7006C59D-38E1-4087-A67F-6437C13F94B2}"/>
              </a:ext>
            </a:extLst>
          </p:cNvPr>
          <p:cNvSpPr txBox="1"/>
          <p:nvPr/>
        </p:nvSpPr>
        <p:spPr>
          <a:xfrm>
            <a:off x="4045996" y="4936594"/>
            <a:ext cx="604697" cy="364989"/>
          </a:xfrm>
          <a:prstGeom prst="rect">
            <a:avLst/>
          </a:prstGeom>
          <a:noFill/>
          <a:ln w="9525">
            <a:noFill/>
          </a:ln>
        </p:spPr>
        <p:txBody>
          <a:bodyPr wrap="none" rtlCol="0">
            <a:spAutoFit/>
          </a:bodyPr>
          <a:lstStyle/>
          <a:p>
            <a:r>
              <a:rPr kumimoji="1" lang="en-US" altLang="zh-CN" sz="1000" dirty="0">
                <a:solidFill>
                  <a:schemeClr val="tx1">
                    <a:lumMod val="85000"/>
                    <a:lumOff val="15000"/>
                  </a:schemeClr>
                </a:solidFill>
                <a:ea typeface="Adobe Arabic" charset="0"/>
                <a:cs typeface="Adobe Arabic" charset="0"/>
              </a:rPr>
              <a:t>......</a:t>
            </a:r>
            <a:endParaRPr kumimoji="1" lang="zh-CN" altLang="en-US" sz="1000" dirty="0">
              <a:solidFill>
                <a:schemeClr val="tx1">
                  <a:lumMod val="85000"/>
                  <a:lumOff val="15000"/>
                </a:schemeClr>
              </a:solidFill>
              <a:ea typeface="Adobe Arabic" charset="0"/>
              <a:cs typeface="Adobe Arabic" charset="0"/>
            </a:endParaRPr>
          </a:p>
        </p:txBody>
      </p:sp>
      <p:sp>
        <p:nvSpPr>
          <p:cNvPr id="50" name="TextBox 99">
            <a:extLst>
              <a:ext uri="{FF2B5EF4-FFF2-40B4-BE49-F238E27FC236}">
                <a16:creationId xmlns:a16="http://schemas.microsoft.com/office/drawing/2014/main" id="{A9C9EB11-7FA7-43FB-A649-F9F447FEE2A9}"/>
              </a:ext>
            </a:extLst>
          </p:cNvPr>
          <p:cNvSpPr txBox="1"/>
          <p:nvPr/>
        </p:nvSpPr>
        <p:spPr>
          <a:xfrm>
            <a:off x="2663509" y="4924337"/>
            <a:ext cx="450438" cy="364989"/>
          </a:xfrm>
          <a:prstGeom prst="rect">
            <a:avLst/>
          </a:prstGeom>
          <a:noFill/>
          <a:ln w="9525">
            <a:noFill/>
          </a:ln>
        </p:spPr>
        <p:txBody>
          <a:bodyPr wrap="none" rtlCol="0">
            <a:spAutoFit/>
          </a:bodyPr>
          <a:lstStyle/>
          <a:p>
            <a:r>
              <a:rPr kumimoji="1" lang="en-US" altLang="zh-CN" sz="1000">
                <a:solidFill>
                  <a:schemeClr val="tx1">
                    <a:lumMod val="85000"/>
                    <a:lumOff val="15000"/>
                  </a:schemeClr>
                </a:solidFill>
                <a:ea typeface="Adobe Arabic" charset="0"/>
                <a:cs typeface="Adobe Arabic" charset="0"/>
              </a:rPr>
              <a:t>...</a:t>
            </a:r>
            <a:endParaRPr kumimoji="1" lang="zh-CN" altLang="en-US" sz="1000" dirty="0">
              <a:solidFill>
                <a:schemeClr val="tx1">
                  <a:lumMod val="85000"/>
                  <a:lumOff val="15000"/>
                </a:schemeClr>
              </a:solidFill>
              <a:ea typeface="Adobe Arabic" charset="0"/>
              <a:cs typeface="Adobe Arabic" charset="0"/>
            </a:endParaRPr>
          </a:p>
        </p:txBody>
      </p:sp>
    </p:spTree>
    <p:extLst>
      <p:ext uri="{BB962C8B-B14F-4D97-AF65-F5344CB8AC3E}">
        <p14:creationId xmlns:p14="http://schemas.microsoft.com/office/powerpoint/2010/main" val="2564132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666188" y="1493369"/>
            <a:ext cx="11029615" cy="3678303"/>
          </a:xfrm>
        </p:spPr>
        <p:txBody>
          <a:bodyPr>
            <a:noAutofit/>
          </a:bodyPr>
          <a:lstStyle/>
          <a:p>
            <a:pPr>
              <a:lnSpc>
                <a:spcPct val="150000"/>
              </a:lnSpc>
            </a:pPr>
            <a:r>
              <a:rPr lang="en-US" altLang="zh-CN" sz="2400" dirty="0"/>
              <a:t>CHALLENGE</a:t>
            </a:r>
          </a:p>
          <a:p>
            <a:pPr lvl="1">
              <a:lnSpc>
                <a:spcPct val="150000"/>
              </a:lnSpc>
            </a:pPr>
            <a:r>
              <a:rPr lang="en-US" altLang="zh-CN" sz="2400" dirty="0"/>
              <a:t>need to check the correctness with </a:t>
            </a:r>
            <a:r>
              <a:rPr lang="en-US" altLang="zh-CN" sz="2400" u="sng" dirty="0"/>
              <a:t>arbitrary</a:t>
            </a:r>
            <a:r>
              <a:rPr lang="en-US" altLang="zh-CN" sz="2400" dirty="0"/>
              <a:t> sizes of instances, which has been proved to be undecidable</a:t>
            </a:r>
            <a:endParaRPr lang="zh-CN" altLang="en-US" sz="2400" dirty="0"/>
          </a:p>
        </p:txBody>
      </p:sp>
      <p:grpSp>
        <p:nvGrpSpPr>
          <p:cNvPr id="54" name="组合 53">
            <a:extLst>
              <a:ext uri="{FF2B5EF4-FFF2-40B4-BE49-F238E27FC236}">
                <a16:creationId xmlns:a16="http://schemas.microsoft.com/office/drawing/2014/main" id="{58D10F40-B78A-482C-A1C3-F8680CBDDE35}"/>
              </a:ext>
            </a:extLst>
          </p:cNvPr>
          <p:cNvGrpSpPr/>
          <p:nvPr/>
        </p:nvGrpSpPr>
        <p:grpSpPr>
          <a:xfrm>
            <a:off x="5702300" y="4093799"/>
            <a:ext cx="5715000" cy="1625470"/>
            <a:chOff x="5372100" y="4093799"/>
            <a:chExt cx="6045200" cy="1719386"/>
          </a:xfrm>
        </p:grpSpPr>
        <p:sp>
          <p:nvSpPr>
            <p:cNvPr id="28" name="椭圆 27">
              <a:extLst>
                <a:ext uri="{FF2B5EF4-FFF2-40B4-BE49-F238E27FC236}">
                  <a16:creationId xmlns:a16="http://schemas.microsoft.com/office/drawing/2014/main" id="{A11E1EFA-52AD-46E2-93B8-80658E0458EC}"/>
                </a:ext>
              </a:extLst>
            </p:cNvPr>
            <p:cNvSpPr/>
            <p:nvPr/>
          </p:nvSpPr>
          <p:spPr>
            <a:xfrm>
              <a:off x="5569426" y="4095551"/>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P1</a:t>
              </a:r>
              <a:endParaRPr lang="zh-CN" altLang="en-US" dirty="0">
                <a:solidFill>
                  <a:schemeClr val="accent1"/>
                </a:solidFill>
              </a:endParaRPr>
            </a:p>
          </p:txBody>
        </p:sp>
        <p:sp>
          <p:nvSpPr>
            <p:cNvPr id="29" name="椭圆 28">
              <a:extLst>
                <a:ext uri="{FF2B5EF4-FFF2-40B4-BE49-F238E27FC236}">
                  <a16:creationId xmlns:a16="http://schemas.microsoft.com/office/drawing/2014/main" id="{6C76A321-151D-4F1D-BFDA-156B1BB8C1CA}"/>
                </a:ext>
              </a:extLst>
            </p:cNvPr>
            <p:cNvSpPr/>
            <p:nvPr/>
          </p:nvSpPr>
          <p:spPr>
            <a:xfrm>
              <a:off x="7055136" y="4093799"/>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P2</a:t>
              </a:r>
              <a:endParaRPr lang="zh-CN" altLang="en-US" dirty="0">
                <a:solidFill>
                  <a:schemeClr val="accent1"/>
                </a:solidFill>
              </a:endParaRPr>
            </a:p>
          </p:txBody>
        </p:sp>
        <p:sp>
          <p:nvSpPr>
            <p:cNvPr id="30" name="椭圆 29">
              <a:extLst>
                <a:ext uri="{FF2B5EF4-FFF2-40B4-BE49-F238E27FC236}">
                  <a16:creationId xmlns:a16="http://schemas.microsoft.com/office/drawing/2014/main" id="{54725994-A5CB-4563-8719-C6EF1DDA7FDF}"/>
                </a:ext>
              </a:extLst>
            </p:cNvPr>
            <p:cNvSpPr/>
            <p:nvPr/>
          </p:nvSpPr>
          <p:spPr>
            <a:xfrm>
              <a:off x="8540845" y="4121073"/>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P3</a:t>
              </a:r>
              <a:endParaRPr lang="zh-CN" altLang="en-US" dirty="0">
                <a:solidFill>
                  <a:schemeClr val="accent1"/>
                </a:solidFill>
              </a:endParaRPr>
            </a:p>
          </p:txBody>
        </p:sp>
        <p:cxnSp>
          <p:nvCxnSpPr>
            <p:cNvPr id="31" name="直接连接符 30">
              <a:extLst>
                <a:ext uri="{FF2B5EF4-FFF2-40B4-BE49-F238E27FC236}">
                  <a16:creationId xmlns:a16="http://schemas.microsoft.com/office/drawing/2014/main" id="{E356E17B-09B9-49F3-8895-B964A40BECBF}"/>
                </a:ext>
              </a:extLst>
            </p:cNvPr>
            <p:cNvCxnSpPr>
              <a:cxnSpLocks/>
            </p:cNvCxnSpPr>
            <p:nvPr/>
          </p:nvCxnSpPr>
          <p:spPr>
            <a:xfrm flipV="1">
              <a:off x="5372100" y="5061263"/>
              <a:ext cx="6045200" cy="113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1C5D738-8DCF-4FE4-A281-6F178A0ED826}"/>
                </a:ext>
              </a:extLst>
            </p:cNvPr>
            <p:cNvCxnSpPr>
              <a:cxnSpLocks/>
            </p:cNvCxnSpPr>
            <p:nvPr/>
          </p:nvCxnSpPr>
          <p:spPr>
            <a:xfrm flipV="1">
              <a:off x="5902225" y="4752234"/>
              <a:ext cx="0" cy="2953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78BD18A-40E6-460A-A118-7C8217E55887}"/>
                </a:ext>
              </a:extLst>
            </p:cNvPr>
            <p:cNvCxnSpPr>
              <a:cxnSpLocks/>
            </p:cNvCxnSpPr>
            <p:nvPr/>
          </p:nvCxnSpPr>
          <p:spPr>
            <a:xfrm flipV="1">
              <a:off x="7364163" y="4711854"/>
              <a:ext cx="0" cy="3221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45807BD-51A3-476D-8448-893D002678BE}"/>
                </a:ext>
              </a:extLst>
            </p:cNvPr>
            <p:cNvCxnSpPr>
              <a:cxnSpLocks/>
            </p:cNvCxnSpPr>
            <p:nvPr/>
          </p:nvCxnSpPr>
          <p:spPr>
            <a:xfrm flipV="1">
              <a:off x="8849873" y="4765871"/>
              <a:ext cx="0" cy="2953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74530B3-EB9D-4C4A-8999-66B6A53DE280}"/>
                </a:ext>
              </a:extLst>
            </p:cNvPr>
            <p:cNvSpPr/>
            <p:nvPr/>
          </p:nvSpPr>
          <p:spPr>
            <a:xfrm>
              <a:off x="7494906" y="5395282"/>
              <a:ext cx="1045939" cy="417903"/>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Mem</a:t>
              </a:r>
              <a:endParaRPr lang="zh-CN" altLang="en-US" dirty="0">
                <a:solidFill>
                  <a:schemeClr val="accent1"/>
                </a:solidFill>
              </a:endParaRPr>
            </a:p>
          </p:txBody>
        </p:sp>
        <p:sp>
          <p:nvSpPr>
            <p:cNvPr id="43" name="椭圆 42">
              <a:extLst>
                <a:ext uri="{FF2B5EF4-FFF2-40B4-BE49-F238E27FC236}">
                  <a16:creationId xmlns:a16="http://schemas.microsoft.com/office/drawing/2014/main" id="{0539E918-B517-429F-829F-9BBFAE8C2520}"/>
                </a:ext>
              </a:extLst>
            </p:cNvPr>
            <p:cNvSpPr/>
            <p:nvPr/>
          </p:nvSpPr>
          <p:spPr>
            <a:xfrm>
              <a:off x="10503576" y="4121073"/>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1"/>
                  </a:solidFill>
                </a:rPr>
                <a:t>Pn</a:t>
              </a:r>
              <a:endParaRPr lang="zh-CN" altLang="en-US" dirty="0">
                <a:solidFill>
                  <a:schemeClr val="accent1"/>
                </a:solidFill>
              </a:endParaRPr>
            </a:p>
          </p:txBody>
        </p:sp>
        <p:cxnSp>
          <p:nvCxnSpPr>
            <p:cNvPr id="44" name="直接连接符 43">
              <a:extLst>
                <a:ext uri="{FF2B5EF4-FFF2-40B4-BE49-F238E27FC236}">
                  <a16:creationId xmlns:a16="http://schemas.microsoft.com/office/drawing/2014/main" id="{D1D97B53-D3CD-42E3-8FE0-315919235AF9}"/>
                </a:ext>
              </a:extLst>
            </p:cNvPr>
            <p:cNvCxnSpPr>
              <a:cxnSpLocks/>
            </p:cNvCxnSpPr>
            <p:nvPr/>
          </p:nvCxnSpPr>
          <p:spPr>
            <a:xfrm flipV="1">
              <a:off x="10812603" y="4765871"/>
              <a:ext cx="0" cy="2953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68BC5ED-A4FF-4D9C-8229-14F97EC8322A}"/>
                </a:ext>
              </a:extLst>
            </p:cNvPr>
            <p:cNvCxnSpPr>
              <a:cxnSpLocks/>
            </p:cNvCxnSpPr>
            <p:nvPr/>
          </p:nvCxnSpPr>
          <p:spPr>
            <a:xfrm flipV="1">
              <a:off x="8017876" y="5061263"/>
              <a:ext cx="0" cy="3340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8D34D4E4-FBE5-4BE3-90FC-FDC6211DFCF3}"/>
                </a:ext>
              </a:extLst>
            </p:cNvPr>
            <p:cNvSpPr txBox="1"/>
            <p:nvPr/>
          </p:nvSpPr>
          <p:spPr>
            <a:xfrm>
              <a:off x="9418444" y="4207491"/>
              <a:ext cx="825848" cy="390671"/>
            </a:xfrm>
            <a:prstGeom prst="rect">
              <a:avLst/>
            </a:prstGeom>
            <a:noFill/>
          </p:spPr>
          <p:txBody>
            <a:bodyPr wrap="square" rtlCol="0">
              <a:spAutoFit/>
            </a:bodyPr>
            <a:lstStyle/>
            <a:p>
              <a:r>
                <a:rPr lang="en-US" altLang="zh-CN" dirty="0"/>
                <a:t>……</a:t>
              </a:r>
              <a:endParaRPr lang="zh-CN" altLang="en-US" dirty="0"/>
            </a:p>
          </p:txBody>
        </p:sp>
      </p:grpSp>
    </p:spTree>
    <p:extLst>
      <p:ext uri="{BB962C8B-B14F-4D97-AF65-F5344CB8AC3E}">
        <p14:creationId xmlns:p14="http://schemas.microsoft.com/office/powerpoint/2010/main" val="3661053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limitations OF EXISTING WORKS</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1612900"/>
            <a:ext cx="11029615" cy="4017299"/>
          </a:xfrm>
        </p:spPr>
        <p:txBody>
          <a:bodyPr>
            <a:noAutofit/>
          </a:bodyPr>
          <a:lstStyle/>
          <a:p>
            <a:pPr lvl="1">
              <a:lnSpc>
                <a:spcPct val="150000"/>
              </a:lnSpc>
            </a:pPr>
            <a:r>
              <a:rPr lang="en-US" altLang="zh-CN" sz="2200" dirty="0"/>
              <a:t>Manual works are dependent on researchers’ insights and guidance  --- </a:t>
            </a:r>
            <a:r>
              <a:rPr lang="en-US" altLang="zh-CN" sz="2200" u="sng" dirty="0"/>
              <a:t>not automatic</a:t>
            </a:r>
          </a:p>
          <a:p>
            <a:pPr lvl="1">
              <a:lnSpc>
                <a:spcPct val="150000"/>
              </a:lnSpc>
            </a:pPr>
            <a:r>
              <a:rPr lang="en-US" altLang="zh-CN" sz="2200" dirty="0"/>
              <a:t>The theoretical basis of the existing automatic tools are unsolid   ---   </a:t>
            </a:r>
            <a:r>
              <a:rPr lang="en-US" altLang="zh-CN" sz="2200" u="sng" dirty="0"/>
              <a:t>not solid proved</a:t>
            </a:r>
          </a:p>
          <a:p>
            <a:pPr lvl="1">
              <a:lnSpc>
                <a:spcPct val="150000"/>
              </a:lnSpc>
            </a:pPr>
            <a:r>
              <a:rPr lang="en-US" altLang="zh-CN" sz="2200" dirty="0"/>
              <a:t>The auxiliary invariants they derived are difficult to read   ---  </a:t>
            </a:r>
            <a:r>
              <a:rPr lang="en-US" altLang="zh-CN" sz="2200" u="sng" dirty="0"/>
              <a:t>not understandable</a:t>
            </a:r>
          </a:p>
        </p:txBody>
      </p:sp>
    </p:spTree>
    <p:extLst>
      <p:ext uri="{BB962C8B-B14F-4D97-AF65-F5344CB8AC3E}">
        <p14:creationId xmlns:p14="http://schemas.microsoft.com/office/powerpoint/2010/main" val="223346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What is l-</a:t>
            </a:r>
            <a:r>
              <a:rPr lang="en-US" altLang="zh-CN" dirty="0" err="1"/>
              <a:t>cmp</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2138545"/>
            <a:ext cx="11029615" cy="4017299"/>
          </a:xfrm>
        </p:spPr>
        <p:txBody>
          <a:bodyPr>
            <a:noAutofit/>
          </a:bodyPr>
          <a:lstStyle/>
          <a:p>
            <a:pPr lvl="1">
              <a:lnSpc>
                <a:spcPct val="150000"/>
              </a:lnSpc>
            </a:pPr>
            <a:r>
              <a:rPr lang="en-US" altLang="zh-CN" sz="2200" dirty="0"/>
              <a:t>An automatic learning-based parameterized verification tool</a:t>
            </a:r>
          </a:p>
          <a:p>
            <a:pPr lvl="1">
              <a:lnSpc>
                <a:spcPct val="150000"/>
              </a:lnSpc>
            </a:pPr>
            <a:r>
              <a:rPr lang="en-US" altLang="zh-CN" sz="2200" dirty="0"/>
              <a:t>Originalities:</a:t>
            </a:r>
          </a:p>
          <a:p>
            <a:pPr lvl="2">
              <a:lnSpc>
                <a:spcPct val="150000"/>
              </a:lnSpc>
            </a:pPr>
            <a:r>
              <a:rPr lang="en-US" altLang="zh-CN" sz="2000" dirty="0"/>
              <a:t>Combine with machine learning</a:t>
            </a:r>
          </a:p>
          <a:p>
            <a:pPr lvl="2">
              <a:lnSpc>
                <a:spcPct val="150000"/>
              </a:lnSpc>
            </a:pPr>
            <a:r>
              <a:rPr lang="en-US" altLang="zh-CN" sz="2000" dirty="0"/>
              <a:t>Auxiliary invariants it provides are straightforward and easy-to-understand</a:t>
            </a:r>
          </a:p>
        </p:txBody>
      </p:sp>
    </p:spTree>
    <p:extLst>
      <p:ext uri="{BB962C8B-B14F-4D97-AF65-F5344CB8AC3E}">
        <p14:creationId xmlns:p14="http://schemas.microsoft.com/office/powerpoint/2010/main" val="450224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Capabilities</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964830"/>
            <a:ext cx="11029615" cy="3678303"/>
          </a:xfrm>
        </p:spPr>
        <p:txBody>
          <a:bodyPr>
            <a:normAutofit/>
          </a:bodyPr>
          <a:lstStyle/>
          <a:p>
            <a:r>
              <a:rPr lang="en-US" altLang="zh-CN" sz="2000" dirty="0"/>
              <a:t>Derive a set of auxiliary invariants of protocols</a:t>
            </a:r>
          </a:p>
          <a:p>
            <a:r>
              <a:rPr lang="en-US" altLang="zh-CN" sz="2000" dirty="0"/>
              <a:t>Verify parameterized protocols</a:t>
            </a:r>
            <a:endParaRPr lang="zh-CN" altLang="en-US" sz="2000" dirty="0"/>
          </a:p>
        </p:txBody>
      </p:sp>
      <p:grpSp>
        <p:nvGrpSpPr>
          <p:cNvPr id="4" name="组合 3">
            <a:extLst>
              <a:ext uri="{FF2B5EF4-FFF2-40B4-BE49-F238E27FC236}">
                <a16:creationId xmlns:a16="http://schemas.microsoft.com/office/drawing/2014/main" id="{FC0742AE-95B9-4A86-A835-D3272D9320AE}"/>
              </a:ext>
            </a:extLst>
          </p:cNvPr>
          <p:cNvGrpSpPr/>
          <p:nvPr/>
        </p:nvGrpSpPr>
        <p:grpSpPr>
          <a:xfrm>
            <a:off x="9523188" y="4912577"/>
            <a:ext cx="545537" cy="768358"/>
            <a:chOff x="1411604" y="2847974"/>
            <a:chExt cx="405766" cy="571499"/>
          </a:xfrm>
        </p:grpSpPr>
        <p:sp>
          <p:nvSpPr>
            <p:cNvPr id="5" name="等腰三角形 4">
              <a:extLst>
                <a:ext uri="{FF2B5EF4-FFF2-40B4-BE49-F238E27FC236}">
                  <a16:creationId xmlns:a16="http://schemas.microsoft.com/office/drawing/2014/main" id="{FA850F7E-9DE6-4050-845B-4A02D407BF5A}"/>
                </a:ext>
              </a:extLst>
            </p:cNvPr>
            <p:cNvSpPr/>
            <p:nvPr/>
          </p:nvSpPr>
          <p:spPr>
            <a:xfrm>
              <a:off x="1411604" y="2990848"/>
              <a:ext cx="405766" cy="4286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椭圆 5">
              <a:extLst>
                <a:ext uri="{FF2B5EF4-FFF2-40B4-BE49-F238E27FC236}">
                  <a16:creationId xmlns:a16="http://schemas.microsoft.com/office/drawing/2014/main" id="{7B030797-055D-4CA4-9174-23AE2CE5219F}"/>
                </a:ext>
              </a:extLst>
            </p:cNvPr>
            <p:cNvSpPr/>
            <p:nvPr/>
          </p:nvSpPr>
          <p:spPr>
            <a:xfrm>
              <a:off x="1457325" y="2847974"/>
              <a:ext cx="314325"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7" name="组合 6">
              <a:extLst>
                <a:ext uri="{FF2B5EF4-FFF2-40B4-BE49-F238E27FC236}">
                  <a16:creationId xmlns:a16="http://schemas.microsoft.com/office/drawing/2014/main" id="{6ED3D19D-8580-4BEE-BF30-9A43A900220B}"/>
                </a:ext>
              </a:extLst>
            </p:cNvPr>
            <p:cNvGrpSpPr/>
            <p:nvPr/>
          </p:nvGrpSpPr>
          <p:grpSpPr>
            <a:xfrm>
              <a:off x="1489300" y="3111497"/>
              <a:ext cx="265611" cy="172404"/>
              <a:chOff x="2556065" y="1510823"/>
              <a:chExt cx="265611" cy="172404"/>
            </a:xfrm>
          </p:grpSpPr>
          <p:sp>
            <p:nvSpPr>
              <p:cNvPr id="8" name="等腰三角形 7">
                <a:extLst>
                  <a:ext uri="{FF2B5EF4-FFF2-40B4-BE49-F238E27FC236}">
                    <a16:creationId xmlns:a16="http://schemas.microsoft.com/office/drawing/2014/main" id="{B1346D3D-21FA-413B-9840-2BB773BFE640}"/>
                  </a:ext>
                </a:extLst>
              </p:cNvPr>
              <p:cNvSpPr/>
              <p:nvPr/>
            </p:nvSpPr>
            <p:spPr>
              <a:xfrm rot="5400000">
                <a:off x="2544832" y="1531582"/>
                <a:ext cx="162878" cy="1404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等腰三角形 8">
                <a:extLst>
                  <a:ext uri="{FF2B5EF4-FFF2-40B4-BE49-F238E27FC236}">
                    <a16:creationId xmlns:a16="http://schemas.microsoft.com/office/drawing/2014/main" id="{3879CBED-C1D4-4CF2-B5FE-BC4DAD7857F8}"/>
                  </a:ext>
                </a:extLst>
              </p:cNvPr>
              <p:cNvSpPr/>
              <p:nvPr/>
            </p:nvSpPr>
            <p:spPr>
              <a:xfrm rot="16200000">
                <a:off x="2670033" y="1522056"/>
                <a:ext cx="162876" cy="14041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15" name="文本框 14">
            <a:extLst>
              <a:ext uri="{FF2B5EF4-FFF2-40B4-BE49-F238E27FC236}">
                <a16:creationId xmlns:a16="http://schemas.microsoft.com/office/drawing/2014/main" id="{2667EF06-16DA-4520-B348-32D8E6EF4754}"/>
              </a:ext>
            </a:extLst>
          </p:cNvPr>
          <p:cNvSpPr txBox="1"/>
          <p:nvPr/>
        </p:nvSpPr>
        <p:spPr>
          <a:xfrm>
            <a:off x="1020917" y="4326179"/>
            <a:ext cx="1114657" cy="414656"/>
          </a:xfrm>
          <a:prstGeom prst="rect">
            <a:avLst/>
          </a:prstGeom>
          <a:noFill/>
        </p:spPr>
        <p:txBody>
          <a:bodyPr vert="horz" wrap="none" rtlCol="0">
            <a:spAutoFit/>
          </a:bodyPr>
          <a:lstStyle/>
          <a:p>
            <a:r>
              <a:rPr lang="en-US" altLang="zh-CN" sz="1400" dirty="0"/>
              <a:t>Designer</a:t>
            </a:r>
            <a:endParaRPr lang="zh-CN" altLang="en-US" sz="1400" dirty="0"/>
          </a:p>
        </p:txBody>
      </p:sp>
      <p:sp>
        <p:nvSpPr>
          <p:cNvPr id="16" name="文本框 15">
            <a:extLst>
              <a:ext uri="{FF2B5EF4-FFF2-40B4-BE49-F238E27FC236}">
                <a16:creationId xmlns:a16="http://schemas.microsoft.com/office/drawing/2014/main" id="{BAF0F439-A441-4308-A6E2-E5310E85B069}"/>
              </a:ext>
            </a:extLst>
          </p:cNvPr>
          <p:cNvSpPr txBox="1"/>
          <p:nvPr/>
        </p:nvSpPr>
        <p:spPr>
          <a:xfrm>
            <a:off x="959486" y="5688025"/>
            <a:ext cx="1341813" cy="414656"/>
          </a:xfrm>
          <a:prstGeom prst="rect">
            <a:avLst/>
          </a:prstGeom>
          <a:noFill/>
        </p:spPr>
        <p:txBody>
          <a:bodyPr vert="horz" wrap="none" rtlCol="0">
            <a:spAutoFit/>
          </a:bodyPr>
          <a:lstStyle/>
          <a:p>
            <a:r>
              <a:rPr lang="en-US" altLang="zh-CN" sz="1400" dirty="0"/>
              <a:t>Researcher</a:t>
            </a:r>
            <a:endParaRPr lang="zh-CN" altLang="en-US" sz="1400" dirty="0"/>
          </a:p>
        </p:txBody>
      </p:sp>
      <p:sp>
        <p:nvSpPr>
          <p:cNvPr id="17" name="矩形: 圆角 16">
            <a:extLst>
              <a:ext uri="{FF2B5EF4-FFF2-40B4-BE49-F238E27FC236}">
                <a16:creationId xmlns:a16="http://schemas.microsoft.com/office/drawing/2014/main" id="{26627868-0FEA-400B-AD6B-5F6AF1F9CB4B}"/>
              </a:ext>
            </a:extLst>
          </p:cNvPr>
          <p:cNvSpPr/>
          <p:nvPr/>
        </p:nvSpPr>
        <p:spPr>
          <a:xfrm>
            <a:off x="4056752" y="4222172"/>
            <a:ext cx="1564910" cy="10340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solidFill>
                  <a:schemeClr val="bg1"/>
                </a:solidFill>
              </a:rPr>
              <a:t>L-CMP</a:t>
            </a:r>
            <a:endParaRPr lang="zh-CN" altLang="en-US" sz="2400" dirty="0">
              <a:solidFill>
                <a:schemeClr val="bg1"/>
              </a:solidFill>
            </a:endParaRPr>
          </a:p>
        </p:txBody>
      </p:sp>
      <p:sp>
        <p:nvSpPr>
          <p:cNvPr id="18" name="矩形: 圆角 17">
            <a:extLst>
              <a:ext uri="{FF2B5EF4-FFF2-40B4-BE49-F238E27FC236}">
                <a16:creationId xmlns:a16="http://schemas.microsoft.com/office/drawing/2014/main" id="{5EC5EC4B-C3C2-4867-B59C-552E99ACD3FA}"/>
              </a:ext>
            </a:extLst>
          </p:cNvPr>
          <p:cNvSpPr/>
          <p:nvPr/>
        </p:nvSpPr>
        <p:spPr>
          <a:xfrm>
            <a:off x="2177839" y="3775449"/>
            <a:ext cx="1169062" cy="45148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Protocol</a:t>
            </a:r>
            <a:endParaRPr lang="zh-CN" altLang="en-US" dirty="0">
              <a:solidFill>
                <a:schemeClr val="tx1"/>
              </a:solidFill>
            </a:endParaRPr>
          </a:p>
        </p:txBody>
      </p:sp>
      <p:sp>
        <p:nvSpPr>
          <p:cNvPr id="19" name="矩形: 圆角 18">
            <a:extLst>
              <a:ext uri="{FF2B5EF4-FFF2-40B4-BE49-F238E27FC236}">
                <a16:creationId xmlns:a16="http://schemas.microsoft.com/office/drawing/2014/main" id="{D9D1C826-4D45-4E22-AC76-FB48479004D8}"/>
              </a:ext>
            </a:extLst>
          </p:cNvPr>
          <p:cNvSpPr/>
          <p:nvPr/>
        </p:nvSpPr>
        <p:spPr>
          <a:xfrm>
            <a:off x="6723356" y="3578596"/>
            <a:ext cx="1298134" cy="738874"/>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Auxiliary </a:t>
            </a:r>
          </a:p>
          <a:p>
            <a:pPr algn="ctr"/>
            <a:r>
              <a:rPr lang="en-US" altLang="zh-CN" dirty="0">
                <a:solidFill>
                  <a:schemeClr val="tx1"/>
                </a:solidFill>
              </a:rPr>
              <a:t>invariants</a:t>
            </a:r>
            <a:endParaRPr lang="zh-CN" altLang="en-US" dirty="0">
              <a:solidFill>
                <a:schemeClr val="tx1"/>
              </a:solidFill>
            </a:endParaRPr>
          </a:p>
        </p:txBody>
      </p:sp>
      <p:sp>
        <p:nvSpPr>
          <p:cNvPr id="20" name="矩形: 圆角 19">
            <a:extLst>
              <a:ext uri="{FF2B5EF4-FFF2-40B4-BE49-F238E27FC236}">
                <a16:creationId xmlns:a16="http://schemas.microsoft.com/office/drawing/2014/main" id="{E047F0E0-D435-4D98-B37F-FF369E0B49D5}"/>
              </a:ext>
            </a:extLst>
          </p:cNvPr>
          <p:cNvSpPr/>
          <p:nvPr/>
        </p:nvSpPr>
        <p:spPr>
          <a:xfrm>
            <a:off x="6723356" y="4426632"/>
            <a:ext cx="1298134" cy="631643"/>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Verified</a:t>
            </a:r>
          </a:p>
          <a:p>
            <a:pPr algn="ctr"/>
            <a:r>
              <a:rPr lang="en-US" altLang="zh-CN" dirty="0">
                <a:solidFill>
                  <a:schemeClr val="tx1"/>
                </a:solidFill>
              </a:rPr>
              <a:t>protocol</a:t>
            </a:r>
            <a:endParaRPr lang="zh-CN" altLang="en-US" dirty="0">
              <a:solidFill>
                <a:schemeClr val="tx1"/>
              </a:solidFill>
            </a:endParaRPr>
          </a:p>
        </p:txBody>
      </p:sp>
      <p:sp>
        <p:nvSpPr>
          <p:cNvPr id="21" name="矩形: 圆角 20">
            <a:extLst>
              <a:ext uri="{FF2B5EF4-FFF2-40B4-BE49-F238E27FC236}">
                <a16:creationId xmlns:a16="http://schemas.microsoft.com/office/drawing/2014/main" id="{F6EEB144-AE2D-4C8C-BAD2-1157E4F8DA08}"/>
              </a:ext>
            </a:extLst>
          </p:cNvPr>
          <p:cNvSpPr/>
          <p:nvPr/>
        </p:nvSpPr>
        <p:spPr>
          <a:xfrm>
            <a:off x="2177839" y="5117083"/>
            <a:ext cx="1161318" cy="45148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Protocol</a:t>
            </a:r>
            <a:endParaRPr lang="zh-CN" altLang="en-US" dirty="0">
              <a:solidFill>
                <a:schemeClr val="tx1"/>
              </a:solidFill>
            </a:endParaRPr>
          </a:p>
        </p:txBody>
      </p:sp>
      <p:cxnSp>
        <p:nvCxnSpPr>
          <p:cNvPr id="22" name="连接符: 肘形 21">
            <a:extLst>
              <a:ext uri="{FF2B5EF4-FFF2-40B4-BE49-F238E27FC236}">
                <a16:creationId xmlns:a16="http://schemas.microsoft.com/office/drawing/2014/main" id="{4CBD083F-DFD7-43CC-94D8-5D3E14B190DA}"/>
              </a:ext>
            </a:extLst>
          </p:cNvPr>
          <p:cNvCxnSpPr>
            <a:cxnSpLocks/>
            <a:endCxn id="18" idx="1"/>
          </p:cNvCxnSpPr>
          <p:nvPr/>
        </p:nvCxnSpPr>
        <p:spPr>
          <a:xfrm>
            <a:off x="1715488" y="4000480"/>
            <a:ext cx="462351" cy="714"/>
          </a:xfrm>
          <a:prstGeom prst="bentConnector3">
            <a:avLst/>
          </a:prstGeom>
          <a:ln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39">
            <a:extLst>
              <a:ext uri="{FF2B5EF4-FFF2-40B4-BE49-F238E27FC236}">
                <a16:creationId xmlns:a16="http://schemas.microsoft.com/office/drawing/2014/main" id="{CCE70868-209C-4B9F-A868-2B82CC3A43A2}"/>
              </a:ext>
            </a:extLst>
          </p:cNvPr>
          <p:cNvCxnSpPr>
            <a:cxnSpLocks/>
            <a:endCxn id="21" idx="1"/>
          </p:cNvCxnSpPr>
          <p:nvPr/>
        </p:nvCxnSpPr>
        <p:spPr>
          <a:xfrm>
            <a:off x="1714367" y="5342828"/>
            <a:ext cx="463472" cy="0"/>
          </a:xfrm>
          <a:prstGeom prst="straightConnector1">
            <a:avLst/>
          </a:prstGeom>
          <a:ln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F378505-7E98-4769-AA5B-AEEC2DCBF673}"/>
              </a:ext>
            </a:extLst>
          </p:cNvPr>
          <p:cNvCxnSpPr>
            <a:cxnSpLocks/>
            <a:stCxn id="21" idx="3"/>
            <a:endCxn id="17" idx="1"/>
          </p:cNvCxnSpPr>
          <p:nvPr/>
        </p:nvCxnSpPr>
        <p:spPr>
          <a:xfrm flipV="1">
            <a:off x="3339157" y="4739177"/>
            <a:ext cx="717596" cy="6036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CDD1EB63-7ABD-4568-8837-23DF48FB6FF9}"/>
              </a:ext>
            </a:extLst>
          </p:cNvPr>
          <p:cNvCxnSpPr>
            <a:cxnSpLocks/>
            <a:stCxn id="18" idx="3"/>
            <a:endCxn id="17" idx="1"/>
          </p:cNvCxnSpPr>
          <p:nvPr/>
        </p:nvCxnSpPr>
        <p:spPr>
          <a:xfrm>
            <a:off x="3346901" y="4001194"/>
            <a:ext cx="709851" cy="737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9659382A-D728-4A53-83FB-ADB3908F602A}"/>
              </a:ext>
            </a:extLst>
          </p:cNvPr>
          <p:cNvCxnSpPr>
            <a:cxnSpLocks/>
            <a:stCxn id="17" idx="3"/>
            <a:endCxn id="19" idx="1"/>
          </p:cNvCxnSpPr>
          <p:nvPr/>
        </p:nvCxnSpPr>
        <p:spPr>
          <a:xfrm flipV="1">
            <a:off x="5621663" y="3948034"/>
            <a:ext cx="1101693" cy="791143"/>
          </a:xfrm>
          <a:prstGeom prst="bentConnector3">
            <a:avLst>
              <a:gd name="adj1" fmla="val 289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49">
            <a:extLst>
              <a:ext uri="{FF2B5EF4-FFF2-40B4-BE49-F238E27FC236}">
                <a16:creationId xmlns:a16="http://schemas.microsoft.com/office/drawing/2014/main" id="{A40A5DC7-8FAB-42B0-BAFF-0F31CA058BFF}"/>
              </a:ext>
            </a:extLst>
          </p:cNvPr>
          <p:cNvCxnSpPr>
            <a:cxnSpLocks/>
            <a:stCxn id="17" idx="3"/>
            <a:endCxn id="20" idx="1"/>
          </p:cNvCxnSpPr>
          <p:nvPr/>
        </p:nvCxnSpPr>
        <p:spPr>
          <a:xfrm>
            <a:off x="5621663" y="4739177"/>
            <a:ext cx="1101693" cy="3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C39FC9-4A72-4FAB-975F-D5E629941B4B}"/>
              </a:ext>
            </a:extLst>
          </p:cNvPr>
          <p:cNvCxnSpPr>
            <a:cxnSpLocks/>
            <a:stCxn id="17" idx="3"/>
            <a:endCxn id="30" idx="1"/>
          </p:cNvCxnSpPr>
          <p:nvPr/>
        </p:nvCxnSpPr>
        <p:spPr>
          <a:xfrm>
            <a:off x="5621663" y="4739177"/>
            <a:ext cx="1101693" cy="630749"/>
          </a:xfrm>
          <a:prstGeom prst="bentConnector3">
            <a:avLst>
              <a:gd name="adj1" fmla="val 289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66">
            <a:extLst>
              <a:ext uri="{FF2B5EF4-FFF2-40B4-BE49-F238E27FC236}">
                <a16:creationId xmlns:a16="http://schemas.microsoft.com/office/drawing/2014/main" id="{76D71918-E74B-4F1D-99DE-5EFF60B5E63F}"/>
              </a:ext>
            </a:extLst>
          </p:cNvPr>
          <p:cNvCxnSpPr>
            <a:cxnSpLocks/>
            <a:stCxn id="30" idx="3"/>
          </p:cNvCxnSpPr>
          <p:nvPr/>
        </p:nvCxnSpPr>
        <p:spPr>
          <a:xfrm>
            <a:off x="8062608" y="5369925"/>
            <a:ext cx="1222265" cy="0"/>
          </a:xfrm>
          <a:prstGeom prst="straightConnector1">
            <a:avLst/>
          </a:prstGeom>
          <a:ln cmpd="sng">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CCE82508-5DDC-4924-B580-7A4DF89AB5CA}"/>
              </a:ext>
            </a:extLst>
          </p:cNvPr>
          <p:cNvSpPr/>
          <p:nvPr/>
        </p:nvSpPr>
        <p:spPr>
          <a:xfrm>
            <a:off x="6723356" y="5214937"/>
            <a:ext cx="1339252" cy="309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 / N</a:t>
            </a:r>
            <a:endParaRPr lang="zh-CN" altLang="en-US" dirty="0">
              <a:solidFill>
                <a:schemeClr val="tx1"/>
              </a:solidFill>
            </a:endParaRPr>
          </a:p>
        </p:txBody>
      </p:sp>
      <p:sp>
        <p:nvSpPr>
          <p:cNvPr id="31" name="右大括号 30">
            <a:extLst>
              <a:ext uri="{FF2B5EF4-FFF2-40B4-BE49-F238E27FC236}">
                <a16:creationId xmlns:a16="http://schemas.microsoft.com/office/drawing/2014/main" id="{B88FCAB3-5BE5-4EB9-BA01-23F0077597AC}"/>
              </a:ext>
            </a:extLst>
          </p:cNvPr>
          <p:cNvSpPr/>
          <p:nvPr/>
        </p:nvSpPr>
        <p:spPr>
          <a:xfrm>
            <a:off x="8196110" y="3880093"/>
            <a:ext cx="286854" cy="1100907"/>
          </a:xfrm>
          <a:prstGeom prst="rightBrace">
            <a:avLst>
              <a:gd name="adj1" fmla="val 72619"/>
              <a:gd name="adj2" fmla="val 5186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32" name="文本框 31">
            <a:extLst>
              <a:ext uri="{FF2B5EF4-FFF2-40B4-BE49-F238E27FC236}">
                <a16:creationId xmlns:a16="http://schemas.microsoft.com/office/drawing/2014/main" id="{1059FBDB-C51F-4A16-97DB-554E172B6BD8}"/>
              </a:ext>
            </a:extLst>
          </p:cNvPr>
          <p:cNvSpPr txBox="1"/>
          <p:nvPr/>
        </p:nvSpPr>
        <p:spPr>
          <a:xfrm>
            <a:off x="8598932" y="3869567"/>
            <a:ext cx="2830458" cy="646331"/>
          </a:xfrm>
          <a:prstGeom prst="rect">
            <a:avLst/>
          </a:prstGeom>
          <a:noFill/>
        </p:spPr>
        <p:txBody>
          <a:bodyPr vert="horz" wrap="square" rtlCol="0">
            <a:spAutoFit/>
          </a:bodyPr>
          <a:lstStyle/>
          <a:p>
            <a:r>
              <a:rPr lang="en-US" altLang="zh-CN" dirty="0"/>
              <a:t>Deeper understanding of protocol’s mechanism</a:t>
            </a:r>
          </a:p>
        </p:txBody>
      </p:sp>
      <p:grpSp>
        <p:nvGrpSpPr>
          <p:cNvPr id="33" name="组合 32">
            <a:extLst>
              <a:ext uri="{FF2B5EF4-FFF2-40B4-BE49-F238E27FC236}">
                <a16:creationId xmlns:a16="http://schemas.microsoft.com/office/drawing/2014/main" id="{5B42B630-4823-43A6-8C09-97370CA31219}"/>
              </a:ext>
            </a:extLst>
          </p:cNvPr>
          <p:cNvGrpSpPr/>
          <p:nvPr/>
        </p:nvGrpSpPr>
        <p:grpSpPr>
          <a:xfrm>
            <a:off x="1168830" y="4913828"/>
            <a:ext cx="545537" cy="768358"/>
            <a:chOff x="1411604" y="1495425"/>
            <a:chExt cx="405766" cy="571499"/>
          </a:xfrm>
        </p:grpSpPr>
        <p:sp>
          <p:nvSpPr>
            <p:cNvPr id="34" name="等腰三角形 33">
              <a:extLst>
                <a:ext uri="{FF2B5EF4-FFF2-40B4-BE49-F238E27FC236}">
                  <a16:creationId xmlns:a16="http://schemas.microsoft.com/office/drawing/2014/main" id="{323A93AB-48AA-44EE-95DF-4C33C3CFCE49}"/>
                </a:ext>
              </a:extLst>
            </p:cNvPr>
            <p:cNvSpPr/>
            <p:nvPr/>
          </p:nvSpPr>
          <p:spPr>
            <a:xfrm>
              <a:off x="1411604" y="1638299"/>
              <a:ext cx="405766" cy="4286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椭圆 34">
              <a:extLst>
                <a:ext uri="{FF2B5EF4-FFF2-40B4-BE49-F238E27FC236}">
                  <a16:creationId xmlns:a16="http://schemas.microsoft.com/office/drawing/2014/main" id="{99B5961A-ABF4-40CF-BF5F-7F6BD86D1AED}"/>
                </a:ext>
              </a:extLst>
            </p:cNvPr>
            <p:cNvSpPr/>
            <p:nvPr/>
          </p:nvSpPr>
          <p:spPr>
            <a:xfrm>
              <a:off x="1457325" y="1495425"/>
              <a:ext cx="314325"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矩形: 圆角 35">
              <a:extLst>
                <a:ext uri="{FF2B5EF4-FFF2-40B4-BE49-F238E27FC236}">
                  <a16:creationId xmlns:a16="http://schemas.microsoft.com/office/drawing/2014/main" id="{75EFC44F-2C78-4ADC-A407-C084B0FEDC70}"/>
                </a:ext>
              </a:extLst>
            </p:cNvPr>
            <p:cNvSpPr/>
            <p:nvPr/>
          </p:nvSpPr>
          <p:spPr>
            <a:xfrm>
              <a:off x="1489300" y="1613234"/>
              <a:ext cx="124943" cy="78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矩形: 圆角 36">
              <a:extLst>
                <a:ext uri="{FF2B5EF4-FFF2-40B4-BE49-F238E27FC236}">
                  <a16:creationId xmlns:a16="http://schemas.microsoft.com/office/drawing/2014/main" id="{1670E2ED-6CA8-4C4A-ACFC-96FA48D70A56}"/>
                </a:ext>
              </a:extLst>
            </p:cNvPr>
            <p:cNvSpPr/>
            <p:nvPr/>
          </p:nvSpPr>
          <p:spPr>
            <a:xfrm>
              <a:off x="1630786" y="1612702"/>
              <a:ext cx="124125" cy="792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38" name="文本框 37">
            <a:extLst>
              <a:ext uri="{FF2B5EF4-FFF2-40B4-BE49-F238E27FC236}">
                <a16:creationId xmlns:a16="http://schemas.microsoft.com/office/drawing/2014/main" id="{5D79ACB5-3F2A-43FA-AC2F-CC2B8F879D68}"/>
              </a:ext>
            </a:extLst>
          </p:cNvPr>
          <p:cNvSpPr txBox="1"/>
          <p:nvPr/>
        </p:nvSpPr>
        <p:spPr>
          <a:xfrm>
            <a:off x="9110367" y="5719134"/>
            <a:ext cx="1412118" cy="307777"/>
          </a:xfrm>
          <a:prstGeom prst="rect">
            <a:avLst/>
          </a:prstGeom>
          <a:noFill/>
        </p:spPr>
        <p:txBody>
          <a:bodyPr vert="horz" wrap="none" rtlCol="0">
            <a:spAutoFit/>
          </a:bodyPr>
          <a:lstStyle/>
          <a:p>
            <a:r>
              <a:rPr lang="en-US" altLang="zh-CN" sz="1400" dirty="0"/>
              <a:t>Business Analyst </a:t>
            </a:r>
            <a:endParaRPr lang="zh-CN" altLang="en-US" sz="1400" dirty="0"/>
          </a:p>
        </p:txBody>
      </p:sp>
      <p:grpSp>
        <p:nvGrpSpPr>
          <p:cNvPr id="39" name="组合 38">
            <a:extLst>
              <a:ext uri="{FF2B5EF4-FFF2-40B4-BE49-F238E27FC236}">
                <a16:creationId xmlns:a16="http://schemas.microsoft.com/office/drawing/2014/main" id="{DA7224CB-3F45-4C6B-943D-351B4BA2BF45}"/>
              </a:ext>
            </a:extLst>
          </p:cNvPr>
          <p:cNvGrpSpPr/>
          <p:nvPr/>
        </p:nvGrpSpPr>
        <p:grpSpPr>
          <a:xfrm rot="20212822">
            <a:off x="889844" y="5071815"/>
            <a:ext cx="268617" cy="420863"/>
            <a:chOff x="2658158" y="3445462"/>
            <a:chExt cx="259080" cy="459644"/>
          </a:xfrm>
        </p:grpSpPr>
        <p:sp>
          <p:nvSpPr>
            <p:cNvPr id="40" name="椭圆 39">
              <a:extLst>
                <a:ext uri="{FF2B5EF4-FFF2-40B4-BE49-F238E27FC236}">
                  <a16:creationId xmlns:a16="http://schemas.microsoft.com/office/drawing/2014/main" id="{A7E0DCAD-6F6E-4BD8-AFA8-13D8ADFAEFDC}"/>
                </a:ext>
              </a:extLst>
            </p:cNvPr>
            <p:cNvSpPr/>
            <p:nvPr/>
          </p:nvSpPr>
          <p:spPr>
            <a:xfrm>
              <a:off x="2696006" y="3483310"/>
              <a:ext cx="187383" cy="187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椭圆 40">
              <a:extLst>
                <a:ext uri="{FF2B5EF4-FFF2-40B4-BE49-F238E27FC236}">
                  <a16:creationId xmlns:a16="http://schemas.microsoft.com/office/drawing/2014/main" id="{DBD533A2-C30E-40E5-9802-A1CAF14FDE9A}"/>
                </a:ext>
              </a:extLst>
            </p:cNvPr>
            <p:cNvSpPr/>
            <p:nvPr/>
          </p:nvSpPr>
          <p:spPr>
            <a:xfrm>
              <a:off x="2658158" y="3445462"/>
              <a:ext cx="259080" cy="259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矩形: 圆角 41">
              <a:extLst>
                <a:ext uri="{FF2B5EF4-FFF2-40B4-BE49-F238E27FC236}">
                  <a16:creationId xmlns:a16="http://schemas.microsoft.com/office/drawing/2014/main" id="{89039210-C0F5-42FB-9B3A-0CCEDB923E00}"/>
                </a:ext>
              </a:extLst>
            </p:cNvPr>
            <p:cNvSpPr/>
            <p:nvPr/>
          </p:nvSpPr>
          <p:spPr>
            <a:xfrm>
              <a:off x="2764838" y="3704542"/>
              <a:ext cx="45719" cy="2005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46" name="组合 45">
            <a:extLst>
              <a:ext uri="{FF2B5EF4-FFF2-40B4-BE49-F238E27FC236}">
                <a16:creationId xmlns:a16="http://schemas.microsoft.com/office/drawing/2014/main" id="{FF7D888D-57E9-408B-9056-C020B5FF0750}"/>
              </a:ext>
            </a:extLst>
          </p:cNvPr>
          <p:cNvGrpSpPr/>
          <p:nvPr/>
        </p:nvGrpSpPr>
        <p:grpSpPr>
          <a:xfrm>
            <a:off x="981668" y="3578596"/>
            <a:ext cx="734149" cy="768358"/>
            <a:chOff x="981668" y="3578596"/>
            <a:chExt cx="734149" cy="768358"/>
          </a:xfrm>
        </p:grpSpPr>
        <p:grpSp>
          <p:nvGrpSpPr>
            <p:cNvPr id="10" name="组合 9">
              <a:extLst>
                <a:ext uri="{FF2B5EF4-FFF2-40B4-BE49-F238E27FC236}">
                  <a16:creationId xmlns:a16="http://schemas.microsoft.com/office/drawing/2014/main" id="{62D97C19-AC6E-4042-8950-2361A469A567}"/>
                </a:ext>
              </a:extLst>
            </p:cNvPr>
            <p:cNvGrpSpPr/>
            <p:nvPr/>
          </p:nvGrpSpPr>
          <p:grpSpPr>
            <a:xfrm>
              <a:off x="1170280" y="3578596"/>
              <a:ext cx="545537" cy="768358"/>
              <a:chOff x="1411604" y="1495425"/>
              <a:chExt cx="405766" cy="571499"/>
            </a:xfrm>
          </p:grpSpPr>
          <p:sp>
            <p:nvSpPr>
              <p:cNvPr id="11" name="等腰三角形 10">
                <a:extLst>
                  <a:ext uri="{FF2B5EF4-FFF2-40B4-BE49-F238E27FC236}">
                    <a16:creationId xmlns:a16="http://schemas.microsoft.com/office/drawing/2014/main" id="{813CA9FE-5B81-41DB-B671-75C1E8F95DB2}"/>
                  </a:ext>
                </a:extLst>
              </p:cNvPr>
              <p:cNvSpPr/>
              <p:nvPr/>
            </p:nvSpPr>
            <p:spPr>
              <a:xfrm>
                <a:off x="1411604" y="1638299"/>
                <a:ext cx="405766" cy="4286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a:extLst>
                  <a:ext uri="{FF2B5EF4-FFF2-40B4-BE49-F238E27FC236}">
                    <a16:creationId xmlns:a16="http://schemas.microsoft.com/office/drawing/2014/main" id="{642A491C-1D60-4161-BE98-5443E0F500E6}"/>
                  </a:ext>
                </a:extLst>
              </p:cNvPr>
              <p:cNvSpPr/>
              <p:nvPr/>
            </p:nvSpPr>
            <p:spPr>
              <a:xfrm>
                <a:off x="1457325" y="1495425"/>
                <a:ext cx="314325"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矩形: 圆角 12">
                <a:extLst>
                  <a:ext uri="{FF2B5EF4-FFF2-40B4-BE49-F238E27FC236}">
                    <a16:creationId xmlns:a16="http://schemas.microsoft.com/office/drawing/2014/main" id="{7D6B9454-9C0A-49EE-885E-88410301233A}"/>
                  </a:ext>
                </a:extLst>
              </p:cNvPr>
              <p:cNvSpPr/>
              <p:nvPr/>
            </p:nvSpPr>
            <p:spPr>
              <a:xfrm>
                <a:off x="1489300" y="1613234"/>
                <a:ext cx="124943" cy="78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矩形: 圆角 13">
                <a:extLst>
                  <a:ext uri="{FF2B5EF4-FFF2-40B4-BE49-F238E27FC236}">
                    <a16:creationId xmlns:a16="http://schemas.microsoft.com/office/drawing/2014/main" id="{1B2299D3-928A-4B0E-BF9B-9FD5B1FF945C}"/>
                  </a:ext>
                </a:extLst>
              </p:cNvPr>
              <p:cNvSpPr/>
              <p:nvPr/>
            </p:nvSpPr>
            <p:spPr>
              <a:xfrm>
                <a:off x="1630786" y="1612702"/>
                <a:ext cx="124125" cy="792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43" name="组合 42">
              <a:extLst>
                <a:ext uri="{FF2B5EF4-FFF2-40B4-BE49-F238E27FC236}">
                  <a16:creationId xmlns:a16="http://schemas.microsoft.com/office/drawing/2014/main" id="{DD79987F-022A-4E2F-AF63-B86DE1C9B1D3}"/>
                </a:ext>
              </a:extLst>
            </p:cNvPr>
            <p:cNvGrpSpPr/>
            <p:nvPr/>
          </p:nvGrpSpPr>
          <p:grpSpPr>
            <a:xfrm rot="14894642">
              <a:off x="841751" y="3853243"/>
              <a:ext cx="417215" cy="137382"/>
              <a:chOff x="2781300" y="3367547"/>
              <a:chExt cx="533742" cy="175753"/>
            </a:xfrm>
          </p:grpSpPr>
          <p:sp>
            <p:nvSpPr>
              <p:cNvPr id="44" name="箭头: 五边形 43">
                <a:extLst>
                  <a:ext uri="{FF2B5EF4-FFF2-40B4-BE49-F238E27FC236}">
                    <a16:creationId xmlns:a16="http://schemas.microsoft.com/office/drawing/2014/main" id="{AAB94491-D009-487E-B6CE-C1913394EA90}"/>
                  </a:ext>
                </a:extLst>
              </p:cNvPr>
              <p:cNvSpPr/>
              <p:nvPr/>
            </p:nvSpPr>
            <p:spPr>
              <a:xfrm>
                <a:off x="2781300" y="3367547"/>
                <a:ext cx="533742" cy="175753"/>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5" name="等腰三角形 44">
                <a:extLst>
                  <a:ext uri="{FF2B5EF4-FFF2-40B4-BE49-F238E27FC236}">
                    <a16:creationId xmlns:a16="http://schemas.microsoft.com/office/drawing/2014/main" id="{71EBE94E-C8DC-442D-8DBA-27BF5E26D1E6}"/>
                  </a:ext>
                </a:extLst>
              </p:cNvPr>
              <p:cNvSpPr/>
              <p:nvPr/>
            </p:nvSpPr>
            <p:spPr>
              <a:xfrm rot="5400000">
                <a:off x="3194172" y="3411438"/>
                <a:ext cx="157575" cy="841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Tree>
    <p:extLst>
      <p:ext uri="{BB962C8B-B14F-4D97-AF65-F5344CB8AC3E}">
        <p14:creationId xmlns:p14="http://schemas.microsoft.com/office/powerpoint/2010/main" val="312955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500"/>
                                        <p:tgtEl>
                                          <p:spTgt spid="2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right)">
                                      <p:cBhvr>
                                        <p:cTn id="7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30" grpId="0" animBg="1"/>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7B062-7E06-4FBE-B0F8-A81CF991EA2B}"/>
              </a:ext>
            </a:extLst>
          </p:cNvPr>
          <p:cNvSpPr>
            <a:spLocks noGrp="1"/>
          </p:cNvSpPr>
          <p:nvPr>
            <p:ph type="title"/>
          </p:nvPr>
        </p:nvSpPr>
        <p:spPr/>
        <p:txBody>
          <a:bodyPr/>
          <a:lstStyle/>
          <a:p>
            <a:r>
              <a:rPr lang="en-US" altLang="zh-CN" dirty="0"/>
              <a:t>An overview of L-CMP</a:t>
            </a:r>
            <a:endParaRPr lang="zh-CN" altLang="en-US" dirty="0"/>
          </a:p>
        </p:txBody>
      </p:sp>
      <p:sp>
        <p:nvSpPr>
          <p:cNvPr id="4" name="Rectangle 92">
            <a:extLst>
              <a:ext uri="{FF2B5EF4-FFF2-40B4-BE49-F238E27FC236}">
                <a16:creationId xmlns:a16="http://schemas.microsoft.com/office/drawing/2014/main" id="{FAA0EF2B-7111-4FE5-AF63-CEFC4808CABE}"/>
              </a:ext>
            </a:extLst>
          </p:cNvPr>
          <p:cNvSpPr/>
          <p:nvPr/>
        </p:nvSpPr>
        <p:spPr>
          <a:xfrm>
            <a:off x="8756536" y="2516451"/>
            <a:ext cx="1895571" cy="1583518"/>
          </a:xfrm>
          <a:prstGeom prst="rect">
            <a:avLst/>
          </a:prstGeom>
          <a:solidFill>
            <a:schemeClr val="accent6">
              <a:lumMod val="60000"/>
              <a:lumOff val="40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5" name="Rectangle 87">
            <a:extLst>
              <a:ext uri="{FF2B5EF4-FFF2-40B4-BE49-F238E27FC236}">
                <a16:creationId xmlns:a16="http://schemas.microsoft.com/office/drawing/2014/main" id="{93F765F3-6545-4693-A5E5-B033B7481782}"/>
              </a:ext>
            </a:extLst>
          </p:cNvPr>
          <p:cNvSpPr/>
          <p:nvPr/>
        </p:nvSpPr>
        <p:spPr>
          <a:xfrm>
            <a:off x="6331480" y="2517438"/>
            <a:ext cx="1895571" cy="1583518"/>
          </a:xfrm>
          <a:prstGeom prst="rect">
            <a:avLst/>
          </a:prstGeom>
          <a:solidFill>
            <a:srgbClr val="FFC000"/>
          </a:solid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6" name="Rectangle 58">
            <a:extLst>
              <a:ext uri="{FF2B5EF4-FFF2-40B4-BE49-F238E27FC236}">
                <a16:creationId xmlns:a16="http://schemas.microsoft.com/office/drawing/2014/main" id="{AA3D6A05-193B-457C-8C82-B9FD10B8F557}"/>
              </a:ext>
            </a:extLst>
          </p:cNvPr>
          <p:cNvSpPr/>
          <p:nvPr/>
        </p:nvSpPr>
        <p:spPr>
          <a:xfrm>
            <a:off x="2316754" y="2181218"/>
            <a:ext cx="2515135" cy="1918752"/>
          </a:xfrm>
          <a:prstGeom prst="rect">
            <a:avLst/>
          </a:prstGeom>
          <a:solidFill>
            <a:schemeClr val="accent1">
              <a:lumMod val="40000"/>
              <a:lumOff val="60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nvGrpSpPr>
          <p:cNvPr id="60" name="组合 59">
            <a:extLst>
              <a:ext uri="{FF2B5EF4-FFF2-40B4-BE49-F238E27FC236}">
                <a16:creationId xmlns:a16="http://schemas.microsoft.com/office/drawing/2014/main" id="{0F1FA04C-24EA-484B-97C4-C04F471C6B8E}"/>
              </a:ext>
            </a:extLst>
          </p:cNvPr>
          <p:cNvGrpSpPr/>
          <p:nvPr/>
        </p:nvGrpSpPr>
        <p:grpSpPr>
          <a:xfrm>
            <a:off x="1385187" y="2712882"/>
            <a:ext cx="910505" cy="901305"/>
            <a:chOff x="1385187" y="2712882"/>
            <a:chExt cx="910505" cy="901305"/>
          </a:xfrm>
        </p:grpSpPr>
        <p:sp>
          <p:nvSpPr>
            <p:cNvPr id="7" name="椭圆 6">
              <a:extLst>
                <a:ext uri="{FF2B5EF4-FFF2-40B4-BE49-F238E27FC236}">
                  <a16:creationId xmlns:a16="http://schemas.microsoft.com/office/drawing/2014/main" id="{DBAE9B05-1A0D-43C8-9989-901E9FC03180}"/>
                </a:ext>
              </a:extLst>
            </p:cNvPr>
            <p:cNvSpPr/>
            <p:nvPr/>
          </p:nvSpPr>
          <p:spPr>
            <a:xfrm>
              <a:off x="1654275" y="3141035"/>
              <a:ext cx="473152" cy="4731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3D8F0A6-B2BD-4949-B655-AA64300AA2CC}"/>
                </a:ext>
              </a:extLst>
            </p:cNvPr>
            <p:cNvSpPr/>
            <p:nvPr/>
          </p:nvSpPr>
          <p:spPr>
            <a:xfrm>
              <a:off x="1385187" y="2712882"/>
              <a:ext cx="910505" cy="338553"/>
            </a:xfrm>
            <a:prstGeom prst="rect">
              <a:avLst/>
            </a:prstGeom>
          </p:spPr>
          <p:txBody>
            <a:bodyPr wrap="none">
              <a:spAutoFit/>
            </a:bodyPr>
            <a:lstStyle/>
            <a:p>
              <a:pPr algn="ctr"/>
              <a:r>
                <a:rPr kumimoji="1" lang="en-US" altLang="zh-CN" sz="1600" dirty="0">
                  <a:ea typeface="Microsoft YaHei" charset="-122"/>
                  <a:cs typeface="Microsoft YaHei" charset="-122"/>
                </a:rPr>
                <a:t>Protocol</a:t>
              </a:r>
              <a:endParaRPr kumimoji="1" lang="en-US" altLang="zh-CN" sz="1600" i="1" dirty="0">
                <a:latin typeface="Cambria Math" charset="0"/>
                <a:ea typeface="Microsoft YaHei" charset="-122"/>
                <a:cs typeface="Microsoft YaHei" charset="-122"/>
              </a:endParaRPr>
            </a:p>
          </p:txBody>
        </p:sp>
      </p:grpSp>
      <p:grpSp>
        <p:nvGrpSpPr>
          <p:cNvPr id="51" name="组合 50">
            <a:extLst>
              <a:ext uri="{FF2B5EF4-FFF2-40B4-BE49-F238E27FC236}">
                <a16:creationId xmlns:a16="http://schemas.microsoft.com/office/drawing/2014/main" id="{260F566E-4ACD-4AF3-9124-146C27642955}"/>
              </a:ext>
            </a:extLst>
          </p:cNvPr>
          <p:cNvGrpSpPr/>
          <p:nvPr/>
        </p:nvGrpSpPr>
        <p:grpSpPr>
          <a:xfrm>
            <a:off x="2815116" y="3141035"/>
            <a:ext cx="1397627" cy="473152"/>
            <a:chOff x="2815116" y="3141035"/>
            <a:chExt cx="1397627" cy="473152"/>
          </a:xfrm>
        </p:grpSpPr>
        <p:sp>
          <p:nvSpPr>
            <p:cNvPr id="9" name="椭圆 6">
              <a:extLst>
                <a:ext uri="{FF2B5EF4-FFF2-40B4-BE49-F238E27FC236}">
                  <a16:creationId xmlns:a16="http://schemas.microsoft.com/office/drawing/2014/main" id="{B8CD808D-02C5-4270-AFD5-D79BB9ADA6B6}"/>
                </a:ext>
              </a:extLst>
            </p:cNvPr>
            <p:cNvSpPr/>
            <p:nvPr/>
          </p:nvSpPr>
          <p:spPr>
            <a:xfrm>
              <a:off x="2834537" y="3141035"/>
              <a:ext cx="1353043" cy="4731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FE3D650-3F37-4CDA-AF78-21FBBE738E3A}"/>
                </a:ext>
              </a:extLst>
            </p:cNvPr>
            <p:cNvSpPr/>
            <p:nvPr/>
          </p:nvSpPr>
          <p:spPr>
            <a:xfrm>
              <a:off x="2815116" y="3197064"/>
              <a:ext cx="1397627" cy="338553"/>
            </a:xfrm>
            <a:prstGeom prst="rect">
              <a:avLst/>
            </a:prstGeom>
          </p:spPr>
          <p:txBody>
            <a:bodyPr wrap="none">
              <a:spAutoFit/>
            </a:bodyPr>
            <a:lstStyle/>
            <a:p>
              <a:pPr algn="ctr"/>
              <a:r>
                <a:rPr kumimoji="1" lang="en-US" altLang="zh-CN" sz="1600" dirty="0">
                  <a:latin typeface="Cambria Math" charset="0"/>
                  <a:ea typeface="Microsoft YaHei" charset="-122"/>
                  <a:cs typeface="Microsoft YaHei" charset="-122"/>
                </a:rPr>
                <a:t>Reachable Set</a:t>
              </a:r>
            </a:p>
          </p:txBody>
        </p:sp>
      </p:grpSp>
      <p:grpSp>
        <p:nvGrpSpPr>
          <p:cNvPr id="53" name="组合 52">
            <a:extLst>
              <a:ext uri="{FF2B5EF4-FFF2-40B4-BE49-F238E27FC236}">
                <a16:creationId xmlns:a16="http://schemas.microsoft.com/office/drawing/2014/main" id="{EDC20676-31E5-4D03-AEF6-5F7828029190}"/>
              </a:ext>
            </a:extLst>
          </p:cNvPr>
          <p:cNvGrpSpPr/>
          <p:nvPr/>
        </p:nvGrpSpPr>
        <p:grpSpPr>
          <a:xfrm>
            <a:off x="5102753" y="2699683"/>
            <a:ext cx="829075" cy="914504"/>
            <a:chOff x="4970549" y="2699683"/>
            <a:chExt cx="829075" cy="914504"/>
          </a:xfrm>
        </p:grpSpPr>
        <p:sp>
          <p:nvSpPr>
            <p:cNvPr id="11" name="椭圆 10">
              <a:extLst>
                <a:ext uri="{FF2B5EF4-FFF2-40B4-BE49-F238E27FC236}">
                  <a16:creationId xmlns:a16="http://schemas.microsoft.com/office/drawing/2014/main" id="{643EA553-38C6-4CF2-858E-2B3830F4CDB5}"/>
                </a:ext>
              </a:extLst>
            </p:cNvPr>
            <p:cNvSpPr/>
            <p:nvPr/>
          </p:nvSpPr>
          <p:spPr>
            <a:xfrm>
              <a:off x="5142248" y="3141035"/>
              <a:ext cx="473152" cy="47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C8403C-8168-4DD4-B3F9-91D669901671}"/>
                </a:ext>
              </a:extLst>
            </p:cNvPr>
            <p:cNvSpPr/>
            <p:nvPr/>
          </p:nvSpPr>
          <p:spPr>
            <a:xfrm>
              <a:off x="4970549" y="2699683"/>
              <a:ext cx="829075" cy="338553"/>
            </a:xfrm>
            <a:prstGeom prst="rect">
              <a:avLst/>
            </a:prstGeom>
          </p:spPr>
          <p:txBody>
            <a:bodyPr wrap="none">
              <a:spAutoFit/>
            </a:bodyPr>
            <a:lstStyle/>
            <a:p>
              <a:pPr algn="ctr"/>
              <a:r>
                <a:rPr kumimoji="1" lang="en-US" altLang="zh-CN" sz="1600" dirty="0">
                  <a:ea typeface="Microsoft YaHei" charset="-122"/>
                  <a:cs typeface="Microsoft YaHei" charset="-122"/>
                </a:rPr>
                <a:t>Dataset</a:t>
              </a:r>
              <a:endParaRPr kumimoji="1" lang="en-US" altLang="zh-CN" sz="1600" i="1" dirty="0">
                <a:latin typeface="Cambria Math" charset="0"/>
                <a:ea typeface="Microsoft YaHei" charset="-122"/>
                <a:cs typeface="Microsoft YaHei" charset="-122"/>
              </a:endParaRPr>
            </a:p>
          </p:txBody>
        </p:sp>
      </p:grpSp>
      <p:grpSp>
        <p:nvGrpSpPr>
          <p:cNvPr id="54" name="组合 53">
            <a:extLst>
              <a:ext uri="{FF2B5EF4-FFF2-40B4-BE49-F238E27FC236}">
                <a16:creationId xmlns:a16="http://schemas.microsoft.com/office/drawing/2014/main" id="{7B470838-C46E-47D0-82DA-B6262972FD50}"/>
              </a:ext>
            </a:extLst>
          </p:cNvPr>
          <p:cNvGrpSpPr/>
          <p:nvPr/>
        </p:nvGrpSpPr>
        <p:grpSpPr>
          <a:xfrm>
            <a:off x="6364274" y="2709576"/>
            <a:ext cx="1749134" cy="912309"/>
            <a:chOff x="6364274" y="2709576"/>
            <a:chExt cx="1749134" cy="912309"/>
          </a:xfrm>
        </p:grpSpPr>
        <p:sp>
          <p:nvSpPr>
            <p:cNvPr id="13" name="椭圆 12">
              <a:extLst>
                <a:ext uri="{FF2B5EF4-FFF2-40B4-BE49-F238E27FC236}">
                  <a16:creationId xmlns:a16="http://schemas.microsoft.com/office/drawing/2014/main" id="{8C8DB648-31CF-4DE7-AE0F-183AE159ECF3}"/>
                </a:ext>
              </a:extLst>
            </p:cNvPr>
            <p:cNvSpPr/>
            <p:nvPr/>
          </p:nvSpPr>
          <p:spPr>
            <a:xfrm>
              <a:off x="7002266" y="3148733"/>
              <a:ext cx="473152" cy="47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40B2663-E6C3-4108-AC9A-F23ADF51D9A0}"/>
                </a:ext>
              </a:extLst>
            </p:cNvPr>
            <p:cNvSpPr/>
            <p:nvPr/>
          </p:nvSpPr>
          <p:spPr>
            <a:xfrm>
              <a:off x="6364274" y="2709576"/>
              <a:ext cx="1749134" cy="338553"/>
            </a:xfrm>
            <a:prstGeom prst="rect">
              <a:avLst/>
            </a:prstGeom>
          </p:spPr>
          <p:txBody>
            <a:bodyPr wrap="square">
              <a:spAutoFit/>
            </a:bodyPr>
            <a:lstStyle/>
            <a:p>
              <a:pPr algn="ctr"/>
              <a:r>
                <a:rPr kumimoji="1" lang="en-US" altLang="zh-CN" sz="1600" dirty="0">
                  <a:ea typeface="Microsoft YaHei" charset="-122"/>
                  <a:cs typeface="Microsoft YaHei" charset="-122"/>
                </a:rPr>
                <a:t>Association Rules</a:t>
              </a:r>
              <a:endParaRPr kumimoji="1" lang="en-US" altLang="zh-CN" sz="1600" i="1" dirty="0">
                <a:latin typeface="Cambria Math" charset="0"/>
                <a:ea typeface="Microsoft YaHei" charset="-122"/>
                <a:cs typeface="Microsoft YaHei" charset="-122"/>
              </a:endParaRPr>
            </a:p>
          </p:txBody>
        </p:sp>
      </p:grpSp>
      <p:grpSp>
        <p:nvGrpSpPr>
          <p:cNvPr id="55" name="组合 54">
            <a:extLst>
              <a:ext uri="{FF2B5EF4-FFF2-40B4-BE49-F238E27FC236}">
                <a16:creationId xmlns:a16="http://schemas.microsoft.com/office/drawing/2014/main" id="{10CDA99B-8D12-4C05-A27D-1891BDFB233E}"/>
              </a:ext>
            </a:extLst>
          </p:cNvPr>
          <p:cNvGrpSpPr/>
          <p:nvPr/>
        </p:nvGrpSpPr>
        <p:grpSpPr>
          <a:xfrm>
            <a:off x="8786490" y="2699683"/>
            <a:ext cx="1901793" cy="914897"/>
            <a:chOff x="8786490" y="2699683"/>
            <a:chExt cx="1901793" cy="914897"/>
          </a:xfrm>
        </p:grpSpPr>
        <p:sp>
          <p:nvSpPr>
            <p:cNvPr id="15" name="椭圆 14">
              <a:extLst>
                <a:ext uri="{FF2B5EF4-FFF2-40B4-BE49-F238E27FC236}">
                  <a16:creationId xmlns:a16="http://schemas.microsoft.com/office/drawing/2014/main" id="{CB25D7C3-7C6F-4C43-A885-B5165E4308F8}"/>
                </a:ext>
              </a:extLst>
            </p:cNvPr>
            <p:cNvSpPr/>
            <p:nvPr/>
          </p:nvSpPr>
          <p:spPr>
            <a:xfrm>
              <a:off x="9422865" y="3141428"/>
              <a:ext cx="473152" cy="4731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6B8C5E1-BF86-4417-96DD-B018C6CCD0E7}"/>
                </a:ext>
              </a:extLst>
            </p:cNvPr>
            <p:cNvSpPr/>
            <p:nvPr/>
          </p:nvSpPr>
          <p:spPr>
            <a:xfrm>
              <a:off x="8786490" y="2699683"/>
              <a:ext cx="1901793" cy="338553"/>
            </a:xfrm>
            <a:prstGeom prst="rect">
              <a:avLst/>
            </a:prstGeom>
          </p:spPr>
          <p:txBody>
            <a:bodyPr wrap="square">
              <a:spAutoFit/>
            </a:bodyPr>
            <a:lstStyle/>
            <a:p>
              <a:pPr algn="ctr"/>
              <a:r>
                <a:rPr kumimoji="1" lang="en-US" altLang="zh-CN" sz="1600" dirty="0">
                  <a:ea typeface="Microsoft YaHei" charset="-122"/>
                  <a:cs typeface="Microsoft YaHei" charset="-122"/>
                </a:rPr>
                <a:t>Auxiliary </a:t>
              </a:r>
              <a:r>
                <a:rPr kumimoji="1" lang="zh-CN" altLang="en-US" sz="1600" dirty="0">
                  <a:ea typeface="Microsoft YaHei" charset="-122"/>
                  <a:cs typeface="Microsoft YaHei" charset="-122"/>
                </a:rPr>
                <a:t> </a:t>
              </a:r>
              <a:r>
                <a:rPr kumimoji="1" lang="en-US" altLang="zh-CN" sz="1600" dirty="0">
                  <a:ea typeface="Microsoft YaHei" charset="-122"/>
                  <a:cs typeface="Microsoft YaHei" charset="-122"/>
                </a:rPr>
                <a:t>Invariants</a:t>
              </a:r>
              <a:endParaRPr kumimoji="1" lang="en-US" altLang="zh-CN" sz="1600" i="1" dirty="0">
                <a:latin typeface="Cambria Math" charset="0"/>
                <a:ea typeface="Microsoft YaHei" charset="-122"/>
                <a:cs typeface="Microsoft YaHei" charset="-122"/>
              </a:endParaRPr>
            </a:p>
          </p:txBody>
        </p:sp>
      </p:grpSp>
      <p:cxnSp>
        <p:nvCxnSpPr>
          <p:cNvPr id="17" name="直接箭头连接符 16">
            <a:extLst>
              <a:ext uri="{FF2B5EF4-FFF2-40B4-BE49-F238E27FC236}">
                <a16:creationId xmlns:a16="http://schemas.microsoft.com/office/drawing/2014/main" id="{F4967E94-7856-4A46-892D-12A9CA740D48}"/>
              </a:ext>
            </a:extLst>
          </p:cNvPr>
          <p:cNvCxnSpPr>
            <a:stCxn id="7" idx="6"/>
            <a:endCxn id="9" idx="1"/>
          </p:cNvCxnSpPr>
          <p:nvPr/>
        </p:nvCxnSpPr>
        <p:spPr>
          <a:xfrm>
            <a:off x="2127427" y="3377611"/>
            <a:ext cx="7071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786B448-C769-4AE3-917C-576D67C96B0F}"/>
              </a:ext>
            </a:extLst>
          </p:cNvPr>
          <p:cNvCxnSpPr>
            <a:cxnSpLocks/>
            <a:stCxn id="9" idx="3"/>
            <a:endCxn id="11" idx="2"/>
          </p:cNvCxnSpPr>
          <p:nvPr/>
        </p:nvCxnSpPr>
        <p:spPr>
          <a:xfrm>
            <a:off x="4187580" y="3377611"/>
            <a:ext cx="10868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BFAC9B7F-9FD7-4358-A006-D1733AA8E1A1}"/>
              </a:ext>
            </a:extLst>
          </p:cNvPr>
          <p:cNvGrpSpPr/>
          <p:nvPr/>
        </p:nvGrpSpPr>
        <p:grpSpPr>
          <a:xfrm>
            <a:off x="2834535" y="2315277"/>
            <a:ext cx="1353045" cy="595297"/>
            <a:chOff x="2834535" y="2315277"/>
            <a:chExt cx="1353045" cy="595297"/>
          </a:xfrm>
        </p:grpSpPr>
        <p:sp>
          <p:nvSpPr>
            <p:cNvPr id="19" name="椭圆 22">
              <a:extLst>
                <a:ext uri="{FF2B5EF4-FFF2-40B4-BE49-F238E27FC236}">
                  <a16:creationId xmlns:a16="http://schemas.microsoft.com/office/drawing/2014/main" id="{D207D40E-3AA4-4E7F-B3FB-F62C31F6CA69}"/>
                </a:ext>
              </a:extLst>
            </p:cNvPr>
            <p:cNvSpPr/>
            <p:nvPr/>
          </p:nvSpPr>
          <p:spPr>
            <a:xfrm>
              <a:off x="2834535" y="2348359"/>
              <a:ext cx="1353045" cy="562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8EF1FBE4-C4C2-4CB6-AEA5-F7677B7571BE}"/>
                </a:ext>
              </a:extLst>
            </p:cNvPr>
            <p:cNvSpPr/>
            <p:nvPr/>
          </p:nvSpPr>
          <p:spPr>
            <a:xfrm>
              <a:off x="2976228" y="2315277"/>
              <a:ext cx="1096776" cy="584775"/>
            </a:xfrm>
            <a:prstGeom prst="rect">
              <a:avLst/>
            </a:prstGeom>
          </p:spPr>
          <p:txBody>
            <a:bodyPr wrap="none">
              <a:spAutoFit/>
            </a:bodyPr>
            <a:lstStyle/>
            <a:p>
              <a:pPr algn="ctr"/>
              <a:r>
                <a:rPr kumimoji="1" lang="en-US" altLang="zh-CN" sz="1600" dirty="0">
                  <a:latin typeface="Cambria Math" charset="0"/>
                  <a:ea typeface="Microsoft YaHei" charset="-122"/>
                  <a:cs typeface="Microsoft YaHei" charset="-122"/>
                </a:rPr>
                <a:t>Atomic </a:t>
              </a:r>
            </a:p>
            <a:p>
              <a:pPr algn="ctr"/>
              <a:r>
                <a:rPr kumimoji="1" lang="en-US" altLang="zh-CN" sz="1600" dirty="0">
                  <a:latin typeface="Cambria Math" charset="0"/>
                  <a:ea typeface="Microsoft YaHei" charset="-122"/>
                  <a:cs typeface="Microsoft YaHei" charset="-122"/>
                </a:rPr>
                <a:t>predicates</a:t>
              </a:r>
            </a:p>
          </p:txBody>
        </p:sp>
      </p:grpSp>
      <p:cxnSp>
        <p:nvCxnSpPr>
          <p:cNvPr id="21" name="直接箭头连接符 24">
            <a:extLst>
              <a:ext uri="{FF2B5EF4-FFF2-40B4-BE49-F238E27FC236}">
                <a16:creationId xmlns:a16="http://schemas.microsoft.com/office/drawing/2014/main" id="{1CC3A16C-2040-420C-AA26-E0C8D2B3C1BA}"/>
              </a:ext>
            </a:extLst>
          </p:cNvPr>
          <p:cNvCxnSpPr>
            <a:cxnSpLocks/>
            <a:stCxn id="7" idx="6"/>
            <a:endCxn id="19" idx="1"/>
          </p:cNvCxnSpPr>
          <p:nvPr/>
        </p:nvCxnSpPr>
        <p:spPr>
          <a:xfrm flipV="1">
            <a:off x="2127427" y="2629467"/>
            <a:ext cx="707109" cy="74814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4">
            <a:extLst>
              <a:ext uri="{FF2B5EF4-FFF2-40B4-BE49-F238E27FC236}">
                <a16:creationId xmlns:a16="http://schemas.microsoft.com/office/drawing/2014/main" id="{E3F01DB1-FDC9-44B7-9FB1-ADCF045D4822}"/>
              </a:ext>
            </a:extLst>
          </p:cNvPr>
          <p:cNvCxnSpPr>
            <a:cxnSpLocks/>
            <a:stCxn id="19" idx="3"/>
            <a:endCxn id="11" idx="2"/>
          </p:cNvCxnSpPr>
          <p:nvPr/>
        </p:nvCxnSpPr>
        <p:spPr>
          <a:xfrm>
            <a:off x="4187580" y="2629467"/>
            <a:ext cx="1086872" cy="74814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27B997F-D476-4420-A183-77AC3FB7AAE0}"/>
              </a:ext>
            </a:extLst>
          </p:cNvPr>
          <p:cNvCxnSpPr>
            <a:cxnSpLocks/>
            <a:stCxn id="11" idx="6"/>
            <a:endCxn id="13" idx="2"/>
          </p:cNvCxnSpPr>
          <p:nvPr/>
        </p:nvCxnSpPr>
        <p:spPr>
          <a:xfrm>
            <a:off x="5747604" y="3377611"/>
            <a:ext cx="1254662" cy="76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8556E4E-98D8-4F02-B2EC-3F808032C1EE}"/>
              </a:ext>
            </a:extLst>
          </p:cNvPr>
          <p:cNvCxnSpPr>
            <a:cxnSpLocks/>
            <a:stCxn id="13" idx="6"/>
            <a:endCxn id="15" idx="2"/>
          </p:cNvCxnSpPr>
          <p:nvPr/>
        </p:nvCxnSpPr>
        <p:spPr>
          <a:xfrm flipV="1">
            <a:off x="7475418" y="3378005"/>
            <a:ext cx="1947447" cy="7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1CF53250-3C10-437D-A0E8-F3DECCA69F75}"/>
              </a:ext>
            </a:extLst>
          </p:cNvPr>
          <p:cNvGrpSpPr/>
          <p:nvPr/>
        </p:nvGrpSpPr>
        <p:grpSpPr>
          <a:xfrm>
            <a:off x="1281743" y="5391880"/>
            <a:ext cx="1226224" cy="1053567"/>
            <a:chOff x="1281743" y="5391880"/>
            <a:chExt cx="1226224" cy="1053567"/>
          </a:xfrm>
        </p:grpSpPr>
        <p:sp>
          <p:nvSpPr>
            <p:cNvPr id="25" name="椭圆 24">
              <a:extLst>
                <a:ext uri="{FF2B5EF4-FFF2-40B4-BE49-F238E27FC236}">
                  <a16:creationId xmlns:a16="http://schemas.microsoft.com/office/drawing/2014/main" id="{D1AF453D-7600-4696-8C2E-04D30E59C3FC}"/>
                </a:ext>
              </a:extLst>
            </p:cNvPr>
            <p:cNvSpPr/>
            <p:nvPr/>
          </p:nvSpPr>
          <p:spPr>
            <a:xfrm>
              <a:off x="1648417" y="5391880"/>
              <a:ext cx="473152" cy="4731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CEF53F5-D842-4F08-9D15-3E06AFFCD2CC}"/>
                </a:ext>
              </a:extLst>
            </p:cNvPr>
            <p:cNvSpPr/>
            <p:nvPr/>
          </p:nvSpPr>
          <p:spPr>
            <a:xfrm>
              <a:off x="1281743" y="5860672"/>
              <a:ext cx="1226224" cy="584775"/>
            </a:xfrm>
            <a:prstGeom prst="rect">
              <a:avLst/>
            </a:prstGeom>
          </p:spPr>
          <p:txBody>
            <a:bodyPr wrap="square">
              <a:spAutoFit/>
            </a:bodyPr>
            <a:lstStyle/>
            <a:p>
              <a:pPr algn="ctr"/>
              <a:r>
                <a:rPr kumimoji="1" lang="en-US" altLang="zh-CN" sz="1600" dirty="0">
                  <a:ea typeface="Microsoft YaHei" charset="-122"/>
                  <a:cs typeface="Microsoft YaHei" charset="-122"/>
                </a:rPr>
                <a:t>Verified Protocol</a:t>
              </a:r>
              <a:endParaRPr kumimoji="1" lang="en-US" altLang="zh-CN" sz="1600" i="1" dirty="0">
                <a:latin typeface="Cambria Math" charset="0"/>
                <a:ea typeface="Microsoft YaHei" charset="-122"/>
                <a:cs typeface="Microsoft YaHei" charset="-122"/>
              </a:endParaRPr>
            </a:p>
          </p:txBody>
        </p:sp>
      </p:grpSp>
      <p:cxnSp>
        <p:nvCxnSpPr>
          <p:cNvPr id="28" name="直接箭头连接符 27">
            <a:extLst>
              <a:ext uri="{FF2B5EF4-FFF2-40B4-BE49-F238E27FC236}">
                <a16:creationId xmlns:a16="http://schemas.microsoft.com/office/drawing/2014/main" id="{74638AC0-1C92-4631-848A-2787BB483B50}"/>
              </a:ext>
            </a:extLst>
          </p:cNvPr>
          <p:cNvCxnSpPr>
            <a:cxnSpLocks/>
            <a:stCxn id="44" idx="3"/>
            <a:endCxn id="43" idx="1"/>
          </p:cNvCxnSpPr>
          <p:nvPr/>
        </p:nvCxnSpPr>
        <p:spPr>
          <a:xfrm>
            <a:off x="4006242" y="5631214"/>
            <a:ext cx="1365706" cy="8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4">
            <a:extLst>
              <a:ext uri="{FF2B5EF4-FFF2-40B4-BE49-F238E27FC236}">
                <a16:creationId xmlns:a16="http://schemas.microsoft.com/office/drawing/2014/main" id="{4922C26A-386C-4B02-9C7D-D3924B4B5A1C}"/>
              </a:ext>
            </a:extLst>
          </p:cNvPr>
          <p:cNvCxnSpPr>
            <a:cxnSpLocks/>
            <a:stCxn id="7" idx="4"/>
            <a:endCxn id="43" idx="0"/>
          </p:cNvCxnSpPr>
          <p:nvPr/>
        </p:nvCxnSpPr>
        <p:spPr>
          <a:xfrm rot="16200000" flipH="1">
            <a:off x="3252259" y="2252778"/>
            <a:ext cx="1653342" cy="4376158"/>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9328772-0605-4031-9AD2-84176EBABE83}"/>
              </a:ext>
            </a:extLst>
          </p:cNvPr>
          <p:cNvCxnSpPr>
            <a:cxnSpLocks/>
            <a:stCxn id="43" idx="3"/>
            <a:endCxn id="27" idx="1"/>
          </p:cNvCxnSpPr>
          <p:nvPr/>
        </p:nvCxnSpPr>
        <p:spPr>
          <a:xfrm>
            <a:off x="7162070" y="5639214"/>
            <a:ext cx="880518" cy="3256"/>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24">
            <a:extLst>
              <a:ext uri="{FF2B5EF4-FFF2-40B4-BE49-F238E27FC236}">
                <a16:creationId xmlns:a16="http://schemas.microsoft.com/office/drawing/2014/main" id="{317DEAB1-563C-49F4-A3CB-1687A321E42D}"/>
              </a:ext>
            </a:extLst>
          </p:cNvPr>
          <p:cNvCxnSpPr>
            <a:cxnSpLocks/>
            <a:stCxn id="7" idx="4"/>
            <a:endCxn id="27" idx="0"/>
          </p:cNvCxnSpPr>
          <p:nvPr/>
        </p:nvCxnSpPr>
        <p:spPr>
          <a:xfrm rot="16200000" flipH="1">
            <a:off x="4610845" y="894193"/>
            <a:ext cx="1660607" cy="7100594"/>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993383C-4B32-425E-8CF4-24D07D065E2C}"/>
              </a:ext>
            </a:extLst>
          </p:cNvPr>
          <p:cNvSpPr/>
          <p:nvPr/>
        </p:nvSpPr>
        <p:spPr>
          <a:xfrm>
            <a:off x="665556" y="2053301"/>
            <a:ext cx="10860888" cy="216864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333E6C79-C1A6-4213-8CFD-8A3AB183C67D}"/>
              </a:ext>
            </a:extLst>
          </p:cNvPr>
          <p:cNvSpPr/>
          <p:nvPr/>
        </p:nvSpPr>
        <p:spPr>
          <a:xfrm>
            <a:off x="665556" y="2053298"/>
            <a:ext cx="664404" cy="216864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127FAFE-8D31-4AC0-8F18-98907D2667C8}"/>
              </a:ext>
            </a:extLst>
          </p:cNvPr>
          <p:cNvSpPr/>
          <p:nvPr/>
        </p:nvSpPr>
        <p:spPr>
          <a:xfrm>
            <a:off x="665556" y="4689774"/>
            <a:ext cx="10860888" cy="18101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A2A4B3F-C3B8-4C42-AFFC-F5CA4FA7F424}"/>
              </a:ext>
            </a:extLst>
          </p:cNvPr>
          <p:cNvSpPr/>
          <p:nvPr/>
        </p:nvSpPr>
        <p:spPr>
          <a:xfrm>
            <a:off x="665556" y="4689772"/>
            <a:ext cx="664404" cy="18101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F176C167-24CD-4F04-B600-A9C905406592}"/>
              </a:ext>
            </a:extLst>
          </p:cNvPr>
          <p:cNvSpPr txBox="1"/>
          <p:nvPr/>
        </p:nvSpPr>
        <p:spPr>
          <a:xfrm rot="10800000">
            <a:off x="720759" y="2789959"/>
            <a:ext cx="553998" cy="1036502"/>
          </a:xfrm>
          <a:prstGeom prst="rect">
            <a:avLst/>
          </a:prstGeom>
          <a:noFill/>
        </p:spPr>
        <p:txBody>
          <a:bodyPr vert="eaVert" wrap="none" rtlCol="0">
            <a:spAutoFit/>
          </a:bodyPr>
          <a:lstStyle/>
          <a:p>
            <a:r>
              <a:rPr lang="en-US" altLang="zh-CN" sz="2400" dirty="0"/>
              <a:t>phase 1</a:t>
            </a:r>
            <a:endParaRPr lang="zh-CN" altLang="en-US" sz="2400" dirty="0"/>
          </a:p>
        </p:txBody>
      </p:sp>
      <p:sp>
        <p:nvSpPr>
          <p:cNvPr id="37" name="文本框 36">
            <a:extLst>
              <a:ext uri="{FF2B5EF4-FFF2-40B4-BE49-F238E27FC236}">
                <a16:creationId xmlns:a16="http://schemas.microsoft.com/office/drawing/2014/main" id="{0244E346-A958-4CE8-948D-288676E19F8B}"/>
              </a:ext>
            </a:extLst>
          </p:cNvPr>
          <p:cNvSpPr txBox="1"/>
          <p:nvPr/>
        </p:nvSpPr>
        <p:spPr>
          <a:xfrm rot="10800000">
            <a:off x="720759" y="5143478"/>
            <a:ext cx="553998" cy="1036502"/>
          </a:xfrm>
          <a:prstGeom prst="rect">
            <a:avLst/>
          </a:prstGeom>
          <a:noFill/>
        </p:spPr>
        <p:txBody>
          <a:bodyPr vert="eaVert" wrap="none" rtlCol="0">
            <a:spAutoFit/>
          </a:bodyPr>
          <a:lstStyle/>
          <a:p>
            <a:r>
              <a:rPr lang="en-US" altLang="zh-CN" sz="2400" dirty="0"/>
              <a:t>phase 2</a:t>
            </a:r>
            <a:endParaRPr lang="zh-CN" altLang="en-US" sz="2400" dirty="0"/>
          </a:p>
        </p:txBody>
      </p:sp>
      <p:sp>
        <p:nvSpPr>
          <p:cNvPr id="38" name="矩形 7">
            <a:extLst>
              <a:ext uri="{FF2B5EF4-FFF2-40B4-BE49-F238E27FC236}">
                <a16:creationId xmlns:a16="http://schemas.microsoft.com/office/drawing/2014/main" id="{33F8C77C-021E-4263-BCDA-CB5D5FEA91F1}"/>
              </a:ext>
            </a:extLst>
          </p:cNvPr>
          <p:cNvSpPr/>
          <p:nvPr/>
        </p:nvSpPr>
        <p:spPr>
          <a:xfrm>
            <a:off x="2638844" y="3652718"/>
            <a:ext cx="1721562" cy="369332"/>
          </a:xfrm>
          <a:prstGeom prst="rect">
            <a:avLst/>
          </a:prstGeom>
        </p:spPr>
        <p:txBody>
          <a:bodyPr wrap="none">
            <a:spAutoFit/>
          </a:bodyPr>
          <a:lstStyle/>
          <a:p>
            <a:pPr algn="ctr"/>
            <a:r>
              <a:rPr kumimoji="1" lang="en-US" altLang="zh-CN" dirty="0">
                <a:latin typeface="Cambria Math" charset="0"/>
                <a:ea typeface="Microsoft YaHei" charset="-122"/>
                <a:cs typeface="Microsoft YaHei" charset="-122"/>
              </a:rPr>
              <a:t>1.</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Preprocessor</a:t>
            </a:r>
          </a:p>
        </p:txBody>
      </p:sp>
      <p:sp>
        <p:nvSpPr>
          <p:cNvPr id="39" name="矩形 7">
            <a:extLst>
              <a:ext uri="{FF2B5EF4-FFF2-40B4-BE49-F238E27FC236}">
                <a16:creationId xmlns:a16="http://schemas.microsoft.com/office/drawing/2014/main" id="{DB21082A-7FE2-4582-B680-ED4C7600D199}"/>
              </a:ext>
            </a:extLst>
          </p:cNvPr>
          <p:cNvSpPr/>
          <p:nvPr/>
        </p:nvSpPr>
        <p:spPr>
          <a:xfrm>
            <a:off x="6688196" y="3652718"/>
            <a:ext cx="1192956" cy="369332"/>
          </a:xfrm>
          <a:prstGeom prst="rect">
            <a:avLst/>
          </a:prstGeom>
        </p:spPr>
        <p:txBody>
          <a:bodyPr wrap="none">
            <a:spAutoFit/>
          </a:bodyPr>
          <a:lstStyle/>
          <a:p>
            <a:pPr algn="ctr"/>
            <a:r>
              <a:rPr kumimoji="1" lang="en-US" altLang="zh-CN" dirty="0">
                <a:latin typeface="Cambria Math" charset="0"/>
                <a:ea typeface="Microsoft YaHei" charset="-122"/>
                <a:cs typeface="Microsoft YaHei" charset="-122"/>
              </a:rPr>
              <a:t>2.</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Learner</a:t>
            </a:r>
          </a:p>
        </p:txBody>
      </p:sp>
      <p:sp>
        <p:nvSpPr>
          <p:cNvPr id="40" name="矩形 7">
            <a:extLst>
              <a:ext uri="{FF2B5EF4-FFF2-40B4-BE49-F238E27FC236}">
                <a16:creationId xmlns:a16="http://schemas.microsoft.com/office/drawing/2014/main" id="{1FA75BFE-1A7F-4625-B561-9A696A7F7D50}"/>
              </a:ext>
            </a:extLst>
          </p:cNvPr>
          <p:cNvSpPr/>
          <p:nvPr/>
        </p:nvSpPr>
        <p:spPr>
          <a:xfrm>
            <a:off x="9055175" y="3652717"/>
            <a:ext cx="1208537" cy="369332"/>
          </a:xfrm>
          <a:prstGeom prst="rect">
            <a:avLst/>
          </a:prstGeom>
        </p:spPr>
        <p:txBody>
          <a:bodyPr wrap="none">
            <a:spAutoFit/>
          </a:bodyPr>
          <a:lstStyle/>
          <a:p>
            <a:pPr algn="ctr"/>
            <a:r>
              <a:rPr kumimoji="1" lang="en-US" altLang="zh-CN" dirty="0">
                <a:latin typeface="Cambria Math" charset="0"/>
                <a:ea typeface="Microsoft YaHei" charset="-122"/>
                <a:cs typeface="Microsoft YaHei" charset="-122"/>
              </a:rPr>
              <a:t>3.</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Selector</a:t>
            </a:r>
          </a:p>
        </p:txBody>
      </p:sp>
      <p:grpSp>
        <p:nvGrpSpPr>
          <p:cNvPr id="56" name="组合 55">
            <a:extLst>
              <a:ext uri="{FF2B5EF4-FFF2-40B4-BE49-F238E27FC236}">
                <a16:creationId xmlns:a16="http://schemas.microsoft.com/office/drawing/2014/main" id="{99A1B766-7CA1-454F-8629-4DC64486873A}"/>
              </a:ext>
            </a:extLst>
          </p:cNvPr>
          <p:cNvGrpSpPr/>
          <p:nvPr/>
        </p:nvGrpSpPr>
        <p:grpSpPr>
          <a:xfrm>
            <a:off x="7928240" y="5274794"/>
            <a:ext cx="2012063" cy="735350"/>
            <a:chOff x="7928240" y="5274794"/>
            <a:chExt cx="2012063" cy="735350"/>
          </a:xfrm>
        </p:grpSpPr>
        <p:sp>
          <p:nvSpPr>
            <p:cNvPr id="27" name="椭圆 68">
              <a:extLst>
                <a:ext uri="{FF2B5EF4-FFF2-40B4-BE49-F238E27FC236}">
                  <a16:creationId xmlns:a16="http://schemas.microsoft.com/office/drawing/2014/main" id="{E2EE6F56-9388-449B-BBC9-1DF9AC22A10F}"/>
                </a:ext>
              </a:extLst>
            </p:cNvPr>
            <p:cNvSpPr/>
            <p:nvPr/>
          </p:nvSpPr>
          <p:spPr>
            <a:xfrm>
              <a:off x="8042588" y="5274794"/>
              <a:ext cx="1897713" cy="735350"/>
            </a:xfrm>
            <a:prstGeom prst="round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7">
              <a:extLst>
                <a:ext uri="{FF2B5EF4-FFF2-40B4-BE49-F238E27FC236}">
                  <a16:creationId xmlns:a16="http://schemas.microsoft.com/office/drawing/2014/main" id="{EFF93FF3-5CAA-4492-A322-DF59DC8B6392}"/>
                </a:ext>
              </a:extLst>
            </p:cNvPr>
            <p:cNvSpPr/>
            <p:nvPr/>
          </p:nvSpPr>
          <p:spPr>
            <a:xfrm>
              <a:off x="7928240" y="5435750"/>
              <a:ext cx="2012063" cy="369332"/>
            </a:xfrm>
            <a:prstGeom prst="rect">
              <a:avLst/>
            </a:prstGeom>
          </p:spPr>
          <p:txBody>
            <a:bodyPr wrap="square">
              <a:spAutoFit/>
            </a:bodyPr>
            <a:lstStyle/>
            <a:p>
              <a:pPr algn="ctr"/>
              <a:r>
                <a:rPr kumimoji="1" lang="en-US" altLang="zh-CN" dirty="0">
                  <a:latin typeface="Cambria Math" charset="0"/>
                  <a:ea typeface="Microsoft YaHei" charset="-122"/>
                  <a:cs typeface="Microsoft YaHei" charset="-122"/>
                </a:rPr>
                <a:t>4.</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Strengthener</a:t>
              </a:r>
            </a:p>
          </p:txBody>
        </p:sp>
      </p:grpSp>
      <p:cxnSp>
        <p:nvCxnSpPr>
          <p:cNvPr id="42" name="直接箭头连接符 24">
            <a:extLst>
              <a:ext uri="{FF2B5EF4-FFF2-40B4-BE49-F238E27FC236}">
                <a16:creationId xmlns:a16="http://schemas.microsoft.com/office/drawing/2014/main" id="{63AB7A2F-124E-4E74-84ED-1D3410E7D8CF}"/>
              </a:ext>
            </a:extLst>
          </p:cNvPr>
          <p:cNvCxnSpPr>
            <a:cxnSpLocks/>
            <a:stCxn id="15" idx="6"/>
            <a:endCxn id="27" idx="3"/>
          </p:cNvCxnSpPr>
          <p:nvPr/>
        </p:nvCxnSpPr>
        <p:spPr>
          <a:xfrm>
            <a:off x="9896017" y="3378005"/>
            <a:ext cx="44285" cy="2264465"/>
          </a:xfrm>
          <a:prstGeom prst="bentConnector3">
            <a:avLst>
              <a:gd name="adj1" fmla="val 2450098"/>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椭圆 68">
            <a:extLst>
              <a:ext uri="{FF2B5EF4-FFF2-40B4-BE49-F238E27FC236}">
                <a16:creationId xmlns:a16="http://schemas.microsoft.com/office/drawing/2014/main" id="{19E4E776-13C7-40B0-8CAC-E7C9600EC20D}"/>
              </a:ext>
            </a:extLst>
          </p:cNvPr>
          <p:cNvSpPr/>
          <p:nvPr/>
        </p:nvSpPr>
        <p:spPr>
          <a:xfrm>
            <a:off x="5371948" y="5267528"/>
            <a:ext cx="1790122" cy="743371"/>
          </a:xfrm>
          <a:prstGeom prst="roundRect">
            <a:avLst/>
          </a:prstGeom>
          <a:solidFill>
            <a:srgbClr val="FF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 </a:t>
            </a:r>
            <a:r>
              <a:rPr lang="en-US" altLang="zh-CN" dirty="0">
                <a:solidFill>
                  <a:schemeClr val="tx1"/>
                </a:solidFill>
              </a:rPr>
              <a:t>Abstractor</a:t>
            </a:r>
          </a:p>
        </p:txBody>
      </p:sp>
      <p:grpSp>
        <p:nvGrpSpPr>
          <p:cNvPr id="57" name="组合 56">
            <a:extLst>
              <a:ext uri="{FF2B5EF4-FFF2-40B4-BE49-F238E27FC236}">
                <a16:creationId xmlns:a16="http://schemas.microsoft.com/office/drawing/2014/main" id="{A3AD1B84-C9FC-42CC-8829-969C8CA519B7}"/>
              </a:ext>
            </a:extLst>
          </p:cNvPr>
          <p:cNvGrpSpPr/>
          <p:nvPr/>
        </p:nvGrpSpPr>
        <p:grpSpPr>
          <a:xfrm>
            <a:off x="2562428" y="5202344"/>
            <a:ext cx="2012063" cy="1226883"/>
            <a:chOff x="2562428" y="5191327"/>
            <a:chExt cx="2012063" cy="1226883"/>
          </a:xfrm>
        </p:grpSpPr>
        <p:sp>
          <p:nvSpPr>
            <p:cNvPr id="44" name="Diamond 124">
              <a:extLst>
                <a:ext uri="{FF2B5EF4-FFF2-40B4-BE49-F238E27FC236}">
                  <a16:creationId xmlns:a16="http://schemas.microsoft.com/office/drawing/2014/main" id="{16954502-84F0-477C-A31C-3F7615D5053A}"/>
                </a:ext>
              </a:extLst>
            </p:cNvPr>
            <p:cNvSpPr/>
            <p:nvPr/>
          </p:nvSpPr>
          <p:spPr>
            <a:xfrm>
              <a:off x="2947992" y="5191327"/>
              <a:ext cx="1058250" cy="857739"/>
            </a:xfrm>
            <a:prstGeom prst="diamond">
              <a:avLst/>
            </a:prstGeom>
            <a:solidFill>
              <a:srgbClr val="DDE3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5" name="矩形 7">
              <a:extLst>
                <a:ext uri="{FF2B5EF4-FFF2-40B4-BE49-F238E27FC236}">
                  <a16:creationId xmlns:a16="http://schemas.microsoft.com/office/drawing/2014/main" id="{3098BE74-1842-4EBE-9247-B02CCE4A7B1D}"/>
                </a:ext>
              </a:extLst>
            </p:cNvPr>
            <p:cNvSpPr/>
            <p:nvPr/>
          </p:nvSpPr>
          <p:spPr>
            <a:xfrm>
              <a:off x="2562428" y="6048878"/>
              <a:ext cx="2012063" cy="369332"/>
            </a:xfrm>
            <a:prstGeom prst="rect">
              <a:avLst/>
            </a:prstGeom>
          </p:spPr>
          <p:txBody>
            <a:bodyPr wrap="square">
              <a:spAutoFit/>
            </a:bodyPr>
            <a:lstStyle/>
            <a:p>
              <a:pPr algn="ctr"/>
              <a:r>
                <a:rPr kumimoji="1" lang="en-US" altLang="zh-CN" dirty="0">
                  <a:latin typeface="Cambria Math" charset="0"/>
                  <a:ea typeface="Microsoft YaHei" charset="-122"/>
                  <a:cs typeface="Microsoft YaHei" charset="-122"/>
                </a:rPr>
                <a:t>6.</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Model</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checker</a:t>
              </a:r>
            </a:p>
          </p:txBody>
        </p:sp>
      </p:grpSp>
      <p:sp>
        <p:nvSpPr>
          <p:cNvPr id="46" name="Rectangle 265">
            <a:extLst>
              <a:ext uri="{FF2B5EF4-FFF2-40B4-BE49-F238E27FC236}">
                <a16:creationId xmlns:a16="http://schemas.microsoft.com/office/drawing/2014/main" id="{F8C4A2A3-8210-4118-91EA-01ABBC3F69A1}"/>
              </a:ext>
            </a:extLst>
          </p:cNvPr>
          <p:cNvSpPr/>
          <p:nvPr/>
        </p:nvSpPr>
        <p:spPr>
          <a:xfrm>
            <a:off x="2737690" y="5258554"/>
            <a:ext cx="388034" cy="338553"/>
          </a:xfrm>
          <a:prstGeom prst="rect">
            <a:avLst/>
          </a:prstGeom>
        </p:spPr>
        <p:txBody>
          <a:bodyPr wrap="square">
            <a:spAutoFit/>
          </a:bodyPr>
          <a:lstStyle/>
          <a:p>
            <a:r>
              <a:rPr kumimoji="1" lang="en-US" altLang="zh-CN" sz="1600" dirty="0"/>
              <a:t>Y</a:t>
            </a:r>
            <a:endParaRPr kumimoji="1" lang="zh-CN" altLang="en-US" sz="1600" dirty="0"/>
          </a:p>
        </p:txBody>
      </p:sp>
      <p:cxnSp>
        <p:nvCxnSpPr>
          <p:cNvPr id="47" name="直接箭头连接符 24">
            <a:extLst>
              <a:ext uri="{FF2B5EF4-FFF2-40B4-BE49-F238E27FC236}">
                <a16:creationId xmlns:a16="http://schemas.microsoft.com/office/drawing/2014/main" id="{BE532023-8B58-4178-B936-8E19F2FB2BDB}"/>
              </a:ext>
            </a:extLst>
          </p:cNvPr>
          <p:cNvCxnSpPr>
            <a:cxnSpLocks/>
            <a:stCxn id="44" idx="0"/>
            <a:endCxn id="13" idx="3"/>
          </p:cNvCxnSpPr>
          <p:nvPr/>
        </p:nvCxnSpPr>
        <p:spPr>
          <a:xfrm rot="5400000" flipH="1" flipV="1">
            <a:off x="4449462" y="2580249"/>
            <a:ext cx="1649751" cy="3594441"/>
          </a:xfrm>
          <a:prstGeom prst="curved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8" name="矩形 5">
            <a:extLst>
              <a:ext uri="{FF2B5EF4-FFF2-40B4-BE49-F238E27FC236}">
                <a16:creationId xmlns:a16="http://schemas.microsoft.com/office/drawing/2014/main" id="{839E2A8E-060D-464A-9BF1-0A54AE7AA4B4}"/>
              </a:ext>
            </a:extLst>
          </p:cNvPr>
          <p:cNvSpPr/>
          <p:nvPr/>
        </p:nvSpPr>
        <p:spPr>
          <a:xfrm>
            <a:off x="3618154" y="4761851"/>
            <a:ext cx="1584217" cy="338553"/>
          </a:xfrm>
          <a:prstGeom prst="rect">
            <a:avLst/>
          </a:prstGeom>
          <a:noFill/>
        </p:spPr>
        <p:txBody>
          <a:bodyPr wrap="none">
            <a:spAutoFit/>
          </a:bodyPr>
          <a:lstStyle/>
          <a:p>
            <a:pPr algn="ctr"/>
            <a:r>
              <a:rPr kumimoji="1" lang="en-US" altLang="zh-CN" sz="1600" dirty="0">
                <a:ea typeface="Microsoft YaHei" charset="-122"/>
                <a:cs typeface="Microsoft YaHei" charset="-122"/>
              </a:rPr>
              <a:t>Tune</a:t>
            </a:r>
            <a:r>
              <a:rPr kumimoji="1" lang="zh-CN" altLang="en-US" sz="1600" dirty="0">
                <a:ea typeface="Microsoft YaHei" charset="-122"/>
                <a:cs typeface="Microsoft YaHei" charset="-122"/>
              </a:rPr>
              <a:t> </a:t>
            </a:r>
            <a:r>
              <a:rPr kumimoji="1" lang="en-US" altLang="zh-CN" sz="1600" dirty="0">
                <a:ea typeface="Microsoft YaHei" charset="-122"/>
                <a:cs typeface="Microsoft YaHei" charset="-122"/>
              </a:rPr>
              <a:t>parameters</a:t>
            </a:r>
            <a:endParaRPr kumimoji="1" lang="en-US" altLang="zh-CN" sz="1600" i="1" dirty="0">
              <a:latin typeface="Cambria Math" charset="0"/>
              <a:ea typeface="Microsoft YaHei" charset="-122"/>
              <a:cs typeface="Microsoft YaHei" charset="-122"/>
            </a:endParaRPr>
          </a:p>
        </p:txBody>
      </p:sp>
      <p:sp>
        <p:nvSpPr>
          <p:cNvPr id="49" name="Rectangle 265">
            <a:extLst>
              <a:ext uri="{FF2B5EF4-FFF2-40B4-BE49-F238E27FC236}">
                <a16:creationId xmlns:a16="http://schemas.microsoft.com/office/drawing/2014/main" id="{BCE5A7BD-923C-49B2-8402-F7F8EB942ABB}"/>
              </a:ext>
            </a:extLst>
          </p:cNvPr>
          <p:cNvSpPr/>
          <p:nvPr/>
        </p:nvSpPr>
        <p:spPr>
          <a:xfrm>
            <a:off x="3117658" y="4895706"/>
            <a:ext cx="388034" cy="338553"/>
          </a:xfrm>
          <a:prstGeom prst="rect">
            <a:avLst/>
          </a:prstGeom>
        </p:spPr>
        <p:txBody>
          <a:bodyPr wrap="square">
            <a:spAutoFit/>
          </a:bodyPr>
          <a:lstStyle/>
          <a:p>
            <a:r>
              <a:rPr kumimoji="1" lang="en-US" altLang="zh-CN" sz="1600" dirty="0"/>
              <a:t>N</a:t>
            </a:r>
            <a:endParaRPr kumimoji="1" lang="zh-CN" altLang="en-US" sz="1600" dirty="0"/>
          </a:p>
        </p:txBody>
      </p:sp>
      <p:cxnSp>
        <p:nvCxnSpPr>
          <p:cNvPr id="63" name="直接箭头连接符 62">
            <a:extLst>
              <a:ext uri="{FF2B5EF4-FFF2-40B4-BE49-F238E27FC236}">
                <a16:creationId xmlns:a16="http://schemas.microsoft.com/office/drawing/2014/main" id="{0162E00C-666A-4D7B-A9E7-57AC6DFEE7CC}"/>
              </a:ext>
            </a:extLst>
          </p:cNvPr>
          <p:cNvCxnSpPr>
            <a:cxnSpLocks/>
            <a:stCxn id="25" idx="6"/>
            <a:endCxn id="44" idx="1"/>
          </p:cNvCxnSpPr>
          <p:nvPr/>
        </p:nvCxnSpPr>
        <p:spPr>
          <a:xfrm>
            <a:off x="2121569" y="5628456"/>
            <a:ext cx="826423" cy="275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5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500"/>
                                  </p:stCondLst>
                                  <p:childTnLst>
                                    <p:animEffect transition="out" filter="fade">
                                      <p:cBhvr>
                                        <p:cTn id="6" dur="500" tmFilter="0, 0; .2, .5; .8, .5; 1, 0"/>
                                        <p:tgtEl>
                                          <p:spTgt spid="36"/>
                                        </p:tgtEl>
                                      </p:cBhvr>
                                    </p:animEffect>
                                    <p:animScale>
                                      <p:cBhvr>
                                        <p:cTn id="7" dur="250" autoRev="1" fill="hold"/>
                                        <p:tgtEl>
                                          <p:spTgt spid="36"/>
                                        </p:tgtEl>
                                      </p:cBhvr>
                                      <p:by x="105000" y="105000"/>
                                    </p:animScale>
                                  </p:childTnLst>
                                </p:cTn>
                              </p:par>
                            </p:childTnLst>
                          </p:cTn>
                        </p:par>
                        <p:par>
                          <p:cTn id="8" fill="hold">
                            <p:stCondLst>
                              <p:cond delay="1000"/>
                            </p:stCondLst>
                            <p:childTnLst>
                              <p:par>
                                <p:cTn id="9" presetID="26" presetClass="emph" presetSubtype="0" fill="hold" grpId="0" nodeType="afterEffect">
                                  <p:stCondLst>
                                    <p:cond delay="0"/>
                                  </p:stCondLst>
                                  <p:childTnLst>
                                    <p:animEffect transition="out" filter="fade">
                                      <p:cBhvr>
                                        <p:cTn id="10" dur="500" tmFilter="0, 0; .2, .5; .8, .5; 1, 0"/>
                                        <p:tgtEl>
                                          <p:spTgt spid="37"/>
                                        </p:tgtEl>
                                      </p:cBhvr>
                                    </p:animEffect>
                                    <p:animScale>
                                      <p:cBhvr>
                                        <p:cTn id="11" dur="250" autoRev="1" fill="hold"/>
                                        <p:tgtEl>
                                          <p:spTgt spid="3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500"/>
                            </p:stCondLst>
                            <p:childTnLst>
                              <p:par>
                                <p:cTn id="43" presetID="26" presetClass="emph" presetSubtype="0" fill="hold" grpId="1" nodeType="after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2500"/>
                            </p:stCondLst>
                            <p:childTnLst>
                              <p:par>
                                <p:cTn id="62" presetID="10"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childTnLst>
                          </p:cTn>
                        </p:par>
                        <p:par>
                          <p:cTn id="72" fill="hold">
                            <p:stCondLst>
                              <p:cond delay="3500"/>
                            </p:stCondLst>
                            <p:childTnLst>
                              <p:par>
                                <p:cTn id="73" presetID="26" presetClass="emph" presetSubtype="0" fill="hold" grpId="1" nodeType="afterEffect">
                                  <p:stCondLst>
                                    <p:cond delay="0"/>
                                  </p:stCondLst>
                                  <p:childTnLst>
                                    <p:animEffect transition="out" filter="fade">
                                      <p:cBhvr>
                                        <p:cTn id="74" dur="500" tmFilter="0, 0; .2, .5; .8, .5; 1, 0"/>
                                        <p:tgtEl>
                                          <p:spTgt spid="39"/>
                                        </p:tgtEl>
                                      </p:cBhvr>
                                    </p:animEffect>
                                    <p:animScale>
                                      <p:cBhvr>
                                        <p:cTn id="75" dur="250" autoRev="1" fill="hold"/>
                                        <p:tgtEl>
                                          <p:spTgt spid="39"/>
                                        </p:tgtEl>
                                      </p:cBhvr>
                                      <p:by x="105000" y="105000"/>
                                    </p:animScale>
                                  </p:childTnLst>
                                </p:cTn>
                              </p:par>
                              <p:par>
                                <p:cTn id="76" presetID="26" presetClass="emph" presetSubtype="0" fill="hold" grpId="1" nodeType="withEffect">
                                  <p:stCondLst>
                                    <p:cond delay="0"/>
                                  </p:stCondLst>
                                  <p:childTnLst>
                                    <p:animEffect transition="out" filter="fade">
                                      <p:cBhvr>
                                        <p:cTn id="77" dur="500" tmFilter="0, 0; .2, .5; .8, .5; 1, 0"/>
                                        <p:tgtEl>
                                          <p:spTgt spid="5"/>
                                        </p:tgtEl>
                                      </p:cBhvr>
                                    </p:animEffect>
                                    <p:animScale>
                                      <p:cBhvr>
                                        <p:cTn id="78" dur="250" autoRev="1" fill="hold"/>
                                        <p:tgtEl>
                                          <p:spTgt spid="5"/>
                                        </p:tgtEl>
                                      </p:cBhvr>
                                      <p:by x="105000" y="105000"/>
                                    </p:animScale>
                                  </p:childTnLst>
                                </p:cTn>
                              </p:par>
                            </p:childTnLst>
                          </p:cTn>
                        </p:par>
                        <p:par>
                          <p:cTn id="79" fill="hold">
                            <p:stCondLst>
                              <p:cond delay="4000"/>
                            </p:stCondLst>
                            <p:childTnLst>
                              <p:par>
                                <p:cTn id="80" presetID="22" presetClass="entr" presetSubtype="8" fill="hold"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500"/>
                                        <p:tgtEl>
                                          <p:spTgt spid="24"/>
                                        </p:tgtEl>
                                      </p:cBhvr>
                                    </p:animEffect>
                                  </p:childTnLst>
                                </p:cTn>
                              </p:par>
                            </p:childTnLst>
                          </p:cTn>
                        </p:par>
                        <p:par>
                          <p:cTn id="83" fill="hold">
                            <p:stCondLst>
                              <p:cond delay="4500"/>
                            </p:stCondLst>
                            <p:childTnLst>
                              <p:par>
                                <p:cTn id="84" presetID="10" presetClass="entr" presetSubtype="0" fill="hold" nodeType="after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childTnLst>
                          </p:cTn>
                        </p:par>
                        <p:par>
                          <p:cTn id="87" fill="hold">
                            <p:stCondLst>
                              <p:cond delay="5000"/>
                            </p:stCondLst>
                            <p:childTnLst>
                              <p:par>
                                <p:cTn id="88" presetID="10" presetClass="entr" presetSubtype="0" fill="hold" grpId="0" nodeType="after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500"/>
                                        <p:tgtEl>
                                          <p:spTgt spid="4"/>
                                        </p:tgtEl>
                                      </p:cBhvr>
                                    </p:animEffect>
                                  </p:childTnLst>
                                </p:cTn>
                              </p:par>
                            </p:childTnLst>
                          </p:cTn>
                        </p:par>
                        <p:par>
                          <p:cTn id="91" fill="hold">
                            <p:stCondLst>
                              <p:cond delay="5500"/>
                            </p:stCondLst>
                            <p:childTnLst>
                              <p:par>
                                <p:cTn id="92" presetID="10" presetClass="entr" presetSubtype="0"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26" presetClass="emph" presetSubtype="0" fill="hold" grpId="1" nodeType="withEffect">
                                  <p:stCondLst>
                                    <p:cond delay="0"/>
                                  </p:stCondLst>
                                  <p:childTnLst>
                                    <p:animEffect transition="out" filter="fade">
                                      <p:cBhvr>
                                        <p:cTn id="96" dur="500" tmFilter="0, 0; .2, .5; .8, .5; 1, 0"/>
                                        <p:tgtEl>
                                          <p:spTgt spid="40"/>
                                        </p:tgtEl>
                                      </p:cBhvr>
                                    </p:animEffect>
                                    <p:animScale>
                                      <p:cBhvr>
                                        <p:cTn id="97" dur="250" autoRev="1" fill="hold"/>
                                        <p:tgtEl>
                                          <p:spTgt spid="40"/>
                                        </p:tgtEl>
                                      </p:cBhvr>
                                      <p:by x="105000" y="105000"/>
                                    </p:animScale>
                                  </p:childTnLst>
                                </p:cTn>
                              </p:par>
                              <p:par>
                                <p:cTn id="98" presetID="26" presetClass="emph" presetSubtype="0" fill="hold" grpId="1" nodeType="withEffect">
                                  <p:stCondLst>
                                    <p:cond delay="0"/>
                                  </p:stCondLst>
                                  <p:childTnLst>
                                    <p:animEffect transition="out" filter="fade">
                                      <p:cBhvr>
                                        <p:cTn id="99" dur="500" tmFilter="0, 0; .2, .5; .8, .5; 1, 0"/>
                                        <p:tgtEl>
                                          <p:spTgt spid="4"/>
                                        </p:tgtEl>
                                      </p:cBhvr>
                                    </p:animEffect>
                                    <p:animScale>
                                      <p:cBhvr>
                                        <p:cTn id="100" dur="250" autoRev="1" fill="hold"/>
                                        <p:tgtEl>
                                          <p:spTgt spid="4"/>
                                        </p:tgtEl>
                                      </p:cBhvr>
                                      <p:by x="105000" y="105000"/>
                                    </p:animScale>
                                  </p:childTnLst>
                                </p:cTn>
                              </p:par>
                            </p:childTnLst>
                          </p:cTn>
                        </p:par>
                        <p:par>
                          <p:cTn id="101" fill="hold">
                            <p:stCondLst>
                              <p:cond delay="6000"/>
                            </p:stCondLst>
                            <p:childTnLst>
                              <p:par>
                                <p:cTn id="102" presetID="22" presetClass="entr" presetSubtype="1" fill="hold" nodeType="after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up)">
                                      <p:cBhvr>
                                        <p:cTn id="104" dur="500"/>
                                        <p:tgtEl>
                                          <p:spTgt spid="42"/>
                                        </p:tgtEl>
                                      </p:cBhvr>
                                    </p:animEffect>
                                  </p:childTnLst>
                                </p:cTn>
                              </p:par>
                              <p:par>
                                <p:cTn id="105" presetID="22" presetClass="entr" presetSubtype="1" fill="hold" nodeType="withEffect">
                                  <p:stCondLst>
                                    <p:cond delay="500"/>
                                  </p:stCondLst>
                                  <p:childTnLst>
                                    <p:set>
                                      <p:cBhvr>
                                        <p:cTn id="106" dur="1" fill="hold">
                                          <p:stCondLst>
                                            <p:cond delay="0"/>
                                          </p:stCondLst>
                                        </p:cTn>
                                        <p:tgtEl>
                                          <p:spTgt spid="31"/>
                                        </p:tgtEl>
                                        <p:attrNameLst>
                                          <p:attrName>style.visibility</p:attrName>
                                        </p:attrNameLst>
                                      </p:cBhvr>
                                      <p:to>
                                        <p:strVal val="visible"/>
                                      </p:to>
                                    </p:set>
                                    <p:animEffect transition="in" filter="wipe(up)">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right)">
                                      <p:cBhvr>
                                        <p:cTn id="117" dur="500"/>
                                        <p:tgtEl>
                                          <p:spTgt spid="30"/>
                                        </p:tgtEl>
                                      </p:cBhvr>
                                    </p:animEffect>
                                  </p:childTnLst>
                                </p:cTn>
                              </p:par>
                              <p:par>
                                <p:cTn id="118" presetID="22" presetClass="entr" presetSubtype="1" fill="hold"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wipe(up)">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fade">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right)">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500"/>
                                        <p:tgtEl>
                                          <p:spTgt spid="57"/>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500"/>
                                        <p:tgtEl>
                                          <p:spTgt spid="4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wipe(down)">
                                      <p:cBhvr>
                                        <p:cTn id="145" dur="500"/>
                                        <p:tgtEl>
                                          <p:spTgt spid="47"/>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down)">
                                      <p:cBhvr>
                                        <p:cTn id="148" dur="500"/>
                                        <p:tgtEl>
                                          <p:spTgt spid="4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6"/>
                                        </p:tgtEl>
                                        <p:attrNameLst>
                                          <p:attrName>style.visibility</p:attrName>
                                        </p:attrNameLst>
                                      </p:cBhvr>
                                      <p:to>
                                        <p:strVal val="visible"/>
                                      </p:to>
                                    </p:set>
                                    <p:animEffect transition="in" filter="fade">
                                      <p:cBhvr>
                                        <p:cTn id="153" dur="500"/>
                                        <p:tgtEl>
                                          <p:spTgt spid="46"/>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wipe(right)">
                                      <p:cBhvr>
                                        <p:cTn id="158" dur="500"/>
                                        <p:tgtEl>
                                          <p:spTgt spid="63"/>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fade">
                                      <p:cBhvr>
                                        <p:cTn id="1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36" grpId="0"/>
      <p:bldP spid="37" grpId="0"/>
      <p:bldP spid="38" grpId="0"/>
      <p:bldP spid="39" grpId="0"/>
      <p:bldP spid="39" grpId="1"/>
      <p:bldP spid="40" grpId="0"/>
      <p:bldP spid="40" grpId="1"/>
      <p:bldP spid="43" grpId="0" animBg="1"/>
      <p:bldP spid="46"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3" y="2180496"/>
            <a:ext cx="5392216" cy="3678303"/>
          </a:xfrm>
        </p:spPr>
        <p:txBody>
          <a:bodyPr>
            <a:normAutofit/>
          </a:bodyPr>
          <a:lstStyle/>
          <a:p>
            <a:r>
              <a:rPr lang="en-US" altLang="zh-CN" sz="2400" dirty="0"/>
              <a:t>Preprocessor </a:t>
            </a:r>
          </a:p>
          <a:p>
            <a:endParaRPr lang="en-US" altLang="zh-CN" sz="2400" dirty="0"/>
          </a:p>
          <a:p>
            <a:pPr lvl="1"/>
            <a:r>
              <a:rPr lang="en-US" altLang="zh-CN" sz="2000" dirty="0"/>
              <a:t>Given a parameterized protocol in Murphi language</a:t>
            </a:r>
          </a:p>
        </p:txBody>
      </p:sp>
      <p:pic>
        <p:nvPicPr>
          <p:cNvPr id="5" name="图片 4">
            <a:extLst>
              <a:ext uri="{FF2B5EF4-FFF2-40B4-BE49-F238E27FC236}">
                <a16:creationId xmlns:a16="http://schemas.microsoft.com/office/drawing/2014/main" id="{B03231DD-951A-43ED-984D-C966B117B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591" y="2506191"/>
            <a:ext cx="5392216" cy="3352608"/>
          </a:xfrm>
          <a:prstGeom prst="rect">
            <a:avLst/>
          </a:prstGeom>
        </p:spPr>
      </p:pic>
    </p:spTree>
    <p:extLst>
      <p:ext uri="{BB962C8B-B14F-4D97-AF65-F5344CB8AC3E}">
        <p14:creationId xmlns:p14="http://schemas.microsoft.com/office/powerpoint/2010/main" val="1943285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TM03457464[[fn=红利]]</Template>
  <TotalTime>6341</TotalTime>
  <Words>1567</Words>
  <Application>Microsoft Office PowerPoint</Application>
  <PresentationFormat>宽屏</PresentationFormat>
  <Paragraphs>250</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Adobe Arabic</vt:lpstr>
      <vt:lpstr>等线</vt:lpstr>
      <vt:lpstr>华文中宋</vt:lpstr>
      <vt:lpstr>Microsoft YaHei</vt:lpstr>
      <vt:lpstr>Bookman Old Style</vt:lpstr>
      <vt:lpstr>Calibri</vt:lpstr>
      <vt:lpstr>Cambria Math</vt:lpstr>
      <vt:lpstr>Gill Sans MT</vt:lpstr>
      <vt:lpstr>Wingdings 2</vt:lpstr>
      <vt:lpstr>红利</vt:lpstr>
      <vt:lpstr>PowerPoint 演示文稿</vt:lpstr>
      <vt:lpstr>Background</vt:lpstr>
      <vt:lpstr>Background</vt:lpstr>
      <vt:lpstr>Background</vt:lpstr>
      <vt:lpstr>limitations OF EXISTING WORKS</vt:lpstr>
      <vt:lpstr>What is l-cmp</vt:lpstr>
      <vt:lpstr>Capabilities</vt:lpstr>
      <vt:lpstr>An overview of L-CMP</vt:lpstr>
      <vt:lpstr>Implementation details – phase 1</vt:lpstr>
      <vt:lpstr>Implementation details – phase 1</vt:lpstr>
      <vt:lpstr>Implementation details – phase 1</vt:lpstr>
      <vt:lpstr>Implementation details – phase 1</vt:lpstr>
      <vt:lpstr>Implementation details – phase 1</vt:lpstr>
      <vt:lpstr>Implementation details – phase 1</vt:lpstr>
      <vt:lpstr>Implementation details – phase 1</vt:lpstr>
      <vt:lpstr>Implementation details – phase 2</vt:lpstr>
      <vt:lpstr>Implementation details – phase 2</vt:lpstr>
      <vt:lpstr>Implementation details – phase 2</vt:lpstr>
      <vt:lpstr>Experiment result</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arabela tso</dc:creator>
  <cp:lastModifiedBy>lyjlyj238 lyjlyj238</cp:lastModifiedBy>
  <cp:revision>110</cp:revision>
  <dcterms:created xsi:type="dcterms:W3CDTF">2018-05-28T07:54:14Z</dcterms:created>
  <dcterms:modified xsi:type="dcterms:W3CDTF">2018-10-26T01:57:07Z</dcterms:modified>
</cp:coreProperties>
</file>