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70" r:id="rId14"/>
    <p:sldId id="272" r:id="rId15"/>
    <p:sldId id="273" r:id="rId16"/>
    <p:sldId id="274" r:id="rId17"/>
    <p:sldId id="275" r:id="rId18"/>
    <p:sldId id="27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80" r:id="rId32"/>
    <p:sldId id="279" r:id="rId33"/>
    <p:sldId id="282" r:id="rId34"/>
    <p:sldId id="281" r:id="rId35"/>
    <p:sldId id="299" r:id="rId36"/>
    <p:sldId id="300" r:id="rId37"/>
    <p:sldId id="301" r:id="rId38"/>
    <p:sldId id="303" r:id="rId39"/>
    <p:sldId id="304" r:id="rId4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8331" autoAdjust="0"/>
  </p:normalViewPr>
  <p:slideViewPr>
    <p:cSldViewPr>
      <p:cViewPr varScale="1">
        <p:scale>
          <a:sx n="93" d="100"/>
          <a:sy n="93" d="100"/>
        </p:scale>
        <p:origin x="156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3371-CB67-487B-AA2B-0EEE7603A8D7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0F585-39D3-4B53-A178-0BED5C641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4F879-E486-4BEB-92A3-438F88E76B4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1EC0-58FC-4A6B-9A55-256F9EA383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al., 2003)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idea of convexity-based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variational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inference is to make use of Jensen’s inequality to obtain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adjustable lower bound on the log likelihood (Jordan et al., 1999). Essentially, one considers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family of lower bounds, indexed by a set of 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variational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parameters. The 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variational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chosen by an optimization procedure that attempts to find the tightest possible lower bound.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way to obtain a tractable family of lower bounds is to consider simple modifications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original graphical model in which some of the edges and nodes are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/>
              <a:t>nu_i</a:t>
            </a:r>
            <a:r>
              <a:rPr lang="en-US" dirty="0"/>
              <a:t> would not be this simple</a:t>
            </a:r>
            <a:r>
              <a:rPr lang="en-US" baseline="0" dirty="0"/>
              <a:t> without the assumption that P(</a:t>
            </a:r>
            <a:r>
              <a:rPr lang="en-US" baseline="0" dirty="0" err="1"/>
              <a:t>w_i</a:t>
            </a:r>
            <a:r>
              <a:rPr lang="en-US" baseline="0" dirty="0"/>
              <a:t> | w_{-</a:t>
            </a:r>
            <a:r>
              <a:rPr lang="en-US" baseline="0" dirty="0" err="1"/>
              <a:t>i</a:t>
            </a:r>
            <a:r>
              <a:rPr lang="en-US" baseline="0" dirty="0"/>
              <a:t>}, x, \theta) is a member of exponential family.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are 100 points generated by a Gaussian DP mixture</a:t>
            </a:r>
            <a:r>
              <a:rPr lang="en-US" baseline="0" dirty="0"/>
              <a:t> model with fixed diagonal covariance.</a:t>
            </a:r>
            <a:endParaRPr lang="en-US" dirty="0"/>
          </a:p>
          <a:p>
            <a:r>
              <a:rPr lang="en-US" dirty="0"/>
              <a:t>The approximate predictive distribution given by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convergence time across</a:t>
            </a:r>
            <a:r>
              <a:rPr lang="en-US" baseline="0" dirty="0"/>
              <a:t> ten datasets per dimension</a:t>
            </a:r>
          </a:p>
          <a:p>
            <a:r>
              <a:rPr lang="en-US" baseline="0" dirty="0" err="1"/>
              <a:t>Variational</a:t>
            </a:r>
            <a:r>
              <a:rPr lang="en-US" baseline="0" dirty="0"/>
              <a:t> inference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Was Faster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Exhibited significantly less variance in its convergence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</a:t>
            </a:r>
            <a:r>
              <a:rPr lang="en-US" baseline="0" dirty="0"/>
              <a:t> dimension increases, convergence time does not seem to grow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 is pretty</a:t>
            </a:r>
            <a:r>
              <a:rPr lang="en-US" baseline="0" dirty="0"/>
              <a:t> accurate for this class of DP mixture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these</a:t>
            </a:r>
            <a:r>
              <a:rPr lang="en-US" baseline="0" dirty="0"/>
              <a:t> two representations of the DP mixture models. </a:t>
            </a:r>
            <a:r>
              <a:rPr lang="en-US" dirty="0"/>
              <a:t>This</a:t>
            </a:r>
            <a:r>
              <a:rPr lang="en-US" baseline="0" dirty="0"/>
              <a:t> paper focuses on the stick-breaking representation (left)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7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</a:t>
            </a:r>
            <a:r>
              <a:rPr lang="en-US" baseline="0" dirty="0"/>
              <a:t> is equivalent to the stick-breaking representation of the DP mixture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interested in finding posterior distribution of latent</a:t>
            </a:r>
            <a:r>
              <a:rPr lang="en-US" baseline="0" dirty="0"/>
              <a:t> variables given data and </a:t>
            </a:r>
            <a:r>
              <a:rPr lang="en-US" baseline="0" dirty="0" err="1"/>
              <a:t>hyperparameters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q(w) gets closer to the true posterior distribution p(w), L(q) becomes a tighter lower bound. We now can turn this into an optimization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Maximizing</a:t>
            </a:r>
            <a:r>
              <a:rPr lang="en-US" baseline="0" dirty="0"/>
              <a:t> the lower bound is the same thing as minimizing the difference between the lower bound and the true posterior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1EC0-58FC-4A6B-9A55-256F9EA383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0CA8B13-EAFF-4186-978E-6FBF94FA0DA5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952BEEC-FF39-472F-AB5F-34933CAD1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fall07/cos597C/scribe/20071022b.pdf" TargetMode="External"/><Relationship Id="rId2" Type="http://schemas.openxmlformats.org/officeDocument/2006/relationships/hyperlink" Target="http://www.cs.princeton.edu/courses/archive/fall07/cos597C/scribe/20071022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743200" y="1981200"/>
            <a:ext cx="617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4267200"/>
          </a:xfrm>
        </p:spPr>
        <p:txBody>
          <a:bodyPr/>
          <a:lstStyle/>
          <a:p>
            <a:pPr algn="r"/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Inference </a:t>
            </a:r>
            <a:b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Dirichlet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 Mixture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4724400"/>
            <a:ext cx="708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Daniel Klein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Soravit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Beer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Changpinyo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October 11, 2011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52600" y="9144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Applied Bayesian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Nonparametrics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Special Topics in Machine Learning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Brown University CSCI 2950-P, Fall 2011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 descr="http://4.bp.blogspot.com/_wndJROhsryc/STFWiUG_pfI/AAAAAAAAIOg/ZSCrMaicNSA/s400/Stick+break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115">
            <a:off x="521287" y="837397"/>
            <a:ext cx="20954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1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Inference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490347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70" y="2590800"/>
            <a:ext cx="3971925" cy="7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3358019"/>
            <a:ext cx="2971800" cy="9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4242391"/>
            <a:ext cx="2819400" cy="78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612" y="5105400"/>
            <a:ext cx="543225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5791200"/>
            <a:ext cx="1257300" cy="51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>
            <a:stCxn id="19" idx="3"/>
          </p:cNvCxnSpPr>
          <p:nvPr/>
        </p:nvCxnSpPr>
        <p:spPr>
          <a:xfrm>
            <a:off x="2438400" y="4391055"/>
            <a:ext cx="463813" cy="2196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583" y="4191000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Jensen’s inequality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4400" y="5843096"/>
            <a:ext cx="264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distribution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886200" y="6038235"/>
            <a:ext cx="744445" cy="98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Inference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89855" y="2590800"/>
            <a:ext cx="7968345" cy="5983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Add constraint to q by introducing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4876800"/>
            <a:ext cx="2339340" cy="609600"/>
            <a:chOff x="2766060" y="4419600"/>
            <a:chExt cx="2339340" cy="6096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60" y="4419600"/>
              <a:ext cx="117348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719" y="4572000"/>
              <a:ext cx="491681" cy="423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851719" y="4419600"/>
              <a:ext cx="744445" cy="5983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3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:= </a:t>
              </a:r>
              <a:endPara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75951" y="3048000"/>
            <a:ext cx="7109896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“the free </a:t>
            </a:r>
            <a:r>
              <a:rPr lang="en-US" sz="4000" b="1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parameters</a:t>
            </a:r>
            <a:r>
              <a:rPr lang="en-US" sz="4000" b="1" dirty="0">
                <a:latin typeface="Calibri" pitchFamily="34" charset="0"/>
                <a:cs typeface="Calibri" pitchFamily="34" charset="0"/>
              </a:rPr>
              <a:t>”</a:t>
            </a:r>
          </a:p>
          <a:p>
            <a:pPr algn="ctr"/>
            <a:r>
              <a:rPr lang="en-US" sz="6600" b="1" dirty="0">
                <a:latin typeface="Calibri" pitchFamily="34" charset="0"/>
                <a:cs typeface="Calibri" pitchFamily="34" charset="0"/>
              </a:rPr>
              <a:t>ν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9855" y="1795152"/>
            <a:ext cx="8114219" cy="654537"/>
            <a:chOff x="489855" y="1795152"/>
            <a:chExt cx="8114219" cy="654537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16" y="1872544"/>
              <a:ext cx="5432258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774" y="1935954"/>
              <a:ext cx="1257300" cy="513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55" y="1828800"/>
              <a:ext cx="1524001" cy="620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795152"/>
              <a:ext cx="424544" cy="643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640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Inference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19099"/>
            <a:ext cx="6927760" cy="81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89855" y="1905000"/>
            <a:ext cx="8114219" cy="654537"/>
            <a:chOff x="489855" y="1795152"/>
            <a:chExt cx="8114219" cy="654537"/>
          </a:xfrm>
        </p:grpSpPr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16" y="1872544"/>
              <a:ext cx="5432258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774" y="1935954"/>
              <a:ext cx="1257300" cy="513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55" y="1828800"/>
              <a:ext cx="1524001" cy="620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795152"/>
              <a:ext cx="424544" cy="643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416502" y="3112911"/>
            <a:ext cx="6051098" cy="620889"/>
            <a:chOff x="511627" y="2971800"/>
            <a:chExt cx="6051098" cy="62088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27" y="2971800"/>
              <a:ext cx="3091545" cy="568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599" y="2971800"/>
              <a:ext cx="1524001" cy="620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971800"/>
              <a:ext cx="10763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487" y="3086099"/>
              <a:ext cx="41910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946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Inference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1906360"/>
            <a:ext cx="8763000" cy="9892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How to choose the </a:t>
            </a:r>
            <a:r>
              <a:rPr lang="en-US" sz="28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distribution q</a:t>
            </a:r>
            <a:r>
              <a:rPr lang="el-GR" sz="2800" b="1" baseline="-25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ν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(w) such that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the optimization of the bound is computationally tractable?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3048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1000" y="2971800"/>
            <a:ext cx="830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Typically, we break some dependencies between latent variables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52400" y="35814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Mean field </a:t>
            </a:r>
            <a:r>
              <a:rPr lang="en-US" sz="28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approximations</a:t>
            </a: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91886" y="4191000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Assume “fully factorized”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4600" y="4639717"/>
                <a:ext cx="3755571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l-GR" sz="2800" b="1" baseline="-25000" dirty="0" smtClean="0">
                          <a:latin typeface="Calibri" pitchFamily="34" charset="0"/>
                          <a:cs typeface="Calibri" pitchFamily="34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m:t>)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pl-PL" sz="2800" b="1" i="1" dirty="0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 smtClean="0">
                                  <a:latin typeface="Cambria Math"/>
                                  <a:cs typeface="Calibri" pitchFamily="34" charset="0"/>
                                </a:rPr>
                                <m:t>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2800" b="1" i="1" dirty="0" smtClean="0">
                                      <a:latin typeface="Cambria Math" panose="02040503050406030204" pitchFamily="18" charset="0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a:rPr lang="en-US" sz="2800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𝒎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pl-PL" sz="2800" b="1" dirty="0">
                              <a:latin typeface="Calibri" pitchFamily="34" charset="0"/>
                              <a:cs typeface="Calibri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l-PL" sz="2800" b="1" dirty="0">
                              <a:latin typeface="Calibri" pitchFamily="34" charset="0"/>
                              <a:cs typeface="Calibri" pitchFamily="34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2800" b="1" i="1" baseline="-25000" dirty="0" smtClean="0">
                              <a:latin typeface="Cambria Math"/>
                              <a:cs typeface="Calibri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l-PL" sz="2800" b="1" dirty="0">
                              <a:latin typeface="Calibri" pitchFamily="34" charset="0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639717"/>
                <a:ext cx="3755571" cy="130388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54486" y="5726668"/>
                <a:ext cx="2721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latin typeface="Calibri" pitchFamily="34" charset="0"/>
                        <a:cs typeface="Calibri" pitchFamily="34" charset="0"/>
                      </a:rPr>
                      <m:t>where</m:t>
                    </m:r>
                    <m:r>
                      <m:rPr>
                        <m:nor/>
                      </m:rPr>
                      <a:rPr lang="en-US" b="1" i="0" dirty="0" smtClean="0">
                        <a:latin typeface="Calibri" pitchFamily="34" charset="0"/>
                        <a:cs typeface="Calibri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 smtClean="0">
                        <a:latin typeface="Calibri" pitchFamily="34" charset="0"/>
                        <a:cs typeface="Calibri" pitchFamily="34" charset="0"/>
                      </a:rPr>
                      <m:t>ν</m:t>
                    </m:r>
                  </m:oMath>
                </a14:m>
                <a:r>
                  <a:rPr lang="en-US" b="1" dirty="0"/>
                  <a:t>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latin typeface="Calibri" pitchFamily="34" charset="0"/>
                        <a:cs typeface="Calibri" pitchFamily="34" charset="0"/>
                      </a:rPr>
                      <m:t>ν</m:t>
                    </m:r>
                    <m:r>
                      <m:rPr>
                        <m:nor/>
                      </m:rPr>
                      <a:rPr lang="en-US" b="1" i="0" baseline="-25000" dirty="0" smtClean="0">
                        <a:latin typeface="Calibri" pitchFamily="34" charset="0"/>
                        <a:cs typeface="Calibri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b="1" i="0" dirty="0" smtClean="0">
                        <a:latin typeface="Calibri" pitchFamily="34" charset="0"/>
                        <a:cs typeface="Calibri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l-GR" b="1" dirty="0">
                        <a:latin typeface="Calibri" pitchFamily="34" charset="0"/>
                        <a:cs typeface="Calibri" pitchFamily="34" charset="0"/>
                      </a:rPr>
                      <m:t>ν</m:t>
                    </m:r>
                    <m:r>
                      <m:rPr>
                        <m:nor/>
                      </m:rPr>
                      <a:rPr lang="en-US" b="1" i="0" baseline="-25000" dirty="0" smtClean="0">
                        <a:latin typeface="Calibri" pitchFamily="34" charset="0"/>
                        <a:cs typeface="Calibri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b="1" dirty="0">
                        <a:latin typeface="Calibri" pitchFamily="34" charset="0"/>
                        <a:cs typeface="Calibri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b="1" i="0" dirty="0" smtClean="0">
                        <a:latin typeface="Calibri" pitchFamily="34" charset="0"/>
                        <a:cs typeface="Calibri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Calibri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l-GR" b="1" dirty="0">
                        <a:latin typeface="Calibri" pitchFamily="34" charset="0"/>
                        <a:cs typeface="Calibri" pitchFamily="34" charset="0"/>
                      </a:rPr>
                      <m:t>ν</m:t>
                    </m:r>
                    <m:r>
                      <m:rPr>
                        <m:nor/>
                      </m:rPr>
                      <a:rPr lang="en-US" b="1" i="0" baseline="-25000" dirty="0" smtClean="0">
                        <a:latin typeface="Calibri" pitchFamily="34" charset="0"/>
                        <a:cs typeface="Calibri" pitchFamily="34" charset="0"/>
                      </a:rPr>
                      <m:t>M</m:t>
                    </m:r>
                    <m:r>
                      <m:rPr>
                        <m:nor/>
                      </m:rPr>
                      <a:rPr lang="en-US" b="1" dirty="0">
                        <a:latin typeface="Calibri" pitchFamily="34" charset="0"/>
                        <a:cs typeface="Calibri" pitchFamily="34" charset="0"/>
                      </a:rPr>
                      <m:t>)</m:t>
                    </m:r>
                  </m:oMath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86" y="5726668"/>
                <a:ext cx="2721429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6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Mean Field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Inference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1000" y="29718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7400" y="5257800"/>
                <a:ext cx="5410200" cy="127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Assume fully factorized </a:t>
                </a:r>
                <a:r>
                  <a:rPr lang="en-US" sz="2000" b="1" dirty="0" err="1">
                    <a:latin typeface="Calibri" pitchFamily="34" charset="0"/>
                    <a:cs typeface="Calibri" pitchFamily="34" charset="0"/>
                  </a:rPr>
                  <a:t>variational</a:t>
                </a:r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 distributions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l-GR" sz="2000" b="1" baseline="-25000" dirty="0" smtClean="0">
                          <a:latin typeface="Calibri" pitchFamily="34" charset="0"/>
                          <a:cs typeface="Calibri" pitchFamily="34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pl-PL" sz="2000" b="1" i="1" dirty="0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/>
                                  <a:cs typeface="Calibri" pitchFamily="34" charset="0"/>
                                </a:rPr>
                                <m:t>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2000" b="1" i="1" dirty="0" smtClean="0">
                                      <a:latin typeface="Cambria Math" panose="02040503050406030204" pitchFamily="18" charset="0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a:rPr lang="en-US" sz="2000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𝒎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pl-PL" sz="2000" b="1" dirty="0">
                              <a:latin typeface="Calibri" pitchFamily="34" charset="0"/>
                              <a:cs typeface="Calibri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l-PL" sz="2000" b="1" dirty="0">
                              <a:latin typeface="Calibri" pitchFamily="34" charset="0"/>
                              <a:cs typeface="Calibri" pitchFamily="34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2000" b="1" i="1" baseline="-25000" dirty="0" smtClean="0">
                              <a:latin typeface="Cambria Math"/>
                              <a:cs typeface="Calibri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l-PL" sz="2000" b="1" dirty="0">
                              <a:latin typeface="Calibri" pitchFamily="34" charset="0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7800"/>
                <a:ext cx="5410200" cy="127163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240" t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5852044" cy="75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41" y="2438401"/>
            <a:ext cx="6069959" cy="4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715000" cy="44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2" y="3429000"/>
            <a:ext cx="831752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419600" y="4227059"/>
            <a:ext cx="609600" cy="103074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29400" y="4201886"/>
            <a:ext cx="609600" cy="10307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6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Mean Field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Inference</a:t>
            </a:r>
            <a:br>
              <a:rPr lang="en-US" sz="3600" dirty="0">
                <a:latin typeface="Calibri" pitchFamily="34" charset="0"/>
                <a:cs typeface="Calibri" pitchFamily="34" charset="0"/>
              </a:rPr>
            </a:br>
            <a:r>
              <a:rPr lang="en-US" sz="3600" dirty="0">
                <a:latin typeface="Calibri" pitchFamily="34" charset="0"/>
                <a:cs typeface="Calibri" pitchFamily="34" charset="0"/>
              </a:rPr>
              <a:t>in Exponential Families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1000" y="29718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872" y="5334000"/>
            <a:ext cx="3897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Further assume that </a:t>
            </a:r>
          </a:p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p(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US" sz="2000" b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| w</a:t>
            </a:r>
            <a:r>
              <a:rPr lang="en-US" sz="2000" b="1" baseline="-250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000" b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, x, </a:t>
            </a:r>
            <a:r>
              <a:rPr lang="el-GR" sz="2000" b="1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is a member in exponential family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5852044" cy="75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41" y="2438401"/>
            <a:ext cx="6069959" cy="4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715000" cy="44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2" y="3429000"/>
            <a:ext cx="831752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352800" y="4227059"/>
            <a:ext cx="1066800" cy="103074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5414" y="5487887"/>
                <a:ext cx="4343400" cy="1043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Further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1" i="1" dirty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  <a:cs typeface="Calibri" pitchFamily="34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pl-PL" sz="2000" b="1" i="1" dirty="0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1" i="1" dirty="0">
                                <a:latin typeface="Cambria Math"/>
                                <a:cs typeface="Calibri" pitchFamily="34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  <a:cs typeface="Calibri" pitchFamily="34" charset="0"/>
                              </a:rPr>
                              <m:t>𝒎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pl-PL" sz="2000" b="1" dirty="0">
                        <a:latin typeface="Calibri" pitchFamily="34" charset="0"/>
                        <a:cs typeface="Calibri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pl-PL" sz="2000" b="1" dirty="0">
                        <a:latin typeface="Calibri" pitchFamily="34" charset="0"/>
                        <a:cs typeface="Calibri" pitchFamily="34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2000" b="1" i="1" baseline="-25000" dirty="0">
                        <a:latin typeface="Cambria Math"/>
                        <a:cs typeface="Calibri" pitchFamily="34" charset="0"/>
                      </a:rPr>
                      <m:t>m</m:t>
                    </m:r>
                    <m:r>
                      <m:rPr>
                        <m:nor/>
                      </m:rPr>
                      <a:rPr lang="pl-PL" sz="2000" b="1" dirty="0">
                        <a:latin typeface="Calibri" pitchFamily="34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 is a member in exponential family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14" y="5487887"/>
                <a:ext cx="4343400" cy="104329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545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7336971" y="4227059"/>
            <a:ext cx="533400" cy="12608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8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Mean Field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Inference</a:t>
            </a:r>
            <a:br>
              <a:rPr lang="en-US" sz="3600" dirty="0">
                <a:latin typeface="Calibri" pitchFamily="34" charset="0"/>
                <a:cs typeface="Calibri" pitchFamily="34" charset="0"/>
              </a:rPr>
            </a:br>
            <a:r>
              <a:rPr lang="en-US" sz="3600" dirty="0">
                <a:latin typeface="Calibri" pitchFamily="34" charset="0"/>
                <a:cs typeface="Calibri" pitchFamily="34" charset="0"/>
              </a:rPr>
              <a:t>in Exponential Families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1000" y="29718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057" y="4949811"/>
            <a:ext cx="431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Further assume that p(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US" sz="2000" b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| w</a:t>
            </a:r>
            <a:r>
              <a:rPr lang="en-US" sz="2000" b="1" baseline="-250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000" b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, x, </a:t>
            </a:r>
            <a:r>
              <a:rPr lang="el-GR" sz="2000" b="1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is a member in exponential family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5852044" cy="75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41" y="2438401"/>
            <a:ext cx="6069959" cy="4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715000" cy="44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2" y="3429000"/>
            <a:ext cx="831752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230822" y="4227060"/>
            <a:ext cx="1188778" cy="7227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37420" y="4663807"/>
                <a:ext cx="4343400" cy="1043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Further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1" i="1" dirty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  <a:cs typeface="Calibri" pitchFamily="34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pl-PL" sz="2000" b="1" i="1" dirty="0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1" i="1" dirty="0">
                                <a:latin typeface="Cambria Math"/>
                                <a:cs typeface="Calibri" pitchFamily="34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  <a:cs typeface="Calibri" pitchFamily="34" charset="0"/>
                              </a:rPr>
                              <m:t>𝒎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pl-PL" sz="2000" b="1" dirty="0">
                        <a:latin typeface="Calibri" pitchFamily="34" charset="0"/>
                        <a:cs typeface="Calibri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pl-PL" sz="2000" b="1" dirty="0">
                        <a:latin typeface="Calibri" pitchFamily="34" charset="0"/>
                        <a:cs typeface="Calibri" pitchFamily="34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2000" b="1" i="1" baseline="-25000" dirty="0">
                        <a:latin typeface="Cambria Math"/>
                        <a:cs typeface="Calibri" pitchFamily="34" charset="0"/>
                      </a:rPr>
                      <m:t>m</m:t>
                    </m:r>
                    <m:r>
                      <m:rPr>
                        <m:nor/>
                      </m:rPr>
                      <a:rPr lang="pl-PL" sz="2000" b="1" dirty="0">
                        <a:latin typeface="Calibri" pitchFamily="34" charset="0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 is a member in exponential family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20" y="4663807"/>
                <a:ext cx="4343400" cy="104329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403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7772400" y="4227059"/>
            <a:ext cx="97971" cy="4211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738276"/>
            <a:ext cx="59055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19176"/>
            <a:ext cx="34099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38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Mean Field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Inference</a:t>
            </a:r>
            <a:br>
              <a:rPr lang="en-US" sz="3600" dirty="0">
                <a:latin typeface="Calibri" pitchFamily="34" charset="0"/>
                <a:cs typeface="Calibri" pitchFamily="34" charset="0"/>
              </a:rPr>
            </a:br>
            <a:r>
              <a:rPr lang="en-US" sz="3600" dirty="0">
                <a:latin typeface="Calibri" pitchFamily="34" charset="0"/>
                <a:cs typeface="Calibri" pitchFamily="34" charset="0"/>
              </a:rPr>
              <a:t>in Exponential Families: Coordinate Ascent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2" y="1600200"/>
            <a:ext cx="831752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1600200"/>
            <a:ext cx="6705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00600" y="2590800"/>
            <a:ext cx="1524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000" y="3276600"/>
                <a:ext cx="7696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Maximize this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/>
                            <a:cs typeface="Calibri" pitchFamily="34" charset="0"/>
                          </a:rPr>
                          <m:t>ν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  <a:cs typeface="Calibri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 holding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/>
                            <a:cs typeface="Calibri" pitchFamily="34" charset="0"/>
                          </a:rPr>
                          <m:t>ν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  <a:cs typeface="Calibri" pitchFamily="34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/>
                            <a:cs typeface="Calibri" pitchFamily="34" charset="0"/>
                          </a:rPr>
                          <m:t> ≠ </m:t>
                        </m:r>
                        <m:r>
                          <a:rPr lang="en-US" sz="2400" b="1" i="1" dirty="0">
                            <a:latin typeface="Cambria Math"/>
                            <a:cs typeface="Calibri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 fixed  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76600"/>
                <a:ext cx="7696200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554" t="-10667" r="-2296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572000" y="3657600"/>
            <a:ext cx="1524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65" y="4359729"/>
            <a:ext cx="2975741" cy="82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2000" y="4965216"/>
                <a:ext cx="7696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Leads to an EM-like algorithm:</a:t>
                </a:r>
              </a:p>
              <a:p>
                <a:pPr algn="ctr"/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Iteratively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/>
                            <a:cs typeface="Calibri" pitchFamily="34" charset="0"/>
                          </a:rPr>
                          <m:t>ν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  <a:cs typeface="Calibri" pitchFamily="34" charset="0"/>
                          </a:rPr>
                          <m:t>𝒊</m:t>
                        </m:r>
                        <m:r>
                          <a:rPr lang="en-US" sz="2400" b="1" i="1" dirty="0">
                            <a:latin typeface="Cambria Math"/>
                            <a:cs typeface="Calibri" pitchFamily="34" charset="0"/>
                          </a:rPr>
                          <m:t> ≠ </m:t>
                        </m:r>
                        <m:r>
                          <a:rPr lang="en-US" sz="2400" b="1" i="1" dirty="0">
                            <a:latin typeface="Cambria Math"/>
                            <a:cs typeface="Calibri" pitchFamily="34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400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65216"/>
                <a:ext cx="7696200" cy="83099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1000" y="5867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  <a:cs typeface="Calibri" pitchFamily="34" charset="0"/>
              </a:rPr>
              <a:t>This algorithm will find a local maximum of the above expression</a:t>
            </a:r>
          </a:p>
        </p:txBody>
      </p:sp>
    </p:spTree>
    <p:extLst>
      <p:ext uri="{BB962C8B-B14F-4D97-AF65-F5344CB8AC3E}">
        <p14:creationId xmlns:p14="http://schemas.microsoft.com/office/powerpoint/2010/main" val="25920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Recap: Mean Field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Inference</a:t>
            </a:r>
            <a:br>
              <a:rPr lang="en-US" sz="3600" dirty="0">
                <a:latin typeface="Calibri" pitchFamily="34" charset="0"/>
                <a:cs typeface="Calibri" pitchFamily="34" charset="0"/>
              </a:rPr>
            </a:br>
            <a:r>
              <a:rPr lang="en-US" sz="3600" dirty="0">
                <a:latin typeface="Calibri" pitchFamily="34" charset="0"/>
                <a:cs typeface="Calibri" pitchFamily="34" charset="0"/>
              </a:rPr>
              <a:t> in Exponential Families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2" y="3352800"/>
            <a:ext cx="831752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5852044" cy="75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4025977" y="2205431"/>
            <a:ext cx="12623" cy="11284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18358" y="2133600"/>
            <a:ext cx="2667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p(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US" b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| w</a:t>
            </a:r>
            <a:r>
              <a:rPr lang="en-US" b="1" baseline="-250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b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x, </a:t>
            </a:r>
            <a:r>
              <a:rPr lang="el-GR" b="1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is a member in exponential family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4267200"/>
            <a:ext cx="174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Some calculus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67200" y="2057400"/>
                <a:ext cx="2971800" cy="1317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Fully factorized</a:t>
                </a:r>
              </a:p>
              <a:p>
                <a:pPr algn="ctr"/>
                <a:r>
                  <a:rPr lang="en-US" sz="2000" b="1" dirty="0" err="1">
                    <a:latin typeface="Calibri" pitchFamily="34" charset="0"/>
                    <a:cs typeface="Calibri" pitchFamily="34" charset="0"/>
                  </a:rPr>
                  <a:t>variational</a:t>
                </a:r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 distributions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l-GR" sz="1400" b="1" baseline="-25000" dirty="0" smtClean="0">
                          <a:latin typeface="Calibri" pitchFamily="34" charset="0"/>
                          <a:cs typeface="Calibri" pitchFamily="34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m:t>)</m:t>
                      </m:r>
                      <m:r>
                        <a:rPr lang="en-US" sz="14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b="1" i="1" dirty="0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latin typeface="Cambria Math"/>
                                  <a:cs typeface="Calibri" pitchFamily="34" charset="0"/>
                                </a:rPr>
                                <m:t>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b="1" i="1" dirty="0" smtClean="0">
                                      <a:latin typeface="Cambria Math" panose="02040503050406030204" pitchFamily="18" charset="0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a:rPr lang="en-US" sz="1400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𝒎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pl-PL" sz="1400" b="1" dirty="0">
                              <a:latin typeface="Calibri" pitchFamily="34" charset="0"/>
                              <a:cs typeface="Calibri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1" dirty="0">
                              <a:latin typeface="Calibri" pitchFamily="34" charset="0"/>
                              <a:cs typeface="Calibri" pitchFamily="34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1400" b="1" i="1" baseline="-25000" dirty="0" smtClean="0">
                              <a:latin typeface="Cambria Math"/>
                              <a:cs typeface="Calibri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l-PL" sz="1400" b="1" dirty="0">
                              <a:latin typeface="Calibri" pitchFamily="34" charset="0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57400"/>
                <a:ext cx="2971800" cy="131792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286000" y="3352800"/>
            <a:ext cx="6629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4572000"/>
            <a:ext cx="2590801" cy="71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62000" y="5726668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 local maximum of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486400"/>
            <a:ext cx="58483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3886200" y="5105400"/>
            <a:ext cx="47015" cy="47352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002470" y="4191000"/>
            <a:ext cx="47015" cy="47352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1" grpId="0" animBg="1"/>
      <p:bldP spid="9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C304-1E6E-446F-ACA0-5A53267CE68C}" type="slidenum">
              <a:rPr lang="en-US"/>
              <a:pPr/>
              <a:t>19</a:t>
            </a:fld>
            <a:endParaRPr lang="en-US"/>
          </a:p>
        </p:txBody>
      </p:sp>
      <p:sp>
        <p:nvSpPr>
          <p:cNvPr id="29697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8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dirty="0">
                <a:latin typeface="Calibri" pitchFamily="34" charset="0"/>
              </a:rPr>
              <a:t>Update Equation and Other Inference Methods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Like Gibbs sampling: iteratively pick a component to update using the exclude-one conditional distribution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Gibbs walks on state that approaches sample from true posterior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VDP walks on distributions that approach a locally best approximation to the true posterior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Like EM: fit a lower bound to the true posterior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EM maximizes, VDP marginalizes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May find </a:t>
            </a: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local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maxima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4076700"/>
            <a:ext cx="3189287" cy="2349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702" name="Rectangle 6"/>
          <p:cNvSpPr>
            <a:spLocks/>
          </p:cNvSpPr>
          <p:nvPr/>
        </p:nvSpPr>
        <p:spPr bwMode="auto">
          <a:xfrm>
            <a:off x="3556000" y="6464300"/>
            <a:ext cx="2027238" cy="266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Figure from Bishop (2006)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WANTED!</a:t>
            </a:r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 systematic approach to sample from likelihoods and posterior distributions of the DP mixture models</a:t>
            </a:r>
          </a:p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Markov Chain Monte Carlo</a:t>
            </a:r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(MCMC)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Problems with MCMC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Can be slow to converge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Convergence can be difficult to diagnose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One alternative: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methods</a:t>
            </a:r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936EC-8BA6-4FDE-B11F-648D70D26F10}" type="slidenum">
              <a:rPr lang="en-US"/>
              <a:pPr/>
              <a:t>20</a:t>
            </a:fld>
            <a:endParaRPr lang="en-US"/>
          </a:p>
        </p:txBody>
      </p:sp>
      <p:sp>
        <p:nvSpPr>
          <p:cNvPr id="30721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2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 dirty="0">
                <a:latin typeface="Calibri" pitchFamily="34" charset="0"/>
              </a:rPr>
              <a:t>Aside: Derivation of Update Equation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891087"/>
          </a:xfrm>
          <a:ln/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Nothing deep involved...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Expansion of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variational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lower bound using chain rule for expectations</a:t>
            </a: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/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Set derivative equal to zero and solve</a:t>
            </a: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/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Take advantage of exponential form of exclude-one conditional distribution</a:t>
            </a: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Calibri" pitchFamily="34" charset="0"/>
              </a:rPr>
            </a:b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Everything cancels...except the update equation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3505200"/>
            <a:ext cx="66960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24400"/>
            <a:ext cx="8839200" cy="96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0"/>
            <a:ext cx="8620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6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600" dirty="0">
                <a:latin typeface="Calibri" pitchFamily="34" charset="0"/>
              </a:rPr>
              <a:t>Aside: Which </a:t>
            </a:r>
            <a:r>
              <a:rPr lang="en-US" sz="3600" dirty="0" err="1">
                <a:latin typeface="Calibri" pitchFamily="34" charset="0"/>
              </a:rPr>
              <a:t>Kullback-Leibler</a:t>
            </a:r>
            <a:r>
              <a:rPr lang="en-US" sz="3600" dirty="0">
                <a:latin typeface="Calibri" pitchFamily="34" charset="0"/>
              </a:rPr>
              <a:t> Divergence?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1970088"/>
            <a:ext cx="2755900" cy="29241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2938" y="1962150"/>
            <a:ext cx="2755900" cy="29241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750" name="Rectangle 6"/>
          <p:cNvSpPr>
            <a:spLocks/>
          </p:cNvSpPr>
          <p:nvPr/>
        </p:nvSpPr>
        <p:spPr bwMode="auto">
          <a:xfrm>
            <a:off x="1371600" y="5257800"/>
            <a:ext cx="966788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KL(q||p)</a:t>
            </a:r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4279900" y="5257800"/>
            <a:ext cx="966788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KL(p||q)</a:t>
            </a:r>
          </a:p>
        </p:txBody>
      </p:sp>
      <p:sp>
        <p:nvSpPr>
          <p:cNvPr id="31752" name="Rectangle 8"/>
          <p:cNvSpPr>
            <a:spLocks/>
          </p:cNvSpPr>
          <p:nvPr/>
        </p:nvSpPr>
        <p:spPr bwMode="auto">
          <a:xfrm>
            <a:off x="6096000" y="2311400"/>
            <a:ext cx="2755900" cy="2476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Lucida Grande" charset="0"/>
                <a:cs typeface="Lucida Grande" charset="0"/>
                <a:sym typeface="Lucida Grande" charset="0"/>
              </a:rPr>
              <a:t>To minimize the reverse KL divergence (when q factorizes), just match the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ea typeface="Lucida Grande" charset="0"/>
                <a:cs typeface="Lucida Grande" charset="0"/>
                <a:sym typeface="Lucida Grande" charset="0"/>
              </a:rPr>
              <a:t>marginals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Lucida Grande" charset="0"/>
                <a:cs typeface="Lucida Grande" charset="0"/>
                <a:sym typeface="Lucida Grande" charset="0"/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  <a:ea typeface="Lucida Grande" charset="0"/>
              <a:cs typeface="Lucida Grande" charset="0"/>
              <a:sym typeface="Lucida Grande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Lucida Grande" charset="0"/>
                <a:cs typeface="Lucida Grande" charset="0"/>
                <a:sym typeface="Lucida Grande" charset="0"/>
              </a:rPr>
              <a:t>Minimizing the reverse KL is the approach taken in expectation propagation.</a:t>
            </a:r>
          </a:p>
        </p:txBody>
      </p:sp>
      <p:sp>
        <p:nvSpPr>
          <p:cNvPr id="31753" name="Rectangle 9"/>
          <p:cNvSpPr>
            <a:spLocks/>
          </p:cNvSpPr>
          <p:nvPr/>
        </p:nvSpPr>
        <p:spPr bwMode="auto">
          <a:xfrm>
            <a:off x="609600" y="5969000"/>
            <a:ext cx="2105025" cy="266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Figures from Bishop (2006)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7CEC5-1625-4A09-842B-A398C497FF62}" type="slidenum">
              <a:rPr lang="en-US"/>
              <a:pPr/>
              <a:t>22</a:t>
            </a:fld>
            <a:endParaRPr lang="en-US"/>
          </a:p>
        </p:txBody>
      </p:sp>
      <p:sp>
        <p:nvSpPr>
          <p:cNvPr id="32769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0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600" dirty="0">
                <a:latin typeface="Calibri" pitchFamily="34" charset="0"/>
              </a:rPr>
              <a:t>Aside: Which </a:t>
            </a:r>
            <a:r>
              <a:rPr lang="en-US" sz="3600" dirty="0" err="1">
                <a:latin typeface="Calibri" pitchFamily="34" charset="0"/>
              </a:rPr>
              <a:t>Kullback-Leibler</a:t>
            </a:r>
            <a:r>
              <a:rPr lang="en-US" sz="3600" dirty="0">
                <a:latin typeface="Calibri" pitchFamily="34" charset="0"/>
              </a:rPr>
              <a:t> Divergence?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287963"/>
            <a:ext cx="8229600" cy="1206500"/>
          </a:xfrm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Minimizing KL divergence is “zero-forcing”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Minimizing reverse KL divergence is “zero-avoiding”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790700"/>
            <a:ext cx="2546350" cy="2527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0" y="1790700"/>
            <a:ext cx="2546350" cy="2527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6450" y="1790700"/>
            <a:ext cx="2546350" cy="2527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2776" name="Rectangle 8"/>
          <p:cNvSpPr>
            <a:spLocks/>
          </p:cNvSpPr>
          <p:nvPr/>
        </p:nvSpPr>
        <p:spPr bwMode="auto">
          <a:xfrm>
            <a:off x="2273300" y="4432300"/>
            <a:ext cx="966788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KL(q||p)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6680200" y="4432300"/>
            <a:ext cx="966788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KL(p||q)</a:t>
            </a:r>
          </a:p>
        </p:txBody>
      </p:sp>
      <p:sp>
        <p:nvSpPr>
          <p:cNvPr id="32778" name="Rectangle 10"/>
          <p:cNvSpPr>
            <a:spLocks/>
          </p:cNvSpPr>
          <p:nvPr/>
        </p:nvSpPr>
        <p:spPr bwMode="auto">
          <a:xfrm>
            <a:off x="393700" y="4826000"/>
            <a:ext cx="2105025" cy="266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Figures from Bishop (2006)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78269-0F0E-4B74-AACE-EF5DF592FAF1}" type="slidenum">
              <a:rPr lang="en-US"/>
              <a:pPr/>
              <a:t>23</a:t>
            </a:fld>
            <a:endParaRPr lang="en-US"/>
          </a:p>
        </p:txBody>
      </p:sp>
      <p:sp>
        <p:nvSpPr>
          <p:cNvPr id="33793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4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sz="4100" dirty="0">
                <a:latin typeface="Calibri" pitchFamily="34" charset="0"/>
              </a:rPr>
              <a:t>Applying Mean-Field </a:t>
            </a:r>
            <a:r>
              <a:rPr lang="en-US" sz="4100" dirty="0" err="1">
                <a:latin typeface="Calibri" pitchFamily="34" charset="0"/>
              </a:rPr>
              <a:t>Variational</a:t>
            </a:r>
            <a:r>
              <a:rPr lang="en-US" sz="4100" dirty="0">
                <a:latin typeface="Calibri" pitchFamily="34" charset="0"/>
              </a:rPr>
              <a:t> Inference to DP Mixtures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“Mean field 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variational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inference in exponential families”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But we’re in a mixture model, which can’t be an exponential family!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Enough that the exclude-one conditional distributions are in the exponential family. Examples: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Hidden Markov models</a:t>
            </a:r>
          </a:p>
          <a:p>
            <a:pPr marL="742950" lvl="1"/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Mixture models</a:t>
            </a:r>
            <a:endParaRPr lang="en-US" sz="1800" b="1" dirty="0">
              <a:solidFill>
                <a:schemeClr val="tx1"/>
              </a:solidFill>
              <a:latin typeface="Calibri" pitchFamily="34" charset="0"/>
              <a:ea typeface="ヒラギノ角ゴ ProN W6" charset="0"/>
              <a:cs typeface="ヒラギノ角ゴ ProN W6" charset="0"/>
            </a:endParaRP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State space models</a:t>
            </a:r>
          </a:p>
          <a:p>
            <a:pPr marL="742950" lvl="1"/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Hierarchical Bayesian models with (mixture of) conjugate priors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AFBD-CE43-443C-9A10-BD0873F2A5F2}" type="slidenum">
              <a:rPr lang="en-US"/>
              <a:pPr/>
              <a:t>24</a:t>
            </a:fld>
            <a:endParaRPr lang="en-US"/>
          </a:p>
        </p:txBody>
      </p:sp>
      <p:sp>
        <p:nvSpPr>
          <p:cNvPr id="34817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8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alibri" pitchFamily="34" charset="0"/>
              </a:rPr>
              <a:t>Variational</a:t>
            </a:r>
            <a:r>
              <a:rPr lang="en-US" dirty="0">
                <a:latin typeface="Calibri" pitchFamily="34" charset="0"/>
              </a:rPr>
              <a:t> Lower Bound for DP Mixtures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81400"/>
            <a:ext cx="825752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57200" y="1598613"/>
            <a:ext cx="8229600" cy="45275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Plug the DP Mixture posterior distribution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Taking log so expectations factor...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Shouldn’t the emission term depend on η*?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Last term has implications for choice of variational distribution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437974"/>
            <a:ext cx="2743200" cy="1368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674A-8D2B-49C7-BDBC-D7D8AC6371AB}" type="slidenum">
              <a:rPr lang="en-US"/>
              <a:pPr/>
              <a:t>25</a:t>
            </a:fld>
            <a:endParaRPr lang="en-US"/>
          </a:p>
        </p:txBody>
      </p:sp>
      <p:sp>
        <p:nvSpPr>
          <p:cNvPr id="35841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2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Picking the </a:t>
            </a:r>
            <a:r>
              <a:rPr lang="en-US" dirty="0" err="1">
                <a:latin typeface="Calibri" pitchFamily="34" charset="0"/>
              </a:rPr>
              <a:t>Variational</a:t>
            </a:r>
            <a:r>
              <a:rPr lang="en-US" dirty="0">
                <a:latin typeface="Calibri" pitchFamily="34" charset="0"/>
              </a:rPr>
              <a:t>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4495800" cy="82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438400"/>
            <a:ext cx="3733800" cy="5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5300" y="1676400"/>
            <a:ext cx="5372100" cy="4521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Obviously, we want to break dependencies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Must the factors be exponential families?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In some cases, the optimum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must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be!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Proof using calculus of variations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Easier to compute integrals for lower bound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Guarantee of optimal parameters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Mapping between canonical and moment parameters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Beta, exponential family, and multinomial distributions, respectively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343400"/>
            <a:ext cx="3028950" cy="1511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991C-BE68-4C8A-89A9-D7CF7D66FC50}" type="slidenum">
              <a:rPr lang="en-US"/>
              <a:pPr/>
              <a:t>26</a:t>
            </a:fld>
            <a:endParaRPr lang="en-US"/>
          </a:p>
        </p:txBody>
      </p:sp>
      <p:sp>
        <p:nvSpPr>
          <p:cNvPr id="36865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6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Coordinate Ascent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Analogy to EM: we might get stuck in local maxima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524" y="2319338"/>
            <a:ext cx="4498701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976159"/>
            <a:ext cx="8382000" cy="72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2A489-1A2B-4419-8284-94C98EF94341}" type="slidenum">
              <a:rPr lang="en-US"/>
              <a:pPr/>
              <a:t>27</a:t>
            </a:fld>
            <a:endParaRPr lang="en-US"/>
          </a:p>
        </p:txBody>
      </p:sp>
      <p:sp>
        <p:nvSpPr>
          <p:cNvPr id="37889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0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Coordinate Ascent: Derivation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8086725" cy="105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641153"/>
            <a:ext cx="6076950" cy="230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57200" y="1598613"/>
            <a:ext cx="8229600" cy="45275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Relies on clever use of indicator functions and their properties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All the terms in the truncation have closed-form expressions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7491-A407-4077-8E0B-8D5412EEAB64}" type="slidenum">
              <a:rPr lang="en-US"/>
              <a:pPr/>
              <a:t>28</a:t>
            </a:fld>
            <a:endParaRPr lang="en-US"/>
          </a:p>
        </p:txBody>
      </p:sp>
      <p:sp>
        <p:nvSpPr>
          <p:cNvPr id="38913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4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Predictive Distribution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52800"/>
            <a:ext cx="8343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572000"/>
            <a:ext cx="7111591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57200" y="1598613"/>
            <a:ext cx="8229600" cy="45275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Under variational approximation, distribution of atoms and the (truncated) distribution of stick lengths decouple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Weighted sum of predictive distributions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Suggestive of a MC approximation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D403-0D40-47DE-9F09-2705ABA05AC4}" type="slidenum">
              <a:rPr lang="en-US"/>
              <a:pPr/>
              <a:t>29</a:t>
            </a:fld>
            <a:endParaRPr lang="en-US"/>
          </a:p>
        </p:txBody>
      </p:sp>
      <p:sp>
        <p:nvSpPr>
          <p:cNvPr id="39937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8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Extensions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Prior as mixture of conjugate distributions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Placing a prior on the scaling parameter α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Continue complete factorization...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Natural to place Gamma prior on α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Update equation no more difficult than the others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No modification needed to predictive distribution!</a:t>
            </a:r>
          </a:p>
          <a:p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075" y="4191000"/>
            <a:ext cx="4352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800" dirty="0">
                <a:latin typeface="Calibri" pitchFamily="34" charset="0"/>
                <a:cs typeface="Calibri" pitchFamily="34" charset="0"/>
              </a:rPr>
              <a:t> Methods: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 adjustable lower bound on the log likelihood, indexed by</a:t>
            </a:r>
          </a:p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		“</a:t>
            </a:r>
            <a:r>
              <a:rPr lang="en-US" sz="32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parameters”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Optimization problem:</a:t>
            </a:r>
          </a:p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	     to get the </a:t>
            </a:r>
            <a:r>
              <a:rPr lang="en-US" sz="32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tightest</a:t>
            </a:r>
            <a:r>
              <a:rPr lang="en-US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lower bound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7762B-381C-4F90-AE40-7EFBF59C01BE}" type="slidenum">
              <a:rPr lang="en-US"/>
              <a:pPr/>
              <a:t>30</a:t>
            </a:fld>
            <a:endParaRPr lang="en-US"/>
          </a:p>
        </p:txBody>
      </p:sp>
      <p:sp>
        <p:nvSpPr>
          <p:cNvPr id="40961" name="Oval 1"/>
          <p:cNvSpPr>
            <a:spLocks/>
          </p:cNvSpPr>
          <p:nvPr/>
        </p:nvSpPr>
        <p:spPr bwMode="auto">
          <a:xfrm>
            <a:off x="8456613" y="6499225"/>
            <a:ext cx="85725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2" name="Oval 2"/>
          <p:cNvSpPr>
            <a:spLocks/>
          </p:cNvSpPr>
          <p:nvPr/>
        </p:nvSpPr>
        <p:spPr bwMode="auto">
          <a:xfrm>
            <a:off x="568325" y="6499225"/>
            <a:ext cx="84138" cy="84138"/>
          </a:xfrm>
          <a:prstGeom prst="ellipse">
            <a:avLst/>
          </a:prstGeom>
          <a:solidFill>
            <a:schemeClr val="accent1"/>
          </a:solidFill>
          <a:ln w="127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Empirical Comparison: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The Competition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Collapsed Gibbs sampler (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MacEachern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1994)</a:t>
            </a:r>
          </a:p>
          <a:p>
            <a:pPr marL="742950"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“CDP”</a:t>
            </a:r>
          </a:p>
          <a:p>
            <a:pPr marL="742950"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Predictive distribution as average of predictive distributions from MC samples</a:t>
            </a:r>
          </a:p>
          <a:p>
            <a:pPr marL="742950"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Best suited for conjugate priors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Blocked Gibbs sampler (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Ishwaran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and James 2001)</a:t>
            </a:r>
          </a:p>
          <a:p>
            <a:pPr marL="742950"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“TDP”</a:t>
            </a:r>
          </a:p>
          <a:p>
            <a:pPr marL="742950"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Recall: posterior distribution gets truncated</a:t>
            </a:r>
          </a:p>
          <a:p>
            <a:pPr marL="742950"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Surface similarities to VDP in updates for Z, V, η*</a:t>
            </a:r>
          </a:p>
          <a:p>
            <a:pPr marL="742950" lvl="1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Predictive distribution integrates out everything but Z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Surprise: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4400" y="4749800"/>
            <a:ext cx="5753100" cy="14033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66" name="Rectangle 6"/>
          <p:cNvSpPr>
            <a:spLocks/>
          </p:cNvSpPr>
          <p:nvPr/>
        </p:nvSpPr>
        <p:spPr bwMode="auto">
          <a:xfrm>
            <a:off x="3657600" y="5003800"/>
            <a:ext cx="530225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TDP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540500" y="5003800"/>
            <a:ext cx="544513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CDP</a:t>
            </a:r>
          </a:p>
        </p:txBody>
      </p:sp>
      <p:sp>
        <p:nvSpPr>
          <p:cNvPr id="40968" name="Rectangle 8"/>
          <p:cNvSpPr>
            <a:spLocks/>
          </p:cNvSpPr>
          <p:nvPr/>
        </p:nvSpPr>
        <p:spPr bwMode="auto">
          <a:xfrm>
            <a:off x="3302000" y="6159500"/>
            <a:ext cx="3517900" cy="266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Autocorrelation on size of largest component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Empirical Comparison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3048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90725"/>
            <a:ext cx="73152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04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Empirical Comparison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3048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66863"/>
            <a:ext cx="4776787" cy="472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10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Empirical Comparison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3048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9600" y="3048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2" y="2257424"/>
            <a:ext cx="7171628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015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Empirical Comparison: Summary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7800" y="1828800"/>
            <a:ext cx="6248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Deterministic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Fast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Easy to assess convergence</a:t>
            </a:r>
          </a:p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Sensitive to initializations = Local Maximum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Approximate</a:t>
            </a:r>
          </a:p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1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1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5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Image Analysis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28788"/>
            <a:ext cx="77057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325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MNIST: Hand-written digits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1524000"/>
            <a:ext cx="9077325" cy="341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87784" y="5867400"/>
            <a:ext cx="3075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pitchFamily="34" charset="0"/>
                <a:cs typeface="Calibri" pitchFamily="34" charset="0"/>
              </a:rPr>
              <a:t>Kurihara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Welling, and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Vlassis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1386325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MNIST: Hand-written digits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5057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87784" y="5867400"/>
            <a:ext cx="2818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pitchFamily="34" charset="0"/>
                <a:cs typeface="Calibri" pitchFamily="34" charset="0"/>
              </a:rPr>
              <a:t>Kurihara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Welling, and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Teh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2007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562600"/>
            <a:ext cx="7788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approximations are much more efficient computationally than Gibbs sampling,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with almost no loss in accuracy”</a:t>
            </a:r>
          </a:p>
        </p:txBody>
      </p:sp>
    </p:spTree>
    <p:extLst>
      <p:ext uri="{BB962C8B-B14F-4D97-AF65-F5344CB8AC3E}">
        <p14:creationId xmlns:p14="http://schemas.microsoft.com/office/powerpoint/2010/main" val="1386325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600200"/>
          </a:xfrm>
        </p:spPr>
        <p:txBody>
          <a:bodyPr/>
          <a:lstStyle/>
          <a:p>
            <a:r>
              <a:rPr lang="en-US" sz="8800" dirty="0">
                <a:latin typeface="Calibri" pitchFamily="34" charset="0"/>
                <a:cs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6325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  <a:hlinkClick r:id="rId2"/>
              </a:rPr>
              <a:t>http://www.cs.princeton.edu/courses/archive/fall07/cos597C/scribe/20071022a.pdf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  <a:hlinkClick r:id="rId3"/>
              </a:rPr>
              <a:t>http://www.cs.princeton.edu/courses/archive/fall07/cos597C/scribe/20071022b.pdf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7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Brief Review: 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Dirichlet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Process Mixture Models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Inference in Exponential Families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Inference for DP mixtures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Gibbs sampling (MCMC)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Experiments</a:t>
            </a:r>
          </a:p>
          <a:p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DP Mixture Models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82000" cy="399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72200" y="6248400"/>
            <a:ext cx="2590800" cy="381000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From E.B.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Sudderth’s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slides</a:t>
            </a:r>
          </a:p>
          <a:p>
            <a:pPr lvl="1"/>
            <a:endParaRPr lang="en-US" sz="240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10200"/>
            <a:ext cx="6248400" cy="7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286000"/>
            <a:ext cx="3429000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DP Mixture Models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548492"/>
            <a:ext cx="6516627" cy="325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48200"/>
            <a:ext cx="40481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114800" y="2667000"/>
            <a:ext cx="1828800" cy="50754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4229" y="2997072"/>
            <a:ext cx="2398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Stick lengths =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weights assigned to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mixture components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00400" y="4180115"/>
            <a:ext cx="533400" cy="10014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77696" y="5181600"/>
            <a:ext cx="2398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Atoms representing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mixture components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(cluster parameters)</a:t>
            </a:r>
          </a:p>
        </p:txBody>
      </p:sp>
    </p:spTree>
    <p:extLst>
      <p:ext uri="{BB962C8B-B14F-4D97-AF65-F5344CB8AC3E}">
        <p14:creationId xmlns:p14="http://schemas.microsoft.com/office/powerpoint/2010/main" val="21453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 pitchFamily="34" charset="0"/>
                <a:cs typeface="Calibri" pitchFamily="34" charset="0"/>
              </a:rPr>
              <a:t>DP Mixture Models: Notations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17665" y="5257800"/>
            <a:ext cx="392135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81576" y="1704945"/>
            <a:ext cx="7729024" cy="4660536"/>
            <a:chOff x="881576" y="1704945"/>
            <a:chExt cx="7729024" cy="46605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178885"/>
              <a:ext cx="7543800" cy="3764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524000" y="2286000"/>
              <a:ext cx="4191000" cy="1447800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200" y="3733800"/>
              <a:ext cx="1447800" cy="1981200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2438401"/>
              <a:ext cx="1306286" cy="29718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6400" y="4044722"/>
              <a:ext cx="1752600" cy="1441678"/>
            </a:xfrm>
            <a:prstGeom prst="rect">
              <a:avLst/>
            </a:prstGeom>
            <a:solidFill>
              <a:srgbClr val="CCCC2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362200" y="2178885"/>
              <a:ext cx="533400" cy="411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81576" y="1752600"/>
              <a:ext cx="1872179" cy="400110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Latent variables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83084" y="1704945"/>
              <a:ext cx="2046522" cy="40011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>
                  <a:latin typeface="Calibri" pitchFamily="34" charset="0"/>
                  <a:cs typeface="Calibri" pitchFamily="34" charset="0"/>
                </a:rPr>
                <a:t>Hyperparameters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6953" y="5965371"/>
              <a:ext cx="1591719" cy="40011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Observations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26086" y="2080042"/>
              <a:ext cx="0" cy="5107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76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 pitchFamily="34" charset="0"/>
                <a:cs typeface="Calibri" pitchFamily="34" charset="0"/>
              </a:rPr>
              <a:t>DP Mixture Models: Notations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38162" y="1704945"/>
            <a:ext cx="5281638" cy="3725709"/>
            <a:chOff x="665850" y="1704945"/>
            <a:chExt cx="7944750" cy="468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178885"/>
              <a:ext cx="7543800" cy="3764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524000" y="2286000"/>
              <a:ext cx="4191000" cy="1447800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200" y="3733800"/>
              <a:ext cx="1447800" cy="1981200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2438401"/>
              <a:ext cx="1306286" cy="29718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6400" y="4044722"/>
              <a:ext cx="1752600" cy="1441678"/>
            </a:xfrm>
            <a:prstGeom prst="rect">
              <a:avLst/>
            </a:prstGeom>
            <a:solidFill>
              <a:srgbClr val="CCCC2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5850" y="1752600"/>
              <a:ext cx="2303632" cy="425839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Latent variables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8386" y="1704945"/>
              <a:ext cx="2515919" cy="425839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alibri" pitchFamily="34" charset="0"/>
                  <a:cs typeface="Calibri" pitchFamily="34" charset="0"/>
                </a:rPr>
                <a:t>Hyperparameters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7085" y="5965370"/>
              <a:ext cx="1971454" cy="42583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Observations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20261" y="3505200"/>
            <a:ext cx="2742739" cy="646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W = {V, </a:t>
            </a:r>
            <a:r>
              <a:rPr lang="el-GR" sz="3600" b="1" dirty="0">
                <a:latin typeface="Calibri" pitchFamily="34" charset="0"/>
                <a:cs typeface="Calibri" pitchFamily="34" charset="0"/>
              </a:rPr>
              <a:t>η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*, Z}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8499" y="2733166"/>
            <a:ext cx="1911101" cy="64633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= {</a:t>
            </a:r>
            <a:r>
              <a:rPr lang="el-GR" sz="3600" b="1" dirty="0">
                <a:latin typeface="Calibri" pitchFamily="34" charset="0"/>
                <a:cs typeface="Calibri" pitchFamily="34" charset="0"/>
              </a:rPr>
              <a:t>α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l-GR" sz="3600" b="1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4256" y="4230469"/>
            <a:ext cx="439544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928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alibri" pitchFamily="34" charset="0"/>
                <a:cs typeface="Calibri" pitchFamily="34" charset="0"/>
              </a:rPr>
              <a:t>Variational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Inference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3" y="1981200"/>
            <a:ext cx="66641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295599" y="2667000"/>
            <a:ext cx="3019601" cy="1927592"/>
            <a:chOff x="4295599" y="2667000"/>
            <a:chExt cx="3019601" cy="192759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410199" y="3160259"/>
              <a:ext cx="609600" cy="10307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95599" y="4194482"/>
              <a:ext cx="2229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Usually intractable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1600" y="2667000"/>
              <a:ext cx="2133600" cy="4932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8200" y="481908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itchFamily="34" charset="0"/>
                <a:cs typeface="Calibri" pitchFamily="34" charset="0"/>
              </a:rPr>
              <a:t>So, we are going to approximate it </a:t>
            </a:r>
          </a:p>
          <a:p>
            <a:pPr algn="ctr"/>
            <a:r>
              <a:rPr lang="en-US" sz="2800" b="1" dirty="0">
                <a:latin typeface="Calibri" pitchFamily="34" charset="0"/>
                <a:cs typeface="Calibri" pitchFamily="34" charset="0"/>
              </a:rPr>
              <a:t>by finding a lower bound of P(X|</a:t>
            </a:r>
            <a:r>
              <a:rPr lang="el-GR" sz="2800" b="1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448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733</TotalTime>
  <Words>1436</Words>
  <Application>Microsoft Macintosh PowerPoint</Application>
  <PresentationFormat>On-screen Show (4:3)</PresentationFormat>
  <Paragraphs>257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ヒラギノ角ゴ ProN W6</vt:lpstr>
      <vt:lpstr>Arial</vt:lpstr>
      <vt:lpstr>Calibri</vt:lpstr>
      <vt:lpstr>Cambria Math</vt:lpstr>
      <vt:lpstr>Century Gothic</vt:lpstr>
      <vt:lpstr>Courier New</vt:lpstr>
      <vt:lpstr>Lucida Grande</vt:lpstr>
      <vt:lpstr>Palatino Linotype</vt:lpstr>
      <vt:lpstr>Executive</vt:lpstr>
      <vt:lpstr>Variational Inference  for Dirichlet Process Mixture</vt:lpstr>
      <vt:lpstr>Motivation</vt:lpstr>
      <vt:lpstr>Variational Methods: Big Picture</vt:lpstr>
      <vt:lpstr>Outline</vt:lpstr>
      <vt:lpstr>DP Mixture Models</vt:lpstr>
      <vt:lpstr>DP Mixture Models</vt:lpstr>
      <vt:lpstr>DP Mixture Models: Notations</vt:lpstr>
      <vt:lpstr>DP Mixture Models: Notations</vt:lpstr>
      <vt:lpstr>Variational Inference</vt:lpstr>
      <vt:lpstr>Variational Inference</vt:lpstr>
      <vt:lpstr>Variational Inference</vt:lpstr>
      <vt:lpstr>Variational Inference</vt:lpstr>
      <vt:lpstr>Variational Inference</vt:lpstr>
      <vt:lpstr>Mean Field Variational Inference</vt:lpstr>
      <vt:lpstr>Mean Field Variational Inference in Exponential Families</vt:lpstr>
      <vt:lpstr>Mean Field Variational Inference in Exponential Families</vt:lpstr>
      <vt:lpstr>Mean Field Variational Inference in Exponential Families: Coordinate Ascent</vt:lpstr>
      <vt:lpstr>Recap: Mean Field Variational Inference  in Exponential Families</vt:lpstr>
      <vt:lpstr>Update Equation and Other Inference Methods</vt:lpstr>
      <vt:lpstr>Aside: Derivation of Update Equation</vt:lpstr>
      <vt:lpstr>Aside: Which Kullback-Leibler Divergence?</vt:lpstr>
      <vt:lpstr>Aside: Which Kullback-Leibler Divergence?</vt:lpstr>
      <vt:lpstr>Applying Mean-Field Variational Inference to DP Mixtures</vt:lpstr>
      <vt:lpstr>Variational Lower Bound for DP Mixtures</vt:lpstr>
      <vt:lpstr>Picking the Variational Distribution</vt:lpstr>
      <vt:lpstr>Coordinate Ascent</vt:lpstr>
      <vt:lpstr>Coordinate Ascent: Derivation</vt:lpstr>
      <vt:lpstr>Predictive Distribution</vt:lpstr>
      <vt:lpstr>Extensions</vt:lpstr>
      <vt:lpstr>Empirical Comparison:  The Competition</vt:lpstr>
      <vt:lpstr>Empirical Comparison</vt:lpstr>
      <vt:lpstr>Empirical Comparison</vt:lpstr>
      <vt:lpstr>Empirical Comparison</vt:lpstr>
      <vt:lpstr>Empirical Comparison: Summary</vt:lpstr>
      <vt:lpstr>Image Analysis</vt:lpstr>
      <vt:lpstr>MNIST: Hand-written digits</vt:lpstr>
      <vt:lpstr>MNIST: Hand-written digits</vt:lpstr>
      <vt:lpstr>Questions?</vt:lpstr>
      <vt:lpstr>Acknowledgement</vt:lpstr>
    </vt:vector>
  </TitlesOfParts>
  <Company>Brown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 for Dirichlet Process Mixture</dc:title>
  <dc:creator>Olarnrithinun, Sutee</dc:creator>
  <cp:lastModifiedBy>Microsoft Office User</cp:lastModifiedBy>
  <cp:revision>71</cp:revision>
  <cp:lastPrinted>2011-10-11T01:37:49Z</cp:lastPrinted>
  <dcterms:created xsi:type="dcterms:W3CDTF">2011-10-08T03:27:13Z</dcterms:created>
  <dcterms:modified xsi:type="dcterms:W3CDTF">2018-12-19T05:12:47Z</dcterms:modified>
</cp:coreProperties>
</file>