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26"/>
  </p:notesMasterIdLst>
  <p:handoutMasterIdLst>
    <p:handoutMasterId r:id="rId27"/>
  </p:handoutMasterIdLst>
  <p:sldIdLst>
    <p:sldId id="272" r:id="rId2"/>
    <p:sldId id="291" r:id="rId3"/>
    <p:sldId id="292" r:id="rId4"/>
    <p:sldId id="290" r:id="rId5"/>
    <p:sldId id="262" r:id="rId6"/>
    <p:sldId id="293" r:id="rId7"/>
    <p:sldId id="273" r:id="rId8"/>
    <p:sldId id="294" r:id="rId9"/>
    <p:sldId id="267" r:id="rId10"/>
    <p:sldId id="296" r:id="rId11"/>
    <p:sldId id="270" r:id="rId12"/>
    <p:sldId id="271" r:id="rId13"/>
    <p:sldId id="297" r:id="rId14"/>
    <p:sldId id="274" r:id="rId15"/>
    <p:sldId id="275" r:id="rId16"/>
    <p:sldId id="298" r:id="rId17"/>
    <p:sldId id="285" r:id="rId18"/>
    <p:sldId id="277" r:id="rId19"/>
    <p:sldId id="299" r:id="rId20"/>
    <p:sldId id="279" r:id="rId21"/>
    <p:sldId id="300" r:id="rId22"/>
    <p:sldId id="281" r:id="rId23"/>
    <p:sldId id="30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5097" autoAdjust="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27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654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3316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227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95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6956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8668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8074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t>11/28/2024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7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36301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630169" y="0"/>
            <a:ext cx="11887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601" y="402335"/>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1" y="285206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714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8288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t>11/28/2024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702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ltLang="en-GB"/>
              <a:t>Section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B</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643428"/>
          </a:xfrm>
        </p:spPr>
        <p:txBody>
          <a:bodyPr>
            <a:noAutofit/>
          </a:bodyPr>
          <a:lstStyle/>
          <a:p>
            <a:r>
              <a:rPr lang="en-US" sz="1500" dirty="0"/>
              <a:t>A flat was sold in Nov 2017 with the following characteristics: </a:t>
            </a:r>
          </a:p>
          <a:p>
            <a:r>
              <a:rPr lang="en-US" sz="1500" dirty="0"/>
              <a:t>…</a:t>
            </a:r>
          </a:p>
          <a:p>
            <a:r>
              <a:rPr lang="en-US" sz="1500" dirty="0"/>
              <a:t>Was this(</a:t>
            </a:r>
            <a:r>
              <a:rPr lang="en-SG" sz="1500" dirty="0"/>
              <a:t>550,800)</a:t>
            </a:r>
            <a:r>
              <a:rPr lang="en-US" sz="1500" dirty="0"/>
              <a:t> a reasonable price for the transaction? How confident are you in your assessment?</a:t>
            </a:r>
            <a:endParaRPr lang="en-SG" sz="1500" dirty="0"/>
          </a:p>
        </p:txBody>
      </p:sp>
    </p:spTree>
    <p:extLst>
      <p:ext uri="{BB962C8B-B14F-4D97-AF65-F5344CB8AC3E}">
        <p14:creationId xmlns:p14="http://schemas.microsoft.com/office/powerpoint/2010/main" val="169468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456679" y="201064"/>
            <a:ext cx="9455150" cy="628650"/>
          </a:xfrm>
        </p:spPr>
        <p:txBody>
          <a:bodyPr>
            <a:normAutofit/>
          </a:bodyPr>
          <a:lstStyle/>
          <a:p>
            <a:r>
              <a:rPr lang="en-SG" altLang="en-US" sz="3200" dirty="0"/>
              <a:t>Determining price reasonability </a:t>
            </a:r>
          </a:p>
        </p:txBody>
      </p:sp>
      <p:sp>
        <p:nvSpPr>
          <p:cNvPr id="3" name="Text Box 2"/>
          <p:cNvSpPr txBox="1"/>
          <p:nvPr/>
        </p:nvSpPr>
        <p:spPr>
          <a:xfrm>
            <a:off x="456679" y="1067579"/>
            <a:ext cx="10996411" cy="3970318"/>
          </a:xfrm>
          <a:prstGeom prst="rect">
            <a:avLst/>
          </a:prstGeom>
          <a:noFill/>
        </p:spPr>
        <p:txBody>
          <a:bodyPr wrap="square" rtlCol="0">
            <a:spAutoFit/>
          </a:bodyPr>
          <a:lstStyle/>
          <a:p>
            <a:pPr indent="0">
              <a:buFont typeface="Arial" panose="020B0604020202020204" pitchFamily="34" charset="0"/>
              <a:buNone/>
            </a:pPr>
            <a:r>
              <a:rPr lang="en-SG" altLang="en-GB" dirty="0"/>
              <a:t>The question introduces 3 new features that were not implemented in our previous model:</a:t>
            </a:r>
          </a:p>
          <a:p>
            <a:pPr marL="342900" indent="-342900">
              <a:buFont typeface="Arial" panose="020B0604020202020204" pitchFamily="34" charset="0"/>
              <a:buAutoNum type="arabicPeriod"/>
            </a:pPr>
            <a:r>
              <a:rPr lang="en-SG" altLang="en-GB" dirty="0"/>
              <a:t>Flat model</a:t>
            </a:r>
          </a:p>
          <a:p>
            <a:pPr marL="342900" indent="-342900">
              <a:buFont typeface="Arial" panose="020B0604020202020204" pitchFamily="34" charset="0"/>
              <a:buAutoNum type="arabicPeriod"/>
            </a:pPr>
            <a:r>
              <a:rPr lang="en-SG" altLang="en-GB" dirty="0"/>
              <a:t>Storey Range</a:t>
            </a:r>
          </a:p>
          <a:p>
            <a:pPr marL="342900" indent="-342900">
              <a:buFont typeface="Arial" panose="020B0604020202020204" pitchFamily="34" charset="0"/>
              <a:buAutoNum type="arabicPeriod"/>
            </a:pPr>
            <a:r>
              <a:rPr lang="en-SG" altLang="en-GB" dirty="0"/>
              <a:t>Floor Area</a:t>
            </a:r>
          </a:p>
          <a:p>
            <a:pPr indent="0">
              <a:buFont typeface="Arial" panose="020B0604020202020204" pitchFamily="34" charset="0"/>
              <a:buNone/>
            </a:pPr>
            <a:endParaRPr lang="en-SG" altLang="en-GB" dirty="0"/>
          </a:p>
          <a:p>
            <a:pPr indent="0">
              <a:buFont typeface="Arial" panose="020B0604020202020204" pitchFamily="34" charset="0"/>
              <a:buNone/>
            </a:pPr>
            <a:r>
              <a:rPr lang="en-SG" altLang="en-GB" dirty="0">
                <a:sym typeface="+mn-ea"/>
              </a:rPr>
              <a:t>From the previous question, </a:t>
            </a:r>
            <a:r>
              <a:rPr lang="en-SG" altLang="en-GB" dirty="0" err="1">
                <a:sym typeface="+mn-ea"/>
              </a:rPr>
              <a:t>XGBoost</a:t>
            </a:r>
            <a:r>
              <a:rPr lang="en-SG" altLang="en-GB" dirty="0">
                <a:sym typeface="+mn-ea"/>
              </a:rPr>
              <a:t> is determined to be the best model. Implementing these features in our model and doing a 2:8 train/test split, </a:t>
            </a:r>
            <a:r>
              <a:rPr lang="en-SG" altLang="en-GB" dirty="0"/>
              <a:t>below are the key metrics of our model:</a:t>
            </a:r>
          </a:p>
          <a:p>
            <a:pPr marL="342900" lvl="1" indent="-342900">
              <a:buFont typeface="Arial" panose="020B0604020202020204" pitchFamily="34" charset="0"/>
              <a:buAutoNum type="arabicPeriod"/>
            </a:pPr>
            <a:r>
              <a:rPr lang="en-SG" altLang="en-GB" dirty="0">
                <a:sym typeface="+mn-ea"/>
              </a:rPr>
              <a:t>Mean Squared Error (x10</a:t>
            </a:r>
            <a:r>
              <a:rPr lang="en-SG" altLang="en-GB" baseline="30000" dirty="0">
                <a:sym typeface="+mn-ea"/>
              </a:rPr>
              <a:t>9</a:t>
            </a:r>
            <a:r>
              <a:rPr lang="en-SG" altLang="en-GB" dirty="0">
                <a:sym typeface="+mn-ea"/>
              </a:rPr>
              <a:t>): 1.63</a:t>
            </a:r>
          </a:p>
          <a:p>
            <a:pPr marL="342900" lvl="1" indent="-342900">
              <a:buFont typeface="Arial" panose="020B0604020202020204" pitchFamily="34" charset="0"/>
              <a:buAutoNum type="arabicPeriod"/>
            </a:pPr>
            <a:r>
              <a:rPr lang="en-SG" altLang="en-GB" dirty="0">
                <a:sym typeface="+mn-ea"/>
              </a:rPr>
              <a:t>Mean Absolute Error: 27.4k</a:t>
            </a:r>
          </a:p>
          <a:p>
            <a:pPr marL="342900" lvl="1" indent="-342900">
              <a:buFont typeface="Arial" panose="020B0604020202020204" pitchFamily="34" charset="0"/>
              <a:buAutoNum type="arabicPeriod"/>
            </a:pPr>
            <a:r>
              <a:rPr lang="en-SG" altLang="en-GB" dirty="0">
                <a:sym typeface="+mn-ea"/>
              </a:rPr>
              <a:t>R squared: 0.946</a:t>
            </a:r>
            <a:endParaRPr lang="en-SG" altLang="en-GB" dirty="0"/>
          </a:p>
          <a:p>
            <a:pPr marL="0" lvl="1" indent="0">
              <a:buFont typeface="Arial" panose="020B0604020202020204" pitchFamily="34" charset="0"/>
              <a:buNone/>
            </a:pPr>
            <a:endParaRPr lang="en-SG" altLang="en-GB" dirty="0"/>
          </a:p>
          <a:p>
            <a:pPr marL="0" lvl="1" indent="0">
              <a:buFont typeface="Arial" panose="020B0604020202020204" pitchFamily="34" charset="0"/>
              <a:buNone/>
            </a:pPr>
            <a:endParaRPr lang="en-SG" altLang="en-GB" dirty="0"/>
          </a:p>
          <a:p>
            <a:pPr marL="0" lvl="1" indent="0">
              <a:buFont typeface="Arial" panose="020B0604020202020204" pitchFamily="34" charset="0"/>
              <a:buNone/>
            </a:pPr>
            <a:endParaRPr lang="en-SG" altLang="en-GB" dirty="0"/>
          </a:p>
          <a:p>
            <a:pPr indent="0">
              <a:buFont typeface="Arial" panose="020B0604020202020204" pitchFamily="34" charset="0"/>
              <a:buNone/>
            </a:pPr>
            <a:endParaRPr lang="en-SG" altLang="en-GB" dirty="0"/>
          </a:p>
        </p:txBody>
      </p:sp>
      <p:sp>
        <p:nvSpPr>
          <p:cNvPr id="5" name="Text Box 6">
            <a:extLst>
              <a:ext uri="{FF2B5EF4-FFF2-40B4-BE49-F238E27FC236}">
                <a16:creationId xmlns:a16="http://schemas.microsoft.com/office/drawing/2014/main" id="{3197D8DD-9CCA-D19D-A14B-8FB1F0E238D0}"/>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question_B.py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57851" y="368300"/>
            <a:ext cx="9455150" cy="630237"/>
          </a:xfrm>
        </p:spPr>
        <p:txBody>
          <a:bodyPr>
            <a:normAutofit/>
          </a:bodyPr>
          <a:lstStyle/>
          <a:p>
            <a:r>
              <a:rPr lang="en-SG" altLang="en-US" sz="3200" dirty="0"/>
              <a:t>Sales price of $550,800 is </a:t>
            </a:r>
            <a:r>
              <a:rPr lang="en-SG" altLang="en-US" sz="3200" b="1" dirty="0"/>
              <a:t>reasonable</a:t>
            </a:r>
          </a:p>
        </p:txBody>
      </p:sp>
      <p:sp>
        <p:nvSpPr>
          <p:cNvPr id="3" name="Text Box 2"/>
          <p:cNvSpPr txBox="1"/>
          <p:nvPr/>
        </p:nvSpPr>
        <p:spPr>
          <a:xfrm>
            <a:off x="357851" y="1315200"/>
            <a:ext cx="10636250" cy="3415030"/>
          </a:xfrm>
          <a:prstGeom prst="rect">
            <a:avLst/>
          </a:prstGeom>
          <a:noFill/>
        </p:spPr>
        <p:txBody>
          <a:bodyPr wrap="square" rtlCol="0">
            <a:spAutoFit/>
          </a:bodyPr>
          <a:lstStyle/>
          <a:p>
            <a:pPr indent="0">
              <a:buFont typeface="Arial" panose="020B0604020202020204" pitchFamily="34" charset="0"/>
              <a:buNone/>
            </a:pPr>
            <a:r>
              <a:rPr lang="en-SG" altLang="en-GB" dirty="0"/>
              <a:t>The new model predicted a price of </a:t>
            </a:r>
            <a:r>
              <a:rPr lang="en-SG" altLang="en-GB" b="1" dirty="0"/>
              <a:t>579,438.06</a:t>
            </a:r>
            <a:r>
              <a:rPr lang="en-SG" altLang="en-GB" dirty="0"/>
              <a:t> as compared to the actual sales price of 550,800. (difference: 5.1%)</a:t>
            </a:r>
          </a:p>
          <a:p>
            <a:pPr indent="0">
              <a:buFont typeface="Arial" panose="020B0604020202020204" pitchFamily="34" charset="0"/>
              <a:buNone/>
            </a:pPr>
            <a:endParaRPr lang="en-SG" altLang="en-GB" dirty="0"/>
          </a:p>
          <a:p>
            <a:pPr indent="0">
              <a:buFont typeface="Arial" panose="020B0604020202020204" pitchFamily="34" charset="0"/>
              <a:buNone/>
            </a:pPr>
            <a:r>
              <a:rPr lang="en-SG" altLang="en-GB" dirty="0"/>
              <a:t>The </a:t>
            </a:r>
            <a:r>
              <a:rPr lang="en-SG" altLang="en-GB" dirty="0" err="1"/>
              <a:t>xgboost</a:t>
            </a:r>
            <a:r>
              <a:rPr lang="en-SG" altLang="en-GB" dirty="0"/>
              <a:t> model predicted sale prices with a Mean Absolute error(MAE) of 27k and R-squared of 0.946. The MAE indicates that the model’s predictions deviate from the actual prices by approximately 27k on average. An R-squared value of 0.946 suggests that 94.6% of the variance in the resale prices is explained by the model, demonstrating its reliability. </a:t>
            </a:r>
          </a:p>
          <a:p>
            <a:pPr indent="0">
              <a:buFont typeface="Arial" panose="020B0604020202020204" pitchFamily="34" charset="0"/>
              <a:buNone/>
            </a:pPr>
            <a:endParaRPr lang="en-SG" altLang="en-GB" dirty="0"/>
          </a:p>
          <a:p>
            <a:pPr indent="0">
              <a:buFont typeface="Arial" panose="020B0604020202020204" pitchFamily="34" charset="0"/>
              <a:buNone/>
            </a:pPr>
            <a:r>
              <a:rPr lang="en-SG" altLang="en-GB" dirty="0"/>
              <a:t>As </a:t>
            </a:r>
            <a:r>
              <a:rPr lang="en-SG" altLang="en-GB" b="1" dirty="0"/>
              <a:t>the actual sales price is close to MAE range from the predicted price</a:t>
            </a:r>
            <a:r>
              <a:rPr lang="en-SG" altLang="en-GB" dirty="0"/>
              <a:t>,  the transaction is </a:t>
            </a:r>
            <a:r>
              <a:rPr lang="en-SG" altLang="en-GB" b="1" dirty="0"/>
              <a:t>reasonable. </a:t>
            </a:r>
            <a:r>
              <a:rPr lang="en-SG" altLang="en-GB" dirty="0"/>
              <a:t>I have </a:t>
            </a:r>
            <a:r>
              <a:rPr lang="en-SG" altLang="en-GB" b="1" dirty="0"/>
              <a:t>high confidence</a:t>
            </a:r>
            <a:r>
              <a:rPr lang="en-SG" altLang="en-GB" dirty="0"/>
              <a:t> in my assessment due to the low MAE value as compared to the resale price, and a R-squared value of close to 1.</a:t>
            </a:r>
          </a:p>
          <a:p>
            <a:pPr indent="0">
              <a:buFont typeface="Arial" panose="020B0604020202020204" pitchFamily="34" charset="0"/>
              <a:buNone/>
            </a:pPr>
            <a:endParaRPr lang="en-SG" altLang="en-GB" dirty="0"/>
          </a:p>
        </p:txBody>
      </p:sp>
      <p:sp>
        <p:nvSpPr>
          <p:cNvPr id="7" name="Text Box 6"/>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question_B.py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C</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643428"/>
          </a:xfrm>
        </p:spPr>
        <p:txBody>
          <a:bodyPr>
            <a:noAutofit/>
          </a:bodyPr>
          <a:lstStyle/>
          <a:p>
            <a:r>
              <a:rPr lang="en-US" sz="1400" dirty="0"/>
              <a:t>Someone mistakenly deleted the column containing data on Flat Type in the database. While backups exist, these data are critical to HDB’s daily operations, and time would be needed to restore these data from the backup. </a:t>
            </a:r>
          </a:p>
          <a:p>
            <a:r>
              <a:rPr lang="en-US" sz="1400" dirty="0"/>
              <a:t>Senior management would like you to create a model to predict flat type given a transaction’s other characteristics. Explain the reasons for choosing this model.</a:t>
            </a:r>
            <a:endParaRPr lang="en-SG" sz="1600" dirty="0"/>
          </a:p>
        </p:txBody>
      </p:sp>
    </p:spTree>
    <p:extLst>
      <p:ext uri="{BB962C8B-B14F-4D97-AF65-F5344CB8AC3E}">
        <p14:creationId xmlns:p14="http://schemas.microsoft.com/office/powerpoint/2010/main" val="28975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41746" y="163714"/>
            <a:ext cx="9455150" cy="628650"/>
          </a:xfrm>
        </p:spPr>
        <p:txBody>
          <a:bodyPr>
            <a:normAutofit/>
          </a:bodyPr>
          <a:lstStyle/>
          <a:p>
            <a:r>
              <a:rPr lang="en-SG" altLang="en-US" sz="2800" dirty="0"/>
              <a:t>Creating a model to predict the flat type</a:t>
            </a:r>
          </a:p>
        </p:txBody>
      </p:sp>
      <p:sp>
        <p:nvSpPr>
          <p:cNvPr id="3" name="Text Box 2"/>
          <p:cNvSpPr txBox="1"/>
          <p:nvPr/>
        </p:nvSpPr>
        <p:spPr>
          <a:xfrm>
            <a:off x="341746" y="974176"/>
            <a:ext cx="10636250" cy="1476375"/>
          </a:xfrm>
          <a:prstGeom prst="rect">
            <a:avLst/>
          </a:prstGeom>
          <a:noFill/>
        </p:spPr>
        <p:txBody>
          <a:bodyPr wrap="square" rtlCol="0">
            <a:spAutoFit/>
          </a:bodyPr>
          <a:lstStyle/>
          <a:p>
            <a:pPr indent="0">
              <a:buFont typeface="Arial" panose="020B0604020202020204" pitchFamily="34" charset="0"/>
              <a:buNone/>
            </a:pPr>
            <a:r>
              <a:rPr lang="en-SG" altLang="en-GB" dirty="0"/>
              <a:t>The model was created using past 10 years (2014-2024) data for training. The model chosen is the </a:t>
            </a:r>
            <a:r>
              <a:rPr lang="en-SG" altLang="en-GB" b="1" dirty="0"/>
              <a:t>Random Forest Classifier</a:t>
            </a:r>
            <a:r>
              <a:rPr lang="en-SG" altLang="en-GB" dirty="0"/>
              <a:t>, due to the categorial and non-ordinal nature of flat types. The model was able to predict the category of flat types with a </a:t>
            </a:r>
            <a:r>
              <a:rPr lang="en-SG" altLang="en-GB" b="1" dirty="0"/>
              <a:t>99.9% accuracy</a:t>
            </a:r>
            <a:r>
              <a:rPr lang="en-SG" altLang="en-GB" dirty="0"/>
              <a:t>, using the features shown below. The order of importance of each features are also listed below.</a:t>
            </a:r>
          </a:p>
          <a:p>
            <a:pPr indent="0">
              <a:buFont typeface="Arial" panose="020B0604020202020204" pitchFamily="34" charset="0"/>
              <a:buNone/>
            </a:pPr>
            <a:endParaRPr lang="en-SG" altLang="en-GB" dirty="0"/>
          </a:p>
        </p:txBody>
      </p:sp>
      <p:pic>
        <p:nvPicPr>
          <p:cNvPr id="5" name="Picture 4"/>
          <p:cNvPicPr>
            <a:picLocks noChangeAspect="1"/>
          </p:cNvPicPr>
          <p:nvPr/>
        </p:nvPicPr>
        <p:blipFill>
          <a:blip r:embed="rId2"/>
          <a:srcRect t="1571"/>
          <a:stretch/>
        </p:blipFill>
        <p:spPr>
          <a:xfrm>
            <a:off x="194945" y="2632364"/>
            <a:ext cx="9260205" cy="2564476"/>
          </a:xfrm>
          <a:prstGeom prst="rect">
            <a:avLst/>
          </a:prstGeom>
        </p:spPr>
      </p:pic>
      <p:sp>
        <p:nvSpPr>
          <p:cNvPr id="2" name="Text Box 6">
            <a:extLst>
              <a:ext uri="{FF2B5EF4-FFF2-40B4-BE49-F238E27FC236}">
                <a16:creationId xmlns:a16="http://schemas.microsoft.com/office/drawing/2014/main" id="{AAC0D5BD-E148-CEE9-466D-6D8767C12F5A}"/>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question_C.py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ltLang="en-GB"/>
              <a:t>Section 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A</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643428"/>
          </a:xfrm>
        </p:spPr>
        <p:txBody>
          <a:bodyPr>
            <a:noAutofit/>
          </a:bodyPr>
          <a:lstStyle/>
          <a:p>
            <a:r>
              <a:rPr lang="en-US" sz="1600" dirty="0"/>
              <a:t>Yishun has received a negative reputation as “Crazy Town”, and property prices might have been impacted. </a:t>
            </a:r>
          </a:p>
          <a:p>
            <a:r>
              <a:rPr lang="en-US" sz="1600" dirty="0"/>
              <a:t>Are Yishun flats the cheapest in the country?</a:t>
            </a:r>
            <a:endParaRPr lang="en-SG" sz="1800" dirty="0"/>
          </a:p>
        </p:txBody>
      </p:sp>
    </p:spTree>
    <p:extLst>
      <p:ext uri="{BB962C8B-B14F-4D97-AF65-F5344CB8AC3E}">
        <p14:creationId xmlns:p14="http://schemas.microsoft.com/office/powerpoint/2010/main" val="139257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60218" y="54610"/>
            <a:ext cx="9455150" cy="628650"/>
          </a:xfrm>
        </p:spPr>
        <p:txBody>
          <a:bodyPr>
            <a:normAutofit/>
          </a:bodyPr>
          <a:lstStyle/>
          <a:p>
            <a:r>
              <a:rPr lang="en-SG" altLang="en-US" sz="2800" dirty="0"/>
              <a:t>Yishun prices </a:t>
            </a:r>
            <a:r>
              <a:rPr lang="en-SG" altLang="en-US" sz="2800" b="1" dirty="0"/>
              <a:t>are not</a:t>
            </a:r>
            <a:r>
              <a:rPr lang="en-SG" altLang="en-US" sz="2800" dirty="0"/>
              <a:t> the cheapest in the country</a:t>
            </a:r>
            <a:endParaRPr lang="en-SG" altLang="en-US" sz="2800" b="1" dirty="0"/>
          </a:p>
        </p:txBody>
      </p:sp>
      <p:pic>
        <p:nvPicPr>
          <p:cNvPr id="2" name="Picture 1"/>
          <p:cNvPicPr>
            <a:picLocks noChangeAspect="1"/>
          </p:cNvPicPr>
          <p:nvPr/>
        </p:nvPicPr>
        <p:blipFill>
          <a:blip r:embed="rId2"/>
          <a:stretch>
            <a:fillRect/>
          </a:stretch>
        </p:blipFill>
        <p:spPr>
          <a:xfrm>
            <a:off x="194310" y="1149985"/>
            <a:ext cx="5861050" cy="4919345"/>
          </a:xfrm>
          <a:prstGeom prst="rect">
            <a:avLst/>
          </a:prstGeom>
        </p:spPr>
      </p:pic>
      <p:sp>
        <p:nvSpPr>
          <p:cNvPr id="8" name="Text Box 7"/>
          <p:cNvSpPr txBox="1"/>
          <p:nvPr/>
        </p:nvSpPr>
        <p:spPr>
          <a:xfrm>
            <a:off x="6096000" y="1208405"/>
            <a:ext cx="6096000" cy="3038475"/>
          </a:xfrm>
          <a:prstGeom prst="rect">
            <a:avLst/>
          </a:prstGeom>
          <a:noFill/>
        </p:spPr>
        <p:txBody>
          <a:bodyPr wrap="square" rtlCol="0">
            <a:noAutofit/>
          </a:bodyPr>
          <a:lstStyle/>
          <a:p>
            <a:r>
              <a:rPr lang="en-SG" altLang="en-GB" dirty="0"/>
              <a:t>Using a linear regression model, the coefficients of each town is listed, along with other important features determined through a correlation matrix.</a:t>
            </a:r>
          </a:p>
          <a:p>
            <a:endParaRPr lang="en-SG" altLang="en-GB" b="1" dirty="0"/>
          </a:p>
          <a:p>
            <a:endParaRPr lang="en-SG" altLang="en-GB" b="1" dirty="0"/>
          </a:p>
          <a:p>
            <a:r>
              <a:rPr lang="en-SG" altLang="en-GB" b="1" dirty="0"/>
              <a:t>Interpretation</a:t>
            </a:r>
          </a:p>
          <a:p>
            <a:r>
              <a:rPr lang="en-SG" altLang="en-GB" dirty="0"/>
              <a:t>The coefficient of Yishun is -137900, meaning it is $137900 cheaper than the reference town. Since this value is not the lowest (Woodlands, Tampines are lower) , it can be said that </a:t>
            </a:r>
            <a:r>
              <a:rPr lang="en-SG" altLang="en-GB" b="1" dirty="0"/>
              <a:t>Yishun flats are not the cheapest with all other features considered.</a:t>
            </a:r>
          </a:p>
        </p:txBody>
      </p:sp>
      <p:sp>
        <p:nvSpPr>
          <p:cNvPr id="5" name="Text Box 6">
            <a:extLst>
              <a:ext uri="{FF2B5EF4-FFF2-40B4-BE49-F238E27FC236}">
                <a16:creationId xmlns:a16="http://schemas.microsoft.com/office/drawing/2014/main" id="{3E3E3296-007C-9B49-DEE9-D3AF38AD8FEF}"/>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question_A.py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0218" y="750252"/>
            <a:ext cx="11526982" cy="1198880"/>
          </a:xfrm>
          <a:prstGeom prst="rect">
            <a:avLst/>
          </a:prstGeom>
          <a:noFill/>
        </p:spPr>
        <p:txBody>
          <a:bodyPr wrap="square" rtlCol="0">
            <a:spAutoFit/>
          </a:bodyPr>
          <a:lstStyle/>
          <a:p>
            <a:pPr indent="0">
              <a:buFont typeface="Arial" panose="020B0604020202020204" pitchFamily="34" charset="0"/>
              <a:buNone/>
            </a:pPr>
            <a:r>
              <a:rPr lang="en-SG" altLang="en-GB" dirty="0"/>
              <a:t>To further check whether the flat is in Yishun will impact the resale price, the previous </a:t>
            </a:r>
            <a:r>
              <a:rPr lang="en-SG" altLang="en-GB" dirty="0" err="1"/>
              <a:t>XGBoost</a:t>
            </a:r>
            <a:r>
              <a:rPr lang="en-SG" altLang="en-GB" dirty="0"/>
              <a:t> model was retrained from 2014 onwards with an additional “</a:t>
            </a:r>
            <a:r>
              <a:rPr lang="en-SG" altLang="en-GB" dirty="0" err="1"/>
              <a:t>is_yishun</a:t>
            </a:r>
            <a:r>
              <a:rPr lang="en-SG" altLang="en-GB" dirty="0"/>
              <a:t>” parameter. The importance of each feature in relation to the target variable(resale price), as well as how accurate our model is listed below:</a:t>
            </a:r>
          </a:p>
          <a:p>
            <a:pPr indent="0">
              <a:buFont typeface="Arial" panose="020B0604020202020204" pitchFamily="34" charset="0"/>
              <a:buNone/>
            </a:pPr>
            <a:endParaRPr lang="en-SG" altLang="en-GB" dirty="0"/>
          </a:p>
        </p:txBody>
      </p:sp>
      <p:sp>
        <p:nvSpPr>
          <p:cNvPr id="8" name="Text Box 7"/>
          <p:cNvSpPr txBox="1"/>
          <p:nvPr/>
        </p:nvSpPr>
        <p:spPr>
          <a:xfrm>
            <a:off x="360218" y="5013152"/>
            <a:ext cx="10636250" cy="646331"/>
          </a:xfrm>
          <a:prstGeom prst="rect">
            <a:avLst/>
          </a:prstGeom>
          <a:noFill/>
        </p:spPr>
        <p:txBody>
          <a:bodyPr wrap="square" rtlCol="0">
            <a:spAutoFit/>
          </a:bodyPr>
          <a:lstStyle/>
          <a:p>
            <a:pPr indent="0">
              <a:buFont typeface="Arial" panose="020B0604020202020204" pitchFamily="34" charset="0"/>
              <a:buNone/>
            </a:pPr>
            <a:r>
              <a:rPr lang="en-SG" altLang="en-GB" b="1" dirty="0" err="1"/>
              <a:t>Is_yishun</a:t>
            </a:r>
            <a:r>
              <a:rPr lang="en-SG" altLang="en-GB" b="1" dirty="0"/>
              <a:t> is ranked last in importance with less than 5% importance. </a:t>
            </a:r>
            <a:r>
              <a:rPr lang="en-SG" altLang="en-GB" dirty="0"/>
              <a:t>Therefore, whether the flat is in Yishun has little influence on the resale price.</a:t>
            </a:r>
          </a:p>
        </p:txBody>
      </p:sp>
      <p:pic>
        <p:nvPicPr>
          <p:cNvPr id="10" name="Picture 9"/>
          <p:cNvPicPr>
            <a:picLocks noChangeAspect="1"/>
          </p:cNvPicPr>
          <p:nvPr/>
        </p:nvPicPr>
        <p:blipFill>
          <a:blip r:embed="rId2"/>
          <a:stretch>
            <a:fillRect/>
          </a:stretch>
        </p:blipFill>
        <p:spPr>
          <a:xfrm>
            <a:off x="431655" y="1789430"/>
            <a:ext cx="9312275" cy="2952750"/>
          </a:xfrm>
          <a:prstGeom prst="rect">
            <a:avLst/>
          </a:prstGeom>
        </p:spPr>
      </p:pic>
      <p:sp>
        <p:nvSpPr>
          <p:cNvPr id="2" name="Title 5">
            <a:extLst>
              <a:ext uri="{FF2B5EF4-FFF2-40B4-BE49-F238E27FC236}">
                <a16:creationId xmlns:a16="http://schemas.microsoft.com/office/drawing/2014/main" id="{F99A324E-E514-A06C-E08A-3FDAF0D353B2}"/>
              </a:ext>
            </a:extLst>
          </p:cNvPr>
          <p:cNvSpPr txBox="1">
            <a:spLocks/>
          </p:cNvSpPr>
          <p:nvPr/>
        </p:nvSpPr>
        <p:spPr>
          <a:xfrm>
            <a:off x="360218" y="54610"/>
            <a:ext cx="9455150" cy="62865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SG" altLang="en-US" sz="2800" dirty="0"/>
              <a:t>Yishun prices </a:t>
            </a:r>
            <a:r>
              <a:rPr lang="en-SG" altLang="en-US" sz="2800" b="1" dirty="0"/>
              <a:t>are not</a:t>
            </a:r>
            <a:r>
              <a:rPr lang="en-SG" altLang="en-US" sz="2800" dirty="0"/>
              <a:t> impacted by its reputation</a:t>
            </a:r>
            <a:endParaRPr lang="en-SG" altLang="en-US" sz="2800" b="1" dirty="0"/>
          </a:p>
        </p:txBody>
      </p:sp>
      <p:sp>
        <p:nvSpPr>
          <p:cNvPr id="5" name="Text Box 6">
            <a:extLst>
              <a:ext uri="{FF2B5EF4-FFF2-40B4-BE49-F238E27FC236}">
                <a16:creationId xmlns:a16="http://schemas.microsoft.com/office/drawing/2014/main" id="{A2252721-7148-3BAC-F9AD-D6EE23304DA7}"/>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question_A.py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B</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643428"/>
          </a:xfrm>
        </p:spPr>
        <p:txBody>
          <a:bodyPr>
            <a:noAutofit/>
          </a:bodyPr>
          <a:lstStyle/>
          <a:p>
            <a:r>
              <a:rPr lang="en-US" sz="1600" dirty="0"/>
              <a:t>Some members of public have been saying that flat sizes have gotten smaller over the years. </a:t>
            </a:r>
          </a:p>
          <a:p>
            <a:r>
              <a:rPr lang="en-US" sz="1600" dirty="0"/>
              <a:t>Is there any truth in this statement?</a:t>
            </a:r>
          </a:p>
        </p:txBody>
      </p:sp>
    </p:spTree>
    <p:extLst>
      <p:ext uri="{BB962C8B-B14F-4D97-AF65-F5344CB8AC3E}">
        <p14:creationId xmlns:p14="http://schemas.microsoft.com/office/powerpoint/2010/main" val="316899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88C1-4B4F-67F6-986C-2757D2EED6D6}"/>
              </a:ext>
            </a:extLst>
          </p:cNvPr>
          <p:cNvSpPr>
            <a:spLocks noGrp="1"/>
          </p:cNvSpPr>
          <p:nvPr>
            <p:ph type="title"/>
          </p:nvPr>
        </p:nvSpPr>
        <p:spPr/>
        <p:txBody>
          <a:bodyPr>
            <a:normAutofit/>
          </a:bodyPr>
          <a:lstStyle/>
          <a:p>
            <a:r>
              <a:rPr lang="en-US" altLang="en-US" sz="3600" dirty="0">
                <a:solidFill>
                  <a:srgbClr val="FFFFFF"/>
                </a:solidFill>
              </a:rPr>
              <a:t>Overview of transactions over the years</a:t>
            </a:r>
            <a:endParaRPr lang="en-SG" dirty="0"/>
          </a:p>
        </p:txBody>
      </p:sp>
      <p:pic>
        <p:nvPicPr>
          <p:cNvPr id="7" name="Picture 6">
            <a:extLst>
              <a:ext uri="{FF2B5EF4-FFF2-40B4-BE49-F238E27FC236}">
                <a16:creationId xmlns:a16="http://schemas.microsoft.com/office/drawing/2014/main" id="{673AC681-E450-149F-9CFD-B972B63D9F98}"/>
              </a:ext>
            </a:extLst>
          </p:cNvPr>
          <p:cNvPicPr>
            <a:picLocks noChangeAspect="1"/>
          </p:cNvPicPr>
          <p:nvPr/>
        </p:nvPicPr>
        <p:blipFill>
          <a:blip r:embed="rId2"/>
          <a:stretch>
            <a:fillRect/>
          </a:stretch>
        </p:blipFill>
        <p:spPr>
          <a:xfrm>
            <a:off x="3956298" y="876580"/>
            <a:ext cx="8097375" cy="4757207"/>
          </a:xfrm>
          <a:prstGeom prst="rect">
            <a:avLst/>
          </a:prstGeom>
        </p:spPr>
      </p:pic>
    </p:spTree>
    <p:extLst>
      <p:ext uri="{BB962C8B-B14F-4D97-AF65-F5344CB8AC3E}">
        <p14:creationId xmlns:p14="http://schemas.microsoft.com/office/powerpoint/2010/main" val="98895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562552" y="60845"/>
            <a:ext cx="9455150" cy="628650"/>
          </a:xfrm>
        </p:spPr>
        <p:txBody>
          <a:bodyPr>
            <a:normAutofit/>
          </a:bodyPr>
          <a:lstStyle/>
          <a:p>
            <a:r>
              <a:rPr lang="en-SG" altLang="en-US" sz="2800" dirty="0"/>
              <a:t>Flat sizes </a:t>
            </a:r>
            <a:r>
              <a:rPr lang="en-SG" altLang="en-US" sz="2800" b="1" dirty="0"/>
              <a:t>did not </a:t>
            </a:r>
            <a:r>
              <a:rPr lang="en-SG" altLang="en-US" sz="2800" dirty="0"/>
              <a:t>become smaller over the years</a:t>
            </a:r>
          </a:p>
        </p:txBody>
      </p:sp>
      <p:sp>
        <p:nvSpPr>
          <p:cNvPr id="3" name="Text Box 2"/>
          <p:cNvSpPr txBox="1"/>
          <p:nvPr/>
        </p:nvSpPr>
        <p:spPr>
          <a:xfrm>
            <a:off x="562552" y="711971"/>
            <a:ext cx="10636250" cy="646331"/>
          </a:xfrm>
          <a:prstGeom prst="rect">
            <a:avLst/>
          </a:prstGeom>
          <a:noFill/>
        </p:spPr>
        <p:txBody>
          <a:bodyPr wrap="square" rtlCol="0">
            <a:spAutoFit/>
          </a:bodyPr>
          <a:lstStyle/>
          <a:p>
            <a:pPr indent="0">
              <a:buFont typeface="Arial" panose="020B0604020202020204" pitchFamily="34" charset="0"/>
              <a:buNone/>
            </a:pPr>
            <a:r>
              <a:rPr lang="en-SG" altLang="en-GB" dirty="0"/>
              <a:t>The model used is </a:t>
            </a:r>
            <a:r>
              <a:rPr lang="en-SG" altLang="en-GB" dirty="0" err="1"/>
              <a:t>XGBoost</a:t>
            </a:r>
            <a:r>
              <a:rPr lang="en-SG" altLang="en-GB" dirty="0"/>
              <a:t> to determine if lease commence date affects floor area since 2000. Below are the key observations:</a:t>
            </a:r>
          </a:p>
        </p:txBody>
      </p:sp>
      <p:sp>
        <p:nvSpPr>
          <p:cNvPr id="10" name="Text Box 9"/>
          <p:cNvSpPr txBox="1"/>
          <p:nvPr/>
        </p:nvSpPr>
        <p:spPr>
          <a:xfrm>
            <a:off x="145531" y="4703615"/>
            <a:ext cx="10636250" cy="1477328"/>
          </a:xfrm>
          <a:prstGeom prst="rect">
            <a:avLst/>
          </a:prstGeom>
          <a:noFill/>
        </p:spPr>
        <p:txBody>
          <a:bodyPr wrap="square" rtlCol="0">
            <a:spAutoFit/>
          </a:bodyPr>
          <a:lstStyle/>
          <a:p>
            <a:pPr marL="285750" indent="-285750">
              <a:buFont typeface="Arial" panose="020B0604020202020204" pitchFamily="34" charset="0"/>
              <a:buChar char="•"/>
            </a:pPr>
            <a:r>
              <a:rPr lang="en-SG" altLang="en-GB" dirty="0"/>
              <a:t>The model predicts with a high accuracy that the </a:t>
            </a:r>
            <a:r>
              <a:rPr lang="en-SG" altLang="en-GB" b="1" dirty="0"/>
              <a:t>floor area is not affected (&lt;1% importance) by the lease commence date</a:t>
            </a:r>
            <a:r>
              <a:rPr lang="en-SG" altLang="en-GB" dirty="0"/>
              <a:t>. The major deciding factor is the flat type. </a:t>
            </a:r>
          </a:p>
          <a:p>
            <a:pPr marL="285750" indent="-285750">
              <a:buFont typeface="Arial" panose="020B0604020202020204" pitchFamily="34" charset="0"/>
              <a:buChar char="•"/>
            </a:pPr>
            <a:endParaRPr lang="en-SG" altLang="en-GB" dirty="0"/>
          </a:p>
          <a:p>
            <a:pPr marL="285750" indent="-285750">
              <a:buFont typeface="Arial" panose="020B0604020202020204" pitchFamily="34" charset="0"/>
              <a:buChar char="•"/>
            </a:pPr>
            <a:r>
              <a:rPr lang="en-SG" altLang="en-GB" dirty="0"/>
              <a:t>Furthermore, the SHAP value for lease commence date is not too skewed to positive/negative values, meaning that the </a:t>
            </a:r>
            <a:r>
              <a:rPr lang="en-SG" altLang="en-GB" b="1" dirty="0"/>
              <a:t>commencement dates does not conclusively impact floor area positively or negatively.</a:t>
            </a:r>
          </a:p>
        </p:txBody>
      </p:sp>
      <p:grpSp>
        <p:nvGrpSpPr>
          <p:cNvPr id="8" name="Group 7">
            <a:extLst>
              <a:ext uri="{FF2B5EF4-FFF2-40B4-BE49-F238E27FC236}">
                <a16:creationId xmlns:a16="http://schemas.microsoft.com/office/drawing/2014/main" id="{65B98577-4955-2D8D-CB62-B5B9D5D3198B}"/>
              </a:ext>
            </a:extLst>
          </p:cNvPr>
          <p:cNvGrpSpPr/>
          <p:nvPr/>
        </p:nvGrpSpPr>
        <p:grpSpPr>
          <a:xfrm>
            <a:off x="562552" y="1358302"/>
            <a:ext cx="3633527" cy="3117169"/>
            <a:chOff x="766618" y="1515547"/>
            <a:chExt cx="3633527" cy="3117169"/>
          </a:xfrm>
        </p:grpSpPr>
        <p:pic>
          <p:nvPicPr>
            <p:cNvPr id="15" name="Picture 14"/>
            <p:cNvPicPr>
              <a:picLocks noChangeAspect="1"/>
            </p:cNvPicPr>
            <p:nvPr/>
          </p:nvPicPr>
          <p:blipFill>
            <a:blip r:embed="rId2"/>
            <a:srcRect t="2305"/>
            <a:stretch/>
          </p:blipFill>
          <p:spPr>
            <a:xfrm>
              <a:off x="766618" y="1828800"/>
              <a:ext cx="3633527" cy="2803916"/>
            </a:xfrm>
            <a:prstGeom prst="rect">
              <a:avLst/>
            </a:prstGeom>
          </p:spPr>
        </p:pic>
        <p:sp>
          <p:nvSpPr>
            <p:cNvPr id="2" name="TextBox 1">
              <a:extLst>
                <a:ext uri="{FF2B5EF4-FFF2-40B4-BE49-F238E27FC236}">
                  <a16:creationId xmlns:a16="http://schemas.microsoft.com/office/drawing/2014/main" id="{F74ED6E9-1BC4-9A9A-9F24-979BAC8FA5B2}"/>
                </a:ext>
              </a:extLst>
            </p:cNvPr>
            <p:cNvSpPr txBox="1"/>
            <p:nvPr/>
          </p:nvSpPr>
          <p:spPr>
            <a:xfrm>
              <a:off x="766618" y="1515547"/>
              <a:ext cx="1883336" cy="338554"/>
            </a:xfrm>
            <a:prstGeom prst="rect">
              <a:avLst/>
            </a:prstGeom>
            <a:noFill/>
          </p:spPr>
          <p:txBody>
            <a:bodyPr wrap="none" rtlCol="0">
              <a:spAutoFit/>
            </a:bodyPr>
            <a:lstStyle/>
            <a:p>
              <a:r>
                <a:rPr lang="en-US" sz="1600" dirty="0"/>
                <a:t>Feature importance:</a:t>
              </a:r>
              <a:endParaRPr lang="en-SG" sz="1600" dirty="0"/>
            </a:p>
          </p:txBody>
        </p:sp>
      </p:grpSp>
      <p:grpSp>
        <p:nvGrpSpPr>
          <p:cNvPr id="9" name="Group 8">
            <a:extLst>
              <a:ext uri="{FF2B5EF4-FFF2-40B4-BE49-F238E27FC236}">
                <a16:creationId xmlns:a16="http://schemas.microsoft.com/office/drawing/2014/main" id="{14A45239-1121-7AD3-2EB8-96F87BD8FCEA}"/>
              </a:ext>
            </a:extLst>
          </p:cNvPr>
          <p:cNvGrpSpPr/>
          <p:nvPr/>
        </p:nvGrpSpPr>
        <p:grpSpPr>
          <a:xfrm>
            <a:off x="5463656" y="1358302"/>
            <a:ext cx="3633527" cy="3176311"/>
            <a:chOff x="5790508" y="1456405"/>
            <a:chExt cx="3633527" cy="3176311"/>
          </a:xfrm>
        </p:grpSpPr>
        <p:pic>
          <p:nvPicPr>
            <p:cNvPr id="14" name="Picture 13"/>
            <p:cNvPicPr>
              <a:picLocks noChangeAspect="1"/>
            </p:cNvPicPr>
            <p:nvPr/>
          </p:nvPicPr>
          <p:blipFill>
            <a:blip r:embed="rId3"/>
            <a:stretch>
              <a:fillRect/>
            </a:stretch>
          </p:blipFill>
          <p:spPr>
            <a:xfrm>
              <a:off x="5790508" y="1794959"/>
              <a:ext cx="3633527" cy="2837757"/>
            </a:xfrm>
            <a:prstGeom prst="rect">
              <a:avLst/>
            </a:prstGeom>
          </p:spPr>
        </p:pic>
        <p:sp>
          <p:nvSpPr>
            <p:cNvPr id="5" name="TextBox 4">
              <a:extLst>
                <a:ext uri="{FF2B5EF4-FFF2-40B4-BE49-F238E27FC236}">
                  <a16:creationId xmlns:a16="http://schemas.microsoft.com/office/drawing/2014/main" id="{DD05C8F4-A8CB-7B55-14C1-6B7BEDA24BC7}"/>
                </a:ext>
              </a:extLst>
            </p:cNvPr>
            <p:cNvSpPr txBox="1"/>
            <p:nvPr/>
          </p:nvSpPr>
          <p:spPr>
            <a:xfrm>
              <a:off x="5790508" y="1456405"/>
              <a:ext cx="1177117" cy="338554"/>
            </a:xfrm>
            <a:prstGeom prst="rect">
              <a:avLst/>
            </a:prstGeom>
            <a:noFill/>
          </p:spPr>
          <p:txBody>
            <a:bodyPr wrap="none" rtlCol="0">
              <a:spAutoFit/>
            </a:bodyPr>
            <a:lstStyle/>
            <a:p>
              <a:r>
                <a:rPr lang="en-US" sz="1600" dirty="0"/>
                <a:t>SHAP value:</a:t>
              </a:r>
              <a:endParaRPr lang="en-SG" sz="1600" dirty="0"/>
            </a:p>
          </p:txBody>
        </p:sp>
      </p:grpSp>
      <p:sp>
        <p:nvSpPr>
          <p:cNvPr id="11" name="Text Box 6">
            <a:extLst>
              <a:ext uri="{FF2B5EF4-FFF2-40B4-BE49-F238E27FC236}">
                <a16:creationId xmlns:a16="http://schemas.microsoft.com/office/drawing/2014/main" id="{163BC62B-CFBA-5DFF-6B94-2444CEF6DF6B}"/>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question_B.py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C</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643428"/>
          </a:xfrm>
        </p:spPr>
        <p:txBody>
          <a:bodyPr>
            <a:noAutofit/>
          </a:bodyPr>
          <a:lstStyle/>
          <a:p>
            <a:r>
              <a:rPr lang="en-US" sz="1600" dirty="0"/>
              <a:t>The Downtown Line Stage 2 connects the Bukit Panjang heartland to the city. </a:t>
            </a:r>
          </a:p>
          <a:p>
            <a:r>
              <a:rPr lang="en-US" sz="1600" dirty="0"/>
              <a:t>Have prices increased for resale flats in the towns served by this Line? You might want to use a </a:t>
            </a:r>
            <a:r>
              <a:rPr lang="en-US" sz="1600" dirty="0" err="1"/>
              <a:t>differencein</a:t>
            </a:r>
            <a:r>
              <a:rPr lang="en-US" sz="1600" dirty="0"/>
              <a:t>-differences model for this task.</a:t>
            </a:r>
          </a:p>
        </p:txBody>
      </p:sp>
    </p:spTree>
    <p:extLst>
      <p:ext uri="{BB962C8B-B14F-4D97-AF65-F5344CB8AC3E}">
        <p14:creationId xmlns:p14="http://schemas.microsoft.com/office/powerpoint/2010/main" val="231829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31470" y="63327"/>
            <a:ext cx="9455150" cy="628650"/>
          </a:xfrm>
        </p:spPr>
        <p:txBody>
          <a:bodyPr>
            <a:normAutofit/>
          </a:bodyPr>
          <a:lstStyle/>
          <a:p>
            <a:r>
              <a:rPr lang="en-SG" altLang="en-US" sz="2800" dirty="0"/>
              <a:t>DTL2 opening </a:t>
            </a:r>
            <a:r>
              <a:rPr lang="en-SG" altLang="en-US" sz="2800" b="1" dirty="0"/>
              <a:t>had limited </a:t>
            </a:r>
            <a:r>
              <a:rPr lang="en-SG" altLang="en-US" sz="2800" dirty="0"/>
              <a:t>impact on resale prices</a:t>
            </a:r>
          </a:p>
        </p:txBody>
      </p:sp>
      <p:sp>
        <p:nvSpPr>
          <p:cNvPr id="2" name="Text Box 1"/>
          <p:cNvSpPr txBox="1"/>
          <p:nvPr/>
        </p:nvSpPr>
        <p:spPr>
          <a:xfrm>
            <a:off x="331470" y="691977"/>
            <a:ext cx="11529060" cy="1200329"/>
          </a:xfrm>
          <a:prstGeom prst="rect">
            <a:avLst/>
          </a:prstGeom>
          <a:noFill/>
        </p:spPr>
        <p:txBody>
          <a:bodyPr wrap="square" rtlCol="0">
            <a:spAutoFit/>
          </a:bodyPr>
          <a:lstStyle/>
          <a:p>
            <a:pPr indent="0">
              <a:buFont typeface="Arial" panose="020B0604020202020204" pitchFamily="34" charset="0"/>
              <a:buNone/>
            </a:pPr>
            <a:r>
              <a:rPr lang="en-SG" altLang="en-GB" dirty="0"/>
              <a:t>The announcement of DTL2 was made on 2007 July. Timeframe used for pre-treatment is 2000 - end 2007, post treatment is 2008-2009 to measure the immediate effect of the announcement. Other important features were included in the formula.</a:t>
            </a:r>
          </a:p>
          <a:p>
            <a:pPr indent="0">
              <a:buFont typeface="Arial" panose="020B0604020202020204" pitchFamily="34" charset="0"/>
              <a:buNone/>
            </a:pPr>
            <a:r>
              <a:rPr lang="en-SG" altLang="en-GB" dirty="0"/>
              <a:t>Formula = "</a:t>
            </a:r>
            <a:r>
              <a:rPr lang="en-SG" altLang="en-GB" dirty="0" err="1"/>
              <a:t>resale_price</a:t>
            </a:r>
            <a:r>
              <a:rPr lang="en-SG" altLang="en-GB" dirty="0"/>
              <a:t> ~ treated + </a:t>
            </a:r>
            <a:r>
              <a:rPr lang="en-SG" altLang="en-GB" dirty="0" err="1"/>
              <a:t>post_intervention</a:t>
            </a:r>
            <a:r>
              <a:rPr lang="en-SG" altLang="en-GB" dirty="0"/>
              <a:t> + </a:t>
            </a:r>
            <a:r>
              <a:rPr lang="en-SG" altLang="en-GB" dirty="0" err="1"/>
              <a:t>DiD</a:t>
            </a:r>
            <a:r>
              <a:rPr lang="en-SG" altLang="en-GB" dirty="0"/>
              <a:t> + </a:t>
            </a:r>
            <a:r>
              <a:rPr lang="en-SG" altLang="en-GB" dirty="0" err="1"/>
              <a:t>floor_area_sqm</a:t>
            </a:r>
            <a:r>
              <a:rPr lang="en-SG" altLang="en-GB" dirty="0"/>
              <a:t> + </a:t>
            </a:r>
            <a:r>
              <a:rPr lang="en-SG" altLang="en-GB" dirty="0" err="1"/>
              <a:t>flat_model_encoded</a:t>
            </a:r>
            <a:r>
              <a:rPr lang="en-SG" altLang="en-GB" dirty="0"/>
              <a:t> + year"</a:t>
            </a:r>
          </a:p>
        </p:txBody>
      </p:sp>
      <p:sp>
        <p:nvSpPr>
          <p:cNvPr id="8" name="Text Box 7"/>
          <p:cNvSpPr txBox="1"/>
          <p:nvPr/>
        </p:nvSpPr>
        <p:spPr>
          <a:xfrm>
            <a:off x="6014720" y="2071947"/>
            <a:ext cx="6177280" cy="3936365"/>
          </a:xfrm>
          <a:prstGeom prst="rect">
            <a:avLst/>
          </a:prstGeom>
          <a:noFill/>
        </p:spPr>
        <p:txBody>
          <a:bodyPr wrap="square" rtlCol="0">
            <a:noAutofit/>
          </a:bodyPr>
          <a:lstStyle/>
          <a:p>
            <a:r>
              <a:rPr lang="en-SG" altLang="en-GB" b="1" dirty="0"/>
              <a:t>Interpretation</a:t>
            </a:r>
          </a:p>
          <a:p>
            <a:r>
              <a:rPr lang="en-SG" altLang="en-GB" dirty="0"/>
              <a:t>treated = -27620 : Towns near DTL2 are cheaper than non- treated towns (baseline difference)</a:t>
            </a:r>
          </a:p>
          <a:p>
            <a:endParaRPr lang="en-SG" altLang="en-GB" dirty="0"/>
          </a:p>
          <a:p>
            <a:r>
              <a:rPr lang="en-SG" altLang="en-GB" dirty="0"/>
              <a:t>post intervention = 71310: Resale prices increased by </a:t>
            </a:r>
            <a:r>
              <a:rPr lang="en-SG" altLang="en-GB" dirty="0">
                <a:sym typeface="+mn-ea"/>
              </a:rPr>
              <a:t>71310 </a:t>
            </a:r>
            <a:r>
              <a:rPr lang="en-SG" altLang="en-GB" dirty="0"/>
              <a:t>on average between pre-intervention(2000-2007) and post intervention (2008-2009). </a:t>
            </a:r>
          </a:p>
          <a:p>
            <a:endParaRPr lang="en-SG" altLang="en-GB" dirty="0"/>
          </a:p>
          <a:p>
            <a:endParaRPr lang="en-SG" altLang="en-GB" dirty="0"/>
          </a:p>
          <a:p>
            <a:r>
              <a:rPr lang="en-SG" altLang="en-GB" dirty="0" err="1"/>
              <a:t>DiD</a:t>
            </a:r>
            <a:r>
              <a:rPr lang="en-SG" altLang="en-GB" dirty="0"/>
              <a:t> =  5752: After DTL2 was announced, </a:t>
            </a:r>
            <a:r>
              <a:rPr lang="en-SG" altLang="en-GB" b="1" dirty="0"/>
              <a:t>nearby towns experienced on average an additional $5752 increase in resale prices compared to other towns. </a:t>
            </a:r>
          </a:p>
          <a:p>
            <a:r>
              <a:rPr lang="en-SG" altLang="en-GB" dirty="0"/>
              <a:t>Total increase in price: 71310 + 5752 = ~$77000</a:t>
            </a:r>
          </a:p>
        </p:txBody>
      </p:sp>
      <p:pic>
        <p:nvPicPr>
          <p:cNvPr id="13" name="Picture 12"/>
          <p:cNvPicPr>
            <a:picLocks noChangeAspect="1"/>
          </p:cNvPicPr>
          <p:nvPr/>
        </p:nvPicPr>
        <p:blipFill>
          <a:blip r:embed="rId2"/>
          <a:stretch>
            <a:fillRect/>
          </a:stretch>
        </p:blipFill>
        <p:spPr>
          <a:xfrm>
            <a:off x="90113" y="2270934"/>
            <a:ext cx="5740400" cy="3225800"/>
          </a:xfrm>
          <a:prstGeom prst="rect">
            <a:avLst/>
          </a:prstGeom>
        </p:spPr>
      </p:pic>
      <p:sp>
        <p:nvSpPr>
          <p:cNvPr id="3" name="Text Box 6">
            <a:extLst>
              <a:ext uri="{FF2B5EF4-FFF2-40B4-BE49-F238E27FC236}">
                <a16:creationId xmlns:a16="http://schemas.microsoft.com/office/drawing/2014/main" id="{C24C6CDB-5F5A-4D46-E847-2916A8320E85}"/>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question_C.py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D</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834344"/>
          </a:xfrm>
        </p:spPr>
        <p:txBody>
          <a:bodyPr>
            <a:noAutofit/>
          </a:bodyPr>
          <a:lstStyle/>
          <a:p>
            <a:r>
              <a:rPr lang="en-US" sz="1400" dirty="0"/>
              <a:t>There have been comments online that people are buying flats in towns further from the city so that the cost savings can be used for a car. </a:t>
            </a:r>
          </a:p>
          <a:p>
            <a:r>
              <a:rPr lang="en-US" sz="1400" dirty="0"/>
              <a:t>Are resale prices in HDB estates in areas further away from the city (i.e. Sengkang and Punggol) impacted by Certificate of Entitlement (COE) prices for cars? </a:t>
            </a:r>
          </a:p>
        </p:txBody>
      </p:sp>
    </p:spTree>
    <p:extLst>
      <p:ext uri="{BB962C8B-B14F-4D97-AF65-F5344CB8AC3E}">
        <p14:creationId xmlns:p14="http://schemas.microsoft.com/office/powerpoint/2010/main" val="418608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415636" y="0"/>
            <a:ext cx="9455150" cy="628650"/>
          </a:xfrm>
        </p:spPr>
        <p:txBody>
          <a:bodyPr>
            <a:normAutofit/>
          </a:bodyPr>
          <a:lstStyle/>
          <a:p>
            <a:r>
              <a:rPr lang="en-SG" altLang="en-US" sz="2800" dirty="0"/>
              <a:t>Resale prices in further towns are </a:t>
            </a:r>
            <a:r>
              <a:rPr lang="en-SG" altLang="en-US" sz="2800" b="1" dirty="0"/>
              <a:t>more </a:t>
            </a:r>
            <a:r>
              <a:rPr lang="en-SG" altLang="en-US" sz="2800" dirty="0"/>
              <a:t>impacted by COE prices</a:t>
            </a:r>
          </a:p>
        </p:txBody>
      </p:sp>
      <p:sp>
        <p:nvSpPr>
          <p:cNvPr id="2" name="Text Box 1"/>
          <p:cNvSpPr txBox="1"/>
          <p:nvPr/>
        </p:nvSpPr>
        <p:spPr>
          <a:xfrm>
            <a:off x="415636" y="670387"/>
            <a:ext cx="11490037" cy="922020"/>
          </a:xfrm>
          <a:prstGeom prst="rect">
            <a:avLst/>
          </a:prstGeom>
          <a:noFill/>
        </p:spPr>
        <p:txBody>
          <a:bodyPr wrap="square" rtlCol="0">
            <a:spAutoFit/>
          </a:bodyPr>
          <a:lstStyle/>
          <a:p>
            <a:pPr indent="0">
              <a:buFont typeface="Arial" panose="020B0604020202020204" pitchFamily="34" charset="0"/>
              <a:buNone/>
            </a:pPr>
            <a:r>
              <a:rPr lang="en-SG" altLang="en-GB" dirty="0"/>
              <a:t>The model used is a multiple linear regression model with an interaction term between COE prices and distance to city (near/far). A high interaction term coefficient means that the resale prices of flats further away from the city are impacted more by changes in COE prices, compared to flats nearer to the city.</a:t>
            </a:r>
          </a:p>
        </p:txBody>
      </p:sp>
      <p:sp>
        <p:nvSpPr>
          <p:cNvPr id="5" name="Text Box 4"/>
          <p:cNvSpPr txBox="1"/>
          <p:nvPr/>
        </p:nvSpPr>
        <p:spPr>
          <a:xfrm>
            <a:off x="6793865" y="1834457"/>
            <a:ext cx="5322570" cy="4399099"/>
          </a:xfrm>
          <a:prstGeom prst="rect">
            <a:avLst/>
          </a:prstGeom>
          <a:noFill/>
        </p:spPr>
        <p:txBody>
          <a:bodyPr wrap="square" rtlCol="0">
            <a:noAutofit/>
          </a:bodyPr>
          <a:lstStyle/>
          <a:p>
            <a:r>
              <a:rPr lang="en-SG" altLang="en-GB" sz="1600" b="1" dirty="0"/>
              <a:t>Interpretation of result:</a:t>
            </a:r>
          </a:p>
          <a:p>
            <a:r>
              <a:rPr lang="en-SG" altLang="en-GB" sz="1600" dirty="0">
                <a:sym typeface="+mn-ea"/>
              </a:rPr>
              <a:t>Coefficient of </a:t>
            </a:r>
            <a:r>
              <a:rPr lang="en-SG" altLang="en-GB" sz="1600" dirty="0" err="1">
                <a:sym typeface="+mn-ea"/>
              </a:rPr>
              <a:t>coe_premium</a:t>
            </a:r>
            <a:r>
              <a:rPr lang="en-SG" altLang="en-GB" sz="1600" dirty="0">
                <a:sym typeface="+mn-ea"/>
              </a:rPr>
              <a:t> = 2 : For every dollar increase in COE premium, resale prices increase by $2 on average, possibly due to other external factors. (baseline increase)</a:t>
            </a:r>
            <a:endParaRPr lang="en-SG" altLang="en-GB" sz="1600" dirty="0"/>
          </a:p>
          <a:p>
            <a:endParaRPr lang="en-SG" altLang="en-GB" sz="1600" dirty="0"/>
          </a:p>
          <a:p>
            <a:r>
              <a:rPr lang="en-SG" altLang="en-GB" sz="1600" dirty="0"/>
              <a:t>coefficient of interaction term = -0.4 : For every for every dollar increase in COE, further towns are cheaper by $0.4. </a:t>
            </a:r>
          </a:p>
          <a:p>
            <a:endParaRPr lang="en-SG" altLang="en-GB" sz="1600" dirty="0"/>
          </a:p>
          <a:p>
            <a:r>
              <a:rPr lang="en-SG" altLang="en-GB" sz="1600" dirty="0"/>
              <a:t>Putting it all together, if COE prices increase by $1000, resale flat prices across </a:t>
            </a:r>
            <a:r>
              <a:rPr lang="en-SG" altLang="en-GB" sz="1600" dirty="0" err="1"/>
              <a:t>singapore</a:t>
            </a:r>
            <a:r>
              <a:rPr lang="en-SG" altLang="en-GB" sz="1600" dirty="0"/>
              <a:t> would see an average increase of $2000. However</a:t>
            </a:r>
            <a:r>
              <a:rPr lang="en-SG" altLang="en-GB" sz="1600" b="1" dirty="0"/>
              <a:t>, towns further from the city would additionally see a price decrease of $400.</a:t>
            </a:r>
          </a:p>
          <a:p>
            <a:endParaRPr lang="en-SG" altLang="en-GB" sz="1600" dirty="0"/>
          </a:p>
          <a:p>
            <a:r>
              <a:rPr lang="en-SG" altLang="en-GB" sz="1600" dirty="0"/>
              <a:t>One interpretation could be as COE prices of cars go up, people might not be as tempted to buy flats further away from the city, resulting in lower demand.</a:t>
            </a:r>
          </a:p>
        </p:txBody>
      </p:sp>
      <p:pic>
        <p:nvPicPr>
          <p:cNvPr id="10" name="Picture 9"/>
          <p:cNvPicPr>
            <a:picLocks noChangeAspect="1"/>
          </p:cNvPicPr>
          <p:nvPr/>
        </p:nvPicPr>
        <p:blipFill>
          <a:blip r:embed="rId2"/>
          <a:stretch>
            <a:fillRect/>
          </a:stretch>
        </p:blipFill>
        <p:spPr>
          <a:xfrm>
            <a:off x="0" y="1971040"/>
            <a:ext cx="6510655" cy="3615690"/>
          </a:xfrm>
          <a:prstGeom prst="rect">
            <a:avLst/>
          </a:prstGeom>
        </p:spPr>
      </p:pic>
      <p:sp>
        <p:nvSpPr>
          <p:cNvPr id="3" name="Text Box 6">
            <a:extLst>
              <a:ext uri="{FF2B5EF4-FFF2-40B4-BE49-F238E27FC236}">
                <a16:creationId xmlns:a16="http://schemas.microsoft.com/office/drawing/2014/main" id="{C24DA9E8-5815-58B6-3D90-D9FC79DFBDEF}"/>
              </a:ext>
            </a:extLst>
          </p:cNvPr>
          <p:cNvSpPr txBox="1"/>
          <p:nvPr/>
        </p:nvSpPr>
        <p:spPr>
          <a:xfrm>
            <a:off x="90113" y="6426373"/>
            <a:ext cx="4064000" cy="368300"/>
          </a:xfrm>
          <a:prstGeom prst="rect">
            <a:avLst/>
          </a:prstGeom>
          <a:noFill/>
        </p:spPr>
        <p:txBody>
          <a:bodyPr wrap="square" rtlCol="0">
            <a:spAutoFit/>
          </a:bodyPr>
          <a:lstStyle/>
          <a:p>
            <a:r>
              <a:rPr lang="en-SG" altLang="en-GB" dirty="0">
                <a:solidFill>
                  <a:schemeClr val="bg1"/>
                </a:solidFill>
              </a:rPr>
              <a:t>Script: question_D.py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88C1-4B4F-67F6-986C-2757D2EED6D6}"/>
              </a:ext>
            </a:extLst>
          </p:cNvPr>
          <p:cNvSpPr>
            <a:spLocks noGrp="1"/>
          </p:cNvSpPr>
          <p:nvPr>
            <p:ph type="title"/>
          </p:nvPr>
        </p:nvSpPr>
        <p:spPr/>
        <p:txBody>
          <a:bodyPr>
            <a:normAutofit/>
          </a:bodyPr>
          <a:lstStyle/>
          <a:p>
            <a:r>
              <a:rPr lang="en-US" altLang="en-US" sz="3600" dirty="0"/>
              <a:t>Town level view</a:t>
            </a:r>
            <a:endParaRPr lang="en-SG" dirty="0"/>
          </a:p>
        </p:txBody>
      </p:sp>
      <p:pic>
        <p:nvPicPr>
          <p:cNvPr id="9" name="Picture 8">
            <a:extLst>
              <a:ext uri="{FF2B5EF4-FFF2-40B4-BE49-F238E27FC236}">
                <a16:creationId xmlns:a16="http://schemas.microsoft.com/office/drawing/2014/main" id="{4A4F335F-5099-E39D-336F-A8EAAE3B5153}"/>
              </a:ext>
            </a:extLst>
          </p:cNvPr>
          <p:cNvPicPr>
            <a:picLocks noChangeAspect="1"/>
          </p:cNvPicPr>
          <p:nvPr/>
        </p:nvPicPr>
        <p:blipFill>
          <a:blip r:embed="rId2"/>
          <a:stretch>
            <a:fillRect/>
          </a:stretch>
        </p:blipFill>
        <p:spPr>
          <a:xfrm>
            <a:off x="3911132" y="1117885"/>
            <a:ext cx="8105217" cy="4701024"/>
          </a:xfrm>
          <a:prstGeom prst="rect">
            <a:avLst/>
          </a:prstGeom>
        </p:spPr>
      </p:pic>
    </p:spTree>
    <p:extLst>
      <p:ext uri="{BB962C8B-B14F-4D97-AF65-F5344CB8AC3E}">
        <p14:creationId xmlns:p14="http://schemas.microsoft.com/office/powerpoint/2010/main" val="351011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88C1-4B4F-67F6-986C-2757D2EED6D6}"/>
              </a:ext>
            </a:extLst>
          </p:cNvPr>
          <p:cNvSpPr>
            <a:spLocks noGrp="1"/>
          </p:cNvSpPr>
          <p:nvPr>
            <p:ph type="title"/>
          </p:nvPr>
        </p:nvSpPr>
        <p:spPr/>
        <p:txBody>
          <a:bodyPr>
            <a:normAutofit fontScale="90000"/>
          </a:bodyPr>
          <a:lstStyle/>
          <a:p>
            <a:r>
              <a:rPr lang="en-US" altLang="en-US" sz="3600" dirty="0"/>
              <a:t>Suggested towns with largest floor area within budget</a:t>
            </a:r>
            <a:br>
              <a:rPr lang="en-US" altLang="en-US" sz="3600" dirty="0"/>
            </a:br>
            <a:endParaRPr lang="en-SG" dirty="0"/>
          </a:p>
        </p:txBody>
      </p:sp>
      <p:sp>
        <p:nvSpPr>
          <p:cNvPr id="4" name="Text Placeholder 3">
            <a:extLst>
              <a:ext uri="{FF2B5EF4-FFF2-40B4-BE49-F238E27FC236}">
                <a16:creationId xmlns:a16="http://schemas.microsoft.com/office/drawing/2014/main" id="{1A5AD3C1-B879-EC62-746B-FD0E3B6DDACA}"/>
              </a:ext>
            </a:extLst>
          </p:cNvPr>
          <p:cNvSpPr>
            <a:spLocks noGrp="1"/>
          </p:cNvSpPr>
          <p:nvPr>
            <p:ph type="body" sz="half" idx="2"/>
          </p:nvPr>
        </p:nvSpPr>
        <p:spPr/>
        <p:txBody>
          <a:bodyPr/>
          <a:lstStyle/>
          <a:p>
            <a:r>
              <a:rPr lang="en-US" dirty="0">
                <a:solidFill>
                  <a:schemeClr val="bg1"/>
                </a:solidFill>
              </a:rPr>
              <a:t>Based on the example input budget, Kallang/</a:t>
            </a:r>
            <a:r>
              <a:rPr lang="en-US" dirty="0" err="1">
                <a:solidFill>
                  <a:schemeClr val="bg1"/>
                </a:solidFill>
              </a:rPr>
              <a:t>Whompoa</a:t>
            </a:r>
            <a:r>
              <a:rPr lang="en-US" dirty="0">
                <a:solidFill>
                  <a:schemeClr val="bg1"/>
                </a:solidFill>
              </a:rPr>
              <a:t> offers the largest floor area within the budget.</a:t>
            </a:r>
            <a:endParaRPr lang="en-SG" dirty="0">
              <a:solidFill>
                <a:schemeClr val="bg1"/>
              </a:solidFill>
            </a:endParaRPr>
          </a:p>
          <a:p>
            <a:endParaRPr lang="en-SG" dirty="0"/>
          </a:p>
        </p:txBody>
      </p:sp>
      <p:pic>
        <p:nvPicPr>
          <p:cNvPr id="5" name="Content Placeholder 4">
            <a:extLst>
              <a:ext uri="{FF2B5EF4-FFF2-40B4-BE49-F238E27FC236}">
                <a16:creationId xmlns:a16="http://schemas.microsoft.com/office/drawing/2014/main" id="{55010083-37D4-2D3D-B7DA-5D0B16285FA3}"/>
              </a:ext>
            </a:extLst>
          </p:cNvPr>
          <p:cNvPicPr>
            <a:picLocks noGrp="1" noChangeAspect="1"/>
          </p:cNvPicPr>
          <p:nvPr>
            <p:ph idx="1"/>
          </p:nvPr>
        </p:nvPicPr>
        <p:blipFill>
          <a:blip r:embed="rId2"/>
          <a:stretch>
            <a:fillRect/>
          </a:stretch>
        </p:blipFill>
        <p:spPr>
          <a:xfrm>
            <a:off x="3898609" y="906070"/>
            <a:ext cx="8120999" cy="4628968"/>
          </a:xfrm>
          <a:prstGeom prst="rect">
            <a:avLst/>
          </a:prstGeom>
        </p:spPr>
      </p:pic>
    </p:spTree>
    <p:extLst>
      <p:ext uri="{BB962C8B-B14F-4D97-AF65-F5344CB8AC3E}">
        <p14:creationId xmlns:p14="http://schemas.microsoft.com/office/powerpoint/2010/main" val="371830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SG" altLang="en-US" sz="2800"/>
              <a:t>Selecting flats based on nearest amenity (malls): </a:t>
            </a:r>
          </a:p>
        </p:txBody>
      </p:sp>
      <p:sp>
        <p:nvSpPr>
          <p:cNvPr id="10" name="Text Placeholder 9">
            <a:extLst>
              <a:ext uri="{FF2B5EF4-FFF2-40B4-BE49-F238E27FC236}">
                <a16:creationId xmlns:a16="http://schemas.microsoft.com/office/drawing/2014/main" id="{55CC420B-A1E1-153F-C594-5C44341B3D62}"/>
              </a:ext>
            </a:extLst>
          </p:cNvPr>
          <p:cNvSpPr>
            <a:spLocks noGrp="1"/>
          </p:cNvSpPr>
          <p:nvPr>
            <p:ph type="body" sz="half" idx="2"/>
          </p:nvPr>
        </p:nvSpPr>
        <p:spPr/>
        <p:txBody>
          <a:bodyPr/>
          <a:lstStyle/>
          <a:p>
            <a:r>
              <a:rPr lang="en-SG" altLang="en-US" dirty="0"/>
              <a:t>Dashboard allows user to input their budget optimise flat selection based on distance to nearest mall</a:t>
            </a:r>
          </a:p>
          <a:p>
            <a:endParaRPr lang="en-SG" dirty="0"/>
          </a:p>
        </p:txBody>
      </p:sp>
      <p:pic>
        <p:nvPicPr>
          <p:cNvPr id="2" name="Picture 1"/>
          <p:cNvPicPr>
            <a:picLocks noChangeAspect="1"/>
          </p:cNvPicPr>
          <p:nvPr/>
        </p:nvPicPr>
        <p:blipFill>
          <a:blip r:embed="rId2"/>
          <a:stretch>
            <a:fillRect/>
          </a:stretch>
        </p:blipFill>
        <p:spPr>
          <a:xfrm>
            <a:off x="3997212" y="305076"/>
            <a:ext cx="7966187" cy="6247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SG" altLang="en-US" sz="2800" dirty="0"/>
              <a:t>Selecting flats based on nearest amenity (</a:t>
            </a:r>
            <a:r>
              <a:rPr lang="en-SG" altLang="en-US" sz="2800" dirty="0" err="1"/>
              <a:t>mrt</a:t>
            </a:r>
            <a:r>
              <a:rPr lang="en-SG" altLang="en-US" sz="2800" dirty="0"/>
              <a:t>): </a:t>
            </a:r>
          </a:p>
        </p:txBody>
      </p:sp>
      <p:sp>
        <p:nvSpPr>
          <p:cNvPr id="10" name="Text Placeholder 9">
            <a:extLst>
              <a:ext uri="{FF2B5EF4-FFF2-40B4-BE49-F238E27FC236}">
                <a16:creationId xmlns:a16="http://schemas.microsoft.com/office/drawing/2014/main" id="{55CC420B-A1E1-153F-C594-5C44341B3D62}"/>
              </a:ext>
            </a:extLst>
          </p:cNvPr>
          <p:cNvSpPr>
            <a:spLocks noGrp="1"/>
          </p:cNvSpPr>
          <p:nvPr>
            <p:ph type="body" sz="half" idx="2"/>
          </p:nvPr>
        </p:nvSpPr>
        <p:spPr/>
        <p:txBody>
          <a:bodyPr/>
          <a:lstStyle/>
          <a:p>
            <a:r>
              <a:rPr lang="en-SG" altLang="en-US" dirty="0"/>
              <a:t>Dashboard allows user to input their budget optimise flat selection based on distance to nearest </a:t>
            </a:r>
            <a:r>
              <a:rPr lang="en-SG" altLang="en-US" dirty="0" err="1"/>
              <a:t>mrt</a:t>
            </a:r>
            <a:endParaRPr lang="en-SG" altLang="en-US" dirty="0"/>
          </a:p>
          <a:p>
            <a:endParaRPr lang="en-SG" dirty="0"/>
          </a:p>
        </p:txBody>
      </p:sp>
      <p:pic>
        <p:nvPicPr>
          <p:cNvPr id="3" name="Picture 2">
            <a:extLst>
              <a:ext uri="{FF2B5EF4-FFF2-40B4-BE49-F238E27FC236}">
                <a16:creationId xmlns:a16="http://schemas.microsoft.com/office/drawing/2014/main" id="{BFD4AC8D-75C2-968B-3017-3ED4246C3134}"/>
              </a:ext>
            </a:extLst>
          </p:cNvPr>
          <p:cNvPicPr>
            <a:picLocks noChangeAspect="1"/>
          </p:cNvPicPr>
          <p:nvPr/>
        </p:nvPicPr>
        <p:blipFill>
          <a:blip r:embed="rId2"/>
          <a:stretch>
            <a:fillRect/>
          </a:stretch>
        </p:blipFill>
        <p:spPr>
          <a:xfrm>
            <a:off x="3759207" y="651358"/>
            <a:ext cx="8328545" cy="5331153"/>
          </a:xfrm>
          <a:prstGeom prst="rect">
            <a:avLst/>
          </a:prstGeom>
        </p:spPr>
      </p:pic>
    </p:spTree>
    <p:extLst>
      <p:ext uri="{BB962C8B-B14F-4D97-AF65-F5344CB8AC3E}">
        <p14:creationId xmlns:p14="http://schemas.microsoft.com/office/powerpoint/2010/main" val="330713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ltLang="en-GB"/>
              <a:t>Section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6948BC-BA6A-0A9A-E403-738A2D9443C2}"/>
              </a:ext>
            </a:extLst>
          </p:cNvPr>
          <p:cNvSpPr>
            <a:spLocks noGrp="1"/>
          </p:cNvSpPr>
          <p:nvPr>
            <p:ph type="ctrTitle"/>
          </p:nvPr>
        </p:nvSpPr>
        <p:spPr>
          <a:xfrm>
            <a:off x="3836504" y="758952"/>
            <a:ext cx="7319175" cy="3566160"/>
          </a:xfrm>
        </p:spPr>
        <p:txBody>
          <a:bodyPr>
            <a:normAutofit/>
          </a:bodyPr>
          <a:lstStyle/>
          <a:p>
            <a:r>
              <a:rPr lang="en-US" dirty="0"/>
              <a:t>Question A</a:t>
            </a:r>
            <a:endParaRPr lang="en-SG" dirty="0"/>
          </a:p>
        </p:txBody>
      </p:sp>
      <p:sp>
        <p:nvSpPr>
          <p:cNvPr id="4" name="Subtitle 3">
            <a:extLst>
              <a:ext uri="{FF2B5EF4-FFF2-40B4-BE49-F238E27FC236}">
                <a16:creationId xmlns:a16="http://schemas.microsoft.com/office/drawing/2014/main" id="{AD23A304-BFD4-BF4E-D61B-281A4AB936BB}"/>
              </a:ext>
            </a:extLst>
          </p:cNvPr>
          <p:cNvSpPr>
            <a:spLocks noGrp="1"/>
          </p:cNvSpPr>
          <p:nvPr>
            <p:ph type="subTitle" idx="1"/>
          </p:nvPr>
        </p:nvSpPr>
        <p:spPr>
          <a:xfrm>
            <a:off x="3836504" y="4455620"/>
            <a:ext cx="7321946" cy="1143000"/>
          </a:xfrm>
        </p:spPr>
        <p:txBody>
          <a:bodyPr>
            <a:normAutofit/>
          </a:bodyPr>
          <a:lstStyle/>
          <a:p>
            <a:r>
              <a:rPr lang="en-US" sz="1500" dirty="0"/>
              <a:t>Predict a resale flat price’s transaction price in 2014. Use the following characteristics: flat type, flat age and town. Propose and implement a minimum of three models, select the best model, and explain the reasons for your choice.</a:t>
            </a:r>
            <a:endParaRPr lang="en-SG" sz="1500" dirty="0"/>
          </a:p>
        </p:txBody>
      </p:sp>
      <p:sp>
        <p:nvSpPr>
          <p:cNvPr id="15" name="Rectangle 1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17" name="Rectangle 1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24227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88620" y="166688"/>
            <a:ext cx="9455150" cy="628650"/>
          </a:xfrm>
        </p:spPr>
        <p:txBody>
          <a:bodyPr>
            <a:normAutofit/>
          </a:bodyPr>
          <a:lstStyle/>
          <a:p>
            <a:r>
              <a:rPr lang="en-SG" altLang="en-US" sz="3200" dirty="0"/>
              <a:t>Comparison between models</a:t>
            </a:r>
          </a:p>
        </p:txBody>
      </p:sp>
      <p:sp>
        <p:nvSpPr>
          <p:cNvPr id="2" name="Text Box 1"/>
          <p:cNvSpPr txBox="1"/>
          <p:nvPr/>
        </p:nvSpPr>
        <p:spPr>
          <a:xfrm>
            <a:off x="388620" y="940089"/>
            <a:ext cx="10636250" cy="5355312"/>
          </a:xfrm>
          <a:prstGeom prst="rect">
            <a:avLst/>
          </a:prstGeom>
          <a:noFill/>
        </p:spPr>
        <p:txBody>
          <a:bodyPr wrap="square" rtlCol="0">
            <a:spAutoFit/>
          </a:bodyPr>
          <a:lstStyle/>
          <a:p>
            <a:pPr indent="0">
              <a:buFont typeface="Arial" panose="020B0604020202020204" pitchFamily="34" charset="0"/>
              <a:buNone/>
            </a:pPr>
            <a:r>
              <a:rPr lang="en-SG" altLang="en-GB" dirty="0"/>
              <a:t>The 3 models used were linear regression, random forest and </a:t>
            </a:r>
            <a:r>
              <a:rPr lang="en-SG" altLang="en-GB" dirty="0" err="1"/>
              <a:t>XGBoost</a:t>
            </a:r>
            <a:r>
              <a:rPr lang="en-SG" altLang="en-GB" dirty="0"/>
              <a:t>. The model is trained on all data except for 2014 and tested against 2014 actual data.</a:t>
            </a:r>
          </a:p>
          <a:p>
            <a:pPr indent="0">
              <a:buFont typeface="Arial" panose="020B0604020202020204" pitchFamily="34" charset="0"/>
              <a:buNone/>
            </a:pPr>
            <a:r>
              <a:rPr lang="en-SG" altLang="en-GB" dirty="0"/>
              <a:t>Below are the key metrics of each model:</a:t>
            </a:r>
          </a:p>
          <a:p>
            <a:pPr marL="0" lvl="1" indent="-285750">
              <a:buFont typeface="Arial" panose="020B0604020202020204" pitchFamily="34" charset="0"/>
              <a:buChar char="•"/>
            </a:pPr>
            <a:endParaRPr lang="en-SG" altLang="en-GB" dirty="0">
              <a:sym typeface="+mn-ea"/>
            </a:endParaRPr>
          </a:p>
          <a:p>
            <a:pPr marL="0" lvl="1" indent="-285750">
              <a:buFont typeface="Arial" panose="020B0604020202020204" pitchFamily="34" charset="0"/>
              <a:buChar char="•"/>
            </a:pPr>
            <a:r>
              <a:rPr lang="en-SG" altLang="en-GB" dirty="0">
                <a:sym typeface="+mn-ea"/>
              </a:rPr>
              <a:t>Mean Squared Error (x10</a:t>
            </a:r>
            <a:r>
              <a:rPr lang="en-SG" altLang="en-GB" baseline="30000" dirty="0">
                <a:sym typeface="+mn-ea"/>
              </a:rPr>
              <a:t>9</a:t>
            </a:r>
            <a:r>
              <a:rPr lang="en-SG" altLang="en-GB" dirty="0">
                <a:sym typeface="+mn-ea"/>
              </a:rPr>
              <a:t>): </a:t>
            </a:r>
            <a:endParaRPr lang="en-SG" altLang="en-GB" dirty="0"/>
          </a:p>
          <a:p>
            <a:pPr marL="742950" lvl="1" indent="-285750">
              <a:buFont typeface="Arial" panose="020B0604020202020204" pitchFamily="34" charset="0"/>
              <a:buChar char="•"/>
            </a:pPr>
            <a:r>
              <a:rPr lang="en-SG" altLang="en-GB" dirty="0">
                <a:solidFill>
                  <a:srgbClr val="FF0000"/>
                </a:solidFill>
              </a:rPr>
              <a:t>Linear Regression: </a:t>
            </a:r>
            <a:r>
              <a:rPr lang="en-SG" altLang="en-GB" dirty="0">
                <a:solidFill>
                  <a:srgbClr val="FF0000"/>
                </a:solidFill>
                <a:sym typeface="+mn-ea"/>
              </a:rPr>
              <a:t>~8.39</a:t>
            </a:r>
            <a:endParaRPr lang="en-SG" altLang="en-GB" dirty="0">
              <a:solidFill>
                <a:srgbClr val="FF0000"/>
              </a:solidFill>
            </a:endParaRPr>
          </a:p>
          <a:p>
            <a:pPr marL="742950" lvl="1" indent="-285750">
              <a:buFont typeface="Arial" panose="020B0604020202020204" pitchFamily="34" charset="0"/>
              <a:buChar char="•"/>
            </a:pPr>
            <a:r>
              <a:rPr lang="en-SG" altLang="en-GB" dirty="0"/>
              <a:t>Random Forest: ~3.44	</a:t>
            </a:r>
          </a:p>
          <a:p>
            <a:pPr marL="742950" lvl="1" indent="-285750">
              <a:buFont typeface="Arial" panose="020B0604020202020204" pitchFamily="34" charset="0"/>
              <a:buChar char="•"/>
            </a:pPr>
            <a:r>
              <a:rPr lang="en-SG" altLang="en-GB" dirty="0" err="1">
                <a:solidFill>
                  <a:srgbClr val="00B050"/>
                </a:solidFill>
              </a:rPr>
              <a:t>XGBoost</a:t>
            </a:r>
            <a:r>
              <a:rPr lang="en-SG" altLang="en-GB" dirty="0">
                <a:solidFill>
                  <a:srgbClr val="00B050"/>
                </a:solidFill>
              </a:rPr>
              <a:t>: ~2.97</a:t>
            </a:r>
          </a:p>
          <a:p>
            <a:pPr marL="285750" indent="-285750">
              <a:buFont typeface="Arial" panose="020B0604020202020204" pitchFamily="34" charset="0"/>
              <a:buChar char="•"/>
            </a:pPr>
            <a:r>
              <a:rPr lang="en-SG" altLang="en-GB" dirty="0"/>
              <a:t>Mean Absolute Error:</a:t>
            </a:r>
          </a:p>
          <a:p>
            <a:pPr marL="742950" lvl="1" indent="-285750">
              <a:buFont typeface="Arial" panose="020B0604020202020204" pitchFamily="34" charset="0"/>
              <a:buChar char="•"/>
            </a:pPr>
            <a:r>
              <a:rPr lang="en-SG" altLang="en-GB" dirty="0">
                <a:solidFill>
                  <a:srgbClr val="FF0000"/>
                </a:solidFill>
                <a:sym typeface="+mn-ea"/>
              </a:rPr>
              <a:t>Linear Regression: 62000</a:t>
            </a:r>
            <a:endParaRPr lang="en-SG" altLang="en-GB" dirty="0">
              <a:solidFill>
                <a:srgbClr val="FF0000"/>
              </a:solidFill>
            </a:endParaRPr>
          </a:p>
          <a:p>
            <a:pPr marL="742950" lvl="1" indent="-285750">
              <a:buFont typeface="Arial" panose="020B0604020202020204" pitchFamily="34" charset="0"/>
              <a:buChar char="•"/>
            </a:pPr>
            <a:r>
              <a:rPr lang="en-SG" altLang="en-GB" dirty="0">
                <a:sym typeface="+mn-ea"/>
              </a:rPr>
              <a:t>Random Forest: 44000</a:t>
            </a:r>
            <a:endParaRPr lang="en-SG" altLang="en-GB" dirty="0"/>
          </a:p>
          <a:p>
            <a:pPr marL="742950" lvl="1" indent="-285750">
              <a:buFont typeface="Arial" panose="020B0604020202020204" pitchFamily="34" charset="0"/>
              <a:buChar char="•"/>
            </a:pPr>
            <a:r>
              <a:rPr lang="en-SG" altLang="en-GB" dirty="0" err="1">
                <a:solidFill>
                  <a:srgbClr val="00B050"/>
                </a:solidFill>
                <a:sym typeface="+mn-ea"/>
              </a:rPr>
              <a:t>XGBoost</a:t>
            </a:r>
            <a:r>
              <a:rPr lang="en-SG" altLang="en-GB" dirty="0">
                <a:solidFill>
                  <a:srgbClr val="00B050"/>
                </a:solidFill>
                <a:sym typeface="+mn-ea"/>
              </a:rPr>
              <a:t>: 41000</a:t>
            </a:r>
          </a:p>
          <a:p>
            <a:pPr marL="285750" indent="-285750">
              <a:buFont typeface="Arial" panose="020B0604020202020204" pitchFamily="34" charset="0"/>
              <a:buChar char="•"/>
            </a:pPr>
            <a:r>
              <a:rPr lang="en-SG" altLang="en-GB" dirty="0">
                <a:sym typeface="+mn-ea"/>
              </a:rPr>
              <a:t>R squared:</a:t>
            </a:r>
            <a:endParaRPr lang="en-SG" altLang="en-GB" dirty="0"/>
          </a:p>
          <a:p>
            <a:pPr marL="742950" lvl="1" indent="-285750">
              <a:buFont typeface="Arial" panose="020B0604020202020204" pitchFamily="34" charset="0"/>
              <a:buChar char="•"/>
            </a:pPr>
            <a:r>
              <a:rPr lang="en-SG" altLang="en-GB" dirty="0">
                <a:solidFill>
                  <a:srgbClr val="FF0000"/>
                </a:solidFill>
                <a:sym typeface="+mn-ea"/>
              </a:rPr>
              <a:t>Linear Regression: 0.445</a:t>
            </a:r>
            <a:endParaRPr lang="en-SG" altLang="en-GB" dirty="0">
              <a:solidFill>
                <a:srgbClr val="FF0000"/>
              </a:solidFill>
            </a:endParaRPr>
          </a:p>
          <a:p>
            <a:pPr marL="742950" lvl="1" indent="-285750">
              <a:buFont typeface="Arial" panose="020B0604020202020204" pitchFamily="34" charset="0"/>
              <a:buChar char="•"/>
            </a:pPr>
            <a:r>
              <a:rPr lang="en-SG" altLang="en-GB" dirty="0">
                <a:sym typeface="+mn-ea"/>
              </a:rPr>
              <a:t>Random Forest: 0.772</a:t>
            </a:r>
            <a:endParaRPr lang="en-SG" altLang="en-GB" dirty="0"/>
          </a:p>
          <a:p>
            <a:pPr marL="742950" lvl="1" indent="-285750">
              <a:buFont typeface="Arial" panose="020B0604020202020204" pitchFamily="34" charset="0"/>
              <a:buChar char="•"/>
            </a:pPr>
            <a:r>
              <a:rPr lang="en-SG" altLang="en-GB" dirty="0" err="1">
                <a:solidFill>
                  <a:srgbClr val="00B050"/>
                </a:solidFill>
                <a:sym typeface="+mn-ea"/>
              </a:rPr>
              <a:t>XGBoost</a:t>
            </a:r>
            <a:r>
              <a:rPr lang="en-SG" altLang="en-GB" dirty="0">
                <a:solidFill>
                  <a:srgbClr val="00B050"/>
                </a:solidFill>
                <a:sym typeface="+mn-ea"/>
              </a:rPr>
              <a:t>: 0.80</a:t>
            </a:r>
            <a:endParaRPr lang="en-SG" altLang="en-GB" dirty="0">
              <a:solidFill>
                <a:srgbClr val="00B050"/>
              </a:solidFill>
            </a:endParaRPr>
          </a:p>
          <a:p>
            <a:pPr marL="285750" lvl="0" indent="-285750">
              <a:buFont typeface="Arial" panose="020B0604020202020204" pitchFamily="34" charset="0"/>
              <a:buChar char="•"/>
            </a:pPr>
            <a:endParaRPr lang="en-SG" altLang="en-GB" dirty="0"/>
          </a:p>
          <a:p>
            <a:pPr marL="742950" lvl="1" indent="-285750">
              <a:buFont typeface="Arial" panose="020B0604020202020204" pitchFamily="34" charset="0"/>
              <a:buChar char="•"/>
            </a:pPr>
            <a:endParaRPr lang="en-SG" altLang="en-GB" dirty="0"/>
          </a:p>
          <a:p>
            <a:pPr indent="0">
              <a:buFont typeface="Arial" panose="020B0604020202020204" pitchFamily="34" charset="0"/>
              <a:buNone/>
            </a:pPr>
            <a:r>
              <a:rPr lang="en-SG" altLang="en-GB" dirty="0"/>
              <a:t>Based on their key metrics and from the visual plot, </a:t>
            </a:r>
            <a:r>
              <a:rPr lang="en-SG" altLang="en-GB" b="1" dirty="0" err="1"/>
              <a:t>XGBoost</a:t>
            </a:r>
            <a:r>
              <a:rPr lang="en-SG" altLang="en-GB" dirty="0"/>
              <a:t> provides the best prediction.</a:t>
            </a:r>
          </a:p>
        </p:txBody>
      </p:sp>
      <p:sp>
        <p:nvSpPr>
          <p:cNvPr id="7" name="Text Box 6"/>
          <p:cNvSpPr txBox="1"/>
          <p:nvPr/>
        </p:nvSpPr>
        <p:spPr>
          <a:xfrm>
            <a:off x="98857" y="6440130"/>
            <a:ext cx="4064000" cy="368300"/>
          </a:xfrm>
          <a:prstGeom prst="rect">
            <a:avLst/>
          </a:prstGeom>
          <a:noFill/>
        </p:spPr>
        <p:txBody>
          <a:bodyPr wrap="square" rtlCol="0">
            <a:spAutoFit/>
          </a:bodyPr>
          <a:lstStyle/>
          <a:p>
            <a:r>
              <a:rPr lang="en-SG" altLang="en-GB">
                <a:solidFill>
                  <a:schemeClr val="bg1"/>
                </a:solidFill>
              </a:rPr>
              <a:t>Script: question_A.py</a:t>
            </a:r>
          </a:p>
        </p:txBody>
      </p:sp>
      <p:pic>
        <p:nvPicPr>
          <p:cNvPr id="10" name="Picture 9">
            <a:extLst>
              <a:ext uri="{FF2B5EF4-FFF2-40B4-BE49-F238E27FC236}">
                <a16:creationId xmlns:a16="http://schemas.microsoft.com/office/drawing/2014/main" id="{E5CDA65B-227B-B0EB-47E6-D5A278D0AFE3}"/>
              </a:ext>
            </a:extLst>
          </p:cNvPr>
          <p:cNvPicPr>
            <a:picLocks noChangeAspect="1"/>
          </p:cNvPicPr>
          <p:nvPr/>
        </p:nvPicPr>
        <p:blipFill>
          <a:blip r:embed="rId2"/>
          <a:stretch>
            <a:fillRect/>
          </a:stretch>
        </p:blipFill>
        <p:spPr>
          <a:xfrm>
            <a:off x="5440218" y="1483229"/>
            <a:ext cx="6577995" cy="387386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TotalTime>
  <Words>1540</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Section 1</vt:lpstr>
      <vt:lpstr>Overview of transactions over the years</vt:lpstr>
      <vt:lpstr>Town level view</vt:lpstr>
      <vt:lpstr>Suggested towns with largest floor area within budget </vt:lpstr>
      <vt:lpstr>Selecting flats based on nearest amenity (malls): </vt:lpstr>
      <vt:lpstr>Selecting flats based on nearest amenity (mrt): </vt:lpstr>
      <vt:lpstr>Section 2</vt:lpstr>
      <vt:lpstr>Question A</vt:lpstr>
      <vt:lpstr>Comparison between models</vt:lpstr>
      <vt:lpstr>Question B</vt:lpstr>
      <vt:lpstr>Determining price reasonability </vt:lpstr>
      <vt:lpstr>Sales price of $550,800 is reasonable</vt:lpstr>
      <vt:lpstr>Question C</vt:lpstr>
      <vt:lpstr>Creating a model to predict the flat type</vt:lpstr>
      <vt:lpstr>Section 3</vt:lpstr>
      <vt:lpstr>Question A</vt:lpstr>
      <vt:lpstr>Yishun prices are not the cheapest in the country</vt:lpstr>
      <vt:lpstr>PowerPoint Presentation</vt:lpstr>
      <vt:lpstr>Question B</vt:lpstr>
      <vt:lpstr>Flat sizes did not become smaller over the years</vt:lpstr>
      <vt:lpstr>Question C</vt:lpstr>
      <vt:lpstr>DTL2 opening had limited impact on resale prices</vt:lpstr>
      <vt:lpstr>Question D</vt:lpstr>
      <vt:lpstr>Resale prices in further towns are more impacted by COE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of txns and median price over the years</dc:title>
  <dc:creator>yong_</dc:creator>
  <cp:lastModifiedBy>Jesslyn Ng</cp:lastModifiedBy>
  <cp:revision>17</cp:revision>
  <dcterms:created xsi:type="dcterms:W3CDTF">2024-11-19T07:32:00Z</dcterms:created>
  <dcterms:modified xsi:type="dcterms:W3CDTF">2024-11-28T09:30:49Z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7520DE7B6F0D486D8E2FA3F0A981F1E8_11</vt:lpwstr>
  </property>
  <property fmtid="{D5CDD505-2E9C-101B-9397-08002B2CF9AE}" pid="3" name="KSOProductBuildVer">
    <vt:lpwstr>2057-12.2.0.18639</vt:lpwstr>
  </property>
</Properties>
</file>