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6858000" cx="12192000"/>
  <p:notesSz cx="6858000" cy="9144000"/>
  <p:embeddedFontLst>
    <p:embeddedFont>
      <p:font typeface="Palatino Linotype"/>
      <p:regular r:id="rId54"/>
      <p:bold r:id="rId55"/>
      <p:italic r:id="rId56"/>
      <p:boldItalic r:id="rId57"/>
    </p:embeddedFont>
    <p:embeddedFont>
      <p:font typeface="Century Gothic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2" roundtripDataSignature="AMtx7mjicmLXqDfzSoByI8RD6YjDWamk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C4A501-0628-4D22-AC49-64B2832850C8}">
  <a:tblStyle styleId="{8BC4A501-0628-4D22-AC49-64B2832850C8}" styleName="Table_0">
    <a:wholeTbl>
      <a:tcTxStyle b="off" i="off">
        <a:font>
          <a:latin typeface="Palatino Linotype"/>
          <a:ea typeface="Palatino Linotype"/>
          <a:cs typeface="Palatino Linotype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6E7"/>
          </a:solidFill>
        </a:fill>
      </a:tcStyle>
    </a:wholeTbl>
    <a:band1H>
      <a:tcTxStyle/>
      <a:tcStyle>
        <a:fill>
          <a:solidFill>
            <a:srgbClr val="D1CACB"/>
          </a:solidFill>
        </a:fill>
      </a:tcStyle>
    </a:band1H>
    <a:band2H>
      <a:tcTxStyle/>
    </a:band2H>
    <a:band1V>
      <a:tcTxStyle/>
      <a:tcStyle>
        <a:fill>
          <a:solidFill>
            <a:srgbClr val="D1CACB"/>
          </a:solidFill>
        </a:fill>
      </a:tcStyle>
    </a:band1V>
    <a:band2V>
      <a:tcTxStyle/>
    </a:band2V>
    <a:lastCol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customschemas.google.com/relationships/presentationmetadata" Target="metadata"/><Relationship Id="rId61" Type="http://schemas.openxmlformats.org/officeDocument/2006/relationships/font" Target="fonts/CenturyGothic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CenturyGothic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PalatinoLinotype-bold.fntdata"/><Relationship Id="rId10" Type="http://schemas.openxmlformats.org/officeDocument/2006/relationships/slide" Target="slides/slide4.xml"/><Relationship Id="rId54" Type="http://schemas.openxmlformats.org/officeDocument/2006/relationships/font" Target="fonts/PalatinoLinotype-regular.fntdata"/><Relationship Id="rId13" Type="http://schemas.openxmlformats.org/officeDocument/2006/relationships/slide" Target="slides/slide7.xml"/><Relationship Id="rId57" Type="http://schemas.openxmlformats.org/officeDocument/2006/relationships/font" Target="fonts/PalatinoLinotype-boldItalic.fntdata"/><Relationship Id="rId12" Type="http://schemas.openxmlformats.org/officeDocument/2006/relationships/slide" Target="slides/slide6.xml"/><Relationship Id="rId56" Type="http://schemas.openxmlformats.org/officeDocument/2006/relationships/font" Target="fonts/PalatinoLinotype-italic.fntdata"/><Relationship Id="rId15" Type="http://schemas.openxmlformats.org/officeDocument/2006/relationships/slide" Target="slides/slide9.xml"/><Relationship Id="rId59" Type="http://schemas.openxmlformats.org/officeDocument/2006/relationships/font" Target="fonts/CenturyGothic-bold.fntdata"/><Relationship Id="rId14" Type="http://schemas.openxmlformats.org/officeDocument/2006/relationships/slide" Target="slides/slide8.xml"/><Relationship Id="rId58" Type="http://schemas.openxmlformats.org/officeDocument/2006/relationships/font" Target="fonts/CenturyGothic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Recordings for ADHD Research (Adamou</a:t>
            </a:r>
            <a:r>
              <a:rPr lang="en-US" baseline="0" dirty="0"/>
              <a:t> et al.)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Sheet1!$A$1:$A$20</c:f>
              <c:numCache>
                <c:formatCode>General</c:formatCode>
                <c:ptCount val="20"/>
                <c:pt idx="0">
                  <c:v>28</c:v>
                </c:pt>
                <c:pt idx="1">
                  <c:v>30</c:v>
                </c:pt>
                <c:pt idx="2">
                  <c:v>34</c:v>
                </c:pt>
                <c:pt idx="3">
                  <c:v>35</c:v>
                </c:pt>
                <c:pt idx="4">
                  <c:v>41</c:v>
                </c:pt>
                <c:pt idx="5">
                  <c:v>50</c:v>
                </c:pt>
                <c:pt idx="6">
                  <c:v>54</c:v>
                </c:pt>
                <c:pt idx="7">
                  <c:v>63</c:v>
                </c:pt>
                <c:pt idx="8">
                  <c:v>63</c:v>
                </c:pt>
                <c:pt idx="9">
                  <c:v>68</c:v>
                </c:pt>
                <c:pt idx="10">
                  <c:v>68</c:v>
                </c:pt>
                <c:pt idx="11">
                  <c:v>68</c:v>
                </c:pt>
                <c:pt idx="12">
                  <c:v>101</c:v>
                </c:pt>
                <c:pt idx="13">
                  <c:v>116</c:v>
                </c:pt>
                <c:pt idx="14">
                  <c:v>120</c:v>
                </c:pt>
                <c:pt idx="15">
                  <c:v>139</c:v>
                </c:pt>
                <c:pt idx="16">
                  <c:v>150</c:v>
                </c:pt>
                <c:pt idx="17">
                  <c:v>161</c:v>
                </c:pt>
                <c:pt idx="18">
                  <c:v>472</c:v>
                </c:pt>
                <c:pt idx="19">
                  <c:v>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D8-4B96-AAF7-A63416574E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388847"/>
        <c:axId val="177816495"/>
      </c:barChart>
      <c:catAx>
        <c:axId val="171388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816495"/>
        <c:crosses val="autoZero"/>
        <c:auto val="1"/>
        <c:lblAlgn val="ctr"/>
        <c:lblOffset val="100"/>
        <c:noMultiLvlLbl val="0"/>
      </c:catAx>
      <c:valAx>
        <c:axId val="177816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388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Yannick Roy et al. showed that most of DL models did not use extracted features but rather raw data with simple preprocessing. I followed the steps shown in the box for necessary preprocessing.</a:t>
            </a:r>
            <a:endParaRPr/>
          </a:p>
        </p:txBody>
      </p:sp>
      <p:sp>
        <p:nvSpPr>
          <p:cNvPr id="181" name="Google Shape;18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reference channel</a:t>
            </a:r>
            <a:endParaRPr/>
          </a:p>
        </p:txBody>
      </p:sp>
      <p:sp>
        <p:nvSpPr>
          <p:cNvPr id="204" name="Google Shape;20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Epoch data</a:t>
            </a:r>
            <a:endParaRPr/>
          </a:p>
        </p:txBody>
      </p:sp>
      <p:sp>
        <p:nvSpPr>
          <p:cNvPr id="259" name="Google Shape;259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Rejected epoch</a:t>
            </a:r>
            <a:endParaRPr/>
          </a:p>
        </p:txBody>
      </p:sp>
      <p:sp>
        <p:nvSpPr>
          <p:cNvPr id="272" name="Google Shape;272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Convolutional Neural Network has been one of the most popular deep learning model. Suited best for image processing tasks. It has been applied to EEG research </a:t>
            </a:r>
            <a:r>
              <a:rPr lang="en-US" sz="1800"/>
              <a:t>Color mapping EEG data.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Convolutional Neural Network has been one of the most popular deep learning model. Suited best for image processing tasks. It has been applied to EEG research </a:t>
            </a:r>
            <a:r>
              <a:rPr lang="en-US" sz="1800"/>
              <a:t>Color mapping EEG data.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models that use mutual information? </a:t>
            </a:r>
            <a:endParaRPr/>
          </a:p>
        </p:txBody>
      </p:sp>
      <p:sp>
        <p:nvSpPr>
          <p:cNvPr id="100" name="Google Shape;10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9"/>
          <p:cNvSpPr txBox="1"/>
          <p:nvPr>
            <p:ph type="ctrTitle"/>
          </p:nvPr>
        </p:nvSpPr>
        <p:spPr>
          <a:xfrm>
            <a:off x="4042376" y="569312"/>
            <a:ext cx="7540024" cy="2040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9"/>
          <p:cNvSpPr txBox="1"/>
          <p:nvPr>
            <p:ph idx="1" type="subTitle"/>
          </p:nvPr>
        </p:nvSpPr>
        <p:spPr>
          <a:xfrm>
            <a:off x="4042377" y="2890347"/>
            <a:ext cx="7540023" cy="2748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49"/>
          <p:cNvSpPr/>
          <p:nvPr>
            <p:ph idx="2" type="pic"/>
          </p:nvPr>
        </p:nvSpPr>
        <p:spPr>
          <a:xfrm>
            <a:off x="0" y="0"/>
            <a:ext cx="3678621" cy="5903310"/>
          </a:xfrm>
          <a:prstGeom prst="rect">
            <a:avLst/>
          </a:prstGeom>
          <a:solidFill>
            <a:srgbClr val="545651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8"/>
          <p:cNvSpPr txBox="1"/>
          <p:nvPr>
            <p:ph type="title"/>
          </p:nvPr>
        </p:nvSpPr>
        <p:spPr>
          <a:xfrm>
            <a:off x="614535" y="273050"/>
            <a:ext cx="6733740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8"/>
          <p:cNvSpPr txBox="1"/>
          <p:nvPr>
            <p:ph idx="1" type="body"/>
          </p:nvPr>
        </p:nvSpPr>
        <p:spPr>
          <a:xfrm>
            <a:off x="7952830" y="273053"/>
            <a:ext cx="3629572" cy="5380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2D2E2B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54565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54565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54565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3" name="Google Shape;53;p58"/>
          <p:cNvSpPr txBox="1"/>
          <p:nvPr>
            <p:ph idx="2" type="body"/>
          </p:nvPr>
        </p:nvSpPr>
        <p:spPr>
          <a:xfrm>
            <a:off x="614535" y="1435103"/>
            <a:ext cx="6733740" cy="4218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2D2E2B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54565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54565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54565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9"/>
          <p:cNvSpPr txBox="1"/>
          <p:nvPr>
            <p:ph type="title"/>
          </p:nvPr>
        </p:nvSpPr>
        <p:spPr>
          <a:xfrm>
            <a:off x="996938" y="4800601"/>
            <a:ext cx="10585463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9"/>
          <p:cNvSpPr/>
          <p:nvPr>
            <p:ph idx="2" type="pic"/>
          </p:nvPr>
        </p:nvSpPr>
        <p:spPr>
          <a:xfrm>
            <a:off x="996938" y="402899"/>
            <a:ext cx="10585463" cy="4324679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59"/>
          <p:cNvSpPr txBox="1"/>
          <p:nvPr>
            <p:ph idx="1" type="body"/>
          </p:nvPr>
        </p:nvSpPr>
        <p:spPr>
          <a:xfrm>
            <a:off x="996938" y="5367339"/>
            <a:ext cx="10585463" cy="439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2D2E2B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54565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54565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54565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">
  <p:cSld name="3_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0"/>
          <p:cNvSpPr/>
          <p:nvPr>
            <p:ph idx="2" type="pic"/>
          </p:nvPr>
        </p:nvSpPr>
        <p:spPr>
          <a:xfrm>
            <a:off x="534782" y="430146"/>
            <a:ext cx="11196305" cy="5182226"/>
          </a:xfrm>
          <a:prstGeom prst="rect">
            <a:avLst/>
          </a:prstGeom>
          <a:solidFill>
            <a:srgbClr val="545651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0"/>
          <p:cNvSpPr txBox="1"/>
          <p:nvPr>
            <p:ph type="title"/>
          </p:nvPr>
        </p:nvSpPr>
        <p:spPr>
          <a:xfrm>
            <a:off x="532611" y="274639"/>
            <a:ext cx="1104978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0"/>
          <p:cNvSpPr txBox="1"/>
          <p:nvPr>
            <p:ph idx="1" type="body"/>
          </p:nvPr>
        </p:nvSpPr>
        <p:spPr>
          <a:xfrm>
            <a:off x="532611" y="1600202"/>
            <a:ext cx="5462671" cy="408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2D2E2B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54565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4565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4565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3" name="Google Shape;23;p50"/>
          <p:cNvSpPr txBox="1"/>
          <p:nvPr>
            <p:ph idx="2" type="body"/>
          </p:nvPr>
        </p:nvSpPr>
        <p:spPr>
          <a:xfrm>
            <a:off x="6309386" y="1600202"/>
            <a:ext cx="5273017" cy="408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2D2E2B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54565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4565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4565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2"/>
          <p:cNvSpPr txBox="1"/>
          <p:nvPr>
            <p:ph type="title"/>
          </p:nvPr>
        </p:nvSpPr>
        <p:spPr>
          <a:xfrm>
            <a:off x="914997" y="274639"/>
            <a:ext cx="1066740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2"/>
          <p:cNvSpPr txBox="1"/>
          <p:nvPr>
            <p:ph idx="1" type="body"/>
          </p:nvPr>
        </p:nvSpPr>
        <p:spPr>
          <a:xfrm>
            <a:off x="914997" y="1600201"/>
            <a:ext cx="10667403" cy="3950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2D2E2B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4565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4565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4565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.jpg" id="29" name="Google Shape;29;p53"/>
          <p:cNvPicPr preferRelativeResize="0"/>
          <p:nvPr/>
        </p:nvPicPr>
        <p:blipFill rotWithShape="1">
          <a:blip r:embed="rId2">
            <a:alphaModFix amt="60000"/>
          </a:blip>
          <a:srcRect b="0" l="0" r="0" t="0"/>
          <a:stretch/>
        </p:blipFill>
        <p:spPr>
          <a:xfrm>
            <a:off x="0" y="-19707"/>
            <a:ext cx="12192000" cy="687770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3"/>
          <p:cNvSpPr txBox="1"/>
          <p:nvPr>
            <p:ph type="title"/>
          </p:nvPr>
        </p:nvSpPr>
        <p:spPr>
          <a:xfrm>
            <a:off x="914997" y="274639"/>
            <a:ext cx="1066740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4"/>
          <p:cNvSpPr txBox="1"/>
          <p:nvPr>
            <p:ph type="title"/>
          </p:nvPr>
        </p:nvSpPr>
        <p:spPr>
          <a:xfrm>
            <a:off x="751117" y="274639"/>
            <a:ext cx="1083128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4"/>
          <p:cNvSpPr txBox="1"/>
          <p:nvPr>
            <p:ph idx="1" type="body"/>
          </p:nvPr>
        </p:nvSpPr>
        <p:spPr>
          <a:xfrm>
            <a:off x="751117" y="1600201"/>
            <a:ext cx="10831283" cy="3950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2D2E2B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4565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4565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4565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4"/>
          <p:cNvSpPr/>
          <p:nvPr>
            <p:ph idx="2" type="pic"/>
          </p:nvPr>
        </p:nvSpPr>
        <p:spPr>
          <a:xfrm>
            <a:off x="8312515" y="1600202"/>
            <a:ext cx="3269885" cy="2988015"/>
          </a:xfrm>
          <a:prstGeom prst="rect">
            <a:avLst/>
          </a:prstGeom>
          <a:solidFill>
            <a:srgbClr val="545651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5"/>
          <p:cNvSpPr txBox="1"/>
          <p:nvPr>
            <p:ph type="title"/>
          </p:nvPr>
        </p:nvSpPr>
        <p:spPr>
          <a:xfrm>
            <a:off x="1092537" y="4501931"/>
            <a:ext cx="10233751" cy="1267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entury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5"/>
          <p:cNvSpPr txBox="1"/>
          <p:nvPr>
            <p:ph idx="1" type="body"/>
          </p:nvPr>
        </p:nvSpPr>
        <p:spPr>
          <a:xfrm>
            <a:off x="1092536" y="3011380"/>
            <a:ext cx="10233752" cy="1395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5"/>
          <p:cNvSpPr/>
          <p:nvPr>
            <p:ph idx="2" type="pic"/>
          </p:nvPr>
        </p:nvSpPr>
        <p:spPr>
          <a:xfrm>
            <a:off x="1092535" y="378938"/>
            <a:ext cx="10233751" cy="2417007"/>
          </a:xfrm>
          <a:prstGeom prst="rect">
            <a:avLst/>
          </a:prstGeom>
          <a:solidFill>
            <a:srgbClr val="545651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6"/>
          <p:cNvSpPr txBox="1"/>
          <p:nvPr>
            <p:ph type="title"/>
          </p:nvPr>
        </p:nvSpPr>
        <p:spPr>
          <a:xfrm>
            <a:off x="3678621" y="274638"/>
            <a:ext cx="7903779" cy="741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Century Gothic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6"/>
          <p:cNvSpPr txBox="1"/>
          <p:nvPr>
            <p:ph idx="1" type="body"/>
          </p:nvPr>
        </p:nvSpPr>
        <p:spPr>
          <a:xfrm>
            <a:off x="3678621" y="1215233"/>
            <a:ext cx="3993931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2D2E2B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54565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4565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4565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56"/>
          <p:cNvSpPr txBox="1"/>
          <p:nvPr>
            <p:ph idx="2" type="body"/>
          </p:nvPr>
        </p:nvSpPr>
        <p:spPr>
          <a:xfrm>
            <a:off x="3678621" y="1854994"/>
            <a:ext cx="3993931" cy="3859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2D2E2B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4565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54565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54565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56"/>
          <p:cNvSpPr txBox="1"/>
          <p:nvPr>
            <p:ph idx="3" type="body"/>
          </p:nvPr>
        </p:nvSpPr>
        <p:spPr>
          <a:xfrm>
            <a:off x="7906115" y="1215233"/>
            <a:ext cx="367628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2D2E2B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54565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4565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4565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56"/>
          <p:cNvSpPr txBox="1"/>
          <p:nvPr>
            <p:ph idx="4" type="body"/>
          </p:nvPr>
        </p:nvSpPr>
        <p:spPr>
          <a:xfrm>
            <a:off x="7906115" y="1854994"/>
            <a:ext cx="3676285" cy="3859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2D2E2B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4565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54565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54565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56"/>
          <p:cNvSpPr/>
          <p:nvPr>
            <p:ph idx="5" type="pic"/>
          </p:nvPr>
        </p:nvSpPr>
        <p:spPr>
          <a:xfrm>
            <a:off x="207023" y="274638"/>
            <a:ext cx="3269885" cy="2623723"/>
          </a:xfrm>
          <a:prstGeom prst="rect">
            <a:avLst/>
          </a:prstGeom>
          <a:solidFill>
            <a:srgbClr val="545651"/>
          </a:solidFill>
          <a:ln>
            <a:noFill/>
          </a:ln>
        </p:spPr>
      </p:sp>
      <p:sp>
        <p:nvSpPr>
          <p:cNvPr id="46" name="Google Shape;46;p56"/>
          <p:cNvSpPr/>
          <p:nvPr>
            <p:ph idx="6" type="pic"/>
          </p:nvPr>
        </p:nvSpPr>
        <p:spPr>
          <a:xfrm>
            <a:off x="207023" y="3116479"/>
            <a:ext cx="3269885" cy="2598308"/>
          </a:xfrm>
          <a:prstGeom prst="rect">
            <a:avLst/>
          </a:prstGeom>
          <a:solidFill>
            <a:srgbClr val="545651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7"/>
          <p:cNvSpPr/>
          <p:nvPr>
            <p:ph idx="2" type="pic"/>
          </p:nvPr>
        </p:nvSpPr>
        <p:spPr>
          <a:xfrm>
            <a:off x="288964" y="348214"/>
            <a:ext cx="5187365" cy="5233432"/>
          </a:xfrm>
          <a:prstGeom prst="rect">
            <a:avLst/>
          </a:prstGeom>
          <a:solidFill>
            <a:srgbClr val="545651"/>
          </a:solidFill>
          <a:ln>
            <a:noFill/>
          </a:ln>
        </p:spPr>
      </p:sp>
      <p:sp>
        <p:nvSpPr>
          <p:cNvPr id="49" name="Google Shape;49;p57"/>
          <p:cNvSpPr txBox="1"/>
          <p:nvPr>
            <p:ph idx="1" type="body"/>
          </p:nvPr>
        </p:nvSpPr>
        <p:spPr>
          <a:xfrm>
            <a:off x="5817746" y="348215"/>
            <a:ext cx="5913340" cy="5305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2D2E2B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54565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54565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54565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.jpg" id="10" name="Google Shape;10;p48"/>
          <p:cNvPicPr preferRelativeResize="0"/>
          <p:nvPr/>
        </p:nvPicPr>
        <p:blipFill rotWithShape="1">
          <a:blip r:embed="rId1">
            <a:alphaModFix amt="60000"/>
          </a:blip>
          <a:srcRect b="0" l="0" r="0" t="0"/>
          <a:stretch/>
        </p:blipFill>
        <p:spPr>
          <a:xfrm>
            <a:off x="0" y="-19707"/>
            <a:ext cx="12192000" cy="687770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8"/>
          <p:cNvSpPr txBox="1"/>
          <p:nvPr>
            <p:ph type="title"/>
          </p:nvPr>
        </p:nvSpPr>
        <p:spPr>
          <a:xfrm>
            <a:off x="914997" y="274639"/>
            <a:ext cx="1066740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48"/>
          <p:cNvSpPr txBox="1"/>
          <p:nvPr>
            <p:ph idx="1" type="body"/>
          </p:nvPr>
        </p:nvSpPr>
        <p:spPr>
          <a:xfrm>
            <a:off x="914997" y="1600201"/>
            <a:ext cx="10667403" cy="3950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2D2E2B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2D2E2B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4565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4565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4565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4565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4565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4565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3" name="Google Shape;13;p48"/>
          <p:cNvSpPr/>
          <p:nvPr/>
        </p:nvSpPr>
        <p:spPr>
          <a:xfrm>
            <a:off x="3" y="5905065"/>
            <a:ext cx="12191997" cy="45720"/>
          </a:xfrm>
          <a:prstGeom prst="rect">
            <a:avLst/>
          </a:prstGeom>
          <a:solidFill>
            <a:srgbClr val="4106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" name="Google Shape;14;p48"/>
          <p:cNvSpPr txBox="1"/>
          <p:nvPr/>
        </p:nvSpPr>
        <p:spPr>
          <a:xfrm>
            <a:off x="7210723" y="6216620"/>
            <a:ext cx="4615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Artificial Intelligence</a:t>
            </a:r>
            <a:endParaRPr/>
          </a:p>
        </p:txBody>
      </p:sp>
      <p:pic>
        <p:nvPicPr>
          <p:cNvPr id="15" name="Google Shape;15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8765" y="6123991"/>
            <a:ext cx="3535279" cy="60506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6.png"/><Relationship Id="rId4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6.png"/><Relationship Id="rId4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1699856" y="1388241"/>
            <a:ext cx="8792285" cy="2040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EEG classification of ADHD patients with Mutual Information and Graph Neural Network</a:t>
            </a:r>
            <a:endParaRPr/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2325988" y="3961159"/>
            <a:ext cx="7540023" cy="1080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Yongjun Lee, Harun Pirim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532611" y="274639"/>
            <a:ext cx="1104978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Data Collection</a:t>
            </a:r>
            <a:endParaRPr/>
          </a:p>
        </p:txBody>
      </p:sp>
      <p:sp>
        <p:nvSpPr>
          <p:cNvPr id="164" name="Google Shape;164;p10"/>
          <p:cNvSpPr txBox="1"/>
          <p:nvPr>
            <p:ph idx="1" type="body"/>
          </p:nvPr>
        </p:nvSpPr>
        <p:spPr>
          <a:xfrm>
            <a:off x="532611" y="1600202"/>
            <a:ext cx="5462671" cy="408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IEEE Dataport</a:t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61 ADHD recordings, 60 Control group recordings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128 Hz, 90~200 seconds per recording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2D2E2B"/>
              </a:buClr>
              <a:buSzPts val="2000"/>
              <a:buChar char="–"/>
            </a:pPr>
            <a:r>
              <a:rPr lang="en-US" sz="2000"/>
              <a:t>Ex) 90 sec recording-&gt; 90*128=11520 values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19 channels</a:t>
            </a:r>
            <a:endParaRPr/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  <p:pic>
        <p:nvPicPr>
          <p:cNvPr id="165" name="Google Shape;165;p1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3887" y="1694656"/>
            <a:ext cx="394335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532611" y="274639"/>
            <a:ext cx="1104978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Preprocessing</a:t>
            </a:r>
            <a:endParaRPr/>
          </a:p>
        </p:txBody>
      </p:sp>
      <p:sp>
        <p:nvSpPr>
          <p:cNvPr id="171" name="Google Shape;171;p11"/>
          <p:cNvSpPr txBox="1"/>
          <p:nvPr>
            <p:ph idx="1" type="body"/>
          </p:nvPr>
        </p:nvSpPr>
        <p:spPr>
          <a:xfrm>
            <a:off x="532611" y="1600202"/>
            <a:ext cx="11049789" cy="408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EEGLAB (Delorme &amp; Makeig, 2004) is a widely used EEG processing tool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2D2E2B"/>
              </a:buClr>
              <a:buSzPts val="2400"/>
              <a:buChar char="–"/>
            </a:pPr>
            <a:r>
              <a:rPr lang="en-US"/>
              <a:t>Built on MATLAB</a:t>
            </a:r>
            <a:endParaRPr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rgbClr val="2D2E2B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EPOS is an EEG preprocessing pipeline (Rodrigues et al.)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2D2E2B"/>
              </a:buClr>
              <a:buSzPts val="2400"/>
              <a:buChar char="–"/>
            </a:pPr>
            <a:r>
              <a:rPr lang="en-US"/>
              <a:t>Built using EEGLAB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2830" y="211015"/>
            <a:ext cx="4124340" cy="6435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7239" y="211015"/>
            <a:ext cx="3991931" cy="6435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2830" y="211015"/>
            <a:ext cx="4124340" cy="6435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7239" y="211015"/>
            <a:ext cx="3991931" cy="643597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3"/>
          <p:cNvSpPr/>
          <p:nvPr/>
        </p:nvSpPr>
        <p:spPr>
          <a:xfrm>
            <a:off x="6367239" y="6189785"/>
            <a:ext cx="3991931" cy="457200"/>
          </a:xfrm>
          <a:prstGeom prst="rect">
            <a:avLst/>
          </a:prstGeom>
          <a:noFill/>
          <a:ln cap="flat" cmpd="sng" w="1270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6" name="Google Shape;186;p13"/>
          <p:cNvSpPr/>
          <p:nvPr/>
        </p:nvSpPr>
        <p:spPr>
          <a:xfrm>
            <a:off x="1899034" y="211014"/>
            <a:ext cx="3991931" cy="4976447"/>
          </a:xfrm>
          <a:prstGeom prst="rect">
            <a:avLst/>
          </a:prstGeom>
          <a:noFill/>
          <a:ln cap="flat" cmpd="sng" w="1270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2829" y="211015"/>
            <a:ext cx="4124340" cy="643596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4"/>
          <p:cNvSpPr/>
          <p:nvPr/>
        </p:nvSpPr>
        <p:spPr>
          <a:xfrm>
            <a:off x="1899034" y="497883"/>
            <a:ext cx="3991931" cy="542021"/>
          </a:xfrm>
          <a:prstGeom prst="rect">
            <a:avLst/>
          </a:prstGeom>
          <a:noFill/>
          <a:ln cap="flat" cmpd="sng" w="571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3" name="Google Shape;193;p14"/>
          <p:cNvSpPr txBox="1"/>
          <p:nvPr/>
        </p:nvSpPr>
        <p:spPr>
          <a:xfrm>
            <a:off x="6772713" y="584227"/>
            <a:ext cx="51995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Not necessary – No heart signal recorded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2829" y="211015"/>
            <a:ext cx="4124340" cy="643596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5"/>
          <p:cNvSpPr/>
          <p:nvPr/>
        </p:nvSpPr>
        <p:spPr>
          <a:xfrm>
            <a:off x="1899034" y="1039902"/>
            <a:ext cx="3991931" cy="542021"/>
          </a:xfrm>
          <a:prstGeom prst="rect">
            <a:avLst/>
          </a:prstGeom>
          <a:noFill/>
          <a:ln cap="flat" cmpd="sng" w="571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0" name="Google Shape;200;p15"/>
          <p:cNvSpPr txBox="1"/>
          <p:nvPr/>
        </p:nvSpPr>
        <p:spPr>
          <a:xfrm>
            <a:off x="6557560" y="710747"/>
            <a:ext cx="519953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Average Reference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Create a new channel which contains average value of all channels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This is used for rejecting bad segments (epochs)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031" y="1821652"/>
            <a:ext cx="5571896" cy="302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1073" y="1746846"/>
            <a:ext cx="5571896" cy="314160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6"/>
          <p:cNvSpPr txBox="1"/>
          <p:nvPr/>
        </p:nvSpPr>
        <p:spPr>
          <a:xfrm>
            <a:off x="1275792" y="4888447"/>
            <a:ext cx="38334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&lt;Raw EEG signal&gt;</a:t>
            </a:r>
            <a:endParaRPr/>
          </a:p>
        </p:txBody>
      </p:sp>
      <p:sp>
        <p:nvSpPr>
          <p:cNvPr id="209" name="Google Shape;209;p16"/>
          <p:cNvSpPr txBox="1"/>
          <p:nvPr/>
        </p:nvSpPr>
        <p:spPr>
          <a:xfrm>
            <a:off x="7200298" y="4894419"/>
            <a:ext cx="38334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&lt;Preprocessed EEG signal&gt;</a:t>
            </a:r>
            <a:endParaRPr/>
          </a:p>
        </p:txBody>
      </p:sp>
      <p:sp>
        <p:nvSpPr>
          <p:cNvPr id="210" name="Google Shape;210;p16"/>
          <p:cNvSpPr txBox="1"/>
          <p:nvPr/>
        </p:nvSpPr>
        <p:spPr>
          <a:xfrm>
            <a:off x="914997" y="274639"/>
            <a:ext cx="1066740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 sz="44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 - Preprocessing</a:t>
            </a:r>
            <a:endParaRPr/>
          </a:p>
        </p:txBody>
      </p:sp>
      <p:sp>
        <p:nvSpPr>
          <p:cNvPr id="211" name="Google Shape;211;p16"/>
          <p:cNvSpPr/>
          <p:nvPr/>
        </p:nvSpPr>
        <p:spPr>
          <a:xfrm>
            <a:off x="6331072" y="4374776"/>
            <a:ext cx="5251327" cy="286871"/>
          </a:xfrm>
          <a:prstGeom prst="rect">
            <a:avLst/>
          </a:prstGeom>
          <a:noFill/>
          <a:ln cap="flat" cmpd="sng" w="571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2829" y="211015"/>
            <a:ext cx="4124340" cy="643596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7"/>
          <p:cNvSpPr/>
          <p:nvPr/>
        </p:nvSpPr>
        <p:spPr>
          <a:xfrm>
            <a:off x="1899034" y="1586058"/>
            <a:ext cx="3991931" cy="542021"/>
          </a:xfrm>
          <a:prstGeom prst="rect">
            <a:avLst/>
          </a:prstGeom>
          <a:noFill/>
          <a:ln cap="flat" cmpd="sng" w="571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8" name="Google Shape;218;p17"/>
          <p:cNvSpPr txBox="1"/>
          <p:nvPr/>
        </p:nvSpPr>
        <p:spPr>
          <a:xfrm>
            <a:off x="6557560" y="1256903"/>
            <a:ext cx="519953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Z-test rejection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Use statistical inference with calculated average to reject a channel with bad quality.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(probability &gt; 3.29)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2829" y="211015"/>
            <a:ext cx="4124340" cy="643596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8"/>
          <p:cNvSpPr/>
          <p:nvPr/>
        </p:nvSpPr>
        <p:spPr>
          <a:xfrm>
            <a:off x="1899034" y="2043953"/>
            <a:ext cx="3991931" cy="431209"/>
          </a:xfrm>
          <a:prstGeom prst="rect">
            <a:avLst/>
          </a:prstGeom>
          <a:noFill/>
          <a:ln cap="flat" cmpd="sng" w="571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6557560" y="1797892"/>
            <a:ext cx="519953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Interpolate rejected channels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Use channels around the bad channel to interpolate the values. (Spherical Interpolation)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2829" y="211015"/>
            <a:ext cx="4124340" cy="643596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9"/>
          <p:cNvSpPr/>
          <p:nvPr/>
        </p:nvSpPr>
        <p:spPr>
          <a:xfrm>
            <a:off x="1899033" y="2505617"/>
            <a:ext cx="3991931" cy="667889"/>
          </a:xfrm>
          <a:prstGeom prst="rect">
            <a:avLst/>
          </a:prstGeom>
          <a:noFill/>
          <a:ln cap="flat" cmpd="sng" w="571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6557560" y="2654895"/>
            <a:ext cx="51995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Epoch 4 second window. 0 second overlap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571105" y="267924"/>
            <a:ext cx="1104978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532611" y="1600202"/>
            <a:ext cx="6792637" cy="408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What is EEG?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2D2E2B"/>
              </a:buClr>
              <a:buSzPts val="2000"/>
              <a:buChar char="–"/>
            </a:pPr>
            <a:r>
              <a:rPr lang="en-US" sz="2000"/>
              <a:t>Electroencephalogram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2D2E2B"/>
              </a:buClr>
              <a:buSzPts val="2000"/>
              <a:buChar char="–"/>
            </a:pPr>
            <a:r>
              <a:rPr lang="en-US" sz="2000"/>
              <a:t>Test that records brain activity with metal electrodes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2D2E2B"/>
              </a:buClr>
              <a:buSzPts val="2000"/>
              <a:buChar char="–"/>
            </a:pPr>
            <a:r>
              <a:rPr lang="en-US" sz="2000"/>
              <a:t>Use Cases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rgbClr val="545651"/>
              </a:buClr>
              <a:buSzPts val="1800"/>
              <a:buChar char="•"/>
            </a:pPr>
            <a:r>
              <a:rPr lang="en-US" sz="1800"/>
              <a:t>BMI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rgbClr val="545651"/>
              </a:buClr>
              <a:buSzPts val="1800"/>
              <a:buChar char="•"/>
            </a:pPr>
            <a:r>
              <a:rPr lang="en-US" sz="1800"/>
              <a:t>Robot prosthetics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rgbClr val="545651"/>
              </a:buClr>
              <a:buSzPts val="1800"/>
              <a:buChar char="•"/>
            </a:pPr>
            <a:r>
              <a:rPr lang="en-US" sz="1800"/>
              <a:t>Mental illness research</a:t>
            </a:r>
            <a:endParaRPr/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6533" y="2428446"/>
            <a:ext cx="4193629" cy="2427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2829" y="211015"/>
            <a:ext cx="4124340" cy="643596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0"/>
          <p:cNvSpPr/>
          <p:nvPr/>
        </p:nvSpPr>
        <p:spPr>
          <a:xfrm>
            <a:off x="1899033" y="3173506"/>
            <a:ext cx="3991931" cy="502023"/>
          </a:xfrm>
          <a:prstGeom prst="rect">
            <a:avLst/>
          </a:prstGeom>
          <a:noFill/>
          <a:ln cap="flat" cmpd="sng" w="571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39" name="Google Shape;239;p20"/>
          <p:cNvSpPr txBox="1"/>
          <p:nvPr/>
        </p:nvSpPr>
        <p:spPr>
          <a:xfrm>
            <a:off x="6557560" y="2824352"/>
            <a:ext cx="519953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High pass filtering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All frequencies below the target frequency will be dampened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Used for stable ICA results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2829" y="211015"/>
            <a:ext cx="4124340" cy="643596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1"/>
          <p:cNvSpPr/>
          <p:nvPr/>
        </p:nvSpPr>
        <p:spPr>
          <a:xfrm>
            <a:off x="1899033" y="3621740"/>
            <a:ext cx="3991931" cy="502023"/>
          </a:xfrm>
          <a:prstGeom prst="rect">
            <a:avLst/>
          </a:prstGeom>
          <a:noFill/>
          <a:ln cap="flat" cmpd="sng" w="571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6557560" y="3272586"/>
            <a:ext cx="519953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Independent Component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“ICA separates the actual electronic brain signal from non-brain artifacts such as eye movements or muscle activity.”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031" y="1821652"/>
            <a:ext cx="5571896" cy="302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1073" y="1746846"/>
            <a:ext cx="5571896" cy="314160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2"/>
          <p:cNvSpPr txBox="1"/>
          <p:nvPr/>
        </p:nvSpPr>
        <p:spPr>
          <a:xfrm>
            <a:off x="1275792" y="4888447"/>
            <a:ext cx="38334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&lt;Raw EEG signal&gt;</a:t>
            </a:r>
            <a:endParaRPr/>
          </a:p>
        </p:txBody>
      </p:sp>
      <p:sp>
        <p:nvSpPr>
          <p:cNvPr id="254" name="Google Shape;254;p22"/>
          <p:cNvSpPr txBox="1"/>
          <p:nvPr/>
        </p:nvSpPr>
        <p:spPr>
          <a:xfrm>
            <a:off x="7200298" y="4894419"/>
            <a:ext cx="38334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&lt;Preprocessed EEG signal&gt;</a:t>
            </a:r>
            <a:endParaRPr/>
          </a:p>
        </p:txBody>
      </p:sp>
      <p:sp>
        <p:nvSpPr>
          <p:cNvPr id="255" name="Google Shape;255;p22"/>
          <p:cNvSpPr txBox="1"/>
          <p:nvPr/>
        </p:nvSpPr>
        <p:spPr>
          <a:xfrm>
            <a:off x="914997" y="274639"/>
            <a:ext cx="1066740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 sz="44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 - Preprocessing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031" y="1821652"/>
            <a:ext cx="5571896" cy="302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1073" y="1746846"/>
            <a:ext cx="5571896" cy="314160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3"/>
          <p:cNvSpPr txBox="1"/>
          <p:nvPr/>
        </p:nvSpPr>
        <p:spPr>
          <a:xfrm>
            <a:off x="1275792" y="4888447"/>
            <a:ext cx="38334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&lt;Raw EEG signal&gt;</a:t>
            </a:r>
            <a:endParaRPr/>
          </a:p>
        </p:txBody>
      </p:sp>
      <p:sp>
        <p:nvSpPr>
          <p:cNvPr id="264" name="Google Shape;264;p23"/>
          <p:cNvSpPr txBox="1"/>
          <p:nvPr/>
        </p:nvSpPr>
        <p:spPr>
          <a:xfrm>
            <a:off x="7200298" y="4894419"/>
            <a:ext cx="38334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&lt;Preprocessed EEG signal&gt;</a:t>
            </a:r>
            <a:endParaRPr/>
          </a:p>
        </p:txBody>
      </p:sp>
      <p:sp>
        <p:nvSpPr>
          <p:cNvPr id="265" name="Google Shape;265;p23"/>
          <p:cNvSpPr txBox="1"/>
          <p:nvPr/>
        </p:nvSpPr>
        <p:spPr>
          <a:xfrm>
            <a:off x="914997" y="274639"/>
            <a:ext cx="1066740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 sz="44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 - Preprocessing</a:t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6551271" y="1746846"/>
            <a:ext cx="5031128" cy="533368"/>
          </a:xfrm>
          <a:prstGeom prst="rect">
            <a:avLst/>
          </a:prstGeom>
          <a:noFill/>
          <a:ln cap="flat" cmpd="sng" w="571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7" name="Google Shape;267;p23"/>
          <p:cNvSpPr/>
          <p:nvPr/>
        </p:nvSpPr>
        <p:spPr>
          <a:xfrm>
            <a:off x="6331072" y="4577787"/>
            <a:ext cx="4948753" cy="316632"/>
          </a:xfrm>
          <a:prstGeom prst="rect">
            <a:avLst/>
          </a:prstGeom>
          <a:noFill/>
          <a:ln cap="flat" cmpd="sng" w="571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8" name="Google Shape;268;p23"/>
          <p:cNvSpPr/>
          <p:nvPr/>
        </p:nvSpPr>
        <p:spPr>
          <a:xfrm>
            <a:off x="382262" y="4664596"/>
            <a:ext cx="4895794" cy="202781"/>
          </a:xfrm>
          <a:prstGeom prst="rect">
            <a:avLst/>
          </a:prstGeom>
          <a:noFill/>
          <a:ln cap="flat" cmpd="sng" w="571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031" y="1821652"/>
            <a:ext cx="5571896" cy="302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1073" y="1746846"/>
            <a:ext cx="5571896" cy="314160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4"/>
          <p:cNvSpPr txBox="1"/>
          <p:nvPr/>
        </p:nvSpPr>
        <p:spPr>
          <a:xfrm>
            <a:off x="1275792" y="4888447"/>
            <a:ext cx="38334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&lt;Raw EEG signal&gt;</a:t>
            </a:r>
            <a:endParaRPr/>
          </a:p>
        </p:txBody>
      </p:sp>
      <p:sp>
        <p:nvSpPr>
          <p:cNvPr id="277" name="Google Shape;277;p24"/>
          <p:cNvSpPr txBox="1"/>
          <p:nvPr/>
        </p:nvSpPr>
        <p:spPr>
          <a:xfrm>
            <a:off x="7200298" y="4894419"/>
            <a:ext cx="38334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&lt;Preprocessed EEG signal&gt;</a:t>
            </a:r>
            <a:endParaRPr/>
          </a:p>
        </p:txBody>
      </p:sp>
      <p:sp>
        <p:nvSpPr>
          <p:cNvPr id="278" name="Google Shape;278;p24"/>
          <p:cNvSpPr txBox="1"/>
          <p:nvPr/>
        </p:nvSpPr>
        <p:spPr>
          <a:xfrm>
            <a:off x="914997" y="274639"/>
            <a:ext cx="1066740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 sz="44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 - Preprocessing</a:t>
            </a:r>
            <a:endParaRPr/>
          </a:p>
        </p:txBody>
      </p:sp>
      <p:sp>
        <p:nvSpPr>
          <p:cNvPr id="279" name="Google Shape;279;p24"/>
          <p:cNvSpPr/>
          <p:nvPr/>
        </p:nvSpPr>
        <p:spPr>
          <a:xfrm>
            <a:off x="3738580" y="2102224"/>
            <a:ext cx="1792942" cy="2559424"/>
          </a:xfrm>
          <a:prstGeom prst="rect">
            <a:avLst/>
          </a:prstGeom>
          <a:noFill/>
          <a:ln cap="flat" cmpd="sng" w="571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80" name="Google Shape;280;p24"/>
          <p:cNvSpPr/>
          <p:nvPr/>
        </p:nvSpPr>
        <p:spPr>
          <a:xfrm>
            <a:off x="8220550" y="2055160"/>
            <a:ext cx="1730274" cy="2560384"/>
          </a:xfrm>
          <a:prstGeom prst="rect">
            <a:avLst/>
          </a:prstGeom>
          <a:noFill/>
          <a:ln cap="flat" cmpd="sng" w="571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idx="1" type="body"/>
          </p:nvPr>
        </p:nvSpPr>
        <p:spPr>
          <a:xfrm>
            <a:off x="532610" y="1600202"/>
            <a:ext cx="10276903" cy="40838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51" r="0" t="-104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86" name="Google Shape;286;p25"/>
          <p:cNvSpPr txBox="1"/>
          <p:nvPr>
            <p:ph type="title"/>
          </p:nvPr>
        </p:nvSpPr>
        <p:spPr>
          <a:xfrm>
            <a:off x="532611" y="274639"/>
            <a:ext cx="1104978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Create Mutual Information Table</a:t>
            </a:r>
            <a:endParaRPr/>
          </a:p>
        </p:txBody>
      </p:sp>
      <p:pic>
        <p:nvPicPr>
          <p:cNvPr descr="Information diagram - Wikipedia" id="287" name="Google Shape;287;p2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6057" y="2233205"/>
            <a:ext cx="3396343" cy="2391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"/>
          <p:cNvSpPr txBox="1"/>
          <p:nvPr>
            <p:ph type="title"/>
          </p:nvPr>
        </p:nvSpPr>
        <p:spPr>
          <a:xfrm>
            <a:off x="532611" y="274639"/>
            <a:ext cx="1104978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Create Mutual Information Table</a:t>
            </a:r>
            <a:endParaRPr/>
          </a:p>
        </p:txBody>
      </p:sp>
      <p:pic>
        <p:nvPicPr>
          <p:cNvPr id="293" name="Google Shape;293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686" y="2041315"/>
            <a:ext cx="5462588" cy="3079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4079" y="2102534"/>
            <a:ext cx="3040235" cy="301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6"/>
          <p:cNvSpPr/>
          <p:nvPr/>
        </p:nvSpPr>
        <p:spPr>
          <a:xfrm>
            <a:off x="8923373" y="4454298"/>
            <a:ext cx="271600" cy="287988"/>
          </a:xfrm>
          <a:prstGeom prst="rect">
            <a:avLst/>
          </a:prstGeom>
          <a:noFill/>
          <a:ln cap="flat" cmpd="sng" w="571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96" name="Google Shape;296;p26"/>
          <p:cNvSpPr/>
          <p:nvPr/>
        </p:nvSpPr>
        <p:spPr>
          <a:xfrm>
            <a:off x="1076897" y="2817807"/>
            <a:ext cx="1839398" cy="199152"/>
          </a:xfrm>
          <a:prstGeom prst="rect">
            <a:avLst/>
          </a:prstGeom>
          <a:noFill/>
          <a:ln cap="flat" cmpd="sng" w="571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97" name="Google Shape;297;p26"/>
          <p:cNvSpPr/>
          <p:nvPr/>
        </p:nvSpPr>
        <p:spPr>
          <a:xfrm>
            <a:off x="1076896" y="4273040"/>
            <a:ext cx="1839400" cy="199152"/>
          </a:xfrm>
          <a:prstGeom prst="rect">
            <a:avLst/>
          </a:prstGeom>
          <a:noFill/>
          <a:ln cap="flat" cmpd="sng" w="571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98" name="Google Shape;298;p26"/>
          <p:cNvSpPr/>
          <p:nvPr/>
        </p:nvSpPr>
        <p:spPr>
          <a:xfrm>
            <a:off x="10488114" y="2934184"/>
            <a:ext cx="271600" cy="287988"/>
          </a:xfrm>
          <a:prstGeom prst="rect">
            <a:avLst/>
          </a:prstGeom>
          <a:noFill/>
          <a:ln cap="flat" cmpd="sng" w="571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"/>
          <p:cNvSpPr txBox="1"/>
          <p:nvPr>
            <p:ph type="title"/>
          </p:nvPr>
        </p:nvSpPr>
        <p:spPr>
          <a:xfrm>
            <a:off x="532611" y="274639"/>
            <a:ext cx="1104978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Create Graph Dataset</a:t>
            </a:r>
            <a:endParaRPr/>
          </a:p>
        </p:txBody>
      </p:sp>
      <p:pic>
        <p:nvPicPr>
          <p:cNvPr id="304" name="Google Shape;304;p2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7465" y="1600202"/>
            <a:ext cx="2695951" cy="267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7"/>
          <p:cNvPicPr preferRelativeResize="0"/>
          <p:nvPr/>
        </p:nvPicPr>
        <p:blipFill rotWithShape="1">
          <a:blip r:embed="rId3">
            <a:alphaModFix/>
          </a:blip>
          <a:srcRect b="82906" l="10210" r="6685" t="13595"/>
          <a:stretch/>
        </p:blipFill>
        <p:spPr>
          <a:xfrm>
            <a:off x="7893313" y="1957920"/>
            <a:ext cx="2240462" cy="93687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7"/>
          <p:cNvSpPr txBox="1"/>
          <p:nvPr>
            <p:ph idx="1" type="body"/>
          </p:nvPr>
        </p:nvSpPr>
        <p:spPr>
          <a:xfrm>
            <a:off x="532611" y="1600202"/>
            <a:ext cx="6513567" cy="40838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214" r="0" t="-119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type="title"/>
          </p:nvPr>
        </p:nvSpPr>
        <p:spPr>
          <a:xfrm>
            <a:off x="532611" y="274639"/>
            <a:ext cx="1104978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Create Graph Dataset</a:t>
            </a:r>
            <a:endParaRPr/>
          </a:p>
        </p:txBody>
      </p:sp>
      <p:pic>
        <p:nvPicPr>
          <p:cNvPr id="312" name="Google Shape;312;p28"/>
          <p:cNvPicPr preferRelativeResize="0"/>
          <p:nvPr/>
        </p:nvPicPr>
        <p:blipFill rotWithShape="1">
          <a:blip r:embed="rId3">
            <a:alphaModFix/>
          </a:blip>
          <a:srcRect b="82906" l="10210" r="6685" t="13595"/>
          <a:stretch/>
        </p:blipFill>
        <p:spPr>
          <a:xfrm>
            <a:off x="7893313" y="1957920"/>
            <a:ext cx="2240462" cy="93687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8"/>
          <p:cNvSpPr txBox="1"/>
          <p:nvPr>
            <p:ph idx="1" type="body"/>
          </p:nvPr>
        </p:nvSpPr>
        <p:spPr>
          <a:xfrm>
            <a:off x="532611" y="1600202"/>
            <a:ext cx="6513567" cy="40838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214" r="0" t="-119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5015" y="2200252"/>
            <a:ext cx="3217058" cy="317820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9"/>
          <p:cNvSpPr txBox="1"/>
          <p:nvPr>
            <p:ph type="title"/>
          </p:nvPr>
        </p:nvSpPr>
        <p:spPr>
          <a:xfrm>
            <a:off x="532611" y="274639"/>
            <a:ext cx="1104978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Create Graph Dataset</a:t>
            </a:r>
            <a:endParaRPr/>
          </a:p>
        </p:txBody>
      </p:sp>
      <p:sp>
        <p:nvSpPr>
          <p:cNvPr id="320" name="Google Shape;320;p29"/>
          <p:cNvSpPr txBox="1"/>
          <p:nvPr>
            <p:ph idx="1" type="body"/>
          </p:nvPr>
        </p:nvSpPr>
        <p:spPr>
          <a:xfrm>
            <a:off x="532611" y="1600202"/>
            <a:ext cx="6513567" cy="40838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214" r="0" t="-119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321" name="Google Shape;321;p29"/>
          <p:cNvPicPr preferRelativeResize="0"/>
          <p:nvPr/>
        </p:nvPicPr>
        <p:blipFill rotWithShape="1">
          <a:blip r:embed="rId5">
            <a:alphaModFix/>
          </a:blip>
          <a:srcRect b="82906" l="10210" r="6685" t="13595"/>
          <a:stretch/>
        </p:blipFill>
        <p:spPr>
          <a:xfrm>
            <a:off x="7893313" y="1957920"/>
            <a:ext cx="2240462" cy="93687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9"/>
          <p:cNvSpPr/>
          <p:nvPr/>
        </p:nvSpPr>
        <p:spPr>
          <a:xfrm>
            <a:off x="9106946" y="2419718"/>
            <a:ext cx="667992" cy="284858"/>
          </a:xfrm>
          <a:prstGeom prst="rect">
            <a:avLst/>
          </a:prstGeom>
          <a:noFill/>
          <a:ln cap="flat" cmpd="sng" w="571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571105" y="267924"/>
            <a:ext cx="1104978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532611" y="1600202"/>
            <a:ext cx="6792637" cy="408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What is EEG?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Deep Learning in EEG.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2D2E2B"/>
              </a:buClr>
              <a:buSzPts val="1800"/>
              <a:buChar char="–"/>
            </a:pPr>
            <a:r>
              <a:rPr lang="en-US" sz="1800"/>
              <a:t>CNN is most widely used for EEG research</a:t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rgbClr val="2D2E2B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80" name="Google Shape;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105" y="3258143"/>
            <a:ext cx="2116015" cy="2116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5498" y="2972123"/>
            <a:ext cx="3979981" cy="2402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43819" y="1483841"/>
            <a:ext cx="5348181" cy="3890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"/>
          <p:cNvSpPr txBox="1"/>
          <p:nvPr>
            <p:ph type="title"/>
          </p:nvPr>
        </p:nvSpPr>
        <p:spPr>
          <a:xfrm>
            <a:off x="532611" y="274639"/>
            <a:ext cx="1104978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GNN Model</a:t>
            </a:r>
            <a:endParaRPr/>
          </a:p>
        </p:txBody>
      </p:sp>
      <p:pic>
        <p:nvPicPr>
          <p:cNvPr descr="Graph Convolutional Networks II · Deep Learning" id="328" name="Google Shape;328;p3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8725" y="2132806"/>
            <a:ext cx="2733675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0"/>
          <p:cNvSpPr txBox="1"/>
          <p:nvPr>
            <p:ph idx="1" type="body"/>
          </p:nvPr>
        </p:nvSpPr>
        <p:spPr>
          <a:xfrm>
            <a:off x="378455" y="1417640"/>
            <a:ext cx="6785700" cy="4083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808" r="0" t="-8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/>
          <p:nvPr>
            <p:ph type="title"/>
          </p:nvPr>
        </p:nvSpPr>
        <p:spPr>
          <a:xfrm>
            <a:off x="532611" y="274639"/>
            <a:ext cx="1104978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GNN Model</a:t>
            </a:r>
            <a:endParaRPr/>
          </a:p>
        </p:txBody>
      </p:sp>
      <p:pic>
        <p:nvPicPr>
          <p:cNvPr id="335" name="Google Shape;335;p3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5282" y="2341210"/>
            <a:ext cx="6196718" cy="2004278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 txBox="1"/>
          <p:nvPr>
            <p:ph idx="1" type="body"/>
          </p:nvPr>
        </p:nvSpPr>
        <p:spPr>
          <a:xfrm>
            <a:off x="633329" y="1600202"/>
            <a:ext cx="5462671" cy="40838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03" r="0" t="-8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/>
          <p:nvPr>
            <p:ph type="title"/>
          </p:nvPr>
        </p:nvSpPr>
        <p:spPr>
          <a:xfrm>
            <a:off x="532611" y="274639"/>
            <a:ext cx="701605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Replicate CNN</a:t>
            </a:r>
            <a:endParaRPr/>
          </a:p>
        </p:txBody>
      </p:sp>
      <p:sp>
        <p:nvSpPr>
          <p:cNvPr id="342" name="Google Shape;342;p32"/>
          <p:cNvSpPr txBox="1"/>
          <p:nvPr>
            <p:ph idx="1" type="body"/>
          </p:nvPr>
        </p:nvSpPr>
        <p:spPr>
          <a:xfrm>
            <a:off x="532611" y="1600202"/>
            <a:ext cx="5462671" cy="408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Chen et al. used a different dataset.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2D2E2B"/>
              </a:buClr>
              <a:buSzPts val="2400"/>
              <a:buChar char="–"/>
            </a:pPr>
            <a:r>
              <a:rPr lang="en-US"/>
              <a:t>Number of patients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2D2E2B"/>
              </a:buClr>
              <a:buSzPts val="2400"/>
              <a:buChar char="–"/>
            </a:pPr>
            <a:r>
              <a:rPr lang="en-US"/>
              <a:t>Number of electrodes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Best performing model from 4 proposed models</a:t>
            </a:r>
            <a:endParaRPr/>
          </a:p>
        </p:txBody>
      </p:sp>
      <p:pic>
        <p:nvPicPr>
          <p:cNvPr id="343" name="Google Shape;34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4833" y="0"/>
            <a:ext cx="378136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/>
          <p:nvPr>
            <p:ph type="title"/>
          </p:nvPr>
        </p:nvSpPr>
        <p:spPr>
          <a:xfrm>
            <a:off x="532611" y="274639"/>
            <a:ext cx="1104978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Replicate CNN</a:t>
            </a:r>
            <a:endParaRPr/>
          </a:p>
        </p:txBody>
      </p:sp>
      <p:pic>
        <p:nvPicPr>
          <p:cNvPr id="349" name="Google Shape;349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3356" r="7382" t="0"/>
          <a:stretch/>
        </p:blipFill>
        <p:spPr>
          <a:xfrm>
            <a:off x="1210817" y="1600200"/>
            <a:ext cx="4107753" cy="408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3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34013" y="1600200"/>
            <a:ext cx="3823098" cy="4084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/>
          <p:nvPr>
            <p:ph type="title"/>
          </p:nvPr>
        </p:nvSpPr>
        <p:spPr>
          <a:xfrm>
            <a:off x="532611" y="274639"/>
            <a:ext cx="1104978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Replicate CNN</a:t>
            </a:r>
            <a:endParaRPr/>
          </a:p>
        </p:txBody>
      </p:sp>
      <p:pic>
        <p:nvPicPr>
          <p:cNvPr id="356" name="Google Shape;356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019" y="1694656"/>
            <a:ext cx="3943350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4"/>
          <p:cNvSpPr/>
          <p:nvPr/>
        </p:nvSpPr>
        <p:spPr>
          <a:xfrm>
            <a:off x="1931194" y="2038350"/>
            <a:ext cx="1333500" cy="790575"/>
          </a:xfrm>
          <a:prstGeom prst="ellipse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58" name="Google Shape;358;p34"/>
          <p:cNvSpPr/>
          <p:nvPr/>
        </p:nvSpPr>
        <p:spPr>
          <a:xfrm>
            <a:off x="3264694" y="2038350"/>
            <a:ext cx="1333500" cy="790575"/>
          </a:xfrm>
          <a:prstGeom prst="ellipse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59" name="Google Shape;359;p34"/>
          <p:cNvSpPr/>
          <p:nvPr/>
        </p:nvSpPr>
        <p:spPr>
          <a:xfrm>
            <a:off x="3264694" y="4305300"/>
            <a:ext cx="1333500" cy="790575"/>
          </a:xfrm>
          <a:prstGeom prst="ellipse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60" name="Google Shape;360;p34"/>
          <p:cNvSpPr/>
          <p:nvPr/>
        </p:nvSpPr>
        <p:spPr>
          <a:xfrm>
            <a:off x="1931194" y="4305300"/>
            <a:ext cx="1333500" cy="790575"/>
          </a:xfrm>
          <a:prstGeom prst="ellipse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61" name="Google Shape;361;p34"/>
          <p:cNvSpPr/>
          <p:nvPr/>
        </p:nvSpPr>
        <p:spPr>
          <a:xfrm>
            <a:off x="1464469" y="2716808"/>
            <a:ext cx="1162050" cy="1700609"/>
          </a:xfrm>
          <a:prstGeom prst="ellipse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62" name="Google Shape;362;p34"/>
          <p:cNvSpPr/>
          <p:nvPr/>
        </p:nvSpPr>
        <p:spPr>
          <a:xfrm>
            <a:off x="3902869" y="2716807"/>
            <a:ext cx="1162050" cy="1700609"/>
          </a:xfrm>
          <a:prstGeom prst="ellipse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63" name="Google Shape;363;p34"/>
          <p:cNvSpPr/>
          <p:nvPr/>
        </p:nvSpPr>
        <p:spPr>
          <a:xfrm>
            <a:off x="2453285" y="2707284"/>
            <a:ext cx="1510902" cy="1701304"/>
          </a:xfrm>
          <a:prstGeom prst="ellipse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64" name="Google Shape;364;p34"/>
          <p:cNvSpPr txBox="1"/>
          <p:nvPr>
            <p:ph idx="2" type="body"/>
          </p:nvPr>
        </p:nvSpPr>
        <p:spPr>
          <a:xfrm>
            <a:off x="6309386" y="1600202"/>
            <a:ext cx="5273017" cy="408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Group Electrodes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type="title"/>
          </p:nvPr>
        </p:nvSpPr>
        <p:spPr>
          <a:xfrm>
            <a:off x="532611" y="274639"/>
            <a:ext cx="1104978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Replicate CNN</a:t>
            </a:r>
            <a:endParaRPr/>
          </a:p>
        </p:txBody>
      </p:sp>
      <p:sp>
        <p:nvSpPr>
          <p:cNvPr id="370" name="Google Shape;370;p35"/>
          <p:cNvSpPr txBox="1"/>
          <p:nvPr>
            <p:ph idx="2" type="body"/>
          </p:nvPr>
        </p:nvSpPr>
        <p:spPr>
          <a:xfrm>
            <a:off x="6309386" y="1600202"/>
            <a:ext cx="5273017" cy="408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AutoNum type="arabicPeriod"/>
            </a:pPr>
            <a:r>
              <a:rPr lang="en-US"/>
              <a:t>Left Frontal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AutoNum type="arabicPeriod"/>
            </a:pPr>
            <a:r>
              <a:rPr lang="en-US"/>
              <a:t>Right Frontal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AutoNum type="arabicPeriod"/>
            </a:pPr>
            <a:r>
              <a:rPr lang="en-US"/>
              <a:t>Right Temporal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AutoNum type="arabicPeriod"/>
            </a:pPr>
            <a:r>
              <a:rPr lang="en-US"/>
              <a:t>Parietal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AutoNum type="arabicPeriod"/>
            </a:pPr>
            <a:r>
              <a:rPr lang="en-US"/>
              <a:t>Left Occipital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AutoNum type="arabicPeriod"/>
            </a:pPr>
            <a:r>
              <a:rPr lang="en-US"/>
              <a:t>Left Temporal</a:t>
            </a:r>
            <a:endParaRPr/>
          </a:p>
        </p:txBody>
      </p:sp>
      <p:pic>
        <p:nvPicPr>
          <p:cNvPr id="371" name="Google Shape;371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019" y="1694656"/>
            <a:ext cx="3943350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5"/>
          <p:cNvSpPr/>
          <p:nvPr/>
        </p:nvSpPr>
        <p:spPr>
          <a:xfrm>
            <a:off x="1931194" y="2038350"/>
            <a:ext cx="1333500" cy="790575"/>
          </a:xfrm>
          <a:prstGeom prst="ellipse">
            <a:avLst/>
          </a:prstGeom>
          <a:solidFill>
            <a:srgbClr val="E2E3E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</a:t>
            </a:r>
            <a:endParaRPr/>
          </a:p>
        </p:txBody>
      </p:sp>
      <p:sp>
        <p:nvSpPr>
          <p:cNvPr id="373" name="Google Shape;373;p35"/>
          <p:cNvSpPr/>
          <p:nvPr/>
        </p:nvSpPr>
        <p:spPr>
          <a:xfrm>
            <a:off x="3264694" y="2038350"/>
            <a:ext cx="1333500" cy="790575"/>
          </a:xfrm>
          <a:prstGeom prst="ellipse">
            <a:avLst/>
          </a:prstGeom>
          <a:solidFill>
            <a:srgbClr val="E2E3E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</a:t>
            </a:r>
            <a:endParaRPr/>
          </a:p>
        </p:txBody>
      </p:sp>
      <p:sp>
        <p:nvSpPr>
          <p:cNvPr id="374" name="Google Shape;374;p35"/>
          <p:cNvSpPr/>
          <p:nvPr/>
        </p:nvSpPr>
        <p:spPr>
          <a:xfrm>
            <a:off x="3264694" y="4305300"/>
            <a:ext cx="1333500" cy="790575"/>
          </a:xfrm>
          <a:prstGeom prst="ellipse">
            <a:avLst/>
          </a:prstGeom>
          <a:solidFill>
            <a:srgbClr val="E2E3E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4</a:t>
            </a:r>
            <a:endParaRPr/>
          </a:p>
        </p:txBody>
      </p:sp>
      <p:sp>
        <p:nvSpPr>
          <p:cNvPr id="375" name="Google Shape;375;p35"/>
          <p:cNvSpPr/>
          <p:nvPr/>
        </p:nvSpPr>
        <p:spPr>
          <a:xfrm>
            <a:off x="1931194" y="4305300"/>
            <a:ext cx="1333500" cy="790575"/>
          </a:xfrm>
          <a:prstGeom prst="ellipse">
            <a:avLst/>
          </a:prstGeom>
          <a:solidFill>
            <a:srgbClr val="E2E3E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6</a:t>
            </a:r>
            <a:endParaRPr/>
          </a:p>
        </p:txBody>
      </p:sp>
      <p:sp>
        <p:nvSpPr>
          <p:cNvPr id="376" name="Google Shape;376;p35"/>
          <p:cNvSpPr/>
          <p:nvPr/>
        </p:nvSpPr>
        <p:spPr>
          <a:xfrm>
            <a:off x="1464469" y="2716808"/>
            <a:ext cx="1162050" cy="1700609"/>
          </a:xfrm>
          <a:prstGeom prst="ellipse">
            <a:avLst/>
          </a:prstGeom>
          <a:solidFill>
            <a:srgbClr val="E2E3E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</a:t>
            </a:r>
            <a:endParaRPr/>
          </a:p>
        </p:txBody>
      </p:sp>
      <p:sp>
        <p:nvSpPr>
          <p:cNvPr id="377" name="Google Shape;377;p35"/>
          <p:cNvSpPr/>
          <p:nvPr/>
        </p:nvSpPr>
        <p:spPr>
          <a:xfrm>
            <a:off x="3902869" y="2716807"/>
            <a:ext cx="1162050" cy="1700609"/>
          </a:xfrm>
          <a:prstGeom prst="ellipse">
            <a:avLst/>
          </a:prstGeom>
          <a:solidFill>
            <a:srgbClr val="E2E3E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</a:t>
            </a:r>
            <a:endParaRPr/>
          </a:p>
        </p:txBody>
      </p:sp>
      <p:sp>
        <p:nvSpPr>
          <p:cNvPr id="378" name="Google Shape;378;p35"/>
          <p:cNvSpPr/>
          <p:nvPr/>
        </p:nvSpPr>
        <p:spPr>
          <a:xfrm>
            <a:off x="2453285" y="2707284"/>
            <a:ext cx="1510902" cy="1701304"/>
          </a:xfrm>
          <a:prstGeom prst="ellipse">
            <a:avLst/>
          </a:prstGeom>
          <a:solidFill>
            <a:srgbClr val="E2E3E0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3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7600" y="2019246"/>
            <a:ext cx="3182937" cy="3103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3019" y="1694656"/>
            <a:ext cx="3943350" cy="3895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5" name="Google Shape;385;p36"/>
          <p:cNvCxnSpPr/>
          <p:nvPr/>
        </p:nvCxnSpPr>
        <p:spPr>
          <a:xfrm rot="10800000">
            <a:off x="2028148" y="2582855"/>
            <a:ext cx="567708" cy="91007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6" name="Google Shape;386;p36"/>
          <p:cNvCxnSpPr/>
          <p:nvPr/>
        </p:nvCxnSpPr>
        <p:spPr>
          <a:xfrm flipH="1" rot="10800000">
            <a:off x="2028148" y="2114821"/>
            <a:ext cx="719386" cy="468034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7" name="Google Shape;387;p36"/>
          <p:cNvCxnSpPr/>
          <p:nvPr/>
        </p:nvCxnSpPr>
        <p:spPr>
          <a:xfrm>
            <a:off x="2747534" y="2114821"/>
            <a:ext cx="476701" cy="619712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8" name="Google Shape;388;p36"/>
          <p:cNvCxnSpPr/>
          <p:nvPr/>
        </p:nvCxnSpPr>
        <p:spPr>
          <a:xfrm flipH="1" rot="10800000">
            <a:off x="3224235" y="2114821"/>
            <a:ext cx="463701" cy="619712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9" name="Google Shape;389;p36"/>
          <p:cNvCxnSpPr/>
          <p:nvPr/>
        </p:nvCxnSpPr>
        <p:spPr>
          <a:xfrm>
            <a:off x="3687936" y="2114821"/>
            <a:ext cx="758388" cy="559041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0" name="Google Shape;390;p36"/>
          <p:cNvCxnSpPr/>
          <p:nvPr/>
        </p:nvCxnSpPr>
        <p:spPr>
          <a:xfrm flipH="1">
            <a:off x="3939287" y="2673862"/>
            <a:ext cx="507037" cy="112674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1" name="Google Shape;391;p36"/>
          <p:cNvCxnSpPr/>
          <p:nvPr/>
        </p:nvCxnSpPr>
        <p:spPr>
          <a:xfrm>
            <a:off x="3939287" y="2786536"/>
            <a:ext cx="117009" cy="784391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2" name="Google Shape;392;p36"/>
          <p:cNvCxnSpPr/>
          <p:nvPr/>
        </p:nvCxnSpPr>
        <p:spPr>
          <a:xfrm>
            <a:off x="4056296" y="3570927"/>
            <a:ext cx="693384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3" name="Google Shape;393;p36"/>
          <p:cNvCxnSpPr/>
          <p:nvPr/>
        </p:nvCxnSpPr>
        <p:spPr>
          <a:xfrm flipH="1">
            <a:off x="3939287" y="3570927"/>
            <a:ext cx="810393" cy="780057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4" name="Google Shape;394;p36"/>
          <p:cNvCxnSpPr/>
          <p:nvPr/>
        </p:nvCxnSpPr>
        <p:spPr>
          <a:xfrm>
            <a:off x="3939287" y="4350984"/>
            <a:ext cx="507037" cy="117008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5" name="Google Shape;395;p36"/>
          <p:cNvCxnSpPr/>
          <p:nvPr/>
        </p:nvCxnSpPr>
        <p:spPr>
          <a:xfrm flipH="1">
            <a:off x="3687936" y="4467992"/>
            <a:ext cx="758388" cy="550374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6" name="Google Shape;396;p36"/>
          <p:cNvCxnSpPr/>
          <p:nvPr/>
        </p:nvCxnSpPr>
        <p:spPr>
          <a:xfrm rot="10800000">
            <a:off x="3332576" y="4350984"/>
            <a:ext cx="355360" cy="667382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7" name="Google Shape;397;p36"/>
          <p:cNvCxnSpPr/>
          <p:nvPr/>
        </p:nvCxnSpPr>
        <p:spPr>
          <a:xfrm>
            <a:off x="3332576" y="4350984"/>
            <a:ext cx="49837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8" name="Google Shape;398;p36"/>
          <p:cNvCxnSpPr/>
          <p:nvPr/>
        </p:nvCxnSpPr>
        <p:spPr>
          <a:xfrm rot="10800000">
            <a:off x="3224235" y="3570927"/>
            <a:ext cx="606711" cy="780057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9" name="Google Shape;399;p36"/>
          <p:cNvCxnSpPr/>
          <p:nvPr/>
        </p:nvCxnSpPr>
        <p:spPr>
          <a:xfrm>
            <a:off x="3224235" y="3570927"/>
            <a:ext cx="715052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0" name="Google Shape;400;p36"/>
          <p:cNvCxnSpPr/>
          <p:nvPr/>
        </p:nvCxnSpPr>
        <p:spPr>
          <a:xfrm rot="10800000">
            <a:off x="3830946" y="2829873"/>
            <a:ext cx="108341" cy="741054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1" name="Google Shape;401;p36"/>
          <p:cNvCxnSpPr/>
          <p:nvPr/>
        </p:nvCxnSpPr>
        <p:spPr>
          <a:xfrm rot="10800000">
            <a:off x="2595856" y="2829873"/>
            <a:ext cx="123509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2" name="Google Shape;402;p36"/>
          <p:cNvCxnSpPr/>
          <p:nvPr/>
        </p:nvCxnSpPr>
        <p:spPr>
          <a:xfrm flipH="1">
            <a:off x="2552519" y="2829873"/>
            <a:ext cx="43337" cy="741054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3" name="Google Shape;403;p36"/>
          <p:cNvCxnSpPr/>
          <p:nvPr/>
        </p:nvCxnSpPr>
        <p:spPr>
          <a:xfrm>
            <a:off x="2552519" y="3570927"/>
            <a:ext cx="143011" cy="780057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4" name="Google Shape;404;p36"/>
          <p:cNvCxnSpPr/>
          <p:nvPr/>
        </p:nvCxnSpPr>
        <p:spPr>
          <a:xfrm>
            <a:off x="2695530" y="4350984"/>
            <a:ext cx="559041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5" name="Google Shape;405;p36"/>
          <p:cNvCxnSpPr/>
          <p:nvPr/>
        </p:nvCxnSpPr>
        <p:spPr>
          <a:xfrm flipH="1">
            <a:off x="2747534" y="4350984"/>
            <a:ext cx="507037" cy="667382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6" name="Google Shape;406;p36"/>
          <p:cNvCxnSpPr/>
          <p:nvPr/>
        </p:nvCxnSpPr>
        <p:spPr>
          <a:xfrm rot="10800000">
            <a:off x="1980478" y="4467992"/>
            <a:ext cx="767056" cy="550374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7" name="Google Shape;407;p36"/>
          <p:cNvCxnSpPr/>
          <p:nvPr/>
        </p:nvCxnSpPr>
        <p:spPr>
          <a:xfrm flipH="1" rot="10800000">
            <a:off x="1980478" y="4350984"/>
            <a:ext cx="615378" cy="117008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8" name="Google Shape;408;p36"/>
          <p:cNvCxnSpPr/>
          <p:nvPr/>
        </p:nvCxnSpPr>
        <p:spPr>
          <a:xfrm rot="10800000">
            <a:off x="1729126" y="3570927"/>
            <a:ext cx="866730" cy="780057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9" name="Google Shape;409;p36"/>
          <p:cNvCxnSpPr/>
          <p:nvPr/>
        </p:nvCxnSpPr>
        <p:spPr>
          <a:xfrm>
            <a:off x="1729126" y="3570927"/>
            <a:ext cx="710719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0" name="Google Shape;410;p36"/>
          <p:cNvCxnSpPr/>
          <p:nvPr/>
        </p:nvCxnSpPr>
        <p:spPr>
          <a:xfrm flipH="1" rot="10800000">
            <a:off x="2439846" y="2786536"/>
            <a:ext cx="78004" cy="784392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1" name="Google Shape;411;p36"/>
          <p:cNvCxnSpPr/>
          <p:nvPr/>
        </p:nvCxnSpPr>
        <p:spPr>
          <a:xfrm rot="10800000">
            <a:off x="1980478" y="2734533"/>
            <a:ext cx="537372" cy="52003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2" name="Google Shape;412;p36"/>
          <p:cNvSpPr txBox="1"/>
          <p:nvPr>
            <p:ph type="title"/>
          </p:nvPr>
        </p:nvSpPr>
        <p:spPr>
          <a:xfrm>
            <a:off x="532611" y="274639"/>
            <a:ext cx="1104978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Replicate CNN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3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7600" y="2019246"/>
            <a:ext cx="3182937" cy="3103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3019" y="1694656"/>
            <a:ext cx="3943350" cy="3895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Google Shape;419;p37"/>
          <p:cNvCxnSpPr/>
          <p:nvPr/>
        </p:nvCxnSpPr>
        <p:spPr>
          <a:xfrm rot="10800000">
            <a:off x="2028148" y="2582855"/>
            <a:ext cx="567708" cy="91007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0" name="Google Shape;420;p37"/>
          <p:cNvCxnSpPr/>
          <p:nvPr/>
        </p:nvCxnSpPr>
        <p:spPr>
          <a:xfrm flipH="1" rot="10800000">
            <a:off x="2028148" y="2114821"/>
            <a:ext cx="719386" cy="468034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1" name="Google Shape;421;p37"/>
          <p:cNvCxnSpPr/>
          <p:nvPr/>
        </p:nvCxnSpPr>
        <p:spPr>
          <a:xfrm>
            <a:off x="2747534" y="2114821"/>
            <a:ext cx="476701" cy="619712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2" name="Google Shape;422;p37"/>
          <p:cNvCxnSpPr/>
          <p:nvPr/>
        </p:nvCxnSpPr>
        <p:spPr>
          <a:xfrm flipH="1" rot="10800000">
            <a:off x="3224235" y="2114821"/>
            <a:ext cx="463701" cy="619712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3" name="Google Shape;423;p37"/>
          <p:cNvCxnSpPr/>
          <p:nvPr/>
        </p:nvCxnSpPr>
        <p:spPr>
          <a:xfrm>
            <a:off x="3687936" y="2114821"/>
            <a:ext cx="758388" cy="559041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4" name="Google Shape;424;p37"/>
          <p:cNvCxnSpPr/>
          <p:nvPr/>
        </p:nvCxnSpPr>
        <p:spPr>
          <a:xfrm flipH="1">
            <a:off x="3939287" y="2673862"/>
            <a:ext cx="507037" cy="112674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5" name="Google Shape;425;p37"/>
          <p:cNvCxnSpPr/>
          <p:nvPr/>
        </p:nvCxnSpPr>
        <p:spPr>
          <a:xfrm>
            <a:off x="3939287" y="2786536"/>
            <a:ext cx="117009" cy="784391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6" name="Google Shape;426;p37"/>
          <p:cNvCxnSpPr/>
          <p:nvPr/>
        </p:nvCxnSpPr>
        <p:spPr>
          <a:xfrm>
            <a:off x="4056296" y="3570927"/>
            <a:ext cx="693384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7" name="Google Shape;427;p37"/>
          <p:cNvCxnSpPr/>
          <p:nvPr/>
        </p:nvCxnSpPr>
        <p:spPr>
          <a:xfrm flipH="1">
            <a:off x="3939287" y="3570927"/>
            <a:ext cx="810393" cy="780057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8" name="Google Shape;428;p37"/>
          <p:cNvCxnSpPr/>
          <p:nvPr/>
        </p:nvCxnSpPr>
        <p:spPr>
          <a:xfrm>
            <a:off x="3939287" y="4350984"/>
            <a:ext cx="507037" cy="117008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9" name="Google Shape;429;p37"/>
          <p:cNvCxnSpPr/>
          <p:nvPr/>
        </p:nvCxnSpPr>
        <p:spPr>
          <a:xfrm flipH="1">
            <a:off x="3687936" y="4467992"/>
            <a:ext cx="758388" cy="550374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0" name="Google Shape;430;p37"/>
          <p:cNvCxnSpPr/>
          <p:nvPr/>
        </p:nvCxnSpPr>
        <p:spPr>
          <a:xfrm rot="10800000">
            <a:off x="3332576" y="4350984"/>
            <a:ext cx="355360" cy="667382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1" name="Google Shape;431;p37"/>
          <p:cNvCxnSpPr/>
          <p:nvPr/>
        </p:nvCxnSpPr>
        <p:spPr>
          <a:xfrm>
            <a:off x="3332576" y="4350984"/>
            <a:ext cx="49837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2" name="Google Shape;432;p37"/>
          <p:cNvCxnSpPr/>
          <p:nvPr/>
        </p:nvCxnSpPr>
        <p:spPr>
          <a:xfrm rot="10800000">
            <a:off x="3224235" y="3570927"/>
            <a:ext cx="606711" cy="780057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3" name="Google Shape;433;p37"/>
          <p:cNvCxnSpPr/>
          <p:nvPr/>
        </p:nvCxnSpPr>
        <p:spPr>
          <a:xfrm>
            <a:off x="3224235" y="3570927"/>
            <a:ext cx="715052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4" name="Google Shape;434;p37"/>
          <p:cNvCxnSpPr/>
          <p:nvPr/>
        </p:nvCxnSpPr>
        <p:spPr>
          <a:xfrm rot="10800000">
            <a:off x="3830946" y="2829873"/>
            <a:ext cx="108341" cy="741054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5" name="Google Shape;435;p37"/>
          <p:cNvCxnSpPr/>
          <p:nvPr/>
        </p:nvCxnSpPr>
        <p:spPr>
          <a:xfrm rot="10800000">
            <a:off x="2595856" y="2829873"/>
            <a:ext cx="123509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6" name="Google Shape;436;p37"/>
          <p:cNvCxnSpPr/>
          <p:nvPr/>
        </p:nvCxnSpPr>
        <p:spPr>
          <a:xfrm flipH="1">
            <a:off x="2552519" y="2829873"/>
            <a:ext cx="43337" cy="741054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7" name="Google Shape;437;p37"/>
          <p:cNvCxnSpPr/>
          <p:nvPr/>
        </p:nvCxnSpPr>
        <p:spPr>
          <a:xfrm>
            <a:off x="2552519" y="3570927"/>
            <a:ext cx="143011" cy="780057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8" name="Google Shape;438;p37"/>
          <p:cNvCxnSpPr/>
          <p:nvPr/>
        </p:nvCxnSpPr>
        <p:spPr>
          <a:xfrm>
            <a:off x="2695530" y="4350984"/>
            <a:ext cx="559041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9" name="Google Shape;439;p37"/>
          <p:cNvCxnSpPr/>
          <p:nvPr/>
        </p:nvCxnSpPr>
        <p:spPr>
          <a:xfrm flipH="1">
            <a:off x="2747534" y="4350984"/>
            <a:ext cx="507037" cy="667382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0" name="Google Shape;440;p37"/>
          <p:cNvCxnSpPr/>
          <p:nvPr/>
        </p:nvCxnSpPr>
        <p:spPr>
          <a:xfrm rot="10800000">
            <a:off x="1980478" y="4467992"/>
            <a:ext cx="767056" cy="550374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1" name="Google Shape;441;p37"/>
          <p:cNvCxnSpPr/>
          <p:nvPr/>
        </p:nvCxnSpPr>
        <p:spPr>
          <a:xfrm flipH="1" rot="10800000">
            <a:off x="1980478" y="4350984"/>
            <a:ext cx="615378" cy="117008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2" name="Google Shape;442;p37"/>
          <p:cNvCxnSpPr/>
          <p:nvPr/>
        </p:nvCxnSpPr>
        <p:spPr>
          <a:xfrm rot="10800000">
            <a:off x="1729126" y="3570927"/>
            <a:ext cx="866730" cy="780057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3" name="Google Shape;443;p37"/>
          <p:cNvCxnSpPr/>
          <p:nvPr/>
        </p:nvCxnSpPr>
        <p:spPr>
          <a:xfrm>
            <a:off x="1729126" y="3570927"/>
            <a:ext cx="710719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4" name="Google Shape;444;p37"/>
          <p:cNvCxnSpPr/>
          <p:nvPr/>
        </p:nvCxnSpPr>
        <p:spPr>
          <a:xfrm flipH="1" rot="10800000">
            <a:off x="2439846" y="2786536"/>
            <a:ext cx="78004" cy="784392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5" name="Google Shape;445;p37"/>
          <p:cNvCxnSpPr/>
          <p:nvPr/>
        </p:nvCxnSpPr>
        <p:spPr>
          <a:xfrm rot="10800000">
            <a:off x="1980478" y="2734533"/>
            <a:ext cx="537372" cy="52003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46" name="Google Shape;446;p37"/>
          <p:cNvSpPr/>
          <p:nvPr/>
        </p:nvSpPr>
        <p:spPr>
          <a:xfrm>
            <a:off x="7597704" y="2268312"/>
            <a:ext cx="3052833" cy="13198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47" name="Google Shape;447;p37"/>
          <p:cNvSpPr/>
          <p:nvPr/>
        </p:nvSpPr>
        <p:spPr>
          <a:xfrm>
            <a:off x="7531029" y="3941905"/>
            <a:ext cx="3052833" cy="13198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48" name="Google Shape;448;p37"/>
          <p:cNvSpPr/>
          <p:nvPr/>
        </p:nvSpPr>
        <p:spPr>
          <a:xfrm>
            <a:off x="7550079" y="4781279"/>
            <a:ext cx="3052833" cy="13198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49" name="Google Shape;449;p37"/>
          <p:cNvSpPr/>
          <p:nvPr/>
        </p:nvSpPr>
        <p:spPr>
          <a:xfrm>
            <a:off x="2338524" y="2543516"/>
            <a:ext cx="472108" cy="468034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50" name="Google Shape;450;p37"/>
          <p:cNvSpPr txBox="1"/>
          <p:nvPr>
            <p:ph type="title"/>
          </p:nvPr>
        </p:nvSpPr>
        <p:spPr>
          <a:xfrm>
            <a:off x="532611" y="274639"/>
            <a:ext cx="1104978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Replicate CNN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8"/>
          <p:cNvSpPr txBox="1"/>
          <p:nvPr>
            <p:ph type="title"/>
          </p:nvPr>
        </p:nvSpPr>
        <p:spPr>
          <a:xfrm>
            <a:off x="532611" y="274639"/>
            <a:ext cx="74874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Replicate CNN</a:t>
            </a:r>
            <a:endParaRPr/>
          </a:p>
        </p:txBody>
      </p:sp>
      <p:pic>
        <p:nvPicPr>
          <p:cNvPr id="456" name="Google Shape;456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9098" y="2150487"/>
            <a:ext cx="2255880" cy="2199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535" y="2551329"/>
            <a:ext cx="2255880" cy="2199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9456" y="2952171"/>
            <a:ext cx="2255880" cy="2199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9177" y="3353013"/>
            <a:ext cx="2255880" cy="2199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3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0050" y="23020"/>
            <a:ext cx="3409174" cy="6834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9"/>
          <p:cNvSpPr txBox="1"/>
          <p:nvPr>
            <p:ph type="title"/>
          </p:nvPr>
        </p:nvSpPr>
        <p:spPr>
          <a:xfrm>
            <a:off x="914997" y="274639"/>
            <a:ext cx="1066740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Conclusion</a:t>
            </a:r>
            <a:endParaRPr/>
          </a:p>
        </p:txBody>
      </p:sp>
      <p:graphicFrame>
        <p:nvGraphicFramePr>
          <p:cNvPr id="467" name="Google Shape;467;p39"/>
          <p:cNvGraphicFramePr/>
          <p:nvPr/>
        </p:nvGraphicFramePr>
        <p:xfrm>
          <a:off x="1061243" y="1675606"/>
          <a:ext cx="3000000" cy="3000000"/>
        </p:xfrm>
        <a:graphic>
          <a:graphicData uri="http://schemas.openxmlformats.org/drawingml/2006/table">
            <a:tbl>
              <a:tblPr>
                <a:solidFill>
                  <a:schemeClr val="lt2"/>
                </a:solidFill>
                <a:tableStyleId>{8BC4A501-0628-4D22-AC49-64B2832850C8}</a:tableStyleId>
              </a:tblPr>
              <a:tblGrid>
                <a:gridCol w="1056525"/>
                <a:gridCol w="837600"/>
                <a:gridCol w="837600"/>
                <a:gridCol w="837600"/>
                <a:gridCol w="837600"/>
              </a:tblGrid>
              <a:tr h="200025"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DIFF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E6E6E5"/>
                    </a:solidFill>
                  </a:tcPr>
                </a:tc>
                <a:tc hMerge="1"/>
                <a:tc hMerge="1"/>
                <a:tc hMerge="1"/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K-hop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Train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81.09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81.98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85.59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86.35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Validation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80.15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84.67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85.46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89.47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81.59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82.85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85.68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87.14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GCN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DBDDDB"/>
                    </a:solidFill>
                  </a:tcPr>
                </a:tc>
                <a:tc hMerge="1"/>
                <a:tc hMerge="1"/>
                <a:tc hMerge="1"/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K-hop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Train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76.91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82.81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90.28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90.84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Validation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76.13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84.42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88.44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89.95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75.53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81.92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89.92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90.25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SAGE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DBDDDB"/>
                    </a:solidFill>
                  </a:tcPr>
                </a:tc>
                <a:tc hMerge="1"/>
                <a:tc hMerge="1"/>
                <a:tc hMerge="1"/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K-hop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Train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82.26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95.52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98.22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98.86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Validation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82.91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92.46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96.48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96.98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82.05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95.46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97.97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98.65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</a:tr>
              <a:tr h="200025"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CNN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DBDDDB"/>
                    </a:solidFill>
                  </a:tcPr>
                </a:tc>
                <a:tc hMerge="1"/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Train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99.33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Validation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94.21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571105" y="267924"/>
            <a:ext cx="1104978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532611" y="1600202"/>
            <a:ext cx="11049789" cy="408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What is EEG?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Deep Learning in EEG.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2D2E2B"/>
              </a:buClr>
              <a:buSzPts val="1800"/>
              <a:buChar char="–"/>
            </a:pPr>
            <a:r>
              <a:rPr lang="en-US" sz="1800"/>
              <a:t>CNN is most widely used for EEG research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2D2E2B"/>
              </a:buClr>
              <a:buSzPts val="1800"/>
              <a:buChar char="–"/>
            </a:pPr>
            <a:r>
              <a:rPr lang="en-US" sz="1800"/>
              <a:t>“Black Box” problem.</a:t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rgbClr val="2D2E2B"/>
              </a:buClr>
              <a:buSzPts val="1800"/>
              <a:buNone/>
            </a:pPr>
            <a:r>
              <a:t/>
            </a:r>
            <a:endParaRPr sz="1800"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rgbClr val="2D2E2B"/>
              </a:buClr>
              <a:buSzPts val="1800"/>
              <a:buNone/>
            </a:pPr>
            <a:r>
              <a:t/>
            </a:r>
            <a:endParaRPr sz="1800"/>
          </a:p>
          <a:p>
            <a:pPr indent="0" lvl="1" marL="457200" rtl="0" algn="ctr">
              <a:spcBef>
                <a:spcPts val="360"/>
              </a:spcBef>
              <a:spcAft>
                <a:spcPts val="0"/>
              </a:spcAft>
              <a:buClr>
                <a:srgbClr val="2D2E2B"/>
              </a:buClr>
              <a:buSzPts val="1800"/>
              <a:buNone/>
            </a:pPr>
            <a:r>
              <a:rPr lang="en-US" sz="1800"/>
              <a:t>	 “the describing of raw EEG data without a theory driven study and standardized protocol, is problematic. It is possible that this approach is inhibiting the development of useful information regarding this potentially valuable method to aid diagnosis.” </a:t>
            </a:r>
            <a:endParaRPr/>
          </a:p>
          <a:p>
            <a:pPr indent="0" lvl="1" marL="457200" rtl="0" algn="ctr">
              <a:spcBef>
                <a:spcPts val="360"/>
              </a:spcBef>
              <a:spcAft>
                <a:spcPts val="0"/>
              </a:spcAft>
              <a:buClr>
                <a:srgbClr val="2D2E2B"/>
              </a:buClr>
              <a:buSzPts val="1800"/>
              <a:buNone/>
            </a:pPr>
            <a:r>
              <a:rPr lang="en-US" sz="1800"/>
              <a:t>- Adamou1 et al.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3" name="Google Shape;473;p40"/>
          <p:cNvGraphicFramePr/>
          <p:nvPr/>
        </p:nvGraphicFramePr>
        <p:xfrm>
          <a:off x="1061243" y="1675606"/>
          <a:ext cx="3000000" cy="3000000"/>
        </p:xfrm>
        <a:graphic>
          <a:graphicData uri="http://schemas.openxmlformats.org/drawingml/2006/table">
            <a:tbl>
              <a:tblPr>
                <a:solidFill>
                  <a:schemeClr val="lt2"/>
                </a:solidFill>
                <a:tableStyleId>{8BC4A501-0628-4D22-AC49-64B2832850C8}</a:tableStyleId>
              </a:tblPr>
              <a:tblGrid>
                <a:gridCol w="1056525"/>
                <a:gridCol w="837600"/>
                <a:gridCol w="837600"/>
                <a:gridCol w="837600"/>
                <a:gridCol w="837600"/>
              </a:tblGrid>
              <a:tr h="200025"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DIFF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E6E6E5"/>
                    </a:solidFill>
                  </a:tcPr>
                </a:tc>
                <a:tc hMerge="1"/>
                <a:tc hMerge="1"/>
                <a:tc hMerge="1"/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K-hop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Train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81.09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81.98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85.59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86.35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Validation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80.15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84.67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85.46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89.47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81.59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82.85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85.68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87.14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GCN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DBDDDB"/>
                    </a:solidFill>
                  </a:tcPr>
                </a:tc>
                <a:tc hMerge="1"/>
                <a:tc hMerge="1"/>
                <a:tc hMerge="1"/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K-hop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Train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76.91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82.81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90.28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90.84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Validation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76.13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84.42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88.44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89.95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75.53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81.92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89.92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90.25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SAGE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DBDDDB"/>
                    </a:solidFill>
                  </a:tcPr>
                </a:tc>
                <a:tc hMerge="1"/>
                <a:tc hMerge="1"/>
                <a:tc hMerge="1"/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K-hop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Train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82.26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95.52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98.22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98.86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Validation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82.91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92.46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96.48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96.98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82.05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95.46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97.97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98.65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</a:tr>
              <a:tr h="200025"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CNN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DBDDDB"/>
                    </a:solidFill>
                  </a:tcPr>
                </a:tc>
                <a:tc hMerge="1"/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Train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99.33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Validation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94.21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474" name="Google Shape;474;p40"/>
          <p:cNvSpPr txBox="1"/>
          <p:nvPr>
            <p:ph type="title"/>
          </p:nvPr>
        </p:nvSpPr>
        <p:spPr>
          <a:xfrm>
            <a:off x="914997" y="274639"/>
            <a:ext cx="1066740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475" name="Google Shape;475;p40"/>
          <p:cNvSpPr/>
          <p:nvPr/>
        </p:nvSpPr>
        <p:spPr>
          <a:xfrm>
            <a:off x="4626429" y="4615542"/>
            <a:ext cx="841715" cy="189975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76" name="Google Shape;476;p40"/>
          <p:cNvSpPr/>
          <p:nvPr/>
        </p:nvSpPr>
        <p:spPr>
          <a:xfrm>
            <a:off x="3425416" y="5419456"/>
            <a:ext cx="667613" cy="189975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77" name="Google Shape;477;p40"/>
          <p:cNvSpPr/>
          <p:nvPr/>
        </p:nvSpPr>
        <p:spPr>
          <a:xfrm>
            <a:off x="4626428" y="3583027"/>
            <a:ext cx="841715" cy="189975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78" name="Google Shape;478;p40"/>
          <p:cNvSpPr/>
          <p:nvPr/>
        </p:nvSpPr>
        <p:spPr>
          <a:xfrm>
            <a:off x="4626429" y="2534329"/>
            <a:ext cx="841715" cy="189975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479" name="Google Shape;479;p4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8725" y="1884627"/>
            <a:ext cx="5273675" cy="3515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5" name="Google Shape;485;p41"/>
          <p:cNvGraphicFramePr/>
          <p:nvPr/>
        </p:nvGraphicFramePr>
        <p:xfrm>
          <a:off x="1061243" y="1675606"/>
          <a:ext cx="3000000" cy="3000000"/>
        </p:xfrm>
        <a:graphic>
          <a:graphicData uri="http://schemas.openxmlformats.org/drawingml/2006/table">
            <a:tbl>
              <a:tblPr>
                <a:solidFill>
                  <a:schemeClr val="lt2"/>
                </a:solidFill>
                <a:tableStyleId>{8BC4A501-0628-4D22-AC49-64B2832850C8}</a:tableStyleId>
              </a:tblPr>
              <a:tblGrid>
                <a:gridCol w="1056525"/>
                <a:gridCol w="837600"/>
                <a:gridCol w="837600"/>
                <a:gridCol w="837600"/>
                <a:gridCol w="837600"/>
              </a:tblGrid>
              <a:tr h="200025"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DIFF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E6E6E5"/>
                    </a:solidFill>
                  </a:tcPr>
                </a:tc>
                <a:tc hMerge="1"/>
                <a:tc hMerge="1"/>
                <a:tc hMerge="1"/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K-hop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Train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81.09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81.98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85.59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86.35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Validation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80.15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84.67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85.46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89.47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81.59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82.85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85.68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87.14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GCN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DBDDDB"/>
                    </a:solidFill>
                  </a:tcPr>
                </a:tc>
                <a:tc hMerge="1"/>
                <a:tc hMerge="1"/>
                <a:tc hMerge="1"/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K-hop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Train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76.91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82.81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90.28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90.84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Validation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76.13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84.42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88.44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89.95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75.53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81.92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89.92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90.25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SAGE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DBDDDB"/>
                    </a:solidFill>
                  </a:tcPr>
                </a:tc>
                <a:tc hMerge="1"/>
                <a:tc hMerge="1"/>
                <a:tc hMerge="1"/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K-hop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Train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82.26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95.52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98.22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98.86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Validation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82.91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92.46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96.48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96.98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82.05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95.46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97.97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98.65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</a:tr>
              <a:tr h="200025"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CNN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DBDDDB"/>
                    </a:solidFill>
                  </a:tcPr>
                </a:tc>
                <a:tc hMerge="1"/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Train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99.33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Validation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94.21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486" name="Google Shape;486;p41"/>
          <p:cNvSpPr txBox="1"/>
          <p:nvPr>
            <p:ph type="title"/>
          </p:nvPr>
        </p:nvSpPr>
        <p:spPr>
          <a:xfrm>
            <a:off x="914997" y="274639"/>
            <a:ext cx="1066740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Conclusion</a:t>
            </a:r>
            <a:endParaRPr/>
          </a:p>
        </p:txBody>
      </p:sp>
      <p:pic>
        <p:nvPicPr>
          <p:cNvPr id="487" name="Google Shape;487;p4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8725" y="1884627"/>
            <a:ext cx="5273675" cy="3515783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41"/>
          <p:cNvSpPr/>
          <p:nvPr/>
        </p:nvSpPr>
        <p:spPr>
          <a:xfrm>
            <a:off x="2162673" y="3558416"/>
            <a:ext cx="3305472" cy="189975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4" name="Google Shape;494;p42"/>
          <p:cNvGraphicFramePr/>
          <p:nvPr/>
        </p:nvGraphicFramePr>
        <p:xfrm>
          <a:off x="1061243" y="1675606"/>
          <a:ext cx="3000000" cy="3000000"/>
        </p:xfrm>
        <a:graphic>
          <a:graphicData uri="http://schemas.openxmlformats.org/drawingml/2006/table">
            <a:tbl>
              <a:tblPr>
                <a:solidFill>
                  <a:schemeClr val="lt2"/>
                </a:solidFill>
                <a:tableStyleId>{8BC4A501-0628-4D22-AC49-64B2832850C8}</a:tableStyleId>
              </a:tblPr>
              <a:tblGrid>
                <a:gridCol w="1056525"/>
                <a:gridCol w="837600"/>
                <a:gridCol w="837600"/>
                <a:gridCol w="837600"/>
                <a:gridCol w="837600"/>
              </a:tblGrid>
              <a:tr h="200025"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DIFF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E6E6E5"/>
                    </a:solidFill>
                  </a:tcPr>
                </a:tc>
                <a:tc hMerge="1"/>
                <a:tc hMerge="1"/>
                <a:tc hMerge="1"/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K-hop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Train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81.09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81.98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85.59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86.35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Validation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80.15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84.67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85.46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89.47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81.59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82.85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85.68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87.14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GCN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DBDDDB"/>
                    </a:solidFill>
                  </a:tcPr>
                </a:tc>
                <a:tc hMerge="1"/>
                <a:tc hMerge="1"/>
                <a:tc hMerge="1"/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K-hop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Train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76.91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82.81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90.28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90.84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Validation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76.13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84.42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88.44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89.95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75.53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81.92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89.92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90.25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SAGE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DBDDDB"/>
                    </a:solidFill>
                  </a:tcPr>
                </a:tc>
                <a:tc hMerge="1"/>
                <a:tc hMerge="1"/>
                <a:tc hMerge="1"/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K-hop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Train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82.26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95.52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98.22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98.86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Validation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82.91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92.46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96.48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96.98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82.05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95.46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97.97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98.65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</a:tr>
              <a:tr h="200025"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CNN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DBDDDB"/>
                    </a:solidFill>
                  </a:tcPr>
                </a:tc>
                <a:tc hMerge="1"/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Train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99.33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Validation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94.21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495" name="Google Shape;495;p42"/>
          <p:cNvSpPr txBox="1"/>
          <p:nvPr>
            <p:ph type="title"/>
          </p:nvPr>
        </p:nvSpPr>
        <p:spPr>
          <a:xfrm>
            <a:off x="914997" y="274639"/>
            <a:ext cx="1066740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Conclusion</a:t>
            </a:r>
            <a:endParaRPr/>
          </a:p>
        </p:txBody>
      </p:sp>
      <p:pic>
        <p:nvPicPr>
          <p:cNvPr id="496" name="Google Shape;496;p4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8725" y="1884627"/>
            <a:ext cx="5273675" cy="3515783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42"/>
          <p:cNvSpPr/>
          <p:nvPr/>
        </p:nvSpPr>
        <p:spPr>
          <a:xfrm>
            <a:off x="2140901" y="4603445"/>
            <a:ext cx="3305472" cy="189975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3"/>
          <p:cNvSpPr txBox="1"/>
          <p:nvPr>
            <p:ph type="title"/>
          </p:nvPr>
        </p:nvSpPr>
        <p:spPr>
          <a:xfrm>
            <a:off x="914997" y="274639"/>
            <a:ext cx="1066740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Conclusion</a:t>
            </a:r>
            <a:endParaRPr/>
          </a:p>
        </p:txBody>
      </p:sp>
      <p:graphicFrame>
        <p:nvGraphicFramePr>
          <p:cNvPr id="504" name="Google Shape;504;p43"/>
          <p:cNvGraphicFramePr/>
          <p:nvPr/>
        </p:nvGraphicFramePr>
        <p:xfrm>
          <a:off x="1061243" y="1675606"/>
          <a:ext cx="3000000" cy="3000000"/>
        </p:xfrm>
        <a:graphic>
          <a:graphicData uri="http://schemas.openxmlformats.org/drawingml/2006/table">
            <a:tbl>
              <a:tblPr>
                <a:solidFill>
                  <a:schemeClr val="lt2"/>
                </a:solidFill>
                <a:tableStyleId>{8BC4A501-0628-4D22-AC49-64B2832850C8}</a:tableStyleId>
              </a:tblPr>
              <a:tblGrid>
                <a:gridCol w="1056525"/>
                <a:gridCol w="837600"/>
                <a:gridCol w="837600"/>
                <a:gridCol w="837600"/>
                <a:gridCol w="837600"/>
              </a:tblGrid>
              <a:tr h="200025"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DIFF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E6E6E5"/>
                    </a:solidFill>
                  </a:tcPr>
                </a:tc>
                <a:tc hMerge="1"/>
                <a:tc hMerge="1"/>
                <a:tc hMerge="1"/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K-hop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Train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81.09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81.98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85.59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86.35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Validation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80.15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84.67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85.46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89.47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81.59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82.85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85.68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87.14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GCN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DBDDDB"/>
                    </a:solidFill>
                  </a:tcPr>
                </a:tc>
                <a:tc hMerge="1"/>
                <a:tc hMerge="1"/>
                <a:tc hMerge="1"/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K-hop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Train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76.91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82.81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90.28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90.84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Validation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76.13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84.42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88.44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89.95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75.53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81.92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89.92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90.25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SAGE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DBDDDB"/>
                    </a:solidFill>
                  </a:tcPr>
                </a:tc>
                <a:tc hMerge="1"/>
                <a:tc hMerge="1"/>
                <a:tc hMerge="1"/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K-hop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989A9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Train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82.26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95.52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98.22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98.86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Validation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82.91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92.46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96.48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96.98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82.05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95.46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97.97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98.65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</a:tr>
              <a:tr h="200025"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CNN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DBDDDB"/>
                    </a:solidFill>
                  </a:tcPr>
                </a:tc>
                <a:tc hMerge="1"/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Train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99.33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Validation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>
                    <a:solidFill>
                      <a:srgbClr val="BABCB7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94.21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525" marB="0" marR="9525" marL="9525" anchor="ctr"/>
                </a:tc>
                <a:tc hMerge="1"/>
                <a:tc hMerge="1"/>
                <a:tc hMerge="1"/>
              </a:tr>
            </a:tbl>
          </a:graphicData>
        </a:graphic>
      </p:graphicFrame>
      <p:pic>
        <p:nvPicPr>
          <p:cNvPr id="505" name="Google Shape;505;p4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8725" y="1884627"/>
            <a:ext cx="5273675" cy="3515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4"/>
          <p:cNvSpPr txBox="1"/>
          <p:nvPr>
            <p:ph type="title"/>
          </p:nvPr>
        </p:nvSpPr>
        <p:spPr>
          <a:xfrm>
            <a:off x="914997" y="274639"/>
            <a:ext cx="1066740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511" name="Google Shape;511;p44"/>
          <p:cNvSpPr txBox="1"/>
          <p:nvPr>
            <p:ph idx="1" type="body"/>
          </p:nvPr>
        </p:nvSpPr>
        <p:spPr>
          <a:xfrm>
            <a:off x="914997" y="1600201"/>
            <a:ext cx="10667403" cy="3950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GCN, DIFF did not outperform CNN.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2D2E2B"/>
              </a:buClr>
              <a:buSzPts val="2000"/>
              <a:buChar char="–"/>
            </a:pPr>
            <a:r>
              <a:rPr lang="en-US" sz="2000"/>
              <a:t>“The majority of these methods do not scale to large graphs or are designed for whole-graph classification.” (Hamilton et al.)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SAGE outperformed CNN.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2D2E2B"/>
              </a:buClr>
              <a:buSzPts val="2000"/>
              <a:buChar char="–"/>
            </a:pPr>
            <a:r>
              <a:rPr lang="en-US" sz="2000"/>
              <a:t>More suitable for brain-signal research</a:t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Accuracy Increased for bigger K value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2D2E2B"/>
              </a:buClr>
              <a:buSzPts val="2000"/>
              <a:buChar char="–"/>
            </a:pPr>
            <a:r>
              <a:rPr lang="en-US" sz="2000"/>
              <a:t>Brain stimulation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2D2E2B"/>
              </a:buClr>
              <a:buSzPts val="2000"/>
              <a:buChar char="–"/>
            </a:pPr>
            <a:r>
              <a:rPr lang="en-US" sz="2000"/>
              <a:t>Needs to be compared with neuroscience literature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5"/>
          <p:cNvSpPr txBox="1"/>
          <p:nvPr>
            <p:ph type="title"/>
          </p:nvPr>
        </p:nvSpPr>
        <p:spPr>
          <a:xfrm>
            <a:off x="914997" y="274639"/>
            <a:ext cx="1066740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Further Research Direction</a:t>
            </a:r>
            <a:endParaRPr/>
          </a:p>
        </p:txBody>
      </p:sp>
      <p:sp>
        <p:nvSpPr>
          <p:cNvPr id="517" name="Google Shape;517;p45"/>
          <p:cNvSpPr txBox="1"/>
          <p:nvPr>
            <p:ph idx="1" type="body"/>
          </p:nvPr>
        </p:nvSpPr>
        <p:spPr>
          <a:xfrm>
            <a:off x="914997" y="1600201"/>
            <a:ext cx="10667403" cy="3950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Other methods to construct adjacency table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2D2E2B"/>
              </a:buClr>
              <a:buSzPts val="2000"/>
              <a:buChar char="–"/>
            </a:pPr>
            <a:r>
              <a:rPr lang="en-US" sz="2000"/>
              <a:t>Pearson Correlation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2D2E2B"/>
              </a:buClr>
              <a:buSzPts val="2000"/>
              <a:buChar char="–"/>
            </a:pPr>
            <a:r>
              <a:rPr lang="en-US" sz="2000"/>
              <a:t>Dynamic Time Warping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Other GNN models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2D2E2B"/>
              </a:buClr>
              <a:buSzPts val="2000"/>
              <a:buChar char="–"/>
            </a:pPr>
            <a:r>
              <a:rPr lang="en-US" sz="2000"/>
              <a:t>Graph Isomorphism Network, SortPool, EdgePool, SagPool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2D2E2B"/>
              </a:buClr>
              <a:buSzPts val="2000"/>
              <a:buChar char="–"/>
            </a:pPr>
            <a:r>
              <a:rPr lang="en-US" sz="2000"/>
              <a:t>BrainGNN, SGCN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Compare with literature on ADHD research in neuroscience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Interpretable Machine Learning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6"/>
          <p:cNvSpPr txBox="1"/>
          <p:nvPr>
            <p:ph type="title"/>
          </p:nvPr>
        </p:nvSpPr>
        <p:spPr>
          <a:xfrm>
            <a:off x="762298" y="2857500"/>
            <a:ext cx="1066740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7"/>
          <p:cNvSpPr txBox="1"/>
          <p:nvPr>
            <p:ph type="title"/>
          </p:nvPr>
        </p:nvSpPr>
        <p:spPr>
          <a:xfrm>
            <a:off x="762298" y="2857500"/>
            <a:ext cx="1066740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Questions / Suggestions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571105" y="267924"/>
            <a:ext cx="1104978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532611" y="1600202"/>
            <a:ext cx="11049789" cy="408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What is EEG?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Deep Learning in EEG.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Graph Neural Network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2D2E2B"/>
              </a:buClr>
              <a:buSzPts val="1800"/>
              <a:buChar char="–"/>
            </a:pPr>
            <a:r>
              <a:rPr lang="en-US" sz="1800"/>
              <a:t>GNN suits EEG dataset more naturally.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2D2E2B"/>
              </a:buClr>
              <a:buSzPts val="1800"/>
              <a:buChar char="–"/>
            </a:pPr>
            <a:r>
              <a:rPr lang="en-US" sz="1800"/>
              <a:t>Better performance, interpretability.</a:t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rgbClr val="2D2E2B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532611" y="274639"/>
            <a:ext cx="1104978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Related Work</a:t>
            </a:r>
            <a:endParaRPr/>
          </a:p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532611" y="1600202"/>
            <a:ext cx="11049789" cy="408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Proposed model from “A deep learning framework for identifying children with ADHD using an EEG-based brain network”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2D2E2B"/>
              </a:buClr>
              <a:buSzPts val="1800"/>
              <a:buChar char="–"/>
            </a:pPr>
            <a:r>
              <a:rPr lang="en-US" sz="1800"/>
              <a:t>MI + CNN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Demir et al. reviewed six GNN models and benchmarked their performance for EEG classification task.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2D2E2B"/>
              </a:buClr>
              <a:buSzPts val="1800"/>
              <a:buChar char="–"/>
            </a:pPr>
            <a:r>
              <a:rPr lang="en-US" sz="1800"/>
              <a:t>GraphSAGE, Graph Isomorphism Network (GIN), SortPool, EdgePool, SagPool, Set2Set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>
            <p:ph type="title"/>
          </p:nvPr>
        </p:nvSpPr>
        <p:spPr>
          <a:xfrm>
            <a:off x="532611" y="274639"/>
            <a:ext cx="1104978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Method Overview</a:t>
            </a:r>
            <a:endParaRPr/>
          </a:p>
        </p:txBody>
      </p:sp>
      <p:grpSp>
        <p:nvGrpSpPr>
          <p:cNvPr id="109" name="Google Shape;109;p7"/>
          <p:cNvGrpSpPr/>
          <p:nvPr/>
        </p:nvGrpSpPr>
        <p:grpSpPr>
          <a:xfrm>
            <a:off x="263809" y="2802486"/>
            <a:ext cx="11587390" cy="1557054"/>
            <a:chOff x="4431" y="1220375"/>
            <a:chExt cx="11587390" cy="1557054"/>
          </a:xfrm>
        </p:grpSpPr>
        <p:sp>
          <p:nvSpPr>
            <p:cNvPr id="110" name="Google Shape;110;p7"/>
            <p:cNvSpPr/>
            <p:nvPr/>
          </p:nvSpPr>
          <p:spPr>
            <a:xfrm>
              <a:off x="4431" y="1636797"/>
              <a:ext cx="1448423" cy="724211"/>
            </a:xfrm>
            <a:prstGeom prst="roundRect">
              <a:avLst>
                <a:gd fmla="val 10000" name="adj"/>
              </a:avLst>
            </a:prstGeom>
            <a:solidFill>
              <a:srgbClr val="5D071A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7"/>
            <p:cNvSpPr txBox="1"/>
            <p:nvPr/>
          </p:nvSpPr>
          <p:spPr>
            <a:xfrm>
              <a:off x="25642" y="1658008"/>
              <a:ext cx="1406001" cy="68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Palatino Linotype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Data collection</a:t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1452855" y="1982599"/>
              <a:ext cx="579369" cy="32607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25400">
              <a:solidFill>
                <a:srgbClr val="4A04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 txBox="1"/>
            <p:nvPr/>
          </p:nvSpPr>
          <p:spPr>
            <a:xfrm>
              <a:off x="1728055" y="1984418"/>
              <a:ext cx="28968" cy="28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Palatino Linotype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2032224" y="1636797"/>
              <a:ext cx="1448423" cy="724211"/>
            </a:xfrm>
            <a:prstGeom prst="roundRect">
              <a:avLst>
                <a:gd fmla="val 10000" name="adj"/>
              </a:avLst>
            </a:prstGeom>
            <a:solidFill>
              <a:srgbClr val="5D071A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 txBox="1"/>
            <p:nvPr/>
          </p:nvSpPr>
          <p:spPr>
            <a:xfrm>
              <a:off x="2053435" y="1658008"/>
              <a:ext cx="1406001" cy="68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Palatino Linotype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Preprocessing</a:t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3480648" y="1982599"/>
              <a:ext cx="579369" cy="32607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25400">
              <a:solidFill>
                <a:srgbClr val="5405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 txBox="1"/>
            <p:nvPr/>
          </p:nvSpPr>
          <p:spPr>
            <a:xfrm>
              <a:off x="3755849" y="1984418"/>
              <a:ext cx="28968" cy="28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Palatino Linotype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060018" y="1636797"/>
              <a:ext cx="1448423" cy="724211"/>
            </a:xfrm>
            <a:prstGeom prst="roundRect">
              <a:avLst>
                <a:gd fmla="val 10000" name="adj"/>
              </a:avLst>
            </a:prstGeom>
            <a:solidFill>
              <a:srgbClr val="5D071A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 txBox="1"/>
            <p:nvPr/>
          </p:nvSpPr>
          <p:spPr>
            <a:xfrm>
              <a:off x="4081229" y="1658008"/>
              <a:ext cx="1406001" cy="68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Palatino Linotype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Create MI table</a:t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-2142401">
              <a:off x="5441379" y="1774388"/>
              <a:ext cx="713495" cy="32607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25400">
              <a:solidFill>
                <a:srgbClr val="5405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 txBox="1"/>
            <p:nvPr/>
          </p:nvSpPr>
          <p:spPr>
            <a:xfrm rot="-2142401">
              <a:off x="5780289" y="1772854"/>
              <a:ext cx="35674" cy="35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Palatino Linotype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6087811" y="1220375"/>
              <a:ext cx="1448423" cy="724211"/>
            </a:xfrm>
            <a:prstGeom prst="roundRect">
              <a:avLst>
                <a:gd fmla="val 10000" name="adj"/>
              </a:avLst>
            </a:prstGeom>
            <a:solidFill>
              <a:srgbClr val="5D071A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7"/>
            <p:cNvSpPr txBox="1"/>
            <p:nvPr/>
          </p:nvSpPr>
          <p:spPr>
            <a:xfrm>
              <a:off x="6109022" y="1241586"/>
              <a:ext cx="1406001" cy="68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Palatino Linotype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Create Graph Dataset</a:t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7536235" y="1566177"/>
              <a:ext cx="579369" cy="32607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25400">
              <a:solidFill>
                <a:srgbClr val="5405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7"/>
            <p:cNvSpPr txBox="1"/>
            <p:nvPr/>
          </p:nvSpPr>
          <p:spPr>
            <a:xfrm>
              <a:off x="7811436" y="1567996"/>
              <a:ext cx="28968" cy="28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Palatino Linotype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8115605" y="1220375"/>
              <a:ext cx="1448423" cy="724211"/>
            </a:xfrm>
            <a:prstGeom prst="roundRect">
              <a:avLst>
                <a:gd fmla="val 10000" name="adj"/>
              </a:avLst>
            </a:prstGeom>
            <a:solidFill>
              <a:srgbClr val="5D071A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7"/>
            <p:cNvSpPr txBox="1"/>
            <p:nvPr/>
          </p:nvSpPr>
          <p:spPr>
            <a:xfrm>
              <a:off x="8136816" y="1241586"/>
              <a:ext cx="1406001" cy="68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Palatino Linotype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GNN Model</a:t>
              </a: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9564029" y="1566177"/>
              <a:ext cx="579369" cy="32607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25400">
              <a:solidFill>
                <a:srgbClr val="5405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7"/>
            <p:cNvSpPr txBox="1"/>
            <p:nvPr/>
          </p:nvSpPr>
          <p:spPr>
            <a:xfrm>
              <a:off x="9839229" y="1567996"/>
              <a:ext cx="28968" cy="28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Palatino Linotype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0143398" y="1220375"/>
              <a:ext cx="1448423" cy="724211"/>
            </a:xfrm>
            <a:prstGeom prst="roundRect">
              <a:avLst>
                <a:gd fmla="val 10000" name="adj"/>
              </a:avLst>
            </a:prstGeom>
            <a:solidFill>
              <a:srgbClr val="5D071A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7"/>
            <p:cNvSpPr txBox="1"/>
            <p:nvPr/>
          </p:nvSpPr>
          <p:spPr>
            <a:xfrm>
              <a:off x="10164609" y="1241586"/>
              <a:ext cx="1406001" cy="68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Palatino Linotype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Predict / Interpret</a:t>
              </a: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 rot="2142401">
              <a:off x="5441379" y="2190810"/>
              <a:ext cx="713495" cy="32607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25400">
              <a:solidFill>
                <a:srgbClr val="5405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7"/>
            <p:cNvSpPr txBox="1"/>
            <p:nvPr/>
          </p:nvSpPr>
          <p:spPr>
            <a:xfrm rot="2142401">
              <a:off x="5780289" y="2189276"/>
              <a:ext cx="35674" cy="35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Palatino Linotype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6087811" y="2053218"/>
              <a:ext cx="1448423" cy="724211"/>
            </a:xfrm>
            <a:prstGeom prst="roundRect">
              <a:avLst>
                <a:gd fmla="val 10000" name="adj"/>
              </a:avLst>
            </a:prstGeom>
            <a:solidFill>
              <a:srgbClr val="5D071A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7"/>
            <p:cNvSpPr txBox="1"/>
            <p:nvPr/>
          </p:nvSpPr>
          <p:spPr>
            <a:xfrm>
              <a:off x="6109022" y="2074429"/>
              <a:ext cx="1406001" cy="68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Palatino Linotype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Create image-like data</a:t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7536235" y="2399021"/>
              <a:ext cx="579369" cy="32607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25400">
              <a:solidFill>
                <a:srgbClr val="5405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 txBox="1"/>
            <p:nvPr/>
          </p:nvSpPr>
          <p:spPr>
            <a:xfrm>
              <a:off x="7811436" y="2400840"/>
              <a:ext cx="28968" cy="28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Palatino Linotype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8115605" y="2053218"/>
              <a:ext cx="1448423" cy="724211"/>
            </a:xfrm>
            <a:prstGeom prst="roundRect">
              <a:avLst>
                <a:gd fmla="val 10000" name="adj"/>
              </a:avLst>
            </a:prstGeom>
            <a:solidFill>
              <a:srgbClr val="5D071A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 txBox="1"/>
            <p:nvPr/>
          </p:nvSpPr>
          <p:spPr>
            <a:xfrm>
              <a:off x="8136816" y="2074429"/>
              <a:ext cx="1406001" cy="68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Palatino Linotype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Recreate CNN Model</a:t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9564029" y="2399021"/>
              <a:ext cx="579369" cy="32607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25400">
              <a:solidFill>
                <a:srgbClr val="5405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 txBox="1"/>
            <p:nvPr/>
          </p:nvSpPr>
          <p:spPr>
            <a:xfrm>
              <a:off x="9839229" y="2400840"/>
              <a:ext cx="28968" cy="28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Palatino Linotype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0143398" y="2053218"/>
              <a:ext cx="1448423" cy="724211"/>
            </a:xfrm>
            <a:prstGeom prst="roundRect">
              <a:avLst>
                <a:gd fmla="val 10000" name="adj"/>
              </a:avLst>
            </a:prstGeom>
            <a:solidFill>
              <a:srgbClr val="5D071A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 txBox="1"/>
            <p:nvPr/>
          </p:nvSpPr>
          <p:spPr>
            <a:xfrm>
              <a:off x="10164609" y="2074429"/>
              <a:ext cx="1406001" cy="68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Palatino Linotype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Predict / Compare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532611" y="274639"/>
            <a:ext cx="1104978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Data Collection</a:t>
            </a:r>
            <a:endParaRPr/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532611" y="1600202"/>
            <a:ext cx="5462671" cy="408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IEEE Dataport</a:t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60 ADHD recordings, 60 Control group recordings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2D2E2B"/>
              </a:buClr>
              <a:buSzPts val="1800"/>
              <a:buChar char="–"/>
            </a:pPr>
            <a:r>
              <a:rPr lang="en-US" sz="1800"/>
              <a:t>Boys and girls, ages 7-12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128 Hz, 56~196 seconds per recording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19 channels</a:t>
            </a:r>
            <a:endParaRPr/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  <p:graphicFrame>
        <p:nvGraphicFramePr>
          <p:cNvPr id="150" name="Google Shape;150;p8"/>
          <p:cNvGraphicFramePr/>
          <p:nvPr/>
        </p:nvGraphicFramePr>
        <p:xfrm>
          <a:off x="6308725" y="1600200"/>
          <a:ext cx="5273675" cy="4084638"/>
        </p:xfrm>
        <a:graphic>
          <a:graphicData uri="http://schemas.openxmlformats.org/drawingml/2006/chart">
            <c:chart r:id="rId3"/>
          </a:graphicData>
        </a:graphic>
      </p:graphicFrame>
      <p:cxnSp>
        <p:nvCxnSpPr>
          <p:cNvPr id="151" name="Google Shape;151;p8"/>
          <p:cNvCxnSpPr/>
          <p:nvPr/>
        </p:nvCxnSpPr>
        <p:spPr>
          <a:xfrm>
            <a:off x="6705600" y="4942114"/>
            <a:ext cx="472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532611" y="274639"/>
            <a:ext cx="1104978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Data Collection</a:t>
            </a:r>
            <a:endParaRPr/>
          </a:p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532611" y="1600202"/>
            <a:ext cx="5462671" cy="408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IEEE Dataport</a:t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60 ADHD recordings, 60 Control group recordings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2D2E2B"/>
              </a:buClr>
              <a:buSzPts val="1800"/>
              <a:buChar char="–"/>
            </a:pPr>
            <a:r>
              <a:rPr lang="en-US" sz="1800"/>
              <a:t>Boys and girls, ages 7-12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128 Hz, 90~200 seconds per recording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19 channels</a:t>
            </a:r>
            <a:endParaRPr/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  <p:pic>
        <p:nvPicPr>
          <p:cNvPr id="158" name="Google Shape;158;p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8725" y="2324100"/>
            <a:ext cx="5273675" cy="2636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SU_Maroon&amp;Grey">
  <a:themeElements>
    <a:clrScheme name="Custom 3">
      <a:dk1>
        <a:srgbClr val="000000"/>
      </a:dk1>
      <a:lt1>
        <a:srgbClr val="FFFFFF"/>
      </a:lt1>
      <a:dk2>
        <a:srgbClr val="5D1724"/>
      </a:dk2>
      <a:lt2>
        <a:srgbClr val="E2E4DB"/>
      </a:lt2>
      <a:accent1>
        <a:srgbClr val="5E091A"/>
      </a:accent1>
      <a:accent2>
        <a:srgbClr val="410611"/>
      </a:accent2>
      <a:accent3>
        <a:srgbClr val="545651"/>
      </a:accent3>
      <a:accent4>
        <a:srgbClr val="848780"/>
      </a:accent4>
      <a:accent5>
        <a:srgbClr val="B9BDB3"/>
      </a:accent5>
      <a:accent6>
        <a:srgbClr val="890C25"/>
      </a:accent6>
      <a:hlink>
        <a:srgbClr val="890C25"/>
      </a:hlink>
      <a:folHlink>
        <a:srgbClr val="890C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2015-07-09T18:42:12Z</dcterms:created>
  <dc:creator>Heather Rowe</dc:creator>
</cp:coreProperties>
</file>