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5F98-EA06-40A6-A5C7-FE24A9CA626B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15D-2D30-445F-A2BC-D8B1041FF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4734" y="1126066"/>
            <a:ext cx="718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</a:rPr>
              <a:t>你对癌症了解有多少？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9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事实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" y="1388534"/>
            <a:ext cx="1000760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癌症是第二大死亡原因（心血管疾病是第一）</a:t>
            </a:r>
            <a:endParaRPr lang="en-US" altLang="zh-CN" sz="3200" dirty="0" smtClean="0"/>
          </a:p>
          <a:p>
            <a:pPr marL="347663" indent="-347663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去年九百六百万（占</a:t>
            </a:r>
            <a:r>
              <a:rPr lang="en-US" altLang="zh-CN" sz="3200" dirty="0" smtClean="0"/>
              <a:t>16%</a:t>
            </a:r>
            <a:r>
              <a:rPr lang="zh-CN" altLang="en-US" sz="3200" dirty="0" smtClean="0"/>
              <a:t>）因癌症死亡</a:t>
            </a:r>
            <a:endParaRPr lang="en-US" sz="3200" dirty="0" smtClean="0"/>
          </a:p>
          <a:p>
            <a:pPr marL="347663" indent="-347663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三分之一女性和二分之一男性一生中会得癌症</a:t>
            </a:r>
            <a:endParaRPr lang="en-US" sz="3200" dirty="0" smtClean="0"/>
          </a:p>
          <a:p>
            <a:pPr marL="347663" indent="-347663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烟草是最危险的癌症因素，导致</a:t>
            </a:r>
            <a:r>
              <a:rPr lang="en-US" altLang="zh-CN" sz="3200" dirty="0" smtClean="0"/>
              <a:t>22%</a:t>
            </a:r>
            <a:r>
              <a:rPr lang="zh-CN" altLang="en-US" sz="3200" dirty="0" smtClean="0"/>
              <a:t>的癌症死亡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754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事实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1" y="1161409"/>
            <a:ext cx="100245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最常见的癌症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肺癌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(2.09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百万病例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乳腺癌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(2.09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million cases)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直肠癌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(1.80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million cases)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前列腺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(1.28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million cases)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皮肤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(non-melanoma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 (1.04 million cases)</a:t>
            </a:r>
          </a:p>
          <a:p>
            <a:pPr marL="347663" indent="-347663">
              <a:buFont typeface="Wingdings" panose="05000000000000000000" pitchFamily="2" charset="2"/>
              <a:buChar char="§"/>
            </a:pPr>
            <a:r>
              <a:rPr lang="zh-CN" altLang="en-US" sz="3200" dirty="0" smtClean="0"/>
              <a:t>导致死亡最多的癌症</a:t>
            </a:r>
            <a:r>
              <a:rPr lang="en-US" sz="3200" dirty="0" smtClean="0"/>
              <a:t>:</a:t>
            </a:r>
            <a:endParaRPr lang="en-US" sz="3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肺癌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(1.76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百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万死亡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直肠癌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862 000 deaths)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胃癌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(783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000 deaths)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肝癌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(782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000 deaths)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前列腺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627 000 deaths)</a:t>
            </a:r>
          </a:p>
        </p:txBody>
      </p:sp>
    </p:spTree>
    <p:extLst>
      <p:ext uri="{BB962C8B-B14F-4D97-AF65-F5344CB8AC3E}">
        <p14:creationId xmlns:p14="http://schemas.microsoft.com/office/powerpoint/2010/main" val="399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原因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7600" y="1059808"/>
            <a:ext cx="972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anose="05000000000000000000" pitchFamily="2" charset="2"/>
              <a:buChar char="§"/>
            </a:pPr>
            <a:r>
              <a:rPr lang="zh-CN" altLang="en-US" sz="2800" b="1" dirty="0" smtClean="0"/>
              <a:t>什么是癌症</a:t>
            </a:r>
            <a:r>
              <a:rPr lang="en-US" sz="2800" b="1" dirty="0" smtClean="0"/>
              <a:t>?</a:t>
            </a:r>
          </a:p>
          <a:p>
            <a:pPr marL="804863" lvl="1" indent="-347663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细胞不可控生长，然后侵入周围组织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804863" lvl="1" indent="-347663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海拉细胞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这位妇女死于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1951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年由于宫颈癌，她的细胞至今还在世界各地的实验室生长。全世界还在用她的细胞做研究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hela ce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2" y="4115248"/>
            <a:ext cx="2362198" cy="27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53" y="4050219"/>
            <a:ext cx="5099847" cy="28077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267" y="2691024"/>
            <a:ext cx="972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Font typeface="Wingdings" panose="05000000000000000000" pitchFamily="2" charset="2"/>
              <a:buChar char="§"/>
            </a:pPr>
            <a:r>
              <a:rPr lang="zh-CN" altLang="en-US" sz="2800" b="1" dirty="0" smtClean="0"/>
              <a:t>癌症根本原因是</a:t>
            </a:r>
            <a:r>
              <a:rPr lang="en-US" sz="2800" b="1" dirty="0" smtClean="0"/>
              <a:t>?</a:t>
            </a:r>
            <a:endParaRPr lang="en-US" sz="28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基因突变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3876" y="3622444"/>
            <a:ext cx="221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10%</a:t>
            </a:r>
            <a:r>
              <a:rPr lang="zh-CN" altLang="en-US" dirty="0" smtClean="0"/>
              <a:t>来自遗传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8010" y="3583576"/>
            <a:ext cx="27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90%</a:t>
            </a:r>
            <a:r>
              <a:rPr lang="zh-CN" altLang="en-US" dirty="0" smtClean="0"/>
              <a:t>来自环境和生活方式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71" y="2369474"/>
            <a:ext cx="7070725" cy="43699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Cause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10733" y="1156473"/>
            <a:ext cx="9592734" cy="707886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u="sng" dirty="0" smtClean="0"/>
              <a:t>癌变率</a:t>
            </a:r>
            <a:r>
              <a:rPr lang="en-US" altLang="zh-CN" sz="2000" u="sng" dirty="0" smtClean="0"/>
              <a:t>(</a:t>
            </a:r>
            <a:r>
              <a:rPr lang="en-US" altLang="zh-CN" sz="2000" b="1" i="1" u="sng" dirty="0" smtClean="0"/>
              <a:t>p</a:t>
            </a:r>
            <a:r>
              <a:rPr lang="en-US" altLang="zh-CN" sz="2000" u="sng" dirty="0" smtClean="0"/>
              <a:t>) = </a:t>
            </a:r>
          </a:p>
          <a:p>
            <a:r>
              <a:rPr lang="zh-CN" altLang="en-US" sz="2000" dirty="0" smtClean="0"/>
              <a:t>细胞分裂次数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a</a:t>
            </a:r>
            <a:r>
              <a:rPr lang="en-US" altLang="zh-CN" sz="2000" dirty="0" smtClean="0"/>
              <a:t>) x </a:t>
            </a:r>
            <a:r>
              <a:rPr lang="zh-CN" altLang="en-US" sz="2000" dirty="0" smtClean="0"/>
              <a:t>突变概率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m</a:t>
            </a:r>
            <a:r>
              <a:rPr lang="en-US" altLang="zh-CN" sz="2000" dirty="0" smtClean="0"/>
              <a:t>) x </a:t>
            </a:r>
            <a:r>
              <a:rPr lang="zh-CN" altLang="en-US" sz="2000" dirty="0" smtClean="0"/>
              <a:t>癌变概率</a:t>
            </a:r>
            <a:r>
              <a:rPr lang="en-US" altLang="zh-CN" sz="2000" dirty="0" smtClean="0"/>
              <a:t>(</a:t>
            </a:r>
            <a:r>
              <a:rPr lang="en-US" altLang="zh-CN" sz="2000" b="1" i="1" dirty="0" smtClean="0"/>
              <a:t>e</a:t>
            </a:r>
            <a:r>
              <a:rPr lang="en-US" altLang="zh-CN" sz="2000" dirty="0" smtClean="0"/>
              <a:t>)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793067" y="3378200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40</a:t>
            </a:r>
            <a:r>
              <a:rPr lang="zh-CN" altLang="en-US" sz="2400" b="1" dirty="0" smtClean="0"/>
              <a:t>岁后癌变几率指数增长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274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预防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17600" y="1120198"/>
            <a:ext cx="305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50% </a:t>
            </a:r>
            <a:r>
              <a:rPr lang="zh-CN" altLang="en-US" sz="24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所有癌症可预防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117600" y="1751543"/>
            <a:ext cx="1059777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主要是减少额外细胞分裂次数</a:t>
            </a:r>
            <a:endParaRPr lang="en-US" altLang="zh-CN" sz="2800" dirty="0" smtClean="0"/>
          </a:p>
          <a:p>
            <a:r>
              <a:rPr lang="zh-CN" altLang="en-US" sz="2800" dirty="0"/>
              <a:t>吸</a:t>
            </a:r>
            <a:r>
              <a:rPr lang="zh-CN" altLang="en-US" sz="2800" dirty="0" smtClean="0"/>
              <a:t>烟会损害肺细胞，肺细胞就需要额外分裂来修补。</a:t>
            </a:r>
            <a:endParaRPr lang="en-US" altLang="zh-CN" sz="2800" dirty="0" smtClean="0"/>
          </a:p>
          <a:p>
            <a:r>
              <a:rPr lang="zh-CN" altLang="en-US" sz="2800" dirty="0" smtClean="0"/>
              <a:t>同理酗酒会伤害胃细胞。。。</a:t>
            </a:r>
            <a:endParaRPr lang="en-US" altLang="zh-CN" sz="2800" dirty="0" smtClean="0"/>
          </a:p>
          <a:p>
            <a:r>
              <a:rPr lang="zh-CN" altLang="en-US" sz="2800"/>
              <a:t>任</a:t>
            </a:r>
            <a:r>
              <a:rPr lang="zh-CN" altLang="en-US" sz="2800" smtClean="0"/>
              <a:t>何环境，炎症，射线等对身体的伤害都会引起细胞额外分裂。。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117600" y="3813234"/>
            <a:ext cx="95588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保持健康均衡饮食</a:t>
            </a:r>
            <a:endParaRPr lang="en-US" altLang="zh-CN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多运动和控制体重</a:t>
            </a:r>
            <a:endParaRPr lang="en-US" sz="32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 smtClean="0"/>
              <a:t>早检查，常检查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02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7067" y="169333"/>
            <a:ext cx="664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预防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17600" y="897467"/>
            <a:ext cx="9685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8" y="2856968"/>
            <a:ext cx="3133725" cy="3133725"/>
          </a:xfrm>
          <a:prstGeom prst="rect">
            <a:avLst/>
          </a:prstGeom>
        </p:spPr>
      </p:pic>
      <p:pic>
        <p:nvPicPr>
          <p:cNvPr id="17" name="Picture 2" descr="Image result for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3" y="2856968"/>
            <a:ext cx="6267449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117600" y="1019316"/>
            <a:ext cx="96616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保持好心情，增强免疫力</a:t>
            </a:r>
            <a:r>
              <a:rPr lang="en-US" sz="3200" b="1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!</a:t>
            </a:r>
          </a:p>
          <a:p>
            <a:r>
              <a:rPr lang="zh-CN" altLang="en-US" sz="3200" b="1" dirty="0">
                <a:solidFill>
                  <a:srgbClr val="333333"/>
                </a:solidFill>
                <a:latin typeface="Helvetica" panose="020B0604020202020204" pitchFamily="34" charset="0"/>
              </a:rPr>
              <a:t>癌细</a:t>
            </a:r>
            <a:r>
              <a:rPr lang="zh-CN" altLang="en-US" sz="3200" b="1" dirty="0" smtClean="0">
                <a:solidFill>
                  <a:srgbClr val="333333"/>
                </a:solidFill>
                <a:latin typeface="Helvetica" panose="020B0604020202020204" pitchFamily="34" charset="0"/>
              </a:rPr>
              <a:t>胞需要突破免疫系统才能生长到致病的危害程度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878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485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Arial</vt:lpstr>
      <vt:lpstr>Arial Rounded MT Bold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Seagate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YONGJUN ZHAO</dc:creator>
  <cp:lastModifiedBy>YONGJUN ZHAO</cp:lastModifiedBy>
  <cp:revision>41</cp:revision>
  <dcterms:created xsi:type="dcterms:W3CDTF">2019-03-16T21:07:40Z</dcterms:created>
  <dcterms:modified xsi:type="dcterms:W3CDTF">2019-03-31T00:24:25Z</dcterms:modified>
</cp:coreProperties>
</file>