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8" r:id="rId13"/>
    <p:sldId id="267" r:id="rId14"/>
    <p:sldId id="272" r:id="rId15"/>
    <p:sldId id="271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0588" autoAdjust="0"/>
  </p:normalViewPr>
  <p:slideViewPr>
    <p:cSldViewPr snapToGrid="0">
      <p:cViewPr varScale="1">
        <p:scale>
          <a:sx n="99" d="100"/>
          <a:sy n="99" d="100"/>
        </p:scale>
        <p:origin x="89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BE1D22-AB00-4E44-9B2F-209FD988E7F6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BBE31D-1A97-46D0-8EF0-7CA8431155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8229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BBE31D-1A97-46D0-8EF0-7CA84311556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22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BBE31D-1A97-46D0-8EF0-7CA84311556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6980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BBE31D-1A97-46D0-8EF0-7CA84311556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0318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BBE31D-1A97-46D0-8EF0-7CA84311556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862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61B77B-C5B0-4F3B-ABC9-35C03DD514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DF97211-E697-412F-8627-DF09142236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32A08B-88E2-429D-B1E1-8EEA1643A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19CFC-A4B3-4125-9458-C06E672EC42B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84D120-A909-454A-9C5B-E1688B777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57593A-92A9-45A2-A78F-3AEEA833C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9C295-A36F-46A7-B16C-6ECE0C72A6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9692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CADFD5-30D1-44AD-9F86-F89445D52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DD9E12-7AAF-4A7C-90E5-B2157A60BA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B89D7D-2305-416E-B60E-B903D2097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19CFC-A4B3-4125-9458-C06E672EC42B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095185-D259-44AE-899E-4E35E7D98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C8BD9C-FC8D-4F29-BF93-7E246CFB4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9C295-A36F-46A7-B16C-6ECE0C72A6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235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460F77C-F082-4486-94F5-4AA17DF75B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52AC61E-AD7C-4ED8-B451-ABF3CF8A96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83A7BC-ACF6-4DB8-8CCD-4AE37823C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19CFC-A4B3-4125-9458-C06E672EC42B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D9804E-3D73-4E73-86D5-E5D821AAD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99E9B9-0BC0-485F-9ABA-52B773492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9C295-A36F-46A7-B16C-6ECE0C72A6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2446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0ABB7C-9941-4733-981B-0FE9B5AAE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6C6CCD-8029-4E7D-9619-25E729A55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B09582-9657-491F-A2AE-45F6DA1C6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19CFC-A4B3-4125-9458-C06E672EC42B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10F296-9FD2-431D-9E31-CAA4F4B0E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AE0A3C-F64C-40E4-A132-D5B9BF99D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9C295-A36F-46A7-B16C-6ECE0C72A6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3752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F6DC77-A0B0-4012-AB8D-E18DED266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0F47DA-6B0E-405E-A380-AE4878354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83632F-8FA8-4042-BDE8-49B35095D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19CFC-A4B3-4125-9458-C06E672EC42B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165E90-8394-4C77-91C9-C8A7E9E91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E289E2-30A0-4956-81A5-A0582AA5E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9C295-A36F-46A7-B16C-6ECE0C72A6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810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F329FA-8146-4A50-9932-82DAD23D1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8FF6DD-3F04-4666-80C3-2D5E4B1F57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564B4E8-D7CB-4451-A959-3A30C1A4B4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557FD9-F34B-479F-BC71-0846311BC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19CFC-A4B3-4125-9458-C06E672EC42B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5EBEEE-9CCD-4975-9050-9CCD41AD3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284312-76B1-43E2-AE9D-FD7EE083B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9C295-A36F-46A7-B16C-6ECE0C72A6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5297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87174D-9DA3-4622-A484-797146BAD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2F492E-F391-4353-9EFC-009C454BC3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CE6F859-6108-48E3-8825-D3BE29ED00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B327A97-1A36-402E-9CE5-A51218CAB7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916566A-C454-4BF5-B438-609FA2C5F3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6ABDB64-5583-4E8A-B8B7-40B1F3743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19CFC-A4B3-4125-9458-C06E672EC42B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98B6581-CE03-4394-8CFF-07F33FD12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85DDAD9-DF8F-40A8-BBEB-85D75B93F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9C295-A36F-46A7-B16C-6ECE0C72A6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850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C6C9E2-BE78-446B-ACC6-CB1D43EFB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86097AA-3268-4A2A-B1E1-6FFF30A4B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19CFC-A4B3-4125-9458-C06E672EC42B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11CD53C-AD91-454E-9392-17A344305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9E10A45-A68C-4071-9F2E-68BCF5B28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9C295-A36F-46A7-B16C-6ECE0C72A6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353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8E62D5-0FF3-467A-8195-7E3EE1B2A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19CFC-A4B3-4125-9458-C06E672EC42B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28E8D1E-14E4-46F3-9735-106BC6DB0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BE2560-118B-471F-B905-E8AE27BB7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9C295-A36F-46A7-B16C-6ECE0C72A6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77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40A8AB-7AC5-4CCF-AFC8-0883CD389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BADCCA-4D04-437D-8B2E-D5D03FE37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F4B5A9-E039-437C-9FB6-AACF89F889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86ABFC-6760-4B4D-8CEC-901D17103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19CFC-A4B3-4125-9458-C06E672EC42B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EE4359-AC95-4C4D-8AEB-667E1D1C3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3F714B-EE1C-4CF2-AE0D-E0B4E97DF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9C295-A36F-46A7-B16C-6ECE0C72A6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4929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11DF7A-57BC-4329-B61B-CE605DC49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0D71365-99C4-4802-A339-4803F0110F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3111B95-CF98-4711-922D-A06EB64533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F21F5C-C67B-4E5D-8D1B-DAD14014D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19CFC-A4B3-4125-9458-C06E672EC42B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F67E1B-E39E-4C24-A87F-F57651B53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14BCB0-F819-4986-9767-8CD49B203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9C295-A36F-46A7-B16C-6ECE0C72A6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157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5DF6392-1A69-40A7-8EAC-7E408A71D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BF6C83-2453-4A14-BBE2-38FC55B212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5B86B8-5A6B-4AE8-81B6-B57C7A8F63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19CFC-A4B3-4125-9458-C06E672EC42B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CBDED3-3663-46B3-A2D0-F304E321A1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1CEF71-EA8D-45BE-AC90-BB158AD793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9C295-A36F-46A7-B16C-6ECE0C72A6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8588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esearchgate.net/profile/Shaowu_Yang/publication/283560810/figure/fig1/AS:293379800879104@1446958603225/Visual-SLAM-using-two-Kinects-mounted-on-a-mobile-robot-in-a-complex-indoor-environment.png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rxiv.org/pdf/1511.05879v1.pdf" TargetMode="Externa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19C79F-168F-4E97-A0A7-16B09B7659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Indoor Visual Positioning Aided by CNN-Based Image Retrieval: Training-Free, 3D Modeling-Free 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3426D2E-6C54-40FA-B368-CE6D350CA5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3155813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Yujin</a:t>
            </a:r>
            <a:r>
              <a:rPr lang="en-US" altLang="ko-KR" dirty="0"/>
              <a:t> Chen 1  , </a:t>
            </a:r>
            <a:r>
              <a:rPr lang="en-US" altLang="ko-KR" dirty="0" err="1"/>
              <a:t>Ruizhi</a:t>
            </a:r>
            <a:r>
              <a:rPr lang="en-US" altLang="ko-KR" dirty="0"/>
              <a:t> Chen 1,2,* , </a:t>
            </a:r>
            <a:r>
              <a:rPr lang="en-US" altLang="ko-KR" dirty="0" err="1"/>
              <a:t>Mengyun</a:t>
            </a:r>
            <a:r>
              <a:rPr lang="en-US" altLang="ko-KR" dirty="0"/>
              <a:t> Liu 1 , </a:t>
            </a:r>
            <a:r>
              <a:rPr lang="en-US" altLang="ko-KR" dirty="0" err="1"/>
              <a:t>Aoran</a:t>
            </a:r>
            <a:r>
              <a:rPr lang="en-US" altLang="ko-KR" dirty="0"/>
              <a:t> Xiao 1 , </a:t>
            </a:r>
            <a:r>
              <a:rPr lang="en-US" altLang="ko-KR" dirty="0" err="1"/>
              <a:t>Dewen</a:t>
            </a:r>
            <a:r>
              <a:rPr lang="en-US" altLang="ko-KR" dirty="0"/>
              <a:t> Wu 1 and </a:t>
            </a:r>
            <a:r>
              <a:rPr lang="en-US" altLang="ko-KR" dirty="0" err="1"/>
              <a:t>Shuheng</a:t>
            </a:r>
            <a:r>
              <a:rPr lang="en-US" altLang="ko-KR" dirty="0"/>
              <a:t> Zhao 1 </a:t>
            </a:r>
          </a:p>
          <a:p>
            <a:r>
              <a:rPr lang="en-US" altLang="ko-KR" dirty="0"/>
              <a:t>Laboratory of Information Engineering in Surveying, Mapping and Remote Sensing (LIESMARS), Wuhan University, China; </a:t>
            </a:r>
          </a:p>
          <a:p>
            <a:endParaRPr lang="en-US" altLang="ko-KR" dirty="0"/>
          </a:p>
          <a:p>
            <a:r>
              <a:rPr lang="en-US" altLang="ko-KR" dirty="0"/>
              <a:t>2020-06-05</a:t>
            </a:r>
          </a:p>
          <a:p>
            <a:r>
              <a:rPr lang="en-US" altLang="ko-KR" dirty="0"/>
              <a:t>SKKU Yang Yong Jun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5190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FE3727-2E16-4135-9121-20308791E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5.3 Pose Estimation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F06272-A3A8-4640-A5AE-3C7D8B29A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RGB images' features are correspond to 2D space.</a:t>
            </a:r>
          </a:p>
          <a:p>
            <a:r>
              <a:rPr lang="en-US" altLang="ko-KR" dirty="0"/>
              <a:t>DB Images have pose information </a:t>
            </a:r>
          </a:p>
          <a:p>
            <a:r>
              <a:rPr lang="en-US" altLang="ko-KR" dirty="0"/>
              <a:t>Input’s orb feature: </a:t>
            </a:r>
            <a:r>
              <a:rPr lang="en-US" altLang="ko-KR" dirty="0" err="1"/>
              <a:t>F</a:t>
            </a:r>
            <a:r>
              <a:rPr lang="en-US" altLang="ko-KR" baseline="-25000" dirty="0" err="1"/>
              <a:t>q</a:t>
            </a:r>
            <a:r>
              <a:rPr lang="en-US" altLang="ko-KR" baseline="-25000" dirty="0"/>
              <a:t>  </a:t>
            </a:r>
            <a:r>
              <a:rPr lang="en-US" altLang="ko-KR" dirty="0"/>
              <a:t>,</a:t>
            </a:r>
            <a:r>
              <a:rPr lang="en-US" altLang="ko-KR" baseline="-25000" dirty="0"/>
              <a:t> </a:t>
            </a:r>
            <a:r>
              <a:rPr lang="en-US" altLang="ko-KR" dirty="0"/>
              <a:t>DB’s orb feature: </a:t>
            </a:r>
            <a:r>
              <a:rPr lang="en-US" altLang="ko-KR" dirty="0" err="1"/>
              <a:t>F</a:t>
            </a:r>
            <a:r>
              <a:rPr lang="en-US" altLang="ko-KR" baseline="-25000" dirty="0" err="1"/>
              <a:t>db</a:t>
            </a:r>
            <a:endParaRPr lang="en-US" altLang="ko-KR" baseline="-25000" dirty="0"/>
          </a:p>
          <a:p>
            <a:endParaRPr lang="en-US" altLang="ko-KR" dirty="0"/>
          </a:p>
          <a:p>
            <a:r>
              <a:rPr lang="en-US" altLang="ko-KR" dirty="0"/>
              <a:t>Goal: </a:t>
            </a:r>
            <a:r>
              <a:rPr lang="en-US" altLang="ko-KR" dirty="0" err="1"/>
              <a:t>F</a:t>
            </a:r>
            <a:r>
              <a:rPr lang="en-US" altLang="ko-KR" baseline="-25000" dirty="0" err="1"/>
              <a:t>q</a:t>
            </a:r>
            <a:r>
              <a:rPr lang="en-US" altLang="ko-KR" baseline="-25000" dirty="0"/>
              <a:t> </a:t>
            </a:r>
            <a:r>
              <a:rPr lang="en-US" altLang="ko-KR" dirty="0"/>
              <a:t>=</a:t>
            </a:r>
            <a:r>
              <a:rPr lang="en-US" altLang="ko-KR" baseline="-25000" dirty="0"/>
              <a:t> </a:t>
            </a:r>
            <a:r>
              <a:rPr lang="en-US" altLang="ko-KR" dirty="0"/>
              <a:t>T</a:t>
            </a:r>
            <a:r>
              <a:rPr lang="en-US" altLang="ko-KR" baseline="-25000" dirty="0"/>
              <a:t>1 </a:t>
            </a:r>
            <a:r>
              <a:rPr lang="en-US" altLang="ko-KR" dirty="0"/>
              <a:t>*</a:t>
            </a:r>
            <a:r>
              <a:rPr lang="en-US" altLang="ko-KR" baseline="-25000" dirty="0"/>
              <a:t> </a:t>
            </a:r>
            <a:r>
              <a:rPr lang="en-US" altLang="ko-KR" dirty="0" err="1"/>
              <a:t>F</a:t>
            </a:r>
            <a:r>
              <a:rPr lang="en-US" altLang="ko-KR" baseline="-25000" dirty="0" err="1"/>
              <a:t>db</a:t>
            </a:r>
            <a:r>
              <a:rPr lang="en-US" altLang="ko-KR" baseline="-25000" dirty="0"/>
              <a:t>     </a:t>
            </a:r>
            <a:r>
              <a:rPr lang="en-US" altLang="ko-KR" dirty="0" err="1"/>
              <a:t>Pose</a:t>
            </a:r>
            <a:r>
              <a:rPr lang="en-US" altLang="ko-KR" baseline="-25000" dirty="0" err="1"/>
              <a:t>q</a:t>
            </a:r>
            <a:r>
              <a:rPr lang="en-US" altLang="ko-KR" baseline="-25000" dirty="0"/>
              <a:t> </a:t>
            </a:r>
            <a:r>
              <a:rPr lang="en-US" altLang="ko-KR" dirty="0"/>
              <a:t>=</a:t>
            </a:r>
            <a:r>
              <a:rPr lang="en-US" altLang="ko-KR" baseline="-25000" dirty="0"/>
              <a:t> </a:t>
            </a:r>
            <a:r>
              <a:rPr lang="en-US" altLang="ko-KR" dirty="0"/>
              <a:t>T</a:t>
            </a:r>
            <a:r>
              <a:rPr lang="en-US" altLang="ko-KR" baseline="-25000" dirty="0"/>
              <a:t>1 </a:t>
            </a:r>
            <a:r>
              <a:rPr lang="en-US" altLang="ko-KR" dirty="0"/>
              <a:t>*</a:t>
            </a:r>
            <a:r>
              <a:rPr lang="en-US" altLang="ko-KR" baseline="-25000" dirty="0"/>
              <a:t> </a:t>
            </a:r>
            <a:r>
              <a:rPr lang="en-US" altLang="ko-KR" dirty="0" err="1"/>
              <a:t>Pose</a:t>
            </a:r>
            <a:r>
              <a:rPr lang="en-US" altLang="ko-KR" baseline="-25000" dirty="0" err="1"/>
              <a:t>db</a:t>
            </a:r>
            <a:endParaRPr lang="en-US" altLang="ko-KR" dirty="0"/>
          </a:p>
          <a:p>
            <a:r>
              <a:rPr lang="en-US" altLang="ko-KR" dirty="0"/>
              <a:t>2D-to-2D’s geometric relationship</a:t>
            </a:r>
          </a:p>
        </p:txBody>
      </p:sp>
    </p:spTree>
    <p:extLst>
      <p:ext uri="{BB962C8B-B14F-4D97-AF65-F5344CB8AC3E}">
        <p14:creationId xmlns:p14="http://schemas.microsoft.com/office/powerpoint/2010/main" val="1608922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35E12B-80E5-4521-B517-B4394166E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7318"/>
            <a:ext cx="10515600" cy="1325563"/>
          </a:xfrm>
        </p:spPr>
        <p:txBody>
          <a:bodyPr/>
          <a:lstStyle/>
          <a:p>
            <a:r>
              <a:rPr lang="en-US" altLang="ko-KR" dirty="0"/>
              <a:t>6. Experiment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255883-36B3-469D-9633-454D79D62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25625"/>
            <a:ext cx="5257800" cy="4351338"/>
          </a:xfrm>
        </p:spPr>
        <p:txBody>
          <a:bodyPr/>
          <a:lstStyle/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01A0859-61F7-45A7-8102-E150238686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27906"/>
            <a:ext cx="8268101" cy="5766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184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255883-36B3-469D-9633-454D79D62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25625"/>
            <a:ext cx="5257800" cy="4351338"/>
          </a:xfrm>
        </p:spPr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1E479D0-9E18-40C3-A2AA-533933077B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663" y="4384182"/>
            <a:ext cx="8992855" cy="241016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9E36407-65DF-4AE9-ABBC-F5991B1EA6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807" y="1716810"/>
            <a:ext cx="9897856" cy="2667372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754FBDC9-0775-4F01-9294-88C0F27ACFF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6. Experiment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A7F923B-9C63-456E-93E0-DF8EFB11CD36}"/>
              </a:ext>
            </a:extLst>
          </p:cNvPr>
          <p:cNvSpPr/>
          <p:nvPr/>
        </p:nvSpPr>
        <p:spPr>
          <a:xfrm>
            <a:off x="6930189" y="1825625"/>
            <a:ext cx="1597794" cy="25324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1050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79F955-969B-418D-AC70-AB9C934B6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Conclusion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894E10-126D-4149-914F-709035BE2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We utilize a CNN-based image retrieval strategy which represents the scene by CNN features, and match the query image with database images. </a:t>
            </a:r>
          </a:p>
          <a:p>
            <a:r>
              <a:rPr lang="en-US" altLang="ko-KR" dirty="0"/>
              <a:t>After that, the pose of the query image is recovered from the ORB feature points’ correspondence</a:t>
            </a:r>
          </a:p>
          <a:p>
            <a:r>
              <a:rPr lang="en-US" altLang="ko-KR" dirty="0"/>
              <a:t>CNN-based image retrieval strategy and RGB images for accurate localization which is highly applicable to monocular vision positioning task.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10437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DB2DCD-7D48-458F-9B1C-B3E271FF0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Discussion -</a:t>
            </a:r>
            <a:r>
              <a:rPr lang="ko-KR" altLang="en-US" dirty="0"/>
              <a:t> </a:t>
            </a:r>
            <a:r>
              <a:rPr lang="en-US" altLang="ko-KR" dirty="0"/>
              <a:t>Opinion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B849F9-C457-41A9-99A3-8A261C883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Higher performance can be achieved when learning using the target environment image.</a:t>
            </a:r>
          </a:p>
          <a:p>
            <a:r>
              <a:rPr lang="en-US" altLang="ko-KR" dirty="0"/>
              <a:t>Rather than get features for the entire image, picking features for landmarks will improve performance. (Attention score)</a:t>
            </a: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E6FBAD8-CEAE-4E39-A99C-0C4DDF0E42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6" t="53115" r="79511" b="27856"/>
          <a:stretch/>
        </p:blipFill>
        <p:spPr>
          <a:xfrm>
            <a:off x="924024" y="4908884"/>
            <a:ext cx="1280161" cy="109728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841777E-0C99-4E08-9C03-792F4AB03A6E}"/>
              </a:ext>
            </a:extLst>
          </p:cNvPr>
          <p:cNvSpPr/>
          <p:nvPr/>
        </p:nvSpPr>
        <p:spPr>
          <a:xfrm>
            <a:off x="1636295" y="5293895"/>
            <a:ext cx="346509" cy="31763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48F01C0-337E-4FC7-A895-FCE9A9E792C5}"/>
              </a:ext>
            </a:extLst>
          </p:cNvPr>
          <p:cNvSpPr/>
          <p:nvPr/>
        </p:nvSpPr>
        <p:spPr>
          <a:xfrm>
            <a:off x="1137387" y="5293895"/>
            <a:ext cx="277528" cy="71226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1535CD-BA67-439F-ADAC-4B24C2B92F8B}"/>
              </a:ext>
            </a:extLst>
          </p:cNvPr>
          <p:cNvSpPr/>
          <p:nvPr/>
        </p:nvSpPr>
        <p:spPr>
          <a:xfrm>
            <a:off x="1469457" y="5668052"/>
            <a:ext cx="734728" cy="3381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9092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88D5DC-AE0E-4D5F-B3C3-7A8D3217C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7B2318-A86D-40C4-8C4D-B73A4434E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4C682F5-C94B-48F6-901C-4260CD6C399D}"/>
              </a:ext>
            </a:extLst>
          </p:cNvPr>
          <p:cNvSpPr/>
          <p:nvPr/>
        </p:nvSpPr>
        <p:spPr>
          <a:xfrm>
            <a:off x="4363251" y="2967335"/>
            <a:ext cx="34655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26602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A38C70-51B3-416C-AD73-10C6487B7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Visual Positioning - Localization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5041B0-24B8-4DE7-9DD4-6889AADE4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25625"/>
            <a:ext cx="52578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Indoor localization is a technology used for indoor navigation and spatial recognition of robots.</a:t>
            </a:r>
          </a:p>
          <a:p>
            <a:r>
              <a:rPr lang="en-US" altLang="ko-KR" dirty="0"/>
              <a:t>Create a 3D map of the environment based on the image.</a:t>
            </a:r>
          </a:p>
          <a:p>
            <a:r>
              <a:rPr lang="en-US" altLang="ko-KR" dirty="0"/>
              <a:t>Based on the camera image, it determines which direction the robot is looking at from where on the map. (position, orientation)</a:t>
            </a:r>
            <a:endParaRPr lang="ko-KR" altLang="en-US" dirty="0"/>
          </a:p>
        </p:txBody>
      </p:sp>
      <p:pic>
        <p:nvPicPr>
          <p:cNvPr id="1030" name="Picture 6" descr="Visual SLAM using two Kinects mounted on a mobile robot in a ...">
            <a:extLst>
              <a:ext uri="{FF2B5EF4-FFF2-40B4-BE49-F238E27FC236}">
                <a16:creationId xmlns:a16="http://schemas.microsoft.com/office/drawing/2014/main" id="{2450D79E-3988-40B8-82F6-C1964E04D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561" y="1825624"/>
            <a:ext cx="5402399" cy="4174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4232FDB-EDE5-4B87-B00C-05217FD2001D}"/>
              </a:ext>
            </a:extLst>
          </p:cNvPr>
          <p:cNvSpPr/>
          <p:nvPr/>
        </p:nvSpPr>
        <p:spPr>
          <a:xfrm>
            <a:off x="246561" y="617696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hlinkClick r:id="rId4"/>
              </a:rPr>
              <a:t>reference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3428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698B2F-9AED-48B2-BAD5-FF45DAB35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Abstract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FA9856-CAC6-477B-A790-8C2BB365E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943122" cy="4863933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/>
              <a:t>The problem of indoor visual localization is trade-off of accuracy and cost. </a:t>
            </a:r>
          </a:p>
          <a:p>
            <a:r>
              <a:rPr lang="en-US" altLang="ko-KR" dirty="0"/>
              <a:t>Paper proposed localization method based on image retrieval with two steps.</a:t>
            </a:r>
          </a:p>
          <a:p>
            <a:pPr marL="514350" indent="-514350">
              <a:buAutoNum type="arabicPeriod"/>
            </a:pPr>
            <a:r>
              <a:rPr lang="en-US" altLang="ko-KR" dirty="0"/>
              <a:t>CNN-based image retrieval phase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CNN features extracted by pre-trained CNN (VGG16, </a:t>
            </a:r>
            <a:r>
              <a:rPr lang="en-US" altLang="ko-KR" dirty="0" err="1"/>
              <a:t>ResNet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images are utilized to compare the similarity, and the output of this part are the matched images of the target image.</a:t>
            </a:r>
          </a:p>
          <a:p>
            <a:pPr marL="514350" indent="-514350">
              <a:buAutoNum type="arabicPeriod"/>
            </a:pPr>
            <a:r>
              <a:rPr lang="en-US" altLang="ko-KR" dirty="0"/>
              <a:t>Pose estimation phase that computes accurate localization result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The pose estimation scheme was inspired by monocular visual odometer, therefore, only RGB images and poses of reference images are needed</a:t>
            </a:r>
          </a:p>
        </p:txBody>
      </p:sp>
    </p:spTree>
    <p:extLst>
      <p:ext uri="{BB962C8B-B14F-4D97-AF65-F5344CB8AC3E}">
        <p14:creationId xmlns:p14="http://schemas.microsoft.com/office/powerpoint/2010/main" val="1883975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DCFCE7-76F8-4009-8530-F9520C164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Main Contribution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0C723A-ABCD-4B6E-9DE2-BCD2D4E9E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ko-KR" dirty="0"/>
              <a:t>Image-based visual positioning scheme is proposed.</a:t>
            </a:r>
          </a:p>
          <a:p>
            <a:pPr marL="514350" indent="-514350">
              <a:buAutoNum type="arabicPeriod"/>
            </a:pPr>
            <a:r>
              <a:rPr lang="en-US" altLang="ko-KR" dirty="0"/>
              <a:t>Proposed method recover camera pose from two sets of 2D-to-2D matches.</a:t>
            </a:r>
          </a:p>
          <a:p>
            <a:pPr marL="514350" indent="-514350">
              <a:buAutoNum type="arabicPeriod"/>
            </a:pPr>
            <a:r>
              <a:rPr lang="en-US" altLang="ko-KR" dirty="0"/>
              <a:t>Because the pre-trained CNN model is used, there is no need to learn about different environments.</a:t>
            </a:r>
          </a:p>
          <a:p>
            <a:pPr marL="514350" indent="-514350">
              <a:buAutoNum type="arabicPeriod"/>
            </a:pPr>
            <a:r>
              <a:rPr lang="en-US" altLang="ko-KR" dirty="0"/>
              <a:t>Uses a lighter model because it uses a DB extracted from CNN features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5524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5DAB78-4CFE-4C4C-850B-ADA13BA32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Deep Image Retrieval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2FEA26-3A66-4C15-8B33-A3A973B02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25625"/>
            <a:ext cx="5839326" cy="4667250"/>
          </a:xfrm>
        </p:spPr>
        <p:txBody>
          <a:bodyPr>
            <a:normAutofit/>
          </a:bodyPr>
          <a:lstStyle/>
          <a:p>
            <a:r>
              <a:rPr lang="en-US" altLang="ko-KR" dirty="0"/>
              <a:t>Objective: Take an image as a query and search for a similar image.</a:t>
            </a:r>
          </a:p>
          <a:p>
            <a:r>
              <a:rPr lang="en-US" altLang="ko-KR" dirty="0"/>
              <a:t>We can even consider finding similar images using the same image or even semantic information.</a:t>
            </a:r>
          </a:p>
          <a:p>
            <a:r>
              <a:rPr lang="en-US" altLang="ko-KR" dirty="0"/>
              <a:t>Finding similar images in large image datasets </a:t>
            </a:r>
            <a:br>
              <a:rPr lang="en-US" altLang="ko-KR" dirty="0"/>
            </a:br>
            <a:r>
              <a:rPr lang="en-US" altLang="ko-KR" dirty="0"/>
              <a:t>ex) Google Image Search, Localization in City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304BDDB-07F1-412E-B67B-216344F925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53" y="1825625"/>
            <a:ext cx="5929162" cy="19869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51F0860-520B-4D4A-8CF5-509D6F1F786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0260"/>
          <a:stretch/>
        </p:blipFill>
        <p:spPr>
          <a:xfrm>
            <a:off x="0" y="3947462"/>
            <a:ext cx="5929162" cy="246731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2DC86AF-7AC7-4034-A094-20EEA18537B5}"/>
              </a:ext>
            </a:extLst>
          </p:cNvPr>
          <p:cNvSpPr/>
          <p:nvPr/>
        </p:nvSpPr>
        <p:spPr>
          <a:xfrm>
            <a:off x="96253" y="6365052"/>
            <a:ext cx="4191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5"/>
              </a:rPr>
              <a:t>https://arxiv.org/pdf/1511.05879v1.pdf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727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BF3E6C-EC7D-4469-917B-55D5A5118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System Architecture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3D02E9-F0E0-48B5-9A63-BBF74220D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7781" y="1584810"/>
            <a:ext cx="6333423" cy="4592153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(a): Database Construction</a:t>
            </a:r>
            <a:br>
              <a:rPr lang="en-US" altLang="ko-KR" dirty="0"/>
            </a:br>
            <a:r>
              <a:rPr lang="en-US" altLang="ko-KR" dirty="0"/>
              <a:t>(b): Image Retrieval </a:t>
            </a:r>
            <a:br>
              <a:rPr lang="en-US" altLang="ko-KR" dirty="0"/>
            </a:br>
            <a:r>
              <a:rPr lang="en-US" altLang="ko-KR" dirty="0"/>
              <a:t>(c): Pose Estimation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sz="2000" dirty="0"/>
              <a:t>A: We collected RGB images from target scenarios, then extracted CNN features through pre-trained CNN models.</a:t>
            </a:r>
          </a:p>
          <a:p>
            <a:pPr marL="0" indent="0">
              <a:buNone/>
            </a:pPr>
            <a:r>
              <a:rPr lang="en-US" altLang="ko-KR" sz="2000" dirty="0"/>
              <a:t>B: Ranked similarity between image from database and CNN features extracted from captured image.</a:t>
            </a:r>
          </a:p>
          <a:p>
            <a:pPr marL="0" indent="0">
              <a:buNone/>
            </a:pPr>
            <a:r>
              <a:rPr lang="en-US" altLang="ko-KR" sz="2000" dirty="0"/>
              <a:t>C: Pose Estimation of query image and similar images. Extract ORB Feature and Calculate 2D-to-2D Correspondence</a:t>
            </a:r>
            <a:endParaRPr lang="ko-KR" altLang="en-US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39E8A84-70FD-4CE3-8BF7-5214AA23F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569" y="1584810"/>
            <a:ext cx="5165212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739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FC9990-0F9A-4CCD-8166-8B923CD00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5.1 Database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41987A-4FAA-4047-9A4C-97D8028289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25625"/>
            <a:ext cx="5257800" cy="4351338"/>
          </a:xfrm>
        </p:spPr>
        <p:txBody>
          <a:bodyPr/>
          <a:lstStyle/>
          <a:p>
            <a:r>
              <a:rPr lang="en-US" altLang="ko-KR" dirty="0"/>
              <a:t>Database was stored </a:t>
            </a:r>
          </a:p>
          <a:p>
            <a:r>
              <a:rPr lang="en-US" altLang="ko-KR" dirty="0"/>
              <a:t>Color Image (</a:t>
            </a:r>
            <a:r>
              <a:rPr lang="en-US" altLang="ko-KR" dirty="0" err="1"/>
              <a:t>WxH</a:t>
            </a:r>
            <a:r>
              <a:rPr lang="en-US" altLang="ko-KR" dirty="0"/>
              <a:t>) </a:t>
            </a:r>
          </a:p>
          <a:p>
            <a:r>
              <a:rPr lang="en-US" altLang="ko-KR" dirty="0"/>
              <a:t>Pose Information (x, y, z, orientation)</a:t>
            </a:r>
          </a:p>
          <a:p>
            <a:r>
              <a:rPr lang="en-US" altLang="ko-KR" dirty="0"/>
              <a:t>CNN Feature from pretrained Network</a:t>
            </a: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5C55CE0-DA11-4833-932A-B08D60B38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05" y="1825625"/>
            <a:ext cx="5746610" cy="236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018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DB17F0-C84A-41E3-9E1B-3C1A81E95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5.2 Image Feature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32721D-F61D-4404-A61A-C54D04544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25625"/>
            <a:ext cx="5257800" cy="4351338"/>
          </a:xfrm>
        </p:spPr>
        <p:txBody>
          <a:bodyPr/>
          <a:lstStyle/>
          <a:p>
            <a:r>
              <a:rPr lang="en-US" altLang="ko-KR" dirty="0"/>
              <a:t>Extract the features vector of the pre-trained image from the input image</a:t>
            </a:r>
          </a:p>
          <a:p>
            <a:r>
              <a:rPr lang="en-US" altLang="ko-KR" dirty="0"/>
              <a:t>Find similarity score between it and DB’s feature vectors</a:t>
            </a:r>
          </a:p>
          <a:p>
            <a:r>
              <a:rPr lang="en-US" altLang="ko-KR" dirty="0"/>
              <a:t>The similarity score can be used to find the image most similar to the input image.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83051A3-073D-4869-A7A7-C43387339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85" y="1648835"/>
            <a:ext cx="2313130" cy="4528128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B6C322E-73E0-4639-A17E-2D2730B847C3}"/>
              </a:ext>
            </a:extLst>
          </p:cNvPr>
          <p:cNvCxnSpPr>
            <a:cxnSpLocks/>
          </p:cNvCxnSpPr>
          <p:nvPr/>
        </p:nvCxnSpPr>
        <p:spPr>
          <a:xfrm flipV="1">
            <a:off x="1337912" y="2404820"/>
            <a:ext cx="946893" cy="4153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CCC11F9D-B71B-4A4C-B813-E006CAFC4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6315" y="1690688"/>
            <a:ext cx="3569743" cy="142789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7140E0E-5320-4298-986F-79F6CEF44B7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8272" b="47429"/>
          <a:stretch/>
        </p:blipFill>
        <p:spPr>
          <a:xfrm>
            <a:off x="1632916" y="4523874"/>
            <a:ext cx="4463084" cy="1531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829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EB0B15-2D78-44C0-A7EE-EEF04D8E7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5.3 Pose Estimation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F011D1-4938-4D3B-814F-236D74D1B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25625"/>
            <a:ext cx="5257800" cy="4351338"/>
          </a:xfrm>
        </p:spPr>
        <p:txBody>
          <a:bodyPr/>
          <a:lstStyle/>
          <a:p>
            <a:r>
              <a:rPr lang="en-US" altLang="ko-KR" dirty="0"/>
              <a:t>Key point matching with query &amp; DB</a:t>
            </a:r>
            <a:r>
              <a:rPr lang="ko-KR" altLang="en-US" dirty="0"/>
              <a:t> </a:t>
            </a:r>
            <a:r>
              <a:rPr lang="en-US" altLang="ko-KR" dirty="0"/>
              <a:t>image</a:t>
            </a:r>
          </a:p>
          <a:p>
            <a:r>
              <a:rPr lang="en-US" altLang="ko-KR" dirty="0"/>
              <a:t>Extraction of ORB features from a pair of images, </a:t>
            </a:r>
          </a:p>
          <a:p>
            <a:r>
              <a:rPr lang="en-US" altLang="ko-KR" dirty="0"/>
              <a:t>We use Hamming distance as distance measurement to match features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6B96107-0D59-4EE9-A3CE-01896CEE99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84" y="2002690"/>
            <a:ext cx="5853728" cy="4490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561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526</Words>
  <Application>Microsoft Office PowerPoint</Application>
  <PresentationFormat>와이드스크린</PresentationFormat>
  <Paragraphs>66</Paragraphs>
  <Slides>15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Indoor Visual Positioning Aided by CNN-Based Image Retrieval: Training-Free, 3D Modeling-Free </vt:lpstr>
      <vt:lpstr>1. Visual Positioning - Localization</vt:lpstr>
      <vt:lpstr>2. Abstract</vt:lpstr>
      <vt:lpstr>3. Main Contribution</vt:lpstr>
      <vt:lpstr>4. Deep Image Retrieval</vt:lpstr>
      <vt:lpstr>5. System Architecture</vt:lpstr>
      <vt:lpstr>5.1 Database</vt:lpstr>
      <vt:lpstr>5.2 Image Feature</vt:lpstr>
      <vt:lpstr>5.3 Pose Estimation</vt:lpstr>
      <vt:lpstr>5.3 Pose Estimation</vt:lpstr>
      <vt:lpstr>6. Experiment</vt:lpstr>
      <vt:lpstr>PowerPoint 프레젠테이션</vt:lpstr>
      <vt:lpstr>7. Conclusion</vt:lpstr>
      <vt:lpstr>Discussion - Opinion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Indoor Visual Positioning Aided by CNN-Based Image Retrieval: Training-Free, 3D Modeling-Free </dc:title>
  <dc:creator>LikeJust</dc:creator>
  <cp:lastModifiedBy>LikeJust</cp:lastModifiedBy>
  <cp:revision>76</cp:revision>
  <dcterms:created xsi:type="dcterms:W3CDTF">2020-06-05T03:06:49Z</dcterms:created>
  <dcterms:modified xsi:type="dcterms:W3CDTF">2020-06-05T07:50:06Z</dcterms:modified>
</cp:coreProperties>
</file>