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35"/>
  </p:notesMasterIdLst>
  <p:sldIdLst>
    <p:sldId id="460" r:id="rId5"/>
    <p:sldId id="324" r:id="rId6"/>
    <p:sldId id="428" r:id="rId7"/>
    <p:sldId id="434" r:id="rId8"/>
    <p:sldId id="432" r:id="rId9"/>
    <p:sldId id="438" r:id="rId10"/>
    <p:sldId id="433" r:id="rId11"/>
    <p:sldId id="435" r:id="rId12"/>
    <p:sldId id="458" r:id="rId13"/>
    <p:sldId id="455" r:id="rId14"/>
    <p:sldId id="437" r:id="rId15"/>
    <p:sldId id="439" r:id="rId16"/>
    <p:sldId id="453" r:id="rId17"/>
    <p:sldId id="441" r:id="rId18"/>
    <p:sldId id="443" r:id="rId19"/>
    <p:sldId id="465" r:id="rId20"/>
    <p:sldId id="456" r:id="rId21"/>
    <p:sldId id="444" r:id="rId22"/>
    <p:sldId id="454" r:id="rId23"/>
    <p:sldId id="445" r:id="rId24"/>
    <p:sldId id="446" r:id="rId25"/>
    <p:sldId id="447" r:id="rId26"/>
    <p:sldId id="448" r:id="rId27"/>
    <p:sldId id="462" r:id="rId28"/>
    <p:sldId id="461" r:id="rId29"/>
    <p:sldId id="463" r:id="rId30"/>
    <p:sldId id="464" r:id="rId31"/>
    <p:sldId id="466" r:id="rId32"/>
    <p:sldId id="467" r:id="rId33"/>
    <p:sldId id="468" r:id="rId3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Deck Instructions" id="{5CF2BA87-E495-4A91-BD33-B6CDC238B18B}">
          <p14:sldIdLst>
            <p14:sldId id="460"/>
            <p14:sldId id="324"/>
            <p14:sldId id="428"/>
            <p14:sldId id="434"/>
            <p14:sldId id="432"/>
            <p14:sldId id="438"/>
            <p14:sldId id="433"/>
            <p14:sldId id="435"/>
            <p14:sldId id="458"/>
            <p14:sldId id="455"/>
            <p14:sldId id="437"/>
            <p14:sldId id="439"/>
            <p14:sldId id="453"/>
            <p14:sldId id="441"/>
            <p14:sldId id="443"/>
            <p14:sldId id="465"/>
            <p14:sldId id="456"/>
            <p14:sldId id="444"/>
            <p14:sldId id="454"/>
            <p14:sldId id="445"/>
            <p14:sldId id="446"/>
            <p14:sldId id="447"/>
            <p14:sldId id="448"/>
            <p14:sldId id="462"/>
            <p14:sldId id="461"/>
            <p14:sldId id="463"/>
            <p14:sldId id="464"/>
            <p14:sldId id="466"/>
            <p14:sldId id="467"/>
            <p14:sldId id="468"/>
          </p14:sldIdLst>
        </p14:section>
        <p14:section name="Template Slides Start Here" id="{B07F36BC-C70B-4ACC-BCA9-A5728FD32CD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716" userDrawn="1">
          <p15:clr>
            <a:srgbClr val="A4A3A4"/>
          </p15:clr>
        </p15:guide>
        <p15:guide id="2" orient="horz" pos="3220" userDrawn="1">
          <p15:clr>
            <a:srgbClr val="A4A3A4"/>
          </p15:clr>
        </p15:guide>
        <p15:guide id="3" orient="horz" pos="2680" userDrawn="1">
          <p15:clr>
            <a:srgbClr val="A4A3A4"/>
          </p15:clr>
        </p15:guide>
        <p15:guide id="4" orient="horz" pos="3551" userDrawn="1">
          <p15:clr>
            <a:srgbClr val="A4A3A4"/>
          </p15:clr>
        </p15:guide>
        <p15:guide id="5" orient="horz" pos="1500" userDrawn="1">
          <p15:clr>
            <a:srgbClr val="A4A3A4"/>
          </p15:clr>
        </p15:guide>
        <p15:guide id="6" orient="horz" pos="1531" userDrawn="1">
          <p15:clr>
            <a:srgbClr val="A4A3A4"/>
          </p15:clr>
        </p15:guide>
        <p15:guide id="7" orient="horz" pos="2309" userDrawn="1">
          <p15:clr>
            <a:srgbClr val="A4A3A4"/>
          </p15:clr>
        </p15:guide>
        <p15:guide id="8" orient="horz" pos="139" userDrawn="1">
          <p15:clr>
            <a:srgbClr val="A4A3A4"/>
          </p15:clr>
        </p15:guide>
        <p15:guide id="9" orient="horz" pos="2340" userDrawn="1">
          <p15:clr>
            <a:srgbClr val="A4A3A4"/>
          </p15:clr>
        </p15:guide>
        <p15:guide id="10" orient="horz" pos="3177" userDrawn="1">
          <p15:clr>
            <a:srgbClr val="A4A3A4"/>
          </p15:clr>
        </p15:guide>
        <p15:guide id="11" pos="960" userDrawn="1">
          <p15:clr>
            <a:srgbClr val="A4A3A4"/>
          </p15:clr>
        </p15:guide>
        <p15:guide id="12" pos="1755" userDrawn="1">
          <p15:clr>
            <a:srgbClr val="A4A3A4"/>
          </p15:clr>
        </p15:guide>
        <p15:guide id="13" pos="2883" userDrawn="1">
          <p15:clr>
            <a:srgbClr val="A4A3A4"/>
          </p15:clr>
        </p15:guide>
        <p15:guide id="14" pos="2519" userDrawn="1">
          <p15:clr>
            <a:srgbClr val="A4A3A4"/>
          </p15:clr>
        </p15:guide>
        <p15:guide id="15" pos="4790" userDrawn="1">
          <p15:clr>
            <a:srgbClr val="A4A3A4"/>
          </p15:clr>
        </p15:guide>
        <p15:guide id="16" pos="2487" userDrawn="1">
          <p15:clr>
            <a:srgbClr val="A4A3A4"/>
          </p15:clr>
        </p15:guide>
        <p15:guide id="17" pos="1722" userDrawn="1">
          <p15:clr>
            <a:srgbClr val="A4A3A4"/>
          </p15:clr>
        </p15:guide>
        <p15:guide id="18" pos="987" userDrawn="1">
          <p15:clr>
            <a:srgbClr val="A4A3A4"/>
          </p15:clr>
        </p15:guide>
        <p15:guide id="19" pos="4818" userDrawn="1">
          <p15:clr>
            <a:srgbClr val="A4A3A4"/>
          </p15:clr>
        </p15:guide>
        <p15:guide id="20" pos="3257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3285" userDrawn="1">
          <p15:clr>
            <a:srgbClr val="A4A3A4"/>
          </p15:clr>
        </p15:guide>
        <p15:guide id="23" pos="4022" userDrawn="1">
          <p15:clr>
            <a:srgbClr val="A4A3A4"/>
          </p15:clr>
        </p15:guide>
        <p15:guide id="24" pos="4053" userDrawn="1">
          <p15:clr>
            <a:srgbClr val="A4A3A4"/>
          </p15:clr>
        </p15:guide>
        <p15:guide id="25" pos="5544" userDrawn="1">
          <p15:clr>
            <a:srgbClr val="A4A3A4"/>
          </p15:clr>
        </p15:guide>
        <p15:guide id="26" pos="220" userDrawn="1">
          <p15:clr>
            <a:srgbClr val="A4A3A4"/>
          </p15:clr>
        </p15:guide>
        <p15:guide id="27" pos="3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AF10"/>
    <a:srgbClr val="0C9B2E"/>
    <a:srgbClr val="FFB100"/>
    <a:srgbClr val="FAAF00"/>
    <a:srgbClr val="595A5D"/>
    <a:srgbClr val="414042"/>
    <a:srgbClr val="DCDCDC"/>
    <a:srgbClr val="4F81BD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8" autoAdjust="0"/>
    <p:restoredTop sz="68013" autoAdjust="0"/>
  </p:normalViewPr>
  <p:slideViewPr>
    <p:cSldViewPr snapToGrid="0" showGuides="1">
      <p:cViewPr varScale="1">
        <p:scale>
          <a:sx n="137" d="100"/>
          <a:sy n="137" d="100"/>
        </p:scale>
        <p:origin x="294" y="126"/>
      </p:cViewPr>
      <p:guideLst>
        <p:guide orient="horz" pos="716"/>
        <p:guide orient="horz" pos="3220"/>
        <p:guide orient="horz" pos="2680"/>
        <p:guide orient="horz" pos="3551"/>
        <p:guide orient="horz" pos="1500"/>
        <p:guide orient="horz" pos="1531"/>
        <p:guide orient="horz" pos="2309"/>
        <p:guide orient="horz" pos="139"/>
        <p:guide orient="horz" pos="2340"/>
        <p:guide orient="horz" pos="3177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40" d="100"/>
        <a:sy n="2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40" y="-33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09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37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27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0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4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31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1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2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8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3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6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95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6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39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3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1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" baseline="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2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67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" dirty="0" smtClean="0"/>
              <a:t>In general, fragmentation …</a:t>
            </a:r>
          </a:p>
          <a:p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7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5612-C7B2-4D04-9DD8-28511DD87F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6379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6379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122676"/>
            <a:ext cx="8207742" cy="40465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lang="en-US" sz="1100">
                <a:solidFill>
                  <a:srgbClr val="0000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2188003"/>
            <a:ext cx="7772400" cy="1033450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637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125008"/>
            <a:ext cx="4038600" cy="3857859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125008"/>
            <a:ext cx="4038600" cy="3857859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120059"/>
            <a:ext cx="4040188" cy="533136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653193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637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70" y="1120059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70" y="1653193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63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9" y="1123935"/>
            <a:ext cx="2442633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2" y="1123935"/>
            <a:ext cx="2442633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6" y="1123935"/>
            <a:ext cx="2442633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57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474538"/>
            <a:ext cx="1797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474538"/>
            <a:ext cx="1797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474538"/>
            <a:ext cx="1797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474538"/>
            <a:ext cx="1797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782616"/>
            <a:ext cx="1797050" cy="149401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782616"/>
            <a:ext cx="1797050" cy="149401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782616"/>
            <a:ext cx="1797050" cy="149401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782616"/>
            <a:ext cx="1797050" cy="149401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57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390997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390997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390997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4404045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4404045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4404045"/>
            <a:ext cx="1924050" cy="37882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031443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031443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031443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3091525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3091525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3091525"/>
            <a:ext cx="1924050" cy="1222963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6057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27707"/>
            <a:ext cx="8205304" cy="952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121480"/>
            <a:ext cx="8205304" cy="3948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2" r:id="rId2"/>
    <p:sldLayoutId id="2147483677" r:id="rId3"/>
    <p:sldLayoutId id="2147483678" r:id="rId4"/>
    <p:sldLayoutId id="2147483679" r:id="rId5"/>
    <p:sldLayoutId id="2147483689" r:id="rId6"/>
    <p:sldLayoutId id="2147483690" r:id="rId7"/>
    <p:sldLayoutId id="2147483691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coweil@elemental.com" TargetMode="External"/><Relationship Id="rId2" Type="http://schemas.openxmlformats.org/officeDocument/2006/relationships/hyperlink" Target="mailto:yongjuw@amazon.com" TargetMode="Externa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v-external-share/manifests/Elemental-2.3-hours.mp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3.amazonaws.com/dv-external-share/manifests/Pattern.mp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20775"/>
            <a:ext cx="9144000" cy="3949700"/>
          </a:xfrm>
        </p:spPr>
        <p:txBody>
          <a:bodyPr/>
          <a:lstStyle/>
          <a:p>
            <a:pPr algn="ctr"/>
            <a:r>
              <a:rPr lang="en-US" b="1" dirty="0" smtClean="0"/>
              <a:t>Pattern Template Manifest </a:t>
            </a:r>
          </a:p>
          <a:p>
            <a:pPr algn="ctr"/>
            <a:r>
              <a:rPr lang="en-US" b="1" dirty="0" smtClean="0"/>
              <a:t>for live DASH streaming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1800" b="1" dirty="0" smtClean="0"/>
              <a:t>Proposal from Amazon Prime Video &amp; AWS Elemental</a:t>
            </a:r>
          </a:p>
          <a:p>
            <a:pPr algn="ctr"/>
            <a:r>
              <a:rPr lang="en-US" sz="1800" b="1" dirty="0" smtClean="0"/>
              <a:t> </a:t>
            </a:r>
          </a:p>
          <a:p>
            <a:pPr algn="ctr"/>
            <a:r>
              <a:rPr lang="en-US" sz="1800" b="1" dirty="0" smtClean="0"/>
              <a:t>DASH-IF F2F Meeting #20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sz="1200" b="1" dirty="0"/>
              <a:t>Yongjun Wu </a:t>
            </a:r>
            <a:r>
              <a:rPr lang="en-US" sz="1200" b="1" dirty="0" smtClean="0">
                <a:hlinkClick r:id="rId2"/>
              </a:rPr>
              <a:t>yongjuw@amazon.com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Nicolas Weil </a:t>
            </a:r>
            <a:r>
              <a:rPr lang="en-US" sz="1200" b="1" dirty="0" smtClean="0">
                <a:hlinkClick r:id="rId3"/>
              </a:rPr>
              <a:t>nicoweil@elemental.com</a:t>
            </a:r>
            <a:endParaRPr lang="en-US" sz="1200" b="1" dirty="0" smtClean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788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/>
              <a:t>Outlines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What is 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Why does the problem exist?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Where does the problem come from, through case studies?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proposed solution of Pattern Template Manifest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Pre-DASHIF F2F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 smtClean="0"/>
              <a:t>Where does the problem come from?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477921"/>
            <a:ext cx="8253080" cy="370500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Where does such pattern and cycle come from?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Case study 1 with integer video frame rate 30 fps and AAC audio sampling frequency 48 KHz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Case study 2 with non-integer video frame rate 29.97 fps = 30,000/1,001 and AAC audio sampling frequency 48 KHz</a:t>
            </a:r>
          </a:p>
          <a:p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/>
              <a:t>Where does the problem come from?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7921"/>
                <a:ext cx="8253080" cy="37050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 smtClean="0"/>
                  <a:t>Case study 1 with integer video frame rate 30 fps and audio sampling frequency 48 KHz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sz="2000" dirty="0" smtClean="0"/>
              </a:p>
              <a:p>
                <a:r>
                  <a:rPr lang="en-US" sz="2000" dirty="0" smtClean="0"/>
                  <a:t>How to align audio and video fragments?</a:t>
                </a:r>
              </a:p>
              <a:p>
                <a:r>
                  <a:rPr lang="en-US" sz="2000" b="0" dirty="0"/>
                  <a:t> </a:t>
                </a:r>
                <a:r>
                  <a:rPr lang="en-US" sz="20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024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48000</m:t>
                        </m:r>
                      </m:den>
                    </m:f>
                  </m:oMath>
                </a14:m>
                <a:r>
                  <a:rPr lang="en-US" sz="2000" dirty="0" smtClean="0"/>
                  <a:t>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sz="2000" dirty="0" smtClean="0"/>
                  <a:t>   </a:t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Every 16 video frames and every 25 AAC audio frames can have the same duration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48000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=0.53</m:t>
                    </m:r>
                  </m:oMath>
                </a14:m>
                <a:r>
                  <a:rPr lang="en-US" sz="2000" dirty="0"/>
                  <a:t> second.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Of </a:t>
                </a:r>
                <a:r>
                  <a:rPr lang="es-ES" sz="2000" dirty="0" err="1" smtClean="0"/>
                  <a:t>course</a:t>
                </a:r>
                <a:r>
                  <a:rPr lang="es-ES" sz="2000" dirty="0" smtClean="0"/>
                  <a:t>, </a:t>
                </a:r>
                <a:r>
                  <a:rPr lang="es-ES" sz="2000" dirty="0" err="1" smtClean="0"/>
                  <a:t>we</a:t>
                </a:r>
                <a:r>
                  <a:rPr lang="es-ES" sz="2000" dirty="0" smtClean="0"/>
                  <a:t> can </a:t>
                </a:r>
                <a:r>
                  <a:rPr lang="es-ES" sz="2000" dirty="0" err="1" smtClean="0"/>
                  <a:t>align</a:t>
                </a:r>
                <a:r>
                  <a:rPr lang="es-ES" sz="2000" dirty="0" smtClean="0"/>
                  <a:t> audio and video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×0.53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seconds.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It requires to set IDR interval and video fragment duration carefully. </a:t>
                </a:r>
                <a:endParaRPr lang="en-US" sz="20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7921"/>
                <a:ext cx="8253080" cy="3705009"/>
              </a:xfrm>
              <a:blipFill>
                <a:blip r:embed="rId3"/>
                <a:stretch>
                  <a:fillRect l="-960" t="-1809" r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/>
              <a:t>Where does the problem come from?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7921"/>
                <a:ext cx="8253080" cy="392198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 smtClean="0"/>
                  <a:t>Case study 1 with integer video frame rate 30 fps and audio sampling frequency 48 KHz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sz="2000" dirty="0" smtClean="0"/>
              </a:p>
              <a:p>
                <a:r>
                  <a:rPr lang="en-US" sz="2000" dirty="0" smtClean="0"/>
                  <a:t>In the real word, we set video fragment duration in 2 seconds.</a:t>
                </a:r>
              </a:p>
              <a:p>
                <a:r>
                  <a:rPr lang="en-US" sz="1800" b="0" dirty="0"/>
                  <a:t> </a:t>
                </a:r>
                <a:r>
                  <a:rPr lang="en-US" sz="18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×2=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024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48000</m:t>
                        </m:r>
                      </m:den>
                    </m:f>
                  </m:oMath>
                </a14:m>
                <a:r>
                  <a:rPr lang="en-US" sz="1800" dirty="0" smtClean="0"/>
                  <a:t>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375</m:t>
                        </m:r>
                      </m:den>
                    </m:f>
                  </m:oMath>
                </a14:m>
                <a:r>
                  <a:rPr lang="en-US" sz="1800" dirty="0" smtClean="0"/>
                  <a:t>    </a:t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Every 4 video fragments and </a:t>
                </a:r>
                <a:r>
                  <a:rPr lang="en-US" sz="1800" dirty="0"/>
                  <a:t>every </a:t>
                </a:r>
                <a:r>
                  <a:rPr lang="en-US" sz="1800" dirty="0" smtClean="0"/>
                  <a:t>375 AAC </a:t>
                </a:r>
                <a:r>
                  <a:rPr lang="en-US" sz="1800" dirty="0"/>
                  <a:t>audio frames can have the same duration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375 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48000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seconds.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8 seconds consist of 4 audio fragments in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(94, 94, 94, 93)</m:t>
                    </m:r>
                  </m:oMath>
                </a14:m>
                <a:r>
                  <a:rPr lang="en-US" sz="1800" dirty="0" smtClean="0"/>
                  <a:t> audio frames of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2.0053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,2.0053,2.0053,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1.984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seconds, and 4 video fragments in 2 seconds.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This is the pattern and cycle in AWS Elemental </a:t>
                </a:r>
                <a:r>
                  <a:rPr lang="en-US" sz="1800" dirty="0" err="1" smtClean="0"/>
                  <a:t>MediaPackage</a:t>
                </a:r>
                <a:r>
                  <a:rPr lang="en-US" sz="1800" dirty="0" smtClean="0"/>
                  <a:t> and Unified Streaming manifests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7921"/>
                <a:ext cx="8253080" cy="3921982"/>
              </a:xfrm>
              <a:blipFill>
                <a:blip r:embed="rId3"/>
                <a:stretch>
                  <a:fillRect l="-960" t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/>
              <a:t>Where does the problem come from?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7921"/>
                <a:ext cx="8253080" cy="370500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 smtClean="0"/>
                  <a:t>Case study 2 with non-integer video frame rate 29.97 fps and audio sampling frequency 48 KHz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sz="2000" dirty="0" smtClean="0"/>
              </a:p>
              <a:p>
                <a:r>
                  <a:rPr lang="en-US" sz="2000" dirty="0" smtClean="0"/>
                  <a:t>How to align audio and video fragments?</a:t>
                </a:r>
              </a:p>
              <a:p>
                <a:r>
                  <a:rPr lang="en-US" sz="2000" b="0" dirty="0"/>
                  <a:t> </a:t>
                </a:r>
                <a:r>
                  <a:rPr lang="en-US" sz="20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30000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024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48000</m:t>
                        </m:r>
                      </m:den>
                    </m:f>
                  </m:oMath>
                </a14:m>
                <a:r>
                  <a:rPr lang="en-US" sz="2000" dirty="0" smtClean="0"/>
                  <a:t>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1920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3003</m:t>
                        </m:r>
                      </m:den>
                    </m:f>
                  </m:oMath>
                </a14:m>
                <a:r>
                  <a:rPr lang="en-US" sz="2000" dirty="0" smtClean="0"/>
                  <a:t>   </a:t>
                </a:r>
                <a:br>
                  <a:rPr lang="en-US" sz="2000" dirty="0" smtClean="0"/>
                </a:br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Every 1920 video </a:t>
                </a:r>
                <a:r>
                  <a:rPr lang="en-US" sz="2000" dirty="0"/>
                  <a:t>frames and every </a:t>
                </a:r>
                <a:r>
                  <a:rPr lang="en-US" sz="2000" dirty="0" smtClean="0"/>
                  <a:t>3003 AAC </a:t>
                </a:r>
                <a:r>
                  <a:rPr lang="en-US" sz="2000" dirty="0"/>
                  <a:t>audio frames can have the same duration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1920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3003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48000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=64.064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seconds.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64.064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seconds have 16 4.004-second video fragments, and 5 3.989-second, 11 4.011-second audio fragments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That is the pattern and cycle in Hulu manifests </a:t>
                </a:r>
                <a:endParaRPr lang="en-US" sz="20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7921"/>
                <a:ext cx="8253080" cy="3705009"/>
              </a:xfrm>
              <a:blipFill>
                <a:blip r:embed="rId3"/>
                <a:stretch>
                  <a:fillRect l="-739"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6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/>
              <a:t>Where does the problem come from?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477921"/>
            <a:ext cx="8253080" cy="370500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General observations and 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Audio and video fragments could be perfectly aligned in integer frame rate and most popular sampling frequency of 48 KHz or 32 KHz for AAC and DD+/</a:t>
            </a:r>
            <a:r>
              <a:rPr lang="en-US" sz="2000" dirty="0" err="1" smtClean="0"/>
              <a:t>Atmos</a:t>
            </a:r>
            <a:r>
              <a:rPr lang="en-US" sz="2000" dirty="0" smtClean="0"/>
              <a:t> with careful 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General practice of 2-second video fragment duration will introduce a typical pattern and cycle of audio fragment duration even with integer frame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It’s inevitable to have a pattern and cycle of audio fragment duration with non-integer frame rate and sampling frequency of 48 KHz or 32 KHz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 smtClean="0"/>
              <a:t>Alignment for integer framerates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3" y="1821821"/>
            <a:ext cx="8215734" cy="34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/>
              <a:t>Outlines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What is 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Why does the problem exist?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Where does the problem come from, through case studies?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smtClean="0"/>
              <a:t>proposed solution </a:t>
            </a:r>
            <a:r>
              <a:rPr lang="en-US" sz="2400" dirty="0"/>
              <a:t>of </a:t>
            </a:r>
            <a:r>
              <a:rPr lang="en-US" sz="2400" dirty="0" smtClean="0"/>
              <a:t>Pattern Template Manifest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Pre-DASHIF F2F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proposed solution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Existing run-length compression in DASH spec .</a:t>
            </a:r>
          </a:p>
          <a:p>
            <a:endParaRPr lang="en-US" sz="2100" dirty="0"/>
          </a:p>
          <a:p>
            <a:r>
              <a:rPr lang="en-US" sz="2000" dirty="0"/>
              <a:t>@</a:t>
            </a:r>
            <a:r>
              <a:rPr lang="en-US" sz="2000" dirty="0" smtClean="0"/>
              <a:t>r,</a:t>
            </a:r>
          </a:p>
          <a:p>
            <a:r>
              <a:rPr lang="en-US" dirty="0"/>
              <a:t>specifies the repeat count of the number of following contiguous Segments with the same duration expressed by the value of @d. This value is zero-based (e.g. a value of three means four Segments in the contiguous series). A negative value of the @r attribute of the S element indicates that the duration indicated in @d attribute repeats until the start of the next S element, the end of the Period or until the next MPD update.</a:t>
            </a:r>
            <a:endParaRPr lang="en-US" sz="2000" dirty="0" smtClean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4401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/>
              <a:t>The proposed solution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Existing run-length compression in DASH spec.</a:t>
            </a:r>
          </a:p>
          <a:p>
            <a:endParaRPr lang="en-US" sz="2100" dirty="0"/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SegmentTimeline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t="111610668" d="60" r="4244"/&gt;          </a:t>
            </a: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SegmentTimeline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endParaRPr lang="en-US" sz="2100" dirty="0"/>
          </a:p>
          <a:p>
            <a:r>
              <a:rPr lang="en-US" sz="2100" dirty="0" smtClean="0"/>
              <a:t>It’s the first-order compression of fragment duration. </a:t>
            </a:r>
          </a:p>
          <a:p>
            <a:r>
              <a:rPr lang="en-US" sz="2100" dirty="0" smtClean="0"/>
              <a:t>It only works for repeated fragment duration, not for fragment duration in a pattern or cycle.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70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/>
              <a:t>Outlines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is 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Why does the problem exist?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Where does the problem come from, through case studies?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proposed solution of Pattern Template Manifest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Pre-DASHIF F2F updates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3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/>
              <a:t>The proposed solution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Pattern Template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dirty="0" smtClean="0"/>
              <a:t>Element </a:t>
            </a:r>
            <a:r>
              <a:rPr lang="en-US" b="1" dirty="0"/>
              <a:t>Pattern</a:t>
            </a:r>
            <a:r>
              <a:rPr lang="en-US" dirty="0"/>
              <a:t> to allow for the grouping of a set of </a:t>
            </a:r>
            <a:r>
              <a:rPr lang="en-US" b="1" dirty="0"/>
              <a:t>S</a:t>
            </a:r>
            <a:r>
              <a:rPr lang="en-US" dirty="0"/>
              <a:t> elements into a pattern. </a:t>
            </a:r>
            <a:r>
              <a:rPr lang="en-US" b="1" dirty="0" smtClean="0"/>
              <a:t>Pattern</a:t>
            </a:r>
            <a:r>
              <a:rPr lang="en-US" dirty="0" smtClean="0"/>
              <a:t> </a:t>
            </a:r>
            <a:r>
              <a:rPr lang="en-US" dirty="0"/>
              <a:t>element may exist in conjunction with </a:t>
            </a:r>
            <a:r>
              <a:rPr lang="en-US" b="1" dirty="0"/>
              <a:t>S</a:t>
            </a:r>
            <a:r>
              <a:rPr lang="en-US" dirty="0"/>
              <a:t> elements at the </a:t>
            </a:r>
            <a:r>
              <a:rPr lang="en-US" dirty="0" err="1"/>
              <a:t>SegmentTimeline</a:t>
            </a:r>
            <a:r>
              <a:rPr lang="en-US" dirty="0"/>
              <a:t> level and contains child </a:t>
            </a:r>
            <a:r>
              <a:rPr lang="en-US" b="1" dirty="0"/>
              <a:t>S</a:t>
            </a:r>
            <a:r>
              <a:rPr lang="en-US" dirty="0"/>
              <a:t> elements which represent a repeating pattern of multiple </a:t>
            </a:r>
            <a:r>
              <a:rPr lang="en-US" dirty="0" smtClean="0"/>
              <a:t>segments.</a:t>
            </a:r>
          </a:p>
          <a:p>
            <a:endParaRPr lang="en-US" sz="1600" dirty="0"/>
          </a:p>
          <a:p>
            <a:pPr lvl="3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SegmentTimeline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t="178577070976" r="1"&gt;</a:t>
            </a:r>
            <a:b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d="95232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d="96256" r="2"/&gt;</a:t>
            </a:r>
            <a:b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Pattern&gt;</a:t>
            </a:r>
            <a:b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 t="178577838976" d="95232"/&gt;</a:t>
            </a:r>
            <a:b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SegmentTimeline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46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/>
              <a:t>The proposed solution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Pattern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is second-order compression of fragment duration in a pattern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is applicable to JAB, </a:t>
            </a:r>
            <a:r>
              <a:rPr lang="en-US" sz="2000" dirty="0" err="1" smtClean="0"/>
              <a:t>StartOver</a:t>
            </a:r>
            <a:r>
              <a:rPr lang="en-US" sz="2000" dirty="0" smtClean="0"/>
              <a:t>, live manifest and more.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makes (live) manifest size constant, not dependent on total time duration of N hours.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optimizes manifest generation, parsing and storage on services and devices, and (refresh) download through internet pipes. </a:t>
            </a:r>
          </a:p>
        </p:txBody>
      </p:sp>
    </p:spTree>
    <p:extLst>
      <p:ext uri="{BB962C8B-B14F-4D97-AF65-F5344CB8AC3E}">
        <p14:creationId xmlns:p14="http://schemas.microsoft.com/office/powerpoint/2010/main" val="120011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/>
              <a:t>The proposed solution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Pattern Template</a:t>
            </a:r>
          </a:p>
          <a:p>
            <a:endParaRPr lang="en-US" sz="2400" dirty="0"/>
          </a:p>
          <a:p>
            <a:r>
              <a:rPr lang="en-US" sz="2400" dirty="0" smtClean="0"/>
              <a:t>Optimization results:</a:t>
            </a:r>
            <a:endParaRPr lang="en-US" sz="2400" dirty="0"/>
          </a:p>
          <a:p>
            <a:r>
              <a:rPr lang="en-US" sz="2400" dirty="0" smtClean="0"/>
              <a:t>~2 hours DASH manifest size reduces from 121 KB to 24 KB, in single English audio.</a:t>
            </a:r>
          </a:p>
          <a:p>
            <a:endParaRPr lang="en-US" sz="2400" dirty="0"/>
          </a:p>
          <a:p>
            <a:r>
              <a:rPr lang="en-US" sz="2400" dirty="0"/>
              <a:t>Original manifest: </a:t>
            </a:r>
            <a:endParaRPr lang="en-US" sz="2400" dirty="0" smtClean="0"/>
          </a:p>
          <a:p>
            <a:r>
              <a:rPr lang="en-US" sz="1400" b="1" dirty="0" smtClean="0">
                <a:hlinkClick r:id="rId3"/>
              </a:rPr>
              <a:t>https</a:t>
            </a:r>
            <a:r>
              <a:rPr lang="en-US" sz="1400" b="1" dirty="0">
                <a:hlinkClick r:id="rId3"/>
              </a:rPr>
              <a:t>://</a:t>
            </a:r>
            <a:r>
              <a:rPr lang="en-US" sz="1400" b="1" dirty="0" smtClean="0">
                <a:hlinkClick r:id="rId3"/>
              </a:rPr>
              <a:t>s3.amazonaws.com/dv-external-share/manifests/Elemental-2.3-hours.mpd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b="1" dirty="0" smtClean="0"/>
          </a:p>
          <a:p>
            <a:r>
              <a:rPr lang="en-US" sz="2400" dirty="0" smtClean="0"/>
              <a:t>Manifest optimized with Pattern Template: </a:t>
            </a:r>
          </a:p>
          <a:p>
            <a:r>
              <a:rPr lang="en-US" sz="1400" b="1" dirty="0" smtClean="0">
                <a:hlinkClick r:id="rId4"/>
              </a:rPr>
              <a:t>https</a:t>
            </a:r>
            <a:r>
              <a:rPr lang="en-US" sz="1400" b="1" dirty="0">
                <a:hlinkClick r:id="rId4"/>
              </a:rPr>
              <a:t>://</a:t>
            </a:r>
            <a:r>
              <a:rPr lang="en-US" sz="1400" b="1" dirty="0" smtClean="0">
                <a:hlinkClick r:id="rId4"/>
              </a:rPr>
              <a:t>s3.amazonaws.com/dv-external-share/manifests/Pattern.mpd</a:t>
            </a:r>
            <a:r>
              <a:rPr lang="en-US" sz="1400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592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/>
              <a:t>The proposed solution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Pattern Template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Different Patterns can be saved at a higher level with an ID, such </a:t>
            </a:r>
            <a:r>
              <a:rPr lang="en-US" dirty="0" smtClean="0"/>
              <a:t>as MPD</a:t>
            </a:r>
            <a:r>
              <a:rPr lang="en-US" dirty="0" smtClean="0"/>
              <a:t>, and re-used at lower level through ID, such as Representation, which is useful for multiple track audio, multiple audio codecs, and discontinuity with ad insertion or failover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987397" y="3202196"/>
            <a:ext cx="32509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&lt;Patterns&gt;</a:t>
            </a:r>
          </a:p>
          <a:p>
            <a:r>
              <a:rPr lang="en-US" sz="1400" dirty="0"/>
              <a:t>        &lt;Pattern id=”1”&gt;</a:t>
            </a:r>
          </a:p>
          <a:p>
            <a:r>
              <a:rPr lang="en-US" sz="1400" dirty="0"/>
              <a:t>                &lt;S d="95232"/&gt; </a:t>
            </a:r>
          </a:p>
          <a:p>
            <a:r>
              <a:rPr lang="en-US" sz="1400" dirty="0"/>
              <a:t>                &lt;S d="96256" r="2"/&gt;</a:t>
            </a:r>
          </a:p>
          <a:p>
            <a:r>
              <a:rPr lang="en-US" sz="1400" dirty="0"/>
              <a:t>        &lt;/Pattern&gt;</a:t>
            </a:r>
          </a:p>
          <a:p>
            <a:r>
              <a:rPr lang="en-US" sz="1400" dirty="0"/>
              <a:t>        &lt;Pattern id=”2”&gt;</a:t>
            </a:r>
          </a:p>
          <a:p>
            <a:r>
              <a:rPr lang="en-US" sz="1400" dirty="0"/>
              <a:t>                &lt;S d="95234"/&gt; </a:t>
            </a:r>
          </a:p>
          <a:p>
            <a:r>
              <a:rPr lang="en-US" sz="1400" dirty="0"/>
              <a:t>                &lt;S d="96258" r="3"/&gt;</a:t>
            </a:r>
          </a:p>
          <a:p>
            <a:r>
              <a:rPr lang="en-US" sz="1400" dirty="0"/>
              <a:t>        &lt;/Pattern&gt;</a:t>
            </a:r>
          </a:p>
          <a:p>
            <a:r>
              <a:rPr lang="en-US" sz="1400" dirty="0"/>
              <a:t>&lt;/Patterns&gt;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4673" y="3620300"/>
            <a:ext cx="39478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SegmentTimeline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 smtClean="0"/>
              <a:t>      &lt;</a:t>
            </a:r>
            <a:r>
              <a:rPr lang="en-US" sz="1400" dirty="0"/>
              <a:t>Pattern t="</a:t>
            </a:r>
            <a:r>
              <a:rPr lang="en-US" sz="1400" dirty="0" smtClean="0"/>
              <a:t>178577070976“ id=“1” </a:t>
            </a:r>
            <a:r>
              <a:rPr lang="en-US" sz="1400" dirty="0"/>
              <a:t>r="</a:t>
            </a:r>
            <a:r>
              <a:rPr lang="en-US" sz="1400" dirty="0" smtClean="0"/>
              <a:t>1“/&gt;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&lt;</a:t>
            </a:r>
            <a:r>
              <a:rPr lang="en-US" sz="1400" dirty="0"/>
              <a:t>S t="178577838976" d="95232"/&gt;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dirty="0" err="1"/>
              <a:t>SegmentTimeline</a:t>
            </a:r>
            <a:r>
              <a:rPr lang="en-US" sz="1400" dirty="0"/>
              <a:t>&gt;	</a:t>
            </a:r>
          </a:p>
        </p:txBody>
      </p:sp>
    </p:spTree>
    <p:extLst>
      <p:ext uri="{BB962C8B-B14F-4D97-AF65-F5344CB8AC3E}">
        <p14:creationId xmlns:p14="http://schemas.microsoft.com/office/powerpoint/2010/main" val="28002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/>
              <a:t>Outlines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What is 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Why does the problem exist?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Where does the problem come from, through case studies?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proposed solution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Pattern Template Manifest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Pre-DASHIF F2F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 smtClean="0"/>
              <a:t>Pre-DASHIF F2F updates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Interactions with Live Ingest Interface 1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200" dirty="0"/>
              <a:t>In the case of interface 1, if packagers operate relatively independently, there is also a way to figure out the patterns. </a:t>
            </a:r>
            <a:r>
              <a:rPr lang="en-US" sz="1200" dirty="0" smtClean="0"/>
              <a:t>Here </a:t>
            </a:r>
            <a:r>
              <a:rPr lang="en-US" sz="1200" dirty="0"/>
              <a:t>are the algorithm </a:t>
            </a:r>
            <a:r>
              <a:rPr lang="en-US" sz="1200" dirty="0" smtClean="0"/>
              <a:t>steps: 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pPr lvl="0"/>
            <a:r>
              <a:rPr lang="en-US" sz="1200" dirty="0"/>
              <a:t>Figure out the </a:t>
            </a:r>
            <a:r>
              <a:rPr lang="en-US" sz="1200" dirty="0" err="1"/>
              <a:t>SegmentTimeline</a:t>
            </a:r>
            <a:r>
              <a:rPr lang="en-US" sz="1200" dirty="0"/>
              <a:t> of video streams and generate something like &lt;S d="60" r="27" t="4519322"/&gt; with timescale="30"</a:t>
            </a:r>
          </a:p>
          <a:p>
            <a:pPr lvl="0"/>
            <a:r>
              <a:rPr lang="en-US" sz="1200" dirty="0"/>
              <a:t>Pick the video segment duration, VD=d/timescale = 2, in the above example, where the values in @r syntax are significant. In general, this step finds the constant video segment duration used in encoder.</a:t>
            </a:r>
          </a:p>
          <a:p>
            <a:pPr lvl="0"/>
            <a:r>
              <a:rPr lang="en-US" sz="1200" dirty="0"/>
              <a:t>Sliding-window scan the segment durations of audio stream. Whenever the duration of N audio segments = N x VD, there is the pattern of audio segment durations.</a:t>
            </a:r>
          </a:p>
          <a:p>
            <a:pPr lvl="0"/>
            <a:r>
              <a:rPr lang="en-US" sz="1200" dirty="0"/>
              <a:t>If there is a discontinuity with a broken pattern for some reason, fall back to basic syntaxes for those audio segments. Then go back to step 3 and repeat, for the rest audio segments. 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Step 3 could be a post-processing on top of basic syntax generation as the first step. It can also be done in one pass in a sliding window. </a:t>
            </a:r>
          </a:p>
        </p:txBody>
      </p:sp>
    </p:spTree>
    <p:extLst>
      <p:ext uri="{BB962C8B-B14F-4D97-AF65-F5344CB8AC3E}">
        <p14:creationId xmlns:p14="http://schemas.microsoft.com/office/powerpoint/2010/main" val="38156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 smtClean="0"/>
              <a:t>Pre-DASHIF F2F updates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Avoiding syntax ambiguities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r>
              <a:rPr lang="en-US" sz="1400" dirty="0"/>
              <a:t>&lt;Pattern&gt;</a:t>
            </a:r>
          </a:p>
          <a:p>
            <a:r>
              <a:rPr lang="en-US" sz="1400" dirty="0"/>
              <a:t>    &lt;</a:t>
            </a:r>
            <a:r>
              <a:rPr lang="en-US" sz="1400" b="1" dirty="0"/>
              <a:t>P</a:t>
            </a:r>
            <a:r>
              <a:rPr lang="en-US" sz="1400" dirty="0"/>
              <a:t> d="95232"/&gt;</a:t>
            </a:r>
          </a:p>
          <a:p>
            <a:r>
              <a:rPr lang="en-US" sz="1400" dirty="0"/>
              <a:t>    &lt;</a:t>
            </a:r>
            <a:r>
              <a:rPr lang="en-US" sz="1400" b="1" dirty="0"/>
              <a:t>P</a:t>
            </a:r>
            <a:r>
              <a:rPr lang="en-US" sz="1400" dirty="0"/>
              <a:t> d="96256" r="2"/&gt;</a:t>
            </a:r>
          </a:p>
          <a:p>
            <a:r>
              <a:rPr lang="en-US" sz="1400" dirty="0"/>
              <a:t>  &lt;/Pattern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Instead of</a:t>
            </a:r>
          </a:p>
          <a:p>
            <a:endParaRPr lang="en-US" sz="1400" dirty="0"/>
          </a:p>
          <a:p>
            <a:r>
              <a:rPr lang="en-US" sz="1400" dirty="0"/>
              <a:t>&lt;Pattern&gt;</a:t>
            </a:r>
          </a:p>
          <a:p>
            <a:r>
              <a:rPr lang="en-US" sz="1400" dirty="0"/>
              <a:t>    </a:t>
            </a:r>
            <a:r>
              <a:rPr lang="en-US" sz="1400" dirty="0" smtClean="0"/>
              <a:t>&lt;</a:t>
            </a:r>
            <a:r>
              <a:rPr lang="en-US" sz="1400" b="1" dirty="0" smtClean="0"/>
              <a:t>S</a:t>
            </a:r>
            <a:r>
              <a:rPr lang="en-US" sz="1400" dirty="0" smtClean="0"/>
              <a:t> </a:t>
            </a:r>
            <a:r>
              <a:rPr lang="en-US" sz="1400" dirty="0"/>
              <a:t>d="95232"/&gt;</a:t>
            </a:r>
          </a:p>
          <a:p>
            <a:r>
              <a:rPr lang="en-US" sz="1400" dirty="0"/>
              <a:t>    </a:t>
            </a:r>
            <a:r>
              <a:rPr lang="en-US" sz="1400" dirty="0" smtClean="0"/>
              <a:t>&lt;</a:t>
            </a:r>
            <a:r>
              <a:rPr lang="en-US" sz="1400" b="1" dirty="0" smtClean="0"/>
              <a:t>S</a:t>
            </a:r>
            <a:r>
              <a:rPr lang="en-US" sz="1400" dirty="0" smtClean="0"/>
              <a:t> </a:t>
            </a:r>
            <a:r>
              <a:rPr lang="en-US" sz="1400" dirty="0"/>
              <a:t>d="96256" r="2"/&gt;</a:t>
            </a:r>
          </a:p>
          <a:p>
            <a:r>
              <a:rPr lang="en-US" sz="1400" dirty="0"/>
              <a:t>  &lt;/Pattern&gt;</a:t>
            </a:r>
          </a:p>
          <a:p>
            <a:endParaRPr lang="en-US" sz="14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839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 smtClean="0"/>
              <a:t>Pre-DASHIF F2F updates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Keeping pattern stable over time</a:t>
            </a:r>
          </a:p>
          <a:p>
            <a:r>
              <a:rPr lang="en-US" dirty="0" smtClean="0"/>
              <a:t>With </a:t>
            </a:r>
            <a:r>
              <a:rPr lang="en-US" dirty="0" err="1"/>
              <a:t>dur_pattern_offset</a:t>
            </a:r>
            <a:r>
              <a:rPr lang="en-US" dirty="0"/>
              <a:t> </a:t>
            </a:r>
            <a:r>
              <a:rPr lang="en-US" dirty="0" smtClean="0"/>
              <a:t>attribute which </a:t>
            </a:r>
            <a:r>
              <a:rPr lang="en-US" dirty="0" err="1"/>
              <a:t>specificies</a:t>
            </a:r>
            <a:r>
              <a:rPr lang="en-US" dirty="0"/>
              <a:t> the duration of the first</a:t>
            </a:r>
          </a:p>
          <a:p>
            <a:r>
              <a:rPr lang="en-US" dirty="0"/>
              <a:t>segment in the </a:t>
            </a:r>
            <a:r>
              <a:rPr lang="en-US" dirty="0" smtClean="0"/>
              <a:t>repetition </a:t>
            </a:r>
            <a:r>
              <a:rPr lang="en-US" dirty="0"/>
              <a:t>as the first duration in the </a:t>
            </a:r>
            <a:r>
              <a:rPr lang="en-US" dirty="0" smtClean="0"/>
              <a:t>pattern:</a:t>
            </a:r>
            <a:br>
              <a:rPr lang="en-US" dirty="0" smtClean="0"/>
            </a:br>
            <a:endParaRPr lang="en-US" sz="2000" dirty="0"/>
          </a:p>
          <a:p>
            <a:r>
              <a:rPr lang="en-US" sz="1400" dirty="0"/>
              <a:t>&lt;Pattern&gt;</a:t>
            </a:r>
          </a:p>
          <a:p>
            <a:r>
              <a:rPr lang="en-US" sz="1400" dirty="0"/>
              <a:t>    </a:t>
            </a:r>
            <a:r>
              <a:rPr lang="en-US" sz="1400" dirty="0" smtClean="0"/>
              <a:t>&lt;P </a:t>
            </a:r>
            <a:r>
              <a:rPr lang="en-US" sz="1400" dirty="0"/>
              <a:t>d="95232"/&gt;</a:t>
            </a:r>
          </a:p>
          <a:p>
            <a:r>
              <a:rPr lang="en-US" sz="1400" dirty="0"/>
              <a:t>    </a:t>
            </a:r>
            <a:r>
              <a:rPr lang="en-US" sz="1400" dirty="0" smtClean="0"/>
              <a:t>&lt;P </a:t>
            </a:r>
            <a:r>
              <a:rPr lang="en-US" sz="1400" dirty="0"/>
              <a:t>d="96256" r="2"/&gt;</a:t>
            </a:r>
          </a:p>
          <a:p>
            <a:r>
              <a:rPr lang="en-US" sz="1400" dirty="0"/>
              <a:t>  &lt;/Pattern&gt;</a:t>
            </a:r>
          </a:p>
          <a:p>
            <a:r>
              <a:rPr lang="en-US" sz="1400" dirty="0"/>
              <a:t>  &lt;S t="178577070976" r="3183" </a:t>
            </a:r>
            <a:r>
              <a:rPr lang="en-US" sz="1400" b="1" dirty="0" err="1"/>
              <a:t>dur_pattern_offset</a:t>
            </a:r>
            <a:r>
              <a:rPr lang="en-US" sz="1400" dirty="0"/>
              <a:t>="0"&gt;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Next MPD update:</a:t>
            </a:r>
            <a:endParaRPr lang="en-US" sz="1400" dirty="0"/>
          </a:p>
          <a:p>
            <a:r>
              <a:rPr lang="en-US" sz="1400" dirty="0"/>
              <a:t>&lt;Pattern&gt;</a:t>
            </a:r>
          </a:p>
          <a:p>
            <a:r>
              <a:rPr lang="en-US" sz="1400" dirty="0"/>
              <a:t>    </a:t>
            </a:r>
            <a:r>
              <a:rPr lang="en-US" sz="1400" dirty="0" smtClean="0"/>
              <a:t>&lt;P </a:t>
            </a:r>
            <a:r>
              <a:rPr lang="en-US" sz="1400" dirty="0"/>
              <a:t>d="95232"/&gt;</a:t>
            </a:r>
          </a:p>
          <a:p>
            <a:r>
              <a:rPr lang="en-US" sz="1400" dirty="0"/>
              <a:t>    </a:t>
            </a:r>
            <a:r>
              <a:rPr lang="en-US" sz="1400" dirty="0" smtClean="0"/>
              <a:t>&lt;P </a:t>
            </a:r>
            <a:r>
              <a:rPr lang="en-US" sz="1400" dirty="0"/>
              <a:t>d="96256" r="2"/&gt;</a:t>
            </a:r>
          </a:p>
          <a:p>
            <a:r>
              <a:rPr lang="en-US" sz="1400" dirty="0"/>
              <a:t>  &lt;/Pattern&gt;</a:t>
            </a:r>
          </a:p>
          <a:p>
            <a:r>
              <a:rPr lang="en-US" sz="1400" dirty="0"/>
              <a:t>  &lt;S t="178577166208" r="3183" </a:t>
            </a:r>
            <a:r>
              <a:rPr lang="en-US" sz="1400" b="1" dirty="0" err="1"/>
              <a:t>dur_pattern_offset</a:t>
            </a:r>
            <a:r>
              <a:rPr lang="en-US" sz="1400" dirty="0"/>
              <a:t>="1"&gt;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43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 smtClean="0"/>
              <a:t>Pre-DASHIF F2F updates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Comparison with SCTE 214-1 approach</a:t>
            </a:r>
            <a:endParaRPr lang="en-US" sz="2400" dirty="0" smtClean="0"/>
          </a:p>
          <a:p>
            <a:r>
              <a:rPr lang="en-US" dirty="0" smtClean="0"/>
              <a:t>Analysis from Yongjun Wu:</a:t>
            </a:r>
          </a:p>
          <a:p>
            <a:r>
              <a:rPr lang="en-US" sz="1600" dirty="0"/>
              <a:t>It looks like the definitions there apply to some pre-defined pattern(s) and then offsets could apply to the approximate “@duration”, correct it and make each existing segment duration precise, mainly for offline encoded VOD contents (?).  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It doesn’t seem to be flexible and applicable to rolling-window live streaming, where the leading and trailing segments might not have a perfect pattern/cycle but partial. It doesn’t seem to be flexible for ad insertion and discontinuity scenarios where the leading, trailing or middle segments again will break the patterns. 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Instead, our proposal is flexible and able to handle all the scenarios with self-identified patterns for video and audio segment alignment, leaving partial segments breaking the patterns aside as they are.</a:t>
            </a:r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526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66402"/>
            <a:ext cx="9143330" cy="887800"/>
          </a:xfrm>
        </p:spPr>
        <p:txBody>
          <a:bodyPr/>
          <a:lstStyle/>
          <a:p>
            <a:r>
              <a:rPr lang="en-US" sz="2400" dirty="0" smtClean="0"/>
              <a:t>Proposal summary: with Pattern inside Representation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621431"/>
            <a:ext cx="4857750" cy="24663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4652" y="1151725"/>
            <a:ext cx="830256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&lt;</a:t>
            </a:r>
            <a:r>
              <a:rPr lang="en-US" sz="900" dirty="0" err="1"/>
              <a:t>AdaptationSet</a:t>
            </a:r>
            <a:r>
              <a:rPr lang="en-US" sz="900" dirty="0"/>
              <a:t> </a:t>
            </a:r>
            <a:r>
              <a:rPr lang="en-US" sz="900" dirty="0" err="1"/>
              <a:t>mimeType</a:t>
            </a:r>
            <a:r>
              <a:rPr lang="en-US" sz="900" dirty="0"/>
              <a:t>="audio/mp4" </a:t>
            </a:r>
            <a:r>
              <a:rPr lang="en-US" sz="900" dirty="0" err="1"/>
              <a:t>segmentAlignment</a:t>
            </a:r>
            <a:r>
              <a:rPr lang="en-US" sz="900" dirty="0"/>
              <a:t>="0" </a:t>
            </a:r>
            <a:r>
              <a:rPr lang="en-US" sz="900" dirty="0" err="1"/>
              <a:t>lang</a:t>
            </a:r>
            <a:r>
              <a:rPr lang="en-US" sz="900" dirty="0"/>
              <a:t>="</a:t>
            </a:r>
            <a:r>
              <a:rPr lang="en-US" sz="900" dirty="0" err="1"/>
              <a:t>eng</a:t>
            </a:r>
            <a:r>
              <a:rPr lang="en-US" sz="900" dirty="0"/>
              <a:t>"&gt;</a:t>
            </a:r>
          </a:p>
          <a:p>
            <a:r>
              <a:rPr lang="en-US" sz="900" dirty="0"/>
              <a:t>      &lt;Representation id="10" bandwidth="129031" </a:t>
            </a:r>
            <a:r>
              <a:rPr lang="en-US" sz="900" dirty="0" err="1"/>
              <a:t>audioSamplingRate</a:t>
            </a:r>
            <a:r>
              <a:rPr lang="en-US" sz="900" dirty="0"/>
              <a:t>="48000" codecs="mp4a.40.2"&gt;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SegmentTemplate</a:t>
            </a:r>
            <a:r>
              <a:rPr lang="en-US" sz="900" dirty="0"/>
              <a:t> timescale="48000" media="cenc_audio_17_0_$Number$.mp4" initialization="cenc_audio_17_0_init-ec9e43.mp4" </a:t>
            </a:r>
            <a:r>
              <a:rPr lang="en-US" sz="900" dirty="0" err="1"/>
              <a:t>startNumber</a:t>
            </a:r>
            <a:r>
              <a:rPr lang="en-US" sz="900" dirty="0"/>
              <a:t>="1862008" </a:t>
            </a:r>
            <a:r>
              <a:rPr lang="en-US" sz="900" dirty="0" err="1"/>
              <a:t>presentationTimeOffset</a:t>
            </a:r>
            <a:r>
              <a:rPr lang="en-US" sz="900" dirty="0"/>
              <a:t>="178577070976"&gt;</a:t>
            </a:r>
          </a:p>
          <a:p>
            <a:r>
              <a:rPr lang="en-US" sz="900" dirty="0"/>
              <a:t>          &lt;</a:t>
            </a:r>
            <a:r>
              <a:rPr lang="en-US" sz="900" dirty="0" err="1"/>
              <a:t>SegmentTimeline</a:t>
            </a:r>
            <a:r>
              <a:rPr lang="en-US" sz="900" dirty="0"/>
              <a:t>&gt;</a:t>
            </a:r>
          </a:p>
          <a:p>
            <a:r>
              <a:rPr lang="en-US" sz="900" dirty="0"/>
              <a:t>	</a:t>
            </a:r>
            <a:r>
              <a:rPr lang="en-US" sz="900" b="1" dirty="0" smtClean="0">
                <a:solidFill>
                  <a:srgbClr val="FF0000"/>
                </a:solidFill>
              </a:rPr>
              <a:t>&lt;Pattern&gt;</a:t>
            </a:r>
          </a:p>
          <a:p>
            <a:r>
              <a:rPr lang="en-US" sz="900" b="1" dirty="0" smtClean="0">
                <a:solidFill>
                  <a:srgbClr val="FF0000"/>
                </a:solidFill>
              </a:rPr>
              <a:t>		&lt;P d="95232"/&gt;</a:t>
            </a:r>
          </a:p>
          <a:p>
            <a:r>
              <a:rPr lang="en-US" sz="900" b="1" dirty="0" smtClean="0">
                <a:solidFill>
                  <a:srgbClr val="FF0000"/>
                </a:solidFill>
              </a:rPr>
              <a:t>		&lt;P d="96256" r="2"/&gt;</a:t>
            </a:r>
          </a:p>
          <a:p>
            <a:r>
              <a:rPr lang="en-US" sz="900" b="1" dirty="0" smtClean="0">
                <a:solidFill>
                  <a:srgbClr val="FF0000"/>
                </a:solidFill>
              </a:rPr>
              <a:t>	&lt;/pattern&gt;</a:t>
            </a:r>
          </a:p>
          <a:p>
            <a:r>
              <a:rPr lang="en-US" sz="900" dirty="0" smtClean="0"/>
              <a:t>	</a:t>
            </a:r>
            <a:r>
              <a:rPr lang="en-US" sz="900" b="1" dirty="0" smtClean="0">
                <a:solidFill>
                  <a:srgbClr val="FF0000"/>
                </a:solidFill>
              </a:rPr>
              <a:t>&lt;S t="178577070976" r="3183" </a:t>
            </a:r>
            <a:r>
              <a:rPr lang="en-US" sz="900" b="1" dirty="0" err="1" smtClean="0">
                <a:solidFill>
                  <a:srgbClr val="FF0000"/>
                </a:solidFill>
              </a:rPr>
              <a:t>dur_pattern_offset</a:t>
            </a:r>
            <a:r>
              <a:rPr lang="en-US" sz="900" b="1" dirty="0" smtClean="0">
                <a:solidFill>
                  <a:srgbClr val="FF0000"/>
                </a:solidFill>
              </a:rPr>
              <a:t>="0"/&gt;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	</a:t>
            </a:r>
            <a:r>
              <a:rPr lang="en-US" sz="900" dirty="0" smtClean="0"/>
              <a:t>&lt;S t="178984494976" d=“44307"/&gt;</a:t>
            </a:r>
          </a:p>
          <a:p>
            <a:r>
              <a:rPr lang="en-US" sz="900" dirty="0" smtClean="0"/>
              <a:t>          &lt;/</a:t>
            </a:r>
            <a:r>
              <a:rPr lang="en-US" sz="900" dirty="0" err="1" smtClean="0"/>
              <a:t>SegmentTimeline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        </a:t>
            </a:r>
            <a:r>
              <a:rPr lang="en-US" sz="900" dirty="0"/>
              <a:t>&lt;/</a:t>
            </a:r>
            <a:r>
              <a:rPr lang="en-US" sz="900" dirty="0" err="1"/>
              <a:t>SegmentTemplate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&lt;/Representation&gt;</a:t>
            </a:r>
          </a:p>
          <a:p>
            <a:r>
              <a:rPr lang="en-US" sz="900" dirty="0"/>
              <a:t>    &lt;/</a:t>
            </a:r>
            <a:r>
              <a:rPr lang="en-US" sz="900" dirty="0" err="1"/>
              <a:t>AdaptationSet</a:t>
            </a:r>
            <a:r>
              <a:rPr lang="en-US" sz="900" dirty="0"/>
              <a:t>&gt;</a:t>
            </a:r>
          </a:p>
          <a:p>
            <a:r>
              <a:rPr lang="en-US" sz="900" dirty="0"/>
              <a:t>	&lt;</a:t>
            </a:r>
            <a:r>
              <a:rPr lang="en-US" sz="900" dirty="0" err="1"/>
              <a:t>AdaptationSet</a:t>
            </a:r>
            <a:r>
              <a:rPr lang="en-US" sz="900" dirty="0"/>
              <a:t> </a:t>
            </a:r>
            <a:r>
              <a:rPr lang="en-US" sz="900" dirty="0" err="1"/>
              <a:t>mimeType</a:t>
            </a:r>
            <a:r>
              <a:rPr lang="en-US" sz="900" dirty="0"/>
              <a:t>="audio/mp4" </a:t>
            </a:r>
            <a:r>
              <a:rPr lang="en-US" sz="900" dirty="0" err="1"/>
              <a:t>segmentAlignment</a:t>
            </a:r>
            <a:r>
              <a:rPr lang="en-US" sz="900" dirty="0"/>
              <a:t>="0" </a:t>
            </a:r>
            <a:r>
              <a:rPr lang="en-US" sz="900" dirty="0" err="1"/>
              <a:t>lang</a:t>
            </a:r>
            <a:r>
              <a:rPr lang="en-US" sz="900" dirty="0"/>
              <a:t>="</a:t>
            </a:r>
            <a:r>
              <a:rPr lang="en-US" sz="900" dirty="0" err="1"/>
              <a:t>fr</a:t>
            </a:r>
            <a:r>
              <a:rPr lang="en-US" sz="900" dirty="0"/>
              <a:t>"&gt;</a:t>
            </a:r>
          </a:p>
          <a:p>
            <a:r>
              <a:rPr lang="en-US" sz="900" dirty="0"/>
              <a:t>      &lt;Representation id="10" bandwidth="129031" </a:t>
            </a:r>
            <a:r>
              <a:rPr lang="en-US" sz="900" dirty="0" err="1"/>
              <a:t>audioSamplingRate</a:t>
            </a:r>
            <a:r>
              <a:rPr lang="en-US" sz="900" dirty="0"/>
              <a:t>="48000" codecs="mp4a.40.2"&gt;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SegmentTemplate</a:t>
            </a:r>
            <a:r>
              <a:rPr lang="en-US" sz="900" dirty="0"/>
              <a:t> timescale="48000" media="cenc_audio_17_0_$Number$.mp4" initialization="cenc_audio_17_0_init-ec9e43.mp4" </a:t>
            </a:r>
            <a:r>
              <a:rPr lang="en-US" sz="900" dirty="0" err="1"/>
              <a:t>startNumber</a:t>
            </a:r>
            <a:r>
              <a:rPr lang="en-US" sz="900" dirty="0"/>
              <a:t>="1862008" </a:t>
            </a:r>
            <a:r>
              <a:rPr lang="en-US" sz="900" dirty="0" err="1"/>
              <a:t>presentationTimeOffset</a:t>
            </a:r>
            <a:r>
              <a:rPr lang="en-US" sz="900" dirty="0"/>
              <a:t>="178577070976"&gt;</a:t>
            </a:r>
          </a:p>
          <a:p>
            <a:r>
              <a:rPr lang="en-US" sz="900" dirty="0"/>
              <a:t>          &lt;</a:t>
            </a:r>
            <a:r>
              <a:rPr lang="en-US" sz="900" dirty="0" err="1"/>
              <a:t>SegmentTimeline</a:t>
            </a:r>
            <a:r>
              <a:rPr lang="en-US" sz="900" dirty="0"/>
              <a:t>&gt;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	</a:t>
            </a:r>
            <a:r>
              <a:rPr lang="en-US" sz="900" b="1" dirty="0" smtClean="0">
                <a:solidFill>
                  <a:srgbClr val="FF0000"/>
                </a:solidFill>
              </a:rPr>
              <a:t>&lt;</a:t>
            </a:r>
            <a:r>
              <a:rPr lang="en-US" sz="900" b="1" dirty="0">
                <a:solidFill>
                  <a:srgbClr val="FF0000"/>
                </a:solidFill>
              </a:rPr>
              <a:t>Pattern&gt;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		</a:t>
            </a:r>
            <a:r>
              <a:rPr lang="en-US" sz="900" b="1" dirty="0" smtClean="0">
                <a:solidFill>
                  <a:srgbClr val="FF0000"/>
                </a:solidFill>
              </a:rPr>
              <a:t>&lt;</a:t>
            </a:r>
            <a:r>
              <a:rPr lang="en-US" sz="900" b="1" dirty="0">
                <a:solidFill>
                  <a:srgbClr val="FF0000"/>
                </a:solidFill>
              </a:rPr>
              <a:t>P d="95232"/&gt;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		</a:t>
            </a:r>
            <a:r>
              <a:rPr lang="en-US" sz="900" b="1" dirty="0" smtClean="0">
                <a:solidFill>
                  <a:srgbClr val="FF0000"/>
                </a:solidFill>
              </a:rPr>
              <a:t>&lt;</a:t>
            </a:r>
            <a:r>
              <a:rPr lang="en-US" sz="900" b="1" dirty="0">
                <a:solidFill>
                  <a:srgbClr val="FF0000"/>
                </a:solidFill>
              </a:rPr>
              <a:t>P d="96256" r="2"/&gt;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	</a:t>
            </a:r>
            <a:r>
              <a:rPr lang="en-US" sz="900" b="1" dirty="0" smtClean="0">
                <a:solidFill>
                  <a:srgbClr val="FF0000"/>
                </a:solidFill>
              </a:rPr>
              <a:t>&lt;/</a:t>
            </a:r>
            <a:r>
              <a:rPr lang="en-US" sz="900" b="1" dirty="0">
                <a:solidFill>
                  <a:srgbClr val="FF0000"/>
                </a:solidFill>
              </a:rPr>
              <a:t>Pattern&gt;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	</a:t>
            </a:r>
            <a:r>
              <a:rPr lang="en-US" sz="900" b="1" dirty="0" smtClean="0">
                <a:solidFill>
                  <a:srgbClr val="FF0000"/>
                </a:solidFill>
              </a:rPr>
              <a:t>&lt;</a:t>
            </a:r>
            <a:r>
              <a:rPr lang="en-US" sz="900" b="1" dirty="0">
                <a:solidFill>
                  <a:srgbClr val="FF0000"/>
                </a:solidFill>
              </a:rPr>
              <a:t>S t="178577070976" r="3183" </a:t>
            </a:r>
            <a:r>
              <a:rPr lang="en-US" sz="900" b="1" dirty="0" err="1">
                <a:solidFill>
                  <a:srgbClr val="FF0000"/>
                </a:solidFill>
              </a:rPr>
              <a:t>dur_pattern_offset</a:t>
            </a:r>
            <a:r>
              <a:rPr lang="en-US" sz="900" b="1" dirty="0">
                <a:solidFill>
                  <a:srgbClr val="FF0000"/>
                </a:solidFill>
              </a:rPr>
              <a:t>="0</a:t>
            </a:r>
            <a:r>
              <a:rPr lang="en-US" sz="900" b="1" dirty="0" smtClean="0">
                <a:solidFill>
                  <a:srgbClr val="FF0000"/>
                </a:solidFill>
              </a:rPr>
              <a:t>"/&gt;</a:t>
            </a:r>
            <a:endParaRPr lang="en-US" sz="900" b="1" dirty="0">
              <a:solidFill>
                <a:srgbClr val="FF0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/>
              <a:t>&lt;S t="178984494976" d</a:t>
            </a:r>
            <a:r>
              <a:rPr lang="en-US" sz="900" dirty="0" smtClean="0"/>
              <a:t>="44307"/&gt;</a:t>
            </a:r>
            <a:br>
              <a:rPr lang="en-US" sz="900" dirty="0" smtClean="0"/>
            </a:br>
            <a:r>
              <a:rPr lang="en-US" sz="900" dirty="0" smtClean="0"/>
              <a:t>          </a:t>
            </a:r>
            <a:r>
              <a:rPr lang="en-US" sz="900" dirty="0"/>
              <a:t>&lt;/</a:t>
            </a:r>
            <a:r>
              <a:rPr lang="en-US" sz="900" dirty="0" err="1"/>
              <a:t>SegmentTimeline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&lt;/</a:t>
            </a:r>
            <a:r>
              <a:rPr lang="en-US" sz="900" dirty="0" err="1"/>
              <a:t>SegmentTemplate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&lt;/Representation&gt;</a:t>
            </a:r>
          </a:p>
          <a:p>
            <a:r>
              <a:rPr lang="en-US" sz="900" dirty="0"/>
              <a:t>    &lt;/</a:t>
            </a:r>
            <a:r>
              <a:rPr lang="en-US" sz="900" dirty="0" err="1"/>
              <a:t>AdaptationSet</a:t>
            </a:r>
            <a:r>
              <a:rPr lang="en-US" sz="900" dirty="0" smtClean="0"/>
              <a:t>&gt;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491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 smtClean="0"/>
              <a:t>What is the problem?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477921"/>
            <a:ext cx="8253080" cy="344991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Manifest size grows linearly as time duration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generic problem across DASH, HLS and Smooth 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common behavior exists in all DASH packagers.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More significant in live streaming than VOD due to live manifest refresh every N seconds  </a:t>
            </a:r>
          </a:p>
          <a:p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5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66402"/>
            <a:ext cx="9143330" cy="887800"/>
          </a:xfrm>
        </p:spPr>
        <p:txBody>
          <a:bodyPr/>
          <a:lstStyle/>
          <a:p>
            <a:r>
              <a:rPr lang="en-US" sz="2400" dirty="0" smtClean="0"/>
              <a:t>Proposal summary: with mutualized Patterns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621431"/>
            <a:ext cx="4857750" cy="24663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4652" y="1151725"/>
            <a:ext cx="830256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&lt;MPD&gt;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   &lt;Patterns&gt;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    </a:t>
            </a:r>
            <a:r>
              <a:rPr lang="en-US" sz="900" b="1" dirty="0" smtClean="0">
                <a:solidFill>
                  <a:srgbClr val="FF0000"/>
                </a:solidFill>
              </a:rPr>
              <a:t>  &lt;</a:t>
            </a:r>
            <a:r>
              <a:rPr lang="en-US" sz="900" b="1" dirty="0">
                <a:solidFill>
                  <a:srgbClr val="FF0000"/>
                </a:solidFill>
              </a:rPr>
              <a:t>Pattern id="1"&gt;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    	&lt;P d="95232"/&gt; 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    	&lt;P d="96256" r="2"/&gt;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   </a:t>
            </a:r>
            <a:r>
              <a:rPr lang="en-US" sz="900" b="1" dirty="0" smtClean="0">
                <a:solidFill>
                  <a:srgbClr val="FF0000"/>
                </a:solidFill>
              </a:rPr>
              <a:t>  </a:t>
            </a:r>
            <a:r>
              <a:rPr lang="en-US" sz="900" b="1" dirty="0">
                <a:solidFill>
                  <a:srgbClr val="FF0000"/>
                </a:solidFill>
              </a:rPr>
              <a:t> &lt;/Pattern&gt;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  &lt;/Patterns&gt;</a:t>
            </a:r>
          </a:p>
          <a:p>
            <a:r>
              <a:rPr lang="en-US" sz="900" dirty="0"/>
              <a:t>  &lt;Period start="PT0.000S" id="1857601" duration="PT8490.000S"&gt;</a:t>
            </a:r>
          </a:p>
          <a:p>
            <a:r>
              <a:rPr lang="en-US" sz="900" dirty="0"/>
              <a:t>    &lt;</a:t>
            </a:r>
            <a:r>
              <a:rPr lang="en-US" sz="900" dirty="0" err="1"/>
              <a:t>AdaptationSet</a:t>
            </a:r>
            <a:r>
              <a:rPr lang="en-US" sz="900" dirty="0"/>
              <a:t> </a:t>
            </a:r>
            <a:r>
              <a:rPr lang="en-US" sz="900" dirty="0" err="1"/>
              <a:t>mimeType</a:t>
            </a:r>
            <a:r>
              <a:rPr lang="en-US" sz="900" dirty="0"/>
              <a:t>="audio/mp4" </a:t>
            </a:r>
            <a:r>
              <a:rPr lang="en-US" sz="900" dirty="0" err="1"/>
              <a:t>segmentAlignment</a:t>
            </a:r>
            <a:r>
              <a:rPr lang="en-US" sz="900" dirty="0"/>
              <a:t>="0" </a:t>
            </a:r>
            <a:r>
              <a:rPr lang="en-US" sz="900" dirty="0" err="1"/>
              <a:t>lang</a:t>
            </a:r>
            <a:r>
              <a:rPr lang="en-US" sz="900" dirty="0"/>
              <a:t>="</a:t>
            </a:r>
            <a:r>
              <a:rPr lang="en-US" sz="900" dirty="0" err="1"/>
              <a:t>eng</a:t>
            </a:r>
            <a:r>
              <a:rPr lang="en-US" sz="900" dirty="0"/>
              <a:t>"&gt;</a:t>
            </a:r>
          </a:p>
          <a:p>
            <a:r>
              <a:rPr lang="en-US" sz="900" dirty="0"/>
              <a:t>      &lt;Representation id="10" bandwidth="129031" </a:t>
            </a:r>
            <a:r>
              <a:rPr lang="en-US" sz="900" dirty="0" err="1"/>
              <a:t>audioSamplingRate</a:t>
            </a:r>
            <a:r>
              <a:rPr lang="en-US" sz="900" dirty="0"/>
              <a:t>="48000" codecs="mp4a.40.2"&gt;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SegmentTemplate</a:t>
            </a:r>
            <a:r>
              <a:rPr lang="en-US" sz="900" dirty="0"/>
              <a:t> timescale="48000" media="cenc_audio_17_0_$Number$.mp4" initialization="cenc_audio_17_0_init-ec9e43.mp4" </a:t>
            </a:r>
            <a:r>
              <a:rPr lang="en-US" sz="900" dirty="0" err="1"/>
              <a:t>startNumber</a:t>
            </a:r>
            <a:r>
              <a:rPr lang="en-US" sz="900" dirty="0"/>
              <a:t>="1862008" </a:t>
            </a:r>
            <a:r>
              <a:rPr lang="en-US" sz="900" dirty="0" err="1"/>
              <a:t>presentationTimeOffset</a:t>
            </a:r>
            <a:r>
              <a:rPr lang="en-US" sz="900" dirty="0"/>
              <a:t>="178577070976"&gt;</a:t>
            </a:r>
          </a:p>
          <a:p>
            <a:r>
              <a:rPr lang="en-US" sz="900" dirty="0"/>
              <a:t>          &lt;</a:t>
            </a:r>
            <a:r>
              <a:rPr lang="en-US" sz="900" dirty="0" err="1"/>
              <a:t>SegmentTimeline</a:t>
            </a:r>
            <a:r>
              <a:rPr lang="en-US" sz="900" dirty="0"/>
              <a:t>&gt;</a:t>
            </a:r>
          </a:p>
          <a:p>
            <a:r>
              <a:rPr lang="en-US" sz="900" dirty="0"/>
              <a:t>	</a:t>
            </a:r>
            <a:r>
              <a:rPr lang="en-US" sz="900" b="1" dirty="0" smtClean="0">
                <a:solidFill>
                  <a:srgbClr val="FF0000"/>
                </a:solidFill>
              </a:rPr>
              <a:t>&lt;</a:t>
            </a:r>
            <a:r>
              <a:rPr lang="en-US" sz="900" b="1" dirty="0">
                <a:solidFill>
                  <a:srgbClr val="FF0000"/>
                </a:solidFill>
              </a:rPr>
              <a:t>S t="178577070976" r="3183" </a:t>
            </a:r>
            <a:r>
              <a:rPr lang="en-US" sz="900" b="1" dirty="0" err="1">
                <a:solidFill>
                  <a:srgbClr val="FF0000"/>
                </a:solidFill>
              </a:rPr>
              <a:t>dur_pattern_offset</a:t>
            </a:r>
            <a:r>
              <a:rPr lang="en-US" sz="900" b="1" dirty="0">
                <a:solidFill>
                  <a:srgbClr val="FF0000"/>
                </a:solidFill>
              </a:rPr>
              <a:t>="0" </a:t>
            </a:r>
            <a:r>
              <a:rPr lang="en-US" sz="900" b="1" dirty="0" err="1" smtClean="0">
                <a:solidFill>
                  <a:srgbClr val="FF0000"/>
                </a:solidFill>
              </a:rPr>
              <a:t>pattern_id</a:t>
            </a:r>
            <a:r>
              <a:rPr lang="en-US" sz="900" b="1" dirty="0">
                <a:solidFill>
                  <a:srgbClr val="FF0000"/>
                </a:solidFill>
              </a:rPr>
              <a:t> </a:t>
            </a:r>
            <a:r>
              <a:rPr lang="en-US" sz="900" b="1" dirty="0" smtClean="0">
                <a:solidFill>
                  <a:srgbClr val="FF0000"/>
                </a:solidFill>
              </a:rPr>
              <a:t>=“1"/&gt;</a:t>
            </a:r>
            <a:endParaRPr lang="en-US" sz="900" b="1" dirty="0">
              <a:solidFill>
                <a:srgbClr val="FF0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/>
              <a:t>&lt;S t="178984494976" d=“44307</a:t>
            </a:r>
            <a:r>
              <a:rPr lang="en-US" sz="900" dirty="0" smtClean="0"/>
              <a:t>"/&gt;</a:t>
            </a:r>
          </a:p>
          <a:p>
            <a:r>
              <a:rPr lang="en-US" sz="900" dirty="0" smtClean="0"/>
              <a:t>          </a:t>
            </a:r>
            <a:r>
              <a:rPr lang="en-US" sz="900" dirty="0"/>
              <a:t>&lt;/</a:t>
            </a:r>
            <a:r>
              <a:rPr lang="en-US" sz="900" dirty="0" err="1"/>
              <a:t>SegmentTimeline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&lt;/</a:t>
            </a:r>
            <a:r>
              <a:rPr lang="en-US" sz="900" dirty="0" err="1"/>
              <a:t>SegmentTemplate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&lt;/Representation&gt;</a:t>
            </a:r>
          </a:p>
          <a:p>
            <a:r>
              <a:rPr lang="en-US" sz="900" dirty="0"/>
              <a:t>    &lt;/</a:t>
            </a:r>
            <a:r>
              <a:rPr lang="en-US" sz="900" dirty="0" err="1"/>
              <a:t>AdaptationSet</a:t>
            </a:r>
            <a:r>
              <a:rPr lang="en-US" sz="900" dirty="0"/>
              <a:t>&gt;</a:t>
            </a:r>
          </a:p>
          <a:p>
            <a:r>
              <a:rPr lang="en-US" sz="900" dirty="0"/>
              <a:t>	&lt;</a:t>
            </a:r>
            <a:r>
              <a:rPr lang="en-US" sz="900" dirty="0" err="1"/>
              <a:t>AdaptationSet</a:t>
            </a:r>
            <a:r>
              <a:rPr lang="en-US" sz="900" dirty="0"/>
              <a:t> </a:t>
            </a:r>
            <a:r>
              <a:rPr lang="en-US" sz="900" dirty="0" err="1"/>
              <a:t>mimeType</a:t>
            </a:r>
            <a:r>
              <a:rPr lang="en-US" sz="900" dirty="0"/>
              <a:t>="audio/mp4" </a:t>
            </a:r>
            <a:r>
              <a:rPr lang="en-US" sz="900" dirty="0" err="1"/>
              <a:t>segmentAlignment</a:t>
            </a:r>
            <a:r>
              <a:rPr lang="en-US" sz="900" dirty="0"/>
              <a:t>="0" </a:t>
            </a:r>
            <a:r>
              <a:rPr lang="en-US" sz="900" dirty="0" err="1"/>
              <a:t>lang</a:t>
            </a:r>
            <a:r>
              <a:rPr lang="en-US" sz="900" dirty="0"/>
              <a:t>="</a:t>
            </a:r>
            <a:r>
              <a:rPr lang="en-US" sz="900" dirty="0" err="1"/>
              <a:t>fr</a:t>
            </a:r>
            <a:r>
              <a:rPr lang="en-US" sz="900" dirty="0"/>
              <a:t>"&gt;</a:t>
            </a:r>
          </a:p>
          <a:p>
            <a:r>
              <a:rPr lang="en-US" sz="900" dirty="0"/>
              <a:t>      &lt;Representation id="10" bandwidth="129031" </a:t>
            </a:r>
            <a:r>
              <a:rPr lang="en-US" sz="900" dirty="0" err="1"/>
              <a:t>audioSamplingRate</a:t>
            </a:r>
            <a:r>
              <a:rPr lang="en-US" sz="900" dirty="0"/>
              <a:t>="48000" codecs="mp4a.40.2"&gt;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SegmentTemplate</a:t>
            </a:r>
            <a:r>
              <a:rPr lang="en-US" sz="900" dirty="0"/>
              <a:t> timescale="48000" media="cenc_audio_17_0_$Number$.mp4" initialization="cenc_audio_17_0_init-ec9e43.mp4" </a:t>
            </a:r>
            <a:r>
              <a:rPr lang="en-US" sz="900" dirty="0" err="1"/>
              <a:t>startNumber</a:t>
            </a:r>
            <a:r>
              <a:rPr lang="en-US" sz="900" dirty="0"/>
              <a:t>="1862008" </a:t>
            </a:r>
            <a:r>
              <a:rPr lang="en-US" sz="900" dirty="0" err="1"/>
              <a:t>presentationTimeOffset</a:t>
            </a:r>
            <a:r>
              <a:rPr lang="en-US" sz="900" dirty="0"/>
              <a:t>="178577070976"&gt;</a:t>
            </a:r>
          </a:p>
          <a:p>
            <a:r>
              <a:rPr lang="en-US" sz="900" dirty="0"/>
              <a:t>          &lt;</a:t>
            </a:r>
            <a:r>
              <a:rPr lang="en-US" sz="900" dirty="0" err="1"/>
              <a:t>SegmentTimeline</a:t>
            </a:r>
            <a:r>
              <a:rPr lang="en-US" sz="900" dirty="0"/>
              <a:t>&gt;</a:t>
            </a:r>
          </a:p>
          <a:p>
            <a:r>
              <a:rPr lang="en-US" sz="900" dirty="0"/>
              <a:t>	</a:t>
            </a:r>
            <a:r>
              <a:rPr lang="en-US" sz="900" b="1" dirty="0" smtClean="0">
                <a:solidFill>
                  <a:srgbClr val="FF0000"/>
                </a:solidFill>
              </a:rPr>
              <a:t>&lt;</a:t>
            </a:r>
            <a:r>
              <a:rPr lang="en-US" sz="900" b="1" dirty="0">
                <a:solidFill>
                  <a:srgbClr val="FF0000"/>
                </a:solidFill>
              </a:rPr>
              <a:t>S t="178577070976" r="3183" </a:t>
            </a:r>
            <a:r>
              <a:rPr lang="en-US" sz="900" b="1" dirty="0" err="1">
                <a:solidFill>
                  <a:srgbClr val="FF0000"/>
                </a:solidFill>
              </a:rPr>
              <a:t>dur_pattern_offset</a:t>
            </a:r>
            <a:r>
              <a:rPr lang="en-US" sz="900" b="1" dirty="0">
                <a:solidFill>
                  <a:srgbClr val="FF0000"/>
                </a:solidFill>
              </a:rPr>
              <a:t>="0</a:t>
            </a:r>
            <a:r>
              <a:rPr lang="en-US" sz="900" b="1" dirty="0" smtClean="0">
                <a:solidFill>
                  <a:srgbClr val="FF0000"/>
                </a:solidFill>
              </a:rPr>
              <a:t>"</a:t>
            </a:r>
            <a:r>
              <a:rPr lang="en-US" sz="900" b="1" dirty="0">
                <a:solidFill>
                  <a:srgbClr val="FF0000"/>
                </a:solidFill>
              </a:rPr>
              <a:t> </a:t>
            </a:r>
            <a:r>
              <a:rPr lang="en-US" sz="900" b="1" dirty="0" err="1">
                <a:solidFill>
                  <a:srgbClr val="FF0000"/>
                </a:solidFill>
              </a:rPr>
              <a:t>pattern_id</a:t>
            </a:r>
            <a:r>
              <a:rPr lang="en-US" sz="900" b="1" dirty="0">
                <a:solidFill>
                  <a:srgbClr val="FF0000"/>
                </a:solidFill>
              </a:rPr>
              <a:t> =“1"</a:t>
            </a:r>
            <a:r>
              <a:rPr lang="en-US" sz="900" b="1" dirty="0" smtClean="0">
                <a:solidFill>
                  <a:srgbClr val="FF0000"/>
                </a:solidFill>
              </a:rPr>
              <a:t>/&gt;</a:t>
            </a:r>
            <a:endParaRPr lang="en-US" sz="900" b="1" dirty="0">
              <a:solidFill>
                <a:srgbClr val="FF0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/>
              <a:t>&lt;S t="178984494976" d=“44307</a:t>
            </a:r>
            <a:r>
              <a:rPr lang="en-US" sz="900" dirty="0" smtClean="0"/>
              <a:t>"/&gt;</a:t>
            </a:r>
          </a:p>
          <a:p>
            <a:r>
              <a:rPr lang="en-US" sz="900" dirty="0" smtClean="0"/>
              <a:t>          </a:t>
            </a:r>
            <a:r>
              <a:rPr lang="en-US" sz="900" dirty="0"/>
              <a:t>&lt;/</a:t>
            </a:r>
            <a:r>
              <a:rPr lang="en-US" sz="900" dirty="0" err="1"/>
              <a:t>SegmentTimeline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&lt;/</a:t>
            </a:r>
            <a:r>
              <a:rPr lang="en-US" sz="900" dirty="0" err="1"/>
              <a:t>SegmentTemplate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&lt;/Representation&gt;</a:t>
            </a:r>
          </a:p>
          <a:p>
            <a:r>
              <a:rPr lang="en-US" sz="900" dirty="0"/>
              <a:t>    &lt;/</a:t>
            </a:r>
            <a:r>
              <a:rPr lang="en-US" sz="900" dirty="0" err="1"/>
              <a:t>AdaptationSet</a:t>
            </a:r>
            <a:r>
              <a:rPr lang="en-US" sz="900" dirty="0"/>
              <a:t>&gt;</a:t>
            </a:r>
          </a:p>
          <a:p>
            <a:r>
              <a:rPr lang="en-US" sz="900" dirty="0"/>
              <a:t>  &lt;/Period&gt;</a:t>
            </a:r>
          </a:p>
          <a:p>
            <a:r>
              <a:rPr lang="en-US" sz="900" dirty="0"/>
              <a:t>&lt;/MPD&gt;</a:t>
            </a:r>
          </a:p>
        </p:txBody>
      </p:sp>
    </p:spTree>
    <p:extLst>
      <p:ext uri="{BB962C8B-B14F-4D97-AF65-F5344CB8AC3E}">
        <p14:creationId xmlns:p14="http://schemas.microsoft.com/office/powerpoint/2010/main" val="36627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 smtClean="0"/>
              <a:t>What is the problem?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477921"/>
            <a:ext cx="8253080" cy="370500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Scenarios impacted by big manifests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Just After Broadcast (JAB) video assets in long duration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StartOver</a:t>
            </a:r>
            <a:r>
              <a:rPr lang="en-US" dirty="0" smtClean="0"/>
              <a:t>/scrub/</a:t>
            </a:r>
            <a:r>
              <a:rPr lang="en-US" dirty="0" err="1" smtClean="0"/>
              <a:t>seekback</a:t>
            </a:r>
            <a:r>
              <a:rPr lang="en-US" dirty="0" smtClean="0"/>
              <a:t> in live streaming &gt;1 hours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Live manifest with M minutes live window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r>
              <a:rPr lang="en-US" dirty="0" smtClean="0"/>
              <a:t>On the aspects of,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Manifest generation on service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Manifest parsing on service and more importantly device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Manifest storage on </a:t>
            </a:r>
            <a:r>
              <a:rPr lang="en-US" dirty="0"/>
              <a:t>service and more importantly </a:t>
            </a:r>
            <a:r>
              <a:rPr lang="en-US" dirty="0" smtClean="0"/>
              <a:t>device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Manifest download through (limited) internet bandwidth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4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 smtClean="0"/>
              <a:t>What is the problem?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477921"/>
            <a:ext cx="8253080" cy="34499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Manifest size will be N times larger with N audio tracks in live events, such as 4 tracks in Thursday Night Football and 3 tracks in English Premier League.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there are multiple (M) audio codecs in each language, manifest size will be </a:t>
            </a:r>
            <a:r>
              <a:rPr lang="en-US" dirty="0" err="1" smtClean="0"/>
              <a:t>MxN</a:t>
            </a:r>
            <a:r>
              <a:rPr lang="en-US" dirty="0" smtClean="0"/>
              <a:t> times larger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3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5" y="967950"/>
            <a:ext cx="8205304" cy="606379"/>
          </a:xfrm>
        </p:spPr>
        <p:txBody>
          <a:bodyPr/>
          <a:lstStyle/>
          <a:p>
            <a:r>
              <a:rPr lang="en-US" dirty="0"/>
              <a:t>Outlines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4652" y="1563870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7397" y="1670469"/>
            <a:ext cx="78956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What is the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Why </a:t>
            </a:r>
            <a:r>
              <a:rPr lang="en-US" sz="2400" dirty="0"/>
              <a:t>does the problem </a:t>
            </a:r>
            <a:r>
              <a:rPr lang="en-US" sz="2400" dirty="0" smtClean="0"/>
              <a:t>exist?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Where does the problem come from, through case studies?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proposed solution of Pattern Template Manifest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Pre-DASHIF F2F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 smtClean="0"/>
              <a:t>Why does the problem exist?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477922"/>
            <a:ext cx="8253080" cy="1017186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Fragmentation aligns audio and video fragments in the best efforts</a:t>
            </a:r>
          </a:p>
          <a:p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8339" y="4632984"/>
            <a:ext cx="476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pattern of 8 seconds for perfect audio and video alignment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Minimum misalignment in the middle, 0, 5.3 </a:t>
            </a:r>
            <a:r>
              <a:rPr lang="en-US" sz="1200" dirty="0" err="1" smtClean="0"/>
              <a:t>ms</a:t>
            </a:r>
            <a:r>
              <a:rPr lang="en-US" sz="1200" dirty="0" smtClean="0"/>
              <a:t>, 10.6 </a:t>
            </a:r>
            <a:r>
              <a:rPr lang="en-US" sz="1200" dirty="0" err="1" smtClean="0"/>
              <a:t>ms</a:t>
            </a:r>
            <a:r>
              <a:rPr lang="en-US" sz="1200" dirty="0" smtClean="0"/>
              <a:t> and 16 </a:t>
            </a:r>
            <a:r>
              <a:rPr lang="en-US" sz="1200" dirty="0" err="1" smtClean="0"/>
              <a:t>ms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745390" y="2311148"/>
            <a:ext cx="7418245" cy="2146672"/>
            <a:chOff x="745390" y="2311148"/>
            <a:chExt cx="7418245" cy="2146672"/>
          </a:xfrm>
        </p:grpSpPr>
        <p:pic>
          <p:nvPicPr>
            <p:cNvPr id="8" name="Picture 2" descr="C:\Users\joliveau\Documents\PEX Project\April 2015 - POA Talk\douche 3.jpeg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767" y="2708086"/>
              <a:ext cx="1299880" cy="64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joliveau\Documents\PEX Project\April 2015 - POA Talk\douche 4.png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950" y="2702500"/>
              <a:ext cx="1368511" cy="6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C:\Users\joliveau\Documents\PEX Project\April 2015 - POA Talk\douche 0.jpg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232" y="2708085"/>
              <a:ext cx="1295625" cy="64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09427" y="2486387"/>
              <a:ext cx="7849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600" dirty="0" smtClean="0">
                <a:latin typeface="Baskerville Old Face" panose="02020602080505020303" pitchFamily="18" charset="0"/>
              </a:endParaRPr>
            </a:p>
            <a:p>
              <a:pPr algn="r"/>
              <a:r>
                <a:rPr lang="en-US" sz="1400" dirty="0" smtClean="0">
                  <a:latin typeface="Baskerville Old Face" panose="02020602080505020303" pitchFamily="18" charset="0"/>
                </a:rPr>
                <a:t>H.264 </a:t>
              </a:r>
            </a:p>
            <a:p>
              <a:pPr algn="r"/>
              <a:r>
                <a:rPr lang="en-US" sz="1400" dirty="0" smtClean="0">
                  <a:latin typeface="Baskerville Old Face" panose="02020602080505020303" pitchFamily="18" charset="0"/>
                </a:rPr>
                <a:t>at 30fps</a:t>
              </a:r>
              <a:endParaRPr lang="en-US" sz="1400" dirty="0">
                <a:latin typeface="Baskerville Old Face" panose="02020602080505020303" pitchFamily="18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6771" y="3542703"/>
              <a:ext cx="5347439" cy="448842"/>
            </a:xfrm>
            <a:prstGeom prst="rect">
              <a:avLst/>
            </a:prstGeom>
          </p:spPr>
        </p:pic>
        <p:pic>
          <p:nvPicPr>
            <p:cNvPr id="13" name="Picture 3" descr="C:\Users\joliveau\Documents\PEX Project\April 2015 - POA Talk\Johnny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4901" y="2702499"/>
              <a:ext cx="1343944" cy="650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474462" y="2582794"/>
              <a:ext cx="5833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…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80287" y="3437547"/>
              <a:ext cx="5833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5390" y="3267181"/>
              <a:ext cx="9692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600" dirty="0" smtClean="0">
                <a:latin typeface="Baskerville Old Face" panose="02020602080505020303" pitchFamily="18" charset="0"/>
              </a:endParaRPr>
            </a:p>
            <a:p>
              <a:pPr algn="r"/>
              <a:r>
                <a:rPr lang="en-US" sz="1400" dirty="0" smtClean="0">
                  <a:latin typeface="Baskerville Old Face" panose="02020602080505020303" pitchFamily="18" charset="0"/>
                </a:rPr>
                <a:t>AAC-LC at 48 KHz</a:t>
              </a:r>
              <a:endParaRPr lang="en-US" sz="1400" dirty="0">
                <a:latin typeface="Baskerville Old Face" panose="02020602080505020303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202857" y="2582794"/>
              <a:ext cx="0" cy="7981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19538" y="2345301"/>
              <a:ext cx="951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 seconds</a:t>
              </a:r>
              <a:endParaRPr lang="en-US" sz="12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538951" y="2607958"/>
              <a:ext cx="0" cy="7981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53516" y="2324244"/>
              <a:ext cx="951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 seconds</a:t>
              </a:r>
              <a:endParaRPr lang="en-US" sz="12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48912" y="3478914"/>
              <a:ext cx="1383089" cy="805272"/>
              <a:chOff x="2514413" y="2805774"/>
              <a:chExt cx="1383089" cy="80527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897502" y="2805774"/>
                <a:ext cx="0" cy="7981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514413" y="2812862"/>
                <a:ext cx="0" cy="7981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001655" y="4085077"/>
              <a:ext cx="137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2.0053 seconds</a:t>
              </a:r>
              <a:endParaRPr lang="en-US" sz="12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920637" y="4457820"/>
              <a:ext cx="533357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914901" y="2625823"/>
              <a:ext cx="0" cy="7981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887541" y="2332205"/>
              <a:ext cx="951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 seconds</a:t>
              </a:r>
              <a:endParaRPr lang="en-US" sz="12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254211" y="2617671"/>
              <a:ext cx="0" cy="7981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221519" y="2311148"/>
              <a:ext cx="9516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 seconds</a:t>
              </a:r>
              <a:endParaRPr lang="en-US" sz="1200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130816" y="3422532"/>
              <a:ext cx="1125020" cy="798560"/>
              <a:chOff x="5257870" y="2800416"/>
              <a:chExt cx="1125020" cy="79856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70" y="2800792"/>
                <a:ext cx="0" cy="7981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82890" y="2800416"/>
                <a:ext cx="0" cy="7981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6110487" y="4085077"/>
              <a:ext cx="1274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1.984 seconds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24785" y="4063888"/>
              <a:ext cx="137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2.0053 seconds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60716" y="4085077"/>
              <a:ext cx="137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2.0053 seconds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38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/>
              <a:t>Why does the problem exist?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477921"/>
            <a:ext cx="8253080" cy="370500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Why the alignment between audio and video fragments are necessary?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Trimming a </a:t>
            </a:r>
            <a:r>
              <a:rPr lang="en-US" sz="2000" dirty="0"/>
              <a:t>certain portion from the whole content will be </a:t>
            </a:r>
            <a:r>
              <a:rPr lang="en-US" sz="2000" dirty="0" smtClean="0"/>
              <a:t>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 (MSE/EME) </a:t>
            </a:r>
            <a:r>
              <a:rPr lang="en-US" sz="2000" dirty="0" smtClean="0"/>
              <a:t>players </a:t>
            </a:r>
            <a:r>
              <a:rPr lang="en-US" sz="2000" dirty="0"/>
              <a:t>can only play the full audio and video fragments, </a:t>
            </a:r>
            <a:r>
              <a:rPr lang="en-US" sz="2000" dirty="0" smtClean="0"/>
              <a:t>without </a:t>
            </a:r>
            <a:r>
              <a:rPr lang="en-US" sz="2000" dirty="0"/>
              <a:t>dropping</a:t>
            </a:r>
            <a:r>
              <a:rPr lang="en-US" sz="2000" dirty="0" smtClean="0"/>
              <a:t> any audio </a:t>
            </a:r>
            <a:r>
              <a:rPr lang="en-US" sz="2000" dirty="0"/>
              <a:t>or video </a:t>
            </a:r>
            <a:r>
              <a:rPr lang="en-US" sz="2000" dirty="0" smtClean="0"/>
              <a:t>frames, which requires misalignment of audio and video fragments under the A/V </a:t>
            </a:r>
            <a:r>
              <a:rPr lang="en-US" sz="2000" dirty="0"/>
              <a:t>sync threshold [-45, 125] </a:t>
            </a:r>
            <a:r>
              <a:rPr lang="en-US" sz="2000" dirty="0" err="1" smtClean="0"/>
              <a:t>ms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Playback seek will be easy to implement, </a:t>
            </a:r>
            <a:r>
              <a:rPr lang="en-US" sz="2000" dirty="0"/>
              <a:t>with minimum audio and video </a:t>
            </a:r>
            <a:r>
              <a:rPr lang="en-US" sz="2000" dirty="0" smtClean="0"/>
              <a:t>drift and without dropping any audio or video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0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073" y="801258"/>
            <a:ext cx="8205304" cy="606379"/>
          </a:xfrm>
        </p:spPr>
        <p:txBody>
          <a:bodyPr/>
          <a:lstStyle/>
          <a:p>
            <a:r>
              <a:rPr lang="en-US" dirty="0"/>
              <a:t>Why does the problem exist?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7921"/>
                <a:ext cx="8253080" cy="387255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Why the alignment (cont.)?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If audio and video fragments are in constant duration, it will introduce (huge) drifts and never align. 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video fragments </a:t>
                </a:r>
                <a:r>
                  <a:rPr lang="en-US" dirty="0"/>
                  <a:t>are </a:t>
                </a:r>
                <a:r>
                  <a:rPr lang="en-US" dirty="0" smtClean="0"/>
                  <a:t>2-second </a:t>
                </a:r>
                <a:r>
                  <a:rPr lang="en-US" dirty="0"/>
                  <a:t>constant </a:t>
                </a:r>
                <a:r>
                  <a:rPr lang="en-US" dirty="0" smtClean="0"/>
                  <a:t>and </a:t>
                </a:r>
                <a:r>
                  <a:rPr lang="en-US" dirty="0"/>
                  <a:t>audio </a:t>
                </a:r>
                <a:r>
                  <a:rPr lang="en-US" dirty="0" smtClean="0"/>
                  <a:t>fragments </a:t>
                </a:r>
                <a:r>
                  <a:rPr lang="en-US" dirty="0"/>
                  <a:t>are at 1.984-second </a:t>
                </a:r>
                <a:r>
                  <a:rPr lang="en-US" dirty="0" smtClean="0"/>
                  <a:t>constant, </a:t>
                </a:r>
                <a:r>
                  <a:rPr lang="en-US" dirty="0"/>
                  <a:t>the misalignment will increase </a:t>
                </a:r>
                <a:r>
                  <a:rPr lang="en-US" dirty="0" smtClean="0"/>
                  <a:t>linearly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ms.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7921"/>
                <a:ext cx="8253080" cy="3872555"/>
              </a:xfrm>
              <a:blipFill rotWithShape="0">
                <a:blip r:embed="rId3"/>
                <a:stretch>
                  <a:fillRect l="-1108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595086" y="1397178"/>
            <a:ext cx="4857750" cy="10459"/>
          </a:xfrm>
          <a:prstGeom prst="line">
            <a:avLst/>
          </a:prstGeom>
          <a:ln w="53975">
            <a:solidFill>
              <a:srgbClr val="48B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2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789025B2-8CB2-467B-8E66-10487A67269F}" vid="{F2DB0BAC-8628-4770-A41A-7760798827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474746"/>
    </a:dk1>
    <a:lt1>
      <a:sysClr val="window" lastClr="FFFFFF"/>
    </a:lt1>
    <a:dk2>
      <a:srgbClr val="6D6E6D"/>
    </a:dk2>
    <a:lt2>
      <a:srgbClr val="F8F8F8"/>
    </a:lt2>
    <a:accent1>
      <a:srgbClr val="FCB64C"/>
    </a:accent1>
    <a:accent2>
      <a:srgbClr val="F7A028"/>
    </a:accent2>
    <a:accent3>
      <a:srgbClr val="0C67AE"/>
    </a:accent3>
    <a:accent4>
      <a:srgbClr val="7BC233"/>
    </a:accent4>
    <a:accent5>
      <a:srgbClr val="FDD645"/>
    </a:accent5>
    <a:accent6>
      <a:srgbClr val="999A98"/>
    </a:accent6>
    <a:hlink>
      <a:srgbClr val="686CEA"/>
    </a:hlink>
    <a:folHlink>
      <a:srgbClr val="9F52C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0D413A3562043910BFD613A855BC3" ma:contentTypeVersion="0" ma:contentTypeDescription="Create a new document." ma:contentTypeScope="" ma:versionID="0c83f29299244c221e5b7fb63ff2fd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03C885-CDAB-48FA-A53A-0D21E0E84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6727</TotalTime>
  <Words>1262</Words>
  <Application>Microsoft Office PowerPoint</Application>
  <PresentationFormat>On-screen Show (16:10)</PresentationFormat>
  <Paragraphs>301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Baskerville Old Face</vt:lpstr>
      <vt:lpstr>Calibri</vt:lpstr>
      <vt:lpstr>Cambria Math</vt:lpstr>
      <vt:lpstr>Consolas</vt:lpstr>
      <vt:lpstr>Lucida Console</vt:lpstr>
      <vt:lpstr>Times New Roman</vt:lpstr>
      <vt:lpstr>DeckTemplate-AWS</vt:lpstr>
      <vt:lpstr>PowerPoint Presentation</vt:lpstr>
      <vt:lpstr>Outlines</vt:lpstr>
      <vt:lpstr>What is the problem?</vt:lpstr>
      <vt:lpstr>What is the problem?</vt:lpstr>
      <vt:lpstr>What is the problem?</vt:lpstr>
      <vt:lpstr>Outlines</vt:lpstr>
      <vt:lpstr>Why does the problem exist?</vt:lpstr>
      <vt:lpstr>Why does the problem exist?</vt:lpstr>
      <vt:lpstr>Why does the problem exist?</vt:lpstr>
      <vt:lpstr>Outlines</vt:lpstr>
      <vt:lpstr>Where does the problem come from?</vt:lpstr>
      <vt:lpstr>Where does the problem come from?</vt:lpstr>
      <vt:lpstr>Where does the problem come from?</vt:lpstr>
      <vt:lpstr>Where does the problem come from?</vt:lpstr>
      <vt:lpstr>Where does the problem come from?</vt:lpstr>
      <vt:lpstr>Alignment for integer framerates</vt:lpstr>
      <vt:lpstr>Outlines</vt:lpstr>
      <vt:lpstr>The proposed solution</vt:lpstr>
      <vt:lpstr>The proposed solution</vt:lpstr>
      <vt:lpstr>The proposed solution</vt:lpstr>
      <vt:lpstr>The proposed solution</vt:lpstr>
      <vt:lpstr>The proposed solution</vt:lpstr>
      <vt:lpstr>The proposed solution</vt:lpstr>
      <vt:lpstr>Outlines</vt:lpstr>
      <vt:lpstr>Pre-DASHIF F2F updates</vt:lpstr>
      <vt:lpstr>Pre-DASHIF F2F updates</vt:lpstr>
      <vt:lpstr>Pre-DASHIF F2F updates</vt:lpstr>
      <vt:lpstr>Pre-DASHIF F2F updates</vt:lpstr>
      <vt:lpstr>Proposal summary: with Pattern inside Representation</vt:lpstr>
      <vt:lpstr>Proposal summary: with mutualized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Weil, Nicolas</cp:lastModifiedBy>
  <cp:revision>766</cp:revision>
  <dcterms:created xsi:type="dcterms:W3CDTF">2016-05-09T13:44:20Z</dcterms:created>
  <dcterms:modified xsi:type="dcterms:W3CDTF">2019-05-23T13:00:10Z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0x0101009C00D413A3562043910BFD613A855BC3</vt:lpwstr>
  </property>
</Properties>
</file>